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51" r:id="rId3"/>
    <p:sldId id="352" r:id="rId4"/>
    <p:sldId id="353" r:id="rId5"/>
    <p:sldId id="332" r:id="rId6"/>
    <p:sldId id="362" r:id="rId7"/>
    <p:sldId id="391" r:id="rId8"/>
    <p:sldId id="396" r:id="rId9"/>
    <p:sldId id="392" r:id="rId10"/>
    <p:sldId id="397" r:id="rId11"/>
    <p:sldId id="399" r:id="rId12"/>
    <p:sldId id="398" r:id="rId13"/>
    <p:sldId id="395" r:id="rId14"/>
    <p:sldId id="400" r:id="rId15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85051"/>
    <a:srgbClr val="5C61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ile medio 3 - 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016" autoAdjust="0"/>
    <p:restoredTop sz="50000" autoAdjust="0"/>
  </p:normalViewPr>
  <p:slideViewPr>
    <p:cSldViewPr>
      <p:cViewPr>
        <p:scale>
          <a:sx n="85" d="100"/>
          <a:sy n="85" d="100"/>
        </p:scale>
        <p:origin x="368" y="8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D2517-8306-4B6A-9CCF-8942DD38EAA6}" type="datetimeFigureOut">
              <a:rPr lang="it-IT" smtClean="0"/>
              <a:t>23/08/21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E3B26-16F0-4C2B-A8F3-9991BB6D346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310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099C6AF-1ED1-43CD-BF21-1AA43BBBB9B5}" type="datetimeFigureOut">
              <a:rPr lang="en-GB" smtClean="0"/>
              <a:t>23/08/2021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F67950D-A550-4B8B-8425-1DAB58B54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551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8. </a:t>
            </a:r>
            <a:r>
              <a:rPr lang="en-GB" dirty="0" err="1"/>
              <a:t>Juli</a:t>
            </a:r>
            <a:r>
              <a:rPr lang="en-GB" dirty="0"/>
              <a:t> 2019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843808" y="6381328"/>
            <a:ext cx="3384376" cy="340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Positron Emission Tomography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69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April 16th 2021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843808" y="6401221"/>
            <a:ext cx="3384376" cy="340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Positron Emission Tomography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83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sm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8. </a:t>
            </a:r>
            <a:r>
              <a:rPr lang="en-GB" dirty="0" err="1"/>
              <a:t>Juli</a:t>
            </a:r>
            <a:r>
              <a:rPr lang="en-GB" dirty="0"/>
              <a:t> 2019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843808" y="6381328"/>
            <a:ext cx="3384376" cy="340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Positron Emission Tomography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8969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843808" y="6381328"/>
            <a:ext cx="3384376" cy="340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Positron Emission Tomography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572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3"/>
          </p:nvPr>
        </p:nvSpPr>
        <p:spPr>
          <a:xfrm>
            <a:off x="2843808" y="6381328"/>
            <a:ext cx="3384376" cy="340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Positron Emission Tomography</a:t>
            </a:r>
          </a:p>
        </p:txBody>
      </p:sp>
    </p:spTree>
    <p:extLst>
      <p:ext uri="{BB962C8B-B14F-4D97-AF65-F5344CB8AC3E}">
        <p14:creationId xmlns:p14="http://schemas.microsoft.com/office/powerpoint/2010/main" val="1208928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843808" y="6381328"/>
            <a:ext cx="3384376" cy="340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Positron Emission Tomography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41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‹#›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843808" y="6381328"/>
            <a:ext cx="3384376" cy="340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Positron Emission Tomography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6402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3008313" cy="3823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1052736"/>
            <a:ext cx="5111750" cy="5073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843808" y="6381328"/>
            <a:ext cx="3384376" cy="340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Positron Emission Tomography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0963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908719"/>
            <a:ext cx="5486400" cy="381885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843808" y="6381328"/>
            <a:ext cx="3384376" cy="340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Positron Emission Tomography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6190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8. </a:t>
            </a:r>
            <a:r>
              <a:rPr lang="en-GB" dirty="0" err="1"/>
              <a:t>Juli</a:t>
            </a:r>
            <a:r>
              <a:rPr lang="en-GB" dirty="0"/>
              <a:t> 2019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843808" y="6381328"/>
            <a:ext cx="3384376" cy="340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Positron Emission Tomography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5E9C2-B7E5-4758-98F7-19B76C177B3C}" type="slidenum">
              <a:rPr lang="en-GB" smtClean="0"/>
              <a:t>‹#›</a:t>
            </a:fld>
            <a:endParaRPr lang="en-GB" dirty="0"/>
          </a:p>
        </p:txBody>
      </p:sp>
      <p:cxnSp>
        <p:nvCxnSpPr>
          <p:cNvPr id="8" name="Connettore 1 7"/>
          <p:cNvCxnSpPr/>
          <p:nvPr/>
        </p:nvCxnSpPr>
        <p:spPr>
          <a:xfrm>
            <a:off x="1187624" y="764704"/>
            <a:ext cx="6768752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>
            <a:off x="416654" y="6381328"/>
            <a:ext cx="8259802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7543" y="260648"/>
            <a:ext cx="2050585" cy="50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02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27584" y="1484784"/>
            <a:ext cx="6624736" cy="15121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b="1" dirty="0">
                <a:solidFill>
                  <a:srgbClr val="D9575A"/>
                </a:solidFill>
              </a:rPr>
              <a:t>Digital Positron Emission Tomography</a:t>
            </a:r>
            <a:endParaRPr lang="en-GB" sz="3400" b="1" i="1" dirty="0">
              <a:solidFill>
                <a:srgbClr val="D9575A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27584" y="4021088"/>
            <a:ext cx="5420816" cy="100811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i="1" dirty="0">
                <a:solidFill>
                  <a:schemeClr val="bg1">
                    <a:lumMod val="65000"/>
                  </a:schemeClr>
                </a:solidFill>
              </a:rPr>
              <a:t>Prof. Dr. Nicola </a:t>
            </a:r>
            <a:r>
              <a:rPr lang="en-US" sz="2600" i="1" dirty="0" err="1">
                <a:solidFill>
                  <a:schemeClr val="bg1">
                    <a:lumMod val="65000"/>
                  </a:schemeClr>
                </a:solidFill>
              </a:rPr>
              <a:t>D’Ascenzo</a:t>
            </a:r>
            <a:r>
              <a:rPr lang="en-US" sz="26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en-US" sz="2100" i="1" dirty="0">
                <a:solidFill>
                  <a:schemeClr val="bg1">
                    <a:lumMod val="65000"/>
                  </a:schemeClr>
                </a:solidFill>
              </a:rPr>
              <a:t>Huazhong University of Science and Technology</a:t>
            </a:r>
          </a:p>
          <a:p>
            <a:pPr marL="0" indent="0">
              <a:buNone/>
            </a:pPr>
            <a:r>
              <a:rPr lang="en-US" sz="2100" i="1" dirty="0">
                <a:solidFill>
                  <a:schemeClr val="bg1">
                    <a:lumMod val="65000"/>
                  </a:schemeClr>
                </a:solidFill>
              </a:rPr>
              <a:t>August 23</a:t>
            </a:r>
            <a:r>
              <a:rPr lang="en-US" sz="2100" i="1" baseline="30000" dirty="0">
                <a:solidFill>
                  <a:schemeClr val="bg1">
                    <a:lumMod val="65000"/>
                  </a:schemeClr>
                </a:solidFill>
              </a:rPr>
              <a:t>rd</a:t>
            </a:r>
            <a:r>
              <a:rPr lang="en-US" sz="2100" i="1" dirty="0">
                <a:solidFill>
                  <a:schemeClr val="bg1">
                    <a:lumMod val="65000"/>
                  </a:schemeClr>
                </a:solidFill>
              </a:rPr>
              <a:t> 2021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27584" y="2884468"/>
            <a:ext cx="6624736" cy="5697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i="1" dirty="0"/>
              <a:t>6</a:t>
            </a:r>
            <a:r>
              <a:rPr lang="en-GB" sz="2800" i="1" baseline="30000" dirty="0"/>
              <a:t>th</a:t>
            </a:r>
            <a:r>
              <a:rPr lang="en-GB" sz="2800" i="1" dirty="0"/>
              <a:t> Summer School on Intelligent Signal Processing for frontier research and industry </a:t>
            </a:r>
          </a:p>
        </p:txBody>
      </p:sp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C438B02B-C828-D941-B097-F5B5CF239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5207156"/>
            <a:ext cx="5105400" cy="97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478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102FF-F7D8-BA42-9B07-780562F41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 2 – Imaging performances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B9E94-E2C2-FD45-A066-FA71ADCC5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August  23</a:t>
            </a:r>
            <a:r>
              <a:rPr lang="en-GB" baseline="30000" dirty="0"/>
              <a:t>rd</a:t>
            </a:r>
            <a:r>
              <a:rPr lang="en-GB" dirty="0"/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0169DE-414E-494C-9E41-8553B4188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10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97B5E-B233-8341-92EC-CF01D2E42E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Digital Positron Emission Tomography</a:t>
            </a:r>
            <a:endParaRPr lang="en-GB" dirty="0"/>
          </a:p>
        </p:txBody>
      </p:sp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44C5E9D3-7A88-8749-9183-68CA22E2C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34" y="2798799"/>
            <a:ext cx="3384376" cy="2275132"/>
          </a:xfrm>
          <a:prstGeom prst="rect">
            <a:avLst/>
          </a:prstGeom>
        </p:spPr>
      </p:pic>
      <p:pic>
        <p:nvPicPr>
          <p:cNvPr id="8" name="Picture 7" descr="A drawing of a face&#10;&#10;Description automatically generated">
            <a:extLst>
              <a:ext uri="{FF2B5EF4-FFF2-40B4-BE49-F238E27FC236}">
                <a16:creationId xmlns:a16="http://schemas.microsoft.com/office/drawing/2014/main" id="{65294C12-E21F-F747-9C7E-0B603B9A96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075" y="2561053"/>
            <a:ext cx="4741280" cy="25128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224838-00A7-1145-872D-58CCACA3531E}"/>
              </a:ext>
            </a:extLst>
          </p:cNvPr>
          <p:cNvSpPr txBox="1"/>
          <p:nvPr/>
        </p:nvSpPr>
        <p:spPr>
          <a:xfrm>
            <a:off x="603865" y="5790160"/>
            <a:ext cx="8062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E4CAD"/>
                </a:solidFill>
              </a:rPr>
              <a:t>Evaluation of the image quality of a digital PET system</a:t>
            </a:r>
          </a:p>
          <a:p>
            <a:pPr algn="ctr"/>
            <a:r>
              <a:rPr lang="en-US" sz="1600" b="1" dirty="0">
                <a:solidFill>
                  <a:srgbClr val="0E4CAD"/>
                </a:solidFill>
              </a:rPr>
              <a:t>Analysis of reconstructed </a:t>
            </a:r>
            <a:r>
              <a:rPr lang="en-US" sz="1600" b="1" dirty="0" err="1">
                <a:solidFill>
                  <a:srgbClr val="0E4CAD"/>
                </a:solidFill>
              </a:rPr>
              <a:t>experimentl</a:t>
            </a:r>
            <a:r>
              <a:rPr lang="en-US" sz="1600" b="1" dirty="0">
                <a:solidFill>
                  <a:srgbClr val="0E4CAD"/>
                </a:solidFill>
              </a:rPr>
              <a:t> data collected with a digital PET system</a:t>
            </a:r>
          </a:p>
        </p:txBody>
      </p:sp>
    </p:spTree>
    <p:extLst>
      <p:ext uri="{BB962C8B-B14F-4D97-AF65-F5344CB8AC3E}">
        <p14:creationId xmlns:p14="http://schemas.microsoft.com/office/powerpoint/2010/main" val="2909011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Positron Emission Tomography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6BE73A-9692-1144-A34B-2758FBAE8E57}"/>
              </a:ext>
            </a:extLst>
          </p:cNvPr>
          <p:cNvSpPr txBox="1"/>
          <p:nvPr/>
        </p:nvSpPr>
        <p:spPr>
          <a:xfrm>
            <a:off x="0" y="2398455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Chalkduster"/>
                <a:cs typeface="Chalkduster"/>
              </a:rPr>
              <a:t>After part 1 and 2, students can select an application</a:t>
            </a:r>
          </a:p>
        </p:txBody>
      </p:sp>
    </p:spTree>
    <p:extLst>
      <p:ext uri="{BB962C8B-B14F-4D97-AF65-F5344CB8AC3E}">
        <p14:creationId xmlns:p14="http://schemas.microsoft.com/office/powerpoint/2010/main" val="1219244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82ACA-1689-DA41-BF73-F542F4670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 3.1 – Parkinson’s Disease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A1B5F-6260-A746-B92C-83A15D6A3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August  23</a:t>
            </a:r>
            <a:r>
              <a:rPr lang="en-GB" baseline="30000" dirty="0"/>
              <a:t>rd</a:t>
            </a:r>
            <a:r>
              <a:rPr lang="en-GB" dirty="0"/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17C45F-F639-4D4C-9176-90A1BAF99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12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C5060A-C9A5-6541-BA64-DCAFFA3724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Digital Positron Emission Tomography</a:t>
            </a:r>
            <a:endParaRPr lang="en-GB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A2DF3C3-A7E8-504E-B46A-8304575BE8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844824"/>
            <a:ext cx="6019800" cy="4058511"/>
          </a:xfrm>
          <a:prstGeom prst="rect">
            <a:avLst/>
          </a:prstGeom>
        </p:spPr>
      </p:pic>
      <p:pic>
        <p:nvPicPr>
          <p:cNvPr id="8" name="Picture 2" descr="GATEKEEPER EU 的图像结果">
            <a:extLst>
              <a:ext uri="{FF2B5EF4-FFF2-40B4-BE49-F238E27FC236}">
                <a16:creationId xmlns:a16="http://schemas.microsoft.com/office/drawing/2014/main" id="{B315CD72-C807-7440-9996-97C470CF6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12962">
            <a:off x="6999744" y="5039127"/>
            <a:ext cx="1240510" cy="63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3484B0-6C68-F045-9009-CCB028F5B18E}"/>
              </a:ext>
            </a:extLst>
          </p:cNvPr>
          <p:cNvSpPr txBox="1"/>
          <p:nvPr/>
        </p:nvSpPr>
        <p:spPr>
          <a:xfrm>
            <a:off x="511494" y="5972766"/>
            <a:ext cx="8062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E4CAD"/>
                </a:solidFill>
              </a:rPr>
              <a:t>Analysis of a PD patient PET image and correlation with blood metabolomics</a:t>
            </a:r>
          </a:p>
        </p:txBody>
      </p:sp>
    </p:spTree>
    <p:extLst>
      <p:ext uri="{BB962C8B-B14F-4D97-AF65-F5344CB8AC3E}">
        <p14:creationId xmlns:p14="http://schemas.microsoft.com/office/powerpoint/2010/main" val="4092473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A4852-AE80-6D48-895B-F970764E6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 3.2 – Plant stress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FD842-0A10-9946-9CBD-BAF2055D2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August  23</a:t>
            </a:r>
            <a:r>
              <a:rPr lang="en-GB" baseline="30000" dirty="0"/>
              <a:t>rd</a:t>
            </a:r>
            <a:r>
              <a:rPr lang="en-GB" dirty="0"/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7CD0A3-2988-064A-96A9-5CE7CB3CD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13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F8C3DB-AF1F-A845-ABF7-D47A6ED663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Digital Positron Emission Tomography</a:t>
            </a:r>
            <a:endParaRPr lang="en-GB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2A38D3FB-964D-F841-9976-30B3025B0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714" y="1844823"/>
            <a:ext cx="6853636" cy="40585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F622A72-32C5-C544-9EC2-8E0B32DA842C}"/>
              </a:ext>
            </a:extLst>
          </p:cNvPr>
          <p:cNvSpPr txBox="1"/>
          <p:nvPr/>
        </p:nvSpPr>
        <p:spPr>
          <a:xfrm>
            <a:off x="609441" y="5983001"/>
            <a:ext cx="8062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E4CAD"/>
                </a:solidFill>
              </a:rPr>
              <a:t>Analysis of Plant PET imaging of a stressed plant</a:t>
            </a:r>
          </a:p>
        </p:txBody>
      </p:sp>
      <p:pic>
        <p:nvPicPr>
          <p:cNvPr id="10" name="Picture 9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03070CF0-2C94-0C47-9DEE-240F9469A2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51762">
            <a:off x="7055325" y="5594556"/>
            <a:ext cx="1994674" cy="44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148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Positron Emission Tomography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6BE73A-9692-1144-A34B-2758FBAE8E57}"/>
              </a:ext>
            </a:extLst>
          </p:cNvPr>
          <p:cNvSpPr txBox="1"/>
          <p:nvPr/>
        </p:nvSpPr>
        <p:spPr>
          <a:xfrm>
            <a:off x="0" y="152400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Chalkduster"/>
                <a:cs typeface="Chalkduster"/>
              </a:rPr>
              <a:t>The lab will start on Monday August 30</a:t>
            </a:r>
            <a:r>
              <a:rPr lang="en-GB" sz="4000" baseline="30000" dirty="0">
                <a:solidFill>
                  <a:schemeClr val="bg1"/>
                </a:solidFill>
                <a:latin typeface="Chalkduster"/>
                <a:cs typeface="Chalkduster"/>
              </a:rPr>
              <a:t>th</a:t>
            </a:r>
            <a:r>
              <a:rPr lang="en-GB" sz="4000" dirty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</a:p>
          <a:p>
            <a:pPr algn="ctr"/>
            <a:endParaRPr lang="en-GB" sz="4000" dirty="0">
              <a:solidFill>
                <a:schemeClr val="bg1"/>
              </a:solidFill>
              <a:latin typeface="Chalkduster"/>
              <a:cs typeface="Chalkduster"/>
            </a:endParaRP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Chalkduster"/>
                <a:cs typeface="Chalkduster"/>
              </a:rPr>
              <a:t>Bring your laptop!</a:t>
            </a:r>
          </a:p>
          <a:p>
            <a:pPr algn="ctr"/>
            <a:endParaRPr lang="en-GB" sz="4000" dirty="0">
              <a:solidFill>
                <a:schemeClr val="bg1"/>
              </a:solidFill>
              <a:latin typeface="Chalkduster"/>
              <a:cs typeface="Chalkduster"/>
            </a:endParaRP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Chalkduster"/>
                <a:cs typeface="Chalkduster"/>
              </a:rPr>
              <a:t>Online ZOOM</a:t>
            </a:r>
          </a:p>
        </p:txBody>
      </p:sp>
    </p:spTree>
    <p:extLst>
      <p:ext uri="{BB962C8B-B14F-4D97-AF65-F5344CB8AC3E}">
        <p14:creationId xmlns:p14="http://schemas.microsoft.com/office/powerpoint/2010/main" val="2785893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5BE6D-2FCE-4783-804D-C169E5739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The concept of «</a:t>
            </a:r>
            <a:r>
              <a:rPr lang="it-IT" dirty="0" err="1"/>
              <a:t>functional</a:t>
            </a:r>
            <a:r>
              <a:rPr lang="it-IT" dirty="0"/>
              <a:t> imaging»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A9529-C14E-4C9D-B981-72F86ED71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August  23</a:t>
            </a:r>
            <a:r>
              <a:rPr lang="en-GB" baseline="30000" dirty="0"/>
              <a:t>rd</a:t>
            </a:r>
            <a:r>
              <a:rPr lang="en-GB" dirty="0"/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7FB778-92AD-4B03-BE1B-B0BFAADE5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F903D2-FB7A-47E2-908B-F06F0EF6D8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Digital Positron Emission Tomography</a:t>
            </a:r>
            <a:endParaRPr lang="en-GB" dirty="0"/>
          </a:p>
        </p:txBody>
      </p:sp>
      <p:pic>
        <p:nvPicPr>
          <p:cNvPr id="8" name="PET Scan animation">
            <a:hlinkClick r:id="" action="ppaction://media"/>
            <a:extLst>
              <a:ext uri="{FF2B5EF4-FFF2-40B4-BE49-F238E27FC236}">
                <a16:creationId xmlns:a16="http://schemas.microsoft.com/office/drawing/2014/main" id="{1EB02C39-F332-4645-A53A-FDDC1391663C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31707.6222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24400" y="2573796"/>
            <a:ext cx="4045589" cy="2275644"/>
          </a:xfrm>
          <a:prstGeom prst="roundRect">
            <a:avLst>
              <a:gd name="adj" fmla="val 2365"/>
            </a:avLst>
          </a:prstGeom>
          <a:ln>
            <a:noFill/>
          </a:ln>
          <a:effectLst>
            <a:outerShdw blurRad="165100" dist="165100" dir="3000000" algn="t" rotWithShape="0">
              <a:srgbClr val="000000">
                <a:alpha val="27000"/>
              </a:srgbClr>
            </a:outerShdw>
          </a:effectLst>
          <a:scene3d>
            <a:camera prst="perspectiveRight" fov="1500000">
              <a:rot lat="300000" lon="1200000" rev="0"/>
            </a:camera>
            <a:lightRig rig="threePt" dir="t">
              <a:rot lat="0" lon="0" rev="19800000"/>
            </a:lightRig>
          </a:scene3d>
          <a:sp3d extrusionH="190500">
            <a:bevelT w="139700" h="12700" prst="softRound"/>
            <a:extrusionClr>
              <a:srgbClr val="000000"/>
            </a:extrusionClr>
            <a:contourClr>
              <a:srgbClr val="969696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DA0743-956F-4F4F-8318-55AB7226050D}"/>
              </a:ext>
            </a:extLst>
          </p:cNvPr>
          <p:cNvSpPr txBox="1"/>
          <p:nvPr/>
        </p:nvSpPr>
        <p:spPr>
          <a:xfrm>
            <a:off x="531438" y="5554974"/>
            <a:ext cx="8081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The figure A </a:t>
            </a:r>
            <a:r>
              <a:rPr lang="it-IT" dirty="0" err="1"/>
              <a:t>is</a:t>
            </a:r>
            <a:r>
              <a:rPr lang="it-IT" dirty="0"/>
              <a:t> from CT.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showing</a:t>
            </a:r>
            <a:r>
              <a:rPr lang="it-IT" dirty="0"/>
              <a:t> </a:t>
            </a:r>
            <a:r>
              <a:rPr lang="it-IT" dirty="0" err="1"/>
              <a:t>only</a:t>
            </a:r>
            <a:r>
              <a:rPr lang="it-IT" dirty="0"/>
              <a:t> the </a:t>
            </a:r>
            <a:r>
              <a:rPr lang="it-IT" dirty="0" err="1"/>
              <a:t>morphological</a:t>
            </a:r>
            <a:r>
              <a:rPr lang="it-IT" dirty="0"/>
              <a:t> </a:t>
            </a:r>
            <a:r>
              <a:rPr lang="it-IT" dirty="0" err="1"/>
              <a:t>structure</a:t>
            </a:r>
            <a:r>
              <a:rPr lang="it-IT" dirty="0"/>
              <a:t> of the </a:t>
            </a:r>
            <a:r>
              <a:rPr lang="it-IT" dirty="0" err="1"/>
              <a:t>patient</a:t>
            </a:r>
            <a:r>
              <a:rPr lang="it-IT" dirty="0"/>
              <a:t>. </a:t>
            </a:r>
          </a:p>
          <a:p>
            <a:r>
              <a:rPr lang="it-IT" dirty="0"/>
              <a:t>The figure B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showing</a:t>
            </a:r>
            <a:r>
              <a:rPr lang="it-IT" dirty="0"/>
              <a:t> the </a:t>
            </a:r>
            <a:r>
              <a:rPr lang="it-IT" dirty="0" err="1"/>
              <a:t>glucose</a:t>
            </a:r>
            <a:r>
              <a:rPr lang="it-IT" dirty="0"/>
              <a:t> </a:t>
            </a:r>
            <a:r>
              <a:rPr lang="it-IT" dirty="0" err="1"/>
              <a:t>metabolism</a:t>
            </a:r>
            <a:r>
              <a:rPr lang="it-IT" dirty="0"/>
              <a:t> of the </a:t>
            </a:r>
            <a:r>
              <a:rPr lang="it-IT" dirty="0" err="1"/>
              <a:t>cells</a:t>
            </a:r>
            <a:r>
              <a:rPr lang="it-IT" dirty="0"/>
              <a:t> in the </a:t>
            </a:r>
            <a:r>
              <a:rPr lang="it-IT" dirty="0" err="1"/>
              <a:t>patient</a:t>
            </a:r>
            <a:r>
              <a:rPr lang="it-IT" dirty="0"/>
              <a:t>.</a:t>
            </a:r>
            <a:endParaRPr lang="en-US" dirty="0"/>
          </a:p>
        </p:txBody>
      </p:sp>
      <p:pic>
        <p:nvPicPr>
          <p:cNvPr id="11" name="Picture 10" descr="A picture containing photo, indoor, looking, sitting&#10;&#10;Description automatically generated">
            <a:extLst>
              <a:ext uri="{FF2B5EF4-FFF2-40B4-BE49-F238E27FC236}">
                <a16:creationId xmlns:a16="http://schemas.microsoft.com/office/drawing/2014/main" id="{0A8DF83D-A063-4516-945E-C05E844F05E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66"/>
          <a:stretch/>
        </p:blipFill>
        <p:spPr>
          <a:xfrm>
            <a:off x="457200" y="2068177"/>
            <a:ext cx="4405425" cy="328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34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9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mute="1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2FB04-2486-4DCB-AB0F-5E0D5F095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The concept of «</a:t>
            </a:r>
            <a:r>
              <a:rPr lang="it-IT" dirty="0" err="1"/>
              <a:t>functional</a:t>
            </a:r>
            <a:r>
              <a:rPr lang="it-IT" dirty="0"/>
              <a:t> imaging»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C2DB7-3711-4381-89BC-9E65D63F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August  23</a:t>
            </a:r>
            <a:r>
              <a:rPr lang="en-GB" baseline="30000" dirty="0"/>
              <a:t>rd</a:t>
            </a:r>
            <a:r>
              <a:rPr lang="en-GB" dirty="0"/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84AEA0-558C-4787-91D0-5CD25E100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3017E-D2F4-44EF-B45C-F39BADBED0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Positron Emission Tomography</a:t>
            </a:r>
            <a:endParaRPr lang="en-GB" dirty="0"/>
          </a:p>
        </p:txBody>
      </p:sp>
      <p:pic>
        <p:nvPicPr>
          <p:cNvPr id="7" name="Picture 6" descr="A picture containing photo, indoor, looking, sitting&#10;&#10;Description automatically generated">
            <a:extLst>
              <a:ext uri="{FF2B5EF4-FFF2-40B4-BE49-F238E27FC236}">
                <a16:creationId xmlns:a16="http://schemas.microsoft.com/office/drawing/2014/main" id="{AEEE0ACF-3234-4599-85F7-FE9F61A593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17"/>
          <a:stretch/>
        </p:blipFill>
        <p:spPr>
          <a:xfrm>
            <a:off x="2201464" y="2209800"/>
            <a:ext cx="2133599" cy="3286882"/>
          </a:xfrm>
          <a:prstGeom prst="rect">
            <a:avLst/>
          </a:prstGeom>
        </p:spPr>
      </p:pic>
      <p:pic>
        <p:nvPicPr>
          <p:cNvPr id="11" name="Picture 10" descr="A picture containing man&#10;&#10;Description automatically generated">
            <a:extLst>
              <a:ext uri="{FF2B5EF4-FFF2-40B4-BE49-F238E27FC236}">
                <a16:creationId xmlns:a16="http://schemas.microsoft.com/office/drawing/2014/main" id="{96BF6CCC-B8B5-47D9-BD83-B06F613007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4445" r="63353"/>
          <a:stretch/>
        </p:blipFill>
        <p:spPr>
          <a:xfrm>
            <a:off x="4808938" y="2245082"/>
            <a:ext cx="1725212" cy="3251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043107F-05AF-4DCE-A786-37E95FDC6397}"/>
              </a:ext>
            </a:extLst>
          </p:cNvPr>
          <p:cNvSpPr txBox="1"/>
          <p:nvPr/>
        </p:nvSpPr>
        <p:spPr>
          <a:xfrm>
            <a:off x="1864643" y="5733256"/>
            <a:ext cx="494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One of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patients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dead. Can </a:t>
            </a:r>
            <a:r>
              <a:rPr lang="it-IT" dirty="0" err="1"/>
              <a:t>you</a:t>
            </a:r>
            <a:r>
              <a:rPr lang="it-IT" dirty="0"/>
              <a:t> tell </a:t>
            </a:r>
            <a:r>
              <a:rPr lang="it-IT" dirty="0" err="1"/>
              <a:t>who</a:t>
            </a:r>
            <a:r>
              <a:rPr lang="it-IT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2FB04-2486-4DCB-AB0F-5E0D5F095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The concept of «</a:t>
            </a:r>
            <a:r>
              <a:rPr lang="it-IT" dirty="0" err="1"/>
              <a:t>functional</a:t>
            </a:r>
            <a:r>
              <a:rPr lang="it-IT" dirty="0"/>
              <a:t> imaging»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2C2DB7-3711-4381-89BC-9E65D63F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August  23</a:t>
            </a:r>
            <a:r>
              <a:rPr lang="en-GB" baseline="30000" dirty="0"/>
              <a:t>rd</a:t>
            </a:r>
            <a:r>
              <a:rPr lang="en-GB" dirty="0"/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84AEA0-558C-4787-91D0-5CD25E100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3017E-D2F4-44EF-B45C-F39BADBED0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Positron Emission Tomography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43107F-05AF-4DCE-A786-37E95FDC6397}"/>
              </a:ext>
            </a:extLst>
          </p:cNvPr>
          <p:cNvSpPr txBox="1"/>
          <p:nvPr/>
        </p:nvSpPr>
        <p:spPr>
          <a:xfrm>
            <a:off x="1864643" y="5733256"/>
            <a:ext cx="494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One of </a:t>
            </a:r>
            <a:r>
              <a:rPr lang="it-IT" dirty="0" err="1"/>
              <a:t>these</a:t>
            </a:r>
            <a:r>
              <a:rPr lang="it-IT" dirty="0"/>
              <a:t>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patients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dead. Can </a:t>
            </a:r>
            <a:r>
              <a:rPr lang="it-IT" dirty="0" err="1"/>
              <a:t>you</a:t>
            </a:r>
            <a:r>
              <a:rPr lang="it-IT" dirty="0"/>
              <a:t> tell </a:t>
            </a:r>
            <a:r>
              <a:rPr lang="it-IT" dirty="0" err="1"/>
              <a:t>who</a:t>
            </a:r>
            <a:r>
              <a:rPr lang="it-IT" dirty="0"/>
              <a:t>?</a:t>
            </a:r>
            <a:endParaRPr lang="en-US" dirty="0"/>
          </a:p>
        </p:txBody>
      </p:sp>
      <p:pic>
        <p:nvPicPr>
          <p:cNvPr id="9" name="Picture 8" descr="A picture containing photo, indoor, looking, sitting&#10;&#10;Description automatically generated">
            <a:extLst>
              <a:ext uri="{FF2B5EF4-FFF2-40B4-BE49-F238E27FC236}">
                <a16:creationId xmlns:a16="http://schemas.microsoft.com/office/drawing/2014/main" id="{00379D44-1E92-41AD-9473-CD8FF1185E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49" r="34166"/>
          <a:stretch/>
        </p:blipFill>
        <p:spPr>
          <a:xfrm>
            <a:off x="2447926" y="2245082"/>
            <a:ext cx="2133599" cy="32868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0A1FED9-48DB-40DA-B7FD-564C4BFCF4FD}"/>
              </a:ext>
            </a:extLst>
          </p:cNvPr>
          <p:cNvSpPr/>
          <p:nvPr/>
        </p:nvSpPr>
        <p:spPr>
          <a:xfrm>
            <a:off x="4690933" y="2245082"/>
            <a:ext cx="1862267" cy="32357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3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Positron Emission Tomography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7504" y="764704"/>
            <a:ext cx="9036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solidFill>
                  <a:srgbClr val="FF0000"/>
                </a:solidFill>
                <a:latin typeface="Chalkduster"/>
                <a:cs typeface="Chalkduster"/>
              </a:rPr>
              <a:t>“Functional imaging” </a:t>
            </a:r>
            <a:r>
              <a:rPr lang="en-GB" sz="3600" dirty="0">
                <a:solidFill>
                  <a:schemeClr val="bg1"/>
                </a:solidFill>
                <a:latin typeface="Chalkduster"/>
                <a:cs typeface="Chalkduster"/>
              </a:rPr>
              <a:t>is a measurement of the functions </a:t>
            </a:r>
          </a:p>
          <a:p>
            <a:pPr algn="ctr"/>
            <a:r>
              <a:rPr lang="en-GB" sz="3600" dirty="0">
                <a:solidFill>
                  <a:schemeClr val="bg1"/>
                </a:solidFill>
                <a:latin typeface="Chalkduster"/>
                <a:cs typeface="Chalkduster"/>
              </a:rPr>
              <a:t>of biological systems</a:t>
            </a:r>
            <a:endParaRPr lang="en-GB" sz="3600" i="1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DDB156-2883-394B-B281-5A151B2333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900" y="3048000"/>
            <a:ext cx="1762414" cy="1803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342AEB-EFFD-3F47-9A7D-550D467403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589" y="3048000"/>
            <a:ext cx="1676400" cy="1803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6BE73A-9692-1144-A34B-2758FBAE8E57}"/>
              </a:ext>
            </a:extLst>
          </p:cNvPr>
          <p:cNvSpPr txBox="1"/>
          <p:nvPr/>
        </p:nvSpPr>
        <p:spPr>
          <a:xfrm>
            <a:off x="1143000" y="4931976"/>
            <a:ext cx="2971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dirty="0">
                <a:solidFill>
                  <a:schemeClr val="bg1"/>
                </a:solidFill>
                <a:latin typeface="Chalkduster"/>
                <a:cs typeface="Chalkduster"/>
              </a:rPr>
              <a:t>Glucose </a:t>
            </a:r>
            <a:r>
              <a:rPr lang="de-DE" sz="2600" dirty="0" err="1">
                <a:solidFill>
                  <a:schemeClr val="bg1"/>
                </a:solidFill>
                <a:latin typeface="Chalkduster"/>
                <a:cs typeface="Chalkduster"/>
              </a:rPr>
              <a:t>uptake</a:t>
            </a:r>
            <a:endParaRPr lang="de-DE" sz="2600" i="1" dirty="0">
              <a:solidFill>
                <a:srgbClr val="D85051"/>
              </a:solidFill>
              <a:latin typeface="Chalkduster"/>
              <a:cs typeface="Chalkduster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6BE73A-9692-1144-A34B-2758FBAE8E57}"/>
              </a:ext>
            </a:extLst>
          </p:cNvPr>
          <p:cNvSpPr txBox="1"/>
          <p:nvPr/>
        </p:nvSpPr>
        <p:spPr>
          <a:xfrm>
            <a:off x="5029200" y="4931976"/>
            <a:ext cx="2971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600" dirty="0" err="1">
                <a:solidFill>
                  <a:schemeClr val="bg1"/>
                </a:solidFill>
                <a:latin typeface="Chalkduster"/>
                <a:cs typeface="Chalkduster"/>
              </a:rPr>
              <a:t>Water</a:t>
            </a:r>
            <a:r>
              <a:rPr lang="de-DE" sz="2600" dirty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de-DE" sz="2600" dirty="0" err="1">
                <a:solidFill>
                  <a:schemeClr val="bg1"/>
                </a:solidFill>
                <a:latin typeface="Chalkduster"/>
                <a:cs typeface="Chalkduster"/>
              </a:rPr>
              <a:t>perfusion</a:t>
            </a:r>
            <a:endParaRPr lang="de-DE" sz="2600" i="1" dirty="0">
              <a:solidFill>
                <a:srgbClr val="D85051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534479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865C7-13B1-4AB0-B198-C4D421781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/>
              <a:t>Positron</a:t>
            </a:r>
            <a:r>
              <a:rPr lang="it-IT" dirty="0"/>
              <a:t> </a:t>
            </a:r>
            <a:r>
              <a:rPr lang="it-IT" dirty="0" err="1"/>
              <a:t>Emission</a:t>
            </a:r>
            <a:r>
              <a:rPr lang="it-IT" dirty="0"/>
              <a:t> </a:t>
            </a:r>
            <a:r>
              <a:rPr lang="it-IT" dirty="0" err="1"/>
              <a:t>Tomography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C6A97-04CC-4DDE-850D-209F9EF65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August  23</a:t>
            </a:r>
            <a:r>
              <a:rPr lang="en-GB" baseline="30000" dirty="0"/>
              <a:t>rd</a:t>
            </a:r>
            <a:r>
              <a:rPr lang="en-GB" dirty="0"/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B1E1E3-7FAF-4AF1-AAA9-DDB5AD52F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2D78D6-2E62-4929-B7B6-AD11807A78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Digital Positron Emission Tomography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258A65-651B-4F62-B718-E0A9221B6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1" y="1922484"/>
            <a:ext cx="6096000" cy="40147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5CC879-A5E9-B540-AD12-FBC615626B3A}"/>
              </a:ext>
            </a:extLst>
          </p:cNvPr>
          <p:cNvSpPr txBox="1"/>
          <p:nvPr/>
        </p:nvSpPr>
        <p:spPr>
          <a:xfrm>
            <a:off x="2971800" y="5962134"/>
            <a:ext cx="2782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classical</a:t>
            </a:r>
            <a:r>
              <a:rPr lang="it-IT" dirty="0"/>
              <a:t> </a:t>
            </a:r>
            <a:r>
              <a:rPr lang="it-IT" dirty="0" err="1"/>
              <a:t>concept</a:t>
            </a:r>
            <a:r>
              <a:rPr lang="it-IT" dirty="0"/>
              <a:t> of PET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543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79738-DB4D-1545-9D19-8C48C1857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concept of modern digital PET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AB5F7-090B-C444-B888-82885464F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August  23</a:t>
            </a:r>
            <a:r>
              <a:rPr lang="en-GB" baseline="30000" dirty="0"/>
              <a:t>rd</a:t>
            </a:r>
            <a:r>
              <a:rPr lang="en-GB" dirty="0"/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C0B4AA-CBEC-234E-A5FA-933DC2161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3B3492-5FD3-A942-9876-2A7AD92105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Digital Positron Emission Tomography</a:t>
            </a:r>
            <a:endParaRPr lang="en-GB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0FBDAE8-B961-BB4C-B8E5-3540DF713FB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02" y="3606549"/>
            <a:ext cx="1901541" cy="1442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正偏差 13">
            <a:extLst>
              <a:ext uri="{FF2B5EF4-FFF2-40B4-BE49-F238E27FC236}">
                <a16:creationId xmlns:a16="http://schemas.microsoft.com/office/drawing/2014/main" id="{29175E62-EA47-5D42-91B0-D808E28DB8FE}"/>
              </a:ext>
            </a:extLst>
          </p:cNvPr>
          <p:cNvSpPr/>
          <p:nvPr/>
        </p:nvSpPr>
        <p:spPr>
          <a:xfrm>
            <a:off x="2607441" y="3975360"/>
            <a:ext cx="576262" cy="606425"/>
          </a:xfrm>
          <a:prstGeom prst="mathPlus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zh-CN" altLang="en-US" sz="1800"/>
          </a:p>
        </p:txBody>
      </p:sp>
      <p:sp>
        <p:nvSpPr>
          <p:cNvPr id="9" name="右箭头 4">
            <a:extLst>
              <a:ext uri="{FF2B5EF4-FFF2-40B4-BE49-F238E27FC236}">
                <a16:creationId xmlns:a16="http://schemas.microsoft.com/office/drawing/2014/main" id="{4367030F-799F-5843-94A0-01E2468CD1BF}"/>
              </a:ext>
            </a:extLst>
          </p:cNvPr>
          <p:cNvSpPr/>
          <p:nvPr/>
        </p:nvSpPr>
        <p:spPr>
          <a:xfrm>
            <a:off x="5463526" y="4109276"/>
            <a:ext cx="503176" cy="35877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zh-CN" altLang="en-US" sz="1800"/>
          </a:p>
        </p:txBody>
      </p:sp>
      <p:sp>
        <p:nvSpPr>
          <p:cNvPr id="10" name="圆角矩形 3">
            <a:extLst>
              <a:ext uri="{FF2B5EF4-FFF2-40B4-BE49-F238E27FC236}">
                <a16:creationId xmlns:a16="http://schemas.microsoft.com/office/drawing/2014/main" id="{057568D0-A6A5-BD48-B70C-5934B3291F49}"/>
              </a:ext>
            </a:extLst>
          </p:cNvPr>
          <p:cNvSpPr/>
          <p:nvPr/>
        </p:nvSpPr>
        <p:spPr>
          <a:xfrm>
            <a:off x="2526317" y="2151087"/>
            <a:ext cx="1366837" cy="5556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800" dirty="0"/>
              <a:t>Sampling</a:t>
            </a:r>
            <a:endParaRPr kumimoji="1" lang="zh-CN" altLang="en-US" sz="1800" dirty="0"/>
          </a:p>
        </p:txBody>
      </p:sp>
      <p:sp>
        <p:nvSpPr>
          <p:cNvPr id="11" name="右箭头 4">
            <a:extLst>
              <a:ext uri="{FF2B5EF4-FFF2-40B4-BE49-F238E27FC236}">
                <a16:creationId xmlns:a16="http://schemas.microsoft.com/office/drawing/2014/main" id="{0C37A105-78BE-7B4A-A38E-62BA9B414CE7}"/>
              </a:ext>
            </a:extLst>
          </p:cNvPr>
          <p:cNvSpPr/>
          <p:nvPr/>
        </p:nvSpPr>
        <p:spPr>
          <a:xfrm>
            <a:off x="2021492" y="2224112"/>
            <a:ext cx="476250" cy="35877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zh-CN" altLang="en-US" sz="1800"/>
          </a:p>
        </p:txBody>
      </p:sp>
      <p:sp>
        <p:nvSpPr>
          <p:cNvPr id="12" name="右箭头 6">
            <a:extLst>
              <a:ext uri="{FF2B5EF4-FFF2-40B4-BE49-F238E27FC236}">
                <a16:creationId xmlns:a16="http://schemas.microsoft.com/office/drawing/2014/main" id="{A5D9FEB5-B262-4044-8E9C-A3EA16CD1F58}"/>
              </a:ext>
            </a:extLst>
          </p:cNvPr>
          <p:cNvSpPr/>
          <p:nvPr/>
        </p:nvSpPr>
        <p:spPr>
          <a:xfrm>
            <a:off x="3966179" y="2224112"/>
            <a:ext cx="476250" cy="358775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zh-CN" altLang="en-US" sz="1800"/>
          </a:p>
        </p:txBody>
      </p:sp>
      <p:sp>
        <p:nvSpPr>
          <p:cNvPr id="13" name="右箭头 8">
            <a:extLst>
              <a:ext uri="{FF2B5EF4-FFF2-40B4-BE49-F238E27FC236}">
                <a16:creationId xmlns:a16="http://schemas.microsoft.com/office/drawing/2014/main" id="{CFF71CA2-5C24-D543-9023-4953E53201BE}"/>
              </a:ext>
            </a:extLst>
          </p:cNvPr>
          <p:cNvSpPr/>
          <p:nvPr/>
        </p:nvSpPr>
        <p:spPr>
          <a:xfrm>
            <a:off x="6062303" y="2210050"/>
            <a:ext cx="912204" cy="360363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zh-CN" altLang="en-US" sz="1800"/>
          </a:p>
        </p:txBody>
      </p:sp>
      <p:pic>
        <p:nvPicPr>
          <p:cNvPr id="14" name="图片 1">
            <a:extLst>
              <a:ext uri="{FF2B5EF4-FFF2-40B4-BE49-F238E27FC236}">
                <a16:creationId xmlns:a16="http://schemas.microsoft.com/office/drawing/2014/main" id="{C72C0E01-ECDF-5646-A57D-DFECCBF5866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29" y="1896671"/>
            <a:ext cx="1753432" cy="117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C96B7B6-E77F-D84C-810A-F2A94AEC5B0A}"/>
              </a:ext>
            </a:extLst>
          </p:cNvPr>
          <p:cNvSpPr txBox="1"/>
          <p:nvPr/>
        </p:nvSpPr>
        <p:spPr>
          <a:xfrm>
            <a:off x="296494" y="5105400"/>
            <a:ext cx="8184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Single crystal readout: hardware corresponding to single pixel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Digitalization of the pulse: analysis and reconstruction performed offline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Artificial intelligence algorithms for the combination with other digital information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E7A0E00-1AEC-0741-A196-E67D8DBA0F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4551" y="3593352"/>
            <a:ext cx="1984041" cy="1447007"/>
          </a:xfrm>
          <a:prstGeom prst="rect">
            <a:avLst/>
          </a:prstGeom>
        </p:spPr>
      </p:pic>
      <p:sp>
        <p:nvSpPr>
          <p:cNvPr id="17" name="圆角矩形 3">
            <a:extLst>
              <a:ext uri="{FF2B5EF4-FFF2-40B4-BE49-F238E27FC236}">
                <a16:creationId xmlns:a16="http://schemas.microsoft.com/office/drawing/2014/main" id="{CF83A7E3-6E11-3849-897F-EC2D534A32F7}"/>
              </a:ext>
            </a:extLst>
          </p:cNvPr>
          <p:cNvSpPr/>
          <p:nvPr/>
        </p:nvSpPr>
        <p:spPr>
          <a:xfrm>
            <a:off x="4532435" y="1985684"/>
            <a:ext cx="1366837" cy="809096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800" dirty="0" err="1"/>
              <a:t>Arificial</a:t>
            </a:r>
            <a:r>
              <a:rPr kumimoji="1" lang="en-US" altLang="zh-CN" sz="1800" dirty="0"/>
              <a:t> Intelligence algorithms</a:t>
            </a:r>
            <a:endParaRPr kumimoji="1" lang="zh-CN" altLang="en-US" sz="1800" dirty="0"/>
          </a:p>
        </p:txBody>
      </p:sp>
      <p:sp>
        <p:nvSpPr>
          <p:cNvPr id="18" name="圆角矩形 3">
            <a:extLst>
              <a:ext uri="{FF2B5EF4-FFF2-40B4-BE49-F238E27FC236}">
                <a16:creationId xmlns:a16="http://schemas.microsoft.com/office/drawing/2014/main" id="{D2DE92C2-053D-284F-8074-6FE720E962ED}"/>
              </a:ext>
            </a:extLst>
          </p:cNvPr>
          <p:cNvSpPr/>
          <p:nvPr/>
        </p:nvSpPr>
        <p:spPr>
          <a:xfrm>
            <a:off x="3691778" y="2924372"/>
            <a:ext cx="1366837" cy="555625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800" dirty="0"/>
              <a:t>Patient’s information</a:t>
            </a:r>
            <a:endParaRPr kumimoji="1" lang="zh-CN" altLang="en-US" sz="1800" dirty="0"/>
          </a:p>
        </p:txBody>
      </p:sp>
      <p:sp>
        <p:nvSpPr>
          <p:cNvPr id="19" name="圆角矩形 3">
            <a:extLst>
              <a:ext uri="{FF2B5EF4-FFF2-40B4-BE49-F238E27FC236}">
                <a16:creationId xmlns:a16="http://schemas.microsoft.com/office/drawing/2014/main" id="{6C3D8D04-D536-A34E-A412-2220804562B0}"/>
              </a:ext>
            </a:extLst>
          </p:cNvPr>
          <p:cNvSpPr/>
          <p:nvPr/>
        </p:nvSpPr>
        <p:spPr>
          <a:xfrm>
            <a:off x="5185995" y="2920066"/>
            <a:ext cx="1595681" cy="555625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800" dirty="0"/>
              <a:t>CT,MRI</a:t>
            </a:r>
          </a:p>
          <a:p>
            <a:pPr algn="ctr">
              <a:defRPr/>
            </a:pPr>
            <a:r>
              <a:rPr kumimoji="1" lang="en-US" altLang="zh-CN" dirty="0"/>
              <a:t>Other images</a:t>
            </a:r>
            <a:endParaRPr kumimoji="1" lang="zh-CN" altLang="en-US" sz="1800" dirty="0"/>
          </a:p>
        </p:txBody>
      </p:sp>
      <p:sp>
        <p:nvSpPr>
          <p:cNvPr id="20" name="圆角矩形 3">
            <a:extLst>
              <a:ext uri="{FF2B5EF4-FFF2-40B4-BE49-F238E27FC236}">
                <a16:creationId xmlns:a16="http://schemas.microsoft.com/office/drawing/2014/main" id="{9AB3F76F-668E-3643-8902-757BCDA4BCC4}"/>
              </a:ext>
            </a:extLst>
          </p:cNvPr>
          <p:cNvSpPr/>
          <p:nvPr/>
        </p:nvSpPr>
        <p:spPr>
          <a:xfrm>
            <a:off x="7137538" y="1985683"/>
            <a:ext cx="1777862" cy="80909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800" dirty="0"/>
              <a:t>Imaging</a:t>
            </a:r>
          </a:p>
          <a:p>
            <a:pPr algn="ctr">
              <a:defRPr/>
            </a:pPr>
            <a:r>
              <a:rPr kumimoji="1" lang="en-US" altLang="zh-CN" dirty="0"/>
              <a:t>Risk calculation</a:t>
            </a:r>
            <a:endParaRPr kumimoji="1" lang="zh-CN" altLang="en-US" sz="18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6C6FB0D-B364-E34C-83D9-227438692D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1636" y="3702284"/>
            <a:ext cx="2691673" cy="126807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F7B386D-343F-B64F-8BF5-7CDD76F2FC3A}"/>
              </a:ext>
            </a:extLst>
          </p:cNvPr>
          <p:cNvSpPr txBox="1"/>
          <p:nvPr/>
        </p:nvSpPr>
        <p:spPr>
          <a:xfrm>
            <a:off x="1868821" y="6043645"/>
            <a:ext cx="5327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Modern</a:t>
            </a:r>
            <a:r>
              <a:rPr lang="it-IT" dirty="0"/>
              <a:t> </a:t>
            </a:r>
            <a:r>
              <a:rPr lang="it-IT" dirty="0" err="1"/>
              <a:t>digital</a:t>
            </a:r>
            <a:r>
              <a:rPr lang="it-IT" dirty="0"/>
              <a:t> PET: a </a:t>
            </a:r>
            <a:r>
              <a:rPr lang="it-IT" dirty="0" err="1"/>
              <a:t>risk</a:t>
            </a:r>
            <a:r>
              <a:rPr lang="it-IT" dirty="0"/>
              <a:t> </a:t>
            </a:r>
            <a:r>
              <a:rPr lang="it-IT" dirty="0" err="1"/>
              <a:t>prediction</a:t>
            </a:r>
            <a:r>
              <a:rPr lang="it-IT" dirty="0"/>
              <a:t> </a:t>
            </a:r>
            <a:r>
              <a:rPr lang="it-IT" dirty="0" err="1"/>
              <a:t>diagnostic</a:t>
            </a:r>
            <a:r>
              <a:rPr lang="it-IT" dirty="0"/>
              <a:t> </a:t>
            </a:r>
            <a:r>
              <a:rPr lang="it-IT" dirty="0" err="1"/>
              <a:t>concept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266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Positron Emission Tomography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6BE73A-9692-1144-A34B-2758FBAE8E57}"/>
              </a:ext>
            </a:extLst>
          </p:cNvPr>
          <p:cNvSpPr txBox="1"/>
          <p:nvPr/>
        </p:nvSpPr>
        <p:spPr>
          <a:xfrm>
            <a:off x="0" y="2398455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Chalkduster"/>
                <a:cs typeface="Chalkduster"/>
              </a:rPr>
              <a:t>In this lab we will explore the concept of modern digital PET as a risk prediction imaging technology</a:t>
            </a:r>
          </a:p>
        </p:txBody>
      </p:sp>
    </p:spTree>
    <p:extLst>
      <p:ext uri="{BB962C8B-B14F-4D97-AF65-F5344CB8AC3E}">
        <p14:creationId xmlns:p14="http://schemas.microsoft.com/office/powerpoint/2010/main" val="1642579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22D0D-1BC6-D840-AABE-1B3464E9C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 1 – Analysis of the digital signal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2BB79-277D-194E-B7A4-04FDB3A33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August  23</a:t>
            </a:r>
            <a:r>
              <a:rPr lang="en-GB" baseline="30000" dirty="0"/>
              <a:t>rd</a:t>
            </a:r>
            <a:r>
              <a:rPr lang="en-GB" dirty="0"/>
              <a:t>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1E41C3-769B-CE48-A4F3-55D6B8B02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E9C2-B7E5-4758-98F7-19B76C177B3C}" type="slidenum">
              <a:rPr lang="en-GB" smtClean="0"/>
              <a:t>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6CB7C4-CC85-D244-B57F-09B90BD546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Digital Positron Emission Tomography</a:t>
            </a:r>
            <a:endParaRPr lang="en-GB" dirty="0"/>
          </a:p>
        </p:txBody>
      </p:sp>
      <p:pic>
        <p:nvPicPr>
          <p:cNvPr id="7" name="图片 1">
            <a:extLst>
              <a:ext uri="{FF2B5EF4-FFF2-40B4-BE49-F238E27FC236}">
                <a16:creationId xmlns:a16="http://schemas.microsoft.com/office/drawing/2014/main" id="{BA09B48A-CE58-0840-BB35-AEFE7404C1D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32" y="2346097"/>
            <a:ext cx="4402061" cy="2947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170156-A3AB-EB46-8345-6E95FF23BD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265" y="2274015"/>
            <a:ext cx="3019204" cy="29338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9626276-DC71-064D-8667-A3FA64351114}"/>
                  </a:ext>
                </a:extLst>
              </p:cNvPr>
              <p:cNvSpPr txBox="1"/>
              <p:nvPr/>
            </p:nvSpPr>
            <p:spPr>
              <a:xfrm>
                <a:off x="2737465" y="5415528"/>
                <a:ext cx="34015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𝑎</m:t>
                      </m:r>
                      <m:func>
                        <m:func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𝑏𝑡</m:t>
                              </m:r>
                            </m:e>
                          </m:d>
                          <m:d>
                            <m:d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it-IT" b="0" i="1" smtClean="0">
                                          <a:latin typeface="Cambria Math" panose="02040503050406030204" pitchFamily="18" charset="0"/>
                                        </a:rPr>
                                        <m:t>𝑐𝑡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9626276-DC71-064D-8667-A3FA643511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7465" y="5415528"/>
                <a:ext cx="3401508" cy="276999"/>
              </a:xfrm>
              <a:prstGeom prst="rect">
                <a:avLst/>
              </a:prstGeom>
              <a:blipFill>
                <a:blip r:embed="rId4"/>
                <a:stretch>
                  <a:fillRect l="-743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75A45D5C-81EE-444D-B527-F908A5027F0D}"/>
              </a:ext>
            </a:extLst>
          </p:cNvPr>
          <p:cNvSpPr txBox="1"/>
          <p:nvPr/>
        </p:nvSpPr>
        <p:spPr>
          <a:xfrm>
            <a:off x="603865" y="5790160"/>
            <a:ext cx="8062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E4CAD"/>
                </a:solidFill>
              </a:rPr>
              <a:t>Evaluation of the energy resolution and spatial resolution of a digital PET system</a:t>
            </a:r>
          </a:p>
          <a:p>
            <a:pPr algn="ctr"/>
            <a:r>
              <a:rPr lang="en-US" sz="1600" b="1" dirty="0">
                <a:solidFill>
                  <a:srgbClr val="0E4CAD"/>
                </a:solidFill>
              </a:rPr>
              <a:t>Analysis of raw experimental data collected with a digital PET system</a:t>
            </a:r>
          </a:p>
        </p:txBody>
      </p:sp>
    </p:spTree>
    <p:extLst>
      <p:ext uri="{BB962C8B-B14F-4D97-AF65-F5344CB8AC3E}">
        <p14:creationId xmlns:p14="http://schemas.microsoft.com/office/powerpoint/2010/main" val="3514161174"/>
      </p:ext>
    </p:extLst>
  </p:cSld>
  <p:clrMapOvr>
    <a:masterClrMapping/>
  </p:clrMapOvr>
</p:sld>
</file>

<file path=ppt/theme/theme1.xml><?xml version="1.0" encoding="utf-8"?>
<a:theme xmlns:a="http://schemas.openxmlformats.org/drawingml/2006/main" name="HUST_philosoph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ecture_2_1" id="{2F910AA9-5720-8E47-9595-A04C33AB94C3}" vid="{2F2379C8-2C9B-3548-B7BD-F080E006E072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HUST_philosophy</Template>
  <TotalTime>48</TotalTime>
  <Words>417</Words>
  <Application>Microsoft Macintosh PowerPoint</Application>
  <PresentationFormat>On-screen Show (4:3)</PresentationFormat>
  <Paragraphs>83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Chalkduster</vt:lpstr>
      <vt:lpstr>Goudy Old Style</vt:lpstr>
      <vt:lpstr>HUST_philosophy</vt:lpstr>
      <vt:lpstr>PowerPoint Presentation</vt:lpstr>
      <vt:lpstr>The concept of «functional imaging»</vt:lpstr>
      <vt:lpstr>The concept of «functional imaging»</vt:lpstr>
      <vt:lpstr>The concept of «functional imaging»</vt:lpstr>
      <vt:lpstr>PowerPoint Presentation</vt:lpstr>
      <vt:lpstr>Positron Emission Tomography</vt:lpstr>
      <vt:lpstr>The concept of modern digital PET</vt:lpstr>
      <vt:lpstr>PowerPoint Presentation</vt:lpstr>
      <vt:lpstr>Part 1 – Analysis of the digital signal</vt:lpstr>
      <vt:lpstr>Part 2 – Imaging performances</vt:lpstr>
      <vt:lpstr>PowerPoint Presentation</vt:lpstr>
      <vt:lpstr>Part 3.1 – Parkinson’s Disease</vt:lpstr>
      <vt:lpstr>Part 3.2 – Plant stress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concept of «functional imaging»</dc:title>
  <dc:creator>Nicola Dascenzo</dc:creator>
  <cp:lastModifiedBy>Nicola Dascenzo</cp:lastModifiedBy>
  <cp:revision>9</cp:revision>
  <dcterms:created xsi:type="dcterms:W3CDTF">2021-08-23T11:02:29Z</dcterms:created>
  <dcterms:modified xsi:type="dcterms:W3CDTF">2021-08-23T11:50:39Z</dcterms:modified>
</cp:coreProperties>
</file>