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sldIdLst>
    <p:sldId id="257" r:id="rId2"/>
    <p:sldId id="322" r:id="rId3"/>
    <p:sldId id="337" r:id="rId4"/>
    <p:sldId id="352" r:id="rId5"/>
    <p:sldId id="272" r:id="rId6"/>
    <p:sldId id="362" r:id="rId7"/>
    <p:sldId id="363" r:id="rId8"/>
    <p:sldId id="340" r:id="rId9"/>
    <p:sldId id="361" r:id="rId10"/>
    <p:sldId id="341" r:id="rId11"/>
    <p:sldId id="326" r:id="rId12"/>
    <p:sldId id="327" r:id="rId13"/>
    <p:sldId id="328" r:id="rId14"/>
    <p:sldId id="329" r:id="rId15"/>
    <p:sldId id="330" r:id="rId16"/>
    <p:sldId id="365" r:id="rId17"/>
    <p:sldId id="366" r:id="rId18"/>
    <p:sldId id="359" r:id="rId19"/>
    <p:sldId id="360" r:id="rId20"/>
    <p:sldId id="343" r:id="rId21"/>
    <p:sldId id="320" r:id="rId22"/>
    <p:sldId id="336" r:id="rId23"/>
    <p:sldId id="323" r:id="rId24"/>
    <p:sldId id="355" r:id="rId25"/>
    <p:sldId id="332" r:id="rId26"/>
    <p:sldId id="335" r:id="rId27"/>
    <p:sldId id="333" r:id="rId2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FF"/>
    <a:srgbClr val="0066CC"/>
    <a:srgbClr val="D60093"/>
    <a:srgbClr val="FF3399"/>
    <a:srgbClr val="9933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4" autoAdjust="0"/>
  </p:normalViewPr>
  <p:slideViewPr>
    <p:cSldViewPr>
      <p:cViewPr varScale="1">
        <p:scale>
          <a:sx n="69" d="100"/>
          <a:sy n="69" d="100"/>
        </p:scale>
        <p:origin x="1416" y="66"/>
      </p:cViewPr>
      <p:guideLst>
        <p:guide orient="horz" pos="2160"/>
        <p:guide pos="2880"/>
      </p:guideLst>
    </p:cSldViewPr>
  </p:slideViewPr>
  <p:notesTextViewPr>
    <p:cViewPr>
      <p:scale>
        <a:sx n="3" d="2"/>
        <a:sy n="3" d="2"/>
      </p:scale>
      <p:origin x="0" y="0"/>
    </p:cViewPr>
  </p:notesTextViewPr>
  <p:sorterViewPr>
    <p:cViewPr varScale="1">
      <p:scale>
        <a:sx n="1" d="1"/>
        <a:sy n="1" d="1"/>
      </p:scale>
      <p:origin x="0" y="-38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C60BDD12-071A-44F3-B8C4-607F2C075A58}" type="datetimeFigureOut">
              <a:rPr lang="en-GB" smtClean="0"/>
              <a:t>17/02/2020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E2D004E6-1FA5-4439-8D71-B258EFF5A8E6}" type="slidenum">
              <a:rPr lang="en-GB" smtClean="0"/>
              <a:t>‹#›</a:t>
            </a:fld>
            <a:endParaRPr lang="en-GB"/>
          </a:p>
        </p:txBody>
      </p:sp>
    </p:spTree>
    <p:extLst>
      <p:ext uri="{BB962C8B-B14F-4D97-AF65-F5344CB8AC3E}">
        <p14:creationId xmlns:p14="http://schemas.microsoft.com/office/powerpoint/2010/main" val="3517448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2D004E6-1FA5-4439-8D71-B258EFF5A8E6}" type="slidenum">
              <a:rPr lang="en-GB" smtClean="0"/>
              <a:t>7</a:t>
            </a:fld>
            <a:endParaRPr lang="en-GB"/>
          </a:p>
        </p:txBody>
      </p:sp>
    </p:spTree>
    <p:extLst>
      <p:ext uri="{BB962C8B-B14F-4D97-AF65-F5344CB8AC3E}">
        <p14:creationId xmlns:p14="http://schemas.microsoft.com/office/powerpoint/2010/main" val="1615184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Ph. Lebrun</a:t>
            </a:r>
            <a:endParaRPr lang="en-US"/>
          </a:p>
        </p:txBody>
      </p:sp>
      <p:sp>
        <p:nvSpPr>
          <p:cNvPr id="5" name="Footer Placeholder 4"/>
          <p:cNvSpPr>
            <a:spLocks noGrp="1"/>
          </p:cNvSpPr>
          <p:nvPr>
            <p:ph type="ftr" sz="quarter" idx="11"/>
          </p:nvPr>
        </p:nvSpPr>
        <p:spPr/>
        <p:txBody>
          <a:bodyPr/>
          <a:lstStyle>
            <a:lvl1pPr>
              <a:defRPr/>
            </a:lvl1p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lvl1pPr>
              <a:defRPr/>
            </a:lvl1pPr>
          </a:lstStyle>
          <a:p>
            <a:fld id="{B3F70A2B-4E9E-485E-9DF0-5DCB4FB6D32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Ph. Lebrun</a:t>
            </a:r>
            <a:endParaRPr lang="en-US"/>
          </a:p>
        </p:txBody>
      </p:sp>
      <p:sp>
        <p:nvSpPr>
          <p:cNvPr id="5" name="Footer Placeholder 4"/>
          <p:cNvSpPr>
            <a:spLocks noGrp="1"/>
          </p:cNvSpPr>
          <p:nvPr>
            <p:ph type="ftr" sz="quarter" idx="11"/>
          </p:nvPr>
        </p:nvSpPr>
        <p:spPr/>
        <p:txBody>
          <a:bodyPr/>
          <a:lstStyle>
            <a:lvl1pPr>
              <a:defRPr/>
            </a:lvl1p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lvl1pPr>
              <a:defRPr/>
            </a:lvl1pPr>
          </a:lstStyle>
          <a:p>
            <a:fld id="{CB131F99-A612-4D31-8A63-489363EF88A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188913"/>
            <a:ext cx="2124075"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188913"/>
            <a:ext cx="6219825" cy="5937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Ph. Lebrun</a:t>
            </a:r>
            <a:endParaRPr lang="en-US"/>
          </a:p>
        </p:txBody>
      </p:sp>
      <p:sp>
        <p:nvSpPr>
          <p:cNvPr id="5" name="Footer Placeholder 4"/>
          <p:cNvSpPr>
            <a:spLocks noGrp="1"/>
          </p:cNvSpPr>
          <p:nvPr>
            <p:ph type="ftr" sz="quarter" idx="11"/>
          </p:nvPr>
        </p:nvSpPr>
        <p:spPr/>
        <p:txBody>
          <a:bodyPr/>
          <a:lstStyle>
            <a:lvl1pPr>
              <a:defRPr/>
            </a:lvl1p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lvl1pPr>
              <a:defRPr/>
            </a:lvl1pPr>
          </a:lstStyle>
          <a:p>
            <a:fld id="{0C5762B0-F7D1-49E2-803F-0784C871915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Ph. Lebrun</a:t>
            </a:r>
            <a:endParaRPr lang="en-US"/>
          </a:p>
        </p:txBody>
      </p:sp>
      <p:sp>
        <p:nvSpPr>
          <p:cNvPr id="5" name="Footer Placeholder 4"/>
          <p:cNvSpPr>
            <a:spLocks noGrp="1"/>
          </p:cNvSpPr>
          <p:nvPr>
            <p:ph type="ftr" sz="quarter" idx="11"/>
          </p:nvPr>
        </p:nvSpPr>
        <p:spPr/>
        <p:txBody>
          <a:bodyPr/>
          <a:lstStyle>
            <a:lvl1pPr>
              <a:defRPr/>
            </a:lvl1p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lvl1pPr>
              <a:defRPr/>
            </a:lvl1pPr>
          </a:lstStyle>
          <a:p>
            <a:fld id="{106DF16B-B5BE-47B4-84B3-3D1C53E24BF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Ph. Lebrun</a:t>
            </a:r>
            <a:endParaRPr lang="en-US"/>
          </a:p>
        </p:txBody>
      </p:sp>
      <p:sp>
        <p:nvSpPr>
          <p:cNvPr id="5" name="Footer Placeholder 4"/>
          <p:cNvSpPr>
            <a:spLocks noGrp="1"/>
          </p:cNvSpPr>
          <p:nvPr>
            <p:ph type="ftr" sz="quarter" idx="11"/>
          </p:nvPr>
        </p:nvSpPr>
        <p:spPr/>
        <p:txBody>
          <a:bodyPr/>
          <a:lstStyle>
            <a:lvl1pPr>
              <a:defRPr/>
            </a:lvl1p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lvl1pPr>
              <a:defRPr/>
            </a:lvl1pPr>
          </a:lstStyle>
          <a:p>
            <a:fld id="{F5FE9124-9B38-4F06-9AD7-77A10936B54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3850" y="1268413"/>
            <a:ext cx="417195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8413"/>
            <a:ext cx="417195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Ph. Lebrun</a:t>
            </a:r>
            <a:endParaRPr lang="en-US"/>
          </a:p>
        </p:txBody>
      </p:sp>
      <p:sp>
        <p:nvSpPr>
          <p:cNvPr id="6" name="Footer Placeholder 5"/>
          <p:cNvSpPr>
            <a:spLocks noGrp="1"/>
          </p:cNvSpPr>
          <p:nvPr>
            <p:ph type="ftr" sz="quarter" idx="11"/>
          </p:nvPr>
        </p:nvSpPr>
        <p:spPr/>
        <p:txBody>
          <a:bodyPr/>
          <a:lstStyle>
            <a:lvl1pPr>
              <a:defRPr/>
            </a:lvl1pPr>
          </a:lstStyle>
          <a:p>
            <a:r>
              <a:rPr lang="en-GB" smtClean="0"/>
              <a:t>JUAS 2020 Welcome Course 2</a:t>
            </a:r>
            <a:endParaRPr lang="en-US"/>
          </a:p>
        </p:txBody>
      </p:sp>
      <p:sp>
        <p:nvSpPr>
          <p:cNvPr id="7" name="Slide Number Placeholder 6"/>
          <p:cNvSpPr>
            <a:spLocks noGrp="1"/>
          </p:cNvSpPr>
          <p:nvPr>
            <p:ph type="sldNum" sz="quarter" idx="12"/>
          </p:nvPr>
        </p:nvSpPr>
        <p:spPr/>
        <p:txBody>
          <a:bodyPr/>
          <a:lstStyle>
            <a:lvl1pPr>
              <a:defRPr/>
            </a:lvl1pPr>
          </a:lstStyle>
          <a:p>
            <a:fld id="{8D181525-6972-4BD2-A4A4-C29F4BEEBAF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Ph. Lebrun</a:t>
            </a:r>
            <a:endParaRPr lang="en-US"/>
          </a:p>
        </p:txBody>
      </p:sp>
      <p:sp>
        <p:nvSpPr>
          <p:cNvPr id="8" name="Footer Placeholder 7"/>
          <p:cNvSpPr>
            <a:spLocks noGrp="1"/>
          </p:cNvSpPr>
          <p:nvPr>
            <p:ph type="ftr" sz="quarter" idx="11"/>
          </p:nvPr>
        </p:nvSpPr>
        <p:spPr/>
        <p:txBody>
          <a:bodyPr/>
          <a:lstStyle>
            <a:lvl1pPr>
              <a:defRPr/>
            </a:lvl1pPr>
          </a:lstStyle>
          <a:p>
            <a:r>
              <a:rPr lang="en-GB" smtClean="0"/>
              <a:t>JUAS 2020 Welcome Course 2</a:t>
            </a:r>
            <a:endParaRPr lang="en-US"/>
          </a:p>
        </p:txBody>
      </p:sp>
      <p:sp>
        <p:nvSpPr>
          <p:cNvPr id="9" name="Slide Number Placeholder 8"/>
          <p:cNvSpPr>
            <a:spLocks noGrp="1"/>
          </p:cNvSpPr>
          <p:nvPr>
            <p:ph type="sldNum" sz="quarter" idx="12"/>
          </p:nvPr>
        </p:nvSpPr>
        <p:spPr/>
        <p:txBody>
          <a:bodyPr/>
          <a:lstStyle>
            <a:lvl1pPr>
              <a:defRPr/>
            </a:lvl1pPr>
          </a:lstStyle>
          <a:p>
            <a:fld id="{07A7FBE4-4368-4B53-A196-056B322C938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Ph. Lebrun</a:t>
            </a:r>
            <a:endParaRPr lang="en-US"/>
          </a:p>
        </p:txBody>
      </p:sp>
      <p:sp>
        <p:nvSpPr>
          <p:cNvPr id="4" name="Footer Placeholder 3"/>
          <p:cNvSpPr>
            <a:spLocks noGrp="1"/>
          </p:cNvSpPr>
          <p:nvPr>
            <p:ph type="ftr" sz="quarter" idx="11"/>
          </p:nvPr>
        </p:nvSpPr>
        <p:spPr/>
        <p:txBody>
          <a:bodyPr/>
          <a:lstStyle>
            <a:lvl1pPr>
              <a:defRPr/>
            </a:lvl1p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lvl1pPr>
              <a:defRPr/>
            </a:lvl1pPr>
          </a:lstStyle>
          <a:p>
            <a:fld id="{5AF06637-E496-4934-8F80-04F2992770E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Ph. Lebrun</a:t>
            </a:r>
            <a:endParaRPr lang="en-US"/>
          </a:p>
        </p:txBody>
      </p:sp>
      <p:sp>
        <p:nvSpPr>
          <p:cNvPr id="3" name="Footer Placeholder 2"/>
          <p:cNvSpPr>
            <a:spLocks noGrp="1"/>
          </p:cNvSpPr>
          <p:nvPr>
            <p:ph type="ftr" sz="quarter" idx="11"/>
          </p:nvPr>
        </p:nvSpPr>
        <p:spPr/>
        <p:txBody>
          <a:bodyPr/>
          <a:lstStyle>
            <a:lvl1pPr>
              <a:defRPr/>
            </a:lvl1p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lvl1pPr>
              <a:defRPr/>
            </a:lvl1pPr>
          </a:lstStyle>
          <a:p>
            <a:fld id="{32F5A2E2-FFD1-424B-9D6F-A6293A537FF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Ph. Lebrun</a:t>
            </a:r>
            <a:endParaRPr lang="en-US"/>
          </a:p>
        </p:txBody>
      </p:sp>
      <p:sp>
        <p:nvSpPr>
          <p:cNvPr id="6" name="Footer Placeholder 5"/>
          <p:cNvSpPr>
            <a:spLocks noGrp="1"/>
          </p:cNvSpPr>
          <p:nvPr>
            <p:ph type="ftr" sz="quarter" idx="11"/>
          </p:nvPr>
        </p:nvSpPr>
        <p:spPr/>
        <p:txBody>
          <a:bodyPr/>
          <a:lstStyle>
            <a:lvl1pPr>
              <a:defRPr/>
            </a:lvl1pPr>
          </a:lstStyle>
          <a:p>
            <a:r>
              <a:rPr lang="en-GB" smtClean="0"/>
              <a:t>JUAS 2020 Welcome Course 2</a:t>
            </a:r>
            <a:endParaRPr lang="en-US"/>
          </a:p>
        </p:txBody>
      </p:sp>
      <p:sp>
        <p:nvSpPr>
          <p:cNvPr id="7" name="Slide Number Placeholder 6"/>
          <p:cNvSpPr>
            <a:spLocks noGrp="1"/>
          </p:cNvSpPr>
          <p:nvPr>
            <p:ph type="sldNum" sz="quarter" idx="12"/>
          </p:nvPr>
        </p:nvSpPr>
        <p:spPr/>
        <p:txBody>
          <a:bodyPr/>
          <a:lstStyle>
            <a:lvl1pPr>
              <a:defRPr/>
            </a:lvl1pPr>
          </a:lstStyle>
          <a:p>
            <a:fld id="{AD4678FC-6888-4086-9916-91D039A424A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Ph. Lebrun</a:t>
            </a:r>
            <a:endParaRPr lang="en-US"/>
          </a:p>
        </p:txBody>
      </p:sp>
      <p:sp>
        <p:nvSpPr>
          <p:cNvPr id="6" name="Footer Placeholder 5"/>
          <p:cNvSpPr>
            <a:spLocks noGrp="1"/>
          </p:cNvSpPr>
          <p:nvPr>
            <p:ph type="ftr" sz="quarter" idx="11"/>
          </p:nvPr>
        </p:nvSpPr>
        <p:spPr/>
        <p:txBody>
          <a:bodyPr/>
          <a:lstStyle>
            <a:lvl1pPr>
              <a:defRPr/>
            </a:lvl1pPr>
          </a:lstStyle>
          <a:p>
            <a:r>
              <a:rPr lang="en-GB" smtClean="0"/>
              <a:t>JUAS 2020 Welcome Course 2</a:t>
            </a:r>
            <a:endParaRPr lang="en-US"/>
          </a:p>
        </p:txBody>
      </p:sp>
      <p:sp>
        <p:nvSpPr>
          <p:cNvPr id="7" name="Slide Number Placeholder 6"/>
          <p:cNvSpPr>
            <a:spLocks noGrp="1"/>
          </p:cNvSpPr>
          <p:nvPr>
            <p:ph type="sldNum" sz="quarter" idx="12"/>
          </p:nvPr>
        </p:nvSpPr>
        <p:spPr/>
        <p:txBody>
          <a:bodyPr/>
          <a:lstStyle>
            <a:lvl1pPr>
              <a:defRPr/>
            </a:lvl1pPr>
          </a:lstStyle>
          <a:p>
            <a:fld id="{38ED4FE0-E52E-4AC8-8FF7-055F388345C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23850" y="1844824"/>
            <a:ext cx="8496300" cy="4281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453335"/>
            <a:ext cx="2133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r>
              <a:rPr lang="en-US" smtClean="0"/>
              <a:t>Ph. Lebrun</a:t>
            </a:r>
            <a:endParaRPr lang="en-US" dirty="0"/>
          </a:p>
        </p:txBody>
      </p:sp>
      <p:sp>
        <p:nvSpPr>
          <p:cNvPr id="1029" name="Rectangle 5"/>
          <p:cNvSpPr>
            <a:spLocks noGrp="1" noChangeArrowheads="1"/>
          </p:cNvSpPr>
          <p:nvPr>
            <p:ph type="ftr" sz="quarter" idx="3"/>
          </p:nvPr>
        </p:nvSpPr>
        <p:spPr bwMode="auto">
          <a:xfrm>
            <a:off x="3124200" y="6453335"/>
            <a:ext cx="2895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r>
              <a:rPr lang="en-GB" smtClean="0"/>
              <a:t>JUAS 2020 Welcome Course 2</a:t>
            </a:r>
            <a:endParaRPr lang="en-US" dirty="0"/>
          </a:p>
        </p:txBody>
      </p:sp>
      <p:sp>
        <p:nvSpPr>
          <p:cNvPr id="1030" name="Rectangle 6"/>
          <p:cNvSpPr>
            <a:spLocks noGrp="1" noChangeArrowheads="1"/>
          </p:cNvSpPr>
          <p:nvPr>
            <p:ph type="sldNum" sz="quarter" idx="4"/>
          </p:nvPr>
        </p:nvSpPr>
        <p:spPr bwMode="auto">
          <a:xfrm>
            <a:off x="6553200" y="6453335"/>
            <a:ext cx="2133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3FD987AA-B004-4533-AE74-55DF45F13B24}" type="slidenum">
              <a:rPr lang="en-US" smtClean="0"/>
              <a:pPr/>
              <a:t>‹#›</a:t>
            </a:fld>
            <a:endParaRPr lang="en-US"/>
          </a:p>
        </p:txBody>
      </p:sp>
      <p:pic>
        <p:nvPicPr>
          <p:cNvPr id="8" name="Image 8" descr="esi bis.jpg"/>
          <p:cNvPicPr>
            <a:picLocks noChangeAspect="1"/>
          </p:cNvPicPr>
          <p:nvPr userDrawn="1"/>
        </p:nvPicPr>
        <p:blipFill>
          <a:blip r:embed="rId13" cstate="print"/>
          <a:stretch>
            <a:fillRect/>
          </a:stretch>
        </p:blipFill>
        <p:spPr>
          <a:xfrm>
            <a:off x="7649593" y="44624"/>
            <a:ext cx="1458911" cy="612000"/>
          </a:xfrm>
          <a:prstGeom prst="rect">
            <a:avLst/>
          </a:prstGeom>
        </p:spPr>
      </p:pic>
      <p:pic>
        <p:nvPicPr>
          <p:cNvPr id="9" name="Picture 8" descr="\\cern.ch\dfs\Users\r\rinolfi\Desktop\JUAS_2014\JUAS_logo.jpg"/>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7561" t="14559" r="6203" b="8414"/>
          <a:stretch/>
        </p:blipFill>
        <p:spPr bwMode="auto">
          <a:xfrm>
            <a:off x="2332" y="44704"/>
            <a:ext cx="1612150" cy="720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1331640" y="764704"/>
            <a:ext cx="6480720" cy="706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fontAlgn="base">
        <a:spcBef>
          <a:spcPct val="0"/>
        </a:spcBef>
        <a:spcAft>
          <a:spcPct val="0"/>
        </a:spcAft>
        <a:defRPr sz="2400">
          <a:solidFill>
            <a:srgbClr val="0066CC"/>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2pPr>
      <a:lvl3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3pPr>
      <a:lvl4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4pPr>
      <a:lvl5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5pPr>
      <a:lvl6pPr marL="4572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6pPr>
      <a:lvl7pPr marL="9144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7pPr>
      <a:lvl8pPr marL="13716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8pPr>
      <a:lvl9pPr marL="18288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sz="1800">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esi-archamps.eu/Thematic-Schools/JUAS/Job-opportunitie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gif"/><Relationship Id="rId2" Type="http://schemas.openxmlformats.org/officeDocument/2006/relationships/image" Target="../media/image6.jpeg"/><Relationship Id="rId16"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7.xml.rels><?xml version="1.0" encoding="UTF-8" standalone="yes"?>
<Relationships xmlns="http://schemas.openxmlformats.org/package/2006/relationships"><Relationship Id="rId8" Type="http://schemas.openxmlformats.org/officeDocument/2006/relationships/image" Target="../media/image27.gif"/><Relationship Id="rId13" Type="http://schemas.openxmlformats.org/officeDocument/2006/relationships/image" Target="../media/image32.png"/><Relationship Id="rId18" Type="http://schemas.openxmlformats.org/officeDocument/2006/relationships/image" Target="../media/image37.jpg"/><Relationship Id="rId3" Type="http://schemas.openxmlformats.org/officeDocument/2006/relationships/image" Target="../media/image22.jpeg"/><Relationship Id="rId21" Type="http://schemas.openxmlformats.org/officeDocument/2006/relationships/image" Target="../media/image40.jpg"/><Relationship Id="rId7" Type="http://schemas.openxmlformats.org/officeDocument/2006/relationships/image" Target="../media/image26.jpeg"/><Relationship Id="rId12" Type="http://schemas.openxmlformats.org/officeDocument/2006/relationships/image" Target="../media/image31.jpeg"/><Relationship Id="rId17" Type="http://schemas.openxmlformats.org/officeDocument/2006/relationships/image" Target="../media/image36.png"/><Relationship Id="rId25" Type="http://schemas.openxmlformats.org/officeDocument/2006/relationships/image" Target="../media/image44.jpeg"/><Relationship Id="rId2" Type="http://schemas.openxmlformats.org/officeDocument/2006/relationships/notesSlide" Target="../notesSlides/notesSlide1.xml"/><Relationship Id="rId16" Type="http://schemas.openxmlformats.org/officeDocument/2006/relationships/image" Target="../media/image35.jpeg"/><Relationship Id="rId20" Type="http://schemas.openxmlformats.org/officeDocument/2006/relationships/image" Target="../media/image39.jpeg"/><Relationship Id="rId1" Type="http://schemas.openxmlformats.org/officeDocument/2006/relationships/slideLayout" Target="../slideLayouts/slideLayout6.xml"/><Relationship Id="rId6" Type="http://schemas.openxmlformats.org/officeDocument/2006/relationships/image" Target="../media/image25.jpeg"/><Relationship Id="rId11" Type="http://schemas.openxmlformats.org/officeDocument/2006/relationships/image" Target="../media/image30.jpeg"/><Relationship Id="rId24" Type="http://schemas.openxmlformats.org/officeDocument/2006/relationships/image" Target="../media/image43.jpeg"/><Relationship Id="rId5" Type="http://schemas.openxmlformats.org/officeDocument/2006/relationships/image" Target="../media/image24.png"/><Relationship Id="rId15" Type="http://schemas.openxmlformats.org/officeDocument/2006/relationships/image" Target="../media/image34.jpeg"/><Relationship Id="rId23" Type="http://schemas.openxmlformats.org/officeDocument/2006/relationships/image" Target="../media/image42.jpg"/><Relationship Id="rId10" Type="http://schemas.openxmlformats.org/officeDocument/2006/relationships/image" Target="../media/image29.jpg"/><Relationship Id="rId19" Type="http://schemas.openxmlformats.org/officeDocument/2006/relationships/image" Target="../media/image38.jpeg"/><Relationship Id="rId4" Type="http://schemas.openxmlformats.org/officeDocument/2006/relationships/image" Target="../media/image23.jpg"/><Relationship Id="rId9" Type="http://schemas.openxmlformats.org/officeDocument/2006/relationships/image" Target="../media/image28.jpeg"/><Relationship Id="rId14" Type="http://schemas.openxmlformats.org/officeDocument/2006/relationships/image" Target="../media/image33.jpeg"/><Relationship Id="rId22" Type="http://schemas.openxmlformats.org/officeDocument/2006/relationships/image" Target="../media/image4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ctrTitle"/>
          </p:nvPr>
        </p:nvSpPr>
        <p:spPr>
          <a:xfrm>
            <a:off x="685800" y="2130425"/>
            <a:ext cx="7772400" cy="2162671"/>
          </a:xfrm>
        </p:spPr>
        <p:txBody>
          <a:bodyPr/>
          <a:lstStyle/>
          <a:p>
            <a:r>
              <a:rPr lang="en-US" dirty="0" smtClean="0"/>
              <a:t>Welcome to JUAS</a:t>
            </a:r>
            <a:r>
              <a:rPr lang="en-US" dirty="0"/>
              <a:t> </a:t>
            </a:r>
            <a:r>
              <a:rPr lang="en-US" dirty="0" smtClean="0"/>
              <a:t>2020 Course 2</a:t>
            </a:r>
            <a:br>
              <a:rPr lang="en-US" dirty="0" smtClean="0"/>
            </a:br>
            <a:r>
              <a:rPr lang="en-US" sz="2000" i="1" dirty="0" smtClean="0"/>
              <a:t>The technology and applications of particle accelerators</a:t>
            </a:r>
            <a:r>
              <a:rPr lang="en-US" dirty="0" smtClean="0"/>
              <a:t/>
            </a:r>
            <a:br>
              <a:rPr lang="en-US" dirty="0" smtClean="0"/>
            </a:br>
            <a:r>
              <a:rPr lang="en-US" dirty="0"/>
              <a:t/>
            </a:r>
            <a:br>
              <a:rPr lang="en-US" dirty="0"/>
            </a:br>
            <a:r>
              <a:rPr lang="en-US" sz="2000" dirty="0" smtClean="0">
                <a:solidFill>
                  <a:schemeClr val="tx1"/>
                </a:solidFill>
                <a:effectLst/>
              </a:rPr>
              <a:t>Philippe Lebrun</a:t>
            </a:r>
            <a:br>
              <a:rPr lang="en-US" sz="2000" dirty="0" smtClean="0">
                <a:solidFill>
                  <a:schemeClr val="tx1"/>
                </a:solidFill>
                <a:effectLst/>
              </a:rPr>
            </a:br>
            <a:r>
              <a:rPr lang="en-US" sz="2000" dirty="0" smtClean="0">
                <a:solidFill>
                  <a:schemeClr val="tx1"/>
                </a:solidFill>
                <a:effectLst/>
              </a:rPr>
              <a:t>Director, JUAS</a:t>
            </a:r>
            <a:endParaRPr lang="en-US" dirty="0">
              <a:solidFill>
                <a:schemeClr val="tx1"/>
              </a:solidFill>
              <a:effectLst/>
            </a:endParaRPr>
          </a:p>
        </p:txBody>
      </p:sp>
      <p:sp>
        <p:nvSpPr>
          <p:cNvPr id="22533" name="Rectangle 5"/>
          <p:cNvSpPr>
            <a:spLocks noGrp="1" noChangeArrowheads="1"/>
          </p:cNvSpPr>
          <p:nvPr>
            <p:ph type="subTitle" idx="1"/>
          </p:nvPr>
        </p:nvSpPr>
        <p:spPr>
          <a:xfrm>
            <a:off x="1371600" y="4725144"/>
            <a:ext cx="6400800" cy="913656"/>
          </a:xfrm>
        </p:spPr>
        <p:txBody>
          <a:bodyPr/>
          <a:lstStyle/>
          <a:p>
            <a:r>
              <a:rPr lang="en-US" sz="1800" dirty="0" smtClean="0">
                <a:solidFill>
                  <a:srgbClr val="FF0000"/>
                </a:solidFill>
              </a:rPr>
              <a:t>ESI </a:t>
            </a:r>
            <a:r>
              <a:rPr lang="en-US" sz="1800" dirty="0" err="1" smtClean="0">
                <a:solidFill>
                  <a:srgbClr val="FF0000"/>
                </a:solidFill>
              </a:rPr>
              <a:t>Archamps</a:t>
            </a:r>
            <a:r>
              <a:rPr lang="en-US" sz="1800" dirty="0" smtClean="0">
                <a:solidFill>
                  <a:srgbClr val="FF0000"/>
                </a:solidFill>
              </a:rPr>
              <a:t> </a:t>
            </a:r>
            <a:r>
              <a:rPr lang="en-US" sz="1800" dirty="0" err="1" smtClean="0">
                <a:solidFill>
                  <a:srgbClr val="FF0000"/>
                </a:solidFill>
              </a:rPr>
              <a:t>Technopole</a:t>
            </a:r>
            <a:endParaRPr lang="en-US" sz="1800" dirty="0">
              <a:solidFill>
                <a:srgbClr val="FF0000"/>
              </a:solidFill>
            </a:endParaRPr>
          </a:p>
          <a:p>
            <a:r>
              <a:rPr lang="en-US" sz="1800" dirty="0" smtClean="0">
                <a:solidFill>
                  <a:srgbClr val="FF0000"/>
                </a:solidFill>
              </a:rPr>
              <a:t>17 February 2020</a:t>
            </a:r>
            <a:endParaRPr lang="en-US" sz="1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JUAS </a:t>
            </a:r>
            <a:r>
              <a:rPr lang="fr-CH" sz="2000" dirty="0" err="1" smtClean="0"/>
              <a:t>pedagogy</a:t>
            </a:r>
            <a:endParaRPr lang="en-GB" sz="2000" dirty="0"/>
          </a:p>
        </p:txBody>
      </p:sp>
      <p:sp>
        <p:nvSpPr>
          <p:cNvPr id="3" name="Content Placeholder 2"/>
          <p:cNvSpPr>
            <a:spLocks noGrp="1"/>
          </p:cNvSpPr>
          <p:nvPr>
            <p:ph idx="1"/>
          </p:nvPr>
        </p:nvSpPr>
        <p:spPr>
          <a:xfrm>
            <a:off x="323850" y="1556792"/>
            <a:ext cx="8496300" cy="4752528"/>
          </a:xfrm>
        </p:spPr>
        <p:txBody>
          <a:bodyPr/>
          <a:lstStyle/>
          <a:p>
            <a:r>
              <a:rPr lang="fr-CH" sz="1800" dirty="0" err="1" smtClean="0"/>
              <a:t>Two</a:t>
            </a:r>
            <a:r>
              <a:rPr lang="fr-CH" sz="1800" dirty="0" smtClean="0"/>
              <a:t> courses, </a:t>
            </a:r>
            <a:r>
              <a:rPr lang="fr-CH" sz="1800" dirty="0" err="1" smtClean="0"/>
              <a:t>each</a:t>
            </a:r>
            <a:r>
              <a:rPr lang="fr-CH" sz="1800" dirty="0" smtClean="0"/>
              <a:t> 4 </a:t>
            </a:r>
            <a:r>
              <a:rPr lang="fr-CH" sz="1800" dirty="0" err="1" smtClean="0"/>
              <a:t>weeks</a:t>
            </a:r>
            <a:r>
              <a:rPr lang="fr-CH" sz="1800" dirty="0" smtClean="0"/>
              <a:t> + 1 </a:t>
            </a:r>
            <a:r>
              <a:rPr lang="fr-CH" sz="1800" dirty="0" err="1" smtClean="0"/>
              <a:t>week</a:t>
            </a:r>
            <a:r>
              <a:rPr lang="fr-CH" sz="1800" dirty="0" smtClean="0"/>
              <a:t> exams</a:t>
            </a:r>
          </a:p>
          <a:p>
            <a:pPr lvl="1"/>
            <a:r>
              <a:rPr lang="fr-CH" sz="1600" i="1" dirty="0" smtClean="0"/>
              <a:t>The science of </a:t>
            </a:r>
            <a:r>
              <a:rPr lang="fr-CH" sz="1600" i="1" dirty="0" err="1" smtClean="0"/>
              <a:t>particle</a:t>
            </a:r>
            <a:r>
              <a:rPr lang="fr-CH" sz="1600" i="1" dirty="0" smtClean="0"/>
              <a:t> </a:t>
            </a:r>
            <a:r>
              <a:rPr lang="fr-CH" sz="1600" i="1" dirty="0" err="1" smtClean="0"/>
              <a:t>accelerators</a:t>
            </a:r>
            <a:endParaRPr lang="fr-CH" sz="1600" i="1" dirty="0" smtClean="0"/>
          </a:p>
          <a:p>
            <a:pPr lvl="1"/>
            <a:r>
              <a:rPr lang="fr-CH" sz="1600" i="1" dirty="0" smtClean="0"/>
              <a:t>The </a:t>
            </a:r>
            <a:r>
              <a:rPr lang="fr-CH" sz="1600" i="1" dirty="0" err="1" smtClean="0"/>
              <a:t>technology</a:t>
            </a:r>
            <a:r>
              <a:rPr lang="fr-CH" sz="1600" i="1" dirty="0" smtClean="0"/>
              <a:t> and applications of </a:t>
            </a:r>
            <a:r>
              <a:rPr lang="fr-CH" sz="1600" i="1" dirty="0" err="1" smtClean="0"/>
              <a:t>particle</a:t>
            </a:r>
            <a:r>
              <a:rPr lang="fr-CH" sz="1600" i="1" dirty="0" smtClean="0"/>
              <a:t> </a:t>
            </a:r>
            <a:r>
              <a:rPr lang="fr-CH" sz="1600" i="1" dirty="0" err="1" smtClean="0"/>
              <a:t>accelerators</a:t>
            </a:r>
            <a:endParaRPr lang="fr-CH" sz="1600" i="1" dirty="0" smtClean="0"/>
          </a:p>
          <a:p>
            <a:r>
              <a:rPr lang="fr-CH" sz="1800" dirty="0" smtClean="0"/>
              <a:t>Expert </a:t>
            </a:r>
            <a:r>
              <a:rPr lang="fr-CH" sz="1800" dirty="0" err="1" smtClean="0"/>
              <a:t>lecturers</a:t>
            </a:r>
            <a:r>
              <a:rPr lang="fr-CH" sz="1800" dirty="0" smtClean="0"/>
              <a:t> </a:t>
            </a:r>
            <a:r>
              <a:rPr lang="fr-CH" sz="1800" dirty="0" err="1" smtClean="0"/>
              <a:t>from</a:t>
            </a:r>
            <a:r>
              <a:rPr lang="fr-CH" sz="1800" dirty="0" smtClean="0"/>
              <a:t> </a:t>
            </a:r>
            <a:r>
              <a:rPr lang="fr-CH" sz="1800" dirty="0" err="1" smtClean="0"/>
              <a:t>universities</a:t>
            </a:r>
            <a:r>
              <a:rPr lang="fr-CH" sz="1800" dirty="0" smtClean="0"/>
              <a:t>, national </a:t>
            </a:r>
            <a:r>
              <a:rPr lang="fr-CH" sz="1800" dirty="0" err="1" smtClean="0"/>
              <a:t>labs</a:t>
            </a:r>
            <a:r>
              <a:rPr lang="fr-CH" sz="1800" dirty="0"/>
              <a:t> </a:t>
            </a:r>
            <a:r>
              <a:rPr lang="fr-CH" sz="1800" dirty="0" smtClean="0"/>
              <a:t>and CERN</a:t>
            </a:r>
          </a:p>
          <a:p>
            <a:r>
              <a:rPr lang="fr-CH" sz="1800" dirty="0" smtClean="0"/>
              <a:t>Lectures + </a:t>
            </a:r>
            <a:r>
              <a:rPr lang="fr-CH" sz="1800" dirty="0" err="1" smtClean="0"/>
              <a:t>tutorials</a:t>
            </a:r>
            <a:r>
              <a:rPr lang="fr-CH" sz="1800" dirty="0" smtClean="0"/>
              <a:t> + </a:t>
            </a:r>
            <a:r>
              <a:rPr lang="fr-CH" sz="1800" dirty="0" err="1" smtClean="0"/>
              <a:t>seminars</a:t>
            </a:r>
            <a:r>
              <a:rPr lang="fr-CH" sz="1800" dirty="0" smtClean="0"/>
              <a:t> + workshops + </a:t>
            </a:r>
            <a:r>
              <a:rPr lang="fr-CH" sz="1800" dirty="0" err="1" smtClean="0"/>
              <a:t>practical</a:t>
            </a:r>
            <a:r>
              <a:rPr lang="fr-CH" sz="1800" dirty="0" smtClean="0"/>
              <a:t> </a:t>
            </a:r>
            <a:r>
              <a:rPr lang="fr-CH" sz="1800" dirty="0" err="1" smtClean="0"/>
              <a:t>work</a:t>
            </a:r>
            <a:r>
              <a:rPr lang="fr-CH" sz="1800" dirty="0" smtClean="0"/>
              <a:t> + </a:t>
            </a:r>
            <a:r>
              <a:rPr lang="fr-CH" sz="1800" dirty="0" err="1" smtClean="0"/>
              <a:t>lab</a:t>
            </a:r>
            <a:r>
              <a:rPr lang="fr-CH" sz="1800" dirty="0" smtClean="0"/>
              <a:t> </a:t>
            </a:r>
            <a:r>
              <a:rPr lang="fr-CH" sz="1800" dirty="0" err="1" smtClean="0"/>
              <a:t>visits</a:t>
            </a:r>
            <a:endParaRPr lang="fr-CH" sz="1800" dirty="0" smtClean="0"/>
          </a:p>
          <a:p>
            <a:r>
              <a:rPr lang="fr-CH" sz="1800" dirty="0"/>
              <a:t>S</a:t>
            </a:r>
            <a:r>
              <a:rPr lang="fr-CH" sz="1800" dirty="0" smtClean="0"/>
              <a:t>yllabus and </a:t>
            </a:r>
            <a:r>
              <a:rPr lang="fr-CH" sz="1800" dirty="0" err="1" smtClean="0"/>
              <a:t>appointment</a:t>
            </a:r>
            <a:r>
              <a:rPr lang="fr-CH" sz="1800" dirty="0" smtClean="0"/>
              <a:t> of </a:t>
            </a:r>
            <a:r>
              <a:rPr lang="fr-CH" sz="1800" dirty="0" err="1" smtClean="0"/>
              <a:t>lecturers</a:t>
            </a:r>
            <a:r>
              <a:rPr lang="fr-CH" sz="1800" dirty="0" smtClean="0"/>
              <a:t> </a:t>
            </a:r>
            <a:r>
              <a:rPr lang="fr-CH" sz="1800" dirty="0" err="1" smtClean="0"/>
              <a:t>submitted</a:t>
            </a:r>
            <a:r>
              <a:rPr lang="fr-CH" sz="1800" dirty="0" smtClean="0"/>
              <a:t> to </a:t>
            </a:r>
            <a:r>
              <a:rPr lang="fr-CH" sz="1800" dirty="0" err="1" smtClean="0"/>
              <a:t>Advisory</a:t>
            </a:r>
            <a:r>
              <a:rPr lang="fr-CH" sz="1800" dirty="0" smtClean="0"/>
              <a:t> </a:t>
            </a:r>
            <a:r>
              <a:rPr lang="fr-CH" sz="1800" dirty="0" err="1" smtClean="0"/>
              <a:t>Board</a:t>
            </a:r>
            <a:endParaRPr lang="fr-CH" sz="1800" dirty="0" smtClean="0"/>
          </a:p>
          <a:p>
            <a:r>
              <a:rPr lang="fr-CH" sz="1800" dirty="0" smtClean="0"/>
              <a:t>Lecture </a:t>
            </a:r>
            <a:r>
              <a:rPr lang="fr-CH" sz="1800" dirty="0"/>
              <a:t>slides are </a:t>
            </a:r>
            <a:r>
              <a:rPr lang="fr-CH" sz="1800" dirty="0" err="1"/>
              <a:t>available</a:t>
            </a:r>
            <a:r>
              <a:rPr lang="fr-CH" sz="1800" dirty="0"/>
              <a:t> in INDICO </a:t>
            </a:r>
            <a:r>
              <a:rPr lang="fr-CH" sz="1800" dirty="0" err="1"/>
              <a:t>prior</a:t>
            </a:r>
            <a:r>
              <a:rPr lang="fr-CH" sz="1800" dirty="0"/>
              <a:t> to the lectures/</a:t>
            </a:r>
            <a:r>
              <a:rPr lang="fr-CH" sz="1800" dirty="0" err="1"/>
              <a:t>tutorials</a:t>
            </a:r>
            <a:endParaRPr lang="fr-CH" sz="1800" dirty="0"/>
          </a:p>
          <a:p>
            <a:r>
              <a:rPr lang="fr-CH" sz="1800" dirty="0" smtClean="0"/>
              <a:t>No </a:t>
            </a:r>
            <a:r>
              <a:rPr lang="fr-CH" sz="1800" dirty="0"/>
              <a:t>distribution of </a:t>
            </a:r>
            <a:r>
              <a:rPr lang="fr-CH" sz="1800" dirty="0" err="1"/>
              <a:t>paper</a:t>
            </a:r>
            <a:r>
              <a:rPr lang="fr-CH" sz="1800" dirty="0"/>
              <a:t> documents, </a:t>
            </a:r>
            <a:r>
              <a:rPr lang="fr-CH" sz="1800" dirty="0" err="1"/>
              <a:t>except</a:t>
            </a:r>
            <a:r>
              <a:rPr lang="fr-CH" sz="1800" dirty="0"/>
              <a:t> lecture </a:t>
            </a:r>
            <a:r>
              <a:rPr lang="fr-CH" sz="1800" dirty="0" err="1"/>
              <a:t>write-ups</a:t>
            </a:r>
            <a:r>
              <a:rPr lang="fr-CH" sz="1800" dirty="0"/>
              <a:t> </a:t>
            </a:r>
            <a:r>
              <a:rPr lang="fr-CH" sz="1800" dirty="0" err="1"/>
              <a:t>when</a:t>
            </a:r>
            <a:r>
              <a:rPr lang="fr-CH" sz="1800" dirty="0"/>
              <a:t> </a:t>
            </a:r>
            <a:r>
              <a:rPr lang="fr-CH" sz="1800" dirty="0" err="1"/>
              <a:t>available</a:t>
            </a:r>
            <a:endParaRPr lang="fr-CH" dirty="0" smtClean="0"/>
          </a:p>
          <a:p>
            <a:r>
              <a:rPr lang="fr-CH" sz="1800" dirty="0" err="1"/>
              <a:t>Students</a:t>
            </a:r>
            <a:r>
              <a:rPr lang="fr-CH" sz="1800" dirty="0"/>
              <a:t> are </a:t>
            </a:r>
            <a:r>
              <a:rPr lang="fr-CH" sz="1800" dirty="0" err="1"/>
              <a:t>required</a:t>
            </a:r>
            <a:r>
              <a:rPr lang="fr-CH" sz="1800" dirty="0"/>
              <a:t> to have a </a:t>
            </a:r>
            <a:r>
              <a:rPr lang="fr-CH" sz="1800" dirty="0" smtClean="0"/>
              <a:t>computer/</a:t>
            </a:r>
            <a:r>
              <a:rPr lang="fr-CH" sz="1800" dirty="0" err="1" smtClean="0"/>
              <a:t>tablet</a:t>
            </a:r>
            <a:r>
              <a:rPr lang="fr-CH" sz="1800" dirty="0" smtClean="0"/>
              <a:t>, </a:t>
            </a:r>
            <a:r>
              <a:rPr lang="fr-CH" sz="1800" dirty="0" err="1" smtClean="0"/>
              <a:t>get</a:t>
            </a:r>
            <a:r>
              <a:rPr lang="fr-CH" sz="1800" dirty="0" smtClean="0"/>
              <a:t> </a:t>
            </a:r>
            <a:r>
              <a:rPr lang="fr-CH" sz="1800" dirty="0"/>
              <a:t>USB stick </a:t>
            </a:r>
            <a:r>
              <a:rPr lang="fr-CH" sz="1800" dirty="0" err="1"/>
              <a:t>with</a:t>
            </a:r>
            <a:r>
              <a:rPr lang="fr-CH" sz="1800" dirty="0"/>
              <a:t> memory </a:t>
            </a:r>
            <a:r>
              <a:rPr lang="fr-CH" sz="1800" dirty="0" err="1"/>
              <a:t>space</a:t>
            </a:r>
            <a:r>
              <a:rPr lang="fr-CH" sz="1800" dirty="0"/>
              <a:t> to </a:t>
            </a:r>
            <a:r>
              <a:rPr lang="fr-CH" sz="1800" dirty="0" err="1"/>
              <a:t>download</a:t>
            </a:r>
            <a:r>
              <a:rPr lang="fr-CH" sz="1800" dirty="0"/>
              <a:t> </a:t>
            </a:r>
            <a:r>
              <a:rPr lang="fr-CH" sz="1800" dirty="0" err="1" smtClean="0"/>
              <a:t>material</a:t>
            </a:r>
            <a:endParaRPr lang="fr-CH" sz="1800" dirty="0"/>
          </a:p>
          <a:p>
            <a:r>
              <a:rPr lang="fr-CH" sz="1800" dirty="0" smtClean="0"/>
              <a:t>«</a:t>
            </a:r>
            <a:r>
              <a:rPr lang="fr-CH" sz="1800" dirty="0" err="1" smtClean="0"/>
              <a:t>Refresher</a:t>
            </a:r>
            <a:r>
              <a:rPr lang="fr-CH" sz="1800" dirty="0" smtClean="0"/>
              <a:t>» lecture and tutorial documents </a:t>
            </a:r>
            <a:r>
              <a:rPr lang="fr-CH" sz="1800" dirty="0" err="1" smtClean="0"/>
              <a:t>available</a:t>
            </a:r>
            <a:r>
              <a:rPr lang="fr-CH" sz="1800" dirty="0" smtClean="0"/>
              <a:t> to </a:t>
            </a:r>
            <a:r>
              <a:rPr lang="fr-CH" sz="1800" dirty="0" err="1" smtClean="0"/>
              <a:t>students</a:t>
            </a:r>
            <a:r>
              <a:rPr lang="fr-CH" sz="1800" dirty="0" smtClean="0"/>
              <a:t> </a:t>
            </a:r>
            <a:r>
              <a:rPr lang="fr-CH" sz="1800" dirty="0" err="1" smtClean="0"/>
              <a:t>well</a:t>
            </a:r>
            <a:r>
              <a:rPr lang="fr-CH" sz="1800" dirty="0" smtClean="0"/>
              <a:t> </a:t>
            </a:r>
            <a:r>
              <a:rPr lang="fr-CH" sz="1800" dirty="0" err="1" smtClean="0"/>
              <a:t>before</a:t>
            </a:r>
            <a:r>
              <a:rPr lang="fr-CH" sz="1800" dirty="0" smtClean="0"/>
              <a:t> the course for </a:t>
            </a:r>
            <a:r>
              <a:rPr lang="fr-CH" sz="1800" dirty="0" err="1" smtClean="0"/>
              <a:t>personal</a:t>
            </a:r>
            <a:r>
              <a:rPr lang="fr-CH" sz="1800" dirty="0" smtClean="0"/>
              <a:t> </a:t>
            </a:r>
            <a:r>
              <a:rPr lang="fr-CH" sz="1800" dirty="0" err="1" smtClean="0"/>
              <a:t>work</a:t>
            </a:r>
            <a:endParaRPr lang="fr-CH" sz="1800" dirty="0" smtClean="0"/>
          </a:p>
          <a:p>
            <a:r>
              <a:rPr lang="fr-CH" sz="1800" dirty="0" err="1" smtClean="0"/>
              <a:t>Written</a:t>
            </a:r>
            <a:r>
              <a:rPr lang="fr-CH" sz="1800" dirty="0" smtClean="0"/>
              <a:t> exams</a:t>
            </a:r>
          </a:p>
          <a:p>
            <a:r>
              <a:rPr lang="fr-CH" sz="1800" dirty="0" smtClean="0"/>
              <a:t>Oral </a:t>
            </a:r>
            <a:r>
              <a:rPr lang="fr-CH" sz="1800" dirty="0" err="1" smtClean="0"/>
              <a:t>presentations</a:t>
            </a:r>
            <a:r>
              <a:rPr lang="fr-CH" sz="1800" dirty="0" smtClean="0"/>
              <a:t> by </a:t>
            </a:r>
            <a:r>
              <a:rPr lang="fr-CH" sz="1800" dirty="0" err="1" smtClean="0"/>
              <a:t>students</a:t>
            </a:r>
            <a:r>
              <a:rPr lang="fr-CH" sz="1800" dirty="0" smtClean="0"/>
              <a:t> on design workshops and </a:t>
            </a:r>
            <a:r>
              <a:rPr lang="fr-CH" sz="1800" dirty="0" err="1" smtClean="0"/>
              <a:t>practical</a:t>
            </a:r>
            <a:r>
              <a:rPr lang="fr-CH" sz="1800" dirty="0" smtClean="0"/>
              <a:t> </a:t>
            </a:r>
            <a:r>
              <a:rPr lang="fr-CH" sz="1800" dirty="0" err="1" smtClean="0"/>
              <a:t>work</a:t>
            </a:r>
            <a:endParaRPr lang="fr-CH" sz="1800" dirty="0" smtClean="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10</a:t>
            </a:fld>
            <a:endParaRPr lang="en-US"/>
          </a:p>
        </p:txBody>
      </p:sp>
    </p:spTree>
    <p:extLst>
      <p:ext uri="{BB962C8B-B14F-4D97-AF65-F5344CB8AC3E}">
        <p14:creationId xmlns:p14="http://schemas.microsoft.com/office/powerpoint/2010/main" val="13559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Ph. Lebrun</a:t>
            </a:r>
            <a:endParaRPr lang="en-US"/>
          </a:p>
        </p:txBody>
      </p:sp>
      <p:sp>
        <p:nvSpPr>
          <p:cNvPr id="3" name="Footer Placeholder 2"/>
          <p:cNvSpPr>
            <a:spLocks noGrp="1"/>
          </p:cNvSpPr>
          <p:nvPr>
            <p:ph type="ftr" sz="quarter" idx="11"/>
          </p:nvPr>
        </p:nvSpPr>
        <p:spPr/>
        <p:txBody>
          <a:body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11</a:t>
            </a:fld>
            <a:endParaRPr lang="en-US"/>
          </a:p>
        </p:txBody>
      </p:sp>
      <p:pic>
        <p:nvPicPr>
          <p:cNvPr id="6" name="Picture 5"/>
          <p:cNvPicPr>
            <a:picLocks noChangeAspect="1"/>
          </p:cNvPicPr>
          <p:nvPr/>
        </p:nvPicPr>
        <p:blipFill>
          <a:blip r:embed="rId2"/>
          <a:stretch>
            <a:fillRect/>
          </a:stretch>
        </p:blipFill>
        <p:spPr>
          <a:xfrm>
            <a:off x="498282" y="693335"/>
            <a:ext cx="8147435" cy="5760000"/>
          </a:xfrm>
          <a:prstGeom prst="rect">
            <a:avLst/>
          </a:prstGeom>
        </p:spPr>
      </p:pic>
    </p:spTree>
    <p:extLst>
      <p:ext uri="{BB962C8B-B14F-4D97-AF65-F5344CB8AC3E}">
        <p14:creationId xmlns:p14="http://schemas.microsoft.com/office/powerpoint/2010/main" val="253452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Ph. Lebrun</a:t>
            </a:r>
            <a:endParaRPr lang="en-US"/>
          </a:p>
        </p:txBody>
      </p:sp>
      <p:sp>
        <p:nvSpPr>
          <p:cNvPr id="3" name="Footer Placeholder 2"/>
          <p:cNvSpPr>
            <a:spLocks noGrp="1"/>
          </p:cNvSpPr>
          <p:nvPr>
            <p:ph type="ftr" sz="quarter" idx="11"/>
          </p:nvPr>
        </p:nvSpPr>
        <p:spPr/>
        <p:txBody>
          <a:body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12</a:t>
            </a:fld>
            <a:endParaRPr lang="en-US"/>
          </a:p>
        </p:txBody>
      </p:sp>
      <p:pic>
        <p:nvPicPr>
          <p:cNvPr id="5" name="Picture 4"/>
          <p:cNvPicPr>
            <a:picLocks noChangeAspect="1"/>
          </p:cNvPicPr>
          <p:nvPr/>
        </p:nvPicPr>
        <p:blipFill>
          <a:blip r:embed="rId2"/>
          <a:stretch>
            <a:fillRect/>
          </a:stretch>
        </p:blipFill>
        <p:spPr>
          <a:xfrm>
            <a:off x="498278" y="693335"/>
            <a:ext cx="8147443" cy="5760000"/>
          </a:xfrm>
          <a:prstGeom prst="rect">
            <a:avLst/>
          </a:prstGeom>
        </p:spPr>
      </p:pic>
    </p:spTree>
    <p:extLst>
      <p:ext uri="{BB962C8B-B14F-4D97-AF65-F5344CB8AC3E}">
        <p14:creationId xmlns:p14="http://schemas.microsoft.com/office/powerpoint/2010/main" val="15705115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Ph. Lebrun</a:t>
            </a:r>
            <a:endParaRPr lang="en-US"/>
          </a:p>
        </p:txBody>
      </p:sp>
      <p:sp>
        <p:nvSpPr>
          <p:cNvPr id="3" name="Footer Placeholder 2"/>
          <p:cNvSpPr>
            <a:spLocks noGrp="1"/>
          </p:cNvSpPr>
          <p:nvPr>
            <p:ph type="ftr" sz="quarter" idx="11"/>
          </p:nvPr>
        </p:nvSpPr>
        <p:spPr/>
        <p:txBody>
          <a:body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13</a:t>
            </a:fld>
            <a:endParaRPr lang="en-US"/>
          </a:p>
        </p:txBody>
      </p:sp>
      <p:pic>
        <p:nvPicPr>
          <p:cNvPr id="5" name="Picture 4"/>
          <p:cNvPicPr>
            <a:picLocks noChangeAspect="1"/>
          </p:cNvPicPr>
          <p:nvPr/>
        </p:nvPicPr>
        <p:blipFill>
          <a:blip r:embed="rId2"/>
          <a:stretch>
            <a:fillRect/>
          </a:stretch>
        </p:blipFill>
        <p:spPr>
          <a:xfrm>
            <a:off x="498278" y="693335"/>
            <a:ext cx="8147443" cy="5760000"/>
          </a:xfrm>
          <a:prstGeom prst="rect">
            <a:avLst/>
          </a:prstGeom>
        </p:spPr>
      </p:pic>
    </p:spTree>
    <p:extLst>
      <p:ext uri="{BB962C8B-B14F-4D97-AF65-F5344CB8AC3E}">
        <p14:creationId xmlns:p14="http://schemas.microsoft.com/office/powerpoint/2010/main" val="3137122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Ph. Lebrun</a:t>
            </a:r>
            <a:endParaRPr lang="en-US"/>
          </a:p>
        </p:txBody>
      </p:sp>
      <p:sp>
        <p:nvSpPr>
          <p:cNvPr id="3" name="Footer Placeholder 2"/>
          <p:cNvSpPr>
            <a:spLocks noGrp="1"/>
          </p:cNvSpPr>
          <p:nvPr>
            <p:ph type="ftr" sz="quarter" idx="11"/>
          </p:nvPr>
        </p:nvSpPr>
        <p:spPr/>
        <p:txBody>
          <a:body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14</a:t>
            </a:fld>
            <a:endParaRPr lang="en-US"/>
          </a:p>
        </p:txBody>
      </p:sp>
      <p:pic>
        <p:nvPicPr>
          <p:cNvPr id="5" name="Picture 4"/>
          <p:cNvPicPr>
            <a:picLocks noChangeAspect="1"/>
          </p:cNvPicPr>
          <p:nvPr/>
        </p:nvPicPr>
        <p:blipFill>
          <a:blip r:embed="rId2"/>
          <a:stretch>
            <a:fillRect/>
          </a:stretch>
        </p:blipFill>
        <p:spPr>
          <a:xfrm>
            <a:off x="498278" y="693335"/>
            <a:ext cx="8147443" cy="5760000"/>
          </a:xfrm>
          <a:prstGeom prst="rect">
            <a:avLst/>
          </a:prstGeom>
        </p:spPr>
      </p:pic>
    </p:spTree>
    <p:extLst>
      <p:ext uri="{BB962C8B-B14F-4D97-AF65-F5344CB8AC3E}">
        <p14:creationId xmlns:p14="http://schemas.microsoft.com/office/powerpoint/2010/main" val="2305811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Ph. Lebrun</a:t>
            </a:r>
            <a:endParaRPr lang="en-US"/>
          </a:p>
        </p:txBody>
      </p:sp>
      <p:sp>
        <p:nvSpPr>
          <p:cNvPr id="3" name="Footer Placeholder 2"/>
          <p:cNvSpPr>
            <a:spLocks noGrp="1"/>
          </p:cNvSpPr>
          <p:nvPr>
            <p:ph type="ftr" sz="quarter" idx="11"/>
          </p:nvPr>
        </p:nvSpPr>
        <p:spPr/>
        <p:txBody>
          <a:bodyPr/>
          <a:lstStyle/>
          <a:p>
            <a:r>
              <a:rPr lang="en-GB" smtClean="0"/>
              <a:t>JUAS 2020 Welcome Course 2</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15</a:t>
            </a:fld>
            <a:endParaRPr lang="en-US"/>
          </a:p>
        </p:txBody>
      </p:sp>
      <p:pic>
        <p:nvPicPr>
          <p:cNvPr id="5" name="Picture 4"/>
          <p:cNvPicPr>
            <a:picLocks noChangeAspect="1"/>
          </p:cNvPicPr>
          <p:nvPr/>
        </p:nvPicPr>
        <p:blipFill>
          <a:blip r:embed="rId2"/>
          <a:stretch>
            <a:fillRect/>
          </a:stretch>
        </p:blipFill>
        <p:spPr>
          <a:xfrm>
            <a:off x="498280" y="693335"/>
            <a:ext cx="8147440" cy="5760000"/>
          </a:xfrm>
          <a:prstGeom prst="rect">
            <a:avLst/>
          </a:prstGeom>
        </p:spPr>
      </p:pic>
    </p:spTree>
    <p:extLst>
      <p:ext uri="{BB962C8B-B14F-4D97-AF65-F5344CB8AC3E}">
        <p14:creationId xmlns:p14="http://schemas.microsoft.com/office/powerpoint/2010/main" val="1312913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JUAS 2020 Course 2 </a:t>
            </a:r>
            <a:r>
              <a:rPr lang="fr-CH" sz="2000" dirty="0" err="1" smtClean="0"/>
              <a:t>Examination</a:t>
            </a:r>
            <a:endParaRPr lang="en-GB" sz="2000" dirty="0"/>
          </a:p>
        </p:txBody>
      </p:sp>
      <p:sp>
        <p:nvSpPr>
          <p:cNvPr id="3" name="Content Placeholder 2"/>
          <p:cNvSpPr>
            <a:spLocks noGrp="1"/>
          </p:cNvSpPr>
          <p:nvPr>
            <p:ph idx="1"/>
          </p:nvPr>
        </p:nvSpPr>
        <p:spPr>
          <a:xfrm>
            <a:off x="323850" y="1844824"/>
            <a:ext cx="8496300" cy="4392488"/>
          </a:xfrm>
        </p:spPr>
        <p:txBody>
          <a:bodyPr/>
          <a:lstStyle/>
          <a:p>
            <a:r>
              <a:rPr lang="fr-CH" sz="1800" dirty="0" err="1" smtClean="0"/>
              <a:t>Written</a:t>
            </a:r>
            <a:r>
              <a:rPr lang="fr-CH" sz="1800" dirty="0" smtClean="0"/>
              <a:t> </a:t>
            </a:r>
            <a:r>
              <a:rPr lang="fr-CH" sz="1800" dirty="0" err="1" smtClean="0"/>
              <a:t>examination</a:t>
            </a:r>
            <a:endParaRPr lang="fr-CH" sz="1800" dirty="0" smtClean="0"/>
          </a:p>
          <a:p>
            <a:pPr lvl="1"/>
            <a:r>
              <a:rPr lang="fr-CH" sz="1600" dirty="0" smtClean="0"/>
              <a:t>5 topics, </a:t>
            </a:r>
            <a:r>
              <a:rPr lang="fr-CH" sz="1600" dirty="0" err="1" smtClean="0"/>
              <a:t>each</a:t>
            </a:r>
            <a:r>
              <a:rPr lang="fr-CH" sz="1600" dirty="0" smtClean="0"/>
              <a:t> </a:t>
            </a:r>
            <a:r>
              <a:rPr lang="fr-CH" sz="1600" dirty="0" err="1" smtClean="0"/>
              <a:t>allocated</a:t>
            </a:r>
            <a:r>
              <a:rPr lang="fr-CH" sz="1600" dirty="0" smtClean="0"/>
              <a:t> one and a </a:t>
            </a:r>
            <a:r>
              <a:rPr lang="fr-CH" sz="1600" dirty="0" err="1" smtClean="0"/>
              <a:t>half</a:t>
            </a:r>
            <a:r>
              <a:rPr lang="fr-CH" sz="1600" dirty="0" smtClean="0"/>
              <a:t> </a:t>
            </a:r>
            <a:r>
              <a:rPr lang="fr-CH" sz="1600" dirty="0" err="1" smtClean="0"/>
              <a:t>hours</a:t>
            </a:r>
            <a:endParaRPr lang="fr-CH" sz="1600" dirty="0" smtClean="0"/>
          </a:p>
          <a:p>
            <a:pPr lvl="2"/>
            <a:r>
              <a:rPr lang="fr-CH" sz="1400" dirty="0" smtClean="0"/>
              <a:t>RF engineering (coefficient 12)</a:t>
            </a:r>
          </a:p>
          <a:p>
            <a:pPr lvl="2"/>
            <a:r>
              <a:rPr lang="fr-CH" sz="1400" dirty="0" err="1" smtClean="0"/>
              <a:t>Magnets</a:t>
            </a:r>
            <a:r>
              <a:rPr lang="fr-CH" sz="1400" dirty="0" smtClean="0"/>
              <a:t>, normal </a:t>
            </a:r>
            <a:r>
              <a:rPr lang="fr-CH" sz="1400" dirty="0" err="1" smtClean="0"/>
              <a:t>conducting</a:t>
            </a:r>
            <a:r>
              <a:rPr lang="fr-CH" sz="1400" dirty="0" smtClean="0"/>
              <a:t> (coefficient 12)</a:t>
            </a:r>
          </a:p>
          <a:p>
            <a:pPr lvl="2"/>
            <a:r>
              <a:rPr lang="fr-CH" sz="1400" dirty="0" err="1" smtClean="0"/>
              <a:t>Beam</a:t>
            </a:r>
            <a:r>
              <a:rPr lang="fr-CH" sz="1400" dirty="0" smtClean="0"/>
              <a:t> instrumentation (coefficient 12)</a:t>
            </a:r>
          </a:p>
          <a:p>
            <a:pPr lvl="2"/>
            <a:r>
              <a:rPr lang="fr-CH" sz="1400" dirty="0" err="1" smtClean="0"/>
              <a:t>Remaining</a:t>
            </a:r>
            <a:r>
              <a:rPr lang="fr-CH" sz="1400" dirty="0" smtClean="0"/>
              <a:t> </a:t>
            </a:r>
            <a:r>
              <a:rPr lang="fr-CH" sz="1400" dirty="0" err="1" smtClean="0"/>
              <a:t>two</a:t>
            </a:r>
            <a:r>
              <a:rPr lang="fr-CH" sz="1400" dirty="0" smtClean="0"/>
              <a:t> topics (</a:t>
            </a:r>
            <a:r>
              <a:rPr lang="fr-CH" sz="1400" dirty="0" err="1" smtClean="0"/>
              <a:t>each</a:t>
            </a:r>
            <a:r>
              <a:rPr lang="fr-CH" sz="1400" dirty="0" smtClean="0"/>
              <a:t> coefficient 6) </a:t>
            </a:r>
            <a:r>
              <a:rPr lang="fr-CH" sz="1400" dirty="0" err="1" smtClean="0"/>
              <a:t>announced</a:t>
            </a:r>
            <a:r>
              <a:rPr lang="fr-CH" sz="1400" dirty="0" smtClean="0"/>
              <a:t> in </a:t>
            </a:r>
            <a:r>
              <a:rPr lang="fr-CH" sz="1400" dirty="0" err="1" smtClean="0"/>
              <a:t>week</a:t>
            </a:r>
            <a:r>
              <a:rPr lang="fr-CH" sz="1400" dirty="0" smtClean="0"/>
              <a:t> 9 (i.e. one </a:t>
            </a:r>
            <a:r>
              <a:rPr lang="fr-CH" sz="1400" dirty="0" err="1" smtClean="0"/>
              <a:t>week</a:t>
            </a:r>
            <a:r>
              <a:rPr lang="fr-CH" sz="1400" dirty="0" smtClean="0"/>
              <a:t> </a:t>
            </a:r>
            <a:r>
              <a:rPr lang="fr-CH" sz="1400" dirty="0" err="1" smtClean="0"/>
              <a:t>before</a:t>
            </a:r>
            <a:r>
              <a:rPr lang="fr-CH" sz="1400" dirty="0" smtClean="0"/>
              <a:t> </a:t>
            </a:r>
            <a:r>
              <a:rPr lang="fr-CH" sz="1400" dirty="0" err="1" smtClean="0"/>
              <a:t>examination</a:t>
            </a:r>
            <a:r>
              <a:rPr lang="fr-CH" sz="1400" dirty="0" smtClean="0"/>
              <a:t>)</a:t>
            </a:r>
          </a:p>
          <a:p>
            <a:pPr lvl="1"/>
            <a:r>
              <a:rPr lang="fr-CH" sz="1600" dirty="0" err="1" smtClean="0"/>
              <a:t>Students</a:t>
            </a:r>
            <a:r>
              <a:rPr lang="fr-CH" sz="1600" dirty="0" smtClean="0"/>
              <a:t> </a:t>
            </a:r>
            <a:r>
              <a:rPr lang="fr-CH" sz="1600" dirty="0"/>
              <a:t>have </a:t>
            </a:r>
            <a:r>
              <a:rPr lang="fr-CH" sz="1600" dirty="0" err="1"/>
              <a:t>access</a:t>
            </a:r>
            <a:r>
              <a:rPr lang="fr-CH" sz="1600" dirty="0"/>
              <a:t> to </a:t>
            </a:r>
            <a:r>
              <a:rPr lang="fr-CH" sz="1600" dirty="0" err="1"/>
              <a:t>paper</a:t>
            </a:r>
            <a:r>
              <a:rPr lang="fr-CH" sz="1600" dirty="0"/>
              <a:t> documents and computer/</a:t>
            </a:r>
            <a:r>
              <a:rPr lang="fr-CH" sz="1600" dirty="0" err="1"/>
              <a:t>tablet</a:t>
            </a:r>
            <a:r>
              <a:rPr lang="fr-CH" sz="1600" dirty="0"/>
              <a:t> </a:t>
            </a:r>
            <a:r>
              <a:rPr lang="fr-CH" sz="1600" dirty="0" err="1"/>
              <a:t>with</a:t>
            </a:r>
            <a:r>
              <a:rPr lang="fr-CH" sz="1600" dirty="0"/>
              <a:t> USB stick</a:t>
            </a:r>
          </a:p>
          <a:p>
            <a:pPr lvl="1"/>
            <a:r>
              <a:rPr lang="fr-CH" sz="1600" dirty="0"/>
              <a:t>WIFI and </a:t>
            </a:r>
            <a:r>
              <a:rPr lang="fr-CH" sz="1600" dirty="0" err="1"/>
              <a:t>wire</a:t>
            </a:r>
            <a:r>
              <a:rPr lang="fr-CH" sz="1600" dirty="0"/>
              <a:t> connections </a:t>
            </a:r>
            <a:r>
              <a:rPr lang="fr-CH" sz="1600" dirty="0" err="1"/>
              <a:t>disabled</a:t>
            </a:r>
            <a:r>
              <a:rPr lang="fr-CH" sz="1600" dirty="0"/>
              <a:t> in exam room</a:t>
            </a:r>
          </a:p>
          <a:p>
            <a:pPr lvl="1"/>
            <a:r>
              <a:rPr lang="fr-CH" sz="1600" dirty="0"/>
              <a:t>No </a:t>
            </a:r>
            <a:r>
              <a:rPr lang="fr-CH" sz="1600" dirty="0" err="1"/>
              <a:t>cell</a:t>
            </a:r>
            <a:r>
              <a:rPr lang="fr-CH" sz="1600" dirty="0"/>
              <a:t> phone </a:t>
            </a:r>
            <a:r>
              <a:rPr lang="fr-CH" sz="1600" dirty="0" smtClean="0"/>
              <a:t>or </a:t>
            </a:r>
            <a:r>
              <a:rPr lang="fr-CH" sz="1600" dirty="0" err="1" smtClean="0"/>
              <a:t>connected</a:t>
            </a:r>
            <a:r>
              <a:rPr lang="fr-CH" sz="1600" dirty="0" smtClean="0"/>
              <a:t> </a:t>
            </a:r>
            <a:r>
              <a:rPr lang="fr-CH" sz="1600" dirty="0" err="1" smtClean="0"/>
              <a:t>electronic</a:t>
            </a:r>
            <a:r>
              <a:rPr lang="fr-CH" sz="1600" dirty="0" smtClean="0"/>
              <a:t> </a:t>
            </a:r>
            <a:r>
              <a:rPr lang="fr-CH" sz="1600" dirty="0" err="1" smtClean="0"/>
              <a:t>device</a:t>
            </a:r>
            <a:r>
              <a:rPr lang="fr-CH" sz="1600" dirty="0" smtClean="0"/>
              <a:t> </a:t>
            </a:r>
            <a:r>
              <a:rPr lang="fr-CH" sz="1600" dirty="0" err="1" smtClean="0"/>
              <a:t>allowed</a:t>
            </a:r>
            <a:endParaRPr lang="fr-CH" sz="1600" dirty="0" smtClean="0"/>
          </a:p>
          <a:p>
            <a:r>
              <a:rPr lang="fr-CH" sz="1800" dirty="0" err="1" smtClean="0"/>
              <a:t>Written</a:t>
            </a:r>
            <a:r>
              <a:rPr lang="fr-CH" sz="1800" dirty="0" smtClean="0"/>
              <a:t> reports</a:t>
            </a:r>
          </a:p>
          <a:p>
            <a:pPr lvl="1"/>
            <a:r>
              <a:rPr lang="fr-CH" sz="1600" dirty="0" smtClean="0"/>
              <a:t>NC </a:t>
            </a:r>
            <a:r>
              <a:rPr lang="fr-CH" sz="1600" dirty="0" err="1" smtClean="0"/>
              <a:t>magnets</a:t>
            </a:r>
            <a:r>
              <a:rPr lang="fr-CH" sz="1600" dirty="0" smtClean="0"/>
              <a:t> design workshop (coefficient 3)</a:t>
            </a:r>
          </a:p>
          <a:p>
            <a:pPr lvl="1"/>
            <a:r>
              <a:rPr lang="fr-CH" sz="1600" dirty="0" smtClean="0"/>
              <a:t>SC </a:t>
            </a:r>
            <a:r>
              <a:rPr lang="fr-CH" sz="1600" dirty="0" err="1" smtClean="0"/>
              <a:t>magnet</a:t>
            </a:r>
            <a:r>
              <a:rPr lang="fr-CH" sz="1600" dirty="0" smtClean="0"/>
              <a:t> design workshop (coefficient 3)</a:t>
            </a:r>
          </a:p>
          <a:p>
            <a:r>
              <a:rPr lang="fr-CH" sz="1800" dirty="0" smtClean="0"/>
              <a:t>Oral report</a:t>
            </a:r>
          </a:p>
          <a:p>
            <a:pPr lvl="1"/>
            <a:r>
              <a:rPr lang="fr-CH" sz="1600" dirty="0" err="1" smtClean="0"/>
              <a:t>Practical</a:t>
            </a:r>
            <a:r>
              <a:rPr lang="fr-CH" sz="1600" dirty="0" smtClean="0"/>
              <a:t> </a:t>
            </a:r>
            <a:r>
              <a:rPr lang="fr-CH" sz="1600" dirty="0" err="1" smtClean="0"/>
              <a:t>days</a:t>
            </a:r>
            <a:r>
              <a:rPr lang="fr-CH" sz="1600" dirty="0" smtClean="0"/>
              <a:t> at CERN (coefficient 3)</a:t>
            </a:r>
            <a:endParaRPr lang="fr-CH" sz="1600" dirty="0"/>
          </a:p>
          <a:p>
            <a:endParaRPr lang="fr-CH" sz="1800" dirty="0" smtClean="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16</a:t>
            </a:fld>
            <a:endParaRPr lang="en-US"/>
          </a:p>
        </p:txBody>
      </p:sp>
    </p:spTree>
    <p:extLst>
      <p:ext uri="{BB962C8B-B14F-4D97-AF65-F5344CB8AC3E}">
        <p14:creationId xmlns:p14="http://schemas.microsoft.com/office/powerpoint/2010/main" val="1472666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smtClean="0"/>
              <a:t>Practical</a:t>
            </a:r>
            <a:r>
              <a:rPr lang="fr-CH" sz="2000" dirty="0" smtClean="0"/>
              <a:t> </a:t>
            </a:r>
            <a:r>
              <a:rPr lang="fr-CH" sz="2000" dirty="0" err="1" smtClean="0"/>
              <a:t>Days</a:t>
            </a:r>
            <a:r>
              <a:rPr lang="fr-CH" sz="2000" dirty="0" smtClean="0"/>
              <a:t> at CERN on </a:t>
            </a:r>
            <a:r>
              <a:rPr lang="fr-CH" sz="2000" dirty="0"/>
              <a:t>5</a:t>
            </a:r>
            <a:r>
              <a:rPr lang="fr-CH" sz="2000" dirty="0" smtClean="0"/>
              <a:t> &amp; </a:t>
            </a:r>
            <a:r>
              <a:rPr lang="fr-CH" sz="2000" dirty="0"/>
              <a:t>6</a:t>
            </a:r>
            <a:r>
              <a:rPr lang="fr-CH" sz="2000" dirty="0" smtClean="0"/>
              <a:t> March 2020</a:t>
            </a:r>
            <a:r>
              <a:rPr lang="fr-CH" sz="2000" dirty="0"/>
              <a:t/>
            </a:r>
            <a:br>
              <a:rPr lang="fr-CH" sz="2000" dirty="0"/>
            </a:br>
            <a:r>
              <a:rPr lang="fr-CH" sz="2000" dirty="0" smtClean="0"/>
              <a:t>Oral </a:t>
            </a:r>
            <a:r>
              <a:rPr lang="fr-CH" sz="2000" dirty="0" err="1" smtClean="0"/>
              <a:t>presentations</a:t>
            </a:r>
            <a:r>
              <a:rPr lang="fr-CH" sz="2000" dirty="0" smtClean="0"/>
              <a:t> on 16 March 2020</a:t>
            </a:r>
            <a:endParaRPr lang="en-GB" sz="2000" dirty="0"/>
          </a:p>
        </p:txBody>
      </p:sp>
      <p:sp>
        <p:nvSpPr>
          <p:cNvPr id="3" name="Content Placeholder 2"/>
          <p:cNvSpPr>
            <a:spLocks noGrp="1"/>
          </p:cNvSpPr>
          <p:nvPr>
            <p:ph idx="1"/>
          </p:nvPr>
        </p:nvSpPr>
        <p:spPr>
          <a:xfrm>
            <a:off x="323850" y="1700808"/>
            <a:ext cx="8496300" cy="4608512"/>
          </a:xfrm>
        </p:spPr>
        <p:txBody>
          <a:bodyPr/>
          <a:lstStyle/>
          <a:p>
            <a:r>
              <a:rPr lang="fr-CH" sz="1600" dirty="0" err="1" smtClean="0"/>
              <a:t>Two</a:t>
            </a:r>
            <a:r>
              <a:rPr lang="fr-CH" sz="1600" dirty="0" smtClean="0"/>
              <a:t> full </a:t>
            </a:r>
            <a:r>
              <a:rPr lang="fr-CH" sz="1600" dirty="0" err="1" smtClean="0"/>
              <a:t>days</a:t>
            </a:r>
            <a:r>
              <a:rPr lang="fr-CH" sz="1600" dirty="0" smtClean="0"/>
              <a:t> at CERN</a:t>
            </a:r>
          </a:p>
          <a:p>
            <a:pPr lvl="1"/>
            <a:r>
              <a:rPr lang="fr-CH" sz="1400" dirty="0"/>
              <a:t>O</a:t>
            </a:r>
            <a:r>
              <a:rPr lang="fr-CH" sz="1400" dirty="0" smtClean="0"/>
              <a:t>ne </a:t>
            </a:r>
            <a:r>
              <a:rPr lang="fr-CH" sz="1400" dirty="0" err="1" smtClean="0"/>
              <a:t>subject</a:t>
            </a:r>
            <a:r>
              <a:rPr lang="fr-CH" sz="1400" dirty="0" smtClean="0"/>
              <a:t> per </a:t>
            </a:r>
            <a:r>
              <a:rPr lang="fr-CH" sz="1400" dirty="0" err="1" smtClean="0"/>
              <a:t>day</a:t>
            </a:r>
            <a:r>
              <a:rPr lang="fr-CH" sz="1400" dirty="0" smtClean="0"/>
              <a:t> per </a:t>
            </a:r>
            <a:r>
              <a:rPr lang="fr-CH" sz="1400" dirty="0" err="1" smtClean="0"/>
              <a:t>student</a:t>
            </a:r>
            <a:endParaRPr lang="fr-CH" sz="1400" dirty="0" smtClean="0"/>
          </a:p>
          <a:p>
            <a:pPr lvl="1"/>
            <a:r>
              <a:rPr lang="fr-CH" sz="1400" dirty="0" err="1" smtClean="0"/>
              <a:t>Students</a:t>
            </a:r>
            <a:r>
              <a:rPr lang="fr-CH" sz="1400" dirty="0" smtClean="0"/>
              <a:t> </a:t>
            </a:r>
            <a:r>
              <a:rPr lang="fr-CH" sz="1400" dirty="0" err="1" smtClean="0"/>
              <a:t>asked</a:t>
            </a:r>
            <a:r>
              <a:rPr lang="fr-CH" sz="1400" dirty="0" smtClean="0"/>
              <a:t> to </a:t>
            </a:r>
            <a:r>
              <a:rPr lang="fr-CH" sz="1400" dirty="0" err="1" smtClean="0"/>
              <a:t>rank</a:t>
            </a:r>
            <a:r>
              <a:rPr lang="fr-CH" sz="1400" dirty="0" smtClean="0"/>
              <a:t> </a:t>
            </a:r>
            <a:r>
              <a:rPr lang="fr-CH" sz="1400" dirty="0" err="1" smtClean="0"/>
              <a:t>their</a:t>
            </a:r>
            <a:r>
              <a:rPr lang="fr-CH" sz="1400" dirty="0" smtClean="0"/>
              <a:t> </a:t>
            </a:r>
            <a:r>
              <a:rPr lang="fr-CH" sz="1400" dirty="0" err="1" smtClean="0"/>
              <a:t>preferences</a:t>
            </a:r>
            <a:endParaRPr lang="fr-CH" sz="1400" dirty="0" smtClean="0"/>
          </a:p>
          <a:p>
            <a:r>
              <a:rPr lang="fr-CH" sz="1600" dirty="0" smtClean="0"/>
              <a:t>Five </a:t>
            </a:r>
            <a:r>
              <a:rPr lang="fr-CH" sz="1600" dirty="0" err="1" smtClean="0"/>
              <a:t>subjects</a:t>
            </a:r>
            <a:r>
              <a:rPr lang="fr-CH" sz="1600" dirty="0" smtClean="0"/>
              <a:t> </a:t>
            </a:r>
            <a:r>
              <a:rPr lang="fr-CH" sz="1600" dirty="0" err="1" smtClean="0"/>
              <a:t>proposed</a:t>
            </a:r>
            <a:r>
              <a:rPr lang="fr-CH" sz="1600" dirty="0"/>
              <a:t> </a:t>
            </a:r>
            <a:r>
              <a:rPr lang="fr-CH" sz="1600" dirty="0" smtClean="0"/>
              <a:t>(</a:t>
            </a:r>
            <a:r>
              <a:rPr lang="fr-CH" sz="1600" dirty="0" err="1" smtClean="0"/>
              <a:t>see</a:t>
            </a:r>
            <a:r>
              <a:rPr lang="fr-CH" sz="1600" dirty="0" smtClean="0"/>
              <a:t> </a:t>
            </a:r>
            <a:r>
              <a:rPr lang="fr-CH" sz="1600" dirty="0" err="1" smtClean="0"/>
              <a:t>presentations</a:t>
            </a:r>
            <a:r>
              <a:rPr lang="fr-CH" sz="1600" dirty="0" smtClean="0"/>
              <a:t> </a:t>
            </a:r>
            <a:r>
              <a:rPr lang="fr-CH" sz="1600" dirty="0" err="1" smtClean="0"/>
              <a:t>later</a:t>
            </a:r>
            <a:r>
              <a:rPr lang="fr-CH" sz="1600" dirty="0" smtClean="0"/>
              <a:t>)</a:t>
            </a:r>
          </a:p>
          <a:p>
            <a:pPr lvl="1"/>
            <a:r>
              <a:rPr lang="fr-CH" sz="1400" dirty="0" smtClean="0"/>
              <a:t>RF</a:t>
            </a:r>
          </a:p>
          <a:p>
            <a:pPr lvl="1"/>
            <a:r>
              <a:rPr lang="fr-CH" sz="1400" dirty="0" smtClean="0"/>
              <a:t>Vacuum</a:t>
            </a:r>
          </a:p>
          <a:p>
            <a:pPr lvl="1"/>
            <a:r>
              <a:rPr lang="fr-CH" sz="1400" dirty="0" err="1" smtClean="0"/>
              <a:t>Magnets</a:t>
            </a:r>
            <a:endParaRPr lang="fr-CH" sz="1400" dirty="0"/>
          </a:p>
          <a:p>
            <a:pPr lvl="1"/>
            <a:r>
              <a:rPr lang="fr-CH" sz="1400" dirty="0" err="1" smtClean="0"/>
              <a:t>Superconductivity</a:t>
            </a:r>
            <a:endParaRPr lang="fr-CH" sz="1400" dirty="0" smtClean="0"/>
          </a:p>
          <a:p>
            <a:pPr lvl="1"/>
            <a:r>
              <a:rPr lang="fr-CH" sz="1400" dirty="0" err="1" smtClean="0"/>
              <a:t>Beam</a:t>
            </a:r>
            <a:r>
              <a:rPr lang="fr-CH" sz="1400" dirty="0" smtClean="0"/>
              <a:t> </a:t>
            </a:r>
            <a:r>
              <a:rPr lang="fr-CH" sz="1400" dirty="0" err="1" smtClean="0"/>
              <a:t>measurements</a:t>
            </a:r>
            <a:r>
              <a:rPr lang="fr-CH" sz="1400" dirty="0" smtClean="0"/>
              <a:t> on CLEAR </a:t>
            </a:r>
            <a:r>
              <a:rPr lang="fr-CH" sz="1400" dirty="0" err="1" smtClean="0"/>
              <a:t>linear</a:t>
            </a:r>
            <a:r>
              <a:rPr lang="fr-CH" sz="1400" dirty="0" smtClean="0"/>
              <a:t> </a:t>
            </a:r>
            <a:r>
              <a:rPr lang="fr-CH" sz="1400" dirty="0" err="1" smtClean="0"/>
              <a:t>accelerator</a:t>
            </a:r>
            <a:endParaRPr lang="fr-CH" sz="1400" dirty="0" smtClean="0"/>
          </a:p>
          <a:p>
            <a:r>
              <a:rPr lang="fr-CH" sz="1600" dirty="0" err="1"/>
              <a:t>Students</a:t>
            </a:r>
            <a:r>
              <a:rPr lang="fr-CH" sz="1600" dirty="0"/>
              <a:t>, in groups of 4 maximum, </a:t>
            </a:r>
            <a:r>
              <a:rPr lang="fr-CH" sz="1600" dirty="0" err="1" smtClean="0"/>
              <a:t>prepare</a:t>
            </a:r>
            <a:r>
              <a:rPr lang="fr-CH" sz="1600" dirty="0" smtClean="0"/>
              <a:t> </a:t>
            </a:r>
            <a:r>
              <a:rPr lang="fr-CH" sz="1600" dirty="0"/>
              <a:t>oral reports on </a:t>
            </a:r>
            <a:r>
              <a:rPr lang="fr-CH" sz="1600" u="sng" dirty="0"/>
              <a:t>one of the </a:t>
            </a:r>
            <a:r>
              <a:rPr lang="fr-CH" sz="1600" u="sng" dirty="0" err="1"/>
              <a:t>two</a:t>
            </a:r>
            <a:r>
              <a:rPr lang="fr-CH" sz="1600" u="sng" dirty="0"/>
              <a:t> </a:t>
            </a:r>
            <a:r>
              <a:rPr lang="fr-CH" sz="1600" u="sng" dirty="0" err="1"/>
              <a:t>subjects</a:t>
            </a:r>
            <a:r>
              <a:rPr lang="fr-CH" sz="1600" dirty="0"/>
              <a:t> </a:t>
            </a:r>
            <a:r>
              <a:rPr lang="fr-CH" sz="1600" dirty="0" err="1"/>
              <a:t>they</a:t>
            </a:r>
            <a:r>
              <a:rPr lang="fr-CH" sz="1600" dirty="0"/>
              <a:t> have </a:t>
            </a:r>
            <a:r>
              <a:rPr lang="fr-CH" sz="1600" dirty="0" err="1"/>
              <a:t>worked</a:t>
            </a:r>
            <a:r>
              <a:rPr lang="fr-CH" sz="1600" dirty="0"/>
              <a:t> on </a:t>
            </a:r>
            <a:r>
              <a:rPr lang="fr-CH" sz="1600" dirty="0" err="1"/>
              <a:t>during</a:t>
            </a:r>
            <a:r>
              <a:rPr lang="fr-CH" sz="1600" dirty="0"/>
              <a:t> the </a:t>
            </a:r>
            <a:r>
              <a:rPr lang="fr-CH" sz="1600" dirty="0" err="1"/>
              <a:t>practical</a:t>
            </a:r>
            <a:r>
              <a:rPr lang="fr-CH" sz="1600" dirty="0"/>
              <a:t> </a:t>
            </a:r>
            <a:r>
              <a:rPr lang="fr-CH" sz="1600" dirty="0" err="1"/>
              <a:t>days</a:t>
            </a:r>
            <a:endParaRPr lang="fr-CH" sz="1600" dirty="0"/>
          </a:p>
          <a:p>
            <a:r>
              <a:rPr lang="fr-CH" sz="1600" dirty="0"/>
              <a:t>O</a:t>
            </a:r>
            <a:r>
              <a:rPr lang="fr-CH" sz="1600" dirty="0" smtClean="0"/>
              <a:t>ral </a:t>
            </a:r>
            <a:r>
              <a:rPr lang="fr-CH" sz="1600" dirty="0" err="1"/>
              <a:t>presentations</a:t>
            </a:r>
            <a:r>
              <a:rPr lang="fr-CH" sz="1600" dirty="0"/>
              <a:t> (max 15 minutes) </a:t>
            </a:r>
            <a:r>
              <a:rPr lang="fr-CH" sz="1600" dirty="0" smtClean="0"/>
              <a:t>to </a:t>
            </a:r>
            <a:r>
              <a:rPr lang="fr-CH" sz="1600" dirty="0" err="1" smtClean="0"/>
              <a:t>be</a:t>
            </a:r>
            <a:r>
              <a:rPr lang="fr-CH" sz="1600" dirty="0" smtClean="0"/>
              <a:t> made </a:t>
            </a:r>
            <a:r>
              <a:rPr lang="fr-CH" sz="1600" dirty="0"/>
              <a:t>at ESI on </a:t>
            </a:r>
            <a:r>
              <a:rPr lang="fr-CH" sz="1600" dirty="0" err="1"/>
              <a:t>Monday</a:t>
            </a:r>
            <a:r>
              <a:rPr lang="fr-CH" sz="1600" dirty="0"/>
              <a:t> </a:t>
            </a:r>
            <a:r>
              <a:rPr lang="fr-CH" sz="1600" dirty="0" smtClean="0"/>
              <a:t>16 </a:t>
            </a:r>
            <a:r>
              <a:rPr lang="fr-CH" sz="1600" dirty="0"/>
              <a:t>March </a:t>
            </a:r>
            <a:r>
              <a:rPr lang="fr-CH" sz="1600" dirty="0" err="1"/>
              <a:t>morning</a:t>
            </a:r>
            <a:r>
              <a:rPr lang="fr-CH" sz="1600" dirty="0"/>
              <a:t> </a:t>
            </a:r>
            <a:r>
              <a:rPr lang="fr-CH" sz="1600" dirty="0" smtClean="0"/>
              <a:t>and </a:t>
            </a:r>
            <a:r>
              <a:rPr lang="fr-CH" sz="1600" dirty="0" err="1" smtClean="0"/>
              <a:t>evaluated</a:t>
            </a:r>
            <a:r>
              <a:rPr lang="fr-CH" sz="1600" dirty="0" smtClean="0"/>
              <a:t> by a panel of the group </a:t>
            </a:r>
            <a:r>
              <a:rPr lang="fr-CH" sz="1600" dirty="0" err="1" smtClean="0"/>
              <a:t>coordinators</a:t>
            </a:r>
            <a:r>
              <a:rPr lang="fr-CH" sz="1600" dirty="0" smtClean="0"/>
              <a:t> and ESI/JUAS</a:t>
            </a:r>
          </a:p>
          <a:p>
            <a:endParaRPr lang="fr-CH" sz="1600" dirty="0"/>
          </a:p>
          <a:p>
            <a:pPr marL="0" indent="0">
              <a:buNone/>
            </a:pPr>
            <a:r>
              <a:rPr lang="fr-CH" sz="1600" dirty="0" smtClean="0">
                <a:solidFill>
                  <a:srgbClr val="FF0000"/>
                </a:solidFill>
                <a:sym typeface="Symbol" panose="05050102010706020507" pitchFamily="18" charset="2"/>
              </a:rPr>
              <a:t> </a:t>
            </a:r>
            <a:r>
              <a:rPr lang="fr-CH" sz="1600" dirty="0" err="1" smtClean="0">
                <a:solidFill>
                  <a:srgbClr val="FF0000"/>
                </a:solidFill>
              </a:rPr>
              <a:t>Please</a:t>
            </a:r>
            <a:r>
              <a:rPr lang="fr-CH" sz="1600" dirty="0" smtClean="0">
                <a:solidFill>
                  <a:srgbClr val="FF0000"/>
                </a:solidFill>
              </a:rPr>
              <a:t> </a:t>
            </a:r>
            <a:r>
              <a:rPr lang="fr-CH" sz="1600" dirty="0" err="1" smtClean="0">
                <a:solidFill>
                  <a:srgbClr val="FF0000"/>
                </a:solidFill>
              </a:rPr>
              <a:t>indicate</a:t>
            </a:r>
            <a:r>
              <a:rPr lang="fr-CH" sz="1600" dirty="0" smtClean="0">
                <a:solidFill>
                  <a:srgbClr val="FF0000"/>
                </a:solidFill>
              </a:rPr>
              <a:t> </a:t>
            </a:r>
            <a:r>
              <a:rPr lang="fr-CH" sz="1600" dirty="0" err="1" smtClean="0">
                <a:solidFill>
                  <a:srgbClr val="FF0000"/>
                </a:solidFill>
              </a:rPr>
              <a:t>your</a:t>
            </a:r>
            <a:r>
              <a:rPr lang="fr-CH" sz="1600" dirty="0" smtClean="0">
                <a:solidFill>
                  <a:srgbClr val="FF0000"/>
                </a:solidFill>
              </a:rPr>
              <a:t> </a:t>
            </a:r>
            <a:r>
              <a:rPr lang="fr-CH" sz="1600" dirty="0" err="1" smtClean="0">
                <a:solidFill>
                  <a:srgbClr val="FF0000"/>
                </a:solidFill>
              </a:rPr>
              <a:t>preferences</a:t>
            </a:r>
            <a:r>
              <a:rPr lang="fr-CH" sz="1600" dirty="0" smtClean="0">
                <a:solidFill>
                  <a:srgbClr val="FF0000"/>
                </a:solidFill>
              </a:rPr>
              <a:t> on the </a:t>
            </a:r>
            <a:r>
              <a:rPr lang="fr-CH" sz="1600" dirty="0" err="1" smtClean="0">
                <a:solidFill>
                  <a:srgbClr val="FF0000"/>
                </a:solidFill>
              </a:rPr>
              <a:t>form</a:t>
            </a:r>
            <a:r>
              <a:rPr lang="fr-CH" sz="1600" dirty="0" smtClean="0">
                <a:solidFill>
                  <a:srgbClr val="FF0000"/>
                </a:solidFill>
              </a:rPr>
              <a:t> </a:t>
            </a:r>
            <a:r>
              <a:rPr lang="fr-CH" sz="1600" dirty="0" err="1" smtClean="0">
                <a:solidFill>
                  <a:srgbClr val="FF0000"/>
                </a:solidFill>
              </a:rPr>
              <a:t>circulated</a:t>
            </a:r>
            <a:r>
              <a:rPr lang="fr-CH" sz="1600" dirty="0" smtClean="0">
                <a:solidFill>
                  <a:srgbClr val="FF0000"/>
                </a:solidFill>
              </a:rPr>
              <a:t>, </a:t>
            </a:r>
            <a:r>
              <a:rPr lang="fr-CH" sz="1600" dirty="0" err="1" smtClean="0">
                <a:solidFill>
                  <a:srgbClr val="FF0000"/>
                </a:solidFill>
              </a:rPr>
              <a:t>before</a:t>
            </a:r>
            <a:r>
              <a:rPr lang="fr-CH" sz="1600" dirty="0" smtClean="0">
                <a:solidFill>
                  <a:srgbClr val="FF0000"/>
                </a:solidFill>
              </a:rPr>
              <a:t> 21 </a:t>
            </a:r>
            <a:r>
              <a:rPr lang="fr-CH" sz="1600" dirty="0" err="1" smtClean="0">
                <a:solidFill>
                  <a:srgbClr val="FF0000"/>
                </a:solidFill>
              </a:rPr>
              <a:t>February</a:t>
            </a:r>
            <a:endParaRPr lang="fr-CH" sz="1600" dirty="0" smtClean="0">
              <a:solidFill>
                <a:srgbClr val="FF0000"/>
              </a:solidFill>
            </a:endParaRPr>
          </a:p>
          <a:p>
            <a:endParaRPr lang="fr-CH" sz="1600" dirty="0" smtClean="0"/>
          </a:p>
          <a:p>
            <a:endParaRPr lang="fr-CH" sz="1400" dirty="0" smtClean="0"/>
          </a:p>
          <a:p>
            <a:pPr lvl="1"/>
            <a:endParaRPr lang="fr-CH" sz="1400" dirty="0" smtClean="0"/>
          </a:p>
          <a:p>
            <a:endParaRPr lang="fr-CH" sz="1600" dirty="0" smtClean="0"/>
          </a:p>
          <a:p>
            <a:endParaRPr lang="en-GB"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17</a:t>
            </a:fld>
            <a:endParaRPr lang="en-US"/>
          </a:p>
        </p:txBody>
      </p:sp>
    </p:spTree>
    <p:extLst>
      <p:ext uri="{BB962C8B-B14F-4D97-AF65-F5344CB8AC3E}">
        <p14:creationId xmlns:p14="http://schemas.microsoft.com/office/powerpoint/2010/main" val="34219685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Attendance Certificates </a:t>
            </a:r>
            <a:r>
              <a:rPr lang="en-US" sz="2000" dirty="0"/>
              <a:t>&amp; </a:t>
            </a:r>
            <a:r>
              <a:rPr lang="en-US" sz="2000" dirty="0" smtClean="0"/>
              <a:t>Grade </a:t>
            </a:r>
            <a:r>
              <a:rPr lang="en-US" sz="2000" dirty="0"/>
              <a:t>S</a:t>
            </a:r>
            <a:r>
              <a:rPr lang="en-US" sz="2000" dirty="0" smtClean="0"/>
              <a:t>heets</a:t>
            </a:r>
            <a:br>
              <a:rPr lang="en-US" sz="2000" dirty="0" smtClean="0"/>
            </a:br>
            <a:r>
              <a:rPr lang="fr-CH" sz="1800" dirty="0" smtClean="0"/>
              <a:t>Master and Doctoral </a:t>
            </a:r>
            <a:r>
              <a:rPr lang="fr-CH" sz="1800" dirty="0" err="1" smtClean="0"/>
              <a:t>students</a:t>
            </a:r>
            <a:endParaRPr lang="en-GB" sz="1800" dirty="0"/>
          </a:p>
        </p:txBody>
      </p:sp>
      <p:sp>
        <p:nvSpPr>
          <p:cNvPr id="3" name="Content Placeholder 2"/>
          <p:cNvSpPr>
            <a:spLocks noGrp="1"/>
          </p:cNvSpPr>
          <p:nvPr>
            <p:ph idx="1"/>
          </p:nvPr>
        </p:nvSpPr>
        <p:spPr>
          <a:xfrm>
            <a:off x="323850" y="1700808"/>
            <a:ext cx="8496300" cy="4608512"/>
          </a:xfrm>
        </p:spPr>
        <p:txBody>
          <a:bodyPr/>
          <a:lstStyle/>
          <a:p>
            <a:r>
              <a:rPr lang="fr-CH" sz="1800" dirty="0" smtClean="0"/>
              <a:t>If not </a:t>
            </a:r>
            <a:r>
              <a:rPr lang="fr-CH" sz="1800" dirty="0" err="1" smtClean="0"/>
              <a:t>taking</a:t>
            </a:r>
            <a:r>
              <a:rPr lang="fr-CH" sz="1800" dirty="0" smtClean="0"/>
              <a:t> </a:t>
            </a:r>
            <a:r>
              <a:rPr lang="fr-CH" sz="1800" dirty="0"/>
              <a:t>the </a:t>
            </a:r>
            <a:r>
              <a:rPr lang="fr-CH" sz="1800" dirty="0" smtClean="0"/>
              <a:t>exams, </a:t>
            </a:r>
            <a:r>
              <a:rPr lang="fr-CH" sz="1800" dirty="0" err="1" smtClean="0"/>
              <a:t>they</a:t>
            </a:r>
            <a:r>
              <a:rPr lang="fr-CH" sz="1800" dirty="0" smtClean="0"/>
              <a:t> </a:t>
            </a:r>
            <a:r>
              <a:rPr lang="fr-CH" sz="1800" dirty="0" err="1" smtClean="0"/>
              <a:t>get</a:t>
            </a:r>
            <a:endParaRPr lang="fr-CH" sz="1800" dirty="0"/>
          </a:p>
          <a:p>
            <a:pPr lvl="1"/>
            <a:r>
              <a:rPr lang="fr-CH" sz="1600" b="1" dirty="0" err="1" smtClean="0"/>
              <a:t>Certificate</a:t>
            </a:r>
            <a:r>
              <a:rPr lang="fr-CH" sz="1600" b="1" dirty="0" smtClean="0"/>
              <a:t> of </a:t>
            </a:r>
            <a:r>
              <a:rPr lang="fr-CH" sz="1600" b="1" dirty="0" err="1" smtClean="0"/>
              <a:t>Attendance</a:t>
            </a:r>
            <a:r>
              <a:rPr lang="fr-CH" sz="1600" b="1" dirty="0" smtClean="0"/>
              <a:t> </a:t>
            </a:r>
            <a:r>
              <a:rPr lang="fr-CH" sz="1600" dirty="0" err="1" smtClean="0"/>
              <a:t>with</a:t>
            </a:r>
            <a:r>
              <a:rPr lang="fr-CH" sz="1600" dirty="0" smtClean="0"/>
              <a:t> mention «has </a:t>
            </a:r>
            <a:r>
              <a:rPr lang="fr-CH" sz="1600" dirty="0" err="1" smtClean="0"/>
              <a:t>opted</a:t>
            </a:r>
            <a:r>
              <a:rPr lang="fr-CH" sz="1600" dirty="0" smtClean="0"/>
              <a:t> not to </a:t>
            </a:r>
            <a:r>
              <a:rPr lang="fr-CH" sz="1600" dirty="0" err="1" smtClean="0"/>
              <a:t>take</a:t>
            </a:r>
            <a:r>
              <a:rPr lang="fr-CH" sz="1600" dirty="0" smtClean="0"/>
              <a:t> the </a:t>
            </a:r>
            <a:r>
              <a:rPr lang="fr-CH" sz="1600" dirty="0" err="1" smtClean="0"/>
              <a:t>examinations</a:t>
            </a:r>
            <a:r>
              <a:rPr lang="fr-CH" sz="1600" dirty="0" smtClean="0"/>
              <a:t>»</a:t>
            </a:r>
          </a:p>
          <a:p>
            <a:r>
              <a:rPr lang="fr-CH" sz="1800" dirty="0" smtClean="0"/>
              <a:t>If </a:t>
            </a:r>
            <a:r>
              <a:rPr lang="fr-CH" sz="1800" dirty="0" err="1" smtClean="0"/>
              <a:t>taking</a:t>
            </a:r>
            <a:r>
              <a:rPr lang="fr-CH" sz="1800" dirty="0" smtClean="0"/>
              <a:t> the exams, </a:t>
            </a:r>
            <a:r>
              <a:rPr lang="fr-CH" sz="1800" dirty="0" err="1" smtClean="0"/>
              <a:t>they</a:t>
            </a:r>
            <a:r>
              <a:rPr lang="fr-CH" sz="1800" dirty="0" smtClean="0"/>
              <a:t> </a:t>
            </a:r>
            <a:r>
              <a:rPr lang="fr-CH" sz="1800" dirty="0" err="1" smtClean="0"/>
              <a:t>get</a:t>
            </a:r>
            <a:endParaRPr lang="fr-CH" sz="1800" dirty="0" smtClean="0"/>
          </a:p>
          <a:p>
            <a:pPr lvl="1"/>
            <a:r>
              <a:rPr lang="fr-CH" sz="1600" b="1" dirty="0" err="1" smtClean="0"/>
              <a:t>Certificate</a:t>
            </a:r>
            <a:r>
              <a:rPr lang="fr-CH" sz="1600" b="1" dirty="0" smtClean="0"/>
              <a:t> of </a:t>
            </a:r>
            <a:r>
              <a:rPr lang="fr-CH" sz="1600" b="1" dirty="0" err="1" smtClean="0"/>
              <a:t>Attendance</a:t>
            </a:r>
            <a:r>
              <a:rPr lang="fr-CH" sz="1600" b="1" dirty="0" smtClean="0"/>
              <a:t> </a:t>
            </a:r>
            <a:r>
              <a:rPr lang="fr-CH" sz="1600" dirty="0" err="1" smtClean="0"/>
              <a:t>with</a:t>
            </a:r>
            <a:endParaRPr lang="en-GB" sz="1400" dirty="0" smtClean="0"/>
          </a:p>
          <a:p>
            <a:pPr lvl="2"/>
            <a:r>
              <a:rPr lang="fr-CH" sz="1400" dirty="0" err="1" smtClean="0"/>
              <a:t>Overall</a:t>
            </a:r>
            <a:r>
              <a:rPr lang="fr-CH" sz="1400" dirty="0" smtClean="0"/>
              <a:t> grade of </a:t>
            </a:r>
            <a:r>
              <a:rPr lang="fr-CH" sz="1400" dirty="0" err="1" smtClean="0"/>
              <a:t>student</a:t>
            </a:r>
            <a:endParaRPr lang="fr-CH" sz="1400" dirty="0" smtClean="0"/>
          </a:p>
          <a:p>
            <a:pPr lvl="2"/>
            <a:r>
              <a:rPr lang="fr-CH" sz="1400" dirty="0" err="1" smtClean="0"/>
              <a:t>Overall</a:t>
            </a:r>
            <a:r>
              <a:rPr lang="fr-CH" sz="1400" dirty="0" smtClean="0"/>
              <a:t> class </a:t>
            </a:r>
            <a:r>
              <a:rPr lang="fr-CH" sz="1400" dirty="0" err="1" smtClean="0"/>
              <a:t>average</a:t>
            </a:r>
            <a:r>
              <a:rPr lang="fr-CH" sz="1400" dirty="0"/>
              <a:t> </a:t>
            </a:r>
            <a:r>
              <a:rPr lang="fr-CH" sz="1400" dirty="0" smtClean="0"/>
              <a:t>grade &amp; standard </a:t>
            </a:r>
            <a:r>
              <a:rPr lang="fr-CH" sz="1400" dirty="0" err="1" smtClean="0"/>
              <a:t>deviation</a:t>
            </a:r>
            <a:endParaRPr lang="fr-CH" sz="1400" dirty="0" smtClean="0"/>
          </a:p>
          <a:p>
            <a:pPr lvl="1"/>
            <a:r>
              <a:rPr lang="fr-CH" sz="1600" b="1" dirty="0" smtClean="0"/>
              <a:t>Grade </a:t>
            </a:r>
            <a:r>
              <a:rPr lang="fr-CH" sz="1600" b="1" dirty="0" err="1" smtClean="0"/>
              <a:t>Sheet</a:t>
            </a:r>
            <a:r>
              <a:rPr lang="fr-CH" sz="1600" dirty="0" smtClean="0"/>
              <a:t> </a:t>
            </a:r>
            <a:r>
              <a:rPr lang="fr-CH" sz="1600" dirty="0" err="1" smtClean="0"/>
              <a:t>with</a:t>
            </a:r>
            <a:r>
              <a:rPr lang="fr-CH" sz="1600" dirty="0" smtClean="0"/>
              <a:t>, for </a:t>
            </a:r>
            <a:r>
              <a:rPr lang="fr-CH" sz="1600" dirty="0" err="1" smtClean="0"/>
              <a:t>each</a:t>
            </a:r>
            <a:r>
              <a:rPr lang="fr-CH" sz="1600" dirty="0" smtClean="0"/>
              <a:t> </a:t>
            </a:r>
            <a:r>
              <a:rPr lang="fr-CH" sz="1600" dirty="0" err="1" smtClean="0"/>
              <a:t>subject</a:t>
            </a:r>
            <a:endParaRPr lang="fr-CH" sz="1600" dirty="0" smtClean="0"/>
          </a:p>
          <a:p>
            <a:pPr lvl="2"/>
            <a:r>
              <a:rPr lang="fr-CH" sz="1400" dirty="0" err="1" smtClean="0"/>
              <a:t>Student</a:t>
            </a:r>
            <a:r>
              <a:rPr lang="fr-CH" sz="1400" dirty="0" smtClean="0"/>
              <a:t> grade</a:t>
            </a:r>
          </a:p>
          <a:p>
            <a:pPr lvl="2"/>
            <a:r>
              <a:rPr lang="fr-CH" sz="1400" dirty="0" smtClean="0"/>
              <a:t>Class </a:t>
            </a:r>
            <a:r>
              <a:rPr lang="fr-CH" sz="1400" dirty="0" err="1" smtClean="0"/>
              <a:t>average</a:t>
            </a:r>
            <a:r>
              <a:rPr lang="fr-CH" sz="1400" dirty="0" smtClean="0"/>
              <a:t> grade</a:t>
            </a:r>
          </a:p>
          <a:p>
            <a:r>
              <a:rPr lang="fr-CH" sz="1800" dirty="0" smtClean="0"/>
              <a:t>Class </a:t>
            </a:r>
            <a:r>
              <a:rPr lang="fr-CH" sz="1800" dirty="0" err="1" smtClean="0"/>
              <a:t>average</a:t>
            </a:r>
            <a:r>
              <a:rPr lang="fr-CH" sz="1800" dirty="0" smtClean="0"/>
              <a:t> grades are </a:t>
            </a:r>
            <a:r>
              <a:rPr lang="fr-CH" sz="1800" dirty="0" err="1" smtClean="0"/>
              <a:t>based</a:t>
            </a:r>
            <a:r>
              <a:rPr lang="fr-CH" sz="1800" dirty="0" smtClean="0"/>
              <a:t> only on </a:t>
            </a:r>
            <a:r>
              <a:rPr lang="fr-CH" sz="1800" dirty="0" err="1" smtClean="0"/>
              <a:t>results</a:t>
            </a:r>
            <a:r>
              <a:rPr lang="fr-CH" sz="1800" dirty="0" smtClean="0"/>
              <a:t> of Master and Doctoral </a:t>
            </a:r>
            <a:r>
              <a:rPr lang="fr-CH" sz="1800" dirty="0" err="1" smtClean="0"/>
              <a:t>students</a:t>
            </a:r>
            <a:endParaRPr lang="fr-CH" sz="1800" dirty="0" smtClean="0"/>
          </a:p>
          <a:p>
            <a:r>
              <a:rPr lang="fr-CH" sz="1800" dirty="0" smtClean="0"/>
              <a:t>All grades out of 20</a:t>
            </a:r>
          </a:p>
          <a:p>
            <a:pPr lvl="1"/>
            <a:endParaRPr lang="fr-CH"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18</a:t>
            </a:fld>
            <a:endParaRPr lang="en-US"/>
          </a:p>
        </p:txBody>
      </p:sp>
    </p:spTree>
    <p:extLst>
      <p:ext uri="{BB962C8B-B14F-4D97-AF65-F5344CB8AC3E}">
        <p14:creationId xmlns:p14="http://schemas.microsoft.com/office/powerpoint/2010/main" val="1042848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Attendance Certificates </a:t>
            </a:r>
            <a:r>
              <a:rPr lang="en-US" sz="2000" dirty="0"/>
              <a:t>&amp; </a:t>
            </a:r>
            <a:r>
              <a:rPr lang="en-US" sz="2000" dirty="0" smtClean="0"/>
              <a:t>Grade Sheets</a:t>
            </a:r>
            <a:br>
              <a:rPr lang="en-US" sz="2000" dirty="0" smtClean="0"/>
            </a:br>
            <a:r>
              <a:rPr lang="fr-CH" sz="1800" dirty="0" smtClean="0"/>
              <a:t>Professional </a:t>
            </a:r>
            <a:r>
              <a:rPr lang="fr-CH" sz="1800" dirty="0" err="1" smtClean="0"/>
              <a:t>students</a:t>
            </a:r>
            <a:endParaRPr lang="en-GB" sz="1800" dirty="0"/>
          </a:p>
        </p:txBody>
      </p:sp>
      <p:sp>
        <p:nvSpPr>
          <p:cNvPr id="3" name="Content Placeholder 2"/>
          <p:cNvSpPr>
            <a:spLocks noGrp="1"/>
          </p:cNvSpPr>
          <p:nvPr>
            <p:ph idx="1"/>
          </p:nvPr>
        </p:nvSpPr>
        <p:spPr/>
        <p:txBody>
          <a:bodyPr/>
          <a:lstStyle/>
          <a:p>
            <a:r>
              <a:rPr lang="fr-CH" sz="1800" dirty="0" smtClean="0"/>
              <a:t>All </a:t>
            </a:r>
            <a:r>
              <a:rPr lang="fr-CH" sz="1800" dirty="0" err="1" smtClean="0"/>
              <a:t>students</a:t>
            </a:r>
            <a:r>
              <a:rPr lang="fr-CH" sz="1800" dirty="0" smtClean="0"/>
              <a:t> </a:t>
            </a:r>
            <a:r>
              <a:rPr lang="fr-CH" sz="1800" dirty="0" err="1" smtClean="0"/>
              <a:t>get</a:t>
            </a:r>
            <a:endParaRPr lang="fr-CH" sz="1800" dirty="0" smtClean="0"/>
          </a:p>
          <a:p>
            <a:pPr lvl="1"/>
            <a:r>
              <a:rPr lang="fr-CH" sz="1600" b="1" dirty="0" err="1"/>
              <a:t>Certificate</a:t>
            </a:r>
            <a:r>
              <a:rPr lang="fr-CH" sz="1600" b="1" dirty="0"/>
              <a:t> of </a:t>
            </a:r>
            <a:r>
              <a:rPr lang="fr-CH" sz="1600" b="1" dirty="0" err="1" smtClean="0"/>
              <a:t>Attendance</a:t>
            </a:r>
            <a:r>
              <a:rPr lang="fr-CH" sz="1600" dirty="0" smtClean="0"/>
              <a:t>, </a:t>
            </a:r>
            <a:r>
              <a:rPr lang="fr-CH" sz="1600" dirty="0" err="1" smtClean="0"/>
              <a:t>bearing</a:t>
            </a:r>
            <a:r>
              <a:rPr lang="fr-CH" sz="1600" dirty="0" smtClean="0"/>
              <a:t> no mention relative to </a:t>
            </a:r>
            <a:r>
              <a:rPr lang="fr-CH" sz="1600" dirty="0" err="1" smtClean="0"/>
              <a:t>examinations</a:t>
            </a:r>
            <a:endParaRPr lang="fr-CH" sz="1600" dirty="0" smtClean="0">
              <a:solidFill>
                <a:srgbClr val="FF0000"/>
              </a:solidFill>
            </a:endParaRPr>
          </a:p>
          <a:p>
            <a:r>
              <a:rPr lang="fr-CH" sz="1800" dirty="0" smtClean="0"/>
              <a:t>If </a:t>
            </a:r>
            <a:r>
              <a:rPr lang="fr-CH" sz="1800" dirty="0" err="1"/>
              <a:t>taking</a:t>
            </a:r>
            <a:r>
              <a:rPr lang="fr-CH" sz="1800" dirty="0"/>
              <a:t> the exams</a:t>
            </a:r>
            <a:r>
              <a:rPr lang="fr-CH" sz="1800" dirty="0" smtClean="0"/>
              <a:t>, </a:t>
            </a:r>
            <a:r>
              <a:rPr lang="fr-CH" sz="1800" dirty="0" err="1" smtClean="0"/>
              <a:t>they</a:t>
            </a:r>
            <a:r>
              <a:rPr lang="fr-CH" sz="1800" dirty="0" smtClean="0"/>
              <a:t> </a:t>
            </a:r>
            <a:r>
              <a:rPr lang="fr-CH" sz="1800" dirty="0" err="1" smtClean="0"/>
              <a:t>get</a:t>
            </a:r>
            <a:r>
              <a:rPr lang="fr-CH" sz="1800" dirty="0" smtClean="0"/>
              <a:t> </a:t>
            </a:r>
            <a:r>
              <a:rPr lang="fr-CH" sz="1800" dirty="0" err="1" smtClean="0"/>
              <a:t>additionally</a:t>
            </a:r>
            <a:endParaRPr lang="fr-CH" sz="1800" dirty="0" smtClean="0"/>
          </a:p>
          <a:p>
            <a:pPr lvl="1"/>
            <a:r>
              <a:rPr lang="fr-CH" sz="1600" b="1" dirty="0" smtClean="0"/>
              <a:t>Grade </a:t>
            </a:r>
            <a:r>
              <a:rPr lang="fr-CH" sz="1600" b="1" dirty="0" err="1" smtClean="0"/>
              <a:t>Sheet</a:t>
            </a:r>
            <a:r>
              <a:rPr lang="fr-CH" sz="1600" b="1" dirty="0" smtClean="0"/>
              <a:t> </a:t>
            </a:r>
            <a:r>
              <a:rPr lang="fr-CH" sz="1600" dirty="0" err="1" smtClean="0"/>
              <a:t>with</a:t>
            </a:r>
            <a:r>
              <a:rPr lang="fr-CH" sz="1600" dirty="0" smtClean="0"/>
              <a:t>, for </a:t>
            </a:r>
            <a:r>
              <a:rPr lang="fr-CH" sz="1600" dirty="0" err="1" smtClean="0"/>
              <a:t>each</a:t>
            </a:r>
            <a:r>
              <a:rPr lang="fr-CH" sz="1600" dirty="0" smtClean="0"/>
              <a:t> </a:t>
            </a:r>
            <a:r>
              <a:rPr lang="fr-CH" sz="1600" dirty="0" err="1" smtClean="0"/>
              <a:t>subject</a:t>
            </a:r>
            <a:r>
              <a:rPr lang="fr-CH" sz="1600" dirty="0" smtClean="0"/>
              <a:t>, the </a:t>
            </a:r>
            <a:r>
              <a:rPr lang="fr-CH" sz="1600" dirty="0" err="1" smtClean="0"/>
              <a:t>student</a:t>
            </a:r>
            <a:r>
              <a:rPr lang="fr-CH" sz="1600" dirty="0" smtClean="0"/>
              <a:t> grade</a:t>
            </a:r>
            <a:endParaRPr lang="fr-CH" sz="1400" dirty="0" smtClean="0"/>
          </a:p>
          <a:p>
            <a:r>
              <a:rPr lang="fr-CH" sz="1800" dirty="0" smtClean="0"/>
              <a:t>Grades of Professional </a:t>
            </a:r>
            <a:r>
              <a:rPr lang="fr-CH" sz="1800" dirty="0" err="1" smtClean="0"/>
              <a:t>students</a:t>
            </a:r>
            <a:r>
              <a:rPr lang="fr-CH" sz="1800" dirty="0" smtClean="0"/>
              <a:t> are not </a:t>
            </a:r>
            <a:r>
              <a:rPr lang="fr-CH" sz="1800" dirty="0" err="1" smtClean="0"/>
              <a:t>included</a:t>
            </a:r>
            <a:r>
              <a:rPr lang="fr-CH" sz="1800" dirty="0" smtClean="0"/>
              <a:t> in class </a:t>
            </a:r>
            <a:r>
              <a:rPr lang="fr-CH" sz="1800" dirty="0" err="1" smtClean="0"/>
              <a:t>averages</a:t>
            </a:r>
            <a:endParaRPr lang="fr-CH" sz="1800" dirty="0"/>
          </a:p>
          <a:p>
            <a:r>
              <a:rPr lang="fr-CH" sz="1800" dirty="0" smtClean="0"/>
              <a:t>All grades </a:t>
            </a:r>
            <a:r>
              <a:rPr lang="fr-CH" sz="1800" dirty="0"/>
              <a:t>out of 20</a:t>
            </a:r>
          </a:p>
          <a:p>
            <a:endParaRPr lang="fr-CH" sz="1800" dirty="0" smtClean="0"/>
          </a:p>
          <a:p>
            <a:pPr lvl="2"/>
            <a:endParaRPr lang="fr-CH" sz="1400" dirty="0" smtClean="0"/>
          </a:p>
          <a:p>
            <a:pPr lvl="1"/>
            <a:endParaRPr lang="fr-CH" sz="1600" dirty="0" smtClean="0"/>
          </a:p>
          <a:p>
            <a:endParaRPr lang="fr-CH" sz="1800" dirty="0"/>
          </a:p>
          <a:p>
            <a:endParaRPr lang="en-GB" sz="18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19</a:t>
            </a:fld>
            <a:endParaRPr lang="en-US"/>
          </a:p>
        </p:txBody>
      </p:sp>
    </p:spTree>
    <p:extLst>
      <p:ext uri="{BB962C8B-B14F-4D97-AF65-F5344CB8AC3E}">
        <p14:creationId xmlns:p14="http://schemas.microsoft.com/office/powerpoint/2010/main" val="105456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412776"/>
            <a:ext cx="8100392" cy="4973540"/>
          </a:xfrm>
          <a:prstGeom prst="rect">
            <a:avLst/>
          </a:prstGeom>
        </p:spPr>
      </p:pic>
      <p:sp>
        <p:nvSpPr>
          <p:cNvPr id="2" name="Title 1"/>
          <p:cNvSpPr>
            <a:spLocks noGrp="1"/>
          </p:cNvSpPr>
          <p:nvPr>
            <p:ph type="title"/>
          </p:nvPr>
        </p:nvSpPr>
        <p:spPr/>
        <p:txBody>
          <a:bodyPr/>
          <a:lstStyle/>
          <a:p>
            <a:r>
              <a:rPr lang="fr-CH" sz="2000" dirty="0" smtClean="0"/>
              <a:t>ESI </a:t>
            </a:r>
            <a:r>
              <a:rPr lang="fr-CH" sz="2000" dirty="0" err="1" smtClean="0"/>
              <a:t>Archamps</a:t>
            </a:r>
            <a:r>
              <a:rPr lang="fr-CH" sz="2000" dirty="0" smtClean="0"/>
              <a:t> Technopole, host of JUAS</a:t>
            </a:r>
            <a:endParaRPr lang="en-GB" sz="20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a:t>
            </a:fld>
            <a:endParaRPr lang="en-US"/>
          </a:p>
        </p:txBody>
      </p:sp>
      <p:cxnSp>
        <p:nvCxnSpPr>
          <p:cNvPr id="18" name="Straight Arrow Connector 17"/>
          <p:cNvCxnSpPr/>
          <p:nvPr/>
        </p:nvCxnSpPr>
        <p:spPr>
          <a:xfrm flipV="1">
            <a:off x="7812360" y="3682136"/>
            <a:ext cx="504056" cy="198708"/>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762787" y="5889622"/>
            <a:ext cx="648072" cy="21496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199784" y="3312804"/>
            <a:ext cx="1440160" cy="369332"/>
          </a:xfrm>
          <a:prstGeom prst="rect">
            <a:avLst/>
          </a:prstGeom>
          <a:noFill/>
        </p:spPr>
        <p:txBody>
          <a:bodyPr wrap="square" rtlCol="0">
            <a:spAutoFit/>
          </a:bodyPr>
          <a:lstStyle/>
          <a:p>
            <a:pPr algn="ctr"/>
            <a:r>
              <a:rPr lang="fr-CH" b="1" dirty="0" smtClean="0">
                <a:solidFill>
                  <a:srgbClr val="FFFF00"/>
                </a:solidFill>
                <a:latin typeface="+mn-lt"/>
              </a:rPr>
              <a:t>Chamonix</a:t>
            </a:r>
            <a:endParaRPr lang="en-GB" b="1" dirty="0">
              <a:solidFill>
                <a:srgbClr val="FFFF00"/>
              </a:solidFill>
              <a:latin typeface="+mn-lt"/>
            </a:endParaRPr>
          </a:p>
        </p:txBody>
      </p:sp>
      <p:sp>
        <p:nvSpPr>
          <p:cNvPr id="25" name="TextBox 24"/>
          <p:cNvSpPr txBox="1"/>
          <p:nvPr/>
        </p:nvSpPr>
        <p:spPr>
          <a:xfrm>
            <a:off x="1505587" y="5520290"/>
            <a:ext cx="1162472" cy="369332"/>
          </a:xfrm>
          <a:prstGeom prst="rect">
            <a:avLst/>
          </a:prstGeom>
          <a:noFill/>
        </p:spPr>
        <p:txBody>
          <a:bodyPr wrap="square" rtlCol="0">
            <a:spAutoFit/>
          </a:bodyPr>
          <a:lstStyle/>
          <a:p>
            <a:pPr algn="ctr"/>
            <a:r>
              <a:rPr lang="fr-CH" b="1" dirty="0" smtClean="0">
                <a:solidFill>
                  <a:srgbClr val="FFFF00"/>
                </a:solidFill>
                <a:latin typeface="+mn-lt"/>
              </a:rPr>
              <a:t>Paris</a:t>
            </a:r>
            <a:endParaRPr lang="en-GB" b="1" dirty="0">
              <a:solidFill>
                <a:srgbClr val="FFFF00"/>
              </a:solidFill>
              <a:latin typeface="+mn-lt"/>
            </a:endParaRPr>
          </a:p>
        </p:txBody>
      </p:sp>
      <p:sp>
        <p:nvSpPr>
          <p:cNvPr id="26" name="TextBox 25"/>
          <p:cNvSpPr txBox="1"/>
          <p:nvPr/>
        </p:nvSpPr>
        <p:spPr>
          <a:xfrm>
            <a:off x="2126629" y="2051556"/>
            <a:ext cx="1440160" cy="369332"/>
          </a:xfrm>
          <a:prstGeom prst="rect">
            <a:avLst/>
          </a:prstGeom>
          <a:noFill/>
        </p:spPr>
        <p:txBody>
          <a:bodyPr wrap="square" rtlCol="0">
            <a:spAutoFit/>
          </a:bodyPr>
          <a:lstStyle/>
          <a:p>
            <a:pPr algn="ctr"/>
            <a:r>
              <a:rPr lang="fr-CH" b="1" dirty="0" smtClean="0">
                <a:solidFill>
                  <a:srgbClr val="FFFF00"/>
                </a:solidFill>
                <a:latin typeface="+mn-lt"/>
              </a:rPr>
              <a:t>Geneva</a:t>
            </a:r>
            <a:endParaRPr lang="en-GB" b="1" dirty="0">
              <a:solidFill>
                <a:srgbClr val="FFFF00"/>
              </a:solidFill>
              <a:latin typeface="+mn-lt"/>
            </a:endParaRPr>
          </a:p>
        </p:txBody>
      </p:sp>
      <p:sp>
        <p:nvSpPr>
          <p:cNvPr id="27" name="Oval 26"/>
          <p:cNvSpPr/>
          <p:nvPr/>
        </p:nvSpPr>
        <p:spPr>
          <a:xfrm>
            <a:off x="7514084" y="4528916"/>
            <a:ext cx="1125860" cy="920823"/>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60940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Evaluation of lectures and </a:t>
            </a:r>
            <a:r>
              <a:rPr lang="fr-CH" sz="2000" dirty="0" err="1" smtClean="0"/>
              <a:t>seminars</a:t>
            </a:r>
            <a:r>
              <a:rPr lang="fr-CH" sz="2000" dirty="0" smtClean="0"/>
              <a:t> by </a:t>
            </a:r>
            <a:r>
              <a:rPr lang="fr-CH" sz="2000" dirty="0" err="1" smtClean="0"/>
              <a:t>students</a:t>
            </a:r>
            <a:endParaRPr lang="en-GB" sz="2000" dirty="0"/>
          </a:p>
        </p:txBody>
      </p:sp>
      <p:sp>
        <p:nvSpPr>
          <p:cNvPr id="3" name="Content Placeholder 2"/>
          <p:cNvSpPr>
            <a:spLocks noGrp="1"/>
          </p:cNvSpPr>
          <p:nvPr>
            <p:ph idx="1"/>
          </p:nvPr>
        </p:nvSpPr>
        <p:spPr/>
        <p:txBody>
          <a:bodyPr/>
          <a:lstStyle/>
          <a:p>
            <a:r>
              <a:rPr lang="fr-CH" sz="1800" dirty="0" smtClean="0"/>
              <a:t>The </a:t>
            </a:r>
            <a:r>
              <a:rPr lang="fr-CH" sz="1800" dirty="0" err="1" smtClean="0"/>
              <a:t>students</a:t>
            </a:r>
            <a:r>
              <a:rPr lang="fr-CH" sz="1800" dirty="0" smtClean="0"/>
              <a:t> are </a:t>
            </a:r>
            <a:r>
              <a:rPr lang="fr-CH" sz="1800" dirty="0" err="1" smtClean="0"/>
              <a:t>asked</a:t>
            </a:r>
            <a:r>
              <a:rPr lang="fr-CH" sz="1800" dirty="0" smtClean="0"/>
              <a:t> (</a:t>
            </a:r>
            <a:r>
              <a:rPr lang="fr-CH" sz="1800" dirty="0" err="1" smtClean="0"/>
              <a:t>anonymously</a:t>
            </a:r>
            <a:r>
              <a:rPr lang="fr-CH" sz="1800" dirty="0" smtClean="0"/>
              <a:t>) to </a:t>
            </a:r>
            <a:r>
              <a:rPr lang="fr-CH" sz="1800" dirty="0" err="1" smtClean="0"/>
              <a:t>evaluate</a:t>
            </a:r>
            <a:r>
              <a:rPr lang="fr-CH" sz="1800" dirty="0" smtClean="0"/>
              <a:t> the lectures and </a:t>
            </a:r>
            <a:r>
              <a:rPr lang="fr-CH" sz="1800" dirty="0" err="1" smtClean="0"/>
              <a:t>seminars</a:t>
            </a:r>
            <a:r>
              <a:rPr lang="fr-CH" sz="1800" dirty="0" smtClean="0"/>
              <a:t>, on the basis of </a:t>
            </a:r>
            <a:r>
              <a:rPr lang="fr-CH" sz="1800" dirty="0" err="1" smtClean="0"/>
              <a:t>several</a:t>
            </a:r>
            <a:r>
              <a:rPr lang="fr-CH" sz="1800" dirty="0" smtClean="0"/>
              <a:t> </a:t>
            </a:r>
            <a:r>
              <a:rPr lang="fr-CH" sz="1800" dirty="0" err="1" smtClean="0"/>
              <a:t>criteria</a:t>
            </a:r>
            <a:r>
              <a:rPr lang="fr-CH" sz="1800" dirty="0" smtClean="0"/>
              <a:t>:</a:t>
            </a:r>
          </a:p>
          <a:p>
            <a:pPr lvl="1"/>
            <a:r>
              <a:rPr lang="fr-CH" sz="1600" dirty="0" err="1" smtClean="0"/>
              <a:t>Fulfilment</a:t>
            </a:r>
            <a:r>
              <a:rPr lang="fr-CH" sz="1600" dirty="0" smtClean="0"/>
              <a:t> of </a:t>
            </a:r>
            <a:r>
              <a:rPr lang="fr-CH" sz="1600" dirty="0" err="1" smtClean="0"/>
              <a:t>personal</a:t>
            </a:r>
            <a:r>
              <a:rPr lang="fr-CH" sz="1600" dirty="0" smtClean="0"/>
              <a:t> </a:t>
            </a:r>
            <a:r>
              <a:rPr lang="fr-CH" sz="1600" dirty="0" err="1" smtClean="0"/>
              <a:t>learning</a:t>
            </a:r>
            <a:r>
              <a:rPr lang="fr-CH" sz="1600" dirty="0" smtClean="0"/>
              <a:t> expectations</a:t>
            </a:r>
          </a:p>
          <a:p>
            <a:pPr lvl="1"/>
            <a:r>
              <a:rPr lang="fr-CH" sz="1600" dirty="0" err="1" smtClean="0"/>
              <a:t>Quality</a:t>
            </a:r>
            <a:r>
              <a:rPr lang="fr-CH" sz="1600" dirty="0" smtClean="0"/>
              <a:t> of slides and </a:t>
            </a:r>
            <a:r>
              <a:rPr lang="fr-CH" sz="1600" dirty="0" err="1" smtClean="0"/>
              <a:t>written</a:t>
            </a:r>
            <a:r>
              <a:rPr lang="fr-CH" sz="1600" dirty="0" smtClean="0"/>
              <a:t> documents</a:t>
            </a:r>
          </a:p>
          <a:p>
            <a:pPr lvl="1"/>
            <a:r>
              <a:rPr lang="fr-CH" sz="1600" dirty="0" smtClean="0"/>
              <a:t>Level of </a:t>
            </a:r>
            <a:r>
              <a:rPr lang="fr-CH" sz="1600" dirty="0" err="1" smtClean="0"/>
              <a:t>treatment</a:t>
            </a:r>
            <a:r>
              <a:rPr lang="fr-CH" sz="1600" dirty="0" smtClean="0"/>
              <a:t> of the </a:t>
            </a:r>
            <a:r>
              <a:rPr lang="fr-CH" sz="1600" dirty="0" err="1" smtClean="0"/>
              <a:t>subject</a:t>
            </a:r>
            <a:endParaRPr lang="fr-CH" sz="1600" dirty="0" smtClean="0"/>
          </a:p>
          <a:p>
            <a:pPr lvl="1"/>
            <a:r>
              <a:rPr lang="fr-CH" sz="1600" dirty="0" err="1" smtClean="0"/>
              <a:t>Quality</a:t>
            </a:r>
            <a:r>
              <a:rPr lang="fr-CH" sz="1600" dirty="0" smtClean="0"/>
              <a:t> of oral </a:t>
            </a:r>
            <a:r>
              <a:rPr lang="fr-CH" sz="1600" dirty="0" err="1" smtClean="0"/>
              <a:t>presentation</a:t>
            </a:r>
            <a:endParaRPr lang="fr-CH" sz="1600" dirty="0" smtClean="0"/>
          </a:p>
          <a:p>
            <a:pPr lvl="1"/>
            <a:r>
              <a:rPr lang="fr-CH" sz="1600" dirty="0" smtClean="0"/>
              <a:t>Guidance </a:t>
            </a:r>
            <a:r>
              <a:rPr lang="fr-CH" sz="1600" dirty="0" err="1" smtClean="0"/>
              <a:t>during</a:t>
            </a:r>
            <a:r>
              <a:rPr lang="fr-CH" sz="1600" smtClean="0"/>
              <a:t> lectures </a:t>
            </a:r>
            <a:r>
              <a:rPr lang="fr-CH" sz="1600" dirty="0" smtClean="0"/>
              <a:t>and </a:t>
            </a:r>
            <a:r>
              <a:rPr lang="fr-CH" sz="1600" dirty="0" err="1" smtClean="0"/>
              <a:t>tutorials</a:t>
            </a:r>
            <a:endParaRPr lang="fr-CH" sz="1600" dirty="0" smtClean="0"/>
          </a:p>
          <a:p>
            <a:r>
              <a:rPr lang="fr-CH" sz="1800" dirty="0" smtClean="0"/>
              <a:t>The </a:t>
            </a:r>
            <a:r>
              <a:rPr lang="fr-CH" sz="1800" dirty="0" err="1" smtClean="0"/>
              <a:t>students</a:t>
            </a:r>
            <a:r>
              <a:rPr lang="fr-CH" sz="1800" dirty="0" smtClean="0"/>
              <a:t> are </a:t>
            </a:r>
            <a:r>
              <a:rPr lang="fr-CH" sz="1800" dirty="0" err="1" smtClean="0"/>
              <a:t>also</a:t>
            </a:r>
            <a:r>
              <a:rPr lang="fr-CH" sz="1800" dirty="0" smtClean="0"/>
              <a:t> </a:t>
            </a:r>
            <a:r>
              <a:rPr lang="fr-CH" sz="1800" dirty="0" err="1" smtClean="0"/>
              <a:t>asked</a:t>
            </a:r>
            <a:r>
              <a:rPr lang="fr-CH" sz="1800" dirty="0" smtClean="0"/>
              <a:t> for possible </a:t>
            </a:r>
            <a:r>
              <a:rPr lang="fr-CH" sz="1800" dirty="0" err="1" smtClean="0"/>
              <a:t>improvements</a:t>
            </a:r>
            <a:r>
              <a:rPr lang="fr-CH" sz="1800" dirty="0" smtClean="0"/>
              <a:t> to the course</a:t>
            </a:r>
          </a:p>
          <a:p>
            <a:r>
              <a:rPr lang="fr-CH" sz="1800" dirty="0" smtClean="0"/>
              <a:t>Evaluation </a:t>
            </a:r>
            <a:r>
              <a:rPr lang="fr-CH" sz="1800" dirty="0" err="1" smtClean="0"/>
              <a:t>is</a:t>
            </a:r>
            <a:r>
              <a:rPr lang="fr-CH" sz="1800" dirty="0" smtClean="0"/>
              <a:t> </a:t>
            </a:r>
            <a:r>
              <a:rPr lang="fr-CH" sz="1800" dirty="0" err="1" smtClean="0"/>
              <a:t>done</a:t>
            </a:r>
            <a:r>
              <a:rPr lang="fr-CH" sz="1800" dirty="0" smtClean="0"/>
              <a:t> on-line </a:t>
            </a:r>
            <a:r>
              <a:rPr lang="fr-CH" sz="1800" dirty="0" err="1" smtClean="0"/>
              <a:t>using</a:t>
            </a:r>
            <a:r>
              <a:rPr lang="fr-CH" sz="1800" dirty="0" smtClean="0"/>
              <a:t> Google </a:t>
            </a:r>
            <a:r>
              <a:rPr lang="fr-CH" sz="1800" dirty="0" err="1" smtClean="0"/>
              <a:t>Forms</a:t>
            </a:r>
            <a:endParaRPr lang="fr-CH" sz="1800" dirty="0" smtClean="0"/>
          </a:p>
          <a:p>
            <a:r>
              <a:rPr lang="fr-CH" sz="1800" dirty="0" smtClean="0"/>
              <a:t>Evaluation </a:t>
            </a:r>
            <a:r>
              <a:rPr lang="fr-CH" sz="1800" dirty="0" err="1" smtClean="0"/>
              <a:t>results</a:t>
            </a:r>
            <a:r>
              <a:rPr lang="fr-CH" sz="1800" dirty="0" smtClean="0"/>
              <a:t> are </a:t>
            </a:r>
            <a:r>
              <a:rPr lang="fr-CH" sz="1800" dirty="0" err="1" smtClean="0"/>
              <a:t>communicated</a:t>
            </a:r>
            <a:endParaRPr lang="fr-CH" sz="1800" dirty="0" smtClean="0"/>
          </a:p>
          <a:p>
            <a:pPr lvl="1"/>
            <a:r>
              <a:rPr lang="fr-CH" sz="1600" dirty="0" err="1" smtClean="0"/>
              <a:t>Individually</a:t>
            </a:r>
            <a:r>
              <a:rPr lang="fr-CH" sz="1600" dirty="0" smtClean="0"/>
              <a:t> to the </a:t>
            </a:r>
            <a:r>
              <a:rPr lang="fr-CH" sz="1600" dirty="0" err="1" smtClean="0"/>
              <a:t>lecturers</a:t>
            </a:r>
            <a:endParaRPr lang="fr-CH" sz="1600" dirty="0" smtClean="0"/>
          </a:p>
          <a:p>
            <a:pPr lvl="1"/>
            <a:r>
              <a:rPr lang="fr-CH" sz="1600" dirty="0" err="1" smtClean="0"/>
              <a:t>Statistically</a:t>
            </a:r>
            <a:r>
              <a:rPr lang="fr-CH" sz="1600" dirty="0" smtClean="0"/>
              <a:t> to the JUAS </a:t>
            </a:r>
            <a:r>
              <a:rPr lang="fr-CH" sz="1600" dirty="0" err="1" smtClean="0"/>
              <a:t>Advisory</a:t>
            </a:r>
            <a:r>
              <a:rPr lang="fr-CH" sz="1600" dirty="0" smtClean="0"/>
              <a:t> </a:t>
            </a:r>
            <a:r>
              <a:rPr lang="fr-CH" sz="1600" dirty="0" err="1" smtClean="0"/>
              <a:t>Board</a:t>
            </a:r>
            <a:r>
              <a:rPr lang="fr-CH" sz="1600" dirty="0" smtClean="0"/>
              <a:t> </a:t>
            </a:r>
          </a:p>
          <a:p>
            <a:pPr marL="457200" lvl="1" indent="0">
              <a:buNone/>
            </a:pPr>
            <a:endParaRPr lang="fr-CH" sz="1600" dirty="0" smtClean="0"/>
          </a:p>
          <a:p>
            <a:pPr lvl="1"/>
            <a:endParaRPr lang="fr-CH" sz="1600" dirty="0" smtClean="0"/>
          </a:p>
          <a:p>
            <a:pPr lvl="1"/>
            <a:endParaRPr lang="en-GB"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20</a:t>
            </a:fld>
            <a:endParaRPr lang="en-US"/>
          </a:p>
        </p:txBody>
      </p:sp>
    </p:spTree>
    <p:extLst>
      <p:ext uri="{BB962C8B-B14F-4D97-AF65-F5344CB8AC3E}">
        <p14:creationId xmlns:p14="http://schemas.microsoft.com/office/powerpoint/2010/main" val="2201668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smtClean="0"/>
              <a:t>Origin</a:t>
            </a:r>
            <a:r>
              <a:rPr lang="fr-CH" sz="2000" dirty="0" smtClean="0"/>
              <a:t> of JUAS 2020 </a:t>
            </a:r>
            <a:r>
              <a:rPr lang="fr-CH" sz="2000" dirty="0" err="1" smtClean="0"/>
              <a:t>students</a:t>
            </a:r>
            <a:endParaRPr lang="en-GB" sz="20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21</a:t>
            </a:fld>
            <a:endParaRPr lang="en-US"/>
          </a:p>
        </p:txBody>
      </p:sp>
      <p:pic>
        <p:nvPicPr>
          <p:cNvPr id="6" name="Picture 5"/>
          <p:cNvPicPr>
            <a:picLocks noChangeAspect="1"/>
          </p:cNvPicPr>
          <p:nvPr/>
        </p:nvPicPr>
        <p:blipFill>
          <a:blip r:embed="rId2"/>
          <a:stretch>
            <a:fillRect/>
          </a:stretch>
        </p:blipFill>
        <p:spPr>
          <a:xfrm>
            <a:off x="846323" y="1471141"/>
            <a:ext cx="7451354" cy="4860000"/>
          </a:xfrm>
          <a:prstGeom prst="rect">
            <a:avLst/>
          </a:prstGeom>
        </p:spPr>
      </p:pic>
    </p:spTree>
    <p:extLst>
      <p:ext uri="{BB962C8B-B14F-4D97-AF65-F5344CB8AC3E}">
        <p14:creationId xmlns:p14="http://schemas.microsoft.com/office/powerpoint/2010/main" val="7047079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smtClean="0"/>
              <a:t>Origin</a:t>
            </a:r>
            <a:r>
              <a:rPr lang="fr-CH" sz="2000" dirty="0" smtClean="0"/>
              <a:t> of JUAS 2020 </a:t>
            </a:r>
            <a:r>
              <a:rPr lang="fr-CH" sz="2000" dirty="0" err="1" smtClean="0"/>
              <a:t>students</a:t>
            </a:r>
            <a:endParaRPr lang="en-GB" sz="20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22</a:t>
            </a:fld>
            <a:endParaRPr lang="en-US"/>
          </a:p>
        </p:txBody>
      </p:sp>
      <p:pic>
        <p:nvPicPr>
          <p:cNvPr id="6" name="Picture 5"/>
          <p:cNvPicPr>
            <a:picLocks noChangeAspect="1"/>
          </p:cNvPicPr>
          <p:nvPr/>
        </p:nvPicPr>
        <p:blipFill>
          <a:blip r:embed="rId2"/>
          <a:stretch>
            <a:fillRect/>
          </a:stretch>
        </p:blipFill>
        <p:spPr>
          <a:xfrm>
            <a:off x="846323" y="1471141"/>
            <a:ext cx="7451354" cy="4860000"/>
          </a:xfrm>
          <a:prstGeom prst="rect">
            <a:avLst/>
          </a:prstGeom>
        </p:spPr>
      </p:pic>
    </p:spTree>
    <p:extLst>
      <p:ext uri="{BB962C8B-B14F-4D97-AF65-F5344CB8AC3E}">
        <p14:creationId xmlns:p14="http://schemas.microsoft.com/office/powerpoint/2010/main" val="10459238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JUAS code of </a:t>
            </a:r>
            <a:r>
              <a:rPr lang="fr-CH" sz="2000" dirty="0" err="1" smtClean="0"/>
              <a:t>conduct</a:t>
            </a:r>
            <a:r>
              <a:rPr lang="fr-CH" sz="2000" dirty="0" smtClean="0"/>
              <a:t> [1/2]</a:t>
            </a:r>
            <a:endParaRPr lang="en-GB" sz="2000" dirty="0"/>
          </a:p>
        </p:txBody>
      </p:sp>
      <p:sp>
        <p:nvSpPr>
          <p:cNvPr id="3" name="Content Placeholder 2"/>
          <p:cNvSpPr>
            <a:spLocks noGrp="1"/>
          </p:cNvSpPr>
          <p:nvPr>
            <p:ph idx="1"/>
          </p:nvPr>
        </p:nvSpPr>
        <p:spPr>
          <a:xfrm>
            <a:off x="323850" y="1844824"/>
            <a:ext cx="8496300" cy="3816424"/>
          </a:xfrm>
        </p:spPr>
        <p:txBody>
          <a:bodyPr/>
          <a:lstStyle/>
          <a:p>
            <a:r>
              <a:rPr lang="fr-CH" sz="1800" b="1" dirty="0" err="1" smtClean="0"/>
              <a:t>Mutual</a:t>
            </a:r>
            <a:r>
              <a:rPr lang="fr-CH" sz="1800" b="1" dirty="0" smtClean="0"/>
              <a:t> respect</a:t>
            </a:r>
          </a:p>
          <a:p>
            <a:pPr lvl="1"/>
            <a:r>
              <a:rPr lang="fr-CH" sz="1600" dirty="0" err="1" smtClean="0"/>
              <a:t>Freedom</a:t>
            </a:r>
            <a:r>
              <a:rPr lang="fr-CH" sz="1600" dirty="0" smtClean="0"/>
              <a:t> of opinion and of </a:t>
            </a:r>
            <a:r>
              <a:rPr lang="fr-CH" sz="1600" dirty="0" err="1" smtClean="0"/>
              <a:t>belief</a:t>
            </a:r>
            <a:endParaRPr lang="fr-CH" sz="1600" dirty="0" smtClean="0"/>
          </a:p>
          <a:p>
            <a:pPr lvl="1"/>
            <a:r>
              <a:rPr lang="fr-CH" sz="1600" dirty="0"/>
              <a:t>C</a:t>
            </a:r>
            <a:r>
              <a:rPr lang="fr-CH" sz="1600" dirty="0" smtClean="0"/>
              <a:t>ultural </a:t>
            </a:r>
            <a:r>
              <a:rPr lang="fr-CH" sz="1600" dirty="0" err="1" smtClean="0"/>
              <a:t>diversity</a:t>
            </a:r>
            <a:endParaRPr lang="fr-CH" sz="1600" dirty="0" smtClean="0"/>
          </a:p>
          <a:p>
            <a:pPr lvl="1"/>
            <a:r>
              <a:rPr lang="fr-CH" sz="1600" dirty="0" err="1" smtClean="0"/>
              <a:t>Gender</a:t>
            </a:r>
            <a:r>
              <a:rPr lang="fr-CH" sz="1600" dirty="0" smtClean="0"/>
              <a:t> </a:t>
            </a:r>
            <a:r>
              <a:rPr lang="fr-CH" sz="1600" dirty="0" err="1" smtClean="0"/>
              <a:t>equality</a:t>
            </a:r>
            <a:endParaRPr lang="fr-CH" sz="1600" dirty="0" smtClean="0"/>
          </a:p>
          <a:p>
            <a:pPr marL="457200" lvl="1" indent="0">
              <a:buNone/>
            </a:pPr>
            <a:r>
              <a:rPr lang="fr-CH" sz="1600" dirty="0" smtClean="0">
                <a:sym typeface="Symbol" panose="05050102010706020507" pitchFamily="18" charset="2"/>
              </a:rPr>
              <a:t> </a:t>
            </a:r>
            <a:r>
              <a:rPr lang="fr-CH" sz="1600" dirty="0" smtClean="0"/>
              <a:t>Constitution of France, Article 1</a:t>
            </a:r>
          </a:p>
          <a:p>
            <a:pPr lvl="2"/>
            <a:r>
              <a:rPr lang="fr-FR" sz="1400" i="1" dirty="0" smtClean="0">
                <a:solidFill>
                  <a:srgbClr val="3333FF"/>
                </a:solidFill>
              </a:rPr>
              <a:t>La France… assure </a:t>
            </a:r>
            <a:r>
              <a:rPr lang="fr-FR" sz="1400" i="1" dirty="0">
                <a:solidFill>
                  <a:srgbClr val="3333FF"/>
                </a:solidFill>
              </a:rPr>
              <a:t>l'égalité devant la </a:t>
            </a:r>
            <a:r>
              <a:rPr lang="fr-FR" sz="1400" i="1" dirty="0" smtClean="0">
                <a:solidFill>
                  <a:srgbClr val="3333FF"/>
                </a:solidFill>
              </a:rPr>
              <a:t>loi </a:t>
            </a:r>
            <a:r>
              <a:rPr lang="fr-FR" sz="1400" i="1" dirty="0">
                <a:solidFill>
                  <a:srgbClr val="3333FF"/>
                </a:solidFill>
              </a:rPr>
              <a:t>sans distinction d'origine, de race ou de religion. Elle respecte toutes les </a:t>
            </a:r>
            <a:r>
              <a:rPr lang="fr-FR" sz="1400" i="1" dirty="0" smtClean="0">
                <a:solidFill>
                  <a:srgbClr val="3333FF"/>
                </a:solidFill>
              </a:rPr>
              <a:t>croyances</a:t>
            </a:r>
          </a:p>
          <a:p>
            <a:pPr lvl="2"/>
            <a:r>
              <a:rPr lang="en-GB" sz="1400" i="1" dirty="0" smtClean="0">
                <a:solidFill>
                  <a:srgbClr val="FF0000"/>
                </a:solidFill>
              </a:rPr>
              <a:t>France… shall </a:t>
            </a:r>
            <a:r>
              <a:rPr lang="en-GB" sz="1400" i="1" dirty="0">
                <a:solidFill>
                  <a:srgbClr val="FF0000"/>
                </a:solidFill>
              </a:rPr>
              <a:t>ensure the equality </a:t>
            </a:r>
            <a:r>
              <a:rPr lang="en-GB" sz="1400" i="1" dirty="0" smtClean="0">
                <a:solidFill>
                  <a:srgbClr val="FF0000"/>
                </a:solidFill>
              </a:rPr>
              <a:t>before </a:t>
            </a:r>
            <a:r>
              <a:rPr lang="en-GB" sz="1400" i="1" dirty="0">
                <a:solidFill>
                  <a:srgbClr val="FF0000"/>
                </a:solidFill>
              </a:rPr>
              <a:t>the law, without distinction of origin, race or religion. It shall respect all </a:t>
            </a:r>
            <a:r>
              <a:rPr lang="en-GB" sz="1400" i="1" dirty="0" smtClean="0">
                <a:solidFill>
                  <a:srgbClr val="FF0000"/>
                </a:solidFill>
              </a:rPr>
              <a:t>beliefs</a:t>
            </a:r>
            <a:endParaRPr lang="fr-CH" sz="1400" dirty="0" smtClean="0">
              <a:solidFill>
                <a:srgbClr val="FF0000"/>
              </a:solidFill>
            </a:endParaRPr>
          </a:p>
          <a:p>
            <a:r>
              <a:rPr lang="fr-CH" sz="1800" b="1" dirty="0" smtClean="0"/>
              <a:t>No </a:t>
            </a:r>
            <a:r>
              <a:rPr lang="fr-CH" sz="1800" b="1" dirty="0" err="1" smtClean="0"/>
              <a:t>dress</a:t>
            </a:r>
            <a:r>
              <a:rPr lang="fr-CH" sz="1800" b="1" dirty="0" smtClean="0"/>
              <a:t> code</a:t>
            </a:r>
            <a:r>
              <a:rPr lang="fr-CH" sz="1800" dirty="0" smtClean="0"/>
              <a:t>, but</a:t>
            </a:r>
          </a:p>
          <a:p>
            <a:pPr marL="457200" lvl="1" indent="0">
              <a:buNone/>
            </a:pPr>
            <a:r>
              <a:rPr lang="fr-FR" sz="1600" dirty="0" smtClean="0">
                <a:sym typeface="Symbol" panose="05050102010706020507" pitchFamily="18" charset="2"/>
              </a:rPr>
              <a:t> </a:t>
            </a:r>
            <a:r>
              <a:rPr lang="fr-FR" sz="1600" dirty="0" smtClean="0"/>
              <a:t>Loi du 11 </a:t>
            </a:r>
            <a:r>
              <a:rPr lang="fr-FR" sz="1600" dirty="0"/>
              <a:t>octobre 2010 interdisant la dissimulation du visage dans l'espace </a:t>
            </a:r>
            <a:r>
              <a:rPr lang="fr-FR" sz="1600" dirty="0" smtClean="0"/>
              <a:t>public</a:t>
            </a:r>
          </a:p>
          <a:p>
            <a:pPr lvl="2"/>
            <a:r>
              <a:rPr lang="fr-FR" sz="1400" i="1" dirty="0">
                <a:solidFill>
                  <a:srgbClr val="3333FF"/>
                </a:solidFill>
              </a:rPr>
              <a:t>Nul ne peut, dans l'espace public, porter une tenue destinée à dissimuler son </a:t>
            </a:r>
            <a:r>
              <a:rPr lang="fr-FR" sz="1400" i="1" dirty="0" smtClean="0">
                <a:solidFill>
                  <a:srgbClr val="3333FF"/>
                </a:solidFill>
              </a:rPr>
              <a:t>visage</a:t>
            </a:r>
          </a:p>
          <a:p>
            <a:pPr lvl="2"/>
            <a:r>
              <a:rPr lang="fr-FR" sz="1400" i="1" dirty="0" err="1" smtClean="0">
                <a:solidFill>
                  <a:srgbClr val="FF0000"/>
                </a:solidFill>
              </a:rPr>
              <a:t>Nobody</a:t>
            </a:r>
            <a:r>
              <a:rPr lang="fr-FR" sz="1400" i="1" dirty="0" smtClean="0">
                <a:solidFill>
                  <a:srgbClr val="FF0000"/>
                </a:solidFill>
              </a:rPr>
              <a:t> </a:t>
            </a:r>
            <a:r>
              <a:rPr lang="fr-FR" sz="1400" i="1" dirty="0" err="1" smtClean="0">
                <a:solidFill>
                  <a:srgbClr val="FF0000"/>
                </a:solidFill>
              </a:rPr>
              <a:t>may</a:t>
            </a:r>
            <a:r>
              <a:rPr lang="fr-FR" sz="1400" i="1" dirty="0" smtClean="0">
                <a:solidFill>
                  <a:srgbClr val="FF0000"/>
                </a:solidFill>
              </a:rPr>
              <a:t>, in public </a:t>
            </a:r>
            <a:r>
              <a:rPr lang="fr-FR" sz="1400" i="1" dirty="0" err="1" smtClean="0">
                <a:solidFill>
                  <a:srgbClr val="FF0000"/>
                </a:solidFill>
              </a:rPr>
              <a:t>space</a:t>
            </a:r>
            <a:r>
              <a:rPr lang="fr-FR" sz="1400" i="1" dirty="0" smtClean="0">
                <a:solidFill>
                  <a:srgbClr val="FF0000"/>
                </a:solidFill>
              </a:rPr>
              <a:t>, wear a </a:t>
            </a:r>
            <a:r>
              <a:rPr lang="fr-FR" sz="1400" i="1" dirty="0" err="1" smtClean="0">
                <a:solidFill>
                  <a:srgbClr val="FF0000"/>
                </a:solidFill>
              </a:rPr>
              <a:t>dress</a:t>
            </a:r>
            <a:r>
              <a:rPr lang="fr-FR" sz="1400" i="1" dirty="0" smtClean="0">
                <a:solidFill>
                  <a:srgbClr val="FF0000"/>
                </a:solidFill>
              </a:rPr>
              <a:t> </a:t>
            </a:r>
            <a:r>
              <a:rPr lang="fr-FR" sz="1400" i="1" dirty="0" err="1" smtClean="0">
                <a:solidFill>
                  <a:srgbClr val="FF0000"/>
                </a:solidFill>
              </a:rPr>
              <a:t>hiding</a:t>
            </a:r>
            <a:r>
              <a:rPr lang="fr-FR" sz="1400" i="1" dirty="0" smtClean="0">
                <a:solidFill>
                  <a:srgbClr val="FF0000"/>
                </a:solidFill>
              </a:rPr>
              <a:t> </a:t>
            </a:r>
            <a:r>
              <a:rPr lang="fr-FR" sz="1400" i="1" dirty="0" err="1" smtClean="0">
                <a:solidFill>
                  <a:srgbClr val="FF0000"/>
                </a:solidFill>
              </a:rPr>
              <a:t>his</a:t>
            </a:r>
            <a:r>
              <a:rPr lang="fr-FR" sz="1400" i="1" dirty="0" smtClean="0">
                <a:solidFill>
                  <a:srgbClr val="FF0000"/>
                </a:solidFill>
              </a:rPr>
              <a:t>/</a:t>
            </a:r>
            <a:r>
              <a:rPr lang="fr-FR" sz="1400" i="1" dirty="0" err="1" smtClean="0">
                <a:solidFill>
                  <a:srgbClr val="FF0000"/>
                </a:solidFill>
              </a:rPr>
              <a:t>her</a:t>
            </a:r>
            <a:r>
              <a:rPr lang="fr-FR" sz="1400" i="1" dirty="0" smtClean="0">
                <a:solidFill>
                  <a:srgbClr val="FF0000"/>
                </a:solidFill>
              </a:rPr>
              <a:t> face</a:t>
            </a:r>
            <a:r>
              <a:rPr lang="fr-FR" sz="1400" dirty="0" smtClean="0">
                <a:solidFill>
                  <a:srgbClr val="FF0000"/>
                </a:solidFill>
              </a:rPr>
              <a:t> </a:t>
            </a:r>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23</a:t>
            </a:fld>
            <a:endParaRPr lang="en-US"/>
          </a:p>
        </p:txBody>
      </p:sp>
    </p:spTree>
    <p:extLst>
      <p:ext uri="{BB962C8B-B14F-4D97-AF65-F5344CB8AC3E}">
        <p14:creationId xmlns:p14="http://schemas.microsoft.com/office/powerpoint/2010/main" val="111906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JUAS code of </a:t>
            </a:r>
            <a:r>
              <a:rPr lang="fr-CH" sz="2000" dirty="0" err="1" smtClean="0"/>
              <a:t>conduct</a:t>
            </a:r>
            <a:r>
              <a:rPr lang="fr-CH" sz="2000" dirty="0"/>
              <a:t> </a:t>
            </a:r>
            <a:r>
              <a:rPr lang="fr-CH" sz="2000" dirty="0" smtClean="0"/>
              <a:t>[2/2]</a:t>
            </a:r>
            <a:endParaRPr lang="en-GB" sz="2000" dirty="0"/>
          </a:p>
        </p:txBody>
      </p:sp>
      <p:sp>
        <p:nvSpPr>
          <p:cNvPr id="3" name="Content Placeholder 2"/>
          <p:cNvSpPr>
            <a:spLocks noGrp="1"/>
          </p:cNvSpPr>
          <p:nvPr>
            <p:ph idx="1"/>
          </p:nvPr>
        </p:nvSpPr>
        <p:spPr>
          <a:xfrm>
            <a:off x="324172" y="2060850"/>
            <a:ext cx="8496300" cy="4392486"/>
          </a:xfrm>
        </p:spPr>
        <p:txBody>
          <a:bodyPr/>
          <a:lstStyle/>
          <a:p>
            <a:r>
              <a:rPr lang="fr-FR" sz="1800" b="1" dirty="0" err="1" smtClean="0"/>
              <a:t>Behaviour</a:t>
            </a:r>
            <a:endParaRPr lang="fr-FR" sz="1800" b="1" dirty="0" smtClean="0"/>
          </a:p>
          <a:p>
            <a:pPr lvl="1"/>
            <a:r>
              <a:rPr lang="fr-FR" sz="1600" b="1" dirty="0" smtClean="0"/>
              <a:t>Arrive on time </a:t>
            </a:r>
            <a:r>
              <a:rPr lang="fr-FR" sz="1600" dirty="0" smtClean="0"/>
              <a:t>at the lectures</a:t>
            </a:r>
          </a:p>
          <a:p>
            <a:pPr lvl="1"/>
            <a:r>
              <a:rPr lang="fr-FR" sz="1600" b="1" dirty="0" err="1" smtClean="0"/>
              <a:t>Individual</a:t>
            </a:r>
            <a:r>
              <a:rPr lang="fr-FR" sz="1600" b="1" dirty="0" smtClean="0"/>
              <a:t> and collective </a:t>
            </a:r>
            <a:r>
              <a:rPr lang="fr-FR" sz="1600" b="1" dirty="0" err="1" smtClean="0"/>
              <a:t>behaviour</a:t>
            </a:r>
            <a:r>
              <a:rPr lang="fr-FR" sz="1600" b="1" dirty="0" smtClean="0"/>
              <a:t>, </a:t>
            </a:r>
            <a:r>
              <a:rPr lang="fr-FR" sz="1600" dirty="0" smtClean="0"/>
              <a:t>in </a:t>
            </a:r>
            <a:r>
              <a:rPr lang="fr-FR" sz="1600" dirty="0" err="1" smtClean="0"/>
              <a:t>particular</a:t>
            </a:r>
            <a:r>
              <a:rPr lang="fr-FR" sz="1600" dirty="0" smtClean="0"/>
              <a:t> </a:t>
            </a:r>
            <a:r>
              <a:rPr lang="fr-FR" sz="1600" dirty="0" err="1" smtClean="0"/>
              <a:t>during</a:t>
            </a:r>
            <a:r>
              <a:rPr lang="fr-FR" sz="1600" dirty="0" smtClean="0"/>
              <a:t> </a:t>
            </a:r>
            <a:r>
              <a:rPr lang="fr-FR" sz="1600" dirty="0" err="1" smtClean="0"/>
              <a:t>visits</a:t>
            </a:r>
            <a:r>
              <a:rPr lang="fr-FR" sz="1600" dirty="0" smtClean="0"/>
              <a:t>, must not impair the good </a:t>
            </a:r>
            <a:r>
              <a:rPr lang="fr-FR" sz="1600" dirty="0" err="1" smtClean="0"/>
              <a:t>reputation</a:t>
            </a:r>
            <a:r>
              <a:rPr lang="fr-FR" sz="1600" dirty="0" smtClean="0"/>
              <a:t> of JUAS… but </a:t>
            </a:r>
            <a:r>
              <a:rPr lang="fr-FR" sz="1600" dirty="0" err="1" smtClean="0"/>
              <a:t>rather</a:t>
            </a:r>
            <a:r>
              <a:rPr lang="fr-FR" sz="1600" dirty="0" smtClean="0"/>
              <a:t> </a:t>
            </a:r>
            <a:r>
              <a:rPr lang="fr-FR" sz="1600" dirty="0" err="1" smtClean="0"/>
              <a:t>improve</a:t>
            </a:r>
            <a:r>
              <a:rPr lang="fr-FR" sz="1600" dirty="0" smtClean="0"/>
              <a:t> </a:t>
            </a:r>
            <a:r>
              <a:rPr lang="fr-FR" sz="1600" dirty="0" err="1" smtClean="0"/>
              <a:t>it</a:t>
            </a:r>
            <a:r>
              <a:rPr lang="fr-FR" sz="1600" dirty="0" smtClean="0"/>
              <a:t> </a:t>
            </a:r>
            <a:r>
              <a:rPr lang="fr-FR" sz="1600" dirty="0" err="1" smtClean="0"/>
              <a:t>further</a:t>
            </a:r>
            <a:r>
              <a:rPr lang="fr-FR" sz="1600" dirty="0" smtClean="0"/>
              <a:t>!</a:t>
            </a:r>
          </a:p>
          <a:p>
            <a:r>
              <a:rPr lang="fr-FR" sz="1800" b="1" dirty="0" err="1" smtClean="0"/>
              <a:t>Examinations</a:t>
            </a:r>
            <a:endParaRPr lang="fr-FR" sz="1800" b="1" dirty="0" smtClean="0"/>
          </a:p>
          <a:p>
            <a:pPr lvl="1"/>
            <a:r>
              <a:rPr lang="fr-FR" sz="1600" dirty="0" smtClean="0"/>
              <a:t>Respect the ban on </a:t>
            </a:r>
            <a:r>
              <a:rPr lang="fr-FR" sz="1600" dirty="0" err="1" smtClean="0"/>
              <a:t>cell</a:t>
            </a:r>
            <a:r>
              <a:rPr lang="fr-FR" sz="1600" dirty="0" smtClean="0"/>
              <a:t> phones and </a:t>
            </a:r>
            <a:r>
              <a:rPr lang="fr-FR" sz="1600" dirty="0" err="1" smtClean="0"/>
              <a:t>connected</a:t>
            </a:r>
            <a:r>
              <a:rPr lang="fr-FR" sz="1600" dirty="0" smtClean="0"/>
              <a:t> </a:t>
            </a:r>
            <a:r>
              <a:rPr lang="fr-FR" sz="1600" dirty="0" err="1" smtClean="0"/>
              <a:t>electronic</a:t>
            </a:r>
            <a:r>
              <a:rPr lang="fr-FR" sz="1600" dirty="0" smtClean="0"/>
              <a:t> </a:t>
            </a:r>
            <a:r>
              <a:rPr lang="fr-FR" sz="1600" dirty="0" err="1" smtClean="0"/>
              <a:t>devices</a:t>
            </a:r>
            <a:endParaRPr lang="fr-FR" sz="1600" dirty="0" smtClean="0"/>
          </a:p>
          <a:p>
            <a:pPr lvl="1"/>
            <a:r>
              <a:rPr lang="fr-FR" sz="1600" dirty="0" err="1" smtClean="0"/>
              <a:t>Cheating</a:t>
            </a:r>
            <a:r>
              <a:rPr lang="fr-FR" sz="1600" dirty="0" smtClean="0"/>
              <a:t> </a:t>
            </a:r>
            <a:r>
              <a:rPr lang="fr-FR" sz="1600" dirty="0" err="1" smtClean="0"/>
              <a:t>will</a:t>
            </a:r>
            <a:r>
              <a:rPr lang="fr-FR" sz="1600" dirty="0" smtClean="0"/>
              <a:t> </a:t>
            </a:r>
            <a:r>
              <a:rPr lang="fr-FR" sz="1600" dirty="0" err="1" smtClean="0"/>
              <a:t>result</a:t>
            </a:r>
            <a:r>
              <a:rPr lang="fr-FR" sz="1600" dirty="0" smtClean="0"/>
              <a:t> in </a:t>
            </a:r>
            <a:r>
              <a:rPr lang="fr-FR" sz="1600" dirty="0" err="1" smtClean="0"/>
              <a:t>immediate</a:t>
            </a:r>
            <a:r>
              <a:rPr lang="fr-FR" sz="1600" dirty="0" smtClean="0"/>
              <a:t> exclusion</a:t>
            </a:r>
          </a:p>
          <a:p>
            <a:pPr lvl="1"/>
            <a:endParaRPr lang="en-GB"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24</a:t>
            </a:fld>
            <a:endParaRPr lang="en-US"/>
          </a:p>
        </p:txBody>
      </p:sp>
    </p:spTree>
    <p:extLst>
      <p:ext uri="{BB962C8B-B14F-4D97-AF65-F5344CB8AC3E}">
        <p14:creationId xmlns:p14="http://schemas.microsoft.com/office/powerpoint/2010/main" val="309894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Job </a:t>
            </a:r>
            <a:r>
              <a:rPr lang="fr-CH" sz="2000" dirty="0" err="1" smtClean="0"/>
              <a:t>opportunities</a:t>
            </a:r>
            <a:endParaRPr lang="en-GB" sz="2000" dirty="0"/>
          </a:p>
        </p:txBody>
      </p:sp>
      <p:sp>
        <p:nvSpPr>
          <p:cNvPr id="3" name="Content Placeholder 2"/>
          <p:cNvSpPr>
            <a:spLocks noGrp="1"/>
          </p:cNvSpPr>
          <p:nvPr>
            <p:ph idx="1"/>
          </p:nvPr>
        </p:nvSpPr>
        <p:spPr/>
        <p:txBody>
          <a:bodyPr/>
          <a:lstStyle/>
          <a:p>
            <a:r>
              <a:rPr lang="fr-CH" sz="1800" dirty="0" err="1" smtClean="0"/>
              <a:t>Studying</a:t>
            </a:r>
            <a:r>
              <a:rPr lang="fr-CH" sz="1800" dirty="0" smtClean="0"/>
              <a:t> at JUAS </a:t>
            </a:r>
            <a:r>
              <a:rPr lang="fr-CH" sz="1800" dirty="0" err="1" smtClean="0"/>
              <a:t>is</a:t>
            </a:r>
            <a:r>
              <a:rPr lang="fr-CH" sz="1800" dirty="0" smtClean="0"/>
              <a:t> a good </a:t>
            </a:r>
            <a:r>
              <a:rPr lang="fr-CH" sz="1800" dirty="0" err="1" smtClean="0"/>
              <a:t>opportunity</a:t>
            </a:r>
            <a:r>
              <a:rPr lang="fr-CH" sz="1800" dirty="0" smtClean="0"/>
              <a:t> to </a:t>
            </a:r>
            <a:r>
              <a:rPr lang="fr-CH" sz="1800" dirty="0" err="1" smtClean="0"/>
              <a:t>find</a:t>
            </a:r>
            <a:r>
              <a:rPr lang="fr-CH" sz="1800" dirty="0" smtClean="0"/>
              <a:t> a position</a:t>
            </a:r>
          </a:p>
          <a:p>
            <a:pPr lvl="1"/>
            <a:r>
              <a:rPr lang="fr-CH" sz="1600" dirty="0" err="1" smtClean="0"/>
              <a:t>Internship</a:t>
            </a:r>
            <a:r>
              <a:rPr lang="fr-CH" sz="1600" dirty="0" smtClean="0"/>
              <a:t> in national or international </a:t>
            </a:r>
            <a:r>
              <a:rPr lang="fr-CH" sz="1600" dirty="0" err="1" smtClean="0"/>
              <a:t>laboratory</a:t>
            </a:r>
            <a:endParaRPr lang="fr-CH" sz="1600" dirty="0" smtClean="0"/>
          </a:p>
          <a:p>
            <a:pPr lvl="1"/>
            <a:r>
              <a:rPr lang="fr-CH" sz="1600" dirty="0" err="1" smtClean="0"/>
              <a:t>Summer</a:t>
            </a:r>
            <a:r>
              <a:rPr lang="fr-CH" sz="1600" dirty="0" smtClean="0"/>
              <a:t> job</a:t>
            </a:r>
          </a:p>
          <a:p>
            <a:pPr lvl="1"/>
            <a:r>
              <a:rPr lang="fr-CH" sz="1600" dirty="0" smtClean="0"/>
              <a:t>PhD </a:t>
            </a:r>
            <a:r>
              <a:rPr lang="fr-CH" sz="1600" dirty="0" err="1" smtClean="0"/>
              <a:t>grant</a:t>
            </a:r>
            <a:endParaRPr lang="fr-CH" sz="1600" dirty="0" smtClean="0"/>
          </a:p>
          <a:p>
            <a:pPr lvl="1"/>
            <a:r>
              <a:rPr lang="fr-CH" sz="1600" dirty="0" smtClean="0"/>
              <a:t>Post doctoral</a:t>
            </a:r>
          </a:p>
          <a:p>
            <a:pPr lvl="1"/>
            <a:r>
              <a:rPr lang="fr-CH" sz="1600" dirty="0" smtClean="0"/>
              <a:t>…</a:t>
            </a:r>
          </a:p>
          <a:p>
            <a:endParaRPr lang="fr-CH" sz="1800" dirty="0" smtClean="0"/>
          </a:p>
          <a:p>
            <a:r>
              <a:rPr lang="fr-CH" sz="1800" dirty="0" smtClean="0"/>
              <a:t>Do not </a:t>
            </a:r>
            <a:r>
              <a:rPr lang="fr-CH" sz="1800" dirty="0" err="1" smtClean="0"/>
              <a:t>hesitate</a:t>
            </a:r>
            <a:r>
              <a:rPr lang="fr-CH" sz="1800" dirty="0" smtClean="0"/>
              <a:t> to</a:t>
            </a:r>
          </a:p>
          <a:p>
            <a:pPr lvl="1"/>
            <a:r>
              <a:rPr lang="fr-CH" sz="1600" dirty="0" smtClean="0"/>
              <a:t>Talk to the </a:t>
            </a:r>
            <a:r>
              <a:rPr lang="fr-CH" sz="1600" dirty="0" err="1" smtClean="0"/>
              <a:t>lecturers</a:t>
            </a:r>
            <a:r>
              <a:rPr lang="fr-CH" sz="1600" dirty="0" smtClean="0"/>
              <a:t> </a:t>
            </a:r>
            <a:r>
              <a:rPr lang="fr-CH" sz="1600" dirty="0" err="1" smtClean="0"/>
              <a:t>during</a:t>
            </a:r>
            <a:r>
              <a:rPr lang="fr-CH" sz="1600" dirty="0" smtClean="0"/>
              <a:t> coffee and lunch breaks</a:t>
            </a:r>
          </a:p>
          <a:p>
            <a:pPr lvl="1"/>
            <a:r>
              <a:rPr lang="fr-CH" sz="1600" dirty="0" smtClean="0"/>
              <a:t>Talk to the people </a:t>
            </a:r>
            <a:r>
              <a:rPr lang="fr-CH" sz="1600" dirty="0" err="1" smtClean="0"/>
              <a:t>you</a:t>
            </a:r>
            <a:r>
              <a:rPr lang="fr-CH" sz="1600" dirty="0" smtClean="0"/>
              <a:t> </a:t>
            </a:r>
            <a:r>
              <a:rPr lang="fr-CH" sz="1600" dirty="0" err="1" smtClean="0"/>
              <a:t>will</a:t>
            </a:r>
            <a:r>
              <a:rPr lang="fr-CH" sz="1600" dirty="0" smtClean="0"/>
              <a:t> </a:t>
            </a:r>
            <a:r>
              <a:rPr lang="fr-CH" sz="1600" dirty="0" err="1" smtClean="0"/>
              <a:t>meet</a:t>
            </a:r>
            <a:r>
              <a:rPr lang="fr-CH" sz="1600" dirty="0" smtClean="0"/>
              <a:t> </a:t>
            </a:r>
            <a:r>
              <a:rPr lang="fr-CH" sz="1600" dirty="0" err="1" smtClean="0"/>
              <a:t>during</a:t>
            </a:r>
            <a:r>
              <a:rPr lang="fr-CH" sz="1600" dirty="0" smtClean="0"/>
              <a:t> </a:t>
            </a:r>
            <a:r>
              <a:rPr lang="fr-CH" sz="1600" dirty="0" err="1" smtClean="0"/>
              <a:t>laboratory</a:t>
            </a:r>
            <a:r>
              <a:rPr lang="fr-CH" sz="1600" dirty="0" smtClean="0"/>
              <a:t> </a:t>
            </a:r>
            <a:r>
              <a:rPr lang="fr-CH" sz="1600" dirty="0" err="1" smtClean="0"/>
              <a:t>visits</a:t>
            </a:r>
            <a:endParaRPr lang="fr-CH" sz="1600" dirty="0" smtClean="0"/>
          </a:p>
          <a:p>
            <a:endParaRPr lang="fr-CH" sz="1800" dirty="0" smtClean="0"/>
          </a:p>
          <a:p>
            <a:r>
              <a:rPr lang="fr-CH" sz="1800" dirty="0" err="1" smtClean="0"/>
              <a:t>Consult</a:t>
            </a:r>
            <a:r>
              <a:rPr lang="fr-CH" sz="1800" dirty="0" smtClean="0"/>
              <a:t> </a:t>
            </a:r>
            <a:r>
              <a:rPr lang="fr-CH" sz="1800" dirty="0" err="1" smtClean="0"/>
              <a:t>our</a:t>
            </a:r>
            <a:r>
              <a:rPr lang="fr-CH" sz="1800" dirty="0" smtClean="0"/>
              <a:t> </a:t>
            </a:r>
            <a:r>
              <a:rPr lang="fr-CH" sz="1800" dirty="0" err="1" smtClean="0"/>
              <a:t>updated</a:t>
            </a:r>
            <a:r>
              <a:rPr lang="fr-CH" sz="1800" dirty="0" smtClean="0"/>
              <a:t> job </a:t>
            </a:r>
            <a:r>
              <a:rPr lang="fr-CH" sz="1800" dirty="0" err="1" smtClean="0"/>
              <a:t>opportunity</a:t>
            </a:r>
            <a:r>
              <a:rPr lang="fr-CH" sz="1800" dirty="0" smtClean="0"/>
              <a:t> web site</a:t>
            </a:r>
          </a:p>
          <a:p>
            <a:pPr marL="0" indent="0">
              <a:buNone/>
            </a:pPr>
            <a:r>
              <a:rPr lang="fr-CH" sz="1800" dirty="0" smtClean="0"/>
              <a:t>	</a:t>
            </a:r>
            <a:r>
              <a:rPr lang="fr-CH" sz="1600" dirty="0" smtClean="0">
                <a:solidFill>
                  <a:srgbClr val="0070C0"/>
                </a:solidFill>
                <a:hlinkClick r:id="rId2"/>
              </a:rPr>
              <a:t>http</a:t>
            </a:r>
            <a:r>
              <a:rPr lang="fr-CH" sz="1600" dirty="0">
                <a:solidFill>
                  <a:srgbClr val="0070C0"/>
                </a:solidFill>
                <a:hlinkClick r:id="rId2"/>
              </a:rPr>
              <a:t>://</a:t>
            </a:r>
            <a:r>
              <a:rPr lang="fr-CH" sz="1600" dirty="0" smtClean="0">
                <a:solidFill>
                  <a:srgbClr val="0070C0"/>
                </a:solidFill>
                <a:hlinkClick r:id="rId2"/>
              </a:rPr>
              <a:t>www.esi-archamps.eu/Thematic-Schools/JUAS/Job-opportunities</a:t>
            </a:r>
            <a:endParaRPr lang="fr-CH" sz="1600" dirty="0" smtClean="0">
              <a:solidFill>
                <a:srgbClr val="0070C0"/>
              </a:solidFill>
            </a:endParaRPr>
          </a:p>
          <a:p>
            <a:pPr marL="0" indent="0">
              <a:buNone/>
            </a:pPr>
            <a:endParaRPr lang="en-GB" sz="1800" dirty="0">
              <a:solidFill>
                <a:srgbClr val="0070C0"/>
              </a:solidFill>
            </a:endParaRPr>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25</a:t>
            </a:fld>
            <a:endParaRPr lang="en-US"/>
          </a:p>
        </p:txBody>
      </p:sp>
    </p:spTree>
    <p:extLst>
      <p:ext uri="{BB962C8B-B14F-4D97-AF65-F5344CB8AC3E}">
        <p14:creationId xmlns:p14="http://schemas.microsoft.com/office/powerpoint/2010/main" val="38843214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smtClean="0"/>
              <a:t>Developing</a:t>
            </a:r>
            <a:r>
              <a:rPr lang="fr-CH" sz="2000" dirty="0" smtClean="0"/>
              <a:t> the JUAS network</a:t>
            </a:r>
            <a:endParaRPr lang="en-GB" sz="2000" dirty="0"/>
          </a:p>
        </p:txBody>
      </p:sp>
      <p:sp>
        <p:nvSpPr>
          <p:cNvPr id="3" name="Content Placeholder 2"/>
          <p:cNvSpPr>
            <a:spLocks noGrp="1"/>
          </p:cNvSpPr>
          <p:nvPr>
            <p:ph idx="1"/>
          </p:nvPr>
        </p:nvSpPr>
        <p:spPr/>
        <p:txBody>
          <a:bodyPr/>
          <a:lstStyle/>
          <a:p>
            <a:r>
              <a:rPr lang="fr-CH" sz="1800" dirty="0" smtClean="0"/>
              <a:t>CV </a:t>
            </a:r>
            <a:r>
              <a:rPr lang="fr-CH" sz="1800" dirty="0" err="1"/>
              <a:t>Y</a:t>
            </a:r>
            <a:r>
              <a:rPr lang="fr-CH" sz="1800" dirty="0" err="1" smtClean="0"/>
              <a:t>earbook</a:t>
            </a:r>
            <a:endParaRPr lang="fr-CH" sz="1800" dirty="0" smtClean="0"/>
          </a:p>
          <a:p>
            <a:pPr lvl="1"/>
            <a:r>
              <a:rPr lang="fr-CH" sz="1600" dirty="0" err="1" smtClean="0"/>
              <a:t>We</a:t>
            </a:r>
            <a:r>
              <a:rPr lang="fr-CH" sz="1600" dirty="0"/>
              <a:t> </a:t>
            </a:r>
            <a:r>
              <a:rPr lang="fr-CH" sz="1600" dirty="0" err="1" smtClean="0"/>
              <a:t>publish</a:t>
            </a:r>
            <a:r>
              <a:rPr lang="fr-CH" sz="1600" dirty="0" smtClean="0"/>
              <a:t> a CV (curriculum vitae) </a:t>
            </a:r>
            <a:r>
              <a:rPr lang="fr-CH" sz="1600" dirty="0" err="1" smtClean="0"/>
              <a:t>Yearbook</a:t>
            </a:r>
            <a:endParaRPr lang="fr-CH" sz="1600" dirty="0" smtClean="0"/>
          </a:p>
          <a:p>
            <a:pPr lvl="2"/>
            <a:r>
              <a:rPr lang="fr-CH" sz="1400" dirty="0" err="1" smtClean="0"/>
              <a:t>Introducing</a:t>
            </a:r>
            <a:r>
              <a:rPr lang="fr-CH" sz="1400" dirty="0" smtClean="0"/>
              <a:t> JUAS,</a:t>
            </a:r>
          </a:p>
          <a:p>
            <a:pPr lvl="2"/>
            <a:r>
              <a:rPr lang="fr-CH" sz="1400" dirty="0" err="1" smtClean="0"/>
              <a:t>Containing</a:t>
            </a:r>
            <a:r>
              <a:rPr lang="fr-CH" sz="1400" dirty="0" smtClean="0"/>
              <a:t> the curriculum vitae of </a:t>
            </a:r>
            <a:r>
              <a:rPr lang="fr-CH" sz="1400" dirty="0" err="1" smtClean="0"/>
              <a:t>each</a:t>
            </a:r>
            <a:r>
              <a:rPr lang="fr-CH" sz="1400" dirty="0" smtClean="0"/>
              <a:t> JUAS 2020 </a:t>
            </a:r>
            <a:r>
              <a:rPr lang="fr-CH" sz="1400" dirty="0" err="1" smtClean="0"/>
              <a:t>student</a:t>
            </a:r>
            <a:r>
              <a:rPr lang="fr-CH" sz="1400" dirty="0"/>
              <a:t> (</a:t>
            </a:r>
            <a:r>
              <a:rPr lang="fr-CH" sz="1400" dirty="0" err="1" smtClean="0"/>
              <a:t>with</a:t>
            </a:r>
            <a:r>
              <a:rPr lang="fr-CH" sz="1400" dirty="0" smtClean="0"/>
              <a:t> </a:t>
            </a:r>
            <a:r>
              <a:rPr lang="fr-CH" sz="1400" dirty="0" err="1" smtClean="0"/>
              <a:t>his</a:t>
            </a:r>
            <a:r>
              <a:rPr lang="fr-CH" sz="1400" dirty="0" smtClean="0"/>
              <a:t>/</a:t>
            </a:r>
            <a:r>
              <a:rPr lang="fr-CH" sz="1400" dirty="0" err="1" smtClean="0"/>
              <a:t>her</a:t>
            </a:r>
            <a:r>
              <a:rPr lang="fr-CH" sz="1400" dirty="0" smtClean="0"/>
              <a:t> agreement)</a:t>
            </a:r>
          </a:p>
          <a:p>
            <a:pPr lvl="2"/>
            <a:r>
              <a:rPr lang="fr-CH" sz="1400" dirty="0" err="1" smtClean="0"/>
              <a:t>Distributed</a:t>
            </a:r>
            <a:r>
              <a:rPr lang="fr-CH" sz="1400" dirty="0" smtClean="0"/>
              <a:t> to </a:t>
            </a:r>
            <a:r>
              <a:rPr lang="fr-CH" sz="1400" dirty="0" err="1" smtClean="0"/>
              <a:t>our</a:t>
            </a:r>
            <a:r>
              <a:rPr lang="fr-CH" sz="1400" dirty="0" smtClean="0"/>
              <a:t> </a:t>
            </a:r>
            <a:r>
              <a:rPr lang="fr-CH" sz="1400" dirty="0" err="1" smtClean="0"/>
              <a:t>partner</a:t>
            </a:r>
            <a:r>
              <a:rPr lang="fr-CH" sz="1400" dirty="0" smtClean="0"/>
              <a:t> </a:t>
            </a:r>
            <a:r>
              <a:rPr lang="fr-CH" sz="1400" dirty="0" err="1" smtClean="0"/>
              <a:t>universities</a:t>
            </a:r>
            <a:r>
              <a:rPr lang="fr-CH" sz="1400" dirty="0" smtClean="0"/>
              <a:t> and </a:t>
            </a:r>
            <a:r>
              <a:rPr lang="fr-CH" sz="1400" dirty="0" err="1" smtClean="0"/>
              <a:t>industrial</a:t>
            </a:r>
            <a:r>
              <a:rPr lang="fr-CH" sz="1400" dirty="0" smtClean="0"/>
              <a:t> sponsors</a:t>
            </a:r>
          </a:p>
          <a:p>
            <a:pPr lvl="2"/>
            <a:endParaRPr lang="fr-CH" sz="1400" dirty="0"/>
          </a:p>
          <a:p>
            <a:r>
              <a:rPr lang="fr-CH" sz="1800" dirty="0" err="1" smtClean="0"/>
              <a:t>Alumni</a:t>
            </a:r>
            <a:r>
              <a:rPr lang="fr-CH" sz="1800" dirty="0" smtClean="0"/>
              <a:t> network</a:t>
            </a:r>
          </a:p>
          <a:p>
            <a:pPr lvl="1"/>
            <a:r>
              <a:rPr lang="fr-CH" sz="1600" dirty="0" err="1"/>
              <a:t>B</a:t>
            </a:r>
            <a:r>
              <a:rPr lang="fr-CH" sz="1600" dirty="0" err="1" smtClean="0"/>
              <a:t>uild</a:t>
            </a:r>
            <a:r>
              <a:rPr lang="fr-CH" sz="1600" dirty="0" smtClean="0"/>
              <a:t> up the JUAS </a:t>
            </a:r>
            <a:r>
              <a:rPr lang="fr-CH" sz="1600" dirty="0" err="1" smtClean="0"/>
              <a:t>Alumni</a:t>
            </a:r>
            <a:r>
              <a:rPr lang="fr-CH" sz="1600" dirty="0" smtClean="0"/>
              <a:t> network </a:t>
            </a:r>
            <a:r>
              <a:rPr lang="fr-CH" sz="1600" dirty="0" err="1" smtClean="0"/>
              <a:t>using</a:t>
            </a:r>
            <a:r>
              <a:rPr lang="fr-CH" sz="1600" dirty="0" smtClean="0"/>
              <a:t> social media</a:t>
            </a:r>
            <a:endParaRPr lang="fr-CH" sz="1400" dirty="0" smtClean="0"/>
          </a:p>
          <a:p>
            <a:pPr marL="457200" lvl="1" indent="0">
              <a:buNone/>
            </a:pPr>
            <a:endParaRPr lang="fr-CH" sz="1600" dirty="0"/>
          </a:p>
          <a:p>
            <a:r>
              <a:rPr lang="fr-CH" sz="1800" dirty="0" smtClean="0"/>
              <a:t>More information </a:t>
            </a:r>
            <a:r>
              <a:rPr lang="fr-CH" sz="1800" dirty="0" err="1" smtClean="0"/>
              <a:t>will</a:t>
            </a:r>
            <a:r>
              <a:rPr lang="fr-CH" sz="1800" dirty="0" smtClean="0"/>
              <a:t> </a:t>
            </a:r>
            <a:r>
              <a:rPr lang="fr-CH" sz="1800" dirty="0" err="1" smtClean="0"/>
              <a:t>be</a:t>
            </a:r>
            <a:r>
              <a:rPr lang="fr-CH" sz="1800" dirty="0" smtClean="0"/>
              <a:t> </a:t>
            </a:r>
            <a:r>
              <a:rPr lang="fr-CH" sz="1800" dirty="0" err="1" smtClean="0"/>
              <a:t>communicated</a:t>
            </a:r>
            <a:r>
              <a:rPr lang="fr-CH" sz="1800" dirty="0" smtClean="0"/>
              <a:t> to </a:t>
            </a:r>
            <a:r>
              <a:rPr lang="fr-CH" sz="1800" dirty="0" err="1" smtClean="0"/>
              <a:t>you</a:t>
            </a:r>
            <a:r>
              <a:rPr lang="fr-CH" sz="1800" dirty="0" smtClean="0"/>
              <a:t> on </a:t>
            </a:r>
            <a:r>
              <a:rPr lang="fr-CH" sz="1800" dirty="0" err="1" smtClean="0"/>
              <a:t>these</a:t>
            </a:r>
            <a:r>
              <a:rPr lang="fr-CH" sz="1800" dirty="0" smtClean="0"/>
              <a:t> </a:t>
            </a:r>
            <a:r>
              <a:rPr lang="fr-CH" sz="1800" dirty="0" err="1" smtClean="0"/>
              <a:t>matters</a:t>
            </a:r>
            <a:r>
              <a:rPr lang="fr-CH" sz="1800" dirty="0" smtClean="0"/>
              <a:t> </a:t>
            </a:r>
            <a:r>
              <a:rPr lang="fr-CH" sz="1800" dirty="0" err="1" smtClean="0"/>
              <a:t>during</a:t>
            </a:r>
            <a:r>
              <a:rPr lang="fr-CH" sz="1800" dirty="0" smtClean="0"/>
              <a:t> the Course </a:t>
            </a:r>
          </a:p>
          <a:p>
            <a:pPr lvl="1"/>
            <a:endParaRPr lang="fr-CH" sz="1400" dirty="0" smtClean="0"/>
          </a:p>
          <a:p>
            <a:pPr lvl="1"/>
            <a:endParaRPr lang="en-GB"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26</a:t>
            </a:fld>
            <a:endParaRPr lang="en-US"/>
          </a:p>
        </p:txBody>
      </p:sp>
    </p:spTree>
    <p:extLst>
      <p:ext uri="{BB962C8B-B14F-4D97-AF65-F5344CB8AC3E}">
        <p14:creationId xmlns:p14="http://schemas.microsoft.com/office/powerpoint/2010/main" val="10327797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27</a:t>
            </a:fld>
            <a:endParaRPr lang="en-US"/>
          </a:p>
        </p:txBody>
      </p:sp>
      <p:pic>
        <p:nvPicPr>
          <p:cNvPr id="6" name="Picture 5"/>
          <p:cNvPicPr>
            <a:picLocks noChangeAspect="1"/>
          </p:cNvPicPr>
          <p:nvPr/>
        </p:nvPicPr>
        <p:blipFill rotWithShape="1">
          <a:blip r:embed="rId2"/>
          <a:srcRect t="18781"/>
          <a:stretch/>
        </p:blipFill>
        <p:spPr>
          <a:xfrm>
            <a:off x="0" y="764704"/>
            <a:ext cx="9153403" cy="5544000"/>
          </a:xfrm>
          <a:prstGeom prst="rect">
            <a:avLst/>
          </a:prstGeom>
        </p:spPr>
      </p:pic>
      <p:sp>
        <p:nvSpPr>
          <p:cNvPr id="2" name="Title 1"/>
          <p:cNvSpPr>
            <a:spLocks noGrp="1"/>
          </p:cNvSpPr>
          <p:nvPr>
            <p:ph type="title"/>
          </p:nvPr>
        </p:nvSpPr>
        <p:spPr>
          <a:xfrm>
            <a:off x="1331640" y="1124744"/>
            <a:ext cx="6480720" cy="706437"/>
          </a:xfrm>
        </p:spPr>
        <p:txBody>
          <a:bodyPr/>
          <a:lstStyle/>
          <a:p>
            <a:r>
              <a:rPr lang="fr-CH" i="1" dirty="0" smtClean="0">
                <a:solidFill>
                  <a:schemeClr val="bg1"/>
                </a:solidFill>
              </a:rPr>
              <a:t>Have a </a:t>
            </a:r>
            <a:r>
              <a:rPr lang="fr-CH" i="1" dirty="0" err="1" smtClean="0">
                <a:solidFill>
                  <a:schemeClr val="bg1"/>
                </a:solidFill>
              </a:rPr>
              <a:t>pleasant</a:t>
            </a:r>
            <a:r>
              <a:rPr lang="fr-CH" i="1" dirty="0" smtClean="0">
                <a:solidFill>
                  <a:schemeClr val="bg1"/>
                </a:solidFill>
              </a:rPr>
              <a:t> and </a:t>
            </a:r>
            <a:r>
              <a:rPr lang="fr-CH" i="1" dirty="0" err="1" smtClean="0">
                <a:solidFill>
                  <a:schemeClr val="bg1"/>
                </a:solidFill>
              </a:rPr>
              <a:t>fruitful</a:t>
            </a:r>
            <a:r>
              <a:rPr lang="fr-CH" i="1" dirty="0" smtClean="0">
                <a:solidFill>
                  <a:schemeClr val="bg1"/>
                </a:solidFill>
              </a:rPr>
              <a:t> time at JUAS!</a:t>
            </a:r>
            <a:endParaRPr lang="en-GB" i="1" dirty="0">
              <a:solidFill>
                <a:schemeClr val="bg1"/>
              </a:solidFill>
            </a:endParaRPr>
          </a:p>
        </p:txBody>
      </p:sp>
    </p:spTree>
    <p:extLst>
      <p:ext uri="{BB962C8B-B14F-4D97-AF65-F5344CB8AC3E}">
        <p14:creationId xmlns:p14="http://schemas.microsoft.com/office/powerpoint/2010/main" val="1391281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39" y="650888"/>
            <a:ext cx="6480720" cy="706437"/>
          </a:xfrm>
        </p:spPr>
        <p:txBody>
          <a:bodyPr/>
          <a:lstStyle/>
          <a:p>
            <a:r>
              <a:rPr lang="fr-CH" sz="2000" dirty="0" smtClean="0"/>
              <a:t>ESI Scientific </a:t>
            </a:r>
            <a:r>
              <a:rPr lang="fr-CH" sz="2000" dirty="0" err="1" smtClean="0"/>
              <a:t>Schools</a:t>
            </a:r>
            <a:endParaRPr lang="en-GB" sz="20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3</a:t>
            </a:fld>
            <a:endParaRPr lang="en-US"/>
          </a:p>
        </p:txBody>
      </p:sp>
      <p:pic>
        <p:nvPicPr>
          <p:cNvPr id="6" name="Picture 5"/>
          <p:cNvPicPr>
            <a:picLocks noChangeAspect="1"/>
          </p:cNvPicPr>
          <p:nvPr/>
        </p:nvPicPr>
        <p:blipFill>
          <a:blip r:embed="rId2"/>
          <a:stretch>
            <a:fillRect/>
          </a:stretch>
        </p:blipFill>
        <p:spPr>
          <a:xfrm>
            <a:off x="767766" y="2069242"/>
            <a:ext cx="7608467" cy="3664014"/>
          </a:xfrm>
          <a:prstGeom prst="rect">
            <a:avLst/>
          </a:prstGeom>
        </p:spPr>
      </p:pic>
    </p:spTree>
    <p:extLst>
      <p:ext uri="{BB962C8B-B14F-4D97-AF65-F5344CB8AC3E}">
        <p14:creationId xmlns:p14="http://schemas.microsoft.com/office/powerpoint/2010/main" val="3269263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404664"/>
            <a:ext cx="6480720" cy="706437"/>
          </a:xfrm>
        </p:spPr>
        <p:txBody>
          <a:bodyPr/>
          <a:lstStyle/>
          <a:p>
            <a:r>
              <a:rPr lang="fr-CH" sz="2000" dirty="0" smtClean="0"/>
              <a:t>ESI </a:t>
            </a:r>
            <a:r>
              <a:rPr lang="fr-CH" sz="2000" dirty="0" err="1" smtClean="0"/>
              <a:t>Organization</a:t>
            </a:r>
            <a:endParaRPr lang="en-GB" sz="20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4</a:t>
            </a:fld>
            <a:endParaRPr lang="en-US"/>
          </a:p>
        </p:txBody>
      </p:sp>
      <p:pic>
        <p:nvPicPr>
          <p:cNvPr id="6" name="Picture 5"/>
          <p:cNvPicPr>
            <a:picLocks noChangeAspect="1"/>
          </p:cNvPicPr>
          <p:nvPr/>
        </p:nvPicPr>
        <p:blipFill>
          <a:blip r:embed="rId2"/>
          <a:stretch>
            <a:fillRect/>
          </a:stretch>
        </p:blipFill>
        <p:spPr>
          <a:xfrm>
            <a:off x="658777" y="1102329"/>
            <a:ext cx="7826445" cy="5220000"/>
          </a:xfrm>
          <a:prstGeom prst="rect">
            <a:avLst/>
          </a:prstGeom>
        </p:spPr>
      </p:pic>
    </p:spTree>
    <p:extLst>
      <p:ext uri="{BB962C8B-B14F-4D97-AF65-F5344CB8AC3E}">
        <p14:creationId xmlns:p14="http://schemas.microsoft.com/office/powerpoint/2010/main" val="19473250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smtClean="0"/>
              <a:t>JUAS mission</a:t>
            </a:r>
            <a:endParaRPr lang="en-GB" sz="2000" dirty="0"/>
          </a:p>
        </p:txBody>
      </p:sp>
      <p:sp>
        <p:nvSpPr>
          <p:cNvPr id="3" name="Content Placeholder 2"/>
          <p:cNvSpPr>
            <a:spLocks noGrp="1"/>
          </p:cNvSpPr>
          <p:nvPr>
            <p:ph idx="1"/>
          </p:nvPr>
        </p:nvSpPr>
        <p:spPr>
          <a:xfrm>
            <a:off x="323850" y="1700808"/>
            <a:ext cx="8496300" cy="4608512"/>
          </a:xfrm>
        </p:spPr>
        <p:txBody>
          <a:bodyPr/>
          <a:lstStyle/>
          <a:p>
            <a:r>
              <a:rPr lang="en-US" sz="1600" dirty="0" smtClean="0"/>
              <a:t>Invented a century ago as instruments of basic science, particle accelerators have also become essential tools of applied science, engineering and medicine. There are today more than 40’000 particle accelerators in operation worldwide. Their </a:t>
            </a:r>
            <a:r>
              <a:rPr lang="en-US" sz="1600" dirty="0"/>
              <a:t>design, construction and operation have developed into a specific domain of science and </a:t>
            </a:r>
            <a:r>
              <a:rPr lang="en-US" sz="1600" dirty="0" smtClean="0"/>
              <a:t>technology, resulting in a growing demand for training</a:t>
            </a:r>
          </a:p>
          <a:p>
            <a:r>
              <a:rPr lang="en-US" sz="1600" dirty="0" smtClean="0"/>
              <a:t>The mission of the Joint Universities Accelerator School (JUAS) is primarily to train graduate students from its Partner Universities in the science, technology and applications of particle accelerators</a:t>
            </a:r>
          </a:p>
          <a:p>
            <a:r>
              <a:rPr lang="en-US" sz="1600" dirty="0" smtClean="0"/>
              <a:t>For this purpose, JUAS holds two five-week courses yearly </a:t>
            </a:r>
            <a:r>
              <a:rPr lang="en-US" sz="1600" dirty="0"/>
              <a:t>at the European Scientific Institute (ESI) in </a:t>
            </a:r>
            <a:r>
              <a:rPr lang="en-US" sz="1600" dirty="0" err="1" smtClean="0"/>
              <a:t>Archamps</a:t>
            </a:r>
            <a:r>
              <a:rPr lang="en-US" sz="1600" dirty="0" smtClean="0"/>
              <a:t>, taught by renowned experts from universities and laboratories </a:t>
            </a:r>
            <a:r>
              <a:rPr lang="en-GB" sz="1600" dirty="0"/>
              <a:t>and accredited by the Partner Universities:</a:t>
            </a:r>
            <a:endParaRPr lang="en-US" sz="1600" dirty="0" smtClean="0"/>
          </a:p>
          <a:p>
            <a:pPr lvl="1"/>
            <a:r>
              <a:rPr lang="en-US" sz="1400" dirty="0" smtClean="0"/>
              <a:t>A course on the Science of Particle Accelerators</a:t>
            </a:r>
          </a:p>
          <a:p>
            <a:pPr lvl="1"/>
            <a:r>
              <a:rPr lang="en-US" sz="1400" dirty="0" smtClean="0"/>
              <a:t>A course on the Technology and Applications of Particle Accelerators</a:t>
            </a:r>
          </a:p>
          <a:p>
            <a:r>
              <a:rPr lang="en-US" sz="1600" dirty="0" smtClean="0"/>
              <a:t>Depending on the availability of places, JUAS also welcomes graduate students from other universities as well as professionals</a:t>
            </a:r>
          </a:p>
          <a:p>
            <a:r>
              <a:rPr lang="en-US" sz="1600" dirty="0" smtClean="0"/>
              <a:t>Additionally, JUAS contributes to knowledge dissemination and outreach in the field of particle accelerators   </a:t>
            </a:r>
            <a:endParaRPr lang="en-US" sz="1600" dirty="0"/>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5</a:t>
            </a:fld>
            <a:endParaRPr lang="en-US"/>
          </a:p>
        </p:txBody>
      </p:sp>
    </p:spTree>
    <p:extLst>
      <p:ext uri="{BB962C8B-B14F-4D97-AF65-F5344CB8AC3E}">
        <p14:creationId xmlns:p14="http://schemas.microsoft.com/office/powerpoint/2010/main" val="343009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a:t>16 Partner </a:t>
            </a:r>
            <a:r>
              <a:rPr lang="fr-CH" sz="2000" dirty="0" err="1" smtClean="0"/>
              <a:t>Universities</a:t>
            </a:r>
            <a:r>
              <a:rPr lang="fr-CH" sz="2000" dirty="0" smtClean="0"/>
              <a:t> </a:t>
            </a:r>
            <a:r>
              <a:rPr lang="en-GB" sz="2000" dirty="0" smtClean="0"/>
              <a:t>offer </a:t>
            </a:r>
            <a:r>
              <a:rPr lang="en-GB" sz="2000" dirty="0"/>
              <a:t>JUAS as an accredited component of a Master and/or Doctoral programme</a:t>
            </a:r>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6</a:t>
            </a:fld>
            <a:endParaRPr lang="en-US"/>
          </a:p>
        </p:txBody>
      </p:sp>
      <p:grpSp>
        <p:nvGrpSpPr>
          <p:cNvPr id="6" name="Group 5"/>
          <p:cNvGrpSpPr>
            <a:grpSpLocks noChangeAspect="1"/>
          </p:cNvGrpSpPr>
          <p:nvPr/>
        </p:nvGrpSpPr>
        <p:grpSpPr>
          <a:xfrm>
            <a:off x="96330" y="2060848"/>
            <a:ext cx="8951340" cy="4142651"/>
            <a:chOff x="-1166037" y="773455"/>
            <a:chExt cx="11476075" cy="5311091"/>
          </a:xfrm>
        </p:grpSpPr>
        <p:pic>
          <p:nvPicPr>
            <p:cNvPr id="38" name="Image 9"/>
            <p:cNvPicPr>
              <a:picLocks noChangeAspect="1"/>
            </p:cNvPicPr>
            <p:nvPr/>
          </p:nvPicPr>
          <p:blipFill rotWithShape="1">
            <a:blip r:embed="rId2" cstate="print">
              <a:extLst>
                <a:ext uri="{28A0092B-C50C-407E-A947-70E740481C1C}">
                  <a14:useLocalDpi xmlns:a14="http://schemas.microsoft.com/office/drawing/2010/main" val="0"/>
                </a:ext>
              </a:extLst>
            </a:blip>
            <a:srcRect l="13553" t="16762" r="10239" b="16761"/>
            <a:stretch/>
          </p:blipFill>
          <p:spPr>
            <a:xfrm>
              <a:off x="-829883" y="885857"/>
              <a:ext cx="1910982" cy="1080120"/>
            </a:xfrm>
            <a:prstGeom prst="rect">
              <a:avLst/>
            </a:prstGeom>
          </p:spPr>
        </p:pic>
        <p:pic>
          <p:nvPicPr>
            <p:cNvPr id="39"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4979" y="1067749"/>
              <a:ext cx="2186685" cy="911119"/>
            </a:xfrm>
            <a:prstGeom prst="rect">
              <a:avLst/>
            </a:prstGeom>
          </p:spPr>
        </p:pic>
        <p:pic>
          <p:nvPicPr>
            <p:cNvPr id="40"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6037" y="2222404"/>
              <a:ext cx="1882797" cy="1147610"/>
            </a:xfrm>
            <a:prstGeom prst="rect">
              <a:avLst/>
            </a:prstGeom>
          </p:spPr>
        </p:pic>
        <p:pic>
          <p:nvPicPr>
            <p:cNvPr id="41"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25075" y="2254497"/>
              <a:ext cx="1742763" cy="1165839"/>
            </a:xfrm>
            <a:prstGeom prst="rect">
              <a:avLst/>
            </a:prstGeom>
          </p:spPr>
        </p:pic>
        <p:pic>
          <p:nvPicPr>
            <p:cNvPr id="42" name="Imag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877" y="2407736"/>
              <a:ext cx="1761949" cy="880975"/>
            </a:xfrm>
            <a:prstGeom prst="rect">
              <a:avLst/>
            </a:prstGeom>
          </p:spPr>
        </p:pic>
        <p:pic>
          <p:nvPicPr>
            <p:cNvPr id="43" name="Image 18"/>
            <p:cNvPicPr>
              <a:picLocks noChangeAspect="1"/>
            </p:cNvPicPr>
            <p:nvPr/>
          </p:nvPicPr>
          <p:blipFill rotWithShape="1">
            <a:blip r:embed="rId7" cstate="print">
              <a:extLst>
                <a:ext uri="{28A0092B-C50C-407E-A947-70E740481C1C}">
                  <a14:useLocalDpi xmlns:a14="http://schemas.microsoft.com/office/drawing/2010/main" val="0"/>
                </a:ext>
              </a:extLst>
            </a:blip>
            <a:srcRect l="7992" t="23226" r="10148" b="23509"/>
            <a:stretch/>
          </p:blipFill>
          <p:spPr>
            <a:xfrm>
              <a:off x="7773787" y="2354104"/>
              <a:ext cx="2536251" cy="673692"/>
            </a:xfrm>
            <a:prstGeom prst="rect">
              <a:avLst/>
            </a:prstGeom>
          </p:spPr>
        </p:pic>
        <p:pic>
          <p:nvPicPr>
            <p:cNvPr id="44" name="Imag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72680" y="3842964"/>
              <a:ext cx="2297047" cy="707428"/>
            </a:xfrm>
            <a:prstGeom prst="rect">
              <a:avLst/>
            </a:prstGeom>
          </p:spPr>
        </p:pic>
        <p:pic>
          <p:nvPicPr>
            <p:cNvPr id="45" name="Image 21"/>
            <p:cNvPicPr>
              <a:picLocks noChangeAspect="1"/>
            </p:cNvPicPr>
            <p:nvPr/>
          </p:nvPicPr>
          <p:blipFill rotWithShape="1">
            <a:blip r:embed="rId9" cstate="print">
              <a:extLst>
                <a:ext uri="{28A0092B-C50C-407E-A947-70E740481C1C}">
                  <a14:useLocalDpi xmlns:a14="http://schemas.microsoft.com/office/drawing/2010/main" val="0"/>
                </a:ext>
              </a:extLst>
            </a:blip>
            <a:srcRect l="8848" t="10173" r="7684" b="12373"/>
            <a:stretch/>
          </p:blipFill>
          <p:spPr>
            <a:xfrm>
              <a:off x="8013565" y="3643650"/>
              <a:ext cx="1920624" cy="1042624"/>
            </a:xfrm>
            <a:prstGeom prst="rect">
              <a:avLst/>
            </a:prstGeom>
          </p:spPr>
        </p:pic>
        <p:pic>
          <p:nvPicPr>
            <p:cNvPr id="46" name="Image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3543" y="5012914"/>
              <a:ext cx="2526823" cy="792791"/>
            </a:xfrm>
            <a:prstGeom prst="rect">
              <a:avLst/>
            </a:prstGeom>
          </p:spPr>
        </p:pic>
        <p:pic>
          <p:nvPicPr>
            <p:cNvPr id="47" name="Image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42131" y="5114619"/>
              <a:ext cx="2495848" cy="744751"/>
            </a:xfrm>
            <a:prstGeom prst="rect">
              <a:avLst/>
            </a:prstGeom>
          </p:spPr>
        </p:pic>
        <p:pic>
          <p:nvPicPr>
            <p:cNvPr id="48" name="Image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390055" y="1002181"/>
              <a:ext cx="1702968" cy="949129"/>
            </a:xfrm>
            <a:prstGeom prst="rect">
              <a:avLst/>
            </a:prstGeom>
          </p:spPr>
        </p:pic>
        <p:pic>
          <p:nvPicPr>
            <p:cNvPr id="49" name="Image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38760" y="2334237"/>
              <a:ext cx="1551781" cy="859448"/>
            </a:xfrm>
            <a:prstGeom prst="rect">
              <a:avLst/>
            </a:prstGeom>
          </p:spPr>
        </p:pic>
        <p:pic>
          <p:nvPicPr>
            <p:cNvPr id="50" name="Image 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896032" y="3407769"/>
              <a:ext cx="2208493" cy="1476487"/>
            </a:xfrm>
            <a:prstGeom prst="rect">
              <a:avLst/>
            </a:prstGeom>
          </p:spPr>
        </p:pic>
        <p:pic>
          <p:nvPicPr>
            <p:cNvPr id="51" name="Image 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52068" y="3785206"/>
              <a:ext cx="2473195" cy="828663"/>
            </a:xfrm>
            <a:prstGeom prst="rect">
              <a:avLst/>
            </a:prstGeom>
          </p:spPr>
        </p:pic>
        <p:pic>
          <p:nvPicPr>
            <p:cNvPr id="52" name="Image 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676830" y="4653398"/>
              <a:ext cx="1431148" cy="1431148"/>
            </a:xfrm>
            <a:prstGeom prst="rect">
              <a:avLst/>
            </a:prstGeom>
          </p:spPr>
        </p:pic>
        <p:pic>
          <p:nvPicPr>
            <p:cNvPr id="53" name="Image 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894470" y="773455"/>
              <a:ext cx="1713743" cy="1367409"/>
            </a:xfrm>
            <a:prstGeom prst="rect">
              <a:avLst/>
            </a:prstGeom>
          </p:spPr>
        </p:pic>
      </p:grpSp>
    </p:spTree>
    <p:extLst>
      <p:ext uri="{BB962C8B-B14F-4D97-AF65-F5344CB8AC3E}">
        <p14:creationId xmlns:p14="http://schemas.microsoft.com/office/powerpoint/2010/main" val="1679429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7604" y="765115"/>
            <a:ext cx="7128792" cy="706437"/>
          </a:xfrm>
        </p:spPr>
        <p:txBody>
          <a:bodyPr/>
          <a:lstStyle/>
          <a:p>
            <a:r>
              <a:rPr lang="en-GB" sz="2000" dirty="0"/>
              <a:t>JUAS is supported by 23 European research programmes, particle accelerator facilities, hospitals and private </a:t>
            </a:r>
            <a:r>
              <a:rPr lang="en-GB" sz="2000" dirty="0" smtClean="0"/>
              <a:t>companies</a:t>
            </a:r>
            <a:endParaRPr lang="en-GB" sz="20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7</a:t>
            </a:fld>
            <a:endParaRPr lang="en-US"/>
          </a:p>
        </p:txBody>
      </p:sp>
      <p:grpSp>
        <p:nvGrpSpPr>
          <p:cNvPr id="27" name="Group 26"/>
          <p:cNvGrpSpPr/>
          <p:nvPr/>
        </p:nvGrpSpPr>
        <p:grpSpPr>
          <a:xfrm>
            <a:off x="160869" y="2053432"/>
            <a:ext cx="8822261" cy="3892303"/>
            <a:chOff x="160869" y="2053432"/>
            <a:chExt cx="8822261" cy="3892303"/>
          </a:xfrm>
        </p:grpSpPr>
        <p:grpSp>
          <p:nvGrpSpPr>
            <p:cNvPr id="6" name="Group 5"/>
            <p:cNvGrpSpPr/>
            <p:nvPr/>
          </p:nvGrpSpPr>
          <p:grpSpPr>
            <a:xfrm>
              <a:off x="160869" y="2053432"/>
              <a:ext cx="8822261" cy="3818022"/>
              <a:chOff x="160869" y="2053227"/>
              <a:chExt cx="8822261" cy="3818022"/>
            </a:xfrm>
          </p:grpSpPr>
          <p:grpSp>
            <p:nvGrpSpPr>
              <p:cNvPr id="30" name="Group 29"/>
              <p:cNvGrpSpPr>
                <a:grpSpLocks noChangeAspect="1"/>
              </p:cNvGrpSpPr>
              <p:nvPr/>
            </p:nvGrpSpPr>
            <p:grpSpPr>
              <a:xfrm>
                <a:off x="160869" y="2053227"/>
                <a:ext cx="8822261" cy="3818022"/>
                <a:chOff x="-941913" y="1042737"/>
                <a:chExt cx="11027826" cy="4772527"/>
              </a:xfrm>
            </p:grpSpPr>
            <p:pic>
              <p:nvPicPr>
                <p:cNvPr id="7" name="Imag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417" y="1042737"/>
                  <a:ext cx="2195039" cy="1203299"/>
                </a:xfrm>
                <a:prstGeom prst="rect">
                  <a:avLst/>
                </a:prstGeom>
              </p:spPr>
            </p:pic>
            <p:pic>
              <p:nvPicPr>
                <p:cNvPr id="8" name="Imag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7265" y="1244320"/>
                  <a:ext cx="1337700" cy="759768"/>
                </a:xfrm>
                <a:prstGeom prst="rect">
                  <a:avLst/>
                </a:prstGeom>
              </p:spPr>
            </p:pic>
            <p:pic>
              <p:nvPicPr>
                <p:cNvPr id="9" name="Image 46"/>
                <p:cNvPicPr>
                  <a:picLocks noChangeAspect="1"/>
                </p:cNvPicPr>
                <p:nvPr/>
              </p:nvPicPr>
              <p:blipFill rotWithShape="1">
                <a:blip r:embed="rId5" cstate="print">
                  <a:extLst>
                    <a:ext uri="{28A0092B-C50C-407E-A947-70E740481C1C}">
                      <a14:useLocalDpi xmlns:a14="http://schemas.microsoft.com/office/drawing/2010/main" val="0"/>
                    </a:ext>
                  </a:extLst>
                </a:blip>
                <a:srcRect l="9286" t="9969" r="6247" b="11717"/>
                <a:stretch/>
              </p:blipFill>
              <p:spPr>
                <a:xfrm>
                  <a:off x="3512608" y="1162969"/>
                  <a:ext cx="1269471" cy="861213"/>
                </a:xfrm>
                <a:prstGeom prst="rect">
                  <a:avLst/>
                </a:prstGeom>
              </p:spPr>
            </p:pic>
            <p:pic>
              <p:nvPicPr>
                <p:cNvPr id="11" name="Imag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23327" y="1168677"/>
                  <a:ext cx="992300" cy="982102"/>
                </a:xfrm>
                <a:prstGeom prst="rect">
                  <a:avLst/>
                </a:prstGeom>
              </p:spPr>
            </p:pic>
            <p:pic>
              <p:nvPicPr>
                <p:cNvPr id="12" name="Image 4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8603" y="2657225"/>
                  <a:ext cx="1313879" cy="760059"/>
                </a:xfrm>
                <a:prstGeom prst="rect">
                  <a:avLst/>
                </a:prstGeom>
              </p:spPr>
            </p:pic>
            <p:pic>
              <p:nvPicPr>
                <p:cNvPr id="13" name="Image 5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05963" y="1130340"/>
                  <a:ext cx="979950" cy="987728"/>
                </a:xfrm>
                <a:prstGeom prst="rect">
                  <a:avLst/>
                </a:prstGeom>
              </p:spPr>
            </p:pic>
            <p:pic>
              <p:nvPicPr>
                <p:cNvPr id="14" name="Image 5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46621" y="2884866"/>
                  <a:ext cx="1811223" cy="401282"/>
                </a:xfrm>
                <a:prstGeom prst="rect">
                  <a:avLst/>
                </a:prstGeom>
              </p:spPr>
            </p:pic>
            <p:pic>
              <p:nvPicPr>
                <p:cNvPr id="15" name="Image 5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283580" y="2628173"/>
                  <a:ext cx="863763" cy="878752"/>
                </a:xfrm>
                <a:prstGeom prst="rect">
                  <a:avLst/>
                </a:prstGeom>
              </p:spPr>
            </p:pic>
            <p:pic>
              <p:nvPicPr>
                <p:cNvPr id="16" name="Image 5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56358" y="2351728"/>
                  <a:ext cx="982787" cy="1303015"/>
                </a:xfrm>
                <a:prstGeom prst="rect">
                  <a:avLst/>
                </a:prstGeom>
              </p:spPr>
            </p:pic>
            <p:pic>
              <p:nvPicPr>
                <p:cNvPr id="17" name="Image 5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53558" y="2652764"/>
                  <a:ext cx="1484177" cy="888622"/>
                </a:xfrm>
                <a:prstGeom prst="rect">
                  <a:avLst/>
                </a:prstGeom>
              </p:spPr>
            </p:pic>
            <p:pic>
              <p:nvPicPr>
                <p:cNvPr id="18" name="Image 5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106426" y="2770777"/>
                  <a:ext cx="1489512" cy="491167"/>
                </a:xfrm>
                <a:prstGeom prst="rect">
                  <a:avLst/>
                </a:prstGeom>
              </p:spPr>
            </p:pic>
            <p:pic>
              <p:nvPicPr>
                <p:cNvPr id="19" name="Image 58"/>
                <p:cNvPicPr>
                  <a:picLocks noChangeAspect="1"/>
                </p:cNvPicPr>
                <p:nvPr/>
              </p:nvPicPr>
              <p:blipFill rotWithShape="1">
                <a:blip r:embed="rId14" cstate="print">
                  <a:extLst>
                    <a:ext uri="{28A0092B-C50C-407E-A947-70E740481C1C}">
                      <a14:useLocalDpi xmlns:a14="http://schemas.microsoft.com/office/drawing/2010/main" val="0"/>
                    </a:ext>
                  </a:extLst>
                </a:blip>
                <a:srcRect t="14959" b="15442"/>
                <a:stretch/>
              </p:blipFill>
              <p:spPr>
                <a:xfrm>
                  <a:off x="1228340" y="3879472"/>
                  <a:ext cx="1994472" cy="734096"/>
                </a:xfrm>
                <a:prstGeom prst="rect">
                  <a:avLst/>
                </a:prstGeom>
              </p:spPr>
            </p:pic>
            <p:pic>
              <p:nvPicPr>
                <p:cNvPr id="21" name="Image 6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059583" y="4053708"/>
                  <a:ext cx="2006510" cy="476635"/>
                </a:xfrm>
                <a:prstGeom prst="rect">
                  <a:avLst/>
                </a:prstGeom>
              </p:spPr>
            </p:pic>
            <p:pic>
              <p:nvPicPr>
                <p:cNvPr id="22" name="Image 61"/>
                <p:cNvPicPr>
                  <a:picLocks noChangeAspect="1"/>
                </p:cNvPicPr>
                <p:nvPr/>
              </p:nvPicPr>
              <p:blipFill rotWithShape="1">
                <a:blip r:embed="rId16" cstate="print">
                  <a:extLst>
                    <a:ext uri="{28A0092B-C50C-407E-A947-70E740481C1C}">
                      <a14:useLocalDpi xmlns:a14="http://schemas.microsoft.com/office/drawing/2010/main" val="0"/>
                    </a:ext>
                  </a:extLst>
                </a:blip>
                <a:srcRect r="38942"/>
                <a:stretch/>
              </p:blipFill>
              <p:spPr>
                <a:xfrm>
                  <a:off x="7109156" y="3919192"/>
                  <a:ext cx="1378358" cy="672009"/>
                </a:xfrm>
                <a:prstGeom prst="rect">
                  <a:avLst/>
                </a:prstGeom>
              </p:spPr>
            </p:pic>
            <p:pic>
              <p:nvPicPr>
                <p:cNvPr id="23" name="Image 6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559604" y="3923732"/>
                  <a:ext cx="1092718" cy="568908"/>
                </a:xfrm>
                <a:prstGeom prst="rect">
                  <a:avLst/>
                </a:prstGeom>
              </p:spPr>
            </p:pic>
            <p:pic>
              <p:nvPicPr>
                <p:cNvPr id="24" name="Image 63"/>
                <p:cNvPicPr>
                  <a:picLocks noChangeAspect="1"/>
                </p:cNvPicPr>
                <p:nvPr/>
              </p:nvPicPr>
              <p:blipFill rotWithShape="1">
                <a:blip r:embed="rId18">
                  <a:extLst>
                    <a:ext uri="{28A0092B-C50C-407E-A947-70E740481C1C}">
                      <a14:useLocalDpi xmlns:a14="http://schemas.microsoft.com/office/drawing/2010/main" val="0"/>
                    </a:ext>
                  </a:extLst>
                </a:blip>
                <a:srcRect t="38958" b="34023"/>
                <a:stretch/>
              </p:blipFill>
              <p:spPr>
                <a:xfrm>
                  <a:off x="-941913" y="5169378"/>
                  <a:ext cx="1956586" cy="550472"/>
                </a:xfrm>
                <a:prstGeom prst="rect">
                  <a:avLst/>
                </a:prstGeom>
              </p:spPr>
            </p:pic>
            <p:pic>
              <p:nvPicPr>
                <p:cNvPr id="25" name="Image 6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73888" y="5171137"/>
                  <a:ext cx="1428410" cy="518647"/>
                </a:xfrm>
                <a:prstGeom prst="rect">
                  <a:avLst/>
                </a:prstGeom>
              </p:spPr>
            </p:pic>
            <p:pic>
              <p:nvPicPr>
                <p:cNvPr id="26" name="Image 66"/>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8019477" y="5051252"/>
                  <a:ext cx="1905986" cy="702896"/>
                </a:xfrm>
                <a:prstGeom prst="rect">
                  <a:avLst/>
                </a:prstGeom>
              </p:spPr>
            </p:pic>
            <p:pic>
              <p:nvPicPr>
                <p:cNvPr id="28" name="Image 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399622" y="4938733"/>
                  <a:ext cx="1565234" cy="876531"/>
                </a:xfrm>
                <a:prstGeom prst="rect">
                  <a:avLst/>
                </a:prstGeom>
              </p:spPr>
            </p:pic>
            <p:pic>
              <p:nvPicPr>
                <p:cNvPr id="29" name="Picture 28" descr="RÃ©sultat de recherche d'images pour &quot;hug geneve&quot;"/>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95417" y="4184912"/>
                  <a:ext cx="1761023" cy="405926"/>
                </a:xfrm>
                <a:prstGeom prst="rect">
                  <a:avLst/>
                </a:prstGeom>
                <a:noFill/>
                <a:extLst>
                  <a:ext uri="{909E8E84-426E-40DD-AFC4-6F175D3DCCD1}">
                    <a14:hiddenFill xmlns:a14="http://schemas.microsoft.com/office/drawing/2010/main">
                      <a:solidFill>
                        <a:srgbClr val="FFFFFF"/>
                      </a:solidFill>
                    </a14:hiddenFill>
                  </a:ext>
                </a:extLst>
              </p:spPr>
            </p:pic>
          </p:grpSp>
          <p:pic>
            <p:nvPicPr>
              <p:cNvPr id="32" name="Image 3"/>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050178" y="2229914"/>
                <a:ext cx="1351589" cy="607301"/>
              </a:xfrm>
              <a:prstGeom prst="rect">
                <a:avLst/>
              </a:prstGeom>
            </p:spPr>
          </p:pic>
          <p:pic>
            <p:nvPicPr>
              <p:cNvPr id="33" name="Image 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576355" y="4347388"/>
                <a:ext cx="1072785" cy="673215"/>
              </a:xfrm>
              <a:prstGeom prst="rect">
                <a:avLst/>
              </a:prstGeom>
            </p:spPr>
          </p:pic>
        </p:grpSp>
        <p:pic>
          <p:nvPicPr>
            <p:cNvPr id="34" name="Image 10"/>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837246" y="5181487"/>
              <a:ext cx="945756" cy="764248"/>
            </a:xfrm>
            <a:prstGeom prst="rect">
              <a:avLst/>
            </a:prstGeom>
          </p:spPr>
        </p:pic>
      </p:grpSp>
    </p:spTree>
    <p:extLst>
      <p:ext uri="{BB962C8B-B14F-4D97-AF65-F5344CB8AC3E}">
        <p14:creationId xmlns:p14="http://schemas.microsoft.com/office/powerpoint/2010/main" val="1621214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742631"/>
            <a:ext cx="6480720" cy="706437"/>
          </a:xfrm>
        </p:spPr>
        <p:txBody>
          <a:bodyPr/>
          <a:lstStyle/>
          <a:p>
            <a:r>
              <a:rPr lang="fr-CH" sz="2000" dirty="0" smtClean="0"/>
              <a:t>A </a:t>
            </a:r>
            <a:r>
              <a:rPr lang="fr-CH" sz="2000" dirty="0" err="1" smtClean="0"/>
              <a:t>brief</a:t>
            </a:r>
            <a:r>
              <a:rPr lang="fr-CH" sz="2000" dirty="0" smtClean="0"/>
              <a:t> </a:t>
            </a:r>
            <a:r>
              <a:rPr lang="fr-CH" sz="2000" dirty="0" err="1" smtClean="0"/>
              <a:t>history</a:t>
            </a:r>
            <a:r>
              <a:rPr lang="fr-CH" sz="2000" dirty="0" smtClean="0"/>
              <a:t> of JUAS</a:t>
            </a:r>
            <a:endParaRPr lang="en-GB" sz="2000" dirty="0"/>
          </a:p>
        </p:txBody>
      </p:sp>
      <p:sp>
        <p:nvSpPr>
          <p:cNvPr id="3" name="Content Placeholder 2"/>
          <p:cNvSpPr>
            <a:spLocks noGrp="1"/>
          </p:cNvSpPr>
          <p:nvPr>
            <p:ph idx="1"/>
          </p:nvPr>
        </p:nvSpPr>
        <p:spPr>
          <a:xfrm>
            <a:off x="827584" y="1988840"/>
            <a:ext cx="7344816" cy="3960440"/>
          </a:xfrm>
        </p:spPr>
        <p:txBody>
          <a:bodyPr/>
          <a:lstStyle/>
          <a:p>
            <a:r>
              <a:rPr lang="fr-CH" sz="1800" dirty="0" err="1" smtClean="0"/>
              <a:t>Origins</a:t>
            </a:r>
            <a:r>
              <a:rPr lang="fr-CH" sz="1800" dirty="0" smtClean="0"/>
              <a:t> (1994)</a:t>
            </a:r>
            <a:endParaRPr lang="fr-CH" sz="1800" dirty="0"/>
          </a:p>
          <a:p>
            <a:pPr lvl="1"/>
            <a:r>
              <a:rPr lang="fr-CH" sz="1600" dirty="0" smtClean="0"/>
              <a:t>Accelerator courses </a:t>
            </a:r>
            <a:r>
              <a:rPr lang="fr-CH" sz="1600" dirty="0" err="1" smtClean="0"/>
              <a:t>given</a:t>
            </a:r>
            <a:r>
              <a:rPr lang="fr-CH" sz="1600" dirty="0" smtClean="0"/>
              <a:t> by CERN staff at Université Joseph Fourier in Grenoble</a:t>
            </a:r>
          </a:p>
          <a:p>
            <a:pPr lvl="1"/>
            <a:r>
              <a:rPr lang="fr-CH" sz="1600" dirty="0" err="1" smtClean="0"/>
              <a:t>Creation</a:t>
            </a:r>
            <a:r>
              <a:rPr lang="fr-CH" sz="1600" dirty="0" smtClean="0"/>
              <a:t> of ESI by Département de la Haute-Savoie (France) </a:t>
            </a:r>
          </a:p>
          <a:p>
            <a:r>
              <a:rPr lang="fr-CH" sz="1800" dirty="0" err="1" smtClean="0"/>
              <a:t>Previous</a:t>
            </a:r>
            <a:r>
              <a:rPr lang="fr-CH" sz="1800" dirty="0" smtClean="0"/>
              <a:t> </a:t>
            </a:r>
            <a:r>
              <a:rPr lang="fr-CH" sz="1800" dirty="0" err="1" smtClean="0"/>
              <a:t>directors</a:t>
            </a:r>
            <a:endParaRPr lang="fr-CH" sz="1800" dirty="0" smtClean="0"/>
          </a:p>
          <a:p>
            <a:pPr lvl="1"/>
            <a:r>
              <a:rPr lang="fr-CH" sz="1600" dirty="0" smtClean="0"/>
              <a:t>M. Rey-</a:t>
            </a:r>
            <a:r>
              <a:rPr lang="fr-CH" sz="1600" dirty="0" err="1" smtClean="0"/>
              <a:t>Campagnolle</a:t>
            </a:r>
            <a:r>
              <a:rPr lang="fr-CH" sz="1600" dirty="0" smtClean="0"/>
              <a:t> (</a:t>
            </a:r>
            <a:r>
              <a:rPr lang="fr-CH" sz="1600" dirty="0" err="1" smtClean="0"/>
              <a:t>founder</a:t>
            </a:r>
            <a:r>
              <a:rPr lang="fr-CH" sz="1600" dirty="0" smtClean="0"/>
              <a:t>)</a:t>
            </a:r>
          </a:p>
          <a:p>
            <a:pPr lvl="1"/>
            <a:r>
              <a:rPr lang="fr-CH" sz="1600" dirty="0" smtClean="0"/>
              <a:t>J. Le Duff</a:t>
            </a:r>
          </a:p>
          <a:p>
            <a:pPr lvl="1"/>
            <a:r>
              <a:rPr lang="fr-CH" sz="1600" dirty="0" smtClean="0"/>
              <a:t>F. </a:t>
            </a:r>
            <a:r>
              <a:rPr lang="fr-CH" sz="1600" dirty="0" err="1" smtClean="0"/>
              <a:t>Méot</a:t>
            </a:r>
            <a:endParaRPr lang="fr-CH" sz="1600" dirty="0" smtClean="0"/>
          </a:p>
          <a:p>
            <a:pPr lvl="1"/>
            <a:r>
              <a:rPr lang="fr-CH" sz="1600" dirty="0" smtClean="0"/>
              <a:t>L. Rinolfi</a:t>
            </a:r>
          </a:p>
          <a:p>
            <a:r>
              <a:rPr lang="fr-CH" sz="1800" dirty="0" smtClean="0"/>
              <a:t>More </a:t>
            </a:r>
            <a:r>
              <a:rPr lang="fr-CH" sz="1800" dirty="0" err="1" smtClean="0"/>
              <a:t>than</a:t>
            </a:r>
            <a:r>
              <a:rPr lang="fr-CH" sz="1800" dirty="0" smtClean="0"/>
              <a:t> 1000 </a:t>
            </a:r>
            <a:r>
              <a:rPr lang="fr-CH" sz="1800" dirty="0" err="1" smtClean="0"/>
              <a:t>students</a:t>
            </a:r>
            <a:r>
              <a:rPr lang="fr-CH" sz="1800" dirty="0" smtClean="0"/>
              <a:t> </a:t>
            </a:r>
            <a:r>
              <a:rPr lang="fr-CH" sz="1800" dirty="0" err="1" smtClean="0"/>
              <a:t>trained</a:t>
            </a:r>
            <a:endParaRPr lang="fr-CH" sz="1800" dirty="0" smtClean="0"/>
          </a:p>
          <a:p>
            <a:r>
              <a:rPr lang="fr-CH" sz="1800" dirty="0" smtClean="0"/>
              <a:t>JUAS </a:t>
            </a:r>
            <a:r>
              <a:rPr lang="fr-CH" sz="1800" dirty="0" err="1" smtClean="0"/>
              <a:t>alumni</a:t>
            </a:r>
            <a:r>
              <a:rPr lang="fr-CH" sz="1800" dirty="0" smtClean="0"/>
              <a:t> active in </a:t>
            </a:r>
            <a:r>
              <a:rPr lang="fr-CH" sz="1800" dirty="0" err="1" smtClean="0"/>
              <a:t>many</a:t>
            </a:r>
            <a:r>
              <a:rPr lang="fr-CH" sz="1800" dirty="0" smtClean="0"/>
              <a:t> </a:t>
            </a:r>
            <a:r>
              <a:rPr lang="fr-CH" sz="1800" dirty="0" err="1" smtClean="0"/>
              <a:t>accelerator</a:t>
            </a:r>
            <a:r>
              <a:rPr lang="fr-CH" sz="1800" dirty="0" smtClean="0"/>
              <a:t> </a:t>
            </a:r>
            <a:r>
              <a:rPr lang="fr-CH" sz="1800" dirty="0" err="1" smtClean="0"/>
              <a:t>laboratories</a:t>
            </a:r>
            <a:r>
              <a:rPr lang="fr-CH" sz="1800" dirty="0" smtClean="0"/>
              <a:t> </a:t>
            </a:r>
            <a:r>
              <a:rPr lang="fr-CH" sz="1800" dirty="0" err="1" smtClean="0"/>
              <a:t>worldwide</a:t>
            </a:r>
            <a:r>
              <a:rPr lang="fr-CH" sz="1800" dirty="0" smtClean="0"/>
              <a:t> </a:t>
            </a:r>
          </a:p>
          <a:p>
            <a:r>
              <a:rPr lang="fr-CH" sz="1800" dirty="0" err="1" smtClean="0"/>
              <a:t>We</a:t>
            </a:r>
            <a:r>
              <a:rPr lang="fr-CH" sz="1800" dirty="0" smtClean="0"/>
              <a:t> have </a:t>
            </a:r>
            <a:r>
              <a:rPr lang="fr-CH" sz="1800" dirty="0" err="1" smtClean="0"/>
              <a:t>celebrated</a:t>
            </a:r>
            <a:r>
              <a:rPr lang="fr-CH" sz="1800" dirty="0" smtClean="0"/>
              <a:t> the 25th session of JUAS in 2018, and the 25th </a:t>
            </a:r>
            <a:r>
              <a:rPr lang="fr-CH" sz="1800" dirty="0" err="1" smtClean="0"/>
              <a:t>anniversary</a:t>
            </a:r>
            <a:r>
              <a:rPr lang="fr-CH" sz="1800" dirty="0" smtClean="0"/>
              <a:t> of ESI in 2019 </a:t>
            </a:r>
          </a:p>
        </p:txBody>
      </p:sp>
      <p:sp>
        <p:nvSpPr>
          <p:cNvPr id="4" name="Date Placeholder 3"/>
          <p:cNvSpPr>
            <a:spLocks noGrp="1"/>
          </p:cNvSpPr>
          <p:nvPr>
            <p:ph type="dt" sz="half" idx="10"/>
          </p:nvPr>
        </p:nvSpPr>
        <p:spPr/>
        <p:txBody>
          <a:bodyPr/>
          <a:lstStyle/>
          <a:p>
            <a:r>
              <a:rPr lang="en-US" smtClean="0"/>
              <a:t>Ph. Lebrun</a:t>
            </a:r>
            <a:endParaRPr lang="en-US"/>
          </a:p>
        </p:txBody>
      </p:sp>
      <p:sp>
        <p:nvSpPr>
          <p:cNvPr id="5" name="Footer Placeholder 4"/>
          <p:cNvSpPr>
            <a:spLocks noGrp="1"/>
          </p:cNvSpPr>
          <p:nvPr>
            <p:ph type="ftr" sz="quarter" idx="11"/>
          </p:nvPr>
        </p:nvSpPr>
        <p:spPr/>
        <p:txBody>
          <a:bodyPr/>
          <a:lstStyle/>
          <a:p>
            <a:r>
              <a:rPr lang="en-GB" smtClean="0"/>
              <a:t>JUAS 2020 Welcome Course 2</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8</a:t>
            </a:fld>
            <a:endParaRPr lang="en-US"/>
          </a:p>
        </p:txBody>
      </p:sp>
    </p:spTree>
    <p:extLst>
      <p:ext uri="{BB962C8B-B14F-4D97-AF65-F5344CB8AC3E}">
        <p14:creationId xmlns:p14="http://schemas.microsoft.com/office/powerpoint/2010/main" val="277191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smtClean="0"/>
              <a:t>Welcome</a:t>
            </a:r>
            <a:r>
              <a:rPr lang="fr-CH" sz="2000" dirty="0" smtClean="0"/>
              <a:t> new Director </a:t>
            </a:r>
            <a:r>
              <a:rPr lang="fr-CH" sz="2000" dirty="0" err="1" smtClean="0"/>
              <a:t>designate</a:t>
            </a:r>
            <a:r>
              <a:rPr lang="fr-CH" sz="2000" dirty="0" smtClean="0"/>
              <a:t> </a:t>
            </a:r>
            <a:endParaRPr lang="en-GB" sz="2000" dirty="0"/>
          </a:p>
        </p:txBody>
      </p:sp>
      <p:sp>
        <p:nvSpPr>
          <p:cNvPr id="6" name="Content Placeholder 5"/>
          <p:cNvSpPr>
            <a:spLocks noGrp="1"/>
          </p:cNvSpPr>
          <p:nvPr>
            <p:ph idx="1"/>
          </p:nvPr>
        </p:nvSpPr>
        <p:spPr>
          <a:xfrm>
            <a:off x="479973" y="2325070"/>
            <a:ext cx="4608190" cy="2016224"/>
          </a:xfrm>
        </p:spPr>
        <p:txBody>
          <a:bodyPr/>
          <a:lstStyle/>
          <a:p>
            <a:r>
              <a:rPr lang="fr-CH" sz="1800" dirty="0" smtClean="0"/>
              <a:t>JUAS 2020 </a:t>
            </a:r>
            <a:r>
              <a:rPr lang="fr-CH" sz="1800" dirty="0" err="1" smtClean="0"/>
              <a:t>will</a:t>
            </a:r>
            <a:r>
              <a:rPr lang="fr-CH" sz="1800" dirty="0" smtClean="0"/>
              <a:t> </a:t>
            </a:r>
            <a:r>
              <a:rPr lang="fr-CH" sz="1800" dirty="0" err="1" smtClean="0"/>
              <a:t>be</a:t>
            </a:r>
            <a:r>
              <a:rPr lang="fr-CH" sz="1800" dirty="0" smtClean="0"/>
              <a:t> </a:t>
            </a:r>
            <a:r>
              <a:rPr lang="fr-CH" sz="1800" dirty="0" err="1" smtClean="0"/>
              <a:t>my</a:t>
            </a:r>
            <a:r>
              <a:rPr lang="fr-CH" sz="1800" dirty="0" smtClean="0"/>
              <a:t> last session as Director of the school</a:t>
            </a:r>
          </a:p>
          <a:p>
            <a:r>
              <a:rPr lang="fr-CH" sz="1800" dirty="0" smtClean="0"/>
              <a:t>Dr. John Jowett has been </a:t>
            </a:r>
            <a:r>
              <a:rPr lang="fr-CH" sz="1800" dirty="0" err="1" smtClean="0"/>
              <a:t>appointed</a:t>
            </a:r>
            <a:r>
              <a:rPr lang="fr-CH" sz="1800" dirty="0" smtClean="0"/>
              <a:t> new Director </a:t>
            </a:r>
            <a:r>
              <a:rPr lang="fr-CH" sz="1800" dirty="0" err="1" smtClean="0"/>
              <a:t>designate</a:t>
            </a:r>
            <a:r>
              <a:rPr lang="fr-CH" sz="1800" dirty="0" smtClean="0"/>
              <a:t>, </a:t>
            </a:r>
            <a:r>
              <a:rPr lang="fr-CH" sz="1800" dirty="0" err="1" smtClean="0"/>
              <a:t>he</a:t>
            </a:r>
            <a:r>
              <a:rPr lang="fr-CH" sz="1800" dirty="0" smtClean="0"/>
              <a:t> </a:t>
            </a:r>
            <a:r>
              <a:rPr lang="fr-CH" sz="1800" dirty="0" err="1" smtClean="0"/>
              <a:t>is</a:t>
            </a:r>
            <a:r>
              <a:rPr lang="fr-CH" sz="1800" dirty="0" smtClean="0"/>
              <a:t> </a:t>
            </a:r>
            <a:r>
              <a:rPr lang="fr-CH" sz="1800" dirty="0" err="1" smtClean="0"/>
              <a:t>already</a:t>
            </a:r>
            <a:r>
              <a:rPr lang="fr-CH" sz="1800" dirty="0" smtClean="0"/>
              <a:t> </a:t>
            </a:r>
            <a:r>
              <a:rPr lang="fr-CH" sz="1800" dirty="0" err="1" smtClean="0"/>
              <a:t>with</a:t>
            </a:r>
            <a:r>
              <a:rPr lang="fr-CH" sz="1800" dirty="0" smtClean="0"/>
              <a:t> us and </a:t>
            </a:r>
            <a:r>
              <a:rPr lang="fr-CH" sz="1800" dirty="0" err="1" smtClean="0"/>
              <a:t>will</a:t>
            </a:r>
            <a:r>
              <a:rPr lang="fr-CH" sz="1800" dirty="0" smtClean="0"/>
              <a:t> </a:t>
            </a:r>
            <a:r>
              <a:rPr lang="fr-CH" sz="1800" dirty="0" err="1" smtClean="0"/>
              <a:t>be</a:t>
            </a:r>
            <a:r>
              <a:rPr lang="fr-CH" sz="1800" dirty="0" smtClean="0"/>
              <a:t> in charge </a:t>
            </a:r>
            <a:r>
              <a:rPr lang="fr-CH" sz="1800" dirty="0" err="1" smtClean="0"/>
              <a:t>from</a:t>
            </a:r>
            <a:r>
              <a:rPr lang="fr-CH" sz="1800" dirty="0" smtClean="0"/>
              <a:t> JUAS 2021 </a:t>
            </a:r>
            <a:r>
              <a:rPr lang="fr-CH" sz="1800" dirty="0" err="1" smtClean="0"/>
              <a:t>onwards</a:t>
            </a:r>
            <a:r>
              <a:rPr lang="fr-CH" sz="1800" dirty="0" smtClean="0"/>
              <a:t>  </a:t>
            </a:r>
            <a:endParaRPr lang="en-GB" sz="1800" dirty="0"/>
          </a:p>
        </p:txBody>
      </p:sp>
      <p:sp>
        <p:nvSpPr>
          <p:cNvPr id="3" name="Date Placeholder 2"/>
          <p:cNvSpPr>
            <a:spLocks noGrp="1"/>
          </p:cNvSpPr>
          <p:nvPr>
            <p:ph type="dt" sz="half" idx="10"/>
          </p:nvPr>
        </p:nvSpPr>
        <p:spPr/>
        <p:txBody>
          <a:bodyPr/>
          <a:lstStyle/>
          <a:p>
            <a:r>
              <a:rPr lang="en-US" smtClean="0"/>
              <a:t>Ph. Lebrun</a:t>
            </a:r>
            <a:endParaRPr lang="en-US"/>
          </a:p>
        </p:txBody>
      </p:sp>
      <p:sp>
        <p:nvSpPr>
          <p:cNvPr id="4" name="Footer Placeholder 3"/>
          <p:cNvSpPr>
            <a:spLocks noGrp="1"/>
          </p:cNvSpPr>
          <p:nvPr>
            <p:ph type="ftr" sz="quarter" idx="11"/>
          </p:nvPr>
        </p:nvSpPr>
        <p:spPr/>
        <p:txBody>
          <a:bodyPr/>
          <a:lstStyle/>
          <a:p>
            <a:r>
              <a:rPr lang="en-GB" smtClean="0"/>
              <a:t>JUAS 2020 Welcome Course 2</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9</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096" y="1798702"/>
            <a:ext cx="2832672" cy="3068960"/>
          </a:xfrm>
          <a:prstGeom prst="rect">
            <a:avLst/>
          </a:prstGeom>
        </p:spPr>
      </p:pic>
    </p:spTree>
    <p:extLst>
      <p:ext uri="{BB962C8B-B14F-4D97-AF65-F5344CB8AC3E}">
        <p14:creationId xmlns:p14="http://schemas.microsoft.com/office/powerpoint/2010/main" val="2675188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2188</TotalTime>
  <Words>1512</Words>
  <Application>Microsoft Office PowerPoint</Application>
  <PresentationFormat>On-screen Show (4:3)</PresentationFormat>
  <Paragraphs>240</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Symbol</vt:lpstr>
      <vt:lpstr>Tahoma</vt:lpstr>
      <vt:lpstr>Default Design</vt:lpstr>
      <vt:lpstr>Welcome to JUAS 2020 Course 2 The technology and applications of particle accelerators  Philippe Lebrun Director, JUAS</vt:lpstr>
      <vt:lpstr>ESI Archamps Technopole, host of JUAS</vt:lpstr>
      <vt:lpstr>ESI Scientific Schools</vt:lpstr>
      <vt:lpstr>ESI Organization</vt:lpstr>
      <vt:lpstr>JUAS mission</vt:lpstr>
      <vt:lpstr>16 Partner Universities offer JUAS as an accredited component of a Master and/or Doctoral programme</vt:lpstr>
      <vt:lpstr>JUAS is supported by 23 European research programmes, particle accelerator facilities, hospitals and private companies</vt:lpstr>
      <vt:lpstr>A brief history of JUAS</vt:lpstr>
      <vt:lpstr>Welcome new Director designate </vt:lpstr>
      <vt:lpstr>JUAS pedagogy</vt:lpstr>
      <vt:lpstr>PowerPoint Presentation</vt:lpstr>
      <vt:lpstr>PowerPoint Presentation</vt:lpstr>
      <vt:lpstr>PowerPoint Presentation</vt:lpstr>
      <vt:lpstr>PowerPoint Presentation</vt:lpstr>
      <vt:lpstr>PowerPoint Presentation</vt:lpstr>
      <vt:lpstr>JUAS 2020 Course 2 Examination</vt:lpstr>
      <vt:lpstr>Practical Days at CERN on 5 &amp; 6 March 2020 Oral presentations on 16 March 2020</vt:lpstr>
      <vt:lpstr>Attendance Certificates &amp; Grade Sheets Master and Doctoral students</vt:lpstr>
      <vt:lpstr>Attendance Certificates &amp; Grade Sheets Professional students</vt:lpstr>
      <vt:lpstr>Evaluation of lectures and seminars by students</vt:lpstr>
      <vt:lpstr>Origin of JUAS 2020 students</vt:lpstr>
      <vt:lpstr>Origin of JUAS 2020 students</vt:lpstr>
      <vt:lpstr>JUAS code of conduct [1/2]</vt:lpstr>
      <vt:lpstr>JUAS code of conduct [2/2]</vt:lpstr>
      <vt:lpstr>Job opportunities</vt:lpstr>
      <vt:lpstr>Developing the JUAS network</vt:lpstr>
      <vt:lpstr>Have a pleasant and fruitful time at JUAS!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plebrun</dc:creator>
  <cp:lastModifiedBy>Philippe Lebrun</cp:lastModifiedBy>
  <cp:revision>311</cp:revision>
  <cp:lastPrinted>2016-08-30T15:13:57Z</cp:lastPrinted>
  <dcterms:created xsi:type="dcterms:W3CDTF">2006-09-22T09:17:37Z</dcterms:created>
  <dcterms:modified xsi:type="dcterms:W3CDTF">2020-02-17T12:02:50Z</dcterms:modified>
</cp:coreProperties>
</file>