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72" r:id="rId1"/>
  </p:sldMasterIdLst>
  <p:notesMasterIdLst>
    <p:notesMasterId r:id="rId38"/>
  </p:notesMasterIdLst>
  <p:handoutMasterIdLst>
    <p:handoutMasterId r:id="rId39"/>
  </p:handoutMasterIdLst>
  <p:sldIdLst>
    <p:sldId id="653" r:id="rId2"/>
    <p:sldId id="654" r:id="rId3"/>
    <p:sldId id="655" r:id="rId4"/>
    <p:sldId id="707" r:id="rId5"/>
    <p:sldId id="708" r:id="rId6"/>
    <p:sldId id="709" r:id="rId7"/>
    <p:sldId id="706" r:id="rId8"/>
    <p:sldId id="670" r:id="rId9"/>
    <p:sldId id="665" r:id="rId10"/>
    <p:sldId id="673" r:id="rId11"/>
    <p:sldId id="674" r:id="rId12"/>
    <p:sldId id="676" r:id="rId13"/>
    <p:sldId id="678" r:id="rId14"/>
    <p:sldId id="710" r:id="rId15"/>
    <p:sldId id="663" r:id="rId16"/>
    <p:sldId id="679" r:id="rId17"/>
    <p:sldId id="680" r:id="rId18"/>
    <p:sldId id="681" r:id="rId19"/>
    <p:sldId id="682" r:id="rId20"/>
    <p:sldId id="683" r:id="rId21"/>
    <p:sldId id="684" r:id="rId22"/>
    <p:sldId id="685" r:id="rId23"/>
    <p:sldId id="686" r:id="rId24"/>
    <p:sldId id="687" r:id="rId25"/>
    <p:sldId id="688" r:id="rId26"/>
    <p:sldId id="689" r:id="rId27"/>
    <p:sldId id="694" r:id="rId28"/>
    <p:sldId id="695" r:id="rId29"/>
    <p:sldId id="696" r:id="rId30"/>
    <p:sldId id="700" r:id="rId31"/>
    <p:sldId id="624" r:id="rId32"/>
    <p:sldId id="702" r:id="rId33"/>
    <p:sldId id="703" r:id="rId34"/>
    <p:sldId id="704" r:id="rId35"/>
    <p:sldId id="606" r:id="rId36"/>
    <p:sldId id="659" r:id="rId37"/>
  </p:sldIdLst>
  <p:sldSz cx="9144000" cy="6858000" type="screen4x3"/>
  <p:notesSz cx="9872663" cy="6797675"/>
  <p:defaultTextStyle>
    <a:defPPr>
      <a:defRPr lang="en-US"/>
    </a:defPPr>
    <a:lvl1pPr algn="ctr" rtl="0" eaLnBrk="0" fontAlgn="base" hangingPunct="0">
      <a:spcBef>
        <a:spcPct val="0"/>
      </a:spcBef>
      <a:spcAft>
        <a:spcPct val="0"/>
      </a:spcAft>
      <a:defRPr sz="2400" kern="1200">
        <a:solidFill>
          <a:schemeClr val="accent2"/>
        </a:solidFill>
        <a:latin typeface="Verdana" pitchFamily="34" charset="0"/>
        <a:ea typeface="+mn-ea"/>
        <a:cs typeface="+mn-cs"/>
      </a:defRPr>
    </a:lvl1pPr>
    <a:lvl2pPr marL="457200" algn="ctr" rtl="0" eaLnBrk="0" fontAlgn="base" hangingPunct="0">
      <a:spcBef>
        <a:spcPct val="0"/>
      </a:spcBef>
      <a:spcAft>
        <a:spcPct val="0"/>
      </a:spcAft>
      <a:defRPr sz="2400" kern="1200">
        <a:solidFill>
          <a:schemeClr val="accent2"/>
        </a:solidFill>
        <a:latin typeface="Verdana" pitchFamily="34" charset="0"/>
        <a:ea typeface="+mn-ea"/>
        <a:cs typeface="+mn-cs"/>
      </a:defRPr>
    </a:lvl2pPr>
    <a:lvl3pPr marL="914400" algn="ctr" rtl="0" eaLnBrk="0" fontAlgn="base" hangingPunct="0">
      <a:spcBef>
        <a:spcPct val="0"/>
      </a:spcBef>
      <a:spcAft>
        <a:spcPct val="0"/>
      </a:spcAft>
      <a:defRPr sz="2400" kern="1200">
        <a:solidFill>
          <a:schemeClr val="accent2"/>
        </a:solidFill>
        <a:latin typeface="Verdana" pitchFamily="34" charset="0"/>
        <a:ea typeface="+mn-ea"/>
        <a:cs typeface="+mn-cs"/>
      </a:defRPr>
    </a:lvl3pPr>
    <a:lvl4pPr marL="1371600" algn="ctr" rtl="0" eaLnBrk="0" fontAlgn="base" hangingPunct="0">
      <a:spcBef>
        <a:spcPct val="0"/>
      </a:spcBef>
      <a:spcAft>
        <a:spcPct val="0"/>
      </a:spcAft>
      <a:defRPr sz="2400" kern="1200">
        <a:solidFill>
          <a:schemeClr val="accent2"/>
        </a:solidFill>
        <a:latin typeface="Verdana" pitchFamily="34" charset="0"/>
        <a:ea typeface="+mn-ea"/>
        <a:cs typeface="+mn-cs"/>
      </a:defRPr>
    </a:lvl4pPr>
    <a:lvl5pPr marL="1828800" algn="ctr" rtl="0" eaLnBrk="0" fontAlgn="base" hangingPunct="0">
      <a:spcBef>
        <a:spcPct val="0"/>
      </a:spcBef>
      <a:spcAft>
        <a:spcPct val="0"/>
      </a:spcAft>
      <a:defRPr sz="2400" kern="1200">
        <a:solidFill>
          <a:schemeClr val="accent2"/>
        </a:solidFill>
        <a:latin typeface="Verdana" pitchFamily="34" charset="0"/>
        <a:ea typeface="+mn-ea"/>
        <a:cs typeface="+mn-cs"/>
      </a:defRPr>
    </a:lvl5pPr>
    <a:lvl6pPr marL="2286000" algn="l" defTabSz="914400" rtl="0" eaLnBrk="1" latinLnBrk="0" hangingPunct="1">
      <a:defRPr sz="2400" kern="1200">
        <a:solidFill>
          <a:schemeClr val="accent2"/>
        </a:solidFill>
        <a:latin typeface="Verdana" pitchFamily="34" charset="0"/>
        <a:ea typeface="+mn-ea"/>
        <a:cs typeface="+mn-cs"/>
      </a:defRPr>
    </a:lvl6pPr>
    <a:lvl7pPr marL="2743200" algn="l" defTabSz="914400" rtl="0" eaLnBrk="1" latinLnBrk="0" hangingPunct="1">
      <a:defRPr sz="2400" kern="1200">
        <a:solidFill>
          <a:schemeClr val="accent2"/>
        </a:solidFill>
        <a:latin typeface="Verdana" pitchFamily="34" charset="0"/>
        <a:ea typeface="+mn-ea"/>
        <a:cs typeface="+mn-cs"/>
      </a:defRPr>
    </a:lvl7pPr>
    <a:lvl8pPr marL="3200400" algn="l" defTabSz="914400" rtl="0" eaLnBrk="1" latinLnBrk="0" hangingPunct="1">
      <a:defRPr sz="2400" kern="1200">
        <a:solidFill>
          <a:schemeClr val="accent2"/>
        </a:solidFill>
        <a:latin typeface="Verdana" pitchFamily="34" charset="0"/>
        <a:ea typeface="+mn-ea"/>
        <a:cs typeface="+mn-cs"/>
      </a:defRPr>
    </a:lvl8pPr>
    <a:lvl9pPr marL="3657600" algn="l" defTabSz="914400" rtl="0" eaLnBrk="1" latinLnBrk="0" hangingPunct="1">
      <a:defRPr sz="2400" kern="1200">
        <a:solidFill>
          <a:schemeClr val="accent2"/>
        </a:solidFill>
        <a:latin typeface="Verdana" pitchFamily="34" charset="0"/>
        <a:ea typeface="+mn-ea"/>
        <a:cs typeface="+mn-cs"/>
      </a:defRPr>
    </a:lvl9pPr>
  </p:defaultTextStyle>
  <p:extLst>
    <p:ext uri="{EFAFB233-063F-42B5-8137-9DF3F51BA10A}">
      <p15:sldGuideLst xmlns:p15="http://schemas.microsoft.com/office/powerpoint/2012/main">
        <p15:guide id="1" orient="horz" pos="4010">
          <p15:clr>
            <a:srgbClr val="A4A3A4"/>
          </p15:clr>
        </p15:guide>
        <p15:guide id="2" pos="5472">
          <p15:clr>
            <a:srgbClr val="A4A3A4"/>
          </p15:clr>
        </p15:guide>
      </p15:sldGuideLst>
    </p:ext>
    <p:ext uri="{2D200454-40CA-4A62-9FC3-DE9A4176ACB9}">
      <p15:notesGuideLst xmlns:p15="http://schemas.microsoft.com/office/powerpoint/2012/main">
        <p15:guide id="1" orient="horz" pos="2140">
          <p15:clr>
            <a:srgbClr val="A4A3A4"/>
          </p15:clr>
        </p15:guide>
        <p15:guide id="2" pos="311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FFFF"/>
    <a:srgbClr val="CCFFFF"/>
    <a:srgbClr val="B2B2B2"/>
    <a:srgbClr val="AFAFFF"/>
    <a:srgbClr val="FF9900"/>
    <a:srgbClr val="9999FF"/>
    <a:srgbClr val="C0C0C0"/>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12" autoAdjust="0"/>
    <p:restoredTop sz="93861" autoAdjust="0"/>
  </p:normalViewPr>
  <p:slideViewPr>
    <p:cSldViewPr snapToGrid="0">
      <p:cViewPr varScale="1">
        <p:scale>
          <a:sx n="106" d="100"/>
          <a:sy n="106" d="100"/>
        </p:scale>
        <p:origin x="2304" y="144"/>
      </p:cViewPr>
      <p:guideLst>
        <p:guide orient="horz" pos="4010"/>
        <p:guide pos="5472"/>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117" d="100"/>
          <a:sy n="117" d="100"/>
        </p:scale>
        <p:origin x="-720" y="-102"/>
      </p:cViewPr>
      <p:guideLst>
        <p:guide orient="horz" pos="2140"/>
        <p:guide pos="31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2" y="1"/>
            <a:ext cx="4253377" cy="331087"/>
          </a:xfrm>
          <a:prstGeom prst="rect">
            <a:avLst/>
          </a:prstGeom>
          <a:noFill/>
          <a:ln w="9525">
            <a:noFill/>
            <a:miter lim="800000"/>
            <a:headEnd/>
            <a:tailEnd/>
          </a:ln>
          <a:effectLst/>
        </p:spPr>
        <p:txBody>
          <a:bodyPr vert="horz" wrap="none" lIns="62955" tIns="31466" rIns="62955" bIns="31466" numCol="1" anchor="ctr" anchorCtr="0" compatLnSpc="1">
            <a:prstTxWarp prst="textNoShape">
              <a:avLst/>
            </a:prstTxWarp>
          </a:bodyPr>
          <a:lstStyle>
            <a:lvl1pPr algn="l" defTabSz="638175">
              <a:defRPr>
                <a:solidFill>
                  <a:schemeClr val="tx1"/>
                </a:solidFill>
                <a:latin typeface="Times New Roman" pitchFamily="18" charset="0"/>
              </a:defRPr>
            </a:lvl1pPr>
          </a:lstStyle>
          <a:p>
            <a:pPr>
              <a:defRPr/>
            </a:pPr>
            <a:endParaRPr lang="en-US"/>
          </a:p>
        </p:txBody>
      </p:sp>
      <p:sp>
        <p:nvSpPr>
          <p:cNvPr id="60419" name="Rectangle 3"/>
          <p:cNvSpPr>
            <a:spLocks noGrp="1" noChangeArrowheads="1"/>
          </p:cNvSpPr>
          <p:nvPr>
            <p:ph type="dt" sz="quarter" idx="1"/>
          </p:nvPr>
        </p:nvSpPr>
        <p:spPr bwMode="auto">
          <a:xfrm>
            <a:off x="5619288" y="1"/>
            <a:ext cx="4253377" cy="331087"/>
          </a:xfrm>
          <a:prstGeom prst="rect">
            <a:avLst/>
          </a:prstGeom>
          <a:noFill/>
          <a:ln w="9525">
            <a:noFill/>
            <a:miter lim="800000"/>
            <a:headEnd/>
            <a:tailEnd/>
          </a:ln>
          <a:effectLst/>
        </p:spPr>
        <p:txBody>
          <a:bodyPr vert="horz" wrap="none" lIns="62955" tIns="31466" rIns="62955" bIns="31466" numCol="1" anchor="ctr" anchorCtr="0" compatLnSpc="1">
            <a:prstTxWarp prst="textNoShape">
              <a:avLst/>
            </a:prstTxWarp>
          </a:bodyPr>
          <a:lstStyle>
            <a:lvl1pPr algn="r" defTabSz="638175">
              <a:defRPr>
                <a:solidFill>
                  <a:schemeClr val="tx1"/>
                </a:solidFill>
                <a:latin typeface="Times New Roman" pitchFamily="18" charset="0"/>
              </a:defRPr>
            </a:lvl1pPr>
          </a:lstStyle>
          <a:p>
            <a:pPr>
              <a:defRPr/>
            </a:pPr>
            <a:r>
              <a:rPr lang="en-US"/>
              <a:t>HTS Leads </a:t>
            </a:r>
          </a:p>
        </p:txBody>
      </p:sp>
      <p:sp>
        <p:nvSpPr>
          <p:cNvPr id="60420" name="Rectangle 4"/>
          <p:cNvSpPr>
            <a:spLocks noGrp="1" noChangeArrowheads="1"/>
          </p:cNvSpPr>
          <p:nvPr>
            <p:ph type="ftr" sz="quarter" idx="2"/>
          </p:nvPr>
        </p:nvSpPr>
        <p:spPr bwMode="auto">
          <a:xfrm>
            <a:off x="2" y="6444196"/>
            <a:ext cx="4253377" cy="353479"/>
          </a:xfrm>
          <a:prstGeom prst="rect">
            <a:avLst/>
          </a:prstGeom>
          <a:noFill/>
          <a:ln w="9525">
            <a:noFill/>
            <a:miter lim="800000"/>
            <a:headEnd/>
            <a:tailEnd/>
          </a:ln>
          <a:effectLst/>
        </p:spPr>
        <p:txBody>
          <a:bodyPr vert="horz" wrap="none" lIns="62955" tIns="31466" rIns="62955" bIns="31466" numCol="1" anchor="b" anchorCtr="0" compatLnSpc="1">
            <a:prstTxWarp prst="textNoShape">
              <a:avLst/>
            </a:prstTxWarp>
          </a:bodyPr>
          <a:lstStyle>
            <a:lvl1pPr algn="l" defTabSz="638175">
              <a:defRPr>
                <a:solidFill>
                  <a:schemeClr val="tx1"/>
                </a:solidFill>
                <a:latin typeface="Times New Roman" pitchFamily="18" charset="0"/>
              </a:defRPr>
            </a:lvl1pPr>
          </a:lstStyle>
          <a:p>
            <a:pPr>
              <a:defRPr/>
            </a:pPr>
            <a:endParaRPr lang="en-US"/>
          </a:p>
        </p:txBody>
      </p:sp>
      <p:sp>
        <p:nvSpPr>
          <p:cNvPr id="60421" name="Rectangle 5"/>
          <p:cNvSpPr>
            <a:spLocks noGrp="1" noChangeArrowheads="1"/>
          </p:cNvSpPr>
          <p:nvPr>
            <p:ph type="sldNum" sz="quarter" idx="3"/>
          </p:nvPr>
        </p:nvSpPr>
        <p:spPr bwMode="auto">
          <a:xfrm>
            <a:off x="5619288" y="6444196"/>
            <a:ext cx="4253377" cy="353479"/>
          </a:xfrm>
          <a:prstGeom prst="rect">
            <a:avLst/>
          </a:prstGeom>
          <a:noFill/>
          <a:ln w="9525">
            <a:noFill/>
            <a:miter lim="800000"/>
            <a:headEnd/>
            <a:tailEnd/>
          </a:ln>
          <a:effectLst/>
        </p:spPr>
        <p:txBody>
          <a:bodyPr vert="horz" wrap="none" lIns="62955" tIns="31466" rIns="62955" bIns="31466" numCol="1" anchor="b" anchorCtr="0" compatLnSpc="1">
            <a:prstTxWarp prst="textNoShape">
              <a:avLst/>
            </a:prstTxWarp>
          </a:bodyPr>
          <a:lstStyle>
            <a:lvl1pPr algn="r" defTabSz="638175">
              <a:defRPr>
                <a:solidFill>
                  <a:schemeClr val="tx1"/>
                </a:solidFill>
                <a:latin typeface="Times New Roman" pitchFamily="18" charset="0"/>
              </a:defRPr>
            </a:lvl1pPr>
          </a:lstStyle>
          <a:p>
            <a:pPr>
              <a:defRPr/>
            </a:pPr>
            <a:fld id="{851C2C02-BE92-451D-A980-578AFC7C5375}" type="slidenum">
              <a:rPr lang="en-US"/>
              <a:pPr>
                <a:defRPr/>
              </a:pPr>
              <a:t>‹#›</a:t>
            </a:fld>
            <a:endParaRPr lang="en-US"/>
          </a:p>
        </p:txBody>
      </p:sp>
    </p:spTree>
    <p:extLst>
      <p:ext uri="{BB962C8B-B14F-4D97-AF65-F5344CB8AC3E}">
        <p14:creationId xmlns:p14="http://schemas.microsoft.com/office/powerpoint/2010/main" val="39333784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2" y="1"/>
            <a:ext cx="4283554" cy="331087"/>
          </a:xfrm>
          <a:prstGeom prst="rect">
            <a:avLst/>
          </a:prstGeom>
          <a:noFill/>
          <a:ln w="9525">
            <a:noFill/>
            <a:miter lim="800000"/>
            <a:headEnd/>
            <a:tailEnd/>
          </a:ln>
          <a:effectLst/>
        </p:spPr>
        <p:txBody>
          <a:bodyPr vert="horz" wrap="square" lIns="95185" tIns="47592" rIns="95185" bIns="47592" numCol="1" anchor="t" anchorCtr="0" compatLnSpc="1">
            <a:prstTxWarp prst="textNoShape">
              <a:avLst/>
            </a:prstTxWarp>
          </a:bodyPr>
          <a:lstStyle>
            <a:lvl1pPr algn="l" defTabSz="955675">
              <a:defRPr sz="1800">
                <a:solidFill>
                  <a:schemeClr val="tx1"/>
                </a:solidFill>
                <a:latin typeface="Times New Roman" pitchFamily="18" charset="0"/>
              </a:defRPr>
            </a:lvl1pPr>
          </a:lstStyle>
          <a:p>
            <a:pPr>
              <a:defRPr/>
            </a:pPr>
            <a:endParaRPr lang="en-US"/>
          </a:p>
        </p:txBody>
      </p:sp>
      <p:sp>
        <p:nvSpPr>
          <p:cNvPr id="15363" name="Rectangle 3"/>
          <p:cNvSpPr>
            <a:spLocks noGrp="1" noChangeArrowheads="1"/>
          </p:cNvSpPr>
          <p:nvPr>
            <p:ph type="dt" idx="1"/>
          </p:nvPr>
        </p:nvSpPr>
        <p:spPr bwMode="auto">
          <a:xfrm>
            <a:off x="5589111" y="1"/>
            <a:ext cx="4283553" cy="331087"/>
          </a:xfrm>
          <a:prstGeom prst="rect">
            <a:avLst/>
          </a:prstGeom>
          <a:noFill/>
          <a:ln w="9525">
            <a:noFill/>
            <a:miter lim="800000"/>
            <a:headEnd/>
            <a:tailEnd/>
          </a:ln>
          <a:effectLst/>
        </p:spPr>
        <p:txBody>
          <a:bodyPr vert="horz" wrap="square" lIns="95185" tIns="47592" rIns="95185" bIns="47592" numCol="1" anchor="t" anchorCtr="0" compatLnSpc="1">
            <a:prstTxWarp prst="textNoShape">
              <a:avLst/>
            </a:prstTxWarp>
          </a:bodyPr>
          <a:lstStyle>
            <a:lvl1pPr algn="r" defTabSz="955675">
              <a:defRPr sz="1800">
                <a:solidFill>
                  <a:schemeClr val="tx1"/>
                </a:solidFill>
                <a:latin typeface="Times New Roman" pitchFamily="18" charset="0"/>
              </a:defRPr>
            </a:lvl1pPr>
          </a:lstStyle>
          <a:p>
            <a:pPr>
              <a:defRPr/>
            </a:pPr>
            <a:r>
              <a:rPr lang="en-US"/>
              <a:t>HTS Leads </a:t>
            </a:r>
          </a:p>
        </p:txBody>
      </p:sp>
      <p:sp>
        <p:nvSpPr>
          <p:cNvPr id="56324" name="Rectangle 4"/>
          <p:cNvSpPr>
            <a:spLocks noGrp="1" noRot="1" noChangeAspect="1" noChangeArrowheads="1" noTextEdit="1"/>
          </p:cNvSpPr>
          <p:nvPr>
            <p:ph type="sldImg" idx="2"/>
          </p:nvPr>
        </p:nvSpPr>
        <p:spPr bwMode="auto">
          <a:xfrm>
            <a:off x="3240088" y="519113"/>
            <a:ext cx="3400425" cy="2551112"/>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1302380" y="3234096"/>
            <a:ext cx="7267907" cy="3045358"/>
          </a:xfrm>
          <a:prstGeom prst="rect">
            <a:avLst/>
          </a:prstGeom>
          <a:noFill/>
          <a:ln w="9525">
            <a:noFill/>
            <a:miter lim="800000"/>
            <a:headEnd/>
            <a:tailEnd/>
          </a:ln>
          <a:effectLst/>
        </p:spPr>
        <p:txBody>
          <a:bodyPr vert="horz" wrap="square" lIns="95185" tIns="47592" rIns="95185" bIns="4759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2" y="6468190"/>
            <a:ext cx="4283554" cy="329488"/>
          </a:xfrm>
          <a:prstGeom prst="rect">
            <a:avLst/>
          </a:prstGeom>
          <a:noFill/>
          <a:ln w="9525">
            <a:noFill/>
            <a:miter lim="800000"/>
            <a:headEnd/>
            <a:tailEnd/>
          </a:ln>
          <a:effectLst/>
        </p:spPr>
        <p:txBody>
          <a:bodyPr vert="horz" wrap="square" lIns="95185" tIns="47592" rIns="95185" bIns="47592" numCol="1" anchor="b" anchorCtr="0" compatLnSpc="1">
            <a:prstTxWarp prst="textNoShape">
              <a:avLst/>
            </a:prstTxWarp>
          </a:bodyPr>
          <a:lstStyle>
            <a:lvl1pPr algn="l" defTabSz="955675">
              <a:defRPr sz="1800">
                <a:solidFill>
                  <a:schemeClr val="tx1"/>
                </a:solidFill>
                <a:latin typeface="Times New Roman" pitchFamily="18" charset="0"/>
              </a:defRPr>
            </a:lvl1pPr>
          </a:lstStyle>
          <a:p>
            <a:pPr>
              <a:defRPr/>
            </a:pPr>
            <a:endParaRPr lang="en-US"/>
          </a:p>
        </p:txBody>
      </p:sp>
      <p:sp>
        <p:nvSpPr>
          <p:cNvPr id="15367" name="Rectangle 7"/>
          <p:cNvSpPr>
            <a:spLocks noGrp="1" noChangeArrowheads="1"/>
          </p:cNvSpPr>
          <p:nvPr>
            <p:ph type="sldNum" sz="quarter" idx="5"/>
          </p:nvPr>
        </p:nvSpPr>
        <p:spPr bwMode="auto">
          <a:xfrm>
            <a:off x="5589111" y="6468190"/>
            <a:ext cx="4283553" cy="329488"/>
          </a:xfrm>
          <a:prstGeom prst="rect">
            <a:avLst/>
          </a:prstGeom>
          <a:noFill/>
          <a:ln w="9525">
            <a:noFill/>
            <a:miter lim="800000"/>
            <a:headEnd/>
            <a:tailEnd/>
          </a:ln>
          <a:effectLst/>
        </p:spPr>
        <p:txBody>
          <a:bodyPr vert="horz" wrap="square" lIns="95185" tIns="47592" rIns="95185" bIns="47592" numCol="1" anchor="b" anchorCtr="0" compatLnSpc="1">
            <a:prstTxWarp prst="textNoShape">
              <a:avLst/>
            </a:prstTxWarp>
          </a:bodyPr>
          <a:lstStyle>
            <a:lvl1pPr algn="r" defTabSz="955675">
              <a:defRPr sz="1800">
                <a:solidFill>
                  <a:schemeClr val="tx1"/>
                </a:solidFill>
                <a:latin typeface="Times New Roman" pitchFamily="18" charset="0"/>
              </a:defRPr>
            </a:lvl1pPr>
          </a:lstStyle>
          <a:p>
            <a:pPr>
              <a:defRPr/>
            </a:pPr>
            <a:fld id="{CCD27B7A-A871-4CE5-A946-55D851E60B8C}" type="slidenum">
              <a:rPr lang="en-US"/>
              <a:pPr>
                <a:defRPr/>
              </a:pPr>
              <a:t>‹#›</a:t>
            </a:fld>
            <a:endParaRPr lang="en-US"/>
          </a:p>
        </p:txBody>
      </p:sp>
    </p:spTree>
    <p:extLst>
      <p:ext uri="{BB962C8B-B14F-4D97-AF65-F5344CB8AC3E}">
        <p14:creationId xmlns:p14="http://schemas.microsoft.com/office/powerpoint/2010/main" val="1590517567"/>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smtClean="0"/>
              <a:t>HTS Leads </a:t>
            </a:r>
            <a:endParaRPr lang="en-US"/>
          </a:p>
        </p:txBody>
      </p:sp>
      <p:sp>
        <p:nvSpPr>
          <p:cNvPr id="5" name="Slide Number Placeholder 4"/>
          <p:cNvSpPr>
            <a:spLocks noGrp="1"/>
          </p:cNvSpPr>
          <p:nvPr>
            <p:ph type="sldNum" sz="quarter" idx="11"/>
          </p:nvPr>
        </p:nvSpPr>
        <p:spPr/>
        <p:txBody>
          <a:bodyPr/>
          <a:lstStyle/>
          <a:p>
            <a:pPr>
              <a:defRPr/>
            </a:pPr>
            <a:fld id="{CCD27B7A-A871-4CE5-A946-55D851E60B8C}" type="slidenum">
              <a:rPr lang="en-US" smtClean="0"/>
              <a:pPr>
                <a:defRPr/>
              </a:pPr>
              <a:t>1</a:t>
            </a:fld>
            <a:endParaRPr lang="en-US"/>
          </a:p>
        </p:txBody>
      </p:sp>
    </p:spTree>
    <p:extLst>
      <p:ext uri="{BB962C8B-B14F-4D97-AF65-F5344CB8AC3E}">
        <p14:creationId xmlns:p14="http://schemas.microsoft.com/office/powerpoint/2010/main" val="574681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type="dt" sz="quarter" idx="1"/>
          </p:nvPr>
        </p:nvSpPr>
        <p:spPr>
          <a:noFill/>
        </p:spPr>
        <p:txBody>
          <a:bodyPr/>
          <a:lstStyle/>
          <a:p>
            <a:r>
              <a:rPr lang="en-US" smtClean="0"/>
              <a:t>HTS Leads </a:t>
            </a:r>
          </a:p>
        </p:txBody>
      </p:sp>
      <p:sp>
        <p:nvSpPr>
          <p:cNvPr id="66563" name="Rectangle 7"/>
          <p:cNvSpPr>
            <a:spLocks noGrp="1" noChangeArrowheads="1"/>
          </p:cNvSpPr>
          <p:nvPr>
            <p:ph type="sldNum" sz="quarter" idx="5"/>
          </p:nvPr>
        </p:nvSpPr>
        <p:spPr>
          <a:noFill/>
        </p:spPr>
        <p:txBody>
          <a:bodyPr/>
          <a:lstStyle/>
          <a:p>
            <a:fld id="{383327E3-1F6B-4DE4-9A62-F1DB8A969179}" type="slidenum">
              <a:rPr lang="en-US" smtClean="0"/>
              <a:pPr/>
              <a:t>34</a:t>
            </a:fld>
            <a:endParaRPr lang="en-US" smtClean="0"/>
          </a:p>
        </p:txBody>
      </p:sp>
      <p:sp>
        <p:nvSpPr>
          <p:cNvPr id="66564" name="Rectangle 2"/>
          <p:cNvSpPr>
            <a:spLocks noGrp="1" noRot="1" noChangeAspect="1" noChangeArrowheads="1" noTextEdit="1"/>
          </p:cNvSpPr>
          <p:nvPr>
            <p:ph type="sldImg"/>
          </p:nvPr>
        </p:nvSpPr>
        <p:spPr>
          <a:ln/>
        </p:spPr>
      </p:sp>
      <p:sp>
        <p:nvSpPr>
          <p:cNvPr id="66565" name="Rectangle 3"/>
          <p:cNvSpPr>
            <a:spLocks noGrp="1" noChangeArrowheads="1"/>
          </p:cNvSpPr>
          <p:nvPr>
            <p:ph type="body" idx="1"/>
          </p:nvPr>
        </p:nvSpPr>
        <p:spPr>
          <a:noFill/>
          <a:ln/>
        </p:spPr>
        <p:txBody>
          <a:bodyPr/>
          <a:lstStyle/>
          <a:p>
            <a:r>
              <a:rPr lang="en-US" smtClean="0"/>
              <a:t>N reflects the abruptness of the transition from superconducting to normal state</a:t>
            </a:r>
          </a:p>
        </p:txBody>
      </p:sp>
    </p:spTree>
    <p:extLst>
      <p:ext uri="{BB962C8B-B14F-4D97-AF65-F5344CB8AC3E}">
        <p14:creationId xmlns:p14="http://schemas.microsoft.com/office/powerpoint/2010/main" val="2868124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smtClean="0"/>
              <a:t>HTS Leads </a:t>
            </a:r>
            <a:endParaRPr lang="en-US"/>
          </a:p>
        </p:txBody>
      </p:sp>
      <p:sp>
        <p:nvSpPr>
          <p:cNvPr id="5" name="Slide Number Placeholder 4"/>
          <p:cNvSpPr>
            <a:spLocks noGrp="1"/>
          </p:cNvSpPr>
          <p:nvPr>
            <p:ph type="sldNum" sz="quarter" idx="11"/>
          </p:nvPr>
        </p:nvSpPr>
        <p:spPr/>
        <p:txBody>
          <a:bodyPr/>
          <a:lstStyle/>
          <a:p>
            <a:pPr>
              <a:defRPr/>
            </a:pPr>
            <a:fld id="{CCD27B7A-A871-4CE5-A946-55D851E60B8C}" type="slidenum">
              <a:rPr lang="en-US" smtClean="0"/>
              <a:pPr>
                <a:defRPr/>
              </a:pPr>
              <a:t>36</a:t>
            </a:fld>
            <a:endParaRPr lang="en-US"/>
          </a:p>
        </p:txBody>
      </p:sp>
    </p:spTree>
    <p:extLst>
      <p:ext uri="{BB962C8B-B14F-4D97-AF65-F5344CB8AC3E}">
        <p14:creationId xmlns:p14="http://schemas.microsoft.com/office/powerpoint/2010/main" val="1086448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smtClean="0"/>
              <a:t>HTS Leads </a:t>
            </a:r>
            <a:endParaRPr lang="en-US"/>
          </a:p>
        </p:txBody>
      </p:sp>
      <p:sp>
        <p:nvSpPr>
          <p:cNvPr id="5" name="Slide Number Placeholder 4"/>
          <p:cNvSpPr>
            <a:spLocks noGrp="1"/>
          </p:cNvSpPr>
          <p:nvPr>
            <p:ph type="sldNum" sz="quarter" idx="11"/>
          </p:nvPr>
        </p:nvSpPr>
        <p:spPr/>
        <p:txBody>
          <a:bodyPr/>
          <a:lstStyle/>
          <a:p>
            <a:pPr>
              <a:defRPr/>
            </a:pPr>
            <a:fld id="{CCD27B7A-A871-4CE5-A946-55D851E60B8C}" type="slidenum">
              <a:rPr lang="en-US" smtClean="0"/>
              <a:pPr>
                <a:defRPr/>
              </a:pPr>
              <a:t>16</a:t>
            </a:fld>
            <a:endParaRPr lang="en-US"/>
          </a:p>
        </p:txBody>
      </p:sp>
    </p:spTree>
    <p:extLst>
      <p:ext uri="{BB962C8B-B14F-4D97-AF65-F5344CB8AC3E}">
        <p14:creationId xmlns:p14="http://schemas.microsoft.com/office/powerpoint/2010/main" val="2079004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smtClean="0"/>
              <a:t>HTS Leads </a:t>
            </a:r>
            <a:endParaRPr lang="en-US"/>
          </a:p>
        </p:txBody>
      </p:sp>
      <p:sp>
        <p:nvSpPr>
          <p:cNvPr id="5" name="Slide Number Placeholder 4"/>
          <p:cNvSpPr>
            <a:spLocks noGrp="1"/>
          </p:cNvSpPr>
          <p:nvPr>
            <p:ph type="sldNum" sz="quarter" idx="11"/>
          </p:nvPr>
        </p:nvSpPr>
        <p:spPr/>
        <p:txBody>
          <a:bodyPr/>
          <a:lstStyle/>
          <a:p>
            <a:pPr>
              <a:defRPr/>
            </a:pPr>
            <a:fld id="{CCD27B7A-A871-4CE5-A946-55D851E60B8C}" type="slidenum">
              <a:rPr lang="en-US" smtClean="0"/>
              <a:pPr>
                <a:defRPr/>
              </a:pPr>
              <a:t>17</a:t>
            </a:fld>
            <a:endParaRPr lang="en-US"/>
          </a:p>
        </p:txBody>
      </p:sp>
    </p:spTree>
    <p:extLst>
      <p:ext uri="{BB962C8B-B14F-4D97-AF65-F5344CB8AC3E}">
        <p14:creationId xmlns:p14="http://schemas.microsoft.com/office/powerpoint/2010/main" val="2035529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smtClean="0"/>
              <a:t>HTS Leads </a:t>
            </a:r>
            <a:endParaRPr lang="en-US"/>
          </a:p>
        </p:txBody>
      </p:sp>
      <p:sp>
        <p:nvSpPr>
          <p:cNvPr id="5" name="Slide Number Placeholder 4"/>
          <p:cNvSpPr>
            <a:spLocks noGrp="1"/>
          </p:cNvSpPr>
          <p:nvPr>
            <p:ph type="sldNum" sz="quarter" idx="11"/>
          </p:nvPr>
        </p:nvSpPr>
        <p:spPr/>
        <p:txBody>
          <a:bodyPr/>
          <a:lstStyle/>
          <a:p>
            <a:pPr>
              <a:defRPr/>
            </a:pPr>
            <a:fld id="{CCD27B7A-A871-4CE5-A946-55D851E60B8C}" type="slidenum">
              <a:rPr lang="en-US" smtClean="0"/>
              <a:pPr>
                <a:defRPr/>
              </a:pPr>
              <a:t>18</a:t>
            </a:fld>
            <a:endParaRPr lang="en-US"/>
          </a:p>
        </p:txBody>
      </p:sp>
    </p:spTree>
    <p:extLst>
      <p:ext uri="{BB962C8B-B14F-4D97-AF65-F5344CB8AC3E}">
        <p14:creationId xmlns:p14="http://schemas.microsoft.com/office/powerpoint/2010/main" val="179904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smtClean="0"/>
              <a:t>HTS Leads </a:t>
            </a:r>
            <a:endParaRPr lang="en-US"/>
          </a:p>
        </p:txBody>
      </p:sp>
      <p:sp>
        <p:nvSpPr>
          <p:cNvPr id="5" name="Slide Number Placeholder 4"/>
          <p:cNvSpPr>
            <a:spLocks noGrp="1"/>
          </p:cNvSpPr>
          <p:nvPr>
            <p:ph type="sldNum" sz="quarter" idx="11"/>
          </p:nvPr>
        </p:nvSpPr>
        <p:spPr/>
        <p:txBody>
          <a:bodyPr/>
          <a:lstStyle/>
          <a:p>
            <a:pPr>
              <a:defRPr/>
            </a:pPr>
            <a:fld id="{CCD27B7A-A871-4CE5-A946-55D851E60B8C}" type="slidenum">
              <a:rPr lang="en-US" smtClean="0"/>
              <a:pPr>
                <a:defRPr/>
              </a:pPr>
              <a:t>19</a:t>
            </a:fld>
            <a:endParaRPr lang="en-US"/>
          </a:p>
        </p:txBody>
      </p:sp>
    </p:spTree>
    <p:extLst>
      <p:ext uri="{BB962C8B-B14F-4D97-AF65-F5344CB8AC3E}">
        <p14:creationId xmlns:p14="http://schemas.microsoft.com/office/powerpoint/2010/main" val="3396522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smtClean="0"/>
              <a:t>HTS Leads </a:t>
            </a:r>
            <a:endParaRPr lang="en-US"/>
          </a:p>
        </p:txBody>
      </p:sp>
      <p:sp>
        <p:nvSpPr>
          <p:cNvPr id="5" name="Slide Number Placeholder 4"/>
          <p:cNvSpPr>
            <a:spLocks noGrp="1"/>
          </p:cNvSpPr>
          <p:nvPr>
            <p:ph type="sldNum" sz="quarter" idx="11"/>
          </p:nvPr>
        </p:nvSpPr>
        <p:spPr/>
        <p:txBody>
          <a:bodyPr/>
          <a:lstStyle/>
          <a:p>
            <a:pPr>
              <a:defRPr/>
            </a:pPr>
            <a:fld id="{CCD27B7A-A871-4CE5-A946-55D851E60B8C}" type="slidenum">
              <a:rPr lang="en-US" smtClean="0"/>
              <a:pPr>
                <a:defRPr/>
              </a:pPr>
              <a:t>20</a:t>
            </a:fld>
            <a:endParaRPr lang="en-US"/>
          </a:p>
        </p:txBody>
      </p:sp>
    </p:spTree>
    <p:extLst>
      <p:ext uri="{BB962C8B-B14F-4D97-AF65-F5344CB8AC3E}">
        <p14:creationId xmlns:p14="http://schemas.microsoft.com/office/powerpoint/2010/main" val="1154278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smtClean="0"/>
              <a:t>HTS Leads </a:t>
            </a:r>
            <a:endParaRPr lang="en-US"/>
          </a:p>
        </p:txBody>
      </p:sp>
      <p:sp>
        <p:nvSpPr>
          <p:cNvPr id="5" name="Slide Number Placeholder 4"/>
          <p:cNvSpPr>
            <a:spLocks noGrp="1"/>
          </p:cNvSpPr>
          <p:nvPr>
            <p:ph type="sldNum" sz="quarter" idx="11"/>
          </p:nvPr>
        </p:nvSpPr>
        <p:spPr/>
        <p:txBody>
          <a:bodyPr/>
          <a:lstStyle/>
          <a:p>
            <a:pPr>
              <a:defRPr/>
            </a:pPr>
            <a:fld id="{CCD27B7A-A871-4CE5-A946-55D851E60B8C}" type="slidenum">
              <a:rPr lang="en-US" smtClean="0"/>
              <a:pPr>
                <a:defRPr/>
              </a:pPr>
              <a:t>21</a:t>
            </a:fld>
            <a:endParaRPr lang="en-US"/>
          </a:p>
        </p:txBody>
      </p:sp>
    </p:spTree>
    <p:extLst>
      <p:ext uri="{BB962C8B-B14F-4D97-AF65-F5344CB8AC3E}">
        <p14:creationId xmlns:p14="http://schemas.microsoft.com/office/powerpoint/2010/main" val="1966075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type="dt" sz="quarter" idx="1"/>
          </p:nvPr>
        </p:nvSpPr>
        <p:spPr>
          <a:noFill/>
        </p:spPr>
        <p:txBody>
          <a:bodyPr/>
          <a:lstStyle/>
          <a:p>
            <a:r>
              <a:rPr lang="en-US" smtClean="0"/>
              <a:t>HTS Leads </a:t>
            </a:r>
          </a:p>
        </p:txBody>
      </p:sp>
      <p:sp>
        <p:nvSpPr>
          <p:cNvPr id="66563" name="Rectangle 7"/>
          <p:cNvSpPr>
            <a:spLocks noGrp="1" noChangeArrowheads="1"/>
          </p:cNvSpPr>
          <p:nvPr>
            <p:ph type="sldNum" sz="quarter" idx="5"/>
          </p:nvPr>
        </p:nvSpPr>
        <p:spPr>
          <a:noFill/>
        </p:spPr>
        <p:txBody>
          <a:bodyPr/>
          <a:lstStyle/>
          <a:p>
            <a:fld id="{383327E3-1F6B-4DE4-9A62-F1DB8A969179}" type="slidenum">
              <a:rPr lang="en-US" smtClean="0"/>
              <a:pPr/>
              <a:t>32</a:t>
            </a:fld>
            <a:endParaRPr lang="en-US" smtClean="0"/>
          </a:p>
        </p:txBody>
      </p:sp>
      <p:sp>
        <p:nvSpPr>
          <p:cNvPr id="66564" name="Rectangle 2"/>
          <p:cNvSpPr>
            <a:spLocks noGrp="1" noRot="1" noChangeAspect="1" noChangeArrowheads="1" noTextEdit="1"/>
          </p:cNvSpPr>
          <p:nvPr>
            <p:ph type="sldImg"/>
          </p:nvPr>
        </p:nvSpPr>
        <p:spPr>
          <a:ln/>
        </p:spPr>
      </p:sp>
      <p:sp>
        <p:nvSpPr>
          <p:cNvPr id="66565" name="Rectangle 3"/>
          <p:cNvSpPr>
            <a:spLocks noGrp="1" noChangeArrowheads="1"/>
          </p:cNvSpPr>
          <p:nvPr>
            <p:ph type="body" idx="1"/>
          </p:nvPr>
        </p:nvSpPr>
        <p:spPr>
          <a:noFill/>
          <a:ln/>
        </p:spPr>
        <p:txBody>
          <a:bodyPr/>
          <a:lstStyle/>
          <a:p>
            <a:r>
              <a:rPr lang="en-US" smtClean="0"/>
              <a:t>N reflects the abruptness of the transition from superconducting to normal state</a:t>
            </a:r>
          </a:p>
        </p:txBody>
      </p:sp>
    </p:spTree>
    <p:extLst>
      <p:ext uri="{BB962C8B-B14F-4D97-AF65-F5344CB8AC3E}">
        <p14:creationId xmlns:p14="http://schemas.microsoft.com/office/powerpoint/2010/main" val="4057819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type="dt" sz="quarter" idx="1"/>
          </p:nvPr>
        </p:nvSpPr>
        <p:spPr>
          <a:noFill/>
        </p:spPr>
        <p:txBody>
          <a:bodyPr/>
          <a:lstStyle/>
          <a:p>
            <a:r>
              <a:rPr lang="en-US" smtClean="0"/>
              <a:t>HTS Leads </a:t>
            </a:r>
          </a:p>
        </p:txBody>
      </p:sp>
      <p:sp>
        <p:nvSpPr>
          <p:cNvPr id="66563" name="Rectangle 7"/>
          <p:cNvSpPr>
            <a:spLocks noGrp="1" noChangeArrowheads="1"/>
          </p:cNvSpPr>
          <p:nvPr>
            <p:ph type="sldNum" sz="quarter" idx="5"/>
          </p:nvPr>
        </p:nvSpPr>
        <p:spPr>
          <a:noFill/>
        </p:spPr>
        <p:txBody>
          <a:bodyPr/>
          <a:lstStyle/>
          <a:p>
            <a:fld id="{383327E3-1F6B-4DE4-9A62-F1DB8A969179}" type="slidenum">
              <a:rPr lang="en-US" smtClean="0"/>
              <a:pPr/>
              <a:t>33</a:t>
            </a:fld>
            <a:endParaRPr lang="en-US" smtClean="0"/>
          </a:p>
        </p:txBody>
      </p:sp>
      <p:sp>
        <p:nvSpPr>
          <p:cNvPr id="66564" name="Rectangle 2"/>
          <p:cNvSpPr>
            <a:spLocks noGrp="1" noRot="1" noChangeAspect="1" noChangeArrowheads="1" noTextEdit="1"/>
          </p:cNvSpPr>
          <p:nvPr>
            <p:ph type="sldImg"/>
          </p:nvPr>
        </p:nvSpPr>
        <p:spPr>
          <a:ln/>
        </p:spPr>
      </p:sp>
      <p:sp>
        <p:nvSpPr>
          <p:cNvPr id="66565" name="Rectangle 3"/>
          <p:cNvSpPr>
            <a:spLocks noGrp="1" noChangeArrowheads="1"/>
          </p:cNvSpPr>
          <p:nvPr>
            <p:ph type="body" idx="1"/>
          </p:nvPr>
        </p:nvSpPr>
        <p:spPr>
          <a:noFill/>
          <a:ln/>
        </p:spPr>
        <p:txBody>
          <a:bodyPr/>
          <a:lstStyle/>
          <a:p>
            <a:r>
              <a:rPr lang="en-US" smtClean="0"/>
              <a:t>N reflects the abruptness of the transition from superconducting to normal state</a:t>
            </a:r>
          </a:p>
        </p:txBody>
      </p:sp>
    </p:spTree>
    <p:extLst>
      <p:ext uri="{BB962C8B-B14F-4D97-AF65-F5344CB8AC3E}">
        <p14:creationId xmlns:p14="http://schemas.microsoft.com/office/powerpoint/2010/main" val="1053948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JUAS 2020</a:t>
            </a:r>
            <a:endParaRPr lang="en-GB"/>
          </a:p>
        </p:txBody>
      </p:sp>
      <p:sp>
        <p:nvSpPr>
          <p:cNvPr id="5" name="Footer Placeholder 4"/>
          <p:cNvSpPr>
            <a:spLocks noGrp="1"/>
          </p:cNvSpPr>
          <p:nvPr>
            <p:ph type="ftr" sz="quarter" idx="11"/>
          </p:nvPr>
        </p:nvSpPr>
        <p:spPr/>
        <p:txBody>
          <a:bodyPr/>
          <a:lstStyle/>
          <a:p>
            <a:pPr>
              <a:defRPr/>
            </a:pPr>
            <a:r>
              <a:rPr lang="en-US" smtClean="0"/>
              <a:t>J.Fleiter, A.Ballarino</a:t>
            </a:r>
            <a:endParaRPr lang="en-US">
              <a:solidFill>
                <a:schemeClr val="tx1"/>
              </a:solidFill>
            </a:endParaRPr>
          </a:p>
        </p:txBody>
      </p:sp>
      <p:sp>
        <p:nvSpPr>
          <p:cNvPr id="6" name="Slide Number Placeholder 5"/>
          <p:cNvSpPr>
            <a:spLocks noGrp="1"/>
          </p:cNvSpPr>
          <p:nvPr>
            <p:ph type="sldNum" sz="quarter" idx="12"/>
          </p:nvPr>
        </p:nvSpPr>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2869086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173787"/>
            <a:ext cx="2133600" cy="365125"/>
          </a:xfrm>
        </p:spPr>
        <p:txBody>
          <a:bodyPr/>
          <a:lstStyle/>
          <a:p>
            <a:r>
              <a:rPr lang="en-US" smtClean="0"/>
              <a:t>JUAS 2020</a:t>
            </a:r>
            <a:endParaRPr lang="en-GB" dirty="0"/>
          </a:p>
        </p:txBody>
      </p:sp>
      <p:sp>
        <p:nvSpPr>
          <p:cNvPr id="5" name="Footer Placeholder 4"/>
          <p:cNvSpPr>
            <a:spLocks noGrp="1"/>
          </p:cNvSpPr>
          <p:nvPr>
            <p:ph type="ftr" sz="quarter" idx="11"/>
          </p:nvPr>
        </p:nvSpPr>
        <p:spPr>
          <a:xfrm>
            <a:off x="3124200" y="6173787"/>
            <a:ext cx="2895600" cy="365125"/>
          </a:xfrm>
        </p:spPr>
        <p:txBody>
          <a:bodyPr/>
          <a:lstStyle/>
          <a:p>
            <a:pPr>
              <a:defRPr/>
            </a:pPr>
            <a:r>
              <a:rPr lang="en-US" smtClean="0"/>
              <a:t>J.Fleiter, A.Ballarino</a:t>
            </a:r>
            <a:endParaRPr lang="en-US">
              <a:solidFill>
                <a:schemeClr val="tx1"/>
              </a:solidFill>
            </a:endParaRPr>
          </a:p>
        </p:txBody>
      </p:sp>
      <p:sp>
        <p:nvSpPr>
          <p:cNvPr id="6" name="Slide Number Placeholder 5"/>
          <p:cNvSpPr>
            <a:spLocks noGrp="1"/>
          </p:cNvSpPr>
          <p:nvPr>
            <p:ph type="sldNum" sz="quarter" idx="12"/>
          </p:nvPr>
        </p:nvSpPr>
        <p:spPr>
          <a:xfrm>
            <a:off x="6553200" y="6173787"/>
            <a:ext cx="2133600" cy="365125"/>
          </a:xfrm>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196924173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JUAS 2020</a:t>
            </a:r>
            <a:endParaRPr lang="en-GB" dirty="0"/>
          </a:p>
        </p:txBody>
      </p:sp>
      <p:sp>
        <p:nvSpPr>
          <p:cNvPr id="5" name="Footer Placeholder 4"/>
          <p:cNvSpPr>
            <a:spLocks noGrp="1"/>
          </p:cNvSpPr>
          <p:nvPr>
            <p:ph type="ftr" sz="quarter" idx="11"/>
          </p:nvPr>
        </p:nvSpPr>
        <p:spPr/>
        <p:txBody>
          <a:bodyPr/>
          <a:lstStyle/>
          <a:p>
            <a:pPr>
              <a:defRPr/>
            </a:pPr>
            <a:r>
              <a:rPr lang="en-US" smtClean="0"/>
              <a:t>J.Fleiter, A.Ballarino</a:t>
            </a:r>
            <a:endParaRPr lang="en-US">
              <a:solidFill>
                <a:schemeClr val="tx1"/>
              </a:solidFill>
            </a:endParaRPr>
          </a:p>
        </p:txBody>
      </p:sp>
      <p:sp>
        <p:nvSpPr>
          <p:cNvPr id="6" name="Slide Number Placeholder 5"/>
          <p:cNvSpPr>
            <a:spLocks noGrp="1"/>
          </p:cNvSpPr>
          <p:nvPr>
            <p:ph type="sldNum" sz="quarter" idx="12"/>
          </p:nvPr>
        </p:nvSpPr>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171413012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JUAS 2020</a:t>
            </a:r>
            <a:endParaRPr lang="en-GB"/>
          </a:p>
        </p:txBody>
      </p:sp>
      <p:sp>
        <p:nvSpPr>
          <p:cNvPr id="5" name="Footer Placeholder 4"/>
          <p:cNvSpPr>
            <a:spLocks noGrp="1"/>
          </p:cNvSpPr>
          <p:nvPr>
            <p:ph type="ftr" sz="quarter" idx="11"/>
          </p:nvPr>
        </p:nvSpPr>
        <p:spPr/>
        <p:txBody>
          <a:bodyPr/>
          <a:lstStyle/>
          <a:p>
            <a:pPr>
              <a:defRPr/>
            </a:pPr>
            <a:r>
              <a:rPr lang="en-US" smtClean="0"/>
              <a:t>J.Fleiter, A.Ballarino</a:t>
            </a:r>
            <a:endParaRPr lang="en-US">
              <a:solidFill>
                <a:schemeClr val="tx1"/>
              </a:solidFill>
            </a:endParaRPr>
          </a:p>
        </p:txBody>
      </p:sp>
      <p:sp>
        <p:nvSpPr>
          <p:cNvPr id="6" name="Slide Number Placeholder 5"/>
          <p:cNvSpPr>
            <a:spLocks noGrp="1"/>
          </p:cNvSpPr>
          <p:nvPr>
            <p:ph type="sldNum" sz="quarter" idx="12"/>
          </p:nvPr>
        </p:nvSpPr>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384349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JUAS 2020</a:t>
            </a:r>
            <a:endParaRPr lang="en-GB"/>
          </a:p>
        </p:txBody>
      </p:sp>
      <p:sp>
        <p:nvSpPr>
          <p:cNvPr id="5" name="Footer Placeholder 4"/>
          <p:cNvSpPr>
            <a:spLocks noGrp="1"/>
          </p:cNvSpPr>
          <p:nvPr>
            <p:ph type="ftr" sz="quarter" idx="11"/>
          </p:nvPr>
        </p:nvSpPr>
        <p:spPr/>
        <p:txBody>
          <a:bodyPr/>
          <a:lstStyle/>
          <a:p>
            <a:pPr>
              <a:defRPr/>
            </a:pPr>
            <a:r>
              <a:rPr lang="en-US" smtClean="0"/>
              <a:t>J.Fleiter, A.Ballarino</a:t>
            </a:r>
            <a:endParaRPr lang="en-US">
              <a:solidFill>
                <a:schemeClr val="tx1"/>
              </a:solidFill>
            </a:endParaRPr>
          </a:p>
        </p:txBody>
      </p:sp>
      <p:sp>
        <p:nvSpPr>
          <p:cNvPr id="6" name="Slide Number Placeholder 5"/>
          <p:cNvSpPr>
            <a:spLocks noGrp="1"/>
          </p:cNvSpPr>
          <p:nvPr>
            <p:ph type="sldNum" sz="quarter" idx="12"/>
          </p:nvPr>
        </p:nvSpPr>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260627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JUAS 2020</a:t>
            </a:r>
            <a:endParaRPr lang="en-GB"/>
          </a:p>
        </p:txBody>
      </p:sp>
      <p:sp>
        <p:nvSpPr>
          <p:cNvPr id="6" name="Footer Placeholder 5"/>
          <p:cNvSpPr>
            <a:spLocks noGrp="1"/>
          </p:cNvSpPr>
          <p:nvPr>
            <p:ph type="ftr" sz="quarter" idx="11"/>
          </p:nvPr>
        </p:nvSpPr>
        <p:spPr/>
        <p:txBody>
          <a:bodyPr/>
          <a:lstStyle/>
          <a:p>
            <a:pPr>
              <a:defRPr/>
            </a:pPr>
            <a:r>
              <a:rPr lang="en-US" smtClean="0"/>
              <a:t>J.Fleiter, A.Ballarino</a:t>
            </a:r>
            <a:endParaRPr lang="en-US">
              <a:solidFill>
                <a:schemeClr val="tx1"/>
              </a:solidFill>
            </a:endParaRPr>
          </a:p>
        </p:txBody>
      </p:sp>
      <p:sp>
        <p:nvSpPr>
          <p:cNvPr id="7" name="Slide Number Placeholder 6"/>
          <p:cNvSpPr>
            <a:spLocks noGrp="1"/>
          </p:cNvSpPr>
          <p:nvPr>
            <p:ph type="sldNum" sz="quarter" idx="12"/>
          </p:nvPr>
        </p:nvSpPr>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601996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JUAS 2020</a:t>
            </a:r>
            <a:endParaRPr lang="en-GB"/>
          </a:p>
        </p:txBody>
      </p:sp>
      <p:sp>
        <p:nvSpPr>
          <p:cNvPr id="8" name="Footer Placeholder 7"/>
          <p:cNvSpPr>
            <a:spLocks noGrp="1"/>
          </p:cNvSpPr>
          <p:nvPr>
            <p:ph type="ftr" sz="quarter" idx="11"/>
          </p:nvPr>
        </p:nvSpPr>
        <p:spPr/>
        <p:txBody>
          <a:bodyPr/>
          <a:lstStyle/>
          <a:p>
            <a:pPr>
              <a:defRPr/>
            </a:pPr>
            <a:r>
              <a:rPr lang="en-US" smtClean="0"/>
              <a:t>J.Fleiter, A.Ballarino</a:t>
            </a:r>
            <a:endParaRPr lang="en-US">
              <a:solidFill>
                <a:schemeClr val="tx1"/>
              </a:solidFill>
            </a:endParaRPr>
          </a:p>
        </p:txBody>
      </p:sp>
      <p:sp>
        <p:nvSpPr>
          <p:cNvPr id="9" name="Slide Number Placeholder 8"/>
          <p:cNvSpPr>
            <a:spLocks noGrp="1"/>
          </p:cNvSpPr>
          <p:nvPr>
            <p:ph type="sldNum" sz="quarter" idx="12"/>
          </p:nvPr>
        </p:nvSpPr>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1769904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JUAS 2020</a:t>
            </a:r>
            <a:endParaRPr lang="en-GB"/>
          </a:p>
        </p:txBody>
      </p:sp>
      <p:sp>
        <p:nvSpPr>
          <p:cNvPr id="4" name="Footer Placeholder 3"/>
          <p:cNvSpPr>
            <a:spLocks noGrp="1"/>
          </p:cNvSpPr>
          <p:nvPr>
            <p:ph type="ftr" sz="quarter" idx="11"/>
          </p:nvPr>
        </p:nvSpPr>
        <p:spPr/>
        <p:txBody>
          <a:bodyPr/>
          <a:lstStyle/>
          <a:p>
            <a:pPr>
              <a:defRPr/>
            </a:pPr>
            <a:r>
              <a:rPr lang="en-US" smtClean="0"/>
              <a:t>J.Fleiter, A.Ballarino</a:t>
            </a:r>
            <a:endParaRPr lang="en-US">
              <a:solidFill>
                <a:schemeClr val="tx1"/>
              </a:solidFill>
            </a:endParaRPr>
          </a:p>
        </p:txBody>
      </p:sp>
      <p:sp>
        <p:nvSpPr>
          <p:cNvPr id="5" name="Slide Number Placeholder 4"/>
          <p:cNvSpPr>
            <a:spLocks noGrp="1"/>
          </p:cNvSpPr>
          <p:nvPr>
            <p:ph type="sldNum" sz="quarter" idx="12"/>
          </p:nvPr>
        </p:nvSpPr>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2038466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2049"/>
            <a:ext cx="2133600" cy="365125"/>
          </a:xfrm>
        </p:spPr>
        <p:txBody>
          <a:bodyPr/>
          <a:lstStyle/>
          <a:p>
            <a:r>
              <a:rPr lang="en-US" smtClean="0"/>
              <a:t>JUAS 2020</a:t>
            </a:r>
            <a:endParaRPr lang="en-GB" dirty="0"/>
          </a:p>
        </p:txBody>
      </p:sp>
      <p:sp>
        <p:nvSpPr>
          <p:cNvPr id="3" name="Footer Placeholder 2"/>
          <p:cNvSpPr>
            <a:spLocks noGrp="1"/>
          </p:cNvSpPr>
          <p:nvPr>
            <p:ph type="ftr" sz="quarter" idx="11"/>
          </p:nvPr>
        </p:nvSpPr>
        <p:spPr>
          <a:xfrm>
            <a:off x="3124200" y="6218237"/>
            <a:ext cx="2895600" cy="365125"/>
          </a:xfrm>
        </p:spPr>
        <p:txBody>
          <a:bodyPr/>
          <a:lstStyle/>
          <a:p>
            <a:pPr>
              <a:defRPr/>
            </a:pPr>
            <a:r>
              <a:rPr lang="en-US" smtClean="0"/>
              <a:t>J.Fleiter, A.Ballarino</a:t>
            </a:r>
            <a:endParaRPr lang="en-US" dirty="0">
              <a:solidFill>
                <a:schemeClr val="tx1"/>
              </a:solidFill>
            </a:endParaRPr>
          </a:p>
        </p:txBody>
      </p:sp>
      <p:sp>
        <p:nvSpPr>
          <p:cNvPr id="4" name="Slide Number Placeholder 3"/>
          <p:cNvSpPr>
            <a:spLocks noGrp="1"/>
          </p:cNvSpPr>
          <p:nvPr>
            <p:ph type="sldNum" sz="quarter" idx="12"/>
          </p:nvPr>
        </p:nvSpPr>
        <p:spPr>
          <a:xfrm>
            <a:off x="7010400" y="6265860"/>
            <a:ext cx="2133600" cy="365125"/>
          </a:xfrm>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14791527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173787"/>
            <a:ext cx="2133600" cy="365125"/>
          </a:xfrm>
        </p:spPr>
        <p:txBody>
          <a:bodyPr/>
          <a:lstStyle/>
          <a:p>
            <a:r>
              <a:rPr lang="en-US" smtClean="0"/>
              <a:t>JUAS 2020</a:t>
            </a:r>
            <a:endParaRPr lang="en-GB" dirty="0"/>
          </a:p>
        </p:txBody>
      </p:sp>
      <p:sp>
        <p:nvSpPr>
          <p:cNvPr id="6" name="Footer Placeholder 5"/>
          <p:cNvSpPr>
            <a:spLocks noGrp="1"/>
          </p:cNvSpPr>
          <p:nvPr>
            <p:ph type="ftr" sz="quarter" idx="11"/>
          </p:nvPr>
        </p:nvSpPr>
        <p:spPr>
          <a:xfrm>
            <a:off x="3124200" y="6173787"/>
            <a:ext cx="2895600" cy="365125"/>
          </a:xfrm>
        </p:spPr>
        <p:txBody>
          <a:bodyPr/>
          <a:lstStyle/>
          <a:p>
            <a:pPr>
              <a:defRPr/>
            </a:pPr>
            <a:r>
              <a:rPr lang="en-US" smtClean="0"/>
              <a:t>J.Fleiter, A.Ballarino</a:t>
            </a:r>
            <a:endParaRPr lang="en-US">
              <a:solidFill>
                <a:schemeClr val="tx1"/>
              </a:solidFill>
            </a:endParaRPr>
          </a:p>
        </p:txBody>
      </p:sp>
      <p:sp>
        <p:nvSpPr>
          <p:cNvPr id="7" name="Slide Number Placeholder 6"/>
          <p:cNvSpPr>
            <a:spLocks noGrp="1"/>
          </p:cNvSpPr>
          <p:nvPr>
            <p:ph type="sldNum" sz="quarter" idx="12"/>
          </p:nvPr>
        </p:nvSpPr>
        <p:spPr>
          <a:xfrm>
            <a:off x="6908800" y="6173787"/>
            <a:ext cx="2133600" cy="365125"/>
          </a:xfrm>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144777943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JUAS 2020</a:t>
            </a:r>
            <a:endParaRPr lang="en-GB" dirty="0"/>
          </a:p>
        </p:txBody>
      </p:sp>
      <p:sp>
        <p:nvSpPr>
          <p:cNvPr id="6" name="Footer Placeholder 5"/>
          <p:cNvSpPr>
            <a:spLocks noGrp="1"/>
          </p:cNvSpPr>
          <p:nvPr>
            <p:ph type="ftr" sz="quarter" idx="11"/>
          </p:nvPr>
        </p:nvSpPr>
        <p:spPr/>
        <p:txBody>
          <a:bodyPr/>
          <a:lstStyle/>
          <a:p>
            <a:pPr>
              <a:defRPr/>
            </a:pPr>
            <a:r>
              <a:rPr lang="en-US" smtClean="0"/>
              <a:t>J.Fleiter, A.Ballarino</a:t>
            </a:r>
            <a:endParaRPr lang="en-US">
              <a:solidFill>
                <a:schemeClr val="tx1"/>
              </a:solidFill>
            </a:endParaRPr>
          </a:p>
        </p:txBody>
      </p:sp>
      <p:sp>
        <p:nvSpPr>
          <p:cNvPr id="7" name="Slide Number Placeholder 6"/>
          <p:cNvSpPr>
            <a:spLocks noGrp="1"/>
          </p:cNvSpPr>
          <p:nvPr>
            <p:ph type="sldNum" sz="quarter" idx="12"/>
          </p:nvPr>
        </p:nvSpPr>
        <p:spPr/>
        <p:txBody>
          <a:bodyPr/>
          <a:lstStyle/>
          <a:p>
            <a:fld id="{C0900F3A-9614-41F7-96C8-05D9BABC3E9A}" type="slidenum">
              <a:rPr lang="en-GB" smtClean="0"/>
              <a:t>‹#›</a:t>
            </a:fld>
            <a:endParaRPr lang="en-GB"/>
          </a:p>
        </p:txBody>
      </p:sp>
    </p:spTree>
    <p:extLst>
      <p:ext uri="{BB962C8B-B14F-4D97-AF65-F5344CB8AC3E}">
        <p14:creationId xmlns:p14="http://schemas.microsoft.com/office/powerpoint/2010/main" val="249821663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JUAS 2020</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t>J.Fleiter, A.Ballarino</a:t>
            </a:r>
            <a:endParaRPr lang="en-US">
              <a:solidFill>
                <a:schemeClr val="tx1"/>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900F3A-9614-41F7-96C8-05D9BABC3E9A}" type="slidenum">
              <a:rPr lang="en-GB" smtClean="0"/>
              <a:t>‹#›</a:t>
            </a:fld>
            <a:endParaRPr lang="en-GB"/>
          </a:p>
        </p:txBody>
      </p:sp>
      <p:grpSp>
        <p:nvGrpSpPr>
          <p:cNvPr id="7" name="Group 36"/>
          <p:cNvGrpSpPr>
            <a:grpSpLocks/>
          </p:cNvGrpSpPr>
          <p:nvPr userDrawn="1"/>
        </p:nvGrpSpPr>
        <p:grpSpPr bwMode="auto">
          <a:xfrm>
            <a:off x="0" y="6604000"/>
            <a:ext cx="9144000" cy="50800"/>
            <a:chOff x="0" y="4176"/>
            <a:chExt cx="5760" cy="32"/>
          </a:xfrm>
        </p:grpSpPr>
        <p:sp>
          <p:nvSpPr>
            <p:cNvPr id="8" name="Line 37"/>
            <p:cNvSpPr>
              <a:spLocks noChangeShapeType="1"/>
            </p:cNvSpPr>
            <p:nvPr userDrawn="1"/>
          </p:nvSpPr>
          <p:spPr bwMode="auto">
            <a:xfrm flipV="1">
              <a:off x="0" y="4176"/>
              <a:ext cx="5760" cy="8"/>
            </a:xfrm>
            <a:prstGeom prst="line">
              <a:avLst/>
            </a:prstGeom>
            <a:noFill/>
            <a:ln w="22225">
              <a:solidFill>
                <a:schemeClr val="accent2"/>
              </a:solidFill>
              <a:round/>
              <a:headEnd/>
              <a:tailEnd/>
            </a:ln>
            <a:effectLst/>
          </p:spPr>
          <p:txBody>
            <a:bodyPr wrap="none" anchor="ctr"/>
            <a:lstStyle/>
            <a:p>
              <a:pPr>
                <a:defRPr/>
              </a:pPr>
              <a:endParaRPr lang="en-US"/>
            </a:p>
          </p:txBody>
        </p:sp>
        <p:sp>
          <p:nvSpPr>
            <p:cNvPr id="9" name="Line 38"/>
            <p:cNvSpPr>
              <a:spLocks noChangeShapeType="1"/>
            </p:cNvSpPr>
            <p:nvPr userDrawn="1"/>
          </p:nvSpPr>
          <p:spPr bwMode="auto">
            <a:xfrm flipV="1">
              <a:off x="0" y="4200"/>
              <a:ext cx="5760" cy="8"/>
            </a:xfrm>
            <a:prstGeom prst="line">
              <a:avLst/>
            </a:prstGeom>
            <a:noFill/>
            <a:ln w="22225">
              <a:solidFill>
                <a:schemeClr val="hlink"/>
              </a:solidFill>
              <a:round/>
              <a:headEnd/>
              <a:tailEnd/>
            </a:ln>
            <a:effectLst/>
          </p:spPr>
          <p:txBody>
            <a:bodyPr wrap="none" anchor="ctr"/>
            <a:lstStyle/>
            <a:p>
              <a:pPr>
                <a:defRPr/>
              </a:pPr>
              <a:endParaRPr lang="en-US"/>
            </a:p>
          </p:txBody>
        </p:sp>
      </p:grpSp>
    </p:spTree>
    <p:extLst>
      <p:ext uri="{BB962C8B-B14F-4D97-AF65-F5344CB8AC3E}">
        <p14:creationId xmlns:p14="http://schemas.microsoft.com/office/powerpoint/2010/main" val="20042186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emf"/></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freefoto.com/preview.jsp?id=09-20-51&amp;k=Bottle+of+milk"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2.jpeg"/><Relationship Id="rId4" Type="http://schemas.openxmlformats.org/officeDocument/2006/relationships/image" Target="../media/image41.jpe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2.emf"/><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6.jpeg"/><Relationship Id="rId1" Type="http://schemas.openxmlformats.org/officeDocument/2006/relationships/slideLayout" Target="../slideLayouts/slideLayout7.xml"/><Relationship Id="rId4" Type="http://schemas.openxmlformats.org/officeDocument/2006/relationships/image" Target="../media/image60.jpe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60.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67.jpeg"/><Relationship Id="rId4" Type="http://schemas.openxmlformats.org/officeDocument/2006/relationships/image" Target="../media/image66.jpeg"/></Relationships>
</file>

<file path=ppt/slides/_rels/slide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emf"/><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emf"/><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emf"/><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77"/>
          <p:cNvSpPr txBox="1">
            <a:spLocks noChangeArrowheads="1"/>
          </p:cNvSpPr>
          <p:nvPr/>
        </p:nvSpPr>
        <p:spPr bwMode="auto">
          <a:xfrm>
            <a:off x="1146629" y="1395631"/>
            <a:ext cx="6930571" cy="3016210"/>
          </a:xfrm>
          <a:prstGeom prst="rect">
            <a:avLst/>
          </a:prstGeom>
          <a:noFill/>
          <a:ln w="9525">
            <a:noFill/>
            <a:miter lim="800000"/>
            <a:headEnd/>
            <a:tailEnd/>
          </a:ln>
        </p:spPr>
        <p:txBody>
          <a:bodyPr wrap="square">
            <a:spAutoFit/>
          </a:bodyPr>
          <a:lstStyle/>
          <a:p>
            <a:pPr>
              <a:spcBef>
                <a:spcPct val="50000"/>
              </a:spcBef>
            </a:pPr>
            <a:r>
              <a:rPr lang="en-US" sz="4400" b="1" dirty="0">
                <a:latin typeface="Times New Roman" panose="02020603050405020304" pitchFamily="18" charset="0"/>
                <a:cs typeface="Times New Roman" panose="02020603050405020304" pitchFamily="18" charset="0"/>
              </a:rPr>
              <a:t>Superconductivity </a:t>
            </a:r>
          </a:p>
          <a:p>
            <a:r>
              <a:rPr lang="en-GB" sz="4400" b="1" dirty="0" smtClean="0">
                <a:latin typeface="Times New Roman" panose="02020603050405020304" pitchFamily="18" charset="0"/>
                <a:cs typeface="Times New Roman" panose="02020603050405020304" pitchFamily="18" charset="0"/>
              </a:rPr>
              <a:t>Practical </a:t>
            </a:r>
            <a:r>
              <a:rPr lang="en-GB" sz="4400" b="1" dirty="0">
                <a:latin typeface="Times New Roman" panose="02020603050405020304" pitchFamily="18" charset="0"/>
                <a:cs typeface="Times New Roman" panose="02020603050405020304" pitchFamily="18" charset="0"/>
              </a:rPr>
              <a:t>Days at CERN </a:t>
            </a:r>
            <a:endParaRPr lang="en-US" sz="4400" b="1" dirty="0">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a:p>
            <a:r>
              <a:rPr lang="en-GB" i="1" dirty="0" smtClean="0">
                <a:latin typeface="Times New Roman" panose="02020603050405020304" pitchFamily="18" charset="0"/>
                <a:cs typeface="Times New Roman" panose="02020603050405020304" pitchFamily="18" charset="0"/>
              </a:rPr>
              <a:t>4-5</a:t>
            </a:r>
            <a:r>
              <a:rPr lang="en-GB" i="1" baseline="30000" dirty="0" smtClean="0">
                <a:latin typeface="Times New Roman" panose="02020603050405020304" pitchFamily="18" charset="0"/>
                <a:cs typeface="Times New Roman" panose="02020603050405020304" pitchFamily="18" charset="0"/>
              </a:rPr>
              <a:t>th</a:t>
            </a:r>
            <a:r>
              <a:rPr lang="en-GB" i="1" dirty="0" smtClean="0">
                <a:latin typeface="Times New Roman" panose="02020603050405020304" pitchFamily="18" charset="0"/>
                <a:cs typeface="Times New Roman" panose="02020603050405020304" pitchFamily="18" charset="0"/>
              </a:rPr>
              <a:t> March 2020</a:t>
            </a:r>
            <a:endParaRPr lang="en-US" dirty="0" smtClean="0">
              <a:latin typeface="Times New Roman" panose="02020603050405020304" pitchFamily="18" charset="0"/>
              <a:cs typeface="Times New Roman" panose="02020603050405020304" pitchFamily="18" charset="0"/>
            </a:endParaRPr>
          </a:p>
          <a:p>
            <a:pPr>
              <a:spcBef>
                <a:spcPct val="50000"/>
              </a:spcBef>
            </a:pPr>
            <a:r>
              <a:rPr lang="en-US" sz="2000" dirty="0" smtClean="0">
                <a:latin typeface="Times New Roman" panose="02020603050405020304" pitchFamily="18" charset="0"/>
                <a:cs typeface="Times New Roman" panose="02020603050405020304" pitchFamily="18" charset="0"/>
              </a:rPr>
              <a:t>Jerome Fleiter, Iole Falorio </a:t>
            </a:r>
            <a:r>
              <a:rPr lang="en-GB" sz="1800" dirty="0" smtClean="0">
                <a:latin typeface="Times New Roman" panose="02020603050405020304" pitchFamily="18" charset="0"/>
                <a:cs typeface="Times New Roman" panose="02020603050405020304" pitchFamily="18" charset="0"/>
              </a:rPr>
              <a:t>CERN TE/MSC/SCD</a:t>
            </a:r>
            <a:endParaRPr lang="en-US" sz="1800" dirty="0" smtClean="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C0900F3A-9614-41F7-96C8-05D9BABC3E9A}" type="slidenum">
              <a:rPr lang="en-GB" smtClean="0"/>
              <a:t>1</a:t>
            </a:fld>
            <a:endParaRPr lang="en-GB"/>
          </a:p>
        </p:txBody>
      </p:sp>
      <p:sp>
        <p:nvSpPr>
          <p:cNvPr id="2" name="Date Placeholder 1"/>
          <p:cNvSpPr>
            <a:spLocks noGrp="1"/>
          </p:cNvSpPr>
          <p:nvPr>
            <p:ph type="dt" sz="half" idx="10"/>
          </p:nvPr>
        </p:nvSpPr>
        <p:spPr/>
        <p:txBody>
          <a:bodyPr/>
          <a:lstStyle/>
          <a:p>
            <a:r>
              <a:rPr lang="en-US" smtClean="0"/>
              <a:t>JUAS 2020</a:t>
            </a:r>
            <a:endParaRPr lang="en-GB" dirty="0"/>
          </a:p>
        </p:txBody>
      </p:sp>
    </p:spTree>
    <p:extLst>
      <p:ext uri="{BB962C8B-B14F-4D97-AF65-F5344CB8AC3E}">
        <p14:creationId xmlns:p14="http://schemas.microsoft.com/office/powerpoint/2010/main" val="612505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0" y="0"/>
            <a:ext cx="8020050" cy="601249"/>
          </a:xfrm>
          <a:prstGeom prst="rect">
            <a:avLst/>
          </a:prstGeom>
          <a:noFill/>
          <a:ln w="9525">
            <a:noFill/>
            <a:miter lim="800000"/>
            <a:headEnd/>
            <a:tailEnd/>
          </a:ln>
        </p:spPr>
        <p:txBody>
          <a:bodyPr anchor="b"/>
          <a:lstStyle/>
          <a:p>
            <a:pPr algn="l" eaLnBrk="1" hangingPunct="1"/>
            <a:r>
              <a:rPr lang="en-GB" sz="4000" dirty="0" smtClean="0">
                <a:latin typeface="Times New Roman" panose="02020603050405020304" pitchFamily="18" charset="0"/>
                <a:cs typeface="Times New Roman" panose="02020603050405020304" pitchFamily="18" charset="0"/>
              </a:rPr>
              <a:t>Superconductivity applications</a:t>
            </a:r>
            <a:endParaRPr lang="en-GB" sz="4000" dirty="0">
              <a:latin typeface="Times New Roman" panose="02020603050405020304" pitchFamily="18" charset="0"/>
              <a:cs typeface="Times New Roman" panose="02020603050405020304" pitchFamily="18" charset="0"/>
            </a:endParaRPr>
          </a:p>
        </p:txBody>
      </p:sp>
      <p:sp>
        <p:nvSpPr>
          <p:cNvPr id="22" name="Rectangle 5"/>
          <p:cNvSpPr>
            <a:spLocks noChangeArrowheads="1"/>
          </p:cNvSpPr>
          <p:nvPr/>
        </p:nvSpPr>
        <p:spPr bwMode="auto">
          <a:xfrm>
            <a:off x="0" y="1016813"/>
            <a:ext cx="9269260" cy="3416320"/>
          </a:xfrm>
          <a:prstGeom prst="rect">
            <a:avLst/>
          </a:prstGeom>
          <a:noFill/>
          <a:ln w="9525">
            <a:noFill/>
            <a:miter lim="800000"/>
            <a:headEnd/>
            <a:tailEnd/>
          </a:ln>
        </p:spPr>
        <p:txBody>
          <a:bodyPr wrap="square">
            <a:spAutoFit/>
          </a:bodyPr>
          <a:lstStyle/>
          <a:p>
            <a:pPr marL="457200" indent="-457200" algn="l" eaLnBrk="1" hangingPunct="1">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Generate high DC field: (MRI, NMR, particle Physics)</a:t>
            </a:r>
          </a:p>
          <a:p>
            <a:pPr marL="457200" indent="-457200" algn="l" eaLnBrk="1" hangingPunct="1">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Current limiters</a:t>
            </a:r>
            <a:endParaRPr lang="en-US" sz="2800" dirty="0">
              <a:latin typeface="Times New Roman" panose="02020603050405020304" pitchFamily="18" charset="0"/>
              <a:cs typeface="Times New Roman" panose="02020603050405020304" pitchFamily="18" charset="0"/>
            </a:endParaRPr>
          </a:p>
          <a:p>
            <a:pPr marL="457200" indent="-457200" algn="l" eaLnBrk="1" hangingPunct="1">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Electronics, detectors (SQUIDS)</a:t>
            </a:r>
          </a:p>
          <a:p>
            <a:pPr marL="457200" indent="-457200" algn="l" eaLnBrk="1" hangingPunct="1">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Power transmission</a:t>
            </a:r>
          </a:p>
          <a:p>
            <a:pPr marL="457200" indent="-457200" algn="l" eaLnBrk="1" hangingPunct="1">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Magnetic levitation (Maglev)</a:t>
            </a:r>
          </a:p>
          <a:p>
            <a:pPr marL="457200" indent="-457200" algn="l" eaLnBrk="1" hangingPunct="1">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Current leads</a:t>
            </a:r>
          </a:p>
          <a:p>
            <a:pPr marL="457200" indent="-457200" algn="l" eaLnBrk="1" hangingPunct="1">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RF cavities</a:t>
            </a:r>
          </a:p>
          <a:p>
            <a:pPr algn="l" eaLnBrk="1" hangingPunct="1"/>
            <a:endParaRPr lang="en-US" sz="2000"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5317935" y="1935612"/>
            <a:ext cx="3686191" cy="2471715"/>
          </a:xfrm>
          <a:prstGeom prst="rect">
            <a:avLst/>
          </a:prstGeom>
        </p:spPr>
      </p:pic>
      <p:pic>
        <p:nvPicPr>
          <p:cNvPr id="5" name="Picture 4"/>
          <p:cNvPicPr>
            <a:picLocks noChangeAspect="1"/>
          </p:cNvPicPr>
          <p:nvPr/>
        </p:nvPicPr>
        <p:blipFill>
          <a:blip r:embed="rId3"/>
          <a:stretch>
            <a:fillRect/>
          </a:stretch>
        </p:blipFill>
        <p:spPr>
          <a:xfrm>
            <a:off x="2336626" y="4684131"/>
            <a:ext cx="6667500" cy="1304925"/>
          </a:xfrm>
          <a:prstGeom prst="rect">
            <a:avLst/>
          </a:prstGeom>
        </p:spPr>
      </p:pic>
      <p:cxnSp>
        <p:nvCxnSpPr>
          <p:cNvPr id="9" name="Straight Connector 8"/>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r>
              <a:rPr lang="en-US" smtClean="0"/>
              <a:t>JUAS 2020</a:t>
            </a:r>
            <a:endParaRPr lang="en-GB" dirty="0"/>
          </a:p>
        </p:txBody>
      </p:sp>
      <p:sp>
        <p:nvSpPr>
          <p:cNvPr id="7" name="Slide Number Placeholder 6"/>
          <p:cNvSpPr>
            <a:spLocks noGrp="1"/>
          </p:cNvSpPr>
          <p:nvPr>
            <p:ph type="sldNum" sz="quarter" idx="12"/>
          </p:nvPr>
        </p:nvSpPr>
        <p:spPr/>
        <p:txBody>
          <a:bodyPr/>
          <a:lstStyle/>
          <a:p>
            <a:fld id="{C0900F3A-9614-41F7-96C8-05D9BABC3E9A}" type="slidenum">
              <a:rPr lang="en-GB" smtClean="0"/>
              <a:t>10</a:t>
            </a:fld>
            <a:endParaRPr lang="en-GB"/>
          </a:p>
        </p:txBody>
      </p:sp>
    </p:spTree>
    <p:extLst>
      <p:ext uri="{BB962C8B-B14F-4D97-AF65-F5344CB8AC3E}">
        <p14:creationId xmlns:p14="http://schemas.microsoft.com/office/powerpoint/2010/main" val="6761855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1" y="0"/>
            <a:ext cx="8020050" cy="647700"/>
          </a:xfrm>
          <a:prstGeom prst="rect">
            <a:avLst/>
          </a:prstGeom>
          <a:noFill/>
          <a:ln w="9525">
            <a:noFill/>
            <a:miter lim="800000"/>
            <a:headEnd/>
            <a:tailEnd/>
          </a:ln>
        </p:spPr>
        <p:txBody>
          <a:bodyPr anchor="b"/>
          <a:lstStyle/>
          <a:p>
            <a:pPr algn="l" eaLnBrk="1" hangingPunct="1"/>
            <a:r>
              <a:rPr lang="en-US" sz="4000" dirty="0" smtClean="0">
                <a:latin typeface="Times New Roman" panose="02020603050405020304" pitchFamily="18" charset="0"/>
                <a:cs typeface="Times New Roman" panose="02020603050405020304" pitchFamily="18" charset="0"/>
              </a:rPr>
              <a:t>Superconducting devices @CERN</a:t>
            </a:r>
            <a:endParaRPr lang="en-US" sz="4000" dirty="0">
              <a:latin typeface="Times New Roman" panose="02020603050405020304" pitchFamily="18" charset="0"/>
              <a:cs typeface="Times New Roman" panose="02020603050405020304" pitchFamily="18" charset="0"/>
            </a:endParaRPr>
          </a:p>
        </p:txBody>
      </p:sp>
      <p:sp>
        <p:nvSpPr>
          <p:cNvPr id="4102" name="Rectangle 5"/>
          <p:cNvSpPr>
            <a:spLocks noChangeArrowheads="1"/>
          </p:cNvSpPr>
          <p:nvPr/>
        </p:nvSpPr>
        <p:spPr bwMode="auto">
          <a:xfrm>
            <a:off x="0" y="842148"/>
            <a:ext cx="8683625" cy="5201424"/>
          </a:xfrm>
          <a:prstGeom prst="rect">
            <a:avLst/>
          </a:prstGeom>
          <a:noFill/>
          <a:ln w="9525">
            <a:noFill/>
            <a:miter lim="800000"/>
            <a:headEnd/>
            <a:tailEnd/>
          </a:ln>
        </p:spPr>
        <p:txBody>
          <a:bodyPr wrap="square">
            <a:spAutoFit/>
          </a:bodyPr>
          <a:lstStyle/>
          <a:p>
            <a:pPr algn="l" eaLnBrk="1" hangingPunct="1"/>
            <a:r>
              <a:rPr lang="en-US" sz="3200" b="1" u="sng" dirty="0" smtClean="0">
                <a:latin typeface="Times New Roman" panose="02020603050405020304" pitchFamily="18" charset="0"/>
                <a:cs typeface="Times New Roman" panose="02020603050405020304" pitchFamily="18" charset="0"/>
              </a:rPr>
              <a:t>Superconductivity = a core technology of LHC</a:t>
            </a:r>
          </a:p>
          <a:p>
            <a:pPr algn="l" eaLnBrk="1" hangingPunct="1"/>
            <a:endParaRPr lang="en-US" b="1" u="sng" dirty="0" smtClean="0">
              <a:latin typeface="Times New Roman" panose="02020603050405020304" pitchFamily="18" charset="0"/>
              <a:cs typeface="Times New Roman" panose="02020603050405020304" pitchFamily="18" charset="0"/>
            </a:endParaRPr>
          </a:p>
          <a:p>
            <a:pPr marL="457200" indent="-457200" algn="l" eaLnBrk="1" hangingPunct="1">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LHC ring magnets (</a:t>
            </a:r>
            <a:r>
              <a:rPr lang="en-US" dirty="0" err="1" smtClean="0">
                <a:latin typeface="Times New Roman" panose="02020603050405020304" pitchFamily="18" charset="0"/>
                <a:cs typeface="Times New Roman" panose="02020603050405020304" pitchFamily="18" charset="0"/>
              </a:rPr>
              <a:t>Nb-Ti</a:t>
            </a:r>
            <a:r>
              <a:rPr lang="en-US" dirty="0" smtClean="0">
                <a:latin typeface="Times New Roman" panose="02020603050405020304" pitchFamily="18" charset="0"/>
                <a:cs typeface="Times New Roman" panose="02020603050405020304" pitchFamily="18" charset="0"/>
              </a:rPr>
              <a:t>)</a:t>
            </a:r>
            <a:r>
              <a:rPr lang="en-US" b="1" dirty="0" smtClean="0">
                <a:latin typeface="Times New Roman" panose="02020603050405020304" pitchFamily="18" charset="0"/>
                <a:cs typeface="Times New Roman" panose="02020603050405020304" pitchFamily="18" charset="0"/>
              </a:rPr>
              <a:t>:</a:t>
            </a:r>
          </a:p>
          <a:p>
            <a:pPr marL="800100" lvl="1" indent="-3429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1232 main dipoles: </a:t>
            </a:r>
            <a:r>
              <a:rPr lang="en-US" sz="2000" b="1" dirty="0" smtClean="0">
                <a:latin typeface="Times New Roman" panose="02020603050405020304" pitchFamily="18" charset="0"/>
                <a:cs typeface="Times New Roman" panose="02020603050405020304" pitchFamily="18" charset="0"/>
              </a:rPr>
              <a:t>8.3 T </a:t>
            </a:r>
            <a:r>
              <a:rPr lang="en-US" sz="2000" dirty="0" smtClean="0">
                <a:latin typeface="Times New Roman" panose="02020603050405020304" pitchFamily="18" charset="0"/>
                <a:cs typeface="Times New Roman" panose="02020603050405020304" pitchFamily="18" charset="0"/>
              </a:rPr>
              <a:t>x 15 m</a:t>
            </a:r>
          </a:p>
          <a:p>
            <a:pPr marL="800100" lvl="1" indent="-3429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392 Lattice quadrupoles </a:t>
            </a:r>
            <a:r>
              <a:rPr lang="en-US" sz="2000" b="1" dirty="0" smtClean="0">
                <a:latin typeface="Times New Roman" panose="02020603050405020304" pitchFamily="18" charset="0"/>
                <a:cs typeface="Times New Roman" panose="02020603050405020304" pitchFamily="18" charset="0"/>
              </a:rPr>
              <a:t>223 T/m (7 T) </a:t>
            </a:r>
            <a:r>
              <a:rPr lang="en-US" sz="2000" dirty="0" smtClean="0">
                <a:latin typeface="Times New Roman" panose="02020603050405020304" pitchFamily="18" charset="0"/>
                <a:cs typeface="Times New Roman" panose="02020603050405020304" pitchFamily="18" charset="0"/>
              </a:rPr>
              <a:t>x </a:t>
            </a:r>
            <a:r>
              <a:rPr lang="en-US" sz="2000" dirty="0">
                <a:latin typeface="Times New Roman" panose="02020603050405020304" pitchFamily="18" charset="0"/>
                <a:cs typeface="Times New Roman" panose="02020603050405020304" pitchFamily="18" charset="0"/>
              </a:rPr>
              <a:t>4</a:t>
            </a:r>
            <a:r>
              <a:rPr lang="en-US" sz="2000" dirty="0" smtClean="0">
                <a:latin typeface="Times New Roman" panose="02020603050405020304" pitchFamily="18" charset="0"/>
                <a:cs typeface="Times New Roman" panose="02020603050405020304" pitchFamily="18" charset="0"/>
              </a:rPr>
              <a:t>m</a:t>
            </a:r>
          </a:p>
          <a:p>
            <a:pPr marL="800100" lvl="1" indent="-3429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Zoo of 7600 others</a:t>
            </a:r>
          </a:p>
          <a:p>
            <a:pPr marL="342900" indent="-342900" algn="l" eaLnBrk="1" hangingPunct="1">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a:p>
            <a:pPr marL="457200" indent="-457200" algn="l" eaLnBrk="1" hangingPunct="1">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LHC detector magnets (</a:t>
            </a:r>
            <a:r>
              <a:rPr lang="en-US" dirty="0" err="1" smtClean="0">
                <a:latin typeface="Times New Roman" panose="02020603050405020304" pitchFamily="18" charset="0"/>
                <a:cs typeface="Times New Roman" panose="02020603050405020304" pitchFamily="18" charset="0"/>
              </a:rPr>
              <a:t>Nb-Ti</a:t>
            </a:r>
            <a:r>
              <a:rPr lang="en-US"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a:t>
            </a:r>
          </a:p>
          <a:p>
            <a:pPr marL="800100" lvl="1" indent="-3429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ATLAS: Toroid 4 T, 25 x20 m </a:t>
            </a:r>
          </a:p>
          <a:p>
            <a:pPr marL="800100" lvl="1" indent="-3429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CMS solenoid: 4 T, 12 x15 m</a:t>
            </a:r>
          </a:p>
          <a:p>
            <a:pPr marL="342900" indent="-342900" algn="l" eaLnBrk="1" hangingPunct="1">
              <a:buFont typeface="Arial" panose="020B0604020202020204" pitchFamily="34" charset="0"/>
              <a:buChar char="•"/>
            </a:pPr>
            <a:endParaRPr lang="en-US" sz="1800" dirty="0">
              <a:latin typeface="Times New Roman" panose="02020603050405020304" pitchFamily="18" charset="0"/>
              <a:cs typeface="Times New Roman" panose="02020603050405020304" pitchFamily="18" charset="0"/>
            </a:endParaRPr>
          </a:p>
          <a:p>
            <a:pPr marL="457200" indent="-457200" algn="l" eaLnBrk="1" hangingPunct="1">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LHC </a:t>
            </a:r>
            <a:r>
              <a:rPr lang="en-US" b="1" dirty="0" smtClean="0">
                <a:latin typeface="Times New Roman" panose="02020603050405020304" pitchFamily="18" charset="0"/>
                <a:cs typeface="Times New Roman" panose="02020603050405020304" pitchFamily="18" charset="0"/>
              </a:rPr>
              <a:t>current leads (</a:t>
            </a:r>
            <a:r>
              <a:rPr lang="en-US" dirty="0" smtClean="0">
                <a:latin typeface="Times New Roman" panose="02020603050405020304" pitchFamily="18" charset="0"/>
                <a:cs typeface="Times New Roman" panose="02020603050405020304" pitchFamily="18" charset="0"/>
              </a:rPr>
              <a:t>HTS BSCCO)</a:t>
            </a:r>
          </a:p>
          <a:p>
            <a:pPr marL="914400" lvl="1" indent="-457200" algn="l" eaLnBrk="1" hangingPunct="1">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~1000, rated for I </a:t>
            </a:r>
            <a:r>
              <a:rPr lang="el-GR" dirty="0" smtClean="0">
                <a:latin typeface="Times New Roman" panose="02020603050405020304" pitchFamily="18" charset="0"/>
                <a:cs typeface="Times New Roman" panose="02020603050405020304" pitchFamily="18" charset="0"/>
              </a:rPr>
              <a:t>ϵ</a:t>
            </a:r>
            <a:r>
              <a:rPr lang="en-US" dirty="0" smtClean="0">
                <a:latin typeface="Times New Roman" panose="02020603050405020304" pitchFamily="18" charset="0"/>
                <a:cs typeface="Times New Roman" panose="02020603050405020304" pitchFamily="18" charset="0"/>
              </a:rPr>
              <a:t>[0.6,13 kA] </a:t>
            </a:r>
          </a:p>
          <a:p>
            <a:pPr marL="457200" indent="-457200" algn="l" eaLnBrk="1" hangingPunct="1">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RF cavities (</a:t>
            </a:r>
            <a:r>
              <a:rPr lang="en-US" b="1" dirty="0" err="1" smtClean="0">
                <a:latin typeface="Times New Roman" panose="02020603050405020304" pitchFamily="18" charset="0"/>
                <a:cs typeface="Times New Roman" panose="02020603050405020304" pitchFamily="18" charset="0"/>
              </a:rPr>
              <a:t>N</a:t>
            </a:r>
            <a:r>
              <a:rPr lang="en-US" b="1" baseline="-25000" dirty="0" err="1" smtClean="0">
                <a:latin typeface="Times New Roman" panose="02020603050405020304" pitchFamily="18" charset="0"/>
                <a:cs typeface="Times New Roman" panose="02020603050405020304" pitchFamily="18" charset="0"/>
              </a:rPr>
              <a:t>b</a:t>
            </a:r>
            <a:r>
              <a:rPr lang="en-US" b="1" dirty="0" smtClean="0">
                <a:latin typeface="Times New Roman" panose="02020603050405020304" pitchFamily="18" charset="0"/>
                <a:cs typeface="Times New Roman" panose="02020603050405020304" pitchFamily="18" charset="0"/>
              </a:rPr>
              <a:t> coating) </a:t>
            </a:r>
          </a:p>
          <a:p>
            <a:pPr algn="l" eaLnBrk="1" hangingPunct="1"/>
            <a:endParaRPr lang="en-US" sz="1800" dirty="0">
              <a:solidFill>
                <a:schemeClr val="tx1"/>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5720572" y="1645564"/>
            <a:ext cx="2356628" cy="2122842"/>
          </a:xfrm>
          <a:prstGeom prst="rect">
            <a:avLst/>
          </a:prstGeom>
        </p:spPr>
      </p:pic>
      <p:pic>
        <p:nvPicPr>
          <p:cNvPr id="11" name="Picture 10"/>
          <p:cNvPicPr>
            <a:picLocks noChangeAspect="1"/>
          </p:cNvPicPr>
          <p:nvPr/>
        </p:nvPicPr>
        <p:blipFill rotWithShape="1">
          <a:blip r:embed="rId3"/>
          <a:srcRect l="5323" t="11974" r="11785" b="6643"/>
          <a:stretch/>
        </p:blipFill>
        <p:spPr>
          <a:xfrm>
            <a:off x="5887761" y="3950969"/>
            <a:ext cx="3026052" cy="2449830"/>
          </a:xfrm>
          <a:prstGeom prst="rect">
            <a:avLst/>
          </a:prstGeom>
        </p:spPr>
      </p:pic>
      <p:pic>
        <p:nvPicPr>
          <p:cNvPr id="5" name="Picture 4"/>
          <p:cNvPicPr>
            <a:picLocks noChangeAspect="1"/>
          </p:cNvPicPr>
          <p:nvPr/>
        </p:nvPicPr>
        <p:blipFill>
          <a:blip r:embed="rId4"/>
          <a:stretch>
            <a:fillRect/>
          </a:stretch>
        </p:blipFill>
        <p:spPr>
          <a:xfrm rot="5400000">
            <a:off x="7364102" y="2316874"/>
            <a:ext cx="2146122" cy="953300"/>
          </a:xfrm>
          <a:prstGeom prst="rect">
            <a:avLst/>
          </a:prstGeom>
        </p:spPr>
      </p:pic>
      <p:cxnSp>
        <p:nvCxnSpPr>
          <p:cNvPr id="10" name="Straight Connector 9"/>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p>
            <a:r>
              <a:rPr lang="en-US" smtClean="0"/>
              <a:t>JUAS 2020</a:t>
            </a:r>
            <a:endParaRPr lang="en-GB" dirty="0"/>
          </a:p>
        </p:txBody>
      </p:sp>
      <p:sp>
        <p:nvSpPr>
          <p:cNvPr id="6" name="Slide Number Placeholder 5"/>
          <p:cNvSpPr>
            <a:spLocks noGrp="1"/>
          </p:cNvSpPr>
          <p:nvPr>
            <p:ph type="sldNum" sz="quarter" idx="12"/>
          </p:nvPr>
        </p:nvSpPr>
        <p:spPr/>
        <p:txBody>
          <a:bodyPr/>
          <a:lstStyle/>
          <a:p>
            <a:fld id="{C0900F3A-9614-41F7-96C8-05D9BABC3E9A}" type="slidenum">
              <a:rPr lang="en-GB" smtClean="0"/>
              <a:t>11</a:t>
            </a:fld>
            <a:endParaRPr lang="en-GB"/>
          </a:p>
        </p:txBody>
      </p:sp>
    </p:spTree>
    <p:extLst>
      <p:ext uri="{BB962C8B-B14F-4D97-AF65-F5344CB8AC3E}">
        <p14:creationId xmlns:p14="http://schemas.microsoft.com/office/powerpoint/2010/main" val="3147481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1" y="0"/>
            <a:ext cx="9025466" cy="647700"/>
          </a:xfrm>
          <a:prstGeom prst="rect">
            <a:avLst/>
          </a:prstGeom>
          <a:noFill/>
          <a:ln w="9525">
            <a:noFill/>
            <a:miter lim="800000"/>
            <a:headEnd/>
            <a:tailEnd/>
          </a:ln>
        </p:spPr>
        <p:txBody>
          <a:bodyPr anchor="b"/>
          <a:lstStyle/>
          <a:p>
            <a:pPr algn="l" eaLnBrk="1" hangingPunct="1"/>
            <a:r>
              <a:rPr lang="en-US" sz="4000" dirty="0" smtClean="0">
                <a:latin typeface="Times New Roman" panose="02020603050405020304" pitchFamily="18" charset="0"/>
                <a:cs typeface="Times New Roman" panose="02020603050405020304" pitchFamily="18" charset="0"/>
              </a:rPr>
              <a:t>Superconductor for accelerator magnets</a:t>
            </a:r>
            <a:endParaRPr lang="en-US" sz="4000" dirty="0">
              <a:latin typeface="Times New Roman" panose="02020603050405020304" pitchFamily="18" charset="0"/>
              <a:cs typeface="Times New Roman" panose="02020603050405020304" pitchFamily="18" charset="0"/>
            </a:endParaRPr>
          </a:p>
        </p:txBody>
      </p:sp>
      <p:sp>
        <p:nvSpPr>
          <p:cNvPr id="4102" name="Rectangle 5"/>
          <p:cNvSpPr>
            <a:spLocks noChangeArrowheads="1"/>
          </p:cNvSpPr>
          <p:nvPr/>
        </p:nvSpPr>
        <p:spPr bwMode="auto">
          <a:xfrm>
            <a:off x="58109" y="671512"/>
            <a:ext cx="8967358" cy="2523768"/>
          </a:xfrm>
          <a:prstGeom prst="rect">
            <a:avLst/>
          </a:prstGeom>
          <a:noFill/>
          <a:ln w="9525">
            <a:noFill/>
            <a:miter lim="800000"/>
            <a:headEnd/>
            <a:tailEnd/>
          </a:ln>
        </p:spPr>
        <p:txBody>
          <a:bodyPr wrap="square">
            <a:spAutoFit/>
          </a:bodyPr>
          <a:lstStyle/>
          <a:p>
            <a:pPr algn="l" eaLnBrk="1" hangingPunct="1"/>
            <a:r>
              <a:rPr lang="en-US" sz="2800" b="1" dirty="0" smtClean="0">
                <a:latin typeface="Times New Roman" panose="02020603050405020304" pitchFamily="18" charset="0"/>
                <a:cs typeface="Times New Roman" panose="02020603050405020304" pitchFamily="18" charset="0"/>
              </a:rPr>
              <a:t>Superconductor = </a:t>
            </a:r>
            <a:r>
              <a:rPr lang="en-US" sz="2800" dirty="0" smtClean="0">
                <a:latin typeface="Times New Roman" panose="02020603050405020304" pitchFamily="18" charset="0"/>
                <a:cs typeface="Times New Roman" panose="02020603050405020304" pitchFamily="18" charset="0"/>
              </a:rPr>
              <a:t>numerous small </a:t>
            </a:r>
            <a:r>
              <a:rPr lang="en-US" sz="2800" b="1" dirty="0" smtClean="0">
                <a:latin typeface="Times New Roman" panose="02020603050405020304" pitchFamily="18" charset="0"/>
                <a:cs typeface="Times New Roman" panose="02020603050405020304" pitchFamily="18" charset="0"/>
              </a:rPr>
              <a:t>superconducting filaments </a:t>
            </a:r>
            <a:r>
              <a:rPr lang="en-US" sz="2800" dirty="0" smtClean="0">
                <a:latin typeface="Times New Roman" panose="02020603050405020304" pitchFamily="18" charset="0"/>
                <a:cs typeface="Times New Roman" panose="02020603050405020304" pitchFamily="18" charset="0"/>
              </a:rPr>
              <a:t>embedded in </a:t>
            </a:r>
            <a:r>
              <a:rPr lang="en-US" sz="2800" b="1" dirty="0" smtClean="0">
                <a:latin typeface="Times New Roman" panose="02020603050405020304" pitchFamily="18" charset="0"/>
                <a:cs typeface="Times New Roman" panose="02020603050405020304" pitchFamily="18" charset="0"/>
              </a:rPr>
              <a:t>a low resistance matrix </a:t>
            </a:r>
          </a:p>
          <a:p>
            <a:pPr algn="l" eaLnBrk="1" hangingPunct="1"/>
            <a:endParaRPr lang="en-US" b="1" u="sng" dirty="0" smtClean="0">
              <a:latin typeface="Times New Roman" panose="02020603050405020304" pitchFamily="18" charset="0"/>
              <a:cs typeface="Times New Roman" panose="02020603050405020304" pitchFamily="18" charset="0"/>
            </a:endParaRPr>
          </a:p>
          <a:p>
            <a:pPr marL="457200" indent="-457200" algn="l" eaLnBrk="1" hangingPunct="1">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Small filaments to reduce the hysteresis losses</a:t>
            </a:r>
          </a:p>
          <a:p>
            <a:pPr marL="457200" indent="-457200" algn="l" eaLnBrk="1" hangingPunct="1">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Low resistance matrix to carry the large current for the few millisecond after a quench (see next slide)</a:t>
            </a:r>
            <a:endParaRPr lang="en-US" sz="2000" dirty="0" smtClean="0">
              <a:latin typeface="Times New Roman" panose="02020603050405020304" pitchFamily="18" charset="0"/>
              <a:cs typeface="Times New Roman" panose="02020603050405020304" pitchFamily="18" charset="0"/>
            </a:endParaRPr>
          </a:p>
          <a:p>
            <a:pPr algn="l" eaLnBrk="1" hangingPunct="1"/>
            <a:endParaRPr lang="en-US" sz="1800" dirty="0">
              <a:solidFill>
                <a:schemeClr val="tx1"/>
              </a:solidFill>
              <a:latin typeface="Times New Roman" panose="02020603050405020304" pitchFamily="18" charset="0"/>
              <a:cs typeface="Times New Roman" panose="02020603050405020304" pitchFamily="18" charset="0"/>
            </a:endParaRPr>
          </a:p>
        </p:txBody>
      </p:sp>
      <p:cxnSp>
        <p:nvCxnSpPr>
          <p:cNvPr id="10" name="Straight Connector 9"/>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2" descr="http://2012books.lardbucket.org/books/principles-of-general-chemistry-v1.0/section_16/da2cef0da1881901e46de69b6b22d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0504" y="3219092"/>
            <a:ext cx="3618016" cy="299914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bwMode="auto">
          <a:xfrm>
            <a:off x="1524000" y="4851412"/>
            <a:ext cx="2558504" cy="1366825"/>
          </a:xfrm>
          <a:prstGeom prst="rect">
            <a:avLst/>
          </a:prstGeom>
          <a:ln>
            <a:noFill/>
          </a:ln>
          <a:extLst>
            <a:ext uri="{53640926-AAD7-44D8-BBD7-CCE9431645EC}">
              <a14:shadowObscured xmlns:a14="http://schemas.microsoft.com/office/drawing/2010/main"/>
            </a:ext>
          </a:extLst>
        </p:spPr>
      </p:pic>
      <p:pic>
        <p:nvPicPr>
          <p:cNvPr id="4" name="Picture 3"/>
          <p:cNvPicPr>
            <a:picLocks noChangeAspect="1"/>
          </p:cNvPicPr>
          <p:nvPr/>
        </p:nvPicPr>
        <p:blipFill rotWithShape="1">
          <a:blip r:embed="rId4"/>
          <a:srcRect l="7098" t="20308" r="53315" b="19835"/>
          <a:stretch/>
        </p:blipFill>
        <p:spPr>
          <a:xfrm>
            <a:off x="2748156" y="3377222"/>
            <a:ext cx="1773044" cy="1659499"/>
          </a:xfrm>
          <a:prstGeom prst="rect">
            <a:avLst/>
          </a:prstGeom>
        </p:spPr>
      </p:pic>
      <p:pic>
        <p:nvPicPr>
          <p:cNvPr id="19" name="Picture 18"/>
          <p:cNvPicPr>
            <a:picLocks noChangeAspect="1"/>
          </p:cNvPicPr>
          <p:nvPr/>
        </p:nvPicPr>
        <p:blipFill>
          <a:blip r:embed="rId5"/>
          <a:stretch>
            <a:fillRect/>
          </a:stretch>
        </p:blipFill>
        <p:spPr>
          <a:xfrm>
            <a:off x="485999" y="3395775"/>
            <a:ext cx="1715333" cy="1720517"/>
          </a:xfrm>
          <a:prstGeom prst="rect">
            <a:avLst/>
          </a:prstGeom>
        </p:spPr>
      </p:pic>
      <p:sp>
        <p:nvSpPr>
          <p:cNvPr id="5" name="Date Placeholder 4"/>
          <p:cNvSpPr>
            <a:spLocks noGrp="1"/>
          </p:cNvSpPr>
          <p:nvPr>
            <p:ph type="dt" sz="half" idx="10"/>
          </p:nvPr>
        </p:nvSpPr>
        <p:spPr/>
        <p:txBody>
          <a:bodyPr/>
          <a:lstStyle/>
          <a:p>
            <a:r>
              <a:rPr lang="en-US" smtClean="0"/>
              <a:t>JUAS 2020</a:t>
            </a:r>
            <a:endParaRPr lang="en-GB" dirty="0"/>
          </a:p>
        </p:txBody>
      </p:sp>
      <p:sp>
        <p:nvSpPr>
          <p:cNvPr id="6" name="Slide Number Placeholder 5"/>
          <p:cNvSpPr>
            <a:spLocks noGrp="1"/>
          </p:cNvSpPr>
          <p:nvPr>
            <p:ph type="sldNum" sz="quarter" idx="12"/>
          </p:nvPr>
        </p:nvSpPr>
        <p:spPr/>
        <p:txBody>
          <a:bodyPr/>
          <a:lstStyle/>
          <a:p>
            <a:fld id="{C0900F3A-9614-41F7-96C8-05D9BABC3E9A}" type="slidenum">
              <a:rPr lang="en-GB" smtClean="0"/>
              <a:t>12</a:t>
            </a:fld>
            <a:endParaRPr lang="en-GB"/>
          </a:p>
        </p:txBody>
      </p:sp>
    </p:spTree>
    <p:extLst>
      <p:ext uri="{BB962C8B-B14F-4D97-AF65-F5344CB8AC3E}">
        <p14:creationId xmlns:p14="http://schemas.microsoft.com/office/powerpoint/2010/main" val="38262591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0" y="0"/>
            <a:ext cx="9143999" cy="647700"/>
          </a:xfrm>
          <a:prstGeom prst="rect">
            <a:avLst/>
          </a:prstGeom>
          <a:noFill/>
          <a:ln w="9525">
            <a:noFill/>
            <a:miter lim="800000"/>
            <a:headEnd/>
            <a:tailEnd/>
          </a:ln>
        </p:spPr>
        <p:txBody>
          <a:bodyPr anchor="b"/>
          <a:lstStyle/>
          <a:p>
            <a:pPr algn="l" eaLnBrk="1" hangingPunct="1"/>
            <a:r>
              <a:rPr lang="en-US" sz="4000" dirty="0" smtClean="0">
                <a:latin typeface="Times New Roman" panose="02020603050405020304" pitchFamily="18" charset="0"/>
                <a:cs typeface="Times New Roman" panose="02020603050405020304" pitchFamily="18" charset="0"/>
              </a:rPr>
              <a:t>Accelerator magnets use large current cable</a:t>
            </a:r>
            <a:endParaRPr lang="en-US" sz="4000" dirty="0">
              <a:latin typeface="Times New Roman" panose="02020603050405020304" pitchFamily="18" charset="0"/>
              <a:cs typeface="Times New Roman" panose="02020603050405020304" pitchFamily="18" charset="0"/>
            </a:endParaRPr>
          </a:p>
        </p:txBody>
      </p:sp>
      <p:sp>
        <p:nvSpPr>
          <p:cNvPr id="4102" name="Rectangle 5"/>
          <p:cNvSpPr>
            <a:spLocks noChangeArrowheads="1"/>
          </p:cNvSpPr>
          <p:nvPr/>
        </p:nvSpPr>
        <p:spPr bwMode="auto">
          <a:xfrm>
            <a:off x="40211" y="768439"/>
            <a:ext cx="8683625" cy="3447098"/>
          </a:xfrm>
          <a:prstGeom prst="rect">
            <a:avLst/>
          </a:prstGeom>
          <a:noFill/>
          <a:ln w="9525">
            <a:noFill/>
            <a:miter lim="800000"/>
            <a:headEnd/>
            <a:tailEnd/>
          </a:ln>
        </p:spPr>
        <p:txBody>
          <a:bodyPr wrap="square">
            <a:spAutoFit/>
          </a:bodyPr>
          <a:lstStyle/>
          <a:p>
            <a:pPr marL="457200" indent="-457200" algn="l" eaLnBrk="1" hangingPunct="1">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Large</a:t>
            </a:r>
            <a:r>
              <a:rPr lang="en-US" sz="2000" dirty="0" smtClean="0">
                <a:latin typeface="Times New Roman" panose="02020603050405020304" pitchFamily="18" charset="0"/>
                <a:cs typeface="Times New Roman" panose="02020603050405020304" pitchFamily="18" charset="0"/>
              </a:rPr>
              <a:t> stored </a:t>
            </a:r>
            <a:r>
              <a:rPr lang="en-US" sz="2000" b="1" dirty="0" smtClean="0">
                <a:latin typeface="Times New Roman" panose="02020603050405020304" pitchFamily="18" charset="0"/>
                <a:cs typeface="Times New Roman" panose="02020603050405020304" pitchFamily="18" charset="0"/>
              </a:rPr>
              <a:t>magnetic energy</a:t>
            </a:r>
          </a:p>
          <a:p>
            <a:pPr marL="457200" indent="-4572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Use of large current cable to reduce inductance </a:t>
            </a:r>
            <a:r>
              <a:rPr lang="en-US" sz="2000" b="1" dirty="0" smtClean="0">
                <a:latin typeface="Times New Roman" panose="02020603050405020304" pitchFamily="18" charset="0"/>
                <a:cs typeface="Times New Roman" panose="02020603050405020304" pitchFamily="18" charset="0"/>
              </a:rPr>
              <a:t>(10-20 kA)</a:t>
            </a:r>
          </a:p>
          <a:p>
            <a:pPr marL="457200" indent="-4572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Wires are assembled in </a:t>
            </a:r>
            <a:r>
              <a:rPr lang="en-US" sz="2000" b="1" dirty="0" smtClean="0">
                <a:latin typeface="Times New Roman" panose="02020603050405020304" pitchFamily="18" charset="0"/>
                <a:cs typeface="Times New Roman" panose="02020603050405020304" pitchFamily="18" charset="0"/>
              </a:rPr>
              <a:t>Rutherford cables (18-50 strands)</a:t>
            </a:r>
          </a:p>
          <a:p>
            <a:pPr marL="457200" indent="-4572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This allows for:</a:t>
            </a:r>
          </a:p>
          <a:p>
            <a:pPr marL="800100" lvl="1" indent="-3429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 short piece length of conductor</a:t>
            </a:r>
          </a:p>
          <a:p>
            <a:pPr marL="914400" lvl="1" indent="-4572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Low inductance magnet</a:t>
            </a:r>
          </a:p>
          <a:p>
            <a:pPr marL="914400" lvl="1" indent="-4572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Made the winding stage shorter</a:t>
            </a:r>
          </a:p>
          <a:p>
            <a:pPr marL="914400" lvl="1" indent="-4572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Allow for reliability (current sharing)</a:t>
            </a:r>
          </a:p>
          <a:p>
            <a:pPr marL="914400" lvl="1" indent="-457200" algn="l" eaLnBrk="1" hangingPunct="1">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Reduce the dumping time (for a given voltage (kV)</a:t>
            </a:r>
          </a:p>
          <a:p>
            <a:pPr algn="l" eaLnBrk="1" hangingPunct="1"/>
            <a:endParaRPr lang="en-US" sz="2000" b="1" dirty="0" smtClean="0">
              <a:latin typeface="Times New Roman" panose="02020603050405020304" pitchFamily="18" charset="0"/>
              <a:cs typeface="Times New Roman" panose="02020603050405020304" pitchFamily="18" charset="0"/>
            </a:endParaRPr>
          </a:p>
          <a:p>
            <a:pPr algn="l" eaLnBrk="1" hangingPunct="1"/>
            <a:endParaRPr lang="en-US" sz="1800" dirty="0">
              <a:solidFill>
                <a:schemeClr val="tx1"/>
              </a:solidFill>
              <a:latin typeface="Times New Roman" panose="02020603050405020304" pitchFamily="18" charset="0"/>
              <a:cs typeface="Times New Roman" panose="02020603050405020304" pitchFamily="18" charset="0"/>
            </a:endParaRPr>
          </a:p>
        </p:txBody>
      </p:sp>
      <p:cxnSp>
        <p:nvCxnSpPr>
          <p:cNvPr id="10" name="Straight Connector 9"/>
          <p:cNvCxnSpPr/>
          <p:nvPr/>
        </p:nvCxnSpPr>
        <p:spPr>
          <a:xfrm>
            <a:off x="0" y="739034"/>
            <a:ext cx="9136380" cy="30586"/>
          </a:xfrm>
          <a:prstGeom prst="line">
            <a:avLst/>
          </a:prstGeom>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2"/>
          <a:srcRect l="18171" t="35382" r="35881" b="5044"/>
          <a:stretch/>
        </p:blipFill>
        <p:spPr>
          <a:xfrm>
            <a:off x="3846482" y="4092826"/>
            <a:ext cx="2612381" cy="1996249"/>
          </a:xfrm>
          <a:prstGeom prst="rect">
            <a:avLst/>
          </a:prstGeom>
        </p:spPr>
      </p:pic>
      <p:pic>
        <p:nvPicPr>
          <p:cNvPr id="7" name="Picture 6"/>
          <p:cNvPicPr>
            <a:picLocks noChangeAspect="1"/>
          </p:cNvPicPr>
          <p:nvPr/>
        </p:nvPicPr>
        <p:blipFill rotWithShape="1">
          <a:blip r:embed="rId3"/>
          <a:srcRect l="25011" t="42897" r="28416" b="2014"/>
          <a:stretch/>
        </p:blipFill>
        <p:spPr>
          <a:xfrm>
            <a:off x="406673" y="4136571"/>
            <a:ext cx="2800983" cy="1952504"/>
          </a:xfrm>
          <a:prstGeom prst="rect">
            <a:avLst/>
          </a:prstGeom>
        </p:spPr>
      </p:pic>
      <p:sp>
        <p:nvSpPr>
          <p:cNvPr id="15" name="Footer Placeholder 1"/>
          <p:cNvSpPr txBox="1">
            <a:spLocks/>
          </p:cNvSpPr>
          <p:nvPr/>
        </p:nvSpPr>
        <p:spPr>
          <a:xfrm>
            <a:off x="4752391" y="5178742"/>
            <a:ext cx="2895600" cy="365125"/>
          </a:xfrm>
          <a:prstGeom prst="rect">
            <a:avLst/>
          </a:prstGeom>
          <a:noFill/>
        </p:spPr>
        <p:txBody>
          <a:bodyPr vert="horz" lIns="91440" tIns="45720" rIns="91440" bIns="45720" rtlCol="0" anchor="ctr"/>
          <a:lstStyle>
            <a:defPPr>
              <a:defRPr lang="en-US"/>
            </a:defPPr>
            <a:lvl1pPr algn="ctr" rtl="0" eaLnBrk="0" fontAlgn="base" hangingPunct="0">
              <a:spcBef>
                <a:spcPct val="0"/>
              </a:spcBef>
              <a:spcAft>
                <a:spcPct val="0"/>
              </a:spcAft>
              <a:defRPr sz="1200" kern="1200">
                <a:solidFill>
                  <a:schemeClr val="tx1">
                    <a:tint val="75000"/>
                  </a:schemeClr>
                </a:solidFill>
                <a:latin typeface="Verdana" pitchFamily="34" charset="0"/>
                <a:ea typeface="+mn-ea"/>
                <a:cs typeface="+mn-cs"/>
              </a:defRPr>
            </a:lvl1pPr>
            <a:lvl2pPr marL="457200" algn="ctr" rtl="0" eaLnBrk="0" fontAlgn="base" hangingPunct="0">
              <a:spcBef>
                <a:spcPct val="0"/>
              </a:spcBef>
              <a:spcAft>
                <a:spcPct val="0"/>
              </a:spcAft>
              <a:defRPr sz="2400" kern="1200">
                <a:solidFill>
                  <a:schemeClr val="accent2"/>
                </a:solidFill>
                <a:latin typeface="Verdana" pitchFamily="34" charset="0"/>
                <a:ea typeface="+mn-ea"/>
                <a:cs typeface="+mn-cs"/>
              </a:defRPr>
            </a:lvl2pPr>
            <a:lvl3pPr marL="914400" algn="ctr" rtl="0" eaLnBrk="0" fontAlgn="base" hangingPunct="0">
              <a:spcBef>
                <a:spcPct val="0"/>
              </a:spcBef>
              <a:spcAft>
                <a:spcPct val="0"/>
              </a:spcAft>
              <a:defRPr sz="2400" kern="1200">
                <a:solidFill>
                  <a:schemeClr val="accent2"/>
                </a:solidFill>
                <a:latin typeface="Verdana" pitchFamily="34" charset="0"/>
                <a:ea typeface="+mn-ea"/>
                <a:cs typeface="+mn-cs"/>
              </a:defRPr>
            </a:lvl3pPr>
            <a:lvl4pPr marL="1371600" algn="ctr" rtl="0" eaLnBrk="0" fontAlgn="base" hangingPunct="0">
              <a:spcBef>
                <a:spcPct val="0"/>
              </a:spcBef>
              <a:spcAft>
                <a:spcPct val="0"/>
              </a:spcAft>
              <a:defRPr sz="2400" kern="1200">
                <a:solidFill>
                  <a:schemeClr val="accent2"/>
                </a:solidFill>
                <a:latin typeface="Verdana" pitchFamily="34" charset="0"/>
                <a:ea typeface="+mn-ea"/>
                <a:cs typeface="+mn-cs"/>
              </a:defRPr>
            </a:lvl4pPr>
            <a:lvl5pPr marL="1828800" algn="ctr" rtl="0" eaLnBrk="0" fontAlgn="base" hangingPunct="0">
              <a:spcBef>
                <a:spcPct val="0"/>
              </a:spcBef>
              <a:spcAft>
                <a:spcPct val="0"/>
              </a:spcAft>
              <a:defRPr sz="2400" kern="1200">
                <a:solidFill>
                  <a:schemeClr val="accent2"/>
                </a:solidFill>
                <a:latin typeface="Verdana" pitchFamily="34" charset="0"/>
                <a:ea typeface="+mn-ea"/>
                <a:cs typeface="+mn-cs"/>
              </a:defRPr>
            </a:lvl5pPr>
            <a:lvl6pPr marL="2286000" algn="l" defTabSz="914400" rtl="0" eaLnBrk="1" latinLnBrk="0" hangingPunct="1">
              <a:defRPr sz="2400" kern="1200">
                <a:solidFill>
                  <a:schemeClr val="accent2"/>
                </a:solidFill>
                <a:latin typeface="Verdana" pitchFamily="34" charset="0"/>
                <a:ea typeface="+mn-ea"/>
                <a:cs typeface="+mn-cs"/>
              </a:defRPr>
            </a:lvl6pPr>
            <a:lvl7pPr marL="2743200" algn="l" defTabSz="914400" rtl="0" eaLnBrk="1" latinLnBrk="0" hangingPunct="1">
              <a:defRPr sz="2400" kern="1200">
                <a:solidFill>
                  <a:schemeClr val="accent2"/>
                </a:solidFill>
                <a:latin typeface="Verdana" pitchFamily="34" charset="0"/>
                <a:ea typeface="+mn-ea"/>
                <a:cs typeface="+mn-cs"/>
              </a:defRPr>
            </a:lvl7pPr>
            <a:lvl8pPr marL="3200400" algn="l" defTabSz="914400" rtl="0" eaLnBrk="1" latinLnBrk="0" hangingPunct="1">
              <a:defRPr sz="2400" kern="1200">
                <a:solidFill>
                  <a:schemeClr val="accent2"/>
                </a:solidFill>
                <a:latin typeface="Verdana" pitchFamily="34" charset="0"/>
                <a:ea typeface="+mn-ea"/>
                <a:cs typeface="+mn-cs"/>
              </a:defRPr>
            </a:lvl8pPr>
            <a:lvl9pPr marL="3657600" algn="l" defTabSz="914400" rtl="0" eaLnBrk="1" latinLnBrk="0" hangingPunct="1">
              <a:defRPr sz="2400" kern="1200">
                <a:solidFill>
                  <a:schemeClr val="accent2"/>
                </a:solidFill>
                <a:latin typeface="Verdana" pitchFamily="34" charset="0"/>
                <a:ea typeface="+mn-ea"/>
                <a:cs typeface="+mn-cs"/>
              </a:defRPr>
            </a:lvl9pPr>
          </a:lstStyle>
          <a:p>
            <a:r>
              <a:rPr lang="en-US" dirty="0" smtClean="0">
                <a:solidFill>
                  <a:srgbClr val="FF0000"/>
                </a:solidFill>
              </a:rPr>
              <a:t>H. Bajas</a:t>
            </a:r>
          </a:p>
        </p:txBody>
      </p:sp>
      <p:sp>
        <p:nvSpPr>
          <p:cNvPr id="16" name="Footer Placeholder 1"/>
          <p:cNvSpPr txBox="1">
            <a:spLocks/>
          </p:cNvSpPr>
          <p:nvPr/>
        </p:nvSpPr>
        <p:spPr>
          <a:xfrm>
            <a:off x="1371600" y="4869497"/>
            <a:ext cx="2895600" cy="365125"/>
          </a:xfrm>
          <a:prstGeom prst="rect">
            <a:avLst/>
          </a:prstGeom>
          <a:noFill/>
        </p:spPr>
        <p:txBody>
          <a:bodyPr vert="horz" lIns="91440" tIns="45720" rIns="91440" bIns="45720" rtlCol="0" anchor="ctr"/>
          <a:lstStyle>
            <a:defPPr>
              <a:defRPr lang="en-US"/>
            </a:defPPr>
            <a:lvl1pPr algn="ctr" rtl="0" eaLnBrk="0" fontAlgn="base" hangingPunct="0">
              <a:spcBef>
                <a:spcPct val="0"/>
              </a:spcBef>
              <a:spcAft>
                <a:spcPct val="0"/>
              </a:spcAft>
              <a:defRPr sz="1200" kern="1200">
                <a:solidFill>
                  <a:schemeClr val="tx1">
                    <a:tint val="75000"/>
                  </a:schemeClr>
                </a:solidFill>
                <a:latin typeface="Verdana" pitchFamily="34" charset="0"/>
                <a:ea typeface="+mn-ea"/>
                <a:cs typeface="+mn-cs"/>
              </a:defRPr>
            </a:lvl1pPr>
            <a:lvl2pPr marL="457200" algn="ctr" rtl="0" eaLnBrk="0" fontAlgn="base" hangingPunct="0">
              <a:spcBef>
                <a:spcPct val="0"/>
              </a:spcBef>
              <a:spcAft>
                <a:spcPct val="0"/>
              </a:spcAft>
              <a:defRPr sz="2400" kern="1200">
                <a:solidFill>
                  <a:schemeClr val="accent2"/>
                </a:solidFill>
                <a:latin typeface="Verdana" pitchFamily="34" charset="0"/>
                <a:ea typeface="+mn-ea"/>
                <a:cs typeface="+mn-cs"/>
              </a:defRPr>
            </a:lvl2pPr>
            <a:lvl3pPr marL="914400" algn="ctr" rtl="0" eaLnBrk="0" fontAlgn="base" hangingPunct="0">
              <a:spcBef>
                <a:spcPct val="0"/>
              </a:spcBef>
              <a:spcAft>
                <a:spcPct val="0"/>
              </a:spcAft>
              <a:defRPr sz="2400" kern="1200">
                <a:solidFill>
                  <a:schemeClr val="accent2"/>
                </a:solidFill>
                <a:latin typeface="Verdana" pitchFamily="34" charset="0"/>
                <a:ea typeface="+mn-ea"/>
                <a:cs typeface="+mn-cs"/>
              </a:defRPr>
            </a:lvl3pPr>
            <a:lvl4pPr marL="1371600" algn="ctr" rtl="0" eaLnBrk="0" fontAlgn="base" hangingPunct="0">
              <a:spcBef>
                <a:spcPct val="0"/>
              </a:spcBef>
              <a:spcAft>
                <a:spcPct val="0"/>
              </a:spcAft>
              <a:defRPr sz="2400" kern="1200">
                <a:solidFill>
                  <a:schemeClr val="accent2"/>
                </a:solidFill>
                <a:latin typeface="Verdana" pitchFamily="34" charset="0"/>
                <a:ea typeface="+mn-ea"/>
                <a:cs typeface="+mn-cs"/>
              </a:defRPr>
            </a:lvl4pPr>
            <a:lvl5pPr marL="1828800" algn="ctr" rtl="0" eaLnBrk="0" fontAlgn="base" hangingPunct="0">
              <a:spcBef>
                <a:spcPct val="0"/>
              </a:spcBef>
              <a:spcAft>
                <a:spcPct val="0"/>
              </a:spcAft>
              <a:defRPr sz="2400" kern="1200">
                <a:solidFill>
                  <a:schemeClr val="accent2"/>
                </a:solidFill>
                <a:latin typeface="Verdana" pitchFamily="34" charset="0"/>
                <a:ea typeface="+mn-ea"/>
                <a:cs typeface="+mn-cs"/>
              </a:defRPr>
            </a:lvl5pPr>
            <a:lvl6pPr marL="2286000" algn="l" defTabSz="914400" rtl="0" eaLnBrk="1" latinLnBrk="0" hangingPunct="1">
              <a:defRPr sz="2400" kern="1200">
                <a:solidFill>
                  <a:schemeClr val="accent2"/>
                </a:solidFill>
                <a:latin typeface="Verdana" pitchFamily="34" charset="0"/>
                <a:ea typeface="+mn-ea"/>
                <a:cs typeface="+mn-cs"/>
              </a:defRPr>
            </a:lvl6pPr>
            <a:lvl7pPr marL="2743200" algn="l" defTabSz="914400" rtl="0" eaLnBrk="1" latinLnBrk="0" hangingPunct="1">
              <a:defRPr sz="2400" kern="1200">
                <a:solidFill>
                  <a:schemeClr val="accent2"/>
                </a:solidFill>
                <a:latin typeface="Verdana" pitchFamily="34" charset="0"/>
                <a:ea typeface="+mn-ea"/>
                <a:cs typeface="+mn-cs"/>
              </a:defRPr>
            </a:lvl7pPr>
            <a:lvl8pPr marL="3200400" algn="l" defTabSz="914400" rtl="0" eaLnBrk="1" latinLnBrk="0" hangingPunct="1">
              <a:defRPr sz="2400" kern="1200">
                <a:solidFill>
                  <a:schemeClr val="accent2"/>
                </a:solidFill>
                <a:latin typeface="Verdana" pitchFamily="34" charset="0"/>
                <a:ea typeface="+mn-ea"/>
                <a:cs typeface="+mn-cs"/>
              </a:defRPr>
            </a:lvl8pPr>
            <a:lvl9pPr marL="3657600" algn="l" defTabSz="914400" rtl="0" eaLnBrk="1" latinLnBrk="0" hangingPunct="1">
              <a:defRPr sz="2400" kern="1200">
                <a:solidFill>
                  <a:schemeClr val="accent2"/>
                </a:solidFill>
                <a:latin typeface="Verdana" pitchFamily="34" charset="0"/>
                <a:ea typeface="+mn-ea"/>
                <a:cs typeface="+mn-cs"/>
              </a:defRPr>
            </a:lvl9pPr>
          </a:lstStyle>
          <a:p>
            <a:r>
              <a:rPr lang="en-US" dirty="0" smtClean="0">
                <a:solidFill>
                  <a:srgbClr val="FF0000"/>
                </a:solidFill>
              </a:rPr>
              <a:t>H. Bajas</a:t>
            </a:r>
          </a:p>
        </p:txBody>
      </p:sp>
      <p:pic>
        <p:nvPicPr>
          <p:cNvPr id="20" name="Picture 19"/>
          <p:cNvPicPr>
            <a:picLocks noChangeAspect="1"/>
          </p:cNvPicPr>
          <p:nvPr/>
        </p:nvPicPr>
        <p:blipFill>
          <a:blip r:embed="rId4"/>
          <a:stretch>
            <a:fillRect/>
          </a:stretch>
        </p:blipFill>
        <p:spPr>
          <a:xfrm>
            <a:off x="5669447" y="2495525"/>
            <a:ext cx="3474553" cy="374564"/>
          </a:xfrm>
          <a:prstGeom prst="rect">
            <a:avLst/>
          </a:prstGeom>
        </p:spPr>
      </p:pic>
      <p:pic>
        <p:nvPicPr>
          <p:cNvPr id="22" name="Picture 21"/>
          <p:cNvPicPr>
            <a:picLocks noChangeAspect="1"/>
          </p:cNvPicPr>
          <p:nvPr/>
        </p:nvPicPr>
        <p:blipFill rotWithShape="1">
          <a:blip r:embed="rId5" cstate="print">
            <a:extLst>
              <a:ext uri="{28A0092B-C50C-407E-A947-70E740481C1C}">
                <a14:useLocalDpi xmlns:a14="http://schemas.microsoft.com/office/drawing/2010/main" val="0"/>
              </a:ext>
            </a:extLst>
          </a:blip>
          <a:srcRect l="13151" t="16665" r="26028" b="13507"/>
          <a:stretch/>
        </p:blipFill>
        <p:spPr>
          <a:xfrm>
            <a:off x="7206448" y="1090345"/>
            <a:ext cx="1741503" cy="1329661"/>
          </a:xfrm>
          <a:prstGeom prst="rect">
            <a:avLst/>
          </a:prstGeom>
        </p:spPr>
      </p:pic>
      <p:pic>
        <p:nvPicPr>
          <p:cNvPr id="23" name="Picture 22"/>
          <p:cNvPicPr>
            <a:picLocks noChangeAspect="1"/>
          </p:cNvPicPr>
          <p:nvPr/>
        </p:nvPicPr>
        <p:blipFill>
          <a:blip r:embed="rId6"/>
          <a:stretch>
            <a:fillRect/>
          </a:stretch>
        </p:blipFill>
        <p:spPr>
          <a:xfrm>
            <a:off x="7365149" y="3039444"/>
            <a:ext cx="1512151" cy="1505400"/>
          </a:xfrm>
          <a:prstGeom prst="rect">
            <a:avLst/>
          </a:prstGeom>
        </p:spPr>
      </p:pic>
      <p:pic>
        <p:nvPicPr>
          <p:cNvPr id="24" name="Picture 23"/>
          <p:cNvPicPr>
            <a:picLocks noChangeAspect="1"/>
          </p:cNvPicPr>
          <p:nvPr/>
        </p:nvPicPr>
        <p:blipFill>
          <a:blip r:embed="rId7"/>
          <a:stretch>
            <a:fillRect/>
          </a:stretch>
        </p:blipFill>
        <p:spPr>
          <a:xfrm>
            <a:off x="7620000" y="4703760"/>
            <a:ext cx="1143000" cy="1562100"/>
          </a:xfrm>
          <a:prstGeom prst="rect">
            <a:avLst/>
          </a:prstGeom>
        </p:spPr>
      </p:pic>
      <p:sp>
        <p:nvSpPr>
          <p:cNvPr id="25" name="Rectangle 24"/>
          <p:cNvSpPr/>
          <p:nvPr/>
        </p:nvSpPr>
        <p:spPr>
          <a:xfrm>
            <a:off x="8159243" y="3627759"/>
            <a:ext cx="184576" cy="3429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Connector 25"/>
          <p:cNvCxnSpPr/>
          <p:nvPr/>
        </p:nvCxnSpPr>
        <p:spPr>
          <a:xfrm flipH="1">
            <a:off x="7540626" y="3679258"/>
            <a:ext cx="580598" cy="112226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381838" y="3646488"/>
            <a:ext cx="396022" cy="112226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7365149" y="2495525"/>
            <a:ext cx="461227" cy="59008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020051" y="2523185"/>
            <a:ext cx="893762" cy="60555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7813059" y="2521693"/>
            <a:ext cx="206991" cy="1812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13</a:t>
            </a:fld>
            <a:endParaRPr lang="en-GB"/>
          </a:p>
        </p:txBody>
      </p:sp>
    </p:spTree>
    <p:extLst>
      <p:ext uri="{BB962C8B-B14F-4D97-AF65-F5344CB8AC3E}">
        <p14:creationId xmlns:p14="http://schemas.microsoft.com/office/powerpoint/2010/main" val="25361893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250"/>
            <a:ext cx="8226854" cy="707336"/>
          </a:xfrm>
        </p:spPr>
        <p:txBody>
          <a:bodyPr>
            <a:normAutofit/>
          </a:bodyPr>
          <a:lstStyle/>
          <a:p>
            <a:pPr algn="l"/>
            <a:r>
              <a:rPr lang="en-GB" sz="4000" dirty="0" smtClean="0">
                <a:latin typeface="Times New Roman" panose="02020603050405020304" pitchFamily="18" charset="0"/>
                <a:cs typeface="Times New Roman" panose="02020603050405020304" pitchFamily="18" charset="0"/>
              </a:rPr>
              <a:t>Superconducting strands (for magnets)</a:t>
            </a:r>
            <a:endParaRPr lang="en-GB"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464" y="996174"/>
            <a:ext cx="8406236" cy="4646316"/>
          </a:xfrm>
        </p:spPr>
        <p:txBody>
          <a:bodyPr>
            <a:normAutofit fontScale="92500" lnSpcReduction="20000"/>
          </a:bodyPr>
          <a:lstStyle/>
          <a:p>
            <a:pPr marL="36576" indent="0">
              <a:buNone/>
            </a:pPr>
            <a:r>
              <a:rPr lang="en-GB" sz="2400" dirty="0" smtClean="0">
                <a:latin typeface="Times New Roman" panose="02020603050405020304" pitchFamily="18" charset="0"/>
                <a:cs typeface="Times New Roman" panose="02020603050405020304" pitchFamily="18" charset="0"/>
              </a:rPr>
              <a:t>Relevant parameters for accelerator magnets (</a:t>
            </a:r>
            <a:r>
              <a:rPr lang="en-GB" sz="2400" dirty="0" err="1" smtClean="0">
                <a:latin typeface="Times New Roman" panose="02020603050405020304" pitchFamily="18" charset="0"/>
                <a:cs typeface="Times New Roman" panose="02020603050405020304" pitchFamily="18" charset="0"/>
              </a:rPr>
              <a:t>Nb-Ti</a:t>
            </a:r>
            <a:r>
              <a:rPr lang="en-GB" sz="2400" dirty="0" smtClean="0">
                <a:latin typeface="Times New Roman" panose="02020603050405020304" pitchFamily="18" charset="0"/>
                <a:cs typeface="Times New Roman" panose="02020603050405020304" pitchFamily="18" charset="0"/>
              </a:rPr>
              <a:t>, Nb</a:t>
            </a:r>
            <a:r>
              <a:rPr lang="en-GB" sz="2400" baseline="-25000" dirty="0" smtClean="0">
                <a:latin typeface="Times New Roman" panose="02020603050405020304" pitchFamily="18" charset="0"/>
                <a:cs typeface="Times New Roman" panose="02020603050405020304" pitchFamily="18" charset="0"/>
              </a:rPr>
              <a:t>3</a:t>
            </a:r>
            <a:r>
              <a:rPr lang="en-GB" sz="2400" dirty="0" smtClean="0">
                <a:latin typeface="Times New Roman" panose="02020603050405020304" pitchFamily="18" charset="0"/>
                <a:cs typeface="Times New Roman" panose="02020603050405020304" pitchFamily="18" charset="0"/>
              </a:rPr>
              <a:t>Sn..)</a:t>
            </a:r>
          </a:p>
          <a:p>
            <a:pPr lvl="1"/>
            <a:r>
              <a:rPr lang="en-GB" sz="2000" dirty="0" smtClean="0">
                <a:latin typeface="Times New Roman" panose="02020603050405020304" pitchFamily="18" charset="0"/>
                <a:cs typeface="Times New Roman" panose="02020603050405020304" pitchFamily="18" charset="0"/>
              </a:rPr>
              <a:t>Large overall </a:t>
            </a:r>
            <a:r>
              <a:rPr lang="en-GB" sz="2000" dirty="0">
                <a:latin typeface="Times New Roman" panose="02020603050405020304" pitchFamily="18" charset="0"/>
                <a:cs typeface="Times New Roman" panose="02020603050405020304" pitchFamily="18" charset="0"/>
              </a:rPr>
              <a:t>current density </a:t>
            </a:r>
            <a:r>
              <a:rPr lang="en-GB" sz="2000" dirty="0" smtClean="0">
                <a:latin typeface="Times New Roman" panose="02020603050405020304" pitchFamily="18" charset="0"/>
                <a:cs typeface="Times New Roman" panose="02020603050405020304" pitchFamily="18" charset="0"/>
              </a:rPr>
              <a:t>~</a:t>
            </a:r>
            <a:r>
              <a:rPr lang="en-GB" sz="2000" b="1" dirty="0" smtClean="0">
                <a:latin typeface="Times New Roman" panose="02020603050405020304" pitchFamily="18" charset="0"/>
                <a:cs typeface="Times New Roman" panose="02020603050405020304" pitchFamily="18" charset="0"/>
              </a:rPr>
              <a:t>400–500 A/mm</a:t>
            </a:r>
            <a:r>
              <a:rPr lang="en-GB" sz="2000" b="1" baseline="30000" dirty="0" smtClean="0">
                <a:latin typeface="Times New Roman" panose="02020603050405020304" pitchFamily="18" charset="0"/>
                <a:cs typeface="Times New Roman" panose="02020603050405020304" pitchFamily="18" charset="0"/>
              </a:rPr>
              <a:t>2</a:t>
            </a:r>
          </a:p>
          <a:p>
            <a:pPr lvl="1"/>
            <a:r>
              <a:rPr lang="en-GB" sz="2000" b="1" dirty="0" smtClean="0">
                <a:latin typeface="Times New Roman" panose="02020603050405020304" pitchFamily="18" charset="0"/>
                <a:cs typeface="Times New Roman" panose="02020603050405020304" pitchFamily="18" charset="0"/>
              </a:rPr>
              <a:t>Cu fraction</a:t>
            </a:r>
            <a:r>
              <a:rPr lang="en-GB" sz="2000" dirty="0" smtClean="0">
                <a:latin typeface="Times New Roman" panose="02020603050405020304" pitchFamily="18" charset="0"/>
                <a:cs typeface="Times New Roman" panose="02020603050405020304" pitchFamily="18" charset="0"/>
              </a:rPr>
              <a:t> of about </a:t>
            </a:r>
            <a:r>
              <a:rPr lang="en-GB" sz="2000" b="1" dirty="0" smtClean="0">
                <a:latin typeface="Times New Roman" panose="02020603050405020304" pitchFamily="18" charset="0"/>
                <a:cs typeface="Times New Roman" panose="02020603050405020304" pitchFamily="18" charset="0"/>
              </a:rPr>
              <a:t>50% </a:t>
            </a:r>
            <a:r>
              <a:rPr lang="en-GB" sz="2000" dirty="0" smtClean="0">
                <a:latin typeface="Times New Roman" panose="02020603050405020304" pitchFamily="18" charset="0"/>
                <a:cs typeface="Times New Roman" panose="02020603050405020304" pitchFamily="18" charset="0"/>
              </a:rPr>
              <a:t>with </a:t>
            </a:r>
            <a:r>
              <a:rPr lang="en-GB" sz="2000" b="1" dirty="0" smtClean="0">
                <a:latin typeface="Times New Roman" panose="02020603050405020304" pitchFamily="18" charset="0"/>
                <a:cs typeface="Times New Roman" panose="02020603050405020304" pitchFamily="18" charset="0"/>
              </a:rPr>
              <a:t>RRR &gt;100</a:t>
            </a:r>
          </a:p>
          <a:p>
            <a:pPr lvl="1"/>
            <a:r>
              <a:rPr lang="en-GB" sz="2000" b="1" dirty="0" smtClean="0">
                <a:latin typeface="Times New Roman" panose="02020603050405020304" pitchFamily="18" charset="0"/>
                <a:cs typeface="Times New Roman" panose="02020603050405020304" pitchFamily="18" charset="0"/>
              </a:rPr>
              <a:t>Small filaments </a:t>
            </a:r>
            <a:r>
              <a:rPr lang="en-GB" sz="2000" dirty="0" smtClean="0">
                <a:latin typeface="Times New Roman" panose="02020603050405020304" pitchFamily="18" charset="0"/>
                <a:cs typeface="Times New Roman" panose="02020603050405020304" pitchFamily="18" charset="0"/>
              </a:rPr>
              <a:t>to reduce magnetization and flux jumps</a:t>
            </a:r>
          </a:p>
          <a:p>
            <a:pPr lvl="1"/>
            <a:r>
              <a:rPr lang="en-GB" sz="2000" b="1" dirty="0" smtClean="0">
                <a:latin typeface="Times New Roman" panose="02020603050405020304" pitchFamily="18" charset="0"/>
                <a:cs typeface="Times New Roman" panose="02020603050405020304" pitchFamily="18" charset="0"/>
              </a:rPr>
              <a:t>Twist </a:t>
            </a:r>
            <a:r>
              <a:rPr lang="en-GB" sz="2000" dirty="0" smtClean="0">
                <a:latin typeface="Times New Roman" panose="02020603050405020304" pitchFamily="18" charset="0"/>
                <a:cs typeface="Times New Roman" panose="02020603050405020304" pitchFamily="18" charset="0"/>
              </a:rPr>
              <a:t>of the </a:t>
            </a:r>
            <a:r>
              <a:rPr lang="en-GB" sz="2000" b="1" dirty="0" smtClean="0">
                <a:latin typeface="Times New Roman" panose="02020603050405020304" pitchFamily="18" charset="0"/>
                <a:cs typeface="Times New Roman" panose="02020603050405020304" pitchFamily="18" charset="0"/>
              </a:rPr>
              <a:t>filaments</a:t>
            </a:r>
          </a:p>
          <a:p>
            <a:pPr lvl="1"/>
            <a:r>
              <a:rPr lang="en-GB" sz="2000" dirty="0" smtClean="0">
                <a:latin typeface="Times New Roman" panose="02020603050405020304" pitchFamily="18" charset="0"/>
                <a:cs typeface="Times New Roman" panose="02020603050405020304" pitchFamily="18" charset="0"/>
              </a:rPr>
              <a:t>Sufficient </a:t>
            </a:r>
            <a:r>
              <a:rPr lang="en-GB" sz="2000" b="1" dirty="0" smtClean="0">
                <a:latin typeface="Times New Roman" panose="02020603050405020304" pitchFamily="18" charset="0"/>
                <a:cs typeface="Times New Roman" panose="02020603050405020304" pitchFamily="18" charset="0"/>
              </a:rPr>
              <a:t>mechanical properties </a:t>
            </a:r>
            <a:r>
              <a:rPr lang="en-GB" sz="2000" dirty="0" smtClean="0">
                <a:latin typeface="Times New Roman" panose="02020603050405020304" pitchFamily="18" charset="0"/>
                <a:cs typeface="Times New Roman" panose="02020603050405020304" pitchFamily="18" charset="0"/>
              </a:rPr>
              <a:t>(axial and </a:t>
            </a:r>
            <a:r>
              <a:rPr lang="en-GB" sz="2000" b="1" dirty="0" smtClean="0">
                <a:latin typeface="Times New Roman" panose="02020603050405020304" pitchFamily="18" charset="0"/>
                <a:cs typeface="Times New Roman" panose="02020603050405020304" pitchFamily="18" charset="0"/>
              </a:rPr>
              <a:t>transverse</a:t>
            </a:r>
            <a:r>
              <a:rPr lang="en-GB" sz="2000" dirty="0" smtClean="0">
                <a:latin typeface="Times New Roman" panose="02020603050405020304" pitchFamily="18" charset="0"/>
                <a:cs typeface="Times New Roman" panose="02020603050405020304" pitchFamily="18" charset="0"/>
              </a:rPr>
              <a:t>)</a:t>
            </a:r>
          </a:p>
          <a:p>
            <a:pPr lvl="1"/>
            <a:r>
              <a:rPr lang="en-GB" sz="2000" b="1" dirty="0" smtClean="0">
                <a:latin typeface="Times New Roman" panose="02020603050405020304" pitchFamily="18" charset="0"/>
                <a:cs typeface="Times New Roman" panose="02020603050405020304" pitchFamily="18" charset="0"/>
              </a:rPr>
              <a:t>Long </a:t>
            </a:r>
            <a:r>
              <a:rPr lang="en-GB" sz="2000" dirty="0" smtClean="0">
                <a:latin typeface="Times New Roman" panose="02020603050405020304" pitchFamily="18" charset="0"/>
                <a:cs typeface="Times New Roman" panose="02020603050405020304" pitchFamily="18" charset="0"/>
              </a:rPr>
              <a:t>piece </a:t>
            </a:r>
            <a:r>
              <a:rPr lang="en-GB" sz="2000" b="1" dirty="0" smtClean="0">
                <a:latin typeface="Times New Roman" panose="02020603050405020304" pitchFamily="18" charset="0"/>
                <a:cs typeface="Times New Roman" panose="02020603050405020304" pitchFamily="18" charset="0"/>
              </a:rPr>
              <a:t>length </a:t>
            </a:r>
            <a:r>
              <a:rPr lang="en-GB" sz="2000" dirty="0" smtClean="0">
                <a:latin typeface="Times New Roman" panose="02020603050405020304" pitchFamily="18" charset="0"/>
                <a:cs typeface="Times New Roman" panose="02020603050405020304" pitchFamily="18" charset="0"/>
              </a:rPr>
              <a:t>(~1 km)</a:t>
            </a:r>
          </a:p>
          <a:p>
            <a:pPr lvl="1"/>
            <a:r>
              <a:rPr lang="en-GB" sz="2000" b="1" dirty="0" smtClean="0">
                <a:latin typeface="Times New Roman" panose="02020603050405020304" pitchFamily="18" charset="0"/>
                <a:cs typeface="Times New Roman" panose="02020603050405020304" pitchFamily="18" charset="0"/>
              </a:rPr>
              <a:t>Good uniformity </a:t>
            </a:r>
            <a:r>
              <a:rPr lang="en-GB" sz="2000" dirty="0" smtClean="0">
                <a:latin typeface="Times New Roman" panose="02020603050405020304" pitchFamily="18" charset="0"/>
                <a:cs typeface="Times New Roman" panose="02020603050405020304" pitchFamily="18" charset="0"/>
              </a:rPr>
              <a:t>of electrical performances</a:t>
            </a:r>
          </a:p>
          <a:p>
            <a:pPr lvl="1"/>
            <a:r>
              <a:rPr lang="en-GB" sz="2000" dirty="0" smtClean="0">
                <a:latin typeface="Times New Roman" panose="02020603050405020304" pitchFamily="18" charset="0"/>
                <a:cs typeface="Times New Roman" panose="02020603050405020304" pitchFamily="18" charset="0"/>
              </a:rPr>
              <a:t>…</a:t>
            </a:r>
          </a:p>
          <a:p>
            <a:pPr marL="36576" indent="0">
              <a:buNone/>
            </a:pPr>
            <a:endParaRPr lang="en-GB" sz="2400" dirty="0" smtClean="0">
              <a:latin typeface="Times New Roman" panose="02020603050405020304" pitchFamily="18" charset="0"/>
              <a:cs typeface="Times New Roman" panose="02020603050405020304" pitchFamily="18" charset="0"/>
            </a:endParaRPr>
          </a:p>
          <a:p>
            <a:pPr marL="36576" indent="0">
              <a:buNone/>
            </a:pPr>
            <a:r>
              <a:rPr lang="en-GB" sz="2400" b="1" dirty="0" smtClean="0">
                <a:latin typeface="Times New Roman" panose="02020603050405020304" pitchFamily="18" charset="0"/>
                <a:cs typeface="Times New Roman" panose="02020603050405020304" pitchFamily="18" charset="0"/>
              </a:rPr>
              <a:t>Practical superconductors </a:t>
            </a:r>
            <a:r>
              <a:rPr lang="en-GB" sz="2400" dirty="0" smtClean="0">
                <a:latin typeface="Times New Roman" panose="02020603050405020304" pitchFamily="18" charset="0"/>
                <a:cs typeface="Times New Roman" panose="02020603050405020304" pitchFamily="18" charset="0"/>
              </a:rPr>
              <a:t>	</a:t>
            </a:r>
          </a:p>
          <a:p>
            <a:r>
              <a:rPr lang="en-GB" sz="2000" b="1" dirty="0" err="1" smtClean="0">
                <a:latin typeface="Times New Roman" panose="02020603050405020304" pitchFamily="18" charset="0"/>
                <a:cs typeface="Times New Roman" panose="02020603050405020304" pitchFamily="18" charset="0"/>
              </a:rPr>
              <a:t>Nb-Ti</a:t>
            </a:r>
            <a:r>
              <a:rPr lang="en-GB" sz="2000" dirty="0" smtClean="0">
                <a:latin typeface="Times New Roman" panose="02020603050405020304" pitchFamily="18" charset="0"/>
                <a:cs typeface="Times New Roman" panose="02020603050405020304" pitchFamily="18" charset="0"/>
              </a:rPr>
              <a:t> 	B</a:t>
            </a:r>
            <a:r>
              <a:rPr lang="en-GB" sz="2000" baseline="-25000" dirty="0" smtClean="0">
                <a:latin typeface="Times New Roman" panose="02020603050405020304" pitchFamily="18" charset="0"/>
                <a:cs typeface="Times New Roman" panose="02020603050405020304" pitchFamily="18" charset="0"/>
              </a:rPr>
              <a:t>0max</a:t>
            </a:r>
            <a:r>
              <a:rPr lang="en-GB" sz="2000" dirty="0" smtClean="0">
                <a:latin typeface="Times New Roman" panose="02020603050405020304" pitchFamily="18" charset="0"/>
                <a:cs typeface="Times New Roman" panose="02020603050405020304" pitchFamily="18" charset="0"/>
              </a:rPr>
              <a:t>= </a:t>
            </a:r>
            <a:r>
              <a:rPr lang="en-GB" sz="2000" b="1" dirty="0" smtClean="0">
                <a:latin typeface="Times New Roman" panose="02020603050405020304" pitchFamily="18" charset="0"/>
                <a:cs typeface="Times New Roman" panose="02020603050405020304" pitchFamily="18" charset="0"/>
              </a:rPr>
              <a:t>9 T </a:t>
            </a:r>
          </a:p>
          <a:p>
            <a:r>
              <a:rPr lang="en-GB" sz="2000" b="1" dirty="0" smtClean="0">
                <a:latin typeface="Times New Roman" panose="02020603050405020304" pitchFamily="18" charset="0"/>
                <a:cs typeface="Times New Roman" panose="02020603050405020304" pitchFamily="18" charset="0"/>
              </a:rPr>
              <a:t>Nb</a:t>
            </a:r>
            <a:r>
              <a:rPr lang="en-GB" sz="2000" b="1" baseline="-25000" dirty="0" smtClean="0">
                <a:latin typeface="Times New Roman" panose="02020603050405020304" pitchFamily="18" charset="0"/>
                <a:cs typeface="Times New Roman" panose="02020603050405020304" pitchFamily="18" charset="0"/>
              </a:rPr>
              <a:t>3</a:t>
            </a:r>
            <a:r>
              <a:rPr lang="en-GB" sz="2000" b="1" dirty="0" smtClean="0">
                <a:latin typeface="Times New Roman" panose="02020603050405020304" pitchFamily="18" charset="0"/>
                <a:cs typeface="Times New Roman" panose="02020603050405020304" pitchFamily="18" charset="0"/>
              </a:rPr>
              <a:t>Sn</a:t>
            </a:r>
            <a:r>
              <a:rPr lang="en-GB" sz="2000" dirty="0" smtClean="0">
                <a:latin typeface="Times New Roman" panose="02020603050405020304" pitchFamily="18" charset="0"/>
                <a:cs typeface="Times New Roman" panose="02020603050405020304" pitchFamily="18" charset="0"/>
              </a:rPr>
              <a:t> 	B</a:t>
            </a:r>
            <a:r>
              <a:rPr lang="en-GB" sz="2000" baseline="-25000" dirty="0" smtClean="0">
                <a:latin typeface="Times New Roman" panose="02020603050405020304" pitchFamily="18" charset="0"/>
                <a:cs typeface="Times New Roman" panose="02020603050405020304" pitchFamily="18" charset="0"/>
              </a:rPr>
              <a:t>0max</a:t>
            </a:r>
            <a:r>
              <a:rPr lang="en-GB" sz="2000" dirty="0" smtClean="0">
                <a:latin typeface="Times New Roman" panose="02020603050405020304" pitchFamily="18" charset="0"/>
                <a:cs typeface="Times New Roman" panose="02020603050405020304" pitchFamily="18" charset="0"/>
              </a:rPr>
              <a:t>=</a:t>
            </a:r>
            <a:r>
              <a:rPr lang="en-GB" sz="2000" b="1" dirty="0" smtClean="0">
                <a:latin typeface="Times New Roman" panose="02020603050405020304" pitchFamily="18" charset="0"/>
                <a:cs typeface="Times New Roman" panose="02020603050405020304" pitchFamily="18" charset="0"/>
              </a:rPr>
              <a:t>16 T</a:t>
            </a:r>
          </a:p>
          <a:p>
            <a:r>
              <a:rPr lang="en-GB" sz="2000" b="1" dirty="0" smtClean="0">
                <a:latin typeface="Times New Roman" panose="02020603050405020304" pitchFamily="18" charset="0"/>
                <a:cs typeface="Times New Roman" panose="02020603050405020304" pitchFamily="18" charset="0"/>
              </a:rPr>
              <a:t>REBCO</a:t>
            </a:r>
            <a:r>
              <a:rPr lang="en-GB" sz="2000" dirty="0">
                <a:latin typeface="Times New Roman" panose="02020603050405020304" pitchFamily="18" charset="0"/>
                <a:cs typeface="Times New Roman" panose="02020603050405020304" pitchFamily="18" charset="0"/>
              </a:rPr>
              <a:t>	B</a:t>
            </a:r>
            <a:r>
              <a:rPr lang="en-GB" sz="2000" baseline="-25000" dirty="0">
                <a:latin typeface="Times New Roman" panose="02020603050405020304" pitchFamily="18" charset="0"/>
                <a:cs typeface="Times New Roman" panose="02020603050405020304" pitchFamily="18" charset="0"/>
              </a:rPr>
              <a:t>0max</a:t>
            </a:r>
            <a:r>
              <a:rPr lang="en-GB" sz="2000" dirty="0">
                <a:latin typeface="Times New Roman" panose="02020603050405020304" pitchFamily="18" charset="0"/>
                <a:cs typeface="Times New Roman" panose="02020603050405020304" pitchFamily="18" charset="0"/>
              </a:rPr>
              <a:t>&gt; </a:t>
            </a:r>
            <a:r>
              <a:rPr lang="en-GB" sz="2000" b="1" dirty="0">
                <a:latin typeface="Times New Roman" panose="02020603050405020304" pitchFamily="18" charset="0"/>
                <a:cs typeface="Times New Roman" panose="02020603050405020304" pitchFamily="18" charset="0"/>
              </a:rPr>
              <a:t>3</a:t>
            </a:r>
            <a:r>
              <a:rPr lang="en-GB" sz="2000" b="1" dirty="0" smtClean="0">
                <a:latin typeface="Times New Roman" panose="02020603050405020304" pitchFamily="18" charset="0"/>
                <a:cs typeface="Times New Roman" panose="02020603050405020304" pitchFamily="18" charset="0"/>
              </a:rPr>
              <a:t>0T</a:t>
            </a:r>
            <a:endParaRPr lang="en-GB" sz="2000" dirty="0" smtClean="0">
              <a:latin typeface="Times New Roman" panose="02020603050405020304" pitchFamily="18" charset="0"/>
              <a:cs typeface="Times New Roman" panose="02020603050405020304" pitchFamily="18" charset="0"/>
            </a:endParaRPr>
          </a:p>
          <a:p>
            <a:r>
              <a:rPr lang="en-GB" sz="2000" b="1" dirty="0" smtClean="0">
                <a:latin typeface="Times New Roman" panose="02020603050405020304" pitchFamily="18" charset="0"/>
                <a:cs typeface="Times New Roman" panose="02020603050405020304" pitchFamily="18" charset="0"/>
              </a:rPr>
              <a:t>BSCCO</a:t>
            </a:r>
            <a:r>
              <a:rPr lang="en-GB" sz="2000" dirty="0" smtClean="0">
                <a:latin typeface="Times New Roman" panose="02020603050405020304" pitchFamily="18" charset="0"/>
                <a:cs typeface="Times New Roman" panose="02020603050405020304" pitchFamily="18" charset="0"/>
              </a:rPr>
              <a:t>	</a:t>
            </a:r>
            <a:r>
              <a:rPr lang="en-GB" sz="2000" dirty="0">
                <a:latin typeface="Times New Roman" panose="02020603050405020304" pitchFamily="18" charset="0"/>
                <a:cs typeface="Times New Roman" panose="02020603050405020304" pitchFamily="18" charset="0"/>
              </a:rPr>
              <a:t>B</a:t>
            </a:r>
            <a:r>
              <a:rPr lang="en-GB" sz="2000" baseline="-25000" dirty="0">
                <a:latin typeface="Times New Roman" panose="02020603050405020304" pitchFamily="18" charset="0"/>
                <a:cs typeface="Times New Roman" panose="02020603050405020304" pitchFamily="18" charset="0"/>
              </a:rPr>
              <a:t>0max</a:t>
            </a:r>
            <a:r>
              <a:rPr lang="en-GB" sz="2000" dirty="0">
                <a:latin typeface="Times New Roman" panose="02020603050405020304" pitchFamily="18" charset="0"/>
                <a:cs typeface="Times New Roman" panose="02020603050405020304" pitchFamily="18" charset="0"/>
              </a:rPr>
              <a:t>&gt; </a:t>
            </a:r>
            <a:r>
              <a:rPr lang="en-GB" sz="2000" b="1" dirty="0" smtClean="0">
                <a:latin typeface="Times New Roman" panose="02020603050405020304" pitchFamily="18" charset="0"/>
                <a:cs typeface="Times New Roman" panose="02020603050405020304" pitchFamily="18" charset="0"/>
              </a:rPr>
              <a:t>30T</a:t>
            </a:r>
            <a:endParaRPr lang="en-GB" sz="2000" b="1" dirty="0">
              <a:latin typeface="Times New Roman" panose="02020603050405020304" pitchFamily="18" charset="0"/>
              <a:cs typeface="Times New Roman" panose="02020603050405020304" pitchFamily="18" charset="0"/>
            </a:endParaRPr>
          </a:p>
          <a:p>
            <a:pPr marL="36576" indent="0">
              <a:buNone/>
            </a:pPr>
            <a:endParaRPr lang="en-GB" sz="2400" dirty="0">
              <a:latin typeface="Times New Roman" panose="02020603050405020304" pitchFamily="18" charset="0"/>
              <a:cs typeface="Times New Roman" panose="02020603050405020304" pitchFamily="18" charset="0"/>
            </a:endParaRPr>
          </a:p>
        </p:txBody>
      </p:sp>
      <p:pic>
        <p:nvPicPr>
          <p:cNvPr id="9" name="Picture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auto">
          <a:xfrm>
            <a:off x="7570823" y="995035"/>
            <a:ext cx="1312062" cy="1246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1mm 10220"/>
          <p:cNvPicPr>
            <a:picLocks noChangeAspect="1" noChangeArrowheads="1"/>
          </p:cNvPicPr>
          <p:nvPr/>
        </p:nvPicPr>
        <p:blipFill>
          <a:blip r:embed="rId3"/>
          <a:srcRect/>
          <a:stretch>
            <a:fillRect/>
          </a:stretch>
        </p:blipFill>
        <p:spPr bwMode="auto">
          <a:xfrm>
            <a:off x="7622998" y="2241105"/>
            <a:ext cx="1207712" cy="1207711"/>
          </a:xfrm>
          <a:prstGeom prst="rect">
            <a:avLst/>
          </a:prstGeom>
          <a:noFill/>
          <a:ln w="9525">
            <a:noFill/>
            <a:miter lim="800000"/>
            <a:headEnd/>
            <a:tailEnd/>
          </a:ln>
        </p:spPr>
      </p:pic>
      <p:sp>
        <p:nvSpPr>
          <p:cNvPr id="11" name="Rectangle 10"/>
          <p:cNvSpPr/>
          <p:nvPr/>
        </p:nvSpPr>
        <p:spPr>
          <a:xfrm>
            <a:off x="-297270" y="5993351"/>
            <a:ext cx="5191930" cy="400110"/>
          </a:xfrm>
          <a:prstGeom prst="rect">
            <a:avLst/>
          </a:prstGeom>
        </p:spPr>
        <p:txBody>
          <a:bodyPr wrap="square">
            <a:spAutoFit/>
          </a:bodyPr>
          <a:lstStyle/>
          <a:p>
            <a:pPr marL="36576" indent="0">
              <a:buNone/>
            </a:pPr>
            <a:r>
              <a:rPr lang="en-GB" sz="2000" b="1" dirty="0" smtClean="0">
                <a:solidFill>
                  <a:srgbClr val="FF0000"/>
                </a:solidFill>
                <a:latin typeface="Times New Roman" panose="02020603050405020304" pitchFamily="18" charset="0"/>
                <a:cs typeface="Times New Roman" panose="02020603050405020304" pitchFamily="18" charset="0"/>
              </a:rPr>
              <a:t>Beam energy: E</a:t>
            </a:r>
            <a:r>
              <a:rPr lang="en-GB" sz="2000" dirty="0" smtClean="0">
                <a:solidFill>
                  <a:srgbClr val="FF0000"/>
                </a:solidFill>
                <a:latin typeface="Times New Roman" panose="02020603050405020304" pitchFamily="18" charset="0"/>
                <a:cs typeface="Times New Roman" panose="02020603050405020304" pitchFamily="18" charset="0"/>
              </a:rPr>
              <a:t> </a:t>
            </a:r>
            <a:r>
              <a:rPr lang="en-GB" sz="2000" dirty="0">
                <a:solidFill>
                  <a:srgbClr val="FF0000"/>
                </a:solidFill>
                <a:latin typeface="Times New Roman" panose="02020603050405020304" pitchFamily="18" charset="0"/>
                <a:cs typeface="Times New Roman" panose="02020603050405020304" pitchFamily="18" charset="0"/>
              </a:rPr>
              <a:t>[</a:t>
            </a:r>
            <a:r>
              <a:rPr lang="en-GB" sz="2000" dirty="0" err="1">
                <a:solidFill>
                  <a:srgbClr val="FF0000"/>
                </a:solidFill>
                <a:latin typeface="Times New Roman" panose="02020603050405020304" pitchFamily="18" charset="0"/>
                <a:cs typeface="Times New Roman" panose="02020603050405020304" pitchFamily="18" charset="0"/>
              </a:rPr>
              <a:t>TeV</a:t>
            </a:r>
            <a:r>
              <a:rPr lang="en-GB" sz="2000" dirty="0">
                <a:solidFill>
                  <a:srgbClr val="FF0000"/>
                </a:solidFill>
                <a:latin typeface="Times New Roman" panose="02020603050405020304" pitchFamily="18" charset="0"/>
                <a:cs typeface="Times New Roman" panose="02020603050405020304" pitchFamily="18" charset="0"/>
              </a:rPr>
              <a:t>]~</a:t>
            </a:r>
            <a:r>
              <a:rPr lang="en-GB" sz="2000" b="1" dirty="0">
                <a:solidFill>
                  <a:srgbClr val="FF0000"/>
                </a:solidFill>
                <a:latin typeface="Times New Roman" panose="02020603050405020304" pitchFamily="18" charset="0"/>
                <a:cs typeface="Times New Roman" panose="02020603050405020304" pitchFamily="18" charset="0"/>
              </a:rPr>
              <a:t>0.3 B</a:t>
            </a:r>
            <a:r>
              <a:rPr lang="en-GB" sz="2000" dirty="0">
                <a:solidFill>
                  <a:srgbClr val="FF0000"/>
                </a:solidFill>
                <a:latin typeface="Times New Roman" panose="02020603050405020304" pitchFamily="18" charset="0"/>
                <a:cs typeface="Times New Roman" panose="02020603050405020304" pitchFamily="18" charset="0"/>
              </a:rPr>
              <a:t>[Tesla] </a:t>
            </a:r>
            <a:r>
              <a:rPr lang="en-GB" sz="2000" b="1" dirty="0">
                <a:solidFill>
                  <a:srgbClr val="FF0000"/>
                </a:solidFill>
                <a:latin typeface="Times New Roman" panose="02020603050405020304" pitchFamily="18" charset="0"/>
                <a:cs typeface="Times New Roman" panose="02020603050405020304" pitchFamily="18" charset="0"/>
              </a:rPr>
              <a:t>R</a:t>
            </a:r>
            <a:r>
              <a:rPr lang="en-GB" sz="2000" dirty="0">
                <a:solidFill>
                  <a:srgbClr val="FF0000"/>
                </a:solidFill>
                <a:latin typeface="Times New Roman" panose="02020603050405020304" pitchFamily="18" charset="0"/>
                <a:cs typeface="Times New Roman" panose="02020603050405020304" pitchFamily="18" charset="0"/>
              </a:rPr>
              <a:t>[km</a:t>
            </a:r>
            <a:r>
              <a:rPr lang="en-GB" sz="2000" dirty="0" smtClean="0">
                <a:solidFill>
                  <a:srgbClr val="FF0000"/>
                </a:solidFill>
                <a:latin typeface="Times New Roman" panose="02020603050405020304" pitchFamily="18" charset="0"/>
                <a:cs typeface="Times New Roman" panose="02020603050405020304" pitchFamily="18" charset="0"/>
              </a:rPr>
              <a:t>]</a:t>
            </a:r>
            <a:endParaRPr lang="en-GB" sz="2000" dirty="0">
              <a:solidFill>
                <a:srgbClr val="FF0000"/>
              </a:solidFill>
              <a:latin typeface="Times New Roman" panose="02020603050405020304" pitchFamily="18" charset="0"/>
              <a:cs typeface="Times New Roman" panose="02020603050405020304" pitchFamily="18" charset="0"/>
            </a:endParaRPr>
          </a:p>
        </p:txBody>
      </p:sp>
      <p:cxnSp>
        <p:nvCxnSpPr>
          <p:cNvPr id="14" name="Straight Connector 13"/>
          <p:cNvCxnSpPr/>
          <p:nvPr/>
        </p:nvCxnSpPr>
        <p:spPr>
          <a:xfrm>
            <a:off x="0" y="694085"/>
            <a:ext cx="8018358"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p>
            <a:r>
              <a:rPr lang="en-US" smtClean="0"/>
              <a:t>JUAS 2020</a:t>
            </a:r>
            <a:endParaRPr lang="en-GB"/>
          </a:p>
        </p:txBody>
      </p:sp>
      <p:sp>
        <p:nvSpPr>
          <p:cNvPr id="6" name="Slide Number Placeholder 5"/>
          <p:cNvSpPr>
            <a:spLocks noGrp="1"/>
          </p:cNvSpPr>
          <p:nvPr>
            <p:ph type="sldNum" sz="quarter" idx="12"/>
          </p:nvPr>
        </p:nvSpPr>
        <p:spPr/>
        <p:txBody>
          <a:bodyPr/>
          <a:lstStyle/>
          <a:p>
            <a:fld id="{C0900F3A-9614-41F7-96C8-05D9BABC3E9A}" type="slidenum">
              <a:rPr lang="en-GB" smtClean="0"/>
              <a:t>14</a:t>
            </a:fld>
            <a:endParaRPr lang="en-GB"/>
          </a:p>
        </p:txBody>
      </p:sp>
      <p:pic>
        <p:nvPicPr>
          <p:cNvPr id="12" name="Picture 2" descr="http://cds.cern.ch/record/841573/files/lhc-pho-1997-06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5498303" y="3839563"/>
            <a:ext cx="2520055" cy="2699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2826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3" end="1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4" end="1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16267" t="15010" r="17189" b="284"/>
          <a:stretch/>
        </p:blipFill>
        <p:spPr>
          <a:xfrm>
            <a:off x="9808633" y="304510"/>
            <a:ext cx="8216308" cy="6350000"/>
          </a:xfrm>
          <a:prstGeom prst="rect">
            <a:avLst/>
          </a:prstGeom>
        </p:spPr>
      </p:pic>
      <p:pic>
        <p:nvPicPr>
          <p:cNvPr id="6" name="Picture 5"/>
          <p:cNvPicPr>
            <a:picLocks noChangeAspect="1"/>
          </p:cNvPicPr>
          <p:nvPr/>
        </p:nvPicPr>
        <p:blipFill rotWithShape="1">
          <a:blip r:embed="rId3"/>
          <a:srcRect l="17857" t="16063" r="18707" b="1021"/>
          <a:stretch/>
        </p:blipFill>
        <p:spPr>
          <a:xfrm>
            <a:off x="781937" y="0"/>
            <a:ext cx="7611727" cy="6218237"/>
          </a:xfrm>
          <a:prstGeom prst="rect">
            <a:avLst/>
          </a:prstGeom>
        </p:spPr>
      </p:pic>
      <p:sp>
        <p:nvSpPr>
          <p:cNvPr id="4" name="Date Placeholder 3"/>
          <p:cNvSpPr>
            <a:spLocks noGrp="1"/>
          </p:cNvSpPr>
          <p:nvPr>
            <p:ph type="dt" sz="half" idx="10"/>
          </p:nvPr>
        </p:nvSpPr>
        <p:spPr/>
        <p:txBody>
          <a:bodyPr/>
          <a:lstStyle/>
          <a:p>
            <a:r>
              <a:rPr lang="en-US" smtClean="0"/>
              <a:t>JUAS 2020</a:t>
            </a:r>
            <a:endParaRPr lang="en-GB" dirty="0"/>
          </a:p>
        </p:txBody>
      </p:sp>
      <p:sp>
        <p:nvSpPr>
          <p:cNvPr id="7" name="Slide Number Placeholder 6"/>
          <p:cNvSpPr>
            <a:spLocks noGrp="1"/>
          </p:cNvSpPr>
          <p:nvPr>
            <p:ph type="sldNum" sz="quarter" idx="12"/>
          </p:nvPr>
        </p:nvSpPr>
        <p:spPr/>
        <p:txBody>
          <a:bodyPr/>
          <a:lstStyle/>
          <a:p>
            <a:fld id="{C0900F3A-9614-41F7-96C8-05D9BABC3E9A}" type="slidenum">
              <a:rPr lang="en-GB" smtClean="0"/>
              <a:t>15</a:t>
            </a:fld>
            <a:endParaRPr lang="en-GB"/>
          </a:p>
        </p:txBody>
      </p:sp>
    </p:spTree>
    <p:extLst>
      <p:ext uri="{BB962C8B-B14F-4D97-AF65-F5344CB8AC3E}">
        <p14:creationId xmlns:p14="http://schemas.microsoft.com/office/powerpoint/2010/main" val="16665075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57150" y="0"/>
            <a:ext cx="8020050" cy="647700"/>
          </a:xfrm>
          <a:prstGeom prst="rect">
            <a:avLst/>
          </a:prstGeom>
          <a:noFill/>
          <a:ln w="9525">
            <a:noFill/>
            <a:miter lim="800000"/>
            <a:headEnd/>
            <a:tailEnd/>
          </a:ln>
        </p:spPr>
        <p:txBody>
          <a:bodyPr anchor="b"/>
          <a:lstStyle/>
          <a:p>
            <a:pPr algn="l" eaLnBrk="1" hangingPunct="1"/>
            <a:r>
              <a:rPr lang="en-GB" sz="4000" dirty="0" smtClean="0">
                <a:latin typeface="Times New Roman" panose="02020603050405020304" pitchFamily="18" charset="0"/>
                <a:cs typeface="Times New Roman" panose="02020603050405020304" pitchFamily="18" charset="0"/>
              </a:rPr>
              <a:t>Cryogens for superconductor</a:t>
            </a:r>
            <a:endParaRPr lang="en-GB" sz="4000" dirty="0">
              <a:latin typeface="Times New Roman" panose="02020603050405020304" pitchFamily="18" charset="0"/>
              <a:cs typeface="Times New Roman" panose="02020603050405020304" pitchFamily="18" charset="0"/>
            </a:endParaRPr>
          </a:p>
        </p:txBody>
      </p:sp>
      <p:cxnSp>
        <p:nvCxnSpPr>
          <p:cNvPr id="28" name="Straight Connector 27"/>
          <p:cNvCxnSpPr/>
          <p:nvPr/>
        </p:nvCxnSpPr>
        <p:spPr>
          <a:xfrm>
            <a:off x="0" y="739034"/>
            <a:ext cx="9144000" cy="30223"/>
          </a:xfrm>
          <a:prstGeom prst="line">
            <a:avLst/>
          </a:prstGeom>
        </p:spPr>
        <p:style>
          <a:lnRef idx="1">
            <a:schemeClr val="accent1"/>
          </a:lnRef>
          <a:fillRef idx="0">
            <a:schemeClr val="accent1"/>
          </a:fillRef>
          <a:effectRef idx="0">
            <a:schemeClr val="accent1"/>
          </a:effectRef>
          <a:fontRef idx="minor">
            <a:schemeClr val="tx1"/>
          </a:fontRef>
        </p:style>
      </p:cxnSp>
      <p:sp>
        <p:nvSpPr>
          <p:cNvPr id="27" name="Subtitle 1"/>
          <p:cNvSpPr txBox="1">
            <a:spLocks/>
          </p:cNvSpPr>
          <p:nvPr/>
        </p:nvSpPr>
        <p:spPr>
          <a:xfrm>
            <a:off x="144236" y="769257"/>
            <a:ext cx="9166935" cy="5129689"/>
          </a:xfrm>
          <a:prstGeom prst="rect">
            <a:avLst/>
          </a:prstGeom>
        </p:spPr>
        <p:txBody>
          <a:bodyPr>
            <a:no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marL="0" lvl="1" algn="l">
              <a:spcBef>
                <a:spcPts val="580"/>
              </a:spcBef>
              <a:buClr>
                <a:schemeClr val="accent1"/>
              </a:buClr>
            </a:pPr>
            <a:endParaRPr lang="en-GB" dirty="0">
              <a:latin typeface="Times New Roman" panose="02020603050405020304" pitchFamily="18" charset="0"/>
              <a:cs typeface="Times New Roman" pitchFamily="18" charset="0"/>
            </a:endParaRPr>
          </a:p>
          <a:p>
            <a:pPr marL="0" lvl="1" algn="l">
              <a:spcBef>
                <a:spcPts val="580"/>
              </a:spcBef>
              <a:buClr>
                <a:schemeClr val="accent1"/>
              </a:buClr>
            </a:pPr>
            <a:endParaRPr lang="en-GB" dirty="0" smtClean="0">
              <a:solidFill>
                <a:schemeClr val="tx1"/>
              </a:solidFill>
              <a:latin typeface="Times New Roman" pitchFamily="18" charset="0"/>
              <a:cs typeface="Times New Roman" pitchFamily="18" charset="0"/>
            </a:endParaRPr>
          </a:p>
          <a:p>
            <a:pPr marL="0" lvl="2" algn="l">
              <a:spcBef>
                <a:spcPts val="580"/>
              </a:spcBef>
              <a:buClr>
                <a:schemeClr val="accent1"/>
              </a:buClr>
            </a:pPr>
            <a:endParaRPr lang="en-GB" sz="2400" dirty="0" smtClean="0">
              <a:latin typeface="Times New Roman" pitchFamily="18" charset="0"/>
              <a:cs typeface="Times New Roman" pitchFamily="18" charset="0"/>
            </a:endParaRPr>
          </a:p>
          <a:p>
            <a:pPr marL="0" lvl="2" algn="l">
              <a:spcBef>
                <a:spcPts val="580"/>
              </a:spcBef>
              <a:buClr>
                <a:schemeClr val="accent1"/>
              </a:buClr>
            </a:pPr>
            <a:endParaRPr lang="en-GB" sz="2400" b="1" dirty="0" smtClean="0">
              <a:solidFill>
                <a:srgbClr val="FF0000"/>
              </a:solidFill>
              <a:latin typeface="Times New Roman" panose="02020603050405020304" pitchFamily="18" charset="0"/>
              <a:cs typeface="Times New Roman" panose="02020603050405020304" pitchFamily="18" charset="0"/>
            </a:endParaRPr>
          </a:p>
          <a:p>
            <a:pPr marL="342900" lvl="2" indent="-342900" algn="l">
              <a:spcBef>
                <a:spcPts val="580"/>
              </a:spcBef>
              <a:buClr>
                <a:schemeClr val="accent1"/>
              </a:buClr>
              <a:buFont typeface="Arial" pitchFamily="34" charset="0"/>
              <a:buChar char="•"/>
            </a:pPr>
            <a:endParaRPr lang="en-GB" sz="2400" dirty="0">
              <a:latin typeface="Times New Roman" panose="02020603050405020304" pitchFamily="18" charset="0"/>
              <a:cs typeface="Times New Roman" panose="02020603050405020304" pitchFamily="18" charset="0"/>
            </a:endParaRPr>
          </a:p>
        </p:txBody>
      </p:sp>
      <p:graphicFrame>
        <p:nvGraphicFramePr>
          <p:cNvPr id="11" name="Group 315"/>
          <p:cNvGraphicFramePr>
            <a:graphicFrameLocks noGrp="1"/>
          </p:cNvGraphicFramePr>
          <p:nvPr>
            <p:extLst>
              <p:ext uri="{D42A27DB-BD31-4B8C-83A1-F6EECF244321}">
                <p14:modId xmlns:p14="http://schemas.microsoft.com/office/powerpoint/2010/main" val="3894993331"/>
              </p:ext>
            </p:extLst>
          </p:nvPr>
        </p:nvGraphicFramePr>
        <p:xfrm>
          <a:off x="144235" y="1112360"/>
          <a:ext cx="5065920" cy="3730752"/>
        </p:xfrm>
        <a:graphic>
          <a:graphicData uri="http://schemas.openxmlformats.org/drawingml/2006/table">
            <a:tbl>
              <a:tblPr/>
              <a:tblGrid>
                <a:gridCol w="1246845">
                  <a:extLst>
                    <a:ext uri="{9D8B030D-6E8A-4147-A177-3AD203B41FA5}">
                      <a16:colId xmlns:a16="http://schemas.microsoft.com/office/drawing/2014/main" val="20000"/>
                    </a:ext>
                  </a:extLst>
                </a:gridCol>
                <a:gridCol w="1025812">
                  <a:extLst>
                    <a:ext uri="{9D8B030D-6E8A-4147-A177-3AD203B41FA5}">
                      <a16:colId xmlns:a16="http://schemas.microsoft.com/office/drawing/2014/main" val="20001"/>
                    </a:ext>
                  </a:extLst>
                </a:gridCol>
                <a:gridCol w="1274156">
                  <a:extLst>
                    <a:ext uri="{9D8B030D-6E8A-4147-A177-3AD203B41FA5}">
                      <a16:colId xmlns:a16="http://schemas.microsoft.com/office/drawing/2014/main" val="20002"/>
                    </a:ext>
                  </a:extLst>
                </a:gridCol>
                <a:gridCol w="829137">
                  <a:extLst>
                    <a:ext uri="{9D8B030D-6E8A-4147-A177-3AD203B41FA5}">
                      <a16:colId xmlns:a16="http://schemas.microsoft.com/office/drawing/2014/main" val="20003"/>
                    </a:ext>
                  </a:extLst>
                </a:gridCol>
                <a:gridCol w="689970">
                  <a:extLst>
                    <a:ext uri="{9D8B030D-6E8A-4147-A177-3AD203B41FA5}">
                      <a16:colId xmlns:a16="http://schemas.microsoft.com/office/drawing/2014/main" val="20004"/>
                    </a:ext>
                  </a:extLst>
                </a:gridCol>
              </a:tblGrid>
              <a:tr h="58635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endParaRPr>
                    </a:p>
                  </a:txBody>
                  <a:tcP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Triple point</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(K)</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Boiling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point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(1 </a:t>
                      </a:r>
                      <a:r>
                        <a:rPr kumimoji="0" lang="en-US" sz="1200" b="1" i="0" u="none" strike="noStrike" cap="none" normalizeH="0" baseline="0" dirty="0" err="1" smtClean="0">
                          <a:ln>
                            <a:noFill/>
                          </a:ln>
                          <a:solidFill>
                            <a:schemeClr val="accent2"/>
                          </a:solidFill>
                          <a:effectLst/>
                          <a:latin typeface="Times New Roman" panose="02020603050405020304" pitchFamily="18" charset="0"/>
                          <a:cs typeface="Times New Roman" panose="02020603050405020304" pitchFamily="18" charset="0"/>
                        </a:rPr>
                        <a:t>atm</a:t>
                      </a:r>
                      <a:r>
                        <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 K)</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Critical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Point</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(K)</a:t>
                      </a:r>
                    </a:p>
                  </a:txBody>
                  <a:tcP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55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Methane</a:t>
                      </a:r>
                    </a:p>
                  </a:txBody>
                  <a:tcP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90.7</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111.6</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190.5</a:t>
                      </a:r>
                    </a:p>
                  </a:txBody>
                  <a:tcP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55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Oxygen</a:t>
                      </a:r>
                    </a:p>
                  </a:txBody>
                  <a:tcP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54.4</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90.2</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154.6</a:t>
                      </a:r>
                    </a:p>
                  </a:txBody>
                  <a:tcP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55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Argon</a:t>
                      </a:r>
                    </a:p>
                  </a:txBody>
                  <a:tcP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83.8</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87.3</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150.9</a:t>
                      </a:r>
                    </a:p>
                  </a:txBody>
                  <a:tcP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7587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Nitrogen</a:t>
                      </a:r>
                    </a:p>
                  </a:txBody>
                  <a:tcP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63.1</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77.3</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126.2</a:t>
                      </a:r>
                    </a:p>
                  </a:txBody>
                  <a:tcP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Times New Roman" panose="02020603050405020304" pitchFamily="18" charset="0"/>
                          <a:cs typeface="Times New Roman" panose="02020603050405020304" pitchFamily="18" charset="0"/>
                        </a:rPr>
                        <a:t>HTS low fied</a:t>
                      </a:r>
                      <a:endPar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55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Neon</a:t>
                      </a:r>
                    </a:p>
                  </a:txBody>
                  <a:tcP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24.6</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27.1</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44.4</a:t>
                      </a:r>
                    </a:p>
                  </a:txBody>
                  <a:tcP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255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Hydrogen</a:t>
                      </a:r>
                    </a:p>
                  </a:txBody>
                  <a:tcP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13.8</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accent2"/>
                          </a:solidFill>
                          <a:effectLst/>
                          <a:latin typeface="Times New Roman" panose="02020603050405020304" pitchFamily="18" charset="0"/>
                          <a:cs typeface="Times New Roman" panose="02020603050405020304" pitchFamily="18" charset="0"/>
                        </a:rPr>
                        <a:t>20.4</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rPr>
                        <a:t>33.2</a:t>
                      </a:r>
                    </a:p>
                  </a:txBody>
                  <a:tcP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accent2"/>
                        </a:solidFill>
                        <a:effectLst/>
                        <a:latin typeface="Times New Roman" panose="02020603050405020304" pitchFamily="18" charset="0"/>
                        <a:cs typeface="Times New Roman" panose="02020603050405020304"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2621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Helium</a:t>
                      </a:r>
                    </a:p>
                  </a:txBody>
                  <a:tcPr horzOverflow="overflow">
                    <a:lnL w="28575"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sym typeface="Symbol" pitchFamily="18" charset="2"/>
                        </a:rPr>
                        <a:t>-point</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4.2</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5.2</a:t>
                      </a:r>
                    </a:p>
                  </a:txBody>
                  <a:tcPr horzOverflow="overflow">
                    <a:lnL w="1270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HTS high field and LTS</a:t>
                      </a: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grpSp>
        <p:nvGrpSpPr>
          <p:cNvPr id="12" name="Group 213"/>
          <p:cNvGrpSpPr>
            <a:grpSpLocks/>
          </p:cNvGrpSpPr>
          <p:nvPr/>
        </p:nvGrpSpPr>
        <p:grpSpPr bwMode="auto">
          <a:xfrm>
            <a:off x="5496157" y="1339531"/>
            <a:ext cx="3529012" cy="3025775"/>
            <a:chOff x="3093" y="1580"/>
            <a:chExt cx="2470" cy="2119"/>
          </a:xfrm>
        </p:grpSpPr>
        <p:grpSp>
          <p:nvGrpSpPr>
            <p:cNvPr id="13" name="Group 207"/>
            <p:cNvGrpSpPr>
              <a:grpSpLocks/>
            </p:cNvGrpSpPr>
            <p:nvPr/>
          </p:nvGrpSpPr>
          <p:grpSpPr bwMode="auto">
            <a:xfrm>
              <a:off x="3093" y="1580"/>
              <a:ext cx="2470" cy="2119"/>
              <a:chOff x="3093" y="1340"/>
              <a:chExt cx="2470" cy="2119"/>
            </a:xfrm>
          </p:grpSpPr>
          <p:pic>
            <p:nvPicPr>
              <p:cNvPr id="17" name="Picture 149"/>
              <p:cNvPicPr>
                <a:picLocks noChangeAspect="1" noChangeArrowheads="1"/>
              </p:cNvPicPr>
              <p:nvPr/>
            </p:nvPicPr>
            <p:blipFill>
              <a:blip r:embed="rId3" cstate="print"/>
              <a:srcRect l="3513" r="4097"/>
              <a:stretch>
                <a:fillRect/>
              </a:stretch>
            </p:blipFill>
            <p:spPr bwMode="auto">
              <a:xfrm>
                <a:off x="3093" y="1340"/>
                <a:ext cx="2470" cy="2119"/>
              </a:xfrm>
              <a:prstGeom prst="rect">
                <a:avLst/>
              </a:prstGeom>
              <a:noFill/>
              <a:ln w="9525">
                <a:noFill/>
                <a:miter lim="800000"/>
                <a:headEnd/>
                <a:tailEnd/>
              </a:ln>
            </p:spPr>
          </p:pic>
          <p:grpSp>
            <p:nvGrpSpPr>
              <p:cNvPr id="18" name="Group 186"/>
              <p:cNvGrpSpPr>
                <a:grpSpLocks/>
              </p:cNvGrpSpPr>
              <p:nvPr/>
            </p:nvGrpSpPr>
            <p:grpSpPr bwMode="auto">
              <a:xfrm>
                <a:off x="3408" y="2400"/>
                <a:ext cx="336" cy="240"/>
                <a:chOff x="3408" y="2496"/>
                <a:chExt cx="336" cy="240"/>
              </a:xfrm>
            </p:grpSpPr>
            <p:sp>
              <p:nvSpPr>
                <p:cNvPr id="44" name="Line 182"/>
                <p:cNvSpPr>
                  <a:spLocks noChangeShapeType="1"/>
                </p:cNvSpPr>
                <p:nvPr/>
              </p:nvSpPr>
              <p:spPr bwMode="auto">
                <a:xfrm>
                  <a:off x="3408" y="2736"/>
                  <a:ext cx="336" cy="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45" name="Line 183"/>
                <p:cNvSpPr>
                  <a:spLocks noChangeShapeType="1"/>
                </p:cNvSpPr>
                <p:nvPr/>
              </p:nvSpPr>
              <p:spPr bwMode="auto">
                <a:xfrm>
                  <a:off x="3408" y="2496"/>
                  <a:ext cx="336" cy="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46" name="Line 184"/>
                <p:cNvSpPr>
                  <a:spLocks noChangeShapeType="1"/>
                </p:cNvSpPr>
                <p:nvPr/>
              </p:nvSpPr>
              <p:spPr bwMode="auto">
                <a:xfrm flipV="1">
                  <a:off x="3408" y="2496"/>
                  <a:ext cx="0" cy="24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47" name="Line 185"/>
                <p:cNvSpPr>
                  <a:spLocks noChangeShapeType="1"/>
                </p:cNvSpPr>
                <p:nvPr/>
              </p:nvSpPr>
              <p:spPr bwMode="auto">
                <a:xfrm flipV="1">
                  <a:off x="3744" y="2496"/>
                  <a:ext cx="0" cy="24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grpSp>
          <p:grpSp>
            <p:nvGrpSpPr>
              <p:cNvPr id="19" name="Group 187"/>
              <p:cNvGrpSpPr>
                <a:grpSpLocks/>
              </p:cNvGrpSpPr>
              <p:nvPr/>
            </p:nvGrpSpPr>
            <p:grpSpPr bwMode="auto">
              <a:xfrm>
                <a:off x="4128" y="1776"/>
                <a:ext cx="336" cy="240"/>
                <a:chOff x="3408" y="2496"/>
                <a:chExt cx="336" cy="240"/>
              </a:xfrm>
            </p:grpSpPr>
            <p:sp>
              <p:nvSpPr>
                <p:cNvPr id="40" name="Line 188"/>
                <p:cNvSpPr>
                  <a:spLocks noChangeShapeType="1"/>
                </p:cNvSpPr>
                <p:nvPr/>
              </p:nvSpPr>
              <p:spPr bwMode="auto">
                <a:xfrm>
                  <a:off x="3408" y="2736"/>
                  <a:ext cx="336" cy="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41" name="Line 189"/>
                <p:cNvSpPr>
                  <a:spLocks noChangeShapeType="1"/>
                </p:cNvSpPr>
                <p:nvPr/>
              </p:nvSpPr>
              <p:spPr bwMode="auto">
                <a:xfrm>
                  <a:off x="3408" y="2496"/>
                  <a:ext cx="336" cy="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42" name="Line 190"/>
                <p:cNvSpPr>
                  <a:spLocks noChangeShapeType="1"/>
                </p:cNvSpPr>
                <p:nvPr/>
              </p:nvSpPr>
              <p:spPr bwMode="auto">
                <a:xfrm flipV="1">
                  <a:off x="3408" y="2496"/>
                  <a:ext cx="0" cy="24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43" name="Line 191"/>
                <p:cNvSpPr>
                  <a:spLocks noChangeShapeType="1"/>
                </p:cNvSpPr>
                <p:nvPr/>
              </p:nvSpPr>
              <p:spPr bwMode="auto">
                <a:xfrm flipV="1">
                  <a:off x="3744" y="2496"/>
                  <a:ext cx="0" cy="24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grpSp>
          <p:grpSp>
            <p:nvGrpSpPr>
              <p:cNvPr id="20" name="Group 192"/>
              <p:cNvGrpSpPr>
                <a:grpSpLocks/>
              </p:cNvGrpSpPr>
              <p:nvPr/>
            </p:nvGrpSpPr>
            <p:grpSpPr bwMode="auto">
              <a:xfrm>
                <a:off x="4992" y="2448"/>
                <a:ext cx="336" cy="240"/>
                <a:chOff x="3408" y="2496"/>
                <a:chExt cx="336" cy="240"/>
              </a:xfrm>
            </p:grpSpPr>
            <p:sp>
              <p:nvSpPr>
                <p:cNvPr id="35" name="Line 193"/>
                <p:cNvSpPr>
                  <a:spLocks noChangeShapeType="1"/>
                </p:cNvSpPr>
                <p:nvPr/>
              </p:nvSpPr>
              <p:spPr bwMode="auto">
                <a:xfrm>
                  <a:off x="3408" y="2736"/>
                  <a:ext cx="336" cy="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36" name="Line 194"/>
                <p:cNvSpPr>
                  <a:spLocks noChangeShapeType="1"/>
                </p:cNvSpPr>
                <p:nvPr/>
              </p:nvSpPr>
              <p:spPr bwMode="auto">
                <a:xfrm>
                  <a:off x="3408" y="2496"/>
                  <a:ext cx="336" cy="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37" name="Line 195"/>
                <p:cNvSpPr>
                  <a:spLocks noChangeShapeType="1"/>
                </p:cNvSpPr>
                <p:nvPr/>
              </p:nvSpPr>
              <p:spPr bwMode="auto">
                <a:xfrm flipV="1">
                  <a:off x="3408" y="2496"/>
                  <a:ext cx="0" cy="24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39" name="Line 196"/>
                <p:cNvSpPr>
                  <a:spLocks noChangeShapeType="1"/>
                </p:cNvSpPr>
                <p:nvPr/>
              </p:nvSpPr>
              <p:spPr bwMode="auto">
                <a:xfrm flipV="1">
                  <a:off x="3744" y="2496"/>
                  <a:ext cx="0" cy="240"/>
                </a:xfrm>
                <a:prstGeom prst="line">
                  <a:avLst/>
                </a:prstGeom>
                <a:noFill/>
                <a:ln w="25400">
                  <a:solidFill>
                    <a:srgbClr val="00FFFF"/>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grpSp>
          <p:grpSp>
            <p:nvGrpSpPr>
              <p:cNvPr id="21" name="Group 197"/>
              <p:cNvGrpSpPr>
                <a:grpSpLocks/>
              </p:cNvGrpSpPr>
              <p:nvPr/>
            </p:nvGrpSpPr>
            <p:grpSpPr bwMode="auto">
              <a:xfrm>
                <a:off x="4992" y="1680"/>
                <a:ext cx="336" cy="240"/>
                <a:chOff x="3408" y="2496"/>
                <a:chExt cx="336" cy="240"/>
              </a:xfrm>
            </p:grpSpPr>
            <p:sp>
              <p:nvSpPr>
                <p:cNvPr id="29" name="Line 198"/>
                <p:cNvSpPr>
                  <a:spLocks noChangeShapeType="1"/>
                </p:cNvSpPr>
                <p:nvPr/>
              </p:nvSpPr>
              <p:spPr bwMode="auto">
                <a:xfrm>
                  <a:off x="3408" y="2736"/>
                  <a:ext cx="336" cy="0"/>
                </a:xfrm>
                <a:prstGeom prst="line">
                  <a:avLst/>
                </a:prstGeom>
                <a:noFill/>
                <a:ln w="25400">
                  <a:solidFill>
                    <a:srgbClr val="FF0000"/>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30" name="Line 199"/>
                <p:cNvSpPr>
                  <a:spLocks noChangeShapeType="1"/>
                </p:cNvSpPr>
                <p:nvPr/>
              </p:nvSpPr>
              <p:spPr bwMode="auto">
                <a:xfrm>
                  <a:off x="3408" y="2496"/>
                  <a:ext cx="336" cy="0"/>
                </a:xfrm>
                <a:prstGeom prst="line">
                  <a:avLst/>
                </a:prstGeom>
                <a:noFill/>
                <a:ln w="25400">
                  <a:solidFill>
                    <a:srgbClr val="FF0000"/>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31" name="Line 200"/>
                <p:cNvSpPr>
                  <a:spLocks noChangeShapeType="1"/>
                </p:cNvSpPr>
                <p:nvPr/>
              </p:nvSpPr>
              <p:spPr bwMode="auto">
                <a:xfrm flipV="1">
                  <a:off x="3408" y="2496"/>
                  <a:ext cx="0" cy="240"/>
                </a:xfrm>
                <a:prstGeom prst="line">
                  <a:avLst/>
                </a:prstGeom>
                <a:noFill/>
                <a:ln w="25400">
                  <a:solidFill>
                    <a:srgbClr val="FF0000"/>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32" name="Line 201"/>
                <p:cNvSpPr>
                  <a:spLocks noChangeShapeType="1"/>
                </p:cNvSpPr>
                <p:nvPr/>
              </p:nvSpPr>
              <p:spPr bwMode="auto">
                <a:xfrm flipV="1">
                  <a:off x="3744" y="2496"/>
                  <a:ext cx="0" cy="240"/>
                </a:xfrm>
                <a:prstGeom prst="line">
                  <a:avLst/>
                </a:prstGeom>
                <a:noFill/>
                <a:ln w="25400">
                  <a:solidFill>
                    <a:srgbClr val="FF0000"/>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grpSp>
          <p:grpSp>
            <p:nvGrpSpPr>
              <p:cNvPr id="22" name="Group 202"/>
              <p:cNvGrpSpPr>
                <a:grpSpLocks/>
              </p:cNvGrpSpPr>
              <p:nvPr/>
            </p:nvGrpSpPr>
            <p:grpSpPr bwMode="auto">
              <a:xfrm>
                <a:off x="4080" y="2784"/>
                <a:ext cx="336" cy="240"/>
                <a:chOff x="3408" y="2496"/>
                <a:chExt cx="336" cy="240"/>
              </a:xfrm>
            </p:grpSpPr>
            <p:sp>
              <p:nvSpPr>
                <p:cNvPr id="23" name="Line 203"/>
                <p:cNvSpPr>
                  <a:spLocks noChangeShapeType="1"/>
                </p:cNvSpPr>
                <p:nvPr/>
              </p:nvSpPr>
              <p:spPr bwMode="auto">
                <a:xfrm>
                  <a:off x="3408" y="2736"/>
                  <a:ext cx="336" cy="0"/>
                </a:xfrm>
                <a:prstGeom prst="line">
                  <a:avLst/>
                </a:prstGeom>
                <a:noFill/>
                <a:ln w="25400">
                  <a:solidFill>
                    <a:srgbClr val="FF0000"/>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24" name="Line 204"/>
                <p:cNvSpPr>
                  <a:spLocks noChangeShapeType="1"/>
                </p:cNvSpPr>
                <p:nvPr/>
              </p:nvSpPr>
              <p:spPr bwMode="auto">
                <a:xfrm>
                  <a:off x="3408" y="2496"/>
                  <a:ext cx="336" cy="0"/>
                </a:xfrm>
                <a:prstGeom prst="line">
                  <a:avLst/>
                </a:prstGeom>
                <a:noFill/>
                <a:ln w="25400">
                  <a:solidFill>
                    <a:srgbClr val="FF0000"/>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25" name="Line 205"/>
                <p:cNvSpPr>
                  <a:spLocks noChangeShapeType="1"/>
                </p:cNvSpPr>
                <p:nvPr/>
              </p:nvSpPr>
              <p:spPr bwMode="auto">
                <a:xfrm flipV="1">
                  <a:off x="3408" y="2496"/>
                  <a:ext cx="0" cy="240"/>
                </a:xfrm>
                <a:prstGeom prst="line">
                  <a:avLst/>
                </a:prstGeom>
                <a:noFill/>
                <a:ln w="25400">
                  <a:solidFill>
                    <a:srgbClr val="FF0000"/>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sp>
              <p:nvSpPr>
                <p:cNvPr id="26" name="Line 206"/>
                <p:cNvSpPr>
                  <a:spLocks noChangeShapeType="1"/>
                </p:cNvSpPr>
                <p:nvPr/>
              </p:nvSpPr>
              <p:spPr bwMode="auto">
                <a:xfrm flipV="1">
                  <a:off x="3744" y="2496"/>
                  <a:ext cx="0" cy="240"/>
                </a:xfrm>
                <a:prstGeom prst="line">
                  <a:avLst/>
                </a:prstGeom>
                <a:noFill/>
                <a:ln w="25400">
                  <a:solidFill>
                    <a:srgbClr val="FF0000"/>
                  </a:solidFill>
                  <a:round/>
                  <a:headEnd/>
                  <a:tailEnd/>
                </a:ln>
              </p:spPr>
              <p:txBody>
                <a:bodyPr/>
                <a:lstStyle/>
                <a:p>
                  <a:endParaRPr lang="en-GB">
                    <a:latin typeface="Times New Roman" panose="02020603050405020304" pitchFamily="18" charset="0"/>
                    <a:cs typeface="Times New Roman" panose="02020603050405020304" pitchFamily="18" charset="0"/>
                  </a:endParaRPr>
                </a:p>
              </p:txBody>
            </p:sp>
          </p:grpSp>
        </p:grpSp>
        <p:grpSp>
          <p:nvGrpSpPr>
            <p:cNvPr id="14" name="Group 211"/>
            <p:cNvGrpSpPr>
              <a:grpSpLocks/>
            </p:cNvGrpSpPr>
            <p:nvPr/>
          </p:nvGrpSpPr>
          <p:grpSpPr bwMode="auto">
            <a:xfrm>
              <a:off x="4704" y="2688"/>
              <a:ext cx="717" cy="664"/>
              <a:chOff x="4608" y="2544"/>
              <a:chExt cx="717" cy="664"/>
            </a:xfrm>
          </p:grpSpPr>
          <p:sp>
            <p:nvSpPr>
              <p:cNvPr id="15" name="Line 209"/>
              <p:cNvSpPr>
                <a:spLocks noChangeShapeType="1"/>
              </p:cNvSpPr>
              <p:nvPr/>
            </p:nvSpPr>
            <p:spPr bwMode="auto">
              <a:xfrm flipH="1" flipV="1">
                <a:off x="4608" y="2544"/>
                <a:ext cx="336" cy="432"/>
              </a:xfrm>
              <a:prstGeom prst="line">
                <a:avLst/>
              </a:prstGeom>
              <a:noFill/>
              <a:ln w="9525">
                <a:solidFill>
                  <a:schemeClr val="tx1"/>
                </a:solidFill>
                <a:round/>
                <a:headEnd/>
                <a:tailEnd type="triangle" w="med" len="med"/>
              </a:ln>
            </p:spPr>
            <p:txBody>
              <a:bodyPr/>
              <a:lstStyle/>
              <a:p>
                <a:endParaRPr lang="en-GB">
                  <a:latin typeface="Times New Roman" panose="02020603050405020304" pitchFamily="18" charset="0"/>
                  <a:cs typeface="Times New Roman" panose="02020603050405020304" pitchFamily="18" charset="0"/>
                </a:endParaRPr>
              </a:p>
            </p:txBody>
          </p:sp>
          <p:sp>
            <p:nvSpPr>
              <p:cNvPr id="16" name="Text Box 210"/>
              <p:cNvSpPr txBox="1">
                <a:spLocks noChangeArrowheads="1"/>
              </p:cNvSpPr>
              <p:nvPr/>
            </p:nvSpPr>
            <p:spPr bwMode="auto">
              <a:xfrm>
                <a:off x="4704" y="2928"/>
                <a:ext cx="621" cy="280"/>
              </a:xfrm>
              <a:prstGeom prst="rect">
                <a:avLst/>
              </a:prstGeom>
              <a:noFill/>
              <a:ln w="9525">
                <a:noFill/>
                <a:miter lim="800000"/>
                <a:headEnd/>
                <a:tailEnd/>
              </a:ln>
            </p:spPr>
            <p:txBody>
              <a:bodyPr wrap="none">
                <a:spAutoFit/>
              </a:bodyPr>
              <a:lstStyle/>
              <a:p>
                <a:pPr algn="l" eaLnBrk="1" hangingPunct="1"/>
                <a:r>
                  <a:rPr lang="en-US" sz="1000" b="1" dirty="0">
                    <a:solidFill>
                      <a:schemeClr val="tx1"/>
                    </a:solidFill>
                    <a:latin typeface="Times New Roman" panose="02020603050405020304" pitchFamily="18" charset="0"/>
                    <a:cs typeface="Times New Roman" panose="02020603050405020304" pitchFamily="18" charset="0"/>
                  </a:rPr>
                  <a:t>Saturated</a:t>
                </a:r>
              </a:p>
              <a:p>
                <a:pPr algn="l" eaLnBrk="1" hangingPunct="1"/>
                <a:r>
                  <a:rPr lang="en-US" sz="1000" b="1" dirty="0">
                    <a:solidFill>
                      <a:schemeClr val="tx1"/>
                    </a:solidFill>
                    <a:latin typeface="Times New Roman" panose="02020603050405020304" pitchFamily="18" charset="0"/>
                    <a:cs typeface="Times New Roman" panose="02020603050405020304" pitchFamily="18" charset="0"/>
                  </a:rPr>
                  <a:t>Vapor/liquid</a:t>
                </a:r>
              </a:p>
            </p:txBody>
          </p:sp>
        </p:grpSp>
      </p:grpSp>
      <p:sp>
        <p:nvSpPr>
          <p:cNvPr id="48" name="Subtitle 1"/>
          <p:cNvSpPr txBox="1">
            <a:spLocks/>
          </p:cNvSpPr>
          <p:nvPr/>
        </p:nvSpPr>
        <p:spPr>
          <a:xfrm>
            <a:off x="0" y="5046426"/>
            <a:ext cx="9025169" cy="963849"/>
          </a:xfrm>
          <a:prstGeom prst="rect">
            <a:avLst/>
          </a:prstGeom>
        </p:spPr>
        <p:txBody>
          <a:bodyPr>
            <a:no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marL="0" lvl="1" algn="l">
              <a:spcBef>
                <a:spcPts val="580"/>
              </a:spcBef>
              <a:buClr>
                <a:schemeClr val="accent1"/>
              </a:buClr>
            </a:pPr>
            <a:r>
              <a:rPr lang="en-GB" sz="2000" b="1" dirty="0" smtClean="0">
                <a:solidFill>
                  <a:srgbClr val="FF0000"/>
                </a:solidFill>
                <a:latin typeface="Times New Roman" panose="02020603050405020304" pitchFamily="18" charset="0"/>
                <a:cs typeface="Times New Roman" pitchFamily="18" charset="0"/>
              </a:rPr>
              <a:t>Today we will use HTS material with nitrogen. </a:t>
            </a:r>
            <a:r>
              <a:rPr lang="en-GB" sz="2000" dirty="0" smtClean="0">
                <a:solidFill>
                  <a:schemeClr val="tx1"/>
                </a:solidFill>
                <a:latin typeface="Times New Roman" panose="02020603050405020304" pitchFamily="18" charset="0"/>
                <a:cs typeface="Times New Roman" pitchFamily="18" charset="0"/>
              </a:rPr>
              <a:t>In accelerator LTS are operated in Helium bath. This will be most likely the case for HTS (larger Bc2)</a:t>
            </a:r>
            <a:endParaRPr lang="en-GB" b="1" dirty="0" smtClean="0">
              <a:solidFill>
                <a:srgbClr val="FF0000"/>
              </a:solidFill>
              <a:latin typeface="Times New Roman" panose="02020603050405020304" pitchFamily="18" charset="0"/>
              <a:cs typeface="Times New Roman" panose="02020603050405020304" pitchFamily="18" charset="0"/>
            </a:endParaRPr>
          </a:p>
          <a:p>
            <a:pPr marL="342900" lvl="2" indent="-342900" algn="l">
              <a:spcBef>
                <a:spcPts val="580"/>
              </a:spcBef>
              <a:buClr>
                <a:schemeClr val="accent1"/>
              </a:buClr>
              <a:buFont typeface="Arial" pitchFamily="34" charset="0"/>
              <a:buChar char="•"/>
            </a:pPr>
            <a:endParaRPr lang="en-GB"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16</a:t>
            </a:fld>
            <a:endParaRPr lang="en-GB"/>
          </a:p>
        </p:txBody>
      </p:sp>
    </p:spTree>
    <p:extLst>
      <p:ext uri="{BB962C8B-B14F-4D97-AF65-F5344CB8AC3E}">
        <p14:creationId xmlns:p14="http://schemas.microsoft.com/office/powerpoint/2010/main" val="3706023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57149" y="0"/>
            <a:ext cx="9254021" cy="647700"/>
          </a:xfrm>
          <a:prstGeom prst="rect">
            <a:avLst/>
          </a:prstGeom>
          <a:noFill/>
          <a:ln w="9525">
            <a:noFill/>
            <a:miter lim="800000"/>
            <a:headEnd/>
            <a:tailEnd/>
          </a:ln>
        </p:spPr>
        <p:txBody>
          <a:bodyPr anchor="b"/>
          <a:lstStyle/>
          <a:p>
            <a:pPr algn="l" eaLnBrk="1" hangingPunct="1"/>
            <a:r>
              <a:rPr lang="en-GB" sz="4000" dirty="0" smtClean="0">
                <a:latin typeface="Times New Roman" panose="02020603050405020304" pitchFamily="18" charset="0"/>
                <a:cs typeface="Times New Roman" panose="02020603050405020304" pitchFamily="18" charset="0"/>
              </a:rPr>
              <a:t>Properties of </a:t>
            </a:r>
            <a:r>
              <a:rPr lang="en-GB" sz="4000" dirty="0">
                <a:latin typeface="Times New Roman" panose="02020603050405020304" pitchFamily="18" charset="0"/>
                <a:cs typeface="Times New Roman" panose="02020603050405020304" pitchFamily="18" charset="0"/>
              </a:rPr>
              <a:t>L</a:t>
            </a:r>
            <a:r>
              <a:rPr lang="en-GB" sz="4000" dirty="0" smtClean="0">
                <a:latin typeface="Times New Roman" panose="02020603050405020304" pitchFamily="18" charset="0"/>
                <a:cs typeface="Times New Roman" panose="02020603050405020304" pitchFamily="18" charset="0"/>
              </a:rPr>
              <a:t>iquid Nitrogen  (1/2)</a:t>
            </a:r>
            <a:endParaRPr lang="en-GB" sz="4000" dirty="0">
              <a:latin typeface="Times New Roman" panose="02020603050405020304" pitchFamily="18" charset="0"/>
              <a:cs typeface="Times New Roman" panose="02020603050405020304" pitchFamily="18" charset="0"/>
            </a:endParaRPr>
          </a:p>
        </p:txBody>
      </p:sp>
      <p:cxnSp>
        <p:nvCxnSpPr>
          <p:cNvPr id="28" name="Straight Connector 27"/>
          <p:cNvCxnSpPr/>
          <p:nvPr/>
        </p:nvCxnSpPr>
        <p:spPr>
          <a:xfrm>
            <a:off x="-24060" y="625331"/>
            <a:ext cx="9144000" cy="30223"/>
          </a:xfrm>
          <a:prstGeom prst="line">
            <a:avLst/>
          </a:prstGeom>
        </p:spPr>
        <p:style>
          <a:lnRef idx="1">
            <a:schemeClr val="accent1"/>
          </a:lnRef>
          <a:fillRef idx="0">
            <a:schemeClr val="accent1"/>
          </a:fillRef>
          <a:effectRef idx="0">
            <a:schemeClr val="accent1"/>
          </a:effectRef>
          <a:fontRef idx="minor">
            <a:schemeClr val="tx1"/>
          </a:fontRef>
        </p:style>
      </p:cxnSp>
      <p:sp>
        <p:nvSpPr>
          <p:cNvPr id="27" name="Subtitle 1"/>
          <p:cNvSpPr txBox="1">
            <a:spLocks/>
          </p:cNvSpPr>
          <p:nvPr/>
        </p:nvSpPr>
        <p:spPr>
          <a:xfrm>
            <a:off x="144236" y="769257"/>
            <a:ext cx="9166935" cy="5129689"/>
          </a:xfrm>
          <a:prstGeom prst="rect">
            <a:avLst/>
          </a:prstGeom>
        </p:spPr>
        <p:txBody>
          <a:bodyPr>
            <a:no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marL="0" lvl="1" algn="l">
              <a:spcBef>
                <a:spcPts val="580"/>
              </a:spcBef>
              <a:buClr>
                <a:schemeClr val="accent1"/>
              </a:buClr>
            </a:pPr>
            <a:endParaRPr lang="en-GB" dirty="0">
              <a:latin typeface="Times New Roman" panose="02020603050405020304" pitchFamily="18" charset="0"/>
              <a:cs typeface="Times New Roman" pitchFamily="18" charset="0"/>
            </a:endParaRPr>
          </a:p>
          <a:p>
            <a:pPr marL="0" lvl="1" algn="l">
              <a:spcBef>
                <a:spcPts val="580"/>
              </a:spcBef>
              <a:buClr>
                <a:schemeClr val="accent1"/>
              </a:buClr>
            </a:pPr>
            <a:endParaRPr lang="en-GB" dirty="0" smtClean="0">
              <a:solidFill>
                <a:schemeClr val="tx1"/>
              </a:solidFill>
              <a:latin typeface="Times New Roman" pitchFamily="18" charset="0"/>
              <a:cs typeface="Times New Roman" pitchFamily="18" charset="0"/>
            </a:endParaRPr>
          </a:p>
          <a:p>
            <a:pPr marL="0" lvl="2" algn="l">
              <a:spcBef>
                <a:spcPts val="580"/>
              </a:spcBef>
              <a:buClr>
                <a:schemeClr val="accent1"/>
              </a:buClr>
            </a:pPr>
            <a:endParaRPr lang="en-GB" sz="2400" dirty="0" smtClean="0">
              <a:latin typeface="Times New Roman" pitchFamily="18" charset="0"/>
              <a:cs typeface="Times New Roman" pitchFamily="18" charset="0"/>
            </a:endParaRPr>
          </a:p>
          <a:p>
            <a:pPr marL="0" lvl="2" algn="l">
              <a:spcBef>
                <a:spcPts val="580"/>
              </a:spcBef>
              <a:buClr>
                <a:schemeClr val="accent1"/>
              </a:buClr>
            </a:pPr>
            <a:endParaRPr lang="en-GB" sz="2400" b="1" dirty="0" smtClean="0">
              <a:solidFill>
                <a:srgbClr val="FF0000"/>
              </a:solidFill>
              <a:latin typeface="Times New Roman" panose="02020603050405020304" pitchFamily="18" charset="0"/>
              <a:cs typeface="Times New Roman" panose="02020603050405020304" pitchFamily="18" charset="0"/>
            </a:endParaRPr>
          </a:p>
          <a:p>
            <a:pPr marL="342900" lvl="2" indent="-342900" algn="l">
              <a:spcBef>
                <a:spcPts val="580"/>
              </a:spcBef>
              <a:buClr>
                <a:schemeClr val="accent1"/>
              </a:buClr>
              <a:buFont typeface="Arial" pitchFamily="34" charset="0"/>
              <a:buChar char="•"/>
            </a:pPr>
            <a:endParaRPr lang="en-GB" sz="2400" dirty="0">
              <a:latin typeface="Times New Roman" panose="02020603050405020304" pitchFamily="18" charset="0"/>
              <a:cs typeface="Times New Roman" panose="02020603050405020304" pitchFamily="18" charset="0"/>
            </a:endParaRPr>
          </a:p>
        </p:txBody>
      </p:sp>
      <p:sp>
        <p:nvSpPr>
          <p:cNvPr id="49" name="Text Box 4"/>
          <p:cNvSpPr txBox="1">
            <a:spLocks noChangeArrowheads="1"/>
          </p:cNvSpPr>
          <p:nvPr/>
        </p:nvSpPr>
        <p:spPr bwMode="auto">
          <a:xfrm>
            <a:off x="0" y="889418"/>
            <a:ext cx="8897937" cy="5062924"/>
          </a:xfrm>
          <a:prstGeom prst="rect">
            <a:avLst/>
          </a:prstGeom>
          <a:noFill/>
          <a:ln w="9525">
            <a:noFill/>
            <a:miter lim="800000"/>
            <a:headEnd/>
            <a:tailEnd/>
          </a:ln>
        </p:spPr>
        <p:txBody>
          <a:bodyPr>
            <a:spAutoFit/>
          </a:bodyPr>
          <a:lstStyle/>
          <a:p>
            <a:pPr algn="l">
              <a:spcBef>
                <a:spcPct val="50000"/>
              </a:spcBef>
              <a:buFont typeface="Wingdings" pitchFamily="2" charset="2"/>
              <a:buChar char="Ø"/>
            </a:pPr>
            <a:r>
              <a:rPr lang="en-US" sz="1800" dirty="0" smtClean="0">
                <a:latin typeface="Times New Roman" panose="02020603050405020304" pitchFamily="18" charset="0"/>
                <a:cs typeface="Times New Roman" panose="02020603050405020304" pitchFamily="18" charset="0"/>
              </a:rPr>
              <a:t>Nitrogen=78</a:t>
            </a:r>
            <a:r>
              <a:rPr lang="en-US" sz="1800" dirty="0">
                <a:latin typeface="Times New Roman" panose="02020603050405020304" pitchFamily="18" charset="0"/>
                <a:cs typeface="Times New Roman" panose="02020603050405020304" pitchFamily="18" charset="0"/>
              </a:rPr>
              <a:t>% of atmosphere </a:t>
            </a:r>
            <a:endParaRPr lang="en-US" sz="1800" dirty="0" smtClean="0">
              <a:latin typeface="Times New Roman" panose="02020603050405020304" pitchFamily="18" charset="0"/>
              <a:cs typeface="Times New Roman" panose="02020603050405020304" pitchFamily="18" charset="0"/>
            </a:endParaRPr>
          </a:p>
          <a:p>
            <a:pPr algn="l">
              <a:spcBef>
                <a:spcPct val="50000"/>
              </a:spcBef>
              <a:buFont typeface="Wingdings" pitchFamily="2" charset="2"/>
              <a:buChar char="Ø"/>
            </a:pPr>
            <a:r>
              <a:rPr lang="en-US" sz="1800" dirty="0" smtClean="0">
                <a:latin typeface="Times New Roman" panose="02020603050405020304" pitchFamily="18" charset="0"/>
                <a:cs typeface="Times New Roman" panose="02020603050405020304" pitchFamily="18" charset="0"/>
              </a:rPr>
              <a:t>Colorless</a:t>
            </a:r>
            <a:r>
              <a:rPr lang="en-US" sz="1800" dirty="0">
                <a:latin typeface="Times New Roman" panose="02020603050405020304" pitchFamily="18" charset="0"/>
                <a:cs typeface="Times New Roman" panose="02020603050405020304" pitchFamily="18" charset="0"/>
              </a:rPr>
              <a:t>, odorless, non-toxic. The liquid is similar in appearance to water.</a:t>
            </a:r>
          </a:p>
          <a:p>
            <a:pPr algn="l">
              <a:spcBef>
                <a:spcPct val="50000"/>
              </a:spcBef>
              <a:buFont typeface="Wingdings" pitchFamily="2" charset="2"/>
              <a:buChar char="Ø"/>
            </a:pPr>
            <a:r>
              <a:rPr lang="en-US" sz="1800" dirty="0">
                <a:latin typeface="Times New Roman" panose="02020603050405020304" pitchFamily="18" charset="0"/>
                <a:cs typeface="Times New Roman" panose="02020603050405020304" pitchFamily="18" charset="0"/>
              </a:rPr>
              <a:t>Boiling point (1 </a:t>
            </a:r>
            <a:r>
              <a:rPr lang="en-US" sz="1800" dirty="0" err="1">
                <a:latin typeface="Times New Roman" panose="02020603050405020304" pitchFamily="18" charset="0"/>
                <a:cs typeface="Times New Roman" panose="02020603050405020304" pitchFamily="18" charset="0"/>
              </a:rPr>
              <a:t>atm</a:t>
            </a:r>
            <a:r>
              <a:rPr lang="en-US" sz="1800" dirty="0">
                <a:latin typeface="Times New Roman" panose="02020603050405020304" pitchFamily="18" charset="0"/>
                <a:cs typeface="Times New Roman" panose="02020603050405020304" pitchFamily="18" charset="0"/>
              </a:rPr>
              <a:t>): 77 K (-196 </a:t>
            </a:r>
            <a:r>
              <a:rPr lang="en-US" sz="1800" dirty="0">
                <a:latin typeface="Times New Roman" panose="02020603050405020304" pitchFamily="18" charset="0"/>
                <a:cs typeface="Times New Roman" panose="02020603050405020304" pitchFamily="18" charset="0"/>
                <a:sym typeface="Symbol" pitchFamily="18" charset="2"/>
              </a:rPr>
              <a:t></a:t>
            </a:r>
            <a:r>
              <a:rPr lang="en-US" sz="1800" dirty="0">
                <a:latin typeface="Times New Roman" panose="02020603050405020304" pitchFamily="18" charset="0"/>
                <a:cs typeface="Times New Roman" panose="02020603050405020304" pitchFamily="18" charset="0"/>
              </a:rPr>
              <a:t>C). It is colder than liquid oxygen (boiling point = -183 </a:t>
            </a:r>
            <a:r>
              <a:rPr lang="en-US" sz="2000" dirty="0">
                <a:latin typeface="Times New Roman" panose="02020603050405020304" pitchFamily="18" charset="0"/>
                <a:cs typeface="Times New Roman" panose="02020603050405020304" pitchFamily="18" charset="0"/>
                <a:sym typeface="Symbol" pitchFamily="18" charset="2"/>
              </a:rPr>
              <a:t></a:t>
            </a:r>
            <a:r>
              <a:rPr lang="en-US" sz="1800" dirty="0">
                <a:latin typeface="Times New Roman" panose="02020603050405020304" pitchFamily="18" charset="0"/>
                <a:cs typeface="Times New Roman" panose="02020603050405020304" pitchFamily="18" charset="0"/>
              </a:rPr>
              <a:t>C): oxygen in the air condenses out. </a:t>
            </a:r>
          </a:p>
          <a:p>
            <a:pPr algn="l">
              <a:spcBef>
                <a:spcPct val="50000"/>
              </a:spcBef>
              <a:buFont typeface="Wingdings" pitchFamily="2" charset="2"/>
              <a:buChar char="Ø"/>
            </a:pPr>
            <a:r>
              <a:rPr lang="en-US" sz="1800" dirty="0">
                <a:latin typeface="Times New Roman" panose="02020603050405020304" pitchFamily="18" charset="0"/>
                <a:cs typeface="Times New Roman" panose="02020603050405020304" pitchFamily="18" charset="0"/>
              </a:rPr>
              <a:t>Critical temperature: 126 K (-147 </a:t>
            </a:r>
            <a:r>
              <a:rPr lang="en-US" sz="1800" dirty="0">
                <a:latin typeface="Times New Roman" panose="02020603050405020304" pitchFamily="18" charset="0"/>
                <a:cs typeface="Times New Roman" panose="02020603050405020304" pitchFamily="18" charset="0"/>
                <a:sym typeface="Symbol" pitchFamily="18" charset="2"/>
              </a:rPr>
              <a:t></a:t>
            </a:r>
            <a:r>
              <a:rPr lang="en-US" sz="1800" dirty="0">
                <a:latin typeface="Times New Roman" panose="02020603050405020304" pitchFamily="18" charset="0"/>
                <a:cs typeface="Times New Roman" panose="02020603050405020304" pitchFamily="18" charset="0"/>
              </a:rPr>
              <a:t>C).</a:t>
            </a:r>
          </a:p>
          <a:p>
            <a:pPr algn="l">
              <a:spcBef>
                <a:spcPct val="50000"/>
              </a:spcBef>
              <a:buFont typeface="Wingdings" pitchFamily="2" charset="2"/>
              <a:buChar char="Ø"/>
            </a:pPr>
            <a:r>
              <a:rPr lang="en-US" sz="1800" dirty="0">
                <a:latin typeface="Times New Roman" panose="02020603050405020304" pitchFamily="18" charset="0"/>
                <a:cs typeface="Times New Roman" panose="02020603050405020304" pitchFamily="18" charset="0"/>
              </a:rPr>
              <a:t>Latent heat of vaporization: 197 J/g. 1 W boils off 22.5 cc/hour</a:t>
            </a:r>
            <a:r>
              <a:rPr lang="en-US" sz="1800" dirty="0" smtClean="0">
                <a:latin typeface="Times New Roman" panose="02020603050405020304" pitchFamily="18" charset="0"/>
                <a:cs typeface="Times New Roman" panose="02020603050405020304" pitchFamily="18" charset="0"/>
              </a:rPr>
              <a:t>.</a:t>
            </a:r>
          </a:p>
          <a:p>
            <a:pPr algn="l">
              <a:spcBef>
                <a:spcPct val="50000"/>
              </a:spcBef>
              <a:buFont typeface="Wingdings" pitchFamily="2" charset="2"/>
              <a:buChar char="Ø"/>
            </a:pPr>
            <a:r>
              <a:rPr lang="en-US" sz="1800" dirty="0">
                <a:latin typeface="Times New Roman" panose="02020603050405020304" pitchFamily="18" charset="0"/>
                <a:cs typeface="Times New Roman" panose="02020603050405020304" pitchFamily="18" charset="0"/>
              </a:rPr>
              <a:t>Volume of </a:t>
            </a:r>
            <a:r>
              <a:rPr lang="en-US" sz="1800" b="1" dirty="0">
                <a:latin typeface="Times New Roman" panose="02020603050405020304" pitchFamily="18" charset="0"/>
                <a:cs typeface="Times New Roman" panose="02020603050405020304" pitchFamily="18" charset="0"/>
              </a:rPr>
              <a:t>expansion</a:t>
            </a:r>
            <a:r>
              <a:rPr lang="en-US" sz="1800" dirty="0">
                <a:latin typeface="Times New Roman" panose="02020603050405020304" pitchFamily="18" charset="0"/>
                <a:cs typeface="Times New Roman" panose="02020603050405020304" pitchFamily="18" charset="0"/>
              </a:rPr>
              <a:t> liquid to gas (15 </a:t>
            </a:r>
            <a:r>
              <a:rPr lang="en-US" sz="1800" dirty="0">
                <a:latin typeface="Times New Roman" panose="02020603050405020304" pitchFamily="18" charset="0"/>
                <a:cs typeface="Times New Roman" panose="02020603050405020304" pitchFamily="18" charset="0"/>
                <a:sym typeface="Symbol" pitchFamily="18" charset="2"/>
              </a:rPr>
              <a:t></a:t>
            </a:r>
            <a:r>
              <a:rPr lang="en-US" sz="1800" dirty="0">
                <a:latin typeface="Times New Roman" panose="02020603050405020304" pitchFamily="18" charset="0"/>
                <a:cs typeface="Times New Roman" panose="02020603050405020304" pitchFamily="18" charset="0"/>
              </a:rPr>
              <a:t>C, 1 </a:t>
            </a:r>
            <a:r>
              <a:rPr lang="en-US" sz="1800" dirty="0" err="1">
                <a:latin typeface="Times New Roman" panose="02020603050405020304" pitchFamily="18" charset="0"/>
                <a:cs typeface="Times New Roman" panose="02020603050405020304" pitchFamily="18" charset="0"/>
              </a:rPr>
              <a:t>atm</a:t>
            </a:r>
            <a:r>
              <a:rPr lang="en-US" sz="18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682</a:t>
            </a:r>
            <a:r>
              <a:rPr lang="en-US" sz="1800" dirty="0" smtClean="0">
                <a:latin typeface="Times New Roman" panose="02020603050405020304" pitchFamily="18" charset="0"/>
                <a:cs typeface="Times New Roman" panose="02020603050405020304" pitchFamily="18" charset="0"/>
              </a:rPr>
              <a:t>. Closed </a:t>
            </a:r>
            <a:r>
              <a:rPr lang="en-US" sz="1800" dirty="0">
                <a:latin typeface="Times New Roman" panose="02020603050405020304" pitchFamily="18" charset="0"/>
                <a:cs typeface="Times New Roman" panose="02020603050405020304" pitchFamily="18" charset="0"/>
              </a:rPr>
              <a:t>containers very likely burst.</a:t>
            </a:r>
          </a:p>
          <a:p>
            <a:pPr algn="l">
              <a:spcBef>
                <a:spcPct val="50000"/>
              </a:spcBef>
              <a:buFont typeface="Wingdings" pitchFamily="2" charset="2"/>
              <a:buChar char="Ø"/>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p:txBody>
      </p:sp>
      <p:grpSp>
        <p:nvGrpSpPr>
          <p:cNvPr id="50" name="Group 18"/>
          <p:cNvGrpSpPr>
            <a:grpSpLocks/>
          </p:cNvGrpSpPr>
          <p:nvPr/>
        </p:nvGrpSpPr>
        <p:grpSpPr bwMode="auto">
          <a:xfrm>
            <a:off x="1453806" y="4092583"/>
            <a:ext cx="7048510" cy="1806363"/>
            <a:chOff x="283" y="1213"/>
            <a:chExt cx="4863" cy="1516"/>
          </a:xfrm>
        </p:grpSpPr>
        <p:pic>
          <p:nvPicPr>
            <p:cNvPr id="51" name="Picture 5" descr="Image Ref: 09-20-51 - Bottle of milk">
              <a:hlinkClick r:id="rId3"/>
            </p:cNvPr>
            <p:cNvPicPr>
              <a:picLocks noChangeAspect="1" noChangeArrowheads="1"/>
            </p:cNvPicPr>
            <p:nvPr/>
          </p:nvPicPr>
          <p:blipFill>
            <a:blip r:embed="rId4" cstate="print"/>
            <a:srcRect/>
            <a:stretch>
              <a:fillRect/>
            </a:stretch>
          </p:blipFill>
          <p:spPr bwMode="auto">
            <a:xfrm>
              <a:off x="1406" y="1629"/>
              <a:ext cx="369" cy="556"/>
            </a:xfrm>
            <a:prstGeom prst="rect">
              <a:avLst/>
            </a:prstGeom>
            <a:noFill/>
            <a:ln w="9525">
              <a:noFill/>
              <a:miter lim="800000"/>
              <a:headEnd/>
              <a:tailEnd/>
            </a:ln>
          </p:spPr>
        </p:pic>
        <p:pic>
          <p:nvPicPr>
            <p:cNvPr id="52" name="Picture 9" descr="Bellavista Whirlpool Tub"/>
            <p:cNvPicPr>
              <a:picLocks noChangeAspect="1" noChangeArrowheads="1"/>
            </p:cNvPicPr>
            <p:nvPr/>
          </p:nvPicPr>
          <p:blipFill>
            <a:blip r:embed="rId5" cstate="print"/>
            <a:srcRect t="8167" b="7611"/>
            <a:stretch>
              <a:fillRect/>
            </a:stretch>
          </p:blipFill>
          <p:spPr bwMode="auto">
            <a:xfrm>
              <a:off x="2861" y="1213"/>
              <a:ext cx="1500" cy="1516"/>
            </a:xfrm>
            <a:prstGeom prst="rect">
              <a:avLst/>
            </a:prstGeom>
            <a:noFill/>
            <a:ln w="9525">
              <a:noFill/>
              <a:miter lim="800000"/>
              <a:headEnd/>
              <a:tailEnd/>
            </a:ln>
          </p:spPr>
        </p:pic>
        <p:sp>
          <p:nvSpPr>
            <p:cNvPr id="53" name="Text Box 12"/>
            <p:cNvSpPr txBox="1">
              <a:spLocks noChangeArrowheads="1"/>
            </p:cNvSpPr>
            <p:nvPr/>
          </p:nvSpPr>
          <p:spPr bwMode="auto">
            <a:xfrm>
              <a:off x="283" y="1856"/>
              <a:ext cx="1197" cy="336"/>
            </a:xfrm>
            <a:prstGeom prst="rect">
              <a:avLst/>
            </a:prstGeom>
            <a:noFill/>
            <a:ln w="9525">
              <a:noFill/>
              <a:miter lim="800000"/>
              <a:headEnd/>
              <a:tailEnd/>
            </a:ln>
          </p:spPr>
          <p:txBody>
            <a:bodyPr>
              <a:spAutoFit/>
            </a:bodyPr>
            <a:lstStyle/>
            <a:p>
              <a:pPr>
                <a:spcBef>
                  <a:spcPct val="50000"/>
                </a:spcBef>
              </a:pPr>
              <a:r>
                <a:rPr lang="en-US" sz="2000">
                  <a:latin typeface="Times New Roman" panose="02020603050405020304" pitchFamily="18" charset="0"/>
                  <a:cs typeface="Times New Roman" panose="02020603050405020304" pitchFamily="18" charset="0"/>
                </a:rPr>
                <a:t>1 liter LN</a:t>
              </a:r>
              <a:r>
                <a:rPr lang="en-US" sz="2000" baseline="-25000">
                  <a:latin typeface="Times New Roman" panose="02020603050405020304" pitchFamily="18" charset="0"/>
                  <a:cs typeface="Times New Roman" panose="02020603050405020304" pitchFamily="18" charset="0"/>
                </a:rPr>
                <a:t>2</a:t>
              </a:r>
            </a:p>
          </p:txBody>
        </p:sp>
        <p:sp>
          <p:nvSpPr>
            <p:cNvPr id="54" name="Text Box 13"/>
            <p:cNvSpPr txBox="1">
              <a:spLocks noChangeArrowheads="1"/>
            </p:cNvSpPr>
            <p:nvPr/>
          </p:nvSpPr>
          <p:spPr bwMode="auto">
            <a:xfrm>
              <a:off x="2167" y="1810"/>
              <a:ext cx="704" cy="387"/>
            </a:xfrm>
            <a:prstGeom prst="rect">
              <a:avLst/>
            </a:prstGeom>
            <a:noFill/>
            <a:ln w="9525">
              <a:noFill/>
              <a:miter lim="800000"/>
              <a:headEnd/>
              <a:tailEnd/>
            </a:ln>
          </p:spPr>
          <p:txBody>
            <a:bodyPr>
              <a:spAutoFit/>
            </a:bodyPr>
            <a:lstStyle/>
            <a:p>
              <a:pPr>
                <a:spcBef>
                  <a:spcPct val="50000"/>
                </a:spcBef>
              </a:pPr>
              <a:r>
                <a:rPr lang="en-US">
                  <a:latin typeface="Times New Roman" panose="02020603050405020304" pitchFamily="18" charset="0"/>
                  <a:cs typeface="Times New Roman" panose="02020603050405020304" pitchFamily="18" charset="0"/>
                </a:rPr>
                <a:t>3 </a:t>
              </a:r>
              <a:r>
                <a:rPr lang="en-US" b="1">
                  <a:latin typeface="Times New Roman" panose="02020603050405020304" pitchFamily="18" charset="0"/>
                  <a:cs typeface="Times New Roman" panose="02020603050405020304" pitchFamily="18" charset="0"/>
                  <a:sym typeface="Symbol" pitchFamily="18" charset="2"/>
                </a:rPr>
                <a:t></a:t>
              </a:r>
              <a:r>
                <a:rPr lang="en-US">
                  <a:latin typeface="Times New Roman" panose="02020603050405020304" pitchFamily="18" charset="0"/>
                  <a:cs typeface="Times New Roman" panose="02020603050405020304" pitchFamily="18" charset="0"/>
                </a:rPr>
                <a:t> </a:t>
              </a:r>
            </a:p>
          </p:txBody>
        </p:sp>
        <p:sp>
          <p:nvSpPr>
            <p:cNvPr id="55" name="Line 15"/>
            <p:cNvSpPr>
              <a:spLocks noChangeShapeType="1"/>
            </p:cNvSpPr>
            <p:nvPr/>
          </p:nvSpPr>
          <p:spPr bwMode="auto">
            <a:xfrm flipV="1">
              <a:off x="1838" y="1967"/>
              <a:ext cx="401" cy="0"/>
            </a:xfrm>
            <a:prstGeom prst="line">
              <a:avLst/>
            </a:prstGeom>
            <a:noFill/>
            <a:ln w="25400">
              <a:solidFill>
                <a:schemeClr val="accent2"/>
              </a:solidFill>
              <a:round/>
              <a:headEnd/>
              <a:tailEnd type="triangle" w="med" len="me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56" name="Text Box 17"/>
            <p:cNvSpPr txBox="1">
              <a:spLocks noChangeArrowheads="1"/>
            </p:cNvSpPr>
            <p:nvPr/>
          </p:nvSpPr>
          <p:spPr bwMode="auto">
            <a:xfrm>
              <a:off x="4389" y="1829"/>
              <a:ext cx="757" cy="336"/>
            </a:xfrm>
            <a:prstGeom prst="rect">
              <a:avLst/>
            </a:prstGeom>
            <a:noFill/>
            <a:ln w="9525">
              <a:noFill/>
              <a:miter lim="800000"/>
              <a:headEnd/>
              <a:tailEnd/>
            </a:ln>
          </p:spPr>
          <p:txBody>
            <a:bodyPr wrap="square">
              <a:spAutoFit/>
            </a:bodyPr>
            <a:lstStyle/>
            <a:p>
              <a:pPr>
                <a:spcBef>
                  <a:spcPct val="50000"/>
                </a:spcBef>
              </a:pPr>
              <a:r>
                <a:rPr lang="en-US" sz="2000" dirty="0" err="1" smtClean="0">
                  <a:latin typeface="Times New Roman" panose="02020603050405020304" pitchFamily="18" charset="0"/>
                  <a:cs typeface="Times New Roman" panose="02020603050405020304" pitchFamily="18" charset="0"/>
                </a:rPr>
                <a:t>Gaz</a:t>
              </a:r>
              <a:r>
                <a:rPr lang="en-US" sz="2000" dirty="0" smtClean="0">
                  <a:latin typeface="Times New Roman" panose="02020603050405020304" pitchFamily="18" charset="0"/>
                  <a:cs typeface="Times New Roman" panose="02020603050405020304" pitchFamily="18" charset="0"/>
                </a:rPr>
                <a:t> N</a:t>
              </a:r>
              <a:r>
                <a:rPr lang="en-US" sz="2000" baseline="-25000" dirty="0" smtClean="0">
                  <a:latin typeface="Times New Roman" panose="02020603050405020304" pitchFamily="18" charset="0"/>
                  <a:cs typeface="Times New Roman" panose="02020603050405020304" pitchFamily="18" charset="0"/>
                </a:rPr>
                <a:t>2</a:t>
              </a:r>
              <a:endParaRPr lang="en-US" sz="2000" baseline="-25000" dirty="0">
                <a:latin typeface="Times New Roman" panose="02020603050405020304" pitchFamily="18" charset="0"/>
                <a:cs typeface="Times New Roman" panose="02020603050405020304" pitchFamily="18" charset="0"/>
              </a:endParaRPr>
            </a:p>
          </p:txBody>
        </p:sp>
      </p:grpSp>
      <p:sp>
        <p:nvSpPr>
          <p:cNvPr id="57" name="Text Box 19"/>
          <p:cNvSpPr txBox="1">
            <a:spLocks noChangeArrowheads="1"/>
          </p:cNvSpPr>
          <p:nvPr/>
        </p:nvSpPr>
        <p:spPr bwMode="auto">
          <a:xfrm>
            <a:off x="266366" y="5866737"/>
            <a:ext cx="8235950" cy="461665"/>
          </a:xfrm>
          <a:prstGeom prst="rect">
            <a:avLst/>
          </a:prstGeom>
          <a:noFill/>
          <a:ln w="9525">
            <a:noFill/>
            <a:miter lim="800000"/>
            <a:headEnd/>
            <a:tailEnd/>
          </a:ln>
        </p:spPr>
        <p:txBody>
          <a:bodyPr wrap="square">
            <a:spAutoFit/>
          </a:bodyPr>
          <a:lstStyle/>
          <a:p>
            <a:pPr algn="l">
              <a:spcBef>
                <a:spcPct val="50000"/>
              </a:spcBef>
            </a:pPr>
            <a:r>
              <a:rPr lang="en-US" sz="2000" dirty="0">
                <a:solidFill>
                  <a:srgbClr val="FF0000"/>
                </a:solidFill>
                <a:latin typeface="Times New Roman" panose="02020603050405020304" pitchFamily="18" charset="0"/>
                <a:cs typeface="Times New Roman" panose="02020603050405020304" pitchFamily="18" charset="0"/>
              </a:rPr>
              <a:t>Standard liquid nitrogen dewars:150-200 liters</a:t>
            </a:r>
            <a:r>
              <a:rPr lang="en-US" sz="2000" dirty="0" smtClean="0">
                <a:solidFill>
                  <a:srgbClr val="FF0000"/>
                </a:solidFill>
                <a:latin typeface="Times New Roman" panose="02020603050405020304" pitchFamily="18" charset="0"/>
                <a:cs typeface="Times New Roman" panose="02020603050405020304" pitchFamily="18" charset="0"/>
              </a:rPr>
              <a:t>….136m</a:t>
            </a:r>
            <a:r>
              <a:rPr lang="en-US" sz="2000" baseline="30000" dirty="0" smtClean="0">
                <a:solidFill>
                  <a:srgbClr val="FF0000"/>
                </a:solidFill>
                <a:latin typeface="Times New Roman" panose="02020603050405020304" pitchFamily="18" charset="0"/>
                <a:cs typeface="Times New Roman" panose="02020603050405020304" pitchFamily="18" charset="0"/>
              </a:rPr>
              <a:t>3</a:t>
            </a:r>
            <a:r>
              <a:rPr lang="en-US" sz="2000" dirty="0" smtClean="0">
                <a:solidFill>
                  <a:srgbClr val="FF0000"/>
                </a:solidFill>
                <a:latin typeface="Times New Roman" panose="02020603050405020304" pitchFamily="18" charset="0"/>
                <a:cs typeface="Times New Roman" panose="02020603050405020304" pitchFamily="18" charset="0"/>
              </a:rPr>
              <a:t> of gas</a:t>
            </a:r>
            <a:r>
              <a:rPr lang="en-US" dirty="0" smtClean="0">
                <a:solidFill>
                  <a:srgbClr val="FF0000"/>
                </a:solidFill>
                <a:latin typeface="Times New Roman" panose="02020603050405020304" pitchFamily="18" charset="0"/>
                <a:cs typeface="Times New Roman" panose="02020603050405020304" pitchFamily="18" charset="0"/>
              </a:rPr>
              <a:t> </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17</a:t>
            </a:fld>
            <a:endParaRPr lang="en-GB"/>
          </a:p>
        </p:txBody>
      </p:sp>
    </p:spTree>
    <p:extLst>
      <p:ext uri="{BB962C8B-B14F-4D97-AF65-F5344CB8AC3E}">
        <p14:creationId xmlns:p14="http://schemas.microsoft.com/office/powerpoint/2010/main" val="19311809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57150" y="0"/>
            <a:ext cx="9062790" cy="647700"/>
          </a:xfrm>
          <a:prstGeom prst="rect">
            <a:avLst/>
          </a:prstGeom>
          <a:noFill/>
          <a:ln w="9525">
            <a:noFill/>
            <a:miter lim="800000"/>
            <a:headEnd/>
            <a:tailEnd/>
          </a:ln>
        </p:spPr>
        <p:txBody>
          <a:bodyPr anchor="b"/>
          <a:lstStyle/>
          <a:p>
            <a:pPr algn="l" eaLnBrk="1" hangingPunct="1"/>
            <a:r>
              <a:rPr lang="en-GB" sz="4000" dirty="0" smtClean="0">
                <a:latin typeface="Times New Roman" panose="02020603050405020304" pitchFamily="18" charset="0"/>
                <a:cs typeface="Times New Roman" panose="02020603050405020304" pitchFamily="18" charset="0"/>
              </a:rPr>
              <a:t>Properties of </a:t>
            </a:r>
            <a:r>
              <a:rPr lang="en-GB" sz="4000" dirty="0">
                <a:latin typeface="Times New Roman" panose="02020603050405020304" pitchFamily="18" charset="0"/>
                <a:cs typeface="Times New Roman" panose="02020603050405020304" pitchFamily="18" charset="0"/>
              </a:rPr>
              <a:t>L</a:t>
            </a:r>
            <a:r>
              <a:rPr lang="en-GB" sz="4000" dirty="0" smtClean="0">
                <a:latin typeface="Times New Roman" panose="02020603050405020304" pitchFamily="18" charset="0"/>
                <a:cs typeface="Times New Roman" panose="02020603050405020304" pitchFamily="18" charset="0"/>
              </a:rPr>
              <a:t>iquid Nitrogen  (2/2)</a:t>
            </a:r>
            <a:endParaRPr lang="en-GB" sz="4000" dirty="0">
              <a:latin typeface="Times New Roman" panose="02020603050405020304" pitchFamily="18" charset="0"/>
              <a:cs typeface="Times New Roman" panose="02020603050405020304" pitchFamily="18" charset="0"/>
            </a:endParaRPr>
          </a:p>
        </p:txBody>
      </p:sp>
      <p:cxnSp>
        <p:nvCxnSpPr>
          <p:cNvPr id="28" name="Straight Connector 27"/>
          <p:cNvCxnSpPr/>
          <p:nvPr/>
        </p:nvCxnSpPr>
        <p:spPr>
          <a:xfrm>
            <a:off x="-24060" y="625331"/>
            <a:ext cx="9144000" cy="30223"/>
          </a:xfrm>
          <a:prstGeom prst="line">
            <a:avLst/>
          </a:prstGeom>
        </p:spPr>
        <p:style>
          <a:lnRef idx="1">
            <a:schemeClr val="accent1"/>
          </a:lnRef>
          <a:fillRef idx="0">
            <a:schemeClr val="accent1"/>
          </a:fillRef>
          <a:effectRef idx="0">
            <a:schemeClr val="accent1"/>
          </a:effectRef>
          <a:fontRef idx="minor">
            <a:schemeClr val="tx1"/>
          </a:fontRef>
        </p:style>
      </p:cxnSp>
      <p:sp>
        <p:nvSpPr>
          <p:cNvPr id="27" name="Subtitle 1"/>
          <p:cNvSpPr txBox="1">
            <a:spLocks/>
          </p:cNvSpPr>
          <p:nvPr/>
        </p:nvSpPr>
        <p:spPr>
          <a:xfrm>
            <a:off x="144236" y="769257"/>
            <a:ext cx="9166935" cy="5129689"/>
          </a:xfrm>
          <a:prstGeom prst="rect">
            <a:avLst/>
          </a:prstGeom>
        </p:spPr>
        <p:txBody>
          <a:bodyPr>
            <a:no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marL="0" lvl="1" algn="l">
              <a:spcBef>
                <a:spcPts val="580"/>
              </a:spcBef>
              <a:buClr>
                <a:schemeClr val="accent1"/>
              </a:buClr>
            </a:pPr>
            <a:endParaRPr lang="en-GB" dirty="0">
              <a:latin typeface="Times New Roman" panose="02020603050405020304" pitchFamily="18" charset="0"/>
              <a:cs typeface="Times New Roman" pitchFamily="18" charset="0"/>
            </a:endParaRPr>
          </a:p>
          <a:p>
            <a:pPr marL="0" lvl="1" algn="l">
              <a:spcBef>
                <a:spcPts val="580"/>
              </a:spcBef>
              <a:buClr>
                <a:schemeClr val="accent1"/>
              </a:buClr>
            </a:pPr>
            <a:endParaRPr lang="en-GB" dirty="0" smtClean="0">
              <a:solidFill>
                <a:schemeClr val="tx1"/>
              </a:solidFill>
              <a:latin typeface="Times New Roman" pitchFamily="18" charset="0"/>
              <a:cs typeface="Times New Roman" pitchFamily="18" charset="0"/>
            </a:endParaRPr>
          </a:p>
          <a:p>
            <a:pPr marL="0" lvl="2" algn="l">
              <a:spcBef>
                <a:spcPts val="580"/>
              </a:spcBef>
              <a:buClr>
                <a:schemeClr val="accent1"/>
              </a:buClr>
            </a:pPr>
            <a:endParaRPr lang="en-GB" sz="2400" dirty="0" smtClean="0">
              <a:latin typeface="Times New Roman" pitchFamily="18" charset="0"/>
              <a:cs typeface="Times New Roman" pitchFamily="18" charset="0"/>
            </a:endParaRPr>
          </a:p>
          <a:p>
            <a:pPr marL="0" lvl="2" algn="l">
              <a:spcBef>
                <a:spcPts val="580"/>
              </a:spcBef>
              <a:buClr>
                <a:schemeClr val="accent1"/>
              </a:buClr>
            </a:pPr>
            <a:endParaRPr lang="en-GB" sz="2400" b="1" dirty="0" smtClean="0">
              <a:solidFill>
                <a:srgbClr val="FF0000"/>
              </a:solidFill>
              <a:latin typeface="Times New Roman" panose="02020603050405020304" pitchFamily="18" charset="0"/>
              <a:cs typeface="Times New Roman" panose="02020603050405020304" pitchFamily="18" charset="0"/>
            </a:endParaRPr>
          </a:p>
          <a:p>
            <a:pPr marL="342900" lvl="2" indent="-342900" algn="l">
              <a:spcBef>
                <a:spcPts val="580"/>
              </a:spcBef>
              <a:buClr>
                <a:schemeClr val="accent1"/>
              </a:buClr>
              <a:buFont typeface="Arial" pitchFamily="34" charset="0"/>
              <a:buChar char="•"/>
            </a:pPr>
            <a:endParaRPr lang="en-GB" sz="2400" dirty="0">
              <a:latin typeface="Times New Roman" panose="02020603050405020304" pitchFamily="18" charset="0"/>
              <a:cs typeface="Times New Roman" panose="02020603050405020304" pitchFamily="18" charset="0"/>
            </a:endParaRPr>
          </a:p>
        </p:txBody>
      </p:sp>
      <p:sp>
        <p:nvSpPr>
          <p:cNvPr id="49" name="Text Box 4"/>
          <p:cNvSpPr txBox="1">
            <a:spLocks noChangeArrowheads="1"/>
          </p:cNvSpPr>
          <p:nvPr/>
        </p:nvSpPr>
        <p:spPr bwMode="auto">
          <a:xfrm>
            <a:off x="0" y="889418"/>
            <a:ext cx="6882063" cy="5724644"/>
          </a:xfrm>
          <a:prstGeom prst="rect">
            <a:avLst/>
          </a:prstGeom>
          <a:noFill/>
          <a:ln w="9525">
            <a:noFill/>
            <a:miter lim="800000"/>
            <a:headEnd/>
            <a:tailEnd/>
          </a:ln>
        </p:spPr>
        <p:txBody>
          <a:bodyPr wrap="square">
            <a:spAutoFit/>
          </a:bodyPr>
          <a:lstStyle/>
          <a:p>
            <a:pPr algn="l">
              <a:spcBef>
                <a:spcPct val="50000"/>
              </a:spcBef>
              <a:buFont typeface="Wingdings" pitchFamily="2" charset="2"/>
              <a:buNone/>
            </a:pPr>
            <a:r>
              <a:rPr lang="en-US" sz="1800" dirty="0">
                <a:latin typeface="Times New Roman" panose="02020603050405020304" pitchFamily="18" charset="0"/>
                <a:cs typeface="Times New Roman" panose="02020603050405020304" pitchFamily="18" charset="0"/>
              </a:rPr>
              <a:t>Nitrogen (liquid and gas) is colorless. </a:t>
            </a:r>
            <a:r>
              <a:rPr lang="en-US" sz="1800" u="sng" dirty="0">
                <a:latin typeface="Times New Roman" panose="02020603050405020304" pitchFamily="18" charset="0"/>
                <a:cs typeface="Times New Roman" panose="02020603050405020304" pitchFamily="18" charset="0"/>
              </a:rPr>
              <a:t>But</a:t>
            </a:r>
            <a:r>
              <a:rPr lang="en-US" sz="1800" dirty="0">
                <a:latin typeface="Times New Roman" panose="02020603050405020304" pitchFamily="18" charset="0"/>
                <a:cs typeface="Times New Roman" panose="02020603050405020304" pitchFamily="18" charset="0"/>
              </a:rPr>
              <a:t> it appears as a cloudy white vapor when exposed to air.</a:t>
            </a:r>
          </a:p>
          <a:p>
            <a:pPr algn="l">
              <a:spcBef>
                <a:spcPct val="50000"/>
              </a:spcBef>
              <a:buFont typeface="Wingdings" pitchFamily="2" charset="2"/>
              <a:buNone/>
            </a:pPr>
            <a:r>
              <a:rPr lang="en-US" sz="1800" dirty="0">
                <a:latin typeface="Times New Roman" panose="02020603050405020304" pitchFamily="18" charset="0"/>
                <a:cs typeface="Times New Roman" panose="02020603050405020304" pitchFamily="18" charset="0"/>
              </a:rPr>
              <a:t>Why does </a:t>
            </a:r>
            <a:r>
              <a:rPr lang="en-US" sz="1800" u="sng" dirty="0">
                <a:latin typeface="Times New Roman" panose="02020603050405020304" pitchFamily="18" charset="0"/>
                <a:cs typeface="Times New Roman" panose="02020603050405020304" pitchFamily="18" charset="0"/>
              </a:rPr>
              <a:t>liquid nitrogen smoke</a:t>
            </a:r>
            <a:r>
              <a:rPr lang="en-US" sz="1800" dirty="0">
                <a:latin typeface="Times New Roman" panose="02020603050405020304" pitchFamily="18" charset="0"/>
                <a:cs typeface="Times New Roman" panose="02020603050405020304" pitchFamily="18" charset="0"/>
              </a:rPr>
              <a:t>?</a:t>
            </a:r>
          </a:p>
          <a:p>
            <a:pPr algn="l">
              <a:spcBef>
                <a:spcPct val="50000"/>
              </a:spcBef>
            </a:pPr>
            <a:r>
              <a:rPr lang="en-US" sz="1800" dirty="0">
                <a:latin typeface="Times New Roman" panose="02020603050405020304" pitchFamily="18" charset="0"/>
                <a:cs typeface="Times New Roman" panose="02020603050405020304" pitchFamily="18" charset="0"/>
              </a:rPr>
              <a:t>The vapor spreads itself out through the air and condenses the water out of it. The water droplets scatter light and produced the smoking effect. </a:t>
            </a:r>
          </a:p>
          <a:p>
            <a:pPr algn="l">
              <a:spcBef>
                <a:spcPct val="50000"/>
              </a:spcBef>
              <a:buFont typeface="Wingdings" pitchFamily="2" charset="2"/>
              <a:buNone/>
            </a:pPr>
            <a:endParaRPr lang="en-US" sz="1800" dirty="0">
              <a:latin typeface="Times New Roman" panose="02020603050405020304" pitchFamily="18" charset="0"/>
              <a:cs typeface="Times New Roman" panose="02020603050405020304" pitchFamily="18" charset="0"/>
            </a:endParaRPr>
          </a:p>
          <a:p>
            <a:pPr algn="l">
              <a:spcBef>
                <a:spcPct val="50000"/>
              </a:spcBef>
              <a:buFont typeface="Wingdings" pitchFamily="2" charset="2"/>
              <a:buNone/>
            </a:pPr>
            <a:r>
              <a:rPr lang="en-US" sz="1800" b="1" dirty="0" err="1">
                <a:latin typeface="Times New Roman" panose="02020603050405020304" pitchFamily="18" charset="0"/>
                <a:cs typeface="Times New Roman" panose="02020603050405020304" pitchFamily="18" charset="0"/>
              </a:rPr>
              <a:t>Leidenfrost</a:t>
            </a:r>
            <a:r>
              <a:rPr lang="en-US" sz="1800" b="1" dirty="0">
                <a:latin typeface="Times New Roman" panose="02020603050405020304" pitchFamily="18" charset="0"/>
                <a:cs typeface="Times New Roman" panose="02020603050405020304" pitchFamily="18" charset="0"/>
              </a:rPr>
              <a:t> effect: </a:t>
            </a:r>
            <a:r>
              <a:rPr lang="en-US" sz="1800" dirty="0">
                <a:latin typeface="Times New Roman" panose="02020603050405020304" pitchFamily="18" charset="0"/>
                <a:cs typeface="Times New Roman" panose="02020603050405020304" pitchFamily="18" charset="0"/>
              </a:rPr>
              <a:t>on a smooth surface with a temperature much higher than the nitrogen boiling point, the liquid vaporizes quickly and lifts itself above the surface. If the surface is irregular, this effect doesn’t occur and the vaporization is even more rapid. </a:t>
            </a:r>
          </a:p>
          <a:p>
            <a:pPr algn="l">
              <a:spcBef>
                <a:spcPct val="50000"/>
              </a:spcBef>
              <a:buFont typeface="Wingdings" pitchFamily="2" charset="2"/>
              <a:buChar char="Ø"/>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p:txBody>
      </p:sp>
      <p:pic>
        <p:nvPicPr>
          <p:cNvPr id="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2249" y="4271981"/>
            <a:ext cx="2209800" cy="1626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7" descr="P1010013"/>
          <p:cNvPicPr>
            <a:picLocks noChangeAspect="1" noChangeArrowheads="1"/>
          </p:cNvPicPr>
          <p:nvPr/>
        </p:nvPicPr>
        <p:blipFill>
          <a:blip r:embed="rId4" cstate="print"/>
          <a:srcRect t="8212" b="9703"/>
          <a:stretch>
            <a:fillRect/>
          </a:stretch>
        </p:blipFill>
        <p:spPr bwMode="auto">
          <a:xfrm>
            <a:off x="6834856" y="1166090"/>
            <a:ext cx="2184400" cy="2390775"/>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18</a:t>
            </a:fld>
            <a:endParaRPr lang="en-GB"/>
          </a:p>
        </p:txBody>
      </p:sp>
    </p:spTree>
    <p:extLst>
      <p:ext uri="{BB962C8B-B14F-4D97-AF65-F5344CB8AC3E}">
        <p14:creationId xmlns:p14="http://schemas.microsoft.com/office/powerpoint/2010/main" val="27177515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57150" y="0"/>
            <a:ext cx="9062790" cy="647700"/>
          </a:xfrm>
          <a:prstGeom prst="rect">
            <a:avLst/>
          </a:prstGeom>
          <a:noFill/>
          <a:ln w="9525">
            <a:noFill/>
            <a:miter lim="800000"/>
            <a:headEnd/>
            <a:tailEnd/>
          </a:ln>
        </p:spPr>
        <p:txBody>
          <a:bodyPr anchor="b"/>
          <a:lstStyle/>
          <a:p>
            <a:pPr algn="l" eaLnBrk="1" hangingPunct="1"/>
            <a:r>
              <a:rPr lang="en-GB" sz="4000" dirty="0" smtClean="0">
                <a:latin typeface="Times New Roman" panose="02020603050405020304" pitchFamily="18" charset="0"/>
                <a:cs typeface="Times New Roman" panose="02020603050405020304" pitchFamily="18" charset="0"/>
              </a:rPr>
              <a:t>Mechanical properties at cold </a:t>
            </a:r>
            <a:endParaRPr lang="en-GB" sz="4000" dirty="0">
              <a:latin typeface="Times New Roman" panose="02020603050405020304" pitchFamily="18" charset="0"/>
              <a:cs typeface="Times New Roman" panose="02020603050405020304" pitchFamily="18" charset="0"/>
            </a:endParaRPr>
          </a:p>
        </p:txBody>
      </p:sp>
      <p:cxnSp>
        <p:nvCxnSpPr>
          <p:cNvPr id="28" name="Straight Connector 27"/>
          <p:cNvCxnSpPr/>
          <p:nvPr/>
        </p:nvCxnSpPr>
        <p:spPr>
          <a:xfrm>
            <a:off x="-24060" y="625331"/>
            <a:ext cx="9144000" cy="30223"/>
          </a:xfrm>
          <a:prstGeom prst="line">
            <a:avLst/>
          </a:prstGeom>
        </p:spPr>
        <p:style>
          <a:lnRef idx="1">
            <a:schemeClr val="accent1"/>
          </a:lnRef>
          <a:fillRef idx="0">
            <a:schemeClr val="accent1"/>
          </a:fillRef>
          <a:effectRef idx="0">
            <a:schemeClr val="accent1"/>
          </a:effectRef>
          <a:fontRef idx="minor">
            <a:schemeClr val="tx1"/>
          </a:fontRef>
        </p:style>
      </p:cxnSp>
      <p:sp>
        <p:nvSpPr>
          <p:cNvPr id="27" name="Subtitle 1"/>
          <p:cNvSpPr txBox="1">
            <a:spLocks/>
          </p:cNvSpPr>
          <p:nvPr/>
        </p:nvSpPr>
        <p:spPr>
          <a:xfrm>
            <a:off x="320699" y="767821"/>
            <a:ext cx="9166935" cy="5129689"/>
          </a:xfrm>
          <a:prstGeom prst="rect">
            <a:avLst/>
          </a:prstGeom>
        </p:spPr>
        <p:txBody>
          <a:bodyPr>
            <a:no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marL="0" lvl="1" algn="l">
              <a:spcBef>
                <a:spcPts val="580"/>
              </a:spcBef>
              <a:buClr>
                <a:schemeClr val="accent1"/>
              </a:buClr>
            </a:pPr>
            <a:endParaRPr lang="en-GB" dirty="0">
              <a:latin typeface="Times New Roman" panose="02020603050405020304" pitchFamily="18" charset="0"/>
              <a:cs typeface="Times New Roman" pitchFamily="18" charset="0"/>
            </a:endParaRPr>
          </a:p>
          <a:p>
            <a:pPr marL="0" lvl="1" algn="l">
              <a:spcBef>
                <a:spcPts val="580"/>
              </a:spcBef>
              <a:buClr>
                <a:schemeClr val="accent1"/>
              </a:buClr>
            </a:pPr>
            <a:endParaRPr lang="en-GB" dirty="0" smtClean="0">
              <a:solidFill>
                <a:schemeClr val="tx1"/>
              </a:solidFill>
              <a:latin typeface="Times New Roman" pitchFamily="18" charset="0"/>
              <a:cs typeface="Times New Roman" pitchFamily="18" charset="0"/>
            </a:endParaRPr>
          </a:p>
          <a:p>
            <a:pPr marL="0" lvl="2" algn="l">
              <a:spcBef>
                <a:spcPts val="580"/>
              </a:spcBef>
              <a:buClr>
                <a:schemeClr val="accent1"/>
              </a:buClr>
            </a:pPr>
            <a:endParaRPr lang="en-GB" sz="2400" dirty="0" smtClean="0">
              <a:latin typeface="Times New Roman" pitchFamily="18" charset="0"/>
              <a:cs typeface="Times New Roman" pitchFamily="18" charset="0"/>
            </a:endParaRPr>
          </a:p>
          <a:p>
            <a:pPr marL="0" lvl="2" algn="l">
              <a:spcBef>
                <a:spcPts val="580"/>
              </a:spcBef>
              <a:buClr>
                <a:schemeClr val="accent1"/>
              </a:buClr>
            </a:pPr>
            <a:endParaRPr lang="en-GB" sz="2400" b="1" dirty="0" smtClean="0">
              <a:solidFill>
                <a:srgbClr val="FF0000"/>
              </a:solidFill>
              <a:latin typeface="Times New Roman" panose="02020603050405020304" pitchFamily="18" charset="0"/>
              <a:cs typeface="Times New Roman" panose="02020603050405020304" pitchFamily="18" charset="0"/>
            </a:endParaRPr>
          </a:p>
          <a:p>
            <a:pPr marL="342900" lvl="2" indent="-342900" algn="l">
              <a:spcBef>
                <a:spcPts val="580"/>
              </a:spcBef>
              <a:buClr>
                <a:schemeClr val="accent1"/>
              </a:buClr>
              <a:buFont typeface="Arial" pitchFamily="34" charset="0"/>
              <a:buChar char="•"/>
            </a:pPr>
            <a:endParaRPr lang="en-GB" sz="2400" dirty="0">
              <a:latin typeface="Times New Roman" panose="02020603050405020304" pitchFamily="18" charset="0"/>
              <a:cs typeface="Times New Roman" panose="02020603050405020304" pitchFamily="18" charset="0"/>
            </a:endParaRPr>
          </a:p>
        </p:txBody>
      </p:sp>
      <p:sp>
        <p:nvSpPr>
          <p:cNvPr id="49" name="Text Box 4"/>
          <p:cNvSpPr txBox="1">
            <a:spLocks noChangeArrowheads="1"/>
          </p:cNvSpPr>
          <p:nvPr/>
        </p:nvSpPr>
        <p:spPr bwMode="auto">
          <a:xfrm>
            <a:off x="0" y="889418"/>
            <a:ext cx="6882063" cy="2954655"/>
          </a:xfrm>
          <a:prstGeom prst="rect">
            <a:avLst/>
          </a:prstGeom>
          <a:noFill/>
          <a:ln w="9525">
            <a:noFill/>
            <a:miter lim="800000"/>
            <a:headEnd/>
            <a:tailEnd/>
          </a:ln>
        </p:spPr>
        <p:txBody>
          <a:bodyPr wrap="square">
            <a:spAutoFit/>
          </a:bodyPr>
          <a:lstStyle/>
          <a:p>
            <a:pPr algn="l"/>
            <a:r>
              <a:rPr lang="en-US" sz="1800" dirty="0">
                <a:latin typeface="Times New Roman" panose="02020603050405020304" pitchFamily="18" charset="0"/>
                <a:cs typeface="Times New Roman" panose="02020603050405020304" pitchFamily="18" charset="0"/>
              </a:rPr>
              <a:t>Most of the common materials becomes brittle at cryogenic temperature. What happens to a rose when immersed in liquid nitrogen?  </a:t>
            </a:r>
          </a:p>
          <a:p>
            <a:pPr algn="l">
              <a:spcBef>
                <a:spcPct val="50000"/>
              </a:spcBef>
              <a:buFont typeface="Wingdings" pitchFamily="2" charset="2"/>
              <a:buChar char="Ø"/>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p:txBody>
      </p:sp>
      <p:pic>
        <p:nvPicPr>
          <p:cNvPr id="12" name="Picture 7"/>
          <p:cNvPicPr>
            <a:picLocks noChangeAspect="1" noChangeArrowheads="1"/>
          </p:cNvPicPr>
          <p:nvPr/>
        </p:nvPicPr>
        <p:blipFill>
          <a:blip r:embed="rId3" cstate="print"/>
          <a:srcRect l="10208" r="24792" b="6667"/>
          <a:stretch>
            <a:fillRect/>
          </a:stretch>
        </p:blipFill>
        <p:spPr bwMode="auto">
          <a:xfrm>
            <a:off x="320699" y="2310991"/>
            <a:ext cx="1485900" cy="2844800"/>
          </a:xfrm>
          <a:prstGeom prst="rect">
            <a:avLst/>
          </a:prstGeom>
          <a:noFill/>
          <a:ln w="9525">
            <a:noFill/>
            <a:miter lim="800000"/>
            <a:headEnd/>
            <a:tailEnd/>
          </a:ln>
        </p:spPr>
      </p:pic>
      <p:pic>
        <p:nvPicPr>
          <p:cNvPr id="13" name="Picture 7"/>
          <p:cNvPicPr>
            <a:picLocks noChangeAspect="1" noChangeArrowheads="1"/>
          </p:cNvPicPr>
          <p:nvPr/>
        </p:nvPicPr>
        <p:blipFill>
          <a:blip r:embed="rId4" cstate="print"/>
          <a:srcRect/>
          <a:stretch>
            <a:fillRect/>
          </a:stretch>
        </p:blipFill>
        <p:spPr bwMode="auto">
          <a:xfrm>
            <a:off x="3974811" y="1906357"/>
            <a:ext cx="1900160" cy="2533547"/>
          </a:xfrm>
          <a:prstGeom prst="rect">
            <a:avLst/>
          </a:prstGeom>
          <a:noFill/>
          <a:ln w="9525">
            <a:noFill/>
            <a:miter lim="800000"/>
            <a:headEnd/>
            <a:tailEnd/>
          </a:ln>
        </p:spPr>
      </p:pic>
      <p:pic>
        <p:nvPicPr>
          <p:cNvPr id="14" name="Picture 8"/>
          <p:cNvPicPr>
            <a:picLocks noChangeAspect="1" noChangeArrowheads="1"/>
          </p:cNvPicPr>
          <p:nvPr/>
        </p:nvPicPr>
        <p:blipFill>
          <a:blip r:embed="rId5" cstate="print"/>
          <a:srcRect/>
          <a:stretch>
            <a:fillRect/>
          </a:stretch>
        </p:blipFill>
        <p:spPr bwMode="auto">
          <a:xfrm>
            <a:off x="6050680" y="1877513"/>
            <a:ext cx="1919440" cy="2559253"/>
          </a:xfrm>
          <a:prstGeom prst="rect">
            <a:avLst/>
          </a:prstGeom>
          <a:noFill/>
          <a:ln w="9525">
            <a:noFill/>
            <a:miter lim="800000"/>
            <a:headEnd/>
            <a:tailEnd/>
          </a:ln>
        </p:spPr>
      </p:pic>
      <p:pic>
        <p:nvPicPr>
          <p:cNvPr id="15" name="Picture 9"/>
          <p:cNvPicPr>
            <a:picLocks noChangeAspect="1" noChangeArrowheads="1"/>
          </p:cNvPicPr>
          <p:nvPr/>
        </p:nvPicPr>
        <p:blipFill>
          <a:blip r:embed="rId6" cstate="print"/>
          <a:srcRect t="-4271" r="8194" b="-1875"/>
          <a:stretch>
            <a:fillRect/>
          </a:stretch>
        </p:blipFill>
        <p:spPr bwMode="auto">
          <a:xfrm>
            <a:off x="1993987" y="1906357"/>
            <a:ext cx="1660125" cy="2559254"/>
          </a:xfrm>
          <a:prstGeom prst="rect">
            <a:avLst/>
          </a:prstGeom>
          <a:noFill/>
          <a:ln w="9525">
            <a:noFill/>
            <a:miter lim="800000"/>
            <a:headEnd/>
            <a:tailEnd/>
          </a:ln>
        </p:spPr>
      </p:pic>
      <p:pic>
        <p:nvPicPr>
          <p:cNvPr id="16" name="Picture 11" descr="Rose3_Small"/>
          <p:cNvPicPr>
            <a:picLocks noChangeAspect="1" noChangeArrowheads="1"/>
          </p:cNvPicPr>
          <p:nvPr/>
        </p:nvPicPr>
        <p:blipFill>
          <a:blip r:embed="rId7" cstate="print"/>
          <a:srcRect/>
          <a:stretch>
            <a:fillRect/>
          </a:stretch>
        </p:blipFill>
        <p:spPr bwMode="auto">
          <a:xfrm>
            <a:off x="3772621" y="4739083"/>
            <a:ext cx="2278059" cy="1709339"/>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19</a:t>
            </a:fld>
            <a:endParaRPr lang="en-GB"/>
          </a:p>
        </p:txBody>
      </p:sp>
    </p:spTree>
    <p:extLst>
      <p:ext uri="{BB962C8B-B14F-4D97-AF65-F5344CB8AC3E}">
        <p14:creationId xmlns:p14="http://schemas.microsoft.com/office/powerpoint/2010/main" val="118622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1692" y="0"/>
            <a:ext cx="8020050" cy="647700"/>
          </a:xfrm>
          <a:prstGeom prst="rect">
            <a:avLst/>
          </a:prstGeom>
          <a:noFill/>
          <a:ln w="9525">
            <a:noFill/>
            <a:miter lim="800000"/>
            <a:headEnd/>
            <a:tailEnd/>
          </a:ln>
        </p:spPr>
        <p:txBody>
          <a:bodyPr anchor="b"/>
          <a:lstStyle/>
          <a:p>
            <a:pPr algn="l" eaLnBrk="1" hangingPunct="1"/>
            <a:r>
              <a:rPr lang="en-US" sz="4000" dirty="0" smtClean="0">
                <a:latin typeface="Times New Roman" panose="02020603050405020304" pitchFamily="18" charset="0"/>
                <a:cs typeface="Times New Roman" panose="02020603050405020304" pitchFamily="18" charset="0"/>
              </a:rPr>
              <a:t>Few Definitions to start</a:t>
            </a:r>
            <a:endParaRPr lang="en-US" sz="4000" dirty="0">
              <a:latin typeface="Times New Roman" panose="02020603050405020304" pitchFamily="18" charset="0"/>
              <a:cs typeface="Times New Roman" panose="02020603050405020304" pitchFamily="18" charset="0"/>
            </a:endParaRPr>
          </a:p>
        </p:txBody>
      </p:sp>
      <p:sp>
        <p:nvSpPr>
          <p:cNvPr id="4102" name="Rectangle 5"/>
          <p:cNvSpPr>
            <a:spLocks noChangeArrowheads="1"/>
          </p:cNvSpPr>
          <p:nvPr/>
        </p:nvSpPr>
        <p:spPr bwMode="auto">
          <a:xfrm>
            <a:off x="1" y="1037022"/>
            <a:ext cx="8683625" cy="5816977"/>
          </a:xfrm>
          <a:prstGeom prst="rect">
            <a:avLst/>
          </a:prstGeom>
          <a:noFill/>
          <a:ln w="9525">
            <a:noFill/>
            <a:miter lim="800000"/>
            <a:headEnd/>
            <a:tailEnd/>
          </a:ln>
        </p:spPr>
        <p:txBody>
          <a:bodyPr wrap="square">
            <a:spAutoFit/>
          </a:bodyPr>
          <a:lstStyle/>
          <a:p>
            <a:pPr algn="l" eaLnBrk="1" hangingPunct="1"/>
            <a:r>
              <a:rPr lang="en-US" b="1" u="sng" dirty="0" smtClean="0">
                <a:latin typeface="Times New Roman" panose="02020603050405020304" pitchFamily="18" charset="0"/>
                <a:cs typeface="Times New Roman" panose="02020603050405020304" pitchFamily="18" charset="0"/>
              </a:rPr>
              <a:t>Superconductivity </a:t>
            </a:r>
          </a:p>
          <a:p>
            <a:pPr algn="l" eaLnBrk="1" hangingPunct="1"/>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Superconductivity is a phenomenon occurring in certain materials at very low temperatures </a:t>
            </a:r>
            <a:r>
              <a:rPr lang="en-US" sz="2000" dirty="0" smtClean="0">
                <a:latin typeface="Times New Roman" panose="02020603050405020304" pitchFamily="18" charset="0"/>
                <a:cs typeface="Times New Roman" panose="02020603050405020304" pitchFamily="18" charset="0"/>
              </a:rPr>
              <a:t>, characterized </a:t>
            </a:r>
            <a:r>
              <a:rPr lang="en-US" sz="2000" dirty="0">
                <a:latin typeface="Times New Roman" panose="02020603050405020304" pitchFamily="18" charset="0"/>
                <a:cs typeface="Times New Roman" panose="02020603050405020304" pitchFamily="18" charset="0"/>
              </a:rPr>
              <a:t>by exactly zero electrical resistance and the exclusion of the interior magnetic field  (the Meissner effect</a:t>
            </a:r>
            <a:r>
              <a:rPr lang="en-US" sz="2000" dirty="0" smtClean="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				</a:t>
            </a:r>
            <a:r>
              <a:rPr lang="en-US" sz="2000" i="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from Wikipedia</a:t>
            </a:r>
            <a:endParaRPr lang="en-US" sz="2000" dirty="0">
              <a:latin typeface="Times New Roman" panose="02020603050405020304" pitchFamily="18" charset="0"/>
              <a:cs typeface="Times New Roman" panose="02020603050405020304" pitchFamily="18" charset="0"/>
            </a:endParaRPr>
          </a:p>
          <a:p>
            <a:pPr algn="l" eaLnBrk="1" hangingPunct="1"/>
            <a:r>
              <a:rPr lang="en-US" b="1" u="sng" dirty="0" smtClean="0">
                <a:latin typeface="Times New Roman" panose="02020603050405020304" pitchFamily="18" charset="0"/>
                <a:cs typeface="Times New Roman" panose="02020603050405020304" pitchFamily="18" charset="0"/>
              </a:rPr>
              <a:t>Superconductor</a:t>
            </a:r>
          </a:p>
          <a:p>
            <a:pPr algn="l" eaLnBrk="1" hangingPunct="1"/>
            <a:r>
              <a:rPr lang="en-US" sz="2000" dirty="0">
                <a:latin typeface="Times New Roman" panose="02020603050405020304" pitchFamily="18" charset="0"/>
                <a:cs typeface="Times New Roman" panose="02020603050405020304" pitchFamily="18" charset="0"/>
              </a:rPr>
              <a:t>A conductor that exhibit </a:t>
            </a:r>
            <a:r>
              <a:rPr lang="en-US" sz="2000" dirty="0" smtClean="0">
                <a:latin typeface="Times New Roman" panose="02020603050405020304" pitchFamily="18" charset="0"/>
                <a:cs typeface="Times New Roman" panose="02020603050405020304" pitchFamily="18" charset="0"/>
              </a:rPr>
              <a:t>superconducting properties. It is an assembly of low resistive metal </a:t>
            </a:r>
            <a:r>
              <a:rPr lang="en-US" sz="2000" dirty="0">
                <a:latin typeface="Times New Roman" panose="02020603050405020304" pitchFamily="18" charset="0"/>
                <a:cs typeface="Times New Roman" panose="02020603050405020304" pitchFamily="18" charset="0"/>
              </a:rPr>
              <a:t>and superconducting </a:t>
            </a:r>
            <a:r>
              <a:rPr lang="en-US" sz="2000" dirty="0" smtClean="0">
                <a:latin typeface="Times New Roman" panose="02020603050405020304" pitchFamily="18" charset="0"/>
                <a:cs typeface="Times New Roman" panose="02020603050405020304" pitchFamily="18" charset="0"/>
              </a:rPr>
              <a:t>material</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algn="l" eaLnBrk="1" hangingPunct="1"/>
            <a:endParaRPr lang="en-US" sz="2000" dirty="0">
              <a:latin typeface="Times New Roman" panose="02020603050405020304" pitchFamily="18" charset="0"/>
              <a:cs typeface="Times New Roman" panose="02020603050405020304" pitchFamily="18" charset="0"/>
            </a:endParaRPr>
          </a:p>
          <a:p>
            <a:pPr algn="l" eaLnBrk="1" hangingPunct="1"/>
            <a:r>
              <a:rPr lang="en-US" b="1" u="sng" dirty="0" smtClean="0">
                <a:latin typeface="Times New Roman" panose="02020603050405020304" pitchFamily="18" charset="0"/>
                <a:cs typeface="Times New Roman" panose="02020603050405020304" pitchFamily="18" charset="0"/>
              </a:rPr>
              <a:t>Cryogenics</a:t>
            </a:r>
          </a:p>
          <a:p>
            <a:pPr algn="l" eaLnBrk="1" hangingPunct="1"/>
            <a:r>
              <a:rPr lang="en-GB" sz="2000" dirty="0">
                <a:latin typeface="Times New Roman" panose="02020603050405020304" pitchFamily="18" charset="0"/>
                <a:cs typeface="Times New Roman" panose="02020603050405020304" pitchFamily="18" charset="0"/>
              </a:rPr>
              <a:t>Cryogenic: for Greek “</a:t>
            </a:r>
            <a:r>
              <a:rPr lang="en-GB" sz="2000" dirty="0" err="1">
                <a:latin typeface="Times New Roman" panose="02020603050405020304" pitchFamily="18" charset="0"/>
                <a:cs typeface="Times New Roman" panose="02020603050405020304" pitchFamily="18" charset="0"/>
              </a:rPr>
              <a:t>kryos</a:t>
            </a:r>
            <a:r>
              <a:rPr lang="en-GB" sz="2000" dirty="0">
                <a:latin typeface="Times New Roman" panose="02020603050405020304" pitchFamily="18" charset="0"/>
                <a:cs typeface="Times New Roman" panose="02020603050405020304" pitchFamily="18" charset="0"/>
              </a:rPr>
              <a:t>", which means cold or freezing, and "genes" meaning born or </a:t>
            </a:r>
            <a:r>
              <a:rPr lang="en-GB" sz="2000" dirty="0" err="1" smtClean="0">
                <a:latin typeface="Times New Roman" panose="02020603050405020304" pitchFamily="18" charset="0"/>
                <a:cs typeface="Times New Roman" panose="02020603050405020304" pitchFamily="18" charset="0"/>
              </a:rPr>
              <a:t>produced.“</a:t>
            </a:r>
            <a:r>
              <a:rPr lang="en-GB" sz="2000" dirty="0" err="1">
                <a:latin typeface="Times New Roman" panose="02020603050405020304" pitchFamily="18" charset="0"/>
                <a:cs typeface="Times New Roman" panose="02020603050405020304" pitchFamily="18" charset="0"/>
              </a:rPr>
              <a:t>In</a:t>
            </a:r>
            <a:r>
              <a:rPr lang="en-GB" sz="2000" dirty="0">
                <a:latin typeface="Times New Roman" panose="02020603050405020304" pitchFamily="18" charset="0"/>
                <a:cs typeface="Times New Roman" panose="02020603050405020304" pitchFamily="18" charset="0"/>
              </a:rPr>
              <a:t> physics, </a:t>
            </a:r>
            <a:r>
              <a:rPr lang="en-GB" sz="2000" dirty="0" smtClean="0">
                <a:latin typeface="Times New Roman" panose="02020603050405020304" pitchFamily="18" charset="0"/>
                <a:cs typeface="Times New Roman" panose="02020603050405020304" pitchFamily="18" charset="0"/>
              </a:rPr>
              <a:t>cryogenics is the study of the production and </a:t>
            </a:r>
            <a:r>
              <a:rPr lang="en-GB" sz="2000" dirty="0">
                <a:latin typeface="Times New Roman" panose="02020603050405020304" pitchFamily="18" charset="0"/>
                <a:cs typeface="Times New Roman" panose="02020603050405020304" pitchFamily="18" charset="0"/>
              </a:rPr>
              <a:t>the </a:t>
            </a:r>
            <a:r>
              <a:rPr lang="en-GB" sz="2000" dirty="0" smtClean="0">
                <a:latin typeface="Times New Roman" panose="02020603050405020304" pitchFamily="18" charset="0"/>
                <a:cs typeface="Times New Roman" panose="02020603050405020304" pitchFamily="18" charset="0"/>
              </a:rPr>
              <a:t>behaviour </a:t>
            </a:r>
            <a:r>
              <a:rPr lang="en-GB" sz="2000" dirty="0">
                <a:latin typeface="Times New Roman" panose="02020603050405020304" pitchFamily="18" charset="0"/>
                <a:cs typeface="Times New Roman" panose="02020603050405020304" pitchFamily="18" charset="0"/>
              </a:rPr>
              <a:t>of </a:t>
            </a:r>
            <a:r>
              <a:rPr lang="en-GB" sz="2000" dirty="0" smtClean="0">
                <a:latin typeface="Times New Roman" panose="02020603050405020304" pitchFamily="18" charset="0"/>
                <a:cs typeface="Times New Roman" panose="02020603050405020304" pitchFamily="18" charset="0"/>
              </a:rPr>
              <a:t>materials </a:t>
            </a:r>
            <a:r>
              <a:rPr lang="en-GB" sz="2000" dirty="0">
                <a:latin typeface="Times New Roman" panose="02020603050405020304" pitchFamily="18" charset="0"/>
                <a:cs typeface="Times New Roman" panose="02020603050405020304" pitchFamily="18" charset="0"/>
              </a:rPr>
              <a:t>at </a:t>
            </a:r>
            <a:r>
              <a:rPr lang="en-GB" sz="2000" dirty="0" smtClean="0">
                <a:latin typeface="Times New Roman" panose="02020603050405020304" pitchFamily="18" charset="0"/>
                <a:cs typeface="Times New Roman" panose="02020603050405020304" pitchFamily="18" charset="0"/>
              </a:rPr>
              <a:t>very </a:t>
            </a:r>
            <a:r>
              <a:rPr lang="en-GB" sz="2000" dirty="0">
                <a:latin typeface="Times New Roman" panose="02020603050405020304" pitchFamily="18" charset="0"/>
                <a:cs typeface="Times New Roman" panose="02020603050405020304" pitchFamily="18" charset="0"/>
              </a:rPr>
              <a:t>low temperature </a:t>
            </a:r>
            <a:r>
              <a:rPr lang="en-GB" sz="2000" dirty="0" smtClean="0">
                <a:latin typeface="Times New Roman" panose="02020603050405020304" pitchFamily="18" charset="0"/>
                <a:cs typeface="Times New Roman" panose="02020603050405020304" pitchFamily="18" charset="0"/>
              </a:rPr>
              <a:t>(&lt;-150-180°C </a:t>
            </a:r>
            <a:r>
              <a:rPr lang="en-GB" sz="2000" dirty="0">
                <a:latin typeface="Times New Roman" panose="02020603050405020304" pitchFamily="18" charset="0"/>
                <a:cs typeface="Times New Roman" panose="02020603050405020304" pitchFamily="18" charset="0"/>
              </a:rPr>
              <a:t>) ”</a:t>
            </a:r>
          </a:p>
          <a:p>
            <a:pPr algn="l" eaLnBrk="1" hangingPunct="1"/>
            <a:r>
              <a:rPr lang="en-GB" sz="2000" dirty="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	from </a:t>
            </a:r>
            <a:r>
              <a:rPr lang="en-GB" sz="2000" dirty="0">
                <a:latin typeface="Times New Roman" panose="02020603050405020304" pitchFamily="18" charset="0"/>
                <a:cs typeface="Times New Roman" panose="02020603050405020304" pitchFamily="18" charset="0"/>
              </a:rPr>
              <a:t>Wikipedia</a:t>
            </a:r>
          </a:p>
          <a:p>
            <a:pPr algn="l" eaLnBrk="1" hangingPunct="1"/>
            <a:endParaRPr lang="en-US" sz="2000" dirty="0" smtClean="0">
              <a:latin typeface="Times New Roman" panose="02020603050405020304" pitchFamily="18" charset="0"/>
              <a:cs typeface="Times New Roman" panose="02020603050405020304" pitchFamily="18" charset="0"/>
            </a:endParaRPr>
          </a:p>
          <a:p>
            <a:pPr algn="l" eaLnBrk="1" hangingPunct="1"/>
            <a:endParaRPr lang="en-US" sz="2000" dirty="0">
              <a:latin typeface="Times New Roman" panose="02020603050405020304" pitchFamily="18" charset="0"/>
              <a:cs typeface="Times New Roman" panose="02020603050405020304" pitchFamily="18" charset="0"/>
            </a:endParaRPr>
          </a:p>
          <a:p>
            <a:pPr algn="l" eaLnBrk="1" hangingPunct="1"/>
            <a:endParaRPr lang="en-US" sz="2000" dirty="0">
              <a:latin typeface="Times New Roman" panose="02020603050405020304" pitchFamily="18" charset="0"/>
              <a:cs typeface="Times New Roman" panose="02020603050405020304" pitchFamily="18" charset="0"/>
            </a:endParaRPr>
          </a:p>
          <a:p>
            <a:pPr algn="l" eaLnBrk="1" hangingPunct="1"/>
            <a:endParaRPr lang="en-US" sz="2000"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9950236" y="3139510"/>
            <a:ext cx="1428360" cy="956406"/>
          </a:xfrm>
          <a:prstGeom prst="rect">
            <a:avLst/>
          </a:prstGeom>
        </p:spPr>
      </p:pic>
      <p:pic>
        <p:nvPicPr>
          <p:cNvPr id="6" name="Picture 5"/>
          <p:cNvPicPr>
            <a:picLocks noChangeAspect="1"/>
          </p:cNvPicPr>
          <p:nvPr/>
        </p:nvPicPr>
        <p:blipFill rotWithShape="1">
          <a:blip r:embed="rId3"/>
          <a:srcRect l="16461" t="52049" r="31525" b="11822"/>
          <a:stretch/>
        </p:blipFill>
        <p:spPr>
          <a:xfrm>
            <a:off x="9975543" y="4731490"/>
            <a:ext cx="4473239" cy="2055272"/>
          </a:xfrm>
          <a:prstGeom prst="rect">
            <a:avLst/>
          </a:prstGeom>
        </p:spPr>
      </p:pic>
      <p:pic>
        <p:nvPicPr>
          <p:cNvPr id="7" name="Picture 6"/>
          <p:cNvPicPr>
            <a:picLocks noChangeAspect="1"/>
          </p:cNvPicPr>
          <p:nvPr/>
        </p:nvPicPr>
        <p:blipFill>
          <a:blip r:embed="rId4"/>
          <a:stretch>
            <a:fillRect/>
          </a:stretch>
        </p:blipFill>
        <p:spPr>
          <a:xfrm>
            <a:off x="-3887838" y="3846313"/>
            <a:ext cx="1907049" cy="1912813"/>
          </a:xfrm>
          <a:prstGeom prst="rect">
            <a:avLst/>
          </a:prstGeom>
        </p:spPr>
      </p:pic>
      <p:cxnSp>
        <p:nvCxnSpPr>
          <p:cNvPr id="10" name="Straight Connector 9"/>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p>
            <a:r>
              <a:rPr lang="en-US" smtClean="0"/>
              <a:t>JUAS 2020</a:t>
            </a:r>
            <a:endParaRPr lang="en-GB" dirty="0"/>
          </a:p>
        </p:txBody>
      </p:sp>
      <p:sp>
        <p:nvSpPr>
          <p:cNvPr id="8" name="Slide Number Placeholder 7"/>
          <p:cNvSpPr>
            <a:spLocks noGrp="1"/>
          </p:cNvSpPr>
          <p:nvPr>
            <p:ph type="sldNum" sz="quarter" idx="12"/>
          </p:nvPr>
        </p:nvSpPr>
        <p:spPr/>
        <p:txBody>
          <a:bodyPr/>
          <a:lstStyle/>
          <a:p>
            <a:fld id="{C0900F3A-9614-41F7-96C8-05D9BABC3E9A}" type="slidenum">
              <a:rPr lang="en-GB" smtClean="0"/>
              <a:t>2</a:t>
            </a:fld>
            <a:endParaRPr lang="en-GB"/>
          </a:p>
        </p:txBody>
      </p:sp>
    </p:spTree>
    <p:extLst>
      <p:ext uri="{BB962C8B-B14F-4D97-AF65-F5344CB8AC3E}">
        <p14:creationId xmlns:p14="http://schemas.microsoft.com/office/powerpoint/2010/main" val="6964880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57150" y="0"/>
            <a:ext cx="9062790" cy="647700"/>
          </a:xfrm>
          <a:prstGeom prst="rect">
            <a:avLst/>
          </a:prstGeom>
          <a:noFill/>
          <a:ln w="9525">
            <a:noFill/>
            <a:miter lim="800000"/>
            <a:headEnd/>
            <a:tailEnd/>
          </a:ln>
        </p:spPr>
        <p:txBody>
          <a:bodyPr anchor="b"/>
          <a:lstStyle/>
          <a:p>
            <a:pPr algn="l" eaLnBrk="1" hangingPunct="1"/>
            <a:r>
              <a:rPr lang="en-GB" sz="4000" dirty="0" smtClean="0">
                <a:latin typeface="Times New Roman" panose="02020603050405020304" pitchFamily="18" charset="0"/>
                <a:cs typeface="Times New Roman" panose="02020603050405020304" pitchFamily="18" charset="0"/>
              </a:rPr>
              <a:t>Dewar for Liquid Nitrogen</a:t>
            </a:r>
            <a:endParaRPr lang="en-GB" sz="4000" dirty="0">
              <a:latin typeface="Times New Roman" panose="02020603050405020304" pitchFamily="18" charset="0"/>
              <a:cs typeface="Times New Roman" panose="02020603050405020304" pitchFamily="18" charset="0"/>
            </a:endParaRPr>
          </a:p>
        </p:txBody>
      </p:sp>
      <p:cxnSp>
        <p:nvCxnSpPr>
          <p:cNvPr id="28" name="Straight Connector 27"/>
          <p:cNvCxnSpPr/>
          <p:nvPr/>
        </p:nvCxnSpPr>
        <p:spPr>
          <a:xfrm>
            <a:off x="-24060" y="625331"/>
            <a:ext cx="9144000" cy="30223"/>
          </a:xfrm>
          <a:prstGeom prst="line">
            <a:avLst/>
          </a:prstGeom>
        </p:spPr>
        <p:style>
          <a:lnRef idx="1">
            <a:schemeClr val="accent1"/>
          </a:lnRef>
          <a:fillRef idx="0">
            <a:schemeClr val="accent1"/>
          </a:fillRef>
          <a:effectRef idx="0">
            <a:schemeClr val="accent1"/>
          </a:effectRef>
          <a:fontRef idx="minor">
            <a:schemeClr val="tx1"/>
          </a:fontRef>
        </p:style>
      </p:cxnSp>
      <p:sp>
        <p:nvSpPr>
          <p:cNvPr id="27" name="Subtitle 1"/>
          <p:cNvSpPr txBox="1">
            <a:spLocks/>
          </p:cNvSpPr>
          <p:nvPr/>
        </p:nvSpPr>
        <p:spPr>
          <a:xfrm>
            <a:off x="320699" y="767821"/>
            <a:ext cx="9166935" cy="5129689"/>
          </a:xfrm>
          <a:prstGeom prst="rect">
            <a:avLst/>
          </a:prstGeom>
        </p:spPr>
        <p:txBody>
          <a:bodyPr>
            <a:no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marL="0" lvl="1" algn="l">
              <a:spcBef>
                <a:spcPts val="580"/>
              </a:spcBef>
              <a:buClr>
                <a:schemeClr val="accent1"/>
              </a:buClr>
            </a:pPr>
            <a:endParaRPr lang="en-GB" dirty="0">
              <a:latin typeface="Times New Roman" panose="02020603050405020304" pitchFamily="18" charset="0"/>
              <a:cs typeface="Times New Roman" pitchFamily="18" charset="0"/>
            </a:endParaRPr>
          </a:p>
          <a:p>
            <a:pPr marL="0" lvl="1" algn="l">
              <a:spcBef>
                <a:spcPts val="580"/>
              </a:spcBef>
              <a:buClr>
                <a:schemeClr val="accent1"/>
              </a:buClr>
            </a:pPr>
            <a:endParaRPr lang="en-GB" dirty="0" smtClean="0">
              <a:solidFill>
                <a:schemeClr val="tx1"/>
              </a:solidFill>
              <a:latin typeface="Times New Roman" pitchFamily="18" charset="0"/>
              <a:cs typeface="Times New Roman" pitchFamily="18" charset="0"/>
            </a:endParaRPr>
          </a:p>
          <a:p>
            <a:pPr marL="0" lvl="2" algn="l">
              <a:spcBef>
                <a:spcPts val="580"/>
              </a:spcBef>
              <a:buClr>
                <a:schemeClr val="accent1"/>
              </a:buClr>
            </a:pPr>
            <a:endParaRPr lang="en-GB" sz="2400" dirty="0" smtClean="0">
              <a:latin typeface="Times New Roman" pitchFamily="18" charset="0"/>
              <a:cs typeface="Times New Roman" pitchFamily="18" charset="0"/>
            </a:endParaRPr>
          </a:p>
          <a:p>
            <a:pPr marL="0" lvl="2" algn="l">
              <a:spcBef>
                <a:spcPts val="580"/>
              </a:spcBef>
              <a:buClr>
                <a:schemeClr val="accent1"/>
              </a:buClr>
            </a:pPr>
            <a:endParaRPr lang="en-GB" sz="2400" b="1" dirty="0" smtClean="0">
              <a:solidFill>
                <a:srgbClr val="FF0000"/>
              </a:solidFill>
              <a:latin typeface="Times New Roman" panose="02020603050405020304" pitchFamily="18" charset="0"/>
              <a:cs typeface="Times New Roman" panose="02020603050405020304" pitchFamily="18" charset="0"/>
            </a:endParaRPr>
          </a:p>
          <a:p>
            <a:pPr marL="342900" lvl="2" indent="-342900" algn="l">
              <a:spcBef>
                <a:spcPts val="580"/>
              </a:spcBef>
              <a:buClr>
                <a:schemeClr val="accent1"/>
              </a:buClr>
              <a:buFont typeface="Arial" pitchFamily="34" charset="0"/>
              <a:buChar char="•"/>
            </a:pPr>
            <a:endParaRPr lang="en-GB" sz="2400" dirty="0">
              <a:latin typeface="Times New Roman" panose="02020603050405020304" pitchFamily="18" charset="0"/>
              <a:cs typeface="Times New Roman" panose="02020603050405020304" pitchFamily="18" charset="0"/>
            </a:endParaRPr>
          </a:p>
        </p:txBody>
      </p:sp>
      <p:sp>
        <p:nvSpPr>
          <p:cNvPr id="17" name="Rectangle 5"/>
          <p:cNvSpPr>
            <a:spLocks noChangeArrowheads="1"/>
          </p:cNvSpPr>
          <p:nvPr/>
        </p:nvSpPr>
        <p:spPr bwMode="auto">
          <a:xfrm>
            <a:off x="142627" y="775675"/>
            <a:ext cx="8810625" cy="3170099"/>
          </a:xfrm>
          <a:prstGeom prst="rect">
            <a:avLst/>
          </a:prstGeom>
          <a:noFill/>
          <a:ln w="9525">
            <a:noFill/>
            <a:miter lim="800000"/>
            <a:headEnd/>
            <a:tailEnd/>
          </a:ln>
        </p:spPr>
        <p:txBody>
          <a:bodyPr>
            <a:spAutoFit/>
          </a:bodyPr>
          <a:lstStyle/>
          <a:p>
            <a:pPr algn="l">
              <a:spcBef>
                <a:spcPct val="50000"/>
              </a:spcBef>
              <a:buFont typeface="Wingdings" pitchFamily="2" charset="2"/>
              <a:buChar char="Ø"/>
            </a:pPr>
            <a:r>
              <a:rPr lang="en-US" sz="2000" dirty="0">
                <a:latin typeface="Times New Roman" panose="02020603050405020304" pitchFamily="18" charset="0"/>
                <a:cs typeface="Times New Roman" panose="02020603050405020304" pitchFamily="18" charset="0"/>
              </a:rPr>
              <a:t>LN</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is stored in </a:t>
            </a:r>
            <a:r>
              <a:rPr lang="en-US" sz="2000" u="sng" dirty="0">
                <a:latin typeface="Times New Roman" panose="02020603050405020304" pitchFamily="18" charset="0"/>
                <a:cs typeface="Times New Roman" panose="02020603050405020304" pitchFamily="18" charset="0"/>
              </a:rPr>
              <a:t>vacuum insulated</a:t>
            </a:r>
            <a:r>
              <a:rPr lang="en-US" sz="2000" dirty="0">
                <a:latin typeface="Times New Roman" panose="02020603050405020304" pitchFamily="18" charset="0"/>
                <a:cs typeface="Times New Roman" panose="02020603050405020304" pitchFamily="18" charset="0"/>
              </a:rPr>
              <a:t> storage vessels (</a:t>
            </a:r>
            <a:r>
              <a:rPr lang="en-US" sz="2000" dirty="0" err="1">
                <a:latin typeface="Times New Roman" panose="02020603050405020304" pitchFamily="18" charset="0"/>
                <a:cs typeface="Times New Roman" panose="02020603050405020304" pitchFamily="18" charset="0"/>
              </a:rPr>
              <a:t>dewars</a:t>
            </a:r>
            <a:r>
              <a:rPr lang="en-US" sz="2000" dirty="0">
                <a:latin typeface="Times New Roman" panose="02020603050405020304" pitchFamily="18" charset="0"/>
                <a:cs typeface="Times New Roman" panose="02020603050405020304" pitchFamily="18" charset="0"/>
              </a:rPr>
              <a:t>), with a vacuum space and a special thermal insulation. However, leaks into the vessel cause the cryogenic liquid to vaporize and build up pressure. In optimum conditions, the liquid-to-gas conversion rate per day is about 2.3 %.</a:t>
            </a:r>
          </a:p>
          <a:p>
            <a:pPr algn="l">
              <a:spcBef>
                <a:spcPct val="50000"/>
              </a:spcBef>
              <a:buFont typeface="Wingdings" pitchFamily="2" charset="2"/>
              <a:buChar char="Ø"/>
            </a:pPr>
            <a:r>
              <a:rPr lang="en-US" sz="2000" dirty="0">
                <a:latin typeface="Times New Roman" panose="02020603050405020304" pitchFamily="18" charset="0"/>
                <a:cs typeface="Times New Roman" panose="02020603050405020304" pitchFamily="18" charset="0"/>
              </a:rPr>
              <a:t>Pressure relief valve to protect the vessel against over-pressure.</a:t>
            </a:r>
          </a:p>
          <a:p>
            <a:pPr algn="l">
              <a:spcBef>
                <a:spcPct val="50000"/>
              </a:spcBef>
              <a:buFont typeface="Wingdings" pitchFamily="2" charset="2"/>
              <a:buChar char="Ø"/>
            </a:pPr>
            <a:r>
              <a:rPr lang="en-US" sz="2000" dirty="0">
                <a:latin typeface="Times New Roman" panose="02020603050405020304" pitchFamily="18" charset="0"/>
                <a:cs typeface="Times New Roman" panose="02020603050405020304" pitchFamily="18" charset="0"/>
              </a:rPr>
              <a:t>Level gauge.</a:t>
            </a:r>
          </a:p>
          <a:p>
            <a:pPr algn="l">
              <a:spcBef>
                <a:spcPct val="50000"/>
              </a:spcBef>
              <a:buFont typeface="Wingdings" pitchFamily="2" charset="2"/>
              <a:buChar char="Ø"/>
            </a:pPr>
            <a:r>
              <a:rPr lang="en-US" sz="2000" dirty="0">
                <a:latin typeface="Times New Roman" panose="02020603050405020304" pitchFamily="18" charset="0"/>
                <a:cs typeface="Times New Roman" panose="02020603050405020304" pitchFamily="18" charset="0"/>
              </a:rPr>
              <a:t>Rupture disk.</a:t>
            </a:r>
          </a:p>
          <a:p>
            <a:pPr algn="l">
              <a:spcBef>
                <a:spcPct val="50000"/>
              </a:spcBef>
              <a:buFont typeface="Wingdings" pitchFamily="2" charset="2"/>
              <a:buChar char="Ø"/>
            </a:pPr>
            <a:endParaRPr lang="en-US" sz="2000" dirty="0">
              <a:latin typeface="Times New Roman" panose="02020603050405020304" pitchFamily="18" charset="0"/>
              <a:cs typeface="Times New Roman" panose="02020603050405020304" pitchFamily="18" charset="0"/>
            </a:endParaRPr>
          </a:p>
        </p:txBody>
      </p:sp>
      <p:pic>
        <p:nvPicPr>
          <p:cNvPr id="19" name="Picture 4" descr="Cutaway 12"/>
          <p:cNvPicPr>
            <a:picLocks noChangeAspect="1" noChangeArrowheads="1"/>
          </p:cNvPicPr>
          <p:nvPr/>
        </p:nvPicPr>
        <p:blipFill>
          <a:blip r:embed="rId3" cstate="print"/>
          <a:srcRect/>
          <a:stretch>
            <a:fillRect/>
          </a:stretch>
        </p:blipFill>
        <p:spPr bwMode="auto">
          <a:xfrm>
            <a:off x="4519637" y="2792386"/>
            <a:ext cx="3816350" cy="2884488"/>
          </a:xfrm>
          <a:prstGeom prst="rect">
            <a:avLst/>
          </a:prstGeom>
          <a:noFill/>
          <a:ln w="9525">
            <a:noFill/>
            <a:miter lim="800000"/>
            <a:headEnd/>
            <a:tailEnd/>
          </a:ln>
        </p:spPr>
      </p:pic>
      <p:pic>
        <p:nvPicPr>
          <p:cNvPr id="20" name="Picture 7" descr="14F01-9-24(14-5)"/>
          <p:cNvPicPr>
            <a:picLocks noChangeAspect="1" noChangeArrowheads="1"/>
          </p:cNvPicPr>
          <p:nvPr/>
        </p:nvPicPr>
        <p:blipFill>
          <a:blip r:embed="rId4" cstate="print"/>
          <a:srcRect/>
          <a:stretch>
            <a:fillRect/>
          </a:stretch>
        </p:blipFill>
        <p:spPr bwMode="auto">
          <a:xfrm>
            <a:off x="542949" y="3582961"/>
            <a:ext cx="3425825" cy="1985963"/>
          </a:xfrm>
          <a:prstGeom prst="rect">
            <a:avLst/>
          </a:prstGeom>
          <a:noFill/>
          <a:ln w="9525">
            <a:noFill/>
            <a:miter lim="800000"/>
            <a:headEnd/>
            <a:tailEnd/>
          </a:ln>
        </p:spPr>
      </p:pic>
      <p:pic>
        <p:nvPicPr>
          <p:cNvPr id="21" name="Picture 9"/>
          <p:cNvPicPr>
            <a:picLocks noChangeAspect="1" noChangeArrowheads="1"/>
          </p:cNvPicPr>
          <p:nvPr/>
        </p:nvPicPr>
        <p:blipFill>
          <a:blip r:embed="rId5" cstate="print"/>
          <a:srcRect/>
          <a:stretch>
            <a:fillRect/>
          </a:stretch>
        </p:blipFill>
        <p:spPr bwMode="auto">
          <a:xfrm>
            <a:off x="4514874" y="4618011"/>
            <a:ext cx="2574925" cy="1782763"/>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20</a:t>
            </a:fld>
            <a:endParaRPr lang="en-GB"/>
          </a:p>
        </p:txBody>
      </p:sp>
    </p:spTree>
    <p:extLst>
      <p:ext uri="{BB962C8B-B14F-4D97-AF65-F5344CB8AC3E}">
        <p14:creationId xmlns:p14="http://schemas.microsoft.com/office/powerpoint/2010/main" val="16188077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57150" y="0"/>
            <a:ext cx="9062790" cy="647700"/>
          </a:xfrm>
          <a:prstGeom prst="rect">
            <a:avLst/>
          </a:prstGeom>
          <a:noFill/>
          <a:ln w="9525">
            <a:noFill/>
            <a:miter lim="800000"/>
            <a:headEnd/>
            <a:tailEnd/>
          </a:ln>
        </p:spPr>
        <p:txBody>
          <a:bodyPr anchor="b"/>
          <a:lstStyle/>
          <a:p>
            <a:pPr algn="l" eaLnBrk="1" hangingPunct="1"/>
            <a:r>
              <a:rPr lang="en-GB" sz="4000" dirty="0">
                <a:solidFill>
                  <a:srgbClr val="FF0000"/>
                </a:solidFill>
                <a:latin typeface="Times New Roman" panose="02020603050405020304" pitchFamily="18" charset="0"/>
                <a:cs typeface="Times New Roman" panose="02020603050405020304" pitchFamily="18" charset="0"/>
              </a:rPr>
              <a:t>Dealing with LN2: safety first</a:t>
            </a:r>
          </a:p>
        </p:txBody>
      </p:sp>
      <p:cxnSp>
        <p:nvCxnSpPr>
          <p:cNvPr id="28" name="Straight Connector 27"/>
          <p:cNvCxnSpPr/>
          <p:nvPr/>
        </p:nvCxnSpPr>
        <p:spPr>
          <a:xfrm>
            <a:off x="-24060" y="625331"/>
            <a:ext cx="9144000" cy="30223"/>
          </a:xfrm>
          <a:prstGeom prst="line">
            <a:avLst/>
          </a:prstGeom>
        </p:spPr>
        <p:style>
          <a:lnRef idx="1">
            <a:schemeClr val="accent1"/>
          </a:lnRef>
          <a:fillRef idx="0">
            <a:schemeClr val="accent1"/>
          </a:fillRef>
          <a:effectRef idx="0">
            <a:schemeClr val="accent1"/>
          </a:effectRef>
          <a:fontRef idx="minor">
            <a:schemeClr val="tx1"/>
          </a:fontRef>
        </p:style>
      </p:cxnSp>
      <p:sp>
        <p:nvSpPr>
          <p:cNvPr id="27" name="Subtitle 1"/>
          <p:cNvSpPr txBox="1">
            <a:spLocks/>
          </p:cNvSpPr>
          <p:nvPr/>
        </p:nvSpPr>
        <p:spPr>
          <a:xfrm>
            <a:off x="320699" y="767821"/>
            <a:ext cx="9166935" cy="5129689"/>
          </a:xfrm>
          <a:prstGeom prst="rect">
            <a:avLst/>
          </a:prstGeom>
        </p:spPr>
        <p:txBody>
          <a:bodyPr>
            <a:no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marL="0" lvl="1" algn="l">
              <a:spcBef>
                <a:spcPts val="580"/>
              </a:spcBef>
              <a:buClr>
                <a:schemeClr val="accent1"/>
              </a:buClr>
            </a:pPr>
            <a:endParaRPr lang="en-GB" dirty="0">
              <a:latin typeface="Times New Roman" panose="02020603050405020304" pitchFamily="18" charset="0"/>
              <a:cs typeface="Times New Roman" pitchFamily="18" charset="0"/>
            </a:endParaRPr>
          </a:p>
          <a:p>
            <a:pPr marL="0" lvl="1" algn="l">
              <a:spcBef>
                <a:spcPts val="580"/>
              </a:spcBef>
              <a:buClr>
                <a:schemeClr val="accent1"/>
              </a:buClr>
            </a:pPr>
            <a:endParaRPr lang="en-GB" dirty="0" smtClean="0">
              <a:solidFill>
                <a:schemeClr val="tx1"/>
              </a:solidFill>
              <a:latin typeface="Times New Roman" pitchFamily="18" charset="0"/>
              <a:cs typeface="Times New Roman" pitchFamily="18" charset="0"/>
            </a:endParaRPr>
          </a:p>
          <a:p>
            <a:pPr marL="0" lvl="2" algn="l">
              <a:spcBef>
                <a:spcPts val="580"/>
              </a:spcBef>
              <a:buClr>
                <a:schemeClr val="accent1"/>
              </a:buClr>
            </a:pPr>
            <a:endParaRPr lang="en-GB" sz="2400" dirty="0" smtClean="0">
              <a:latin typeface="Times New Roman" pitchFamily="18" charset="0"/>
              <a:cs typeface="Times New Roman" pitchFamily="18" charset="0"/>
            </a:endParaRPr>
          </a:p>
          <a:p>
            <a:pPr marL="0" lvl="2" algn="l">
              <a:spcBef>
                <a:spcPts val="580"/>
              </a:spcBef>
              <a:buClr>
                <a:schemeClr val="accent1"/>
              </a:buClr>
            </a:pPr>
            <a:endParaRPr lang="en-GB" sz="2400" b="1" dirty="0" smtClean="0">
              <a:solidFill>
                <a:srgbClr val="FF0000"/>
              </a:solidFill>
              <a:latin typeface="Times New Roman" panose="02020603050405020304" pitchFamily="18" charset="0"/>
              <a:cs typeface="Times New Roman" panose="02020603050405020304" pitchFamily="18" charset="0"/>
            </a:endParaRPr>
          </a:p>
          <a:p>
            <a:pPr marL="342900" lvl="2" indent="-342900" algn="l">
              <a:spcBef>
                <a:spcPts val="580"/>
              </a:spcBef>
              <a:buClr>
                <a:schemeClr val="accent1"/>
              </a:buClr>
              <a:buFont typeface="Arial" pitchFamily="34" charset="0"/>
              <a:buChar char="•"/>
            </a:pPr>
            <a:endParaRPr lang="en-GB" sz="2400" dirty="0">
              <a:latin typeface="Times New Roman" panose="02020603050405020304" pitchFamily="18" charset="0"/>
              <a:cs typeface="Times New Roman" panose="02020603050405020304" pitchFamily="18" charset="0"/>
            </a:endParaRPr>
          </a:p>
        </p:txBody>
      </p:sp>
      <p:sp>
        <p:nvSpPr>
          <p:cNvPr id="17" name="Rectangle 5"/>
          <p:cNvSpPr>
            <a:spLocks noChangeArrowheads="1"/>
          </p:cNvSpPr>
          <p:nvPr/>
        </p:nvSpPr>
        <p:spPr bwMode="auto">
          <a:xfrm>
            <a:off x="142627" y="775675"/>
            <a:ext cx="8810625" cy="4924425"/>
          </a:xfrm>
          <a:prstGeom prst="rect">
            <a:avLst/>
          </a:prstGeom>
          <a:noFill/>
          <a:ln w="9525">
            <a:noFill/>
            <a:miter lim="800000"/>
            <a:headEnd/>
            <a:tailEnd/>
          </a:ln>
        </p:spPr>
        <p:txBody>
          <a:bodyPr>
            <a:spAutoFit/>
          </a:bodyPr>
          <a:lstStyle/>
          <a:p>
            <a:pPr algn="l">
              <a:spcBef>
                <a:spcPct val="50000"/>
              </a:spcBef>
            </a:pPr>
            <a:r>
              <a:rPr lang="en-US" sz="1800" dirty="0"/>
              <a:t>Like other cryogens, </a:t>
            </a:r>
            <a:r>
              <a:rPr lang="en-US" sz="1800" b="1" dirty="0"/>
              <a:t>may be harmful if not handled properly!</a:t>
            </a:r>
          </a:p>
          <a:p>
            <a:pPr algn="l">
              <a:spcBef>
                <a:spcPct val="50000"/>
              </a:spcBef>
            </a:pPr>
            <a:endParaRPr lang="en-US" sz="800" b="1" dirty="0"/>
          </a:p>
          <a:p>
            <a:pPr marL="285750" indent="-285750" algn="l">
              <a:spcBef>
                <a:spcPct val="50000"/>
              </a:spcBef>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extremely low temperature of the liquid nitrogen (LN</a:t>
            </a:r>
            <a:r>
              <a:rPr lang="en-US" sz="1600" baseline="-25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can cause severe </a:t>
            </a:r>
            <a:r>
              <a:rPr lang="en-US" sz="1600" b="1" u="sng" dirty="0">
                <a:solidFill>
                  <a:srgbClr val="FF0000"/>
                </a:solidFill>
                <a:latin typeface="Times New Roman" panose="02020603050405020304" pitchFamily="18" charset="0"/>
                <a:cs typeface="Times New Roman" panose="02020603050405020304" pitchFamily="18" charset="0"/>
              </a:rPr>
              <a:t>burn-like damage to the skin</a:t>
            </a:r>
            <a:r>
              <a:rPr lang="en-US" sz="1600" dirty="0">
                <a:solidFill>
                  <a:srgbClr val="FF0000"/>
                </a:solidFill>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either by contact with the fluid,  surfaces cooled by the fluid or evolving gas.   </a:t>
            </a:r>
          </a:p>
          <a:p>
            <a:pPr marL="285750" indent="-285750" algn="l">
              <a:spcBef>
                <a:spcPct val="50000"/>
              </a:spcBef>
              <a:buFont typeface="Arial" panose="020B0604020202020204" pitchFamily="34" charset="0"/>
              <a:buChar char="•"/>
            </a:pPr>
            <a:r>
              <a:rPr lang="en-US" sz="1600" b="1" u="sng" dirty="0">
                <a:solidFill>
                  <a:srgbClr val="FF0000"/>
                </a:solidFill>
                <a:latin typeface="Times New Roman" panose="02020603050405020304" pitchFamily="18" charset="0"/>
                <a:cs typeface="Times New Roman" panose="02020603050405020304" pitchFamily="18" charset="0"/>
              </a:rPr>
              <a:t>Skin can freeze and adhere</a:t>
            </a:r>
            <a:r>
              <a:rPr lang="en-US" sz="1600" dirty="0">
                <a:solidFill>
                  <a:srgbClr val="FF0000"/>
                </a:solidFill>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to LN</a:t>
            </a:r>
            <a:r>
              <a:rPr lang="en-US" sz="1600" baseline="-25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cooled surfaces causing tearing on removal. Thermal gloves must be worn when handling objects cooled by LN</a:t>
            </a:r>
            <a:r>
              <a:rPr lang="en-US" sz="1600" baseline="-25000" dirty="0">
                <a:latin typeface="Times New Roman" panose="02020603050405020304" pitchFamily="18" charset="0"/>
                <a:cs typeface="Times New Roman" panose="02020603050405020304" pitchFamily="18" charset="0"/>
              </a:rPr>
              <a:t>2 </a:t>
            </a:r>
            <a:r>
              <a:rPr lang="en-US" sz="1600" dirty="0">
                <a:latin typeface="Times New Roman" panose="02020603050405020304" pitchFamily="18" charset="0"/>
                <a:cs typeface="Times New Roman" panose="02020603050405020304" pitchFamily="18" charset="0"/>
              </a:rPr>
              <a:t>(transfer lines, test materials,…). DO NOT touch cold surfaces with bare hands to avoid severe cold-burns </a:t>
            </a:r>
            <a:r>
              <a:rPr lang="en-US" sz="1600" dirty="0" smtClean="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cs typeface="Times New Roman" panose="02020603050405020304" pitchFamily="18" charset="0"/>
            </a:endParaRPr>
          </a:p>
          <a:p>
            <a:pPr marL="285750" indent="-285750" algn="l">
              <a:spcBef>
                <a:spcPct val="50000"/>
              </a:spcBef>
              <a:buFont typeface="Arial" panose="020B0604020202020204" pitchFamily="34" charset="0"/>
              <a:buChar char="•"/>
            </a:pPr>
            <a:r>
              <a:rPr lang="en-US" sz="1600" b="1" u="sng" dirty="0">
                <a:solidFill>
                  <a:srgbClr val="FF0000"/>
                </a:solidFill>
                <a:latin typeface="Times New Roman" panose="02020603050405020304" pitchFamily="18" charset="0"/>
                <a:cs typeface="Times New Roman" panose="02020603050405020304" pitchFamily="18" charset="0"/>
              </a:rPr>
              <a:t>Boiling and splashing</a:t>
            </a:r>
            <a:r>
              <a:rPr lang="en-US" sz="1600" dirty="0">
                <a:solidFill>
                  <a:srgbClr val="FF0000"/>
                </a:solidFill>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will always occur </a:t>
            </a:r>
            <a:r>
              <a:rPr lang="en-US" sz="1600" dirty="0" smtClean="0">
                <a:latin typeface="Times New Roman" panose="02020603050405020304" pitchFamily="18" charset="0"/>
                <a:cs typeface="Times New Roman" panose="02020603050405020304" pitchFamily="18" charset="0"/>
              </a:rPr>
              <a:t>when filling </a:t>
            </a:r>
            <a:r>
              <a:rPr lang="en-US" sz="1600" dirty="0">
                <a:latin typeface="Times New Roman" panose="02020603050405020304" pitchFamily="18" charset="0"/>
                <a:cs typeface="Times New Roman" panose="02020603050405020304" pitchFamily="18" charset="0"/>
              </a:rPr>
              <a:t>a warm container. Protection glasses </a:t>
            </a:r>
            <a:r>
              <a:rPr lang="en-US" sz="1600" dirty="0" smtClean="0">
                <a:latin typeface="Times New Roman" panose="02020603050405020304" pitchFamily="18" charset="0"/>
                <a:cs typeface="Times New Roman" panose="02020603050405020304" pitchFamily="18" charset="0"/>
              </a:rPr>
              <a:t> must </a:t>
            </a:r>
            <a:r>
              <a:rPr lang="en-US" sz="1600" dirty="0">
                <a:latin typeface="Times New Roman" panose="02020603050405020304" pitchFamily="18" charset="0"/>
                <a:cs typeface="Times New Roman" panose="02020603050405020304" pitchFamily="18" charset="0"/>
              </a:rPr>
              <a:t>be worn</a:t>
            </a:r>
            <a:r>
              <a:rPr lang="en-US" sz="1600" dirty="0" smtClean="0">
                <a:latin typeface="Times New Roman" panose="02020603050405020304" pitchFamily="18" charset="0"/>
                <a:cs typeface="Times New Roman" panose="02020603050405020304" pitchFamily="18" charset="0"/>
              </a:rPr>
              <a:t>.</a:t>
            </a:r>
          </a:p>
          <a:p>
            <a:pPr marL="285750" indent="-285750" algn="l">
              <a:spcBef>
                <a:spcPct val="50000"/>
              </a:spcBef>
              <a:buFont typeface="Arial" panose="020B0604020202020204" pitchFamily="34" charset="0"/>
              <a:buChar char="•"/>
            </a:pPr>
            <a:r>
              <a:rPr lang="en-GB" sz="1600" b="1" u="sng" dirty="0" smtClean="0">
                <a:solidFill>
                  <a:srgbClr val="FF0000"/>
                </a:solidFill>
                <a:latin typeface="Times New Roman" panose="02020603050405020304" pitchFamily="18" charset="0"/>
                <a:cs typeface="Times New Roman" panose="02020603050405020304" pitchFamily="18" charset="0"/>
              </a:rPr>
              <a:t>Oxygen </a:t>
            </a:r>
            <a:r>
              <a:rPr lang="en-GB" sz="1600" b="1" u="sng" dirty="0">
                <a:solidFill>
                  <a:srgbClr val="FF0000"/>
                </a:solidFill>
                <a:latin typeface="Times New Roman" panose="02020603050405020304" pitchFamily="18" charset="0"/>
                <a:cs typeface="Times New Roman" panose="02020603050405020304" pitchFamily="18" charset="0"/>
              </a:rPr>
              <a:t>condenses </a:t>
            </a:r>
            <a:r>
              <a:rPr lang="en-GB" sz="1600" dirty="0">
                <a:latin typeface="Times New Roman" panose="02020603050405020304" pitchFamily="18" charset="0"/>
                <a:cs typeface="Times New Roman" panose="02020603050405020304" pitchFamily="18" charset="0"/>
              </a:rPr>
              <a:t>and collects on objects cooled in LN2 (nitrogen smokes, but you should not do it in his presence </a:t>
            </a:r>
            <a:r>
              <a:rPr lang="en-GB" sz="1600" dirty="0" smtClean="0">
                <a:latin typeface="Times New Roman" panose="02020603050405020304" pitchFamily="18" charset="0"/>
                <a:cs typeface="Times New Roman" panose="02020603050405020304" pitchFamily="18" charset="0"/>
              </a:rPr>
              <a:t>!).</a:t>
            </a:r>
            <a:endParaRPr lang="en-GB" sz="1600" dirty="0">
              <a:latin typeface="Times New Roman" panose="02020603050405020304" pitchFamily="18" charset="0"/>
              <a:cs typeface="Times New Roman" panose="02020603050405020304" pitchFamily="18" charset="0"/>
            </a:endParaRPr>
          </a:p>
          <a:p>
            <a:pPr marL="285750" indent="-285750" algn="l">
              <a:spcBef>
                <a:spcPct val="50000"/>
              </a:spcBef>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Many </a:t>
            </a:r>
            <a:r>
              <a:rPr lang="en-GB" sz="1600" dirty="0">
                <a:solidFill>
                  <a:srgbClr val="FF0000"/>
                </a:solidFill>
                <a:latin typeface="Times New Roman" panose="02020603050405020304" pitchFamily="18" charset="0"/>
                <a:cs typeface="Times New Roman" panose="02020603050405020304" pitchFamily="18" charset="0"/>
              </a:rPr>
              <a:t>materials</a:t>
            </a:r>
            <a:r>
              <a:rPr lang="en-GB" sz="1600" dirty="0">
                <a:latin typeface="Times New Roman" panose="02020603050405020304" pitchFamily="18" charset="0"/>
                <a:cs typeface="Times New Roman" panose="02020603050405020304" pitchFamily="18" charset="0"/>
              </a:rPr>
              <a:t> (common glass, plastics, iron…) become brittle and </a:t>
            </a:r>
            <a:r>
              <a:rPr lang="en-GB" sz="1600" dirty="0">
                <a:solidFill>
                  <a:srgbClr val="FF0000"/>
                </a:solidFill>
                <a:latin typeface="Times New Roman" panose="02020603050405020304" pitchFamily="18" charset="0"/>
                <a:cs typeface="Times New Roman" panose="02020603050405020304" pitchFamily="18" charset="0"/>
              </a:rPr>
              <a:t>may shatter </a:t>
            </a:r>
            <a:r>
              <a:rPr lang="en-GB" sz="1600" dirty="0">
                <a:latin typeface="Times New Roman" panose="02020603050405020304" pitchFamily="18" charset="0"/>
                <a:cs typeface="Times New Roman" panose="02020603050405020304" pitchFamily="18" charset="0"/>
              </a:rPr>
              <a:t>when cooled in LN2. </a:t>
            </a:r>
          </a:p>
          <a:p>
            <a:pPr marL="285750" indent="-285750" algn="l">
              <a:spcBef>
                <a:spcPct val="50000"/>
              </a:spcBef>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Nitrogen can easily replace air in poorly </a:t>
            </a:r>
            <a:r>
              <a:rPr lang="en-US" sz="1600" dirty="0" smtClean="0">
                <a:latin typeface="Times New Roman" panose="02020603050405020304" pitchFamily="18" charset="0"/>
                <a:cs typeface="Times New Roman" panose="02020603050405020304" pitchFamily="18" charset="0"/>
              </a:rPr>
              <a:t>ventilated </a:t>
            </a:r>
            <a:r>
              <a:rPr lang="en-US" sz="1600" dirty="0">
                <a:latin typeface="Times New Roman" panose="02020603050405020304" pitchFamily="18" charset="0"/>
                <a:cs typeface="Times New Roman" panose="02020603050405020304" pitchFamily="18" charset="0"/>
              </a:rPr>
              <a:t>areas </a:t>
            </a:r>
            <a:r>
              <a:rPr lang="en-US" sz="1600" dirty="0">
                <a:solidFill>
                  <a:srgbClr val="FF0000"/>
                </a:solidFill>
                <a:latin typeface="Times New Roman" panose="02020603050405020304" pitchFamily="18" charset="0"/>
                <a:cs typeface="Times New Roman" panose="02020603050405020304" pitchFamily="18" charset="0"/>
              </a:rPr>
              <a:t>(</a:t>
            </a:r>
            <a:r>
              <a:rPr lang="en-US" sz="1600" b="1" u="sng" dirty="0">
                <a:solidFill>
                  <a:srgbClr val="FF0000"/>
                </a:solidFill>
                <a:latin typeface="Times New Roman" panose="02020603050405020304" pitchFamily="18" charset="0"/>
                <a:cs typeface="Times New Roman" panose="02020603050405020304" pitchFamily="18" charset="0"/>
              </a:rPr>
              <a:t>risk of</a:t>
            </a:r>
            <a:r>
              <a:rPr lang="en-US" sz="1600" dirty="0">
                <a:solidFill>
                  <a:srgbClr val="FF0000"/>
                </a:solidFill>
                <a:latin typeface="Times New Roman" panose="02020603050405020304" pitchFamily="18" charset="0"/>
                <a:cs typeface="Times New Roman" panose="02020603050405020304" pitchFamily="18" charset="0"/>
              </a:rPr>
              <a:t> </a:t>
            </a:r>
            <a:r>
              <a:rPr lang="en-US" sz="1600" b="1" u="sng" dirty="0">
                <a:solidFill>
                  <a:srgbClr val="FF0000"/>
                </a:solidFill>
                <a:latin typeface="Times New Roman" panose="02020603050405020304" pitchFamily="18" charset="0"/>
                <a:cs typeface="Times New Roman" panose="02020603050405020304" pitchFamily="18" charset="0"/>
              </a:rPr>
              <a:t>asphyxiation</a:t>
            </a:r>
            <a:r>
              <a:rPr lang="en-US" sz="1600" dirty="0">
                <a:latin typeface="Times New Roman" panose="02020603050405020304" pitchFamily="18" charset="0"/>
                <a:cs typeface="Times New Roman" panose="02020603050405020304" pitchFamily="18" charset="0"/>
              </a:rPr>
              <a:t>).</a:t>
            </a:r>
          </a:p>
          <a:p>
            <a:pPr algn="l">
              <a:spcBef>
                <a:spcPct val="50000"/>
              </a:spcBef>
            </a:pPr>
            <a:endParaRPr lang="en-GB" sz="2000" dirty="0">
              <a:latin typeface="Times New Roman" panose="02020603050405020304" pitchFamily="18" charset="0"/>
              <a:cs typeface="Times New Roman" panose="02020603050405020304" pitchFamily="18" charset="0"/>
            </a:endParaRPr>
          </a:p>
          <a:p>
            <a:pPr algn="l">
              <a:spcBef>
                <a:spcPct val="50000"/>
              </a:spcBef>
            </a:pPr>
            <a:endParaRPr lang="en-US" sz="2000" dirty="0">
              <a:latin typeface="Times New Roman" panose="02020603050405020304" pitchFamily="18" charset="0"/>
              <a:cs typeface="Times New Roman" panose="02020603050405020304" pitchFamily="18" charset="0"/>
            </a:endParaRPr>
          </a:p>
        </p:txBody>
      </p:sp>
      <p:pic>
        <p:nvPicPr>
          <p:cNvPr id="13" name="Picture 5" descr="P1010015"/>
          <p:cNvPicPr>
            <a:picLocks noChangeAspect="1" noChangeArrowheads="1"/>
          </p:cNvPicPr>
          <p:nvPr/>
        </p:nvPicPr>
        <p:blipFill>
          <a:blip r:embed="rId3" cstate="print"/>
          <a:srcRect r="4915"/>
          <a:stretch>
            <a:fillRect/>
          </a:stretch>
        </p:blipFill>
        <p:spPr bwMode="auto">
          <a:xfrm>
            <a:off x="6156301" y="4692433"/>
            <a:ext cx="2167832" cy="1708366"/>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21</a:t>
            </a:fld>
            <a:endParaRPr lang="en-GB"/>
          </a:p>
        </p:txBody>
      </p:sp>
    </p:spTree>
    <p:extLst>
      <p:ext uri="{BB962C8B-B14F-4D97-AF65-F5344CB8AC3E}">
        <p14:creationId xmlns:p14="http://schemas.microsoft.com/office/powerpoint/2010/main" val="9228776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6" descr="main-physics"/>
          <p:cNvPicPr>
            <a:picLocks noChangeAspect="1" noChangeArrowheads="1"/>
          </p:cNvPicPr>
          <p:nvPr/>
        </p:nvPicPr>
        <p:blipFill>
          <a:blip r:embed="rId2" cstate="print"/>
          <a:srcRect/>
          <a:stretch>
            <a:fillRect/>
          </a:stretch>
        </p:blipFill>
        <p:spPr bwMode="auto">
          <a:xfrm>
            <a:off x="140494" y="1633537"/>
            <a:ext cx="2366963" cy="1852613"/>
          </a:xfrm>
          <a:prstGeom prst="rect">
            <a:avLst/>
          </a:prstGeom>
          <a:noFill/>
          <a:ln w="9525">
            <a:noFill/>
            <a:miter lim="800000"/>
            <a:headEnd/>
            <a:tailEnd/>
          </a:ln>
        </p:spPr>
      </p:pic>
      <p:pic>
        <p:nvPicPr>
          <p:cNvPr id="12292" name="Picture 13"/>
          <p:cNvPicPr>
            <a:picLocks noChangeAspect="1" noChangeArrowheads="1"/>
          </p:cNvPicPr>
          <p:nvPr/>
        </p:nvPicPr>
        <p:blipFill>
          <a:blip r:embed="rId3" cstate="print"/>
          <a:srcRect/>
          <a:stretch>
            <a:fillRect/>
          </a:stretch>
        </p:blipFill>
        <p:spPr bwMode="auto">
          <a:xfrm>
            <a:off x="3505200" y="3390552"/>
            <a:ext cx="2209800" cy="2432050"/>
          </a:xfrm>
          <a:prstGeom prst="rect">
            <a:avLst/>
          </a:prstGeom>
          <a:noFill/>
          <a:ln w="9525" algn="ctr">
            <a:noFill/>
            <a:miter lim="800000"/>
            <a:headEnd/>
            <a:tailEnd/>
          </a:ln>
        </p:spPr>
      </p:pic>
      <p:sp>
        <p:nvSpPr>
          <p:cNvPr id="12293" name="Text Box 14"/>
          <p:cNvSpPr txBox="1">
            <a:spLocks noChangeArrowheads="1"/>
          </p:cNvSpPr>
          <p:nvPr/>
        </p:nvSpPr>
        <p:spPr bwMode="auto">
          <a:xfrm>
            <a:off x="2990850" y="1859565"/>
            <a:ext cx="6057900" cy="1015663"/>
          </a:xfrm>
          <a:prstGeom prst="rect">
            <a:avLst/>
          </a:prstGeom>
          <a:noFill/>
          <a:ln w="9525">
            <a:noFill/>
            <a:miter lim="800000"/>
            <a:headEnd/>
            <a:tailEnd/>
          </a:ln>
        </p:spPr>
        <p:txBody>
          <a:bodyPr>
            <a:spAutoFit/>
          </a:bodyPr>
          <a:lstStyle/>
          <a:p>
            <a:pPr>
              <a:spcBef>
                <a:spcPct val="50000"/>
              </a:spcBef>
            </a:pPr>
            <a:r>
              <a:rPr lang="en-US" sz="2000" dirty="0">
                <a:latin typeface="Times New Roman" panose="02020603050405020304" pitchFamily="18" charset="0"/>
                <a:cs typeface="Times New Roman" panose="02020603050405020304" pitchFamily="18" charset="0"/>
              </a:rPr>
              <a:t>We will work with </a:t>
            </a:r>
            <a:r>
              <a:rPr lang="en-US" sz="2000" b="1" dirty="0">
                <a:latin typeface="Times New Roman" panose="02020603050405020304" pitchFamily="18" charset="0"/>
                <a:cs typeface="Times New Roman" panose="02020603050405020304" pitchFamily="18" charset="0"/>
              </a:rPr>
              <a:t>cryogenics and</a:t>
            </a: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superconductivity</a:t>
            </a:r>
            <a:r>
              <a:rPr lang="en-US" sz="2000" dirty="0">
                <a:latin typeface="Times New Roman" panose="02020603050405020304" pitchFamily="18" charset="0"/>
                <a:cs typeface="Times New Roman" panose="02020603050405020304" pitchFamily="18" charset="0"/>
              </a:rPr>
              <a:t> to understand and verify the unique properties of superconductors</a:t>
            </a:r>
          </a:p>
        </p:txBody>
      </p:sp>
      <p:sp>
        <p:nvSpPr>
          <p:cNvPr id="12294" name="Text Box 17"/>
          <p:cNvSpPr txBox="1">
            <a:spLocks noChangeArrowheads="1"/>
          </p:cNvSpPr>
          <p:nvPr/>
        </p:nvSpPr>
        <p:spPr bwMode="auto">
          <a:xfrm>
            <a:off x="266700" y="3915132"/>
            <a:ext cx="3086100" cy="1815882"/>
          </a:xfrm>
          <a:prstGeom prst="rect">
            <a:avLst/>
          </a:prstGeom>
          <a:noFill/>
          <a:ln w="9525">
            <a:noFill/>
            <a:miter lim="800000"/>
            <a:headEnd/>
            <a:tailEnd/>
          </a:ln>
        </p:spPr>
        <p:txBody>
          <a:bodyPr>
            <a:spAutoFit/>
          </a:bodyPr>
          <a:lstStyle/>
          <a:p>
            <a:pPr>
              <a:spcBef>
                <a:spcPct val="50000"/>
              </a:spcBef>
            </a:pPr>
            <a:r>
              <a:rPr lang="en-US" sz="1600" b="1" dirty="0">
                <a:latin typeface="Times New Roman" panose="02020603050405020304" pitchFamily="18" charset="0"/>
                <a:cs typeface="Times New Roman" panose="02020603050405020304" pitchFamily="18" charset="0"/>
              </a:rPr>
              <a:t>YBCO 123 bulk</a:t>
            </a:r>
          </a:p>
          <a:p>
            <a:pPr>
              <a:spcBef>
                <a:spcPct val="50000"/>
              </a:spcBef>
            </a:pPr>
            <a:r>
              <a:rPr lang="en-US" sz="1600" b="1" dirty="0" smtClean="0">
                <a:latin typeface="Times New Roman" panose="02020603050405020304" pitchFamily="18" charset="0"/>
                <a:cs typeface="Times New Roman" panose="02020603050405020304" pitchFamily="18" charset="0"/>
              </a:rPr>
              <a:t>BSCCO and YBCO tape</a:t>
            </a:r>
            <a:endParaRPr lang="en-US" sz="1600" b="1" dirty="0">
              <a:latin typeface="Times New Roman" panose="02020603050405020304" pitchFamily="18" charset="0"/>
              <a:cs typeface="Times New Roman" panose="02020603050405020304" pitchFamily="18" charset="0"/>
            </a:endParaRPr>
          </a:p>
          <a:p>
            <a:pPr>
              <a:spcBef>
                <a:spcPct val="50000"/>
              </a:spcBef>
            </a:pPr>
            <a:r>
              <a:rPr lang="en-US" sz="1600" b="1" dirty="0" err="1">
                <a:latin typeface="Times New Roman" panose="02020603050405020304" pitchFamily="18" charset="0"/>
                <a:cs typeface="Times New Roman" panose="02020603050405020304" pitchFamily="18" charset="0"/>
              </a:rPr>
              <a:t>SmCo</a:t>
            </a:r>
            <a:r>
              <a:rPr lang="en-US" sz="1600" b="1" dirty="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NeFeB</a:t>
            </a:r>
            <a:r>
              <a:rPr lang="en-US" sz="1600" b="1" dirty="0" smtClean="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magnets</a:t>
            </a:r>
          </a:p>
          <a:p>
            <a:pPr>
              <a:spcBef>
                <a:spcPct val="50000"/>
              </a:spcBef>
            </a:pPr>
            <a:r>
              <a:rPr lang="en-US" sz="1600" b="1" dirty="0">
                <a:latin typeface="Times New Roman" panose="02020603050405020304" pitchFamily="18" charset="0"/>
                <a:cs typeface="Times New Roman" panose="02020603050405020304" pitchFamily="18" charset="0"/>
              </a:rPr>
              <a:t>Liquid nitrogen</a:t>
            </a:r>
          </a:p>
          <a:p>
            <a:pPr>
              <a:spcBef>
                <a:spcPct val="50000"/>
              </a:spcBef>
            </a:pPr>
            <a:r>
              <a:rPr lang="en-US" sz="1600" b="1" dirty="0">
                <a:latin typeface="Times New Roman" panose="02020603050405020304" pitchFamily="18" charset="0"/>
                <a:cs typeface="Times New Roman" panose="02020603050405020304" pitchFamily="18" charset="0"/>
              </a:rPr>
              <a:t>………</a:t>
            </a:r>
          </a:p>
        </p:txBody>
      </p:sp>
      <p:sp>
        <p:nvSpPr>
          <p:cNvPr id="12295" name="Text Box 18"/>
          <p:cNvSpPr txBox="1">
            <a:spLocks noChangeArrowheads="1"/>
          </p:cNvSpPr>
          <p:nvPr/>
        </p:nvSpPr>
        <p:spPr bwMode="auto">
          <a:xfrm>
            <a:off x="6019800" y="3915132"/>
            <a:ext cx="2600325" cy="1815882"/>
          </a:xfrm>
          <a:prstGeom prst="rect">
            <a:avLst/>
          </a:prstGeom>
          <a:noFill/>
          <a:ln w="9525">
            <a:noFill/>
            <a:miter lim="800000"/>
            <a:headEnd/>
            <a:tailEnd/>
          </a:ln>
        </p:spPr>
        <p:txBody>
          <a:bodyPr>
            <a:spAutoFit/>
          </a:bodyPr>
          <a:lstStyle/>
          <a:p>
            <a:pPr>
              <a:spcBef>
                <a:spcPct val="50000"/>
              </a:spcBef>
            </a:pPr>
            <a:r>
              <a:rPr lang="en-US" sz="1600" b="1" dirty="0">
                <a:latin typeface="Times New Roman" panose="02020603050405020304" pitchFamily="18" charset="0"/>
                <a:cs typeface="Times New Roman" panose="02020603050405020304" pitchFamily="18" charset="0"/>
              </a:rPr>
              <a:t>Levitation</a:t>
            </a:r>
          </a:p>
          <a:p>
            <a:pPr>
              <a:spcBef>
                <a:spcPct val="50000"/>
              </a:spcBef>
            </a:pPr>
            <a:r>
              <a:rPr lang="en-US" sz="1600" b="1" dirty="0">
                <a:latin typeface="Times New Roman" panose="02020603050405020304" pitchFamily="18" charset="0"/>
                <a:cs typeface="Times New Roman" panose="02020603050405020304" pitchFamily="18" charset="0"/>
              </a:rPr>
              <a:t>Flux pinning</a:t>
            </a:r>
          </a:p>
          <a:p>
            <a:pPr>
              <a:spcBef>
                <a:spcPct val="50000"/>
              </a:spcBef>
            </a:pPr>
            <a:r>
              <a:rPr lang="en-US" sz="1600" b="1" dirty="0">
                <a:latin typeface="Times New Roman" panose="02020603050405020304" pitchFamily="18" charset="0"/>
                <a:cs typeface="Times New Roman" panose="02020603050405020304" pitchFamily="18" charset="0"/>
              </a:rPr>
              <a:t>Zero resistance</a:t>
            </a:r>
          </a:p>
          <a:p>
            <a:pPr>
              <a:spcBef>
                <a:spcPct val="50000"/>
              </a:spcBef>
            </a:pPr>
            <a:r>
              <a:rPr lang="en-US" sz="1600" b="1" dirty="0" err="1">
                <a:latin typeface="Times New Roman" panose="02020603050405020304" pitchFamily="18" charset="0"/>
                <a:cs typeface="Times New Roman" panose="02020603050405020304" pitchFamily="18" charset="0"/>
              </a:rPr>
              <a:t>Jc,Tc,Hc</a:t>
            </a:r>
            <a:endParaRPr lang="en-US" sz="1600" b="1" dirty="0">
              <a:latin typeface="Times New Roman" panose="02020603050405020304" pitchFamily="18" charset="0"/>
              <a:cs typeface="Times New Roman" panose="02020603050405020304" pitchFamily="18" charset="0"/>
            </a:endParaRPr>
          </a:p>
          <a:p>
            <a:pPr>
              <a:spcBef>
                <a:spcPct val="50000"/>
              </a:spcBef>
            </a:pPr>
            <a:r>
              <a:rPr lang="en-US" sz="1600" b="1" dirty="0">
                <a:latin typeface="Times New Roman" panose="02020603050405020304" pitchFamily="18" charset="0"/>
                <a:cs typeface="Times New Roman" panose="02020603050405020304" pitchFamily="18" charset="0"/>
              </a:rPr>
              <a:t>………</a:t>
            </a:r>
          </a:p>
        </p:txBody>
      </p:sp>
      <p:sp>
        <p:nvSpPr>
          <p:cNvPr id="12296" name="Text Box 28"/>
          <p:cNvSpPr txBox="1">
            <a:spLocks noChangeArrowheads="1"/>
          </p:cNvSpPr>
          <p:nvPr/>
        </p:nvSpPr>
        <p:spPr bwMode="auto">
          <a:xfrm>
            <a:off x="0" y="0"/>
            <a:ext cx="8248650" cy="646331"/>
          </a:xfrm>
          <a:prstGeom prst="rect">
            <a:avLst/>
          </a:prstGeom>
          <a:noFill/>
          <a:ln w="9525">
            <a:noFill/>
            <a:miter lim="800000"/>
            <a:headEnd/>
            <a:tailEnd/>
          </a:ln>
        </p:spPr>
        <p:txBody>
          <a:bodyPr>
            <a:spAutoFit/>
          </a:bodyPr>
          <a:lstStyle/>
          <a:p>
            <a:pPr algn="l">
              <a:spcBef>
                <a:spcPct val="50000"/>
              </a:spcBef>
            </a:pPr>
            <a:r>
              <a:rPr lang="en-US" sz="3600" dirty="0" smtClean="0">
                <a:latin typeface="Times New Roman" panose="02020603050405020304" pitchFamily="18" charset="0"/>
                <a:cs typeface="Times New Roman" panose="02020603050405020304" pitchFamily="18" charset="0"/>
              </a:rPr>
              <a:t>Superconductivity </a:t>
            </a:r>
            <a:r>
              <a:rPr lang="en-GB" sz="3600" dirty="0" smtClean="0">
                <a:latin typeface="Times New Roman" panose="02020603050405020304" pitchFamily="18" charset="0"/>
                <a:cs typeface="Times New Roman" panose="02020603050405020304" pitchFamily="18" charset="0"/>
              </a:rPr>
              <a:t>Practical </a:t>
            </a:r>
            <a:r>
              <a:rPr lang="en-GB" sz="3600" dirty="0">
                <a:latin typeface="Times New Roman" panose="02020603050405020304" pitchFamily="18" charset="0"/>
                <a:cs typeface="Times New Roman" panose="02020603050405020304" pitchFamily="18" charset="0"/>
              </a:rPr>
              <a:t>Days at CERN </a:t>
            </a:r>
            <a:endParaRPr lang="en-US" sz="3600" dirty="0">
              <a:latin typeface="Times New Roman" panose="02020603050405020304" pitchFamily="18" charset="0"/>
              <a:cs typeface="Times New Roman" panose="02020603050405020304" pitchFamily="18" charset="0"/>
            </a:endParaRPr>
          </a:p>
        </p:txBody>
      </p:sp>
      <p:cxnSp>
        <p:nvCxnSpPr>
          <p:cNvPr id="11" name="Straight Connector 10"/>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22</a:t>
            </a:fld>
            <a:endParaRPr lang="en-GB"/>
          </a:p>
        </p:txBody>
      </p:sp>
    </p:spTree>
    <p:extLst>
      <p:ext uri="{BB962C8B-B14F-4D97-AF65-F5344CB8AC3E}">
        <p14:creationId xmlns:p14="http://schemas.microsoft.com/office/powerpoint/2010/main" val="41411497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4"/>
          <p:cNvSpPr txBox="1">
            <a:spLocks noChangeArrowheads="1"/>
          </p:cNvSpPr>
          <p:nvPr/>
        </p:nvSpPr>
        <p:spPr bwMode="auto">
          <a:xfrm>
            <a:off x="351988" y="2686836"/>
            <a:ext cx="8229600" cy="2708434"/>
          </a:xfrm>
          <a:prstGeom prst="rect">
            <a:avLst/>
          </a:prstGeom>
          <a:noFill/>
          <a:ln w="9525">
            <a:noFill/>
            <a:miter lim="800000"/>
            <a:headEnd/>
            <a:tailEnd/>
          </a:ln>
        </p:spPr>
        <p:txBody>
          <a:bodyPr>
            <a:spAutoFit/>
          </a:bodyPr>
          <a:lstStyle/>
          <a:p>
            <a:pPr algn="l">
              <a:spcBef>
                <a:spcPct val="50000"/>
              </a:spcBef>
              <a:defRPr/>
            </a:pPr>
            <a:r>
              <a:rPr lang="en-US" sz="2000" dirty="0">
                <a:latin typeface="Times New Roman" panose="02020603050405020304" pitchFamily="18" charset="0"/>
                <a:cs typeface="Times New Roman" panose="02020603050405020304" pitchFamily="18" charset="0"/>
              </a:rPr>
              <a:t>1.Levitation </a:t>
            </a:r>
            <a:r>
              <a:rPr lang="en-US" sz="2000" dirty="0" smtClean="0">
                <a:latin typeface="Times New Roman" panose="02020603050405020304" pitchFamily="18" charset="0"/>
                <a:cs typeface="Times New Roman" panose="02020603050405020304" pitchFamily="18" charset="0"/>
              </a:rPr>
              <a:t>experiment,</a:t>
            </a:r>
          </a:p>
          <a:p>
            <a:pPr algn="l">
              <a:spcBef>
                <a:spcPct val="50000"/>
              </a:spcBef>
              <a:defRPr/>
            </a:pPr>
            <a:r>
              <a:rPr lang="en-US" sz="2000" dirty="0">
                <a:latin typeface="Times New Roman" panose="02020603050405020304" pitchFamily="18" charset="0"/>
                <a:cs typeface="Times New Roman" panose="02020603050405020304" pitchFamily="18" charset="0"/>
              </a:rPr>
              <a:t>2.Flywheel demonstration</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gn="l">
              <a:spcBef>
                <a:spcPct val="50000"/>
              </a:spcBef>
              <a:defRPr/>
            </a:pPr>
            <a:r>
              <a:rPr lang="en-US" sz="2000" dirty="0">
                <a:latin typeface="Times New Roman" panose="02020603050405020304" pitchFamily="18" charset="0"/>
                <a:cs typeface="Times New Roman" panose="02020603050405020304" pitchFamily="18" charset="0"/>
              </a:rPr>
              <a:t>2</a:t>
            </a:r>
            <a:r>
              <a:rPr lang="en-US" sz="2000" dirty="0" smtClean="0">
                <a:latin typeface="Times New Roman" panose="02020603050405020304" pitchFamily="18" charset="0"/>
                <a:cs typeface="Times New Roman" panose="02020603050405020304" pitchFamily="18" charset="0"/>
              </a:rPr>
              <a:t>.Critical </a:t>
            </a:r>
            <a:r>
              <a:rPr lang="en-US" sz="2000" dirty="0">
                <a:latin typeface="Times New Roman" panose="02020603050405020304" pitchFamily="18" charset="0"/>
                <a:cs typeface="Times New Roman" panose="02020603050405020304" pitchFamily="18" charset="0"/>
              </a:rPr>
              <a:t>temperature </a:t>
            </a:r>
            <a:r>
              <a:rPr lang="en-US" sz="2000" dirty="0" smtClean="0">
                <a:latin typeface="Times New Roman" panose="02020603050405020304" pitchFamily="18" charset="0"/>
                <a:cs typeface="Times New Roman" panose="02020603050405020304" pitchFamily="18" charset="0"/>
              </a:rPr>
              <a:t>experiment</a:t>
            </a:r>
            <a:endParaRPr lang="en-US" sz="2000" dirty="0">
              <a:latin typeface="Times New Roman" panose="02020603050405020304" pitchFamily="18" charset="0"/>
              <a:cs typeface="Times New Roman" panose="02020603050405020304" pitchFamily="18" charset="0"/>
            </a:endParaRPr>
          </a:p>
          <a:p>
            <a:pPr algn="l">
              <a:spcBef>
                <a:spcPct val="50000"/>
              </a:spcBef>
              <a:defRPr/>
            </a:pPr>
            <a:r>
              <a:rPr lang="en-US" sz="2000" dirty="0">
                <a:latin typeface="Times New Roman" panose="02020603050405020304" pitchFamily="18" charset="0"/>
                <a:cs typeface="Times New Roman" panose="02020603050405020304" pitchFamily="18" charset="0"/>
              </a:rPr>
              <a:t>3</a:t>
            </a:r>
            <a:r>
              <a:rPr lang="en-US" sz="2000" dirty="0" smtClean="0">
                <a:latin typeface="Times New Roman" panose="02020603050405020304" pitchFamily="18" charset="0"/>
                <a:cs typeface="Times New Roman" panose="02020603050405020304" pitchFamily="18" charset="0"/>
              </a:rPr>
              <a:t>.Zero </a:t>
            </a:r>
            <a:r>
              <a:rPr lang="en-US" sz="2000" dirty="0">
                <a:latin typeface="Times New Roman" panose="02020603050405020304" pitchFamily="18" charset="0"/>
                <a:cs typeface="Times New Roman" panose="02020603050405020304" pitchFamily="18" charset="0"/>
              </a:rPr>
              <a:t>resistance </a:t>
            </a:r>
            <a:r>
              <a:rPr lang="en-US" sz="2000" dirty="0" smtClean="0">
                <a:latin typeface="Times New Roman" panose="02020603050405020304" pitchFamily="18" charset="0"/>
                <a:cs typeface="Times New Roman" panose="02020603050405020304" pitchFamily="18" charset="0"/>
              </a:rPr>
              <a:t>experiment</a:t>
            </a:r>
            <a:endParaRPr lang="en-US" sz="2000" dirty="0">
              <a:latin typeface="Times New Roman" panose="02020603050405020304" pitchFamily="18" charset="0"/>
              <a:cs typeface="Times New Roman" panose="02020603050405020304" pitchFamily="18" charset="0"/>
            </a:endParaRPr>
          </a:p>
          <a:p>
            <a:pPr algn="l">
              <a:spcBef>
                <a:spcPct val="50000"/>
              </a:spcBef>
              <a:defRPr/>
            </a:pPr>
            <a:r>
              <a:rPr lang="en-US" sz="2000" dirty="0">
                <a:latin typeface="Times New Roman" panose="02020603050405020304" pitchFamily="18" charset="0"/>
                <a:cs typeface="Times New Roman" panose="02020603050405020304" pitchFamily="18" charset="0"/>
              </a:rPr>
              <a:t>4</a:t>
            </a:r>
            <a:r>
              <a:rPr lang="en-US" sz="2000" dirty="0" smtClean="0">
                <a:latin typeface="Times New Roman" panose="02020603050405020304" pitchFamily="18" charset="0"/>
                <a:cs typeface="Times New Roman" panose="02020603050405020304" pitchFamily="18" charset="0"/>
              </a:rPr>
              <a:t>.Critical </a:t>
            </a:r>
            <a:r>
              <a:rPr lang="en-US" sz="2000" dirty="0">
                <a:latin typeface="Times New Roman" panose="02020603050405020304" pitchFamily="18" charset="0"/>
                <a:cs typeface="Times New Roman" panose="02020603050405020304" pitchFamily="18" charset="0"/>
              </a:rPr>
              <a:t>current </a:t>
            </a:r>
            <a:r>
              <a:rPr lang="en-US" sz="2000" dirty="0" smtClean="0">
                <a:latin typeface="Times New Roman" panose="02020603050405020304" pitchFamily="18" charset="0"/>
                <a:cs typeface="Times New Roman" panose="02020603050405020304" pitchFamily="18" charset="0"/>
              </a:rPr>
              <a:t>experiment</a:t>
            </a:r>
          </a:p>
          <a:p>
            <a:pPr algn="l">
              <a:spcBef>
                <a:spcPct val="50000"/>
              </a:spcBef>
              <a:defRPr/>
            </a:pP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
        <p:nvSpPr>
          <p:cNvPr id="22532" name="Text Box 12"/>
          <p:cNvSpPr txBox="1">
            <a:spLocks noChangeArrowheads="1"/>
          </p:cNvSpPr>
          <p:nvPr/>
        </p:nvSpPr>
        <p:spPr bwMode="auto">
          <a:xfrm>
            <a:off x="0" y="0"/>
            <a:ext cx="6352653" cy="707886"/>
          </a:xfrm>
          <a:prstGeom prst="rect">
            <a:avLst/>
          </a:prstGeom>
          <a:noFill/>
          <a:ln w="9525">
            <a:noFill/>
            <a:miter lim="800000"/>
            <a:headEnd/>
            <a:tailEnd/>
          </a:ln>
        </p:spPr>
        <p:txBody>
          <a:bodyPr wrap="square">
            <a:spAutoFit/>
          </a:bodyPr>
          <a:lstStyle/>
          <a:p>
            <a:pPr algn="l">
              <a:spcBef>
                <a:spcPct val="50000"/>
              </a:spcBef>
            </a:pPr>
            <a:r>
              <a:rPr lang="en-US" sz="4000" dirty="0">
                <a:latin typeface="Times New Roman" panose="02020603050405020304" pitchFamily="18" charset="0"/>
                <a:cs typeface="Times New Roman" panose="02020603050405020304" pitchFamily="18" charset="0"/>
              </a:rPr>
              <a:t>Experiments</a:t>
            </a:r>
          </a:p>
        </p:txBody>
      </p:sp>
      <p:sp>
        <p:nvSpPr>
          <p:cNvPr id="8" name="Text Box 4"/>
          <p:cNvSpPr txBox="1">
            <a:spLocks noChangeArrowheads="1"/>
          </p:cNvSpPr>
          <p:nvPr/>
        </p:nvSpPr>
        <p:spPr bwMode="auto">
          <a:xfrm>
            <a:off x="346911" y="1350947"/>
            <a:ext cx="8610600" cy="830997"/>
          </a:xfrm>
          <a:prstGeom prst="rect">
            <a:avLst/>
          </a:prstGeom>
          <a:noFill/>
          <a:ln w="9525">
            <a:noFill/>
            <a:miter lim="800000"/>
            <a:headEnd/>
            <a:tailEnd/>
          </a:ln>
        </p:spPr>
        <p:txBody>
          <a:bodyPr wrap="square">
            <a:spAutoFit/>
          </a:bodyPr>
          <a:lstStyle/>
          <a:p>
            <a:pPr>
              <a:spcBef>
                <a:spcPct val="50000"/>
              </a:spcBef>
              <a:defRPr/>
            </a:pPr>
            <a:r>
              <a:rPr lang="en-US" b="1" dirty="0" smtClean="0">
                <a:latin typeface="Times New Roman" panose="02020603050405020304" pitchFamily="18" charset="0"/>
                <a:cs typeface="Times New Roman" panose="02020603050405020304" pitchFamily="18" charset="0"/>
              </a:rPr>
              <a:t>Experiments will be performed with HTS superconductors and liquid nitrogen</a:t>
            </a:r>
            <a:endParaRPr lang="en-US" sz="2000" b="1"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 name="Group 36"/>
          <p:cNvGrpSpPr>
            <a:grpSpLocks/>
          </p:cNvGrpSpPr>
          <p:nvPr/>
        </p:nvGrpSpPr>
        <p:grpSpPr bwMode="auto">
          <a:xfrm>
            <a:off x="5138105" y="2118590"/>
            <a:ext cx="3476625" cy="3844926"/>
            <a:chOff x="3150" y="1382"/>
            <a:chExt cx="2190" cy="2422"/>
          </a:xfrm>
        </p:grpSpPr>
        <p:pic>
          <p:nvPicPr>
            <p:cNvPr id="11" name="Picture 24"/>
            <p:cNvPicPr>
              <a:picLocks noChangeAspect="1" noChangeArrowheads="1"/>
            </p:cNvPicPr>
            <p:nvPr/>
          </p:nvPicPr>
          <p:blipFill rotWithShape="1">
            <a:blip r:embed="rId2" cstate="print"/>
            <a:srcRect l="13501" t="27945" r="16830" b="38674"/>
            <a:stretch/>
          </p:blipFill>
          <p:spPr bwMode="auto">
            <a:xfrm>
              <a:off x="3150" y="1382"/>
              <a:ext cx="1869" cy="878"/>
            </a:xfrm>
            <a:prstGeom prst="rect">
              <a:avLst/>
            </a:prstGeom>
            <a:noFill/>
            <a:ln w="9525">
              <a:noFill/>
              <a:miter lim="800000"/>
              <a:headEnd/>
              <a:tailEnd/>
            </a:ln>
          </p:spPr>
        </p:pic>
        <p:grpSp>
          <p:nvGrpSpPr>
            <p:cNvPr id="12" name="Group 35"/>
            <p:cNvGrpSpPr>
              <a:grpSpLocks/>
            </p:cNvGrpSpPr>
            <p:nvPr/>
          </p:nvGrpSpPr>
          <p:grpSpPr bwMode="auto">
            <a:xfrm>
              <a:off x="4773" y="2627"/>
              <a:ext cx="567" cy="1177"/>
              <a:chOff x="4773" y="2627"/>
              <a:chExt cx="567" cy="1177"/>
            </a:xfrm>
          </p:grpSpPr>
          <p:sp>
            <p:nvSpPr>
              <p:cNvPr id="13" name="Text Box 30"/>
              <p:cNvSpPr txBox="1">
                <a:spLocks noChangeArrowheads="1"/>
              </p:cNvSpPr>
              <p:nvPr/>
            </p:nvSpPr>
            <p:spPr bwMode="auto">
              <a:xfrm>
                <a:off x="4794" y="2627"/>
                <a:ext cx="546" cy="174"/>
              </a:xfrm>
              <a:prstGeom prst="rect">
                <a:avLst/>
              </a:prstGeom>
              <a:noFill/>
              <a:ln w="9525">
                <a:noFill/>
                <a:miter lim="800000"/>
                <a:headEnd/>
                <a:tailEnd/>
              </a:ln>
            </p:spPr>
            <p:txBody>
              <a:bodyPr>
                <a:spAutoFit/>
              </a:bodyPr>
              <a:lstStyle/>
              <a:p>
                <a:pPr algn="l">
                  <a:spcBef>
                    <a:spcPct val="50000"/>
                  </a:spcBef>
                </a:pPr>
                <a:r>
                  <a:rPr lang="en-US" sz="1200" b="1">
                    <a:solidFill>
                      <a:schemeClr val="bg1"/>
                    </a:solidFill>
                    <a:latin typeface="Times New Roman" panose="02020603050405020304" pitchFamily="18" charset="0"/>
                    <a:cs typeface="Times New Roman" panose="02020603050405020304" pitchFamily="18" charset="0"/>
                  </a:rPr>
                  <a:t>HTS</a:t>
                </a:r>
              </a:p>
            </p:txBody>
          </p:sp>
          <p:sp>
            <p:nvSpPr>
              <p:cNvPr id="14" name="Text Box 31"/>
              <p:cNvSpPr txBox="1">
                <a:spLocks noChangeArrowheads="1"/>
              </p:cNvSpPr>
              <p:nvPr/>
            </p:nvSpPr>
            <p:spPr bwMode="auto">
              <a:xfrm>
                <a:off x="4788" y="3631"/>
                <a:ext cx="546" cy="173"/>
              </a:xfrm>
              <a:prstGeom prst="rect">
                <a:avLst/>
              </a:prstGeom>
              <a:noFill/>
              <a:ln w="9525">
                <a:noFill/>
                <a:miter lim="800000"/>
                <a:headEnd/>
                <a:tailEnd/>
              </a:ln>
            </p:spPr>
            <p:txBody>
              <a:bodyPr>
                <a:spAutoFit/>
              </a:bodyPr>
              <a:lstStyle/>
              <a:p>
                <a:pPr algn="l">
                  <a:spcBef>
                    <a:spcPct val="50000"/>
                  </a:spcBef>
                </a:pPr>
                <a:r>
                  <a:rPr lang="en-US" sz="1200" b="1">
                    <a:solidFill>
                      <a:schemeClr val="bg1"/>
                    </a:solidFill>
                    <a:latin typeface="Times New Roman" panose="02020603050405020304" pitchFamily="18" charset="0"/>
                    <a:cs typeface="Times New Roman" panose="02020603050405020304" pitchFamily="18" charset="0"/>
                  </a:rPr>
                  <a:t>SmCo</a:t>
                </a:r>
              </a:p>
            </p:txBody>
          </p:sp>
          <p:sp>
            <p:nvSpPr>
              <p:cNvPr id="15" name="Line 32"/>
              <p:cNvSpPr>
                <a:spLocks noChangeShapeType="1"/>
              </p:cNvSpPr>
              <p:nvPr/>
            </p:nvSpPr>
            <p:spPr bwMode="auto">
              <a:xfrm flipH="1">
                <a:off x="4882" y="2789"/>
                <a:ext cx="137" cy="137"/>
              </a:xfrm>
              <a:prstGeom prst="line">
                <a:avLst/>
              </a:prstGeom>
              <a:noFill/>
              <a:ln w="28575">
                <a:solidFill>
                  <a:schemeClr val="bg1"/>
                </a:solidFill>
                <a:round/>
                <a:headEnd/>
                <a:tailEnd type="triangle" w="med" len="me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6" name="Line 33"/>
              <p:cNvSpPr>
                <a:spLocks noChangeShapeType="1"/>
              </p:cNvSpPr>
              <p:nvPr/>
            </p:nvSpPr>
            <p:spPr bwMode="auto">
              <a:xfrm flipH="1" flipV="1">
                <a:off x="4773" y="3447"/>
                <a:ext cx="310" cy="155"/>
              </a:xfrm>
              <a:prstGeom prst="line">
                <a:avLst/>
              </a:prstGeom>
              <a:noFill/>
              <a:ln w="31750">
                <a:solidFill>
                  <a:schemeClr val="bg1"/>
                </a:solidFill>
                <a:round/>
                <a:headEnd/>
                <a:tailEnd type="triangle" w="med" len="med"/>
              </a:ln>
            </p:spPr>
            <p:txBody>
              <a:bodyPr wrap="none" anchor="ctr"/>
              <a:lstStyle/>
              <a:p>
                <a:endParaRPr lang="en-GB">
                  <a:latin typeface="Times New Roman" panose="02020603050405020304" pitchFamily="18" charset="0"/>
                  <a:cs typeface="Times New Roman" panose="02020603050405020304" pitchFamily="18" charset="0"/>
                </a:endParaRPr>
              </a:p>
            </p:txBody>
          </p:sp>
        </p:grpSp>
      </p:grpSp>
      <p:pic>
        <p:nvPicPr>
          <p:cNvPr id="17"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bwMode="auto">
          <a:xfrm>
            <a:off x="5036505" y="4004250"/>
            <a:ext cx="3443483" cy="1839606"/>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4652211" y="3460406"/>
            <a:ext cx="4572000" cy="830997"/>
          </a:xfrm>
          <a:prstGeom prst="rect">
            <a:avLst/>
          </a:prstGeom>
        </p:spPr>
        <p:txBody>
          <a:bodyPr>
            <a:spAutoFit/>
          </a:bodyPr>
          <a:lstStyle/>
          <a:p>
            <a:pPr algn="l">
              <a:spcBef>
                <a:spcPct val="50000"/>
              </a:spcBef>
              <a:buFont typeface="Wingdings" pitchFamily="2" charset="2"/>
              <a:buChar char="Ø"/>
            </a:pPr>
            <a:r>
              <a:rPr lang="en-US" b="1" dirty="0">
                <a:latin typeface="Times New Roman" panose="02020603050405020304" pitchFamily="18" charset="0"/>
                <a:cs typeface="Times New Roman" panose="02020603050405020304" pitchFamily="18" charset="0"/>
              </a:rPr>
              <a:t>YBCO </a:t>
            </a:r>
            <a:r>
              <a:rPr lang="en-US" dirty="0">
                <a:latin typeface="Times New Roman" panose="02020603050405020304" pitchFamily="18" charset="0"/>
                <a:cs typeface="Times New Roman" panose="02020603050405020304" pitchFamily="18" charset="0"/>
              </a:rPr>
              <a:t>123 Melt Textured Bulk.</a:t>
            </a:r>
          </a:p>
          <a:p>
            <a:pPr algn="l">
              <a:buFont typeface="Wingdings" pitchFamily="2" charset="2"/>
              <a:buNone/>
            </a:pPr>
            <a:r>
              <a:rPr lang="en-US" dirty="0" smtClean="0">
                <a:latin typeface="Times New Roman" panose="02020603050405020304" pitchFamily="18" charset="0"/>
                <a:cs typeface="Times New Roman" panose="02020603050405020304" pitchFamily="18" charset="0"/>
              </a:rPr>
              <a:t>Tc</a:t>
            </a:r>
            <a:r>
              <a:rPr lang="en-US" dirty="0">
                <a:latin typeface="Times New Roman" panose="02020603050405020304" pitchFamily="18" charset="0"/>
                <a:cs typeface="Times New Roman" panose="02020603050405020304" pitchFamily="18" charset="0"/>
              </a:rPr>
              <a:t>= 92 K.</a:t>
            </a:r>
          </a:p>
        </p:txBody>
      </p:sp>
      <p:sp>
        <p:nvSpPr>
          <p:cNvPr id="33" name="Rectangle 32"/>
          <p:cNvSpPr/>
          <p:nvPr/>
        </p:nvSpPr>
        <p:spPr>
          <a:xfrm>
            <a:off x="4335624" y="5826197"/>
            <a:ext cx="4572000" cy="461665"/>
          </a:xfrm>
          <a:prstGeom prst="rect">
            <a:avLst/>
          </a:prstGeom>
        </p:spPr>
        <p:txBody>
          <a:bodyPr>
            <a:spAutoFit/>
          </a:bodyPr>
          <a:lstStyle/>
          <a:p>
            <a:pPr algn="l">
              <a:spcBef>
                <a:spcPct val="50000"/>
              </a:spcBef>
              <a:buFont typeface="Wingdings" pitchFamily="2" charset="2"/>
              <a:buChar char="Ø"/>
            </a:pPr>
            <a:r>
              <a:rPr lang="en-US" b="1" dirty="0">
                <a:latin typeface="Times New Roman" panose="02020603050405020304" pitchFamily="18" charset="0"/>
                <a:cs typeface="Times New Roman" panose="02020603050405020304" pitchFamily="18" charset="0"/>
              </a:rPr>
              <a:t>YBCO </a:t>
            </a:r>
            <a:r>
              <a:rPr lang="en-US" dirty="0">
                <a:latin typeface="Times New Roman" panose="02020603050405020304" pitchFamily="18" charset="0"/>
                <a:cs typeface="Times New Roman" panose="02020603050405020304" pitchFamily="18" charset="0"/>
              </a:rPr>
              <a:t>123 </a:t>
            </a:r>
            <a:r>
              <a:rPr lang="en-US" dirty="0" smtClean="0">
                <a:latin typeface="Times New Roman" panose="02020603050405020304" pitchFamily="18" charset="0"/>
                <a:cs typeface="Times New Roman" panose="02020603050405020304" pitchFamily="18" charset="0"/>
              </a:rPr>
              <a:t>Tape. Tc</a:t>
            </a:r>
            <a:r>
              <a:rPr lang="en-US" dirty="0">
                <a:latin typeface="Times New Roman" panose="02020603050405020304" pitchFamily="18" charset="0"/>
                <a:cs typeface="Times New Roman" panose="02020603050405020304" pitchFamily="18" charset="0"/>
              </a:rPr>
              <a:t>= 92 K.</a:t>
            </a:r>
          </a:p>
        </p:txBody>
      </p:sp>
      <p:sp>
        <p:nvSpPr>
          <p:cNvPr id="5" name="Date Placeholder 4"/>
          <p:cNvSpPr>
            <a:spLocks noGrp="1"/>
          </p:cNvSpPr>
          <p:nvPr>
            <p:ph type="dt" sz="half" idx="10"/>
          </p:nvPr>
        </p:nvSpPr>
        <p:spPr/>
        <p:txBody>
          <a:bodyPr/>
          <a:lstStyle/>
          <a:p>
            <a:r>
              <a:rPr lang="en-US" smtClean="0"/>
              <a:t>JUAS 2020</a:t>
            </a:r>
            <a:endParaRPr lang="en-GB" dirty="0"/>
          </a:p>
        </p:txBody>
      </p:sp>
      <p:sp>
        <p:nvSpPr>
          <p:cNvPr id="6" name="Slide Number Placeholder 5"/>
          <p:cNvSpPr>
            <a:spLocks noGrp="1"/>
          </p:cNvSpPr>
          <p:nvPr>
            <p:ph type="sldNum" sz="quarter" idx="12"/>
          </p:nvPr>
        </p:nvSpPr>
        <p:spPr/>
        <p:txBody>
          <a:bodyPr/>
          <a:lstStyle/>
          <a:p>
            <a:fld id="{C0900F3A-9614-41F7-96C8-05D9BABC3E9A}" type="slidenum">
              <a:rPr lang="en-GB" smtClean="0"/>
              <a:t>23</a:t>
            </a:fld>
            <a:endParaRPr lang="en-GB"/>
          </a:p>
        </p:txBody>
      </p:sp>
    </p:spTree>
    <p:extLst>
      <p:ext uri="{BB962C8B-B14F-4D97-AF65-F5344CB8AC3E}">
        <p14:creationId xmlns:p14="http://schemas.microsoft.com/office/powerpoint/2010/main" val="5686354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12"/>
          <p:cNvSpPr txBox="1">
            <a:spLocks noChangeArrowheads="1"/>
          </p:cNvSpPr>
          <p:nvPr/>
        </p:nvSpPr>
        <p:spPr bwMode="auto">
          <a:xfrm>
            <a:off x="0" y="0"/>
            <a:ext cx="6352653" cy="707886"/>
          </a:xfrm>
          <a:prstGeom prst="rect">
            <a:avLst/>
          </a:prstGeom>
          <a:noFill/>
          <a:ln w="9525">
            <a:noFill/>
            <a:miter lim="800000"/>
            <a:headEnd/>
            <a:tailEnd/>
          </a:ln>
        </p:spPr>
        <p:txBody>
          <a:bodyPr wrap="square">
            <a:spAutoFit/>
          </a:bodyPr>
          <a:lstStyle/>
          <a:p>
            <a:pPr algn="l">
              <a:spcBef>
                <a:spcPct val="50000"/>
              </a:spcBef>
            </a:pPr>
            <a:r>
              <a:rPr lang="en-US" sz="4000" dirty="0" smtClean="0">
                <a:latin typeface="Times New Roman" panose="02020603050405020304" pitchFamily="18" charset="0"/>
                <a:cs typeface="Times New Roman" panose="02020603050405020304" pitchFamily="18" charset="0"/>
              </a:rPr>
              <a:t>Properties of Superconductors</a:t>
            </a:r>
            <a:endParaRPr lang="en-US" sz="4000"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Group 40"/>
          <p:cNvGrpSpPr>
            <a:grpSpLocks/>
          </p:cNvGrpSpPr>
          <p:nvPr/>
        </p:nvGrpSpPr>
        <p:grpSpPr bwMode="auto">
          <a:xfrm>
            <a:off x="629464" y="1975697"/>
            <a:ext cx="6814073" cy="2394011"/>
            <a:chOff x="0" y="1398"/>
            <a:chExt cx="5586" cy="2646"/>
          </a:xfrm>
        </p:grpSpPr>
        <p:grpSp>
          <p:nvGrpSpPr>
            <p:cNvPr id="19" name="Group 36"/>
            <p:cNvGrpSpPr>
              <a:grpSpLocks/>
            </p:cNvGrpSpPr>
            <p:nvPr/>
          </p:nvGrpSpPr>
          <p:grpSpPr bwMode="auto">
            <a:xfrm>
              <a:off x="312" y="1404"/>
              <a:ext cx="1944" cy="2351"/>
              <a:chOff x="498" y="1422"/>
              <a:chExt cx="1944" cy="2351"/>
            </a:xfrm>
          </p:grpSpPr>
          <p:pic>
            <p:nvPicPr>
              <p:cNvPr id="24" name="Picture 29" descr="resistivityOnnes"/>
              <p:cNvPicPr>
                <a:picLocks noChangeAspect="1" noChangeArrowheads="1"/>
              </p:cNvPicPr>
              <p:nvPr/>
            </p:nvPicPr>
            <p:blipFill>
              <a:blip r:embed="rId2" cstate="print"/>
              <a:srcRect t="9564"/>
              <a:stretch>
                <a:fillRect/>
              </a:stretch>
            </p:blipFill>
            <p:spPr bwMode="auto">
              <a:xfrm>
                <a:off x="534" y="1674"/>
                <a:ext cx="1745" cy="2099"/>
              </a:xfrm>
              <a:prstGeom prst="rect">
                <a:avLst/>
              </a:prstGeom>
              <a:noFill/>
              <a:ln w="9525">
                <a:noFill/>
                <a:miter lim="800000"/>
                <a:headEnd/>
                <a:tailEnd/>
              </a:ln>
            </p:spPr>
          </p:pic>
          <p:sp>
            <p:nvSpPr>
              <p:cNvPr id="25" name="Text Box 33"/>
              <p:cNvSpPr txBox="1">
                <a:spLocks noChangeArrowheads="1"/>
              </p:cNvSpPr>
              <p:nvPr/>
            </p:nvSpPr>
            <p:spPr bwMode="auto">
              <a:xfrm>
                <a:off x="498" y="1422"/>
                <a:ext cx="1944" cy="240"/>
              </a:xfrm>
              <a:prstGeom prst="rect">
                <a:avLst/>
              </a:prstGeom>
              <a:noFill/>
              <a:ln w="9525">
                <a:noFill/>
                <a:miter lim="800000"/>
                <a:headEnd/>
                <a:tailEnd/>
              </a:ln>
            </p:spPr>
            <p:txBody>
              <a:bodyPr>
                <a:spAutoFit/>
              </a:bodyPr>
              <a:lstStyle/>
              <a:p>
                <a:pPr>
                  <a:spcBef>
                    <a:spcPct val="50000"/>
                  </a:spcBef>
                </a:pPr>
                <a:r>
                  <a:rPr lang="en-US" sz="1900"/>
                  <a:t>Zero resistance</a:t>
                </a:r>
              </a:p>
            </p:txBody>
          </p:sp>
        </p:grpSp>
        <p:sp>
          <p:nvSpPr>
            <p:cNvPr id="20" name="Text Box 34"/>
            <p:cNvSpPr txBox="1">
              <a:spLocks noChangeArrowheads="1"/>
            </p:cNvSpPr>
            <p:nvPr/>
          </p:nvSpPr>
          <p:spPr bwMode="auto">
            <a:xfrm>
              <a:off x="0" y="3846"/>
              <a:ext cx="2862" cy="192"/>
            </a:xfrm>
            <a:prstGeom prst="rect">
              <a:avLst/>
            </a:prstGeom>
            <a:noFill/>
            <a:ln w="9525">
              <a:noFill/>
              <a:miter lim="800000"/>
              <a:headEnd/>
              <a:tailEnd/>
            </a:ln>
          </p:spPr>
          <p:txBody>
            <a:bodyPr>
              <a:spAutoFit/>
            </a:bodyPr>
            <a:lstStyle/>
            <a:p>
              <a:pPr>
                <a:spcBef>
                  <a:spcPct val="50000"/>
                </a:spcBef>
              </a:pPr>
              <a:r>
                <a:rPr lang="en-US" sz="1400"/>
                <a:t>Onne’s measurement on mercury (1911)</a:t>
              </a:r>
            </a:p>
          </p:txBody>
        </p:sp>
        <p:pic>
          <p:nvPicPr>
            <p:cNvPr id="21" name="Picture 24"/>
            <p:cNvPicPr>
              <a:picLocks noChangeAspect="1" noChangeArrowheads="1"/>
            </p:cNvPicPr>
            <p:nvPr/>
          </p:nvPicPr>
          <p:blipFill>
            <a:blip r:embed="rId3" cstate="print"/>
            <a:srcRect l="54645"/>
            <a:stretch>
              <a:fillRect/>
            </a:stretch>
          </p:blipFill>
          <p:spPr bwMode="auto">
            <a:xfrm>
              <a:off x="3087" y="1722"/>
              <a:ext cx="1906" cy="1985"/>
            </a:xfrm>
            <a:prstGeom prst="rect">
              <a:avLst/>
            </a:prstGeom>
            <a:noFill/>
            <a:ln w="9525">
              <a:noFill/>
              <a:miter lim="800000"/>
              <a:headEnd/>
              <a:tailEnd/>
            </a:ln>
          </p:spPr>
        </p:pic>
        <p:sp>
          <p:nvSpPr>
            <p:cNvPr id="22" name="Text Box 25"/>
            <p:cNvSpPr txBox="1">
              <a:spLocks noChangeArrowheads="1"/>
            </p:cNvSpPr>
            <p:nvPr/>
          </p:nvSpPr>
          <p:spPr bwMode="auto">
            <a:xfrm>
              <a:off x="3294" y="1398"/>
              <a:ext cx="1446" cy="240"/>
            </a:xfrm>
            <a:prstGeom prst="rect">
              <a:avLst/>
            </a:prstGeom>
            <a:noFill/>
            <a:ln w="9525">
              <a:noFill/>
              <a:miter lim="800000"/>
              <a:headEnd/>
              <a:tailEnd/>
            </a:ln>
          </p:spPr>
          <p:txBody>
            <a:bodyPr>
              <a:spAutoFit/>
            </a:bodyPr>
            <a:lstStyle/>
            <a:p>
              <a:pPr>
                <a:spcBef>
                  <a:spcPct val="50000"/>
                </a:spcBef>
              </a:pPr>
              <a:r>
                <a:rPr lang="en-US" sz="1900"/>
                <a:t>Meissner effect</a:t>
              </a:r>
            </a:p>
          </p:txBody>
        </p:sp>
        <p:sp>
          <p:nvSpPr>
            <p:cNvPr id="23" name="Text Box 35"/>
            <p:cNvSpPr txBox="1">
              <a:spLocks noChangeArrowheads="1"/>
            </p:cNvSpPr>
            <p:nvPr/>
          </p:nvSpPr>
          <p:spPr bwMode="auto">
            <a:xfrm>
              <a:off x="2724" y="3852"/>
              <a:ext cx="2862" cy="192"/>
            </a:xfrm>
            <a:prstGeom prst="rect">
              <a:avLst/>
            </a:prstGeom>
            <a:noFill/>
            <a:ln w="9525">
              <a:noFill/>
              <a:miter lim="800000"/>
              <a:headEnd/>
              <a:tailEnd/>
            </a:ln>
          </p:spPr>
          <p:txBody>
            <a:bodyPr>
              <a:spAutoFit/>
            </a:bodyPr>
            <a:lstStyle/>
            <a:p>
              <a:pPr>
                <a:spcBef>
                  <a:spcPct val="50000"/>
                </a:spcBef>
              </a:pPr>
              <a:r>
                <a:rPr lang="en-US" sz="1400"/>
                <a:t>Discovered by Meissner and Oschenfeld (1933)</a:t>
              </a:r>
            </a:p>
          </p:txBody>
        </p:sp>
      </p:grpSp>
      <p:grpSp>
        <p:nvGrpSpPr>
          <p:cNvPr id="26" name="Group 27"/>
          <p:cNvGrpSpPr>
            <a:grpSpLocks/>
          </p:cNvGrpSpPr>
          <p:nvPr/>
        </p:nvGrpSpPr>
        <p:grpSpPr bwMode="auto">
          <a:xfrm>
            <a:off x="828675" y="883497"/>
            <a:ext cx="8515350" cy="901700"/>
            <a:chOff x="96" y="696"/>
            <a:chExt cx="5364" cy="568"/>
          </a:xfrm>
        </p:grpSpPr>
        <p:grpSp>
          <p:nvGrpSpPr>
            <p:cNvPr id="27" name="Group 26"/>
            <p:cNvGrpSpPr>
              <a:grpSpLocks/>
            </p:cNvGrpSpPr>
            <p:nvPr/>
          </p:nvGrpSpPr>
          <p:grpSpPr bwMode="auto">
            <a:xfrm>
              <a:off x="96" y="696"/>
              <a:ext cx="4458" cy="288"/>
              <a:chOff x="96" y="696"/>
              <a:chExt cx="4458" cy="288"/>
            </a:xfrm>
          </p:grpSpPr>
          <p:sp>
            <p:nvSpPr>
              <p:cNvPr id="32" name="Text Box 7"/>
              <p:cNvSpPr txBox="1">
                <a:spLocks noChangeArrowheads="1"/>
              </p:cNvSpPr>
              <p:nvPr/>
            </p:nvSpPr>
            <p:spPr bwMode="auto">
              <a:xfrm>
                <a:off x="96" y="696"/>
                <a:ext cx="1374" cy="288"/>
              </a:xfrm>
              <a:prstGeom prst="rect">
                <a:avLst/>
              </a:prstGeom>
              <a:noFill/>
              <a:ln w="9525">
                <a:noFill/>
                <a:miter lim="800000"/>
                <a:headEnd/>
                <a:tailEnd/>
              </a:ln>
            </p:spPr>
            <p:txBody>
              <a:bodyPr>
                <a:spAutoFit/>
              </a:bodyPr>
              <a:lstStyle/>
              <a:p>
                <a:pPr algn="l">
                  <a:spcBef>
                    <a:spcPct val="50000"/>
                  </a:spcBef>
                </a:pPr>
                <a:r>
                  <a:rPr lang="en-US" sz="2000"/>
                  <a:t>Zero resistance</a:t>
                </a:r>
                <a:r>
                  <a:rPr lang="en-US"/>
                  <a:t> </a:t>
                </a:r>
              </a:p>
            </p:txBody>
          </p:sp>
          <p:sp>
            <p:nvSpPr>
              <p:cNvPr id="33" name="AutoShape 9"/>
              <p:cNvSpPr>
                <a:spLocks noChangeArrowheads="1"/>
              </p:cNvSpPr>
              <p:nvPr/>
            </p:nvSpPr>
            <p:spPr bwMode="auto">
              <a:xfrm>
                <a:off x="2442" y="804"/>
                <a:ext cx="444" cy="90"/>
              </a:xfrm>
              <a:prstGeom prst="rightArrow">
                <a:avLst>
                  <a:gd name="adj1" fmla="val 50000"/>
                  <a:gd name="adj2" fmla="val 123333"/>
                </a:avLst>
              </a:prstGeom>
              <a:solidFill>
                <a:schemeClr val="accent2"/>
              </a:solidFill>
              <a:ln w="9525">
                <a:solidFill>
                  <a:schemeClr val="tx1"/>
                </a:solidFill>
                <a:miter lim="800000"/>
                <a:headEnd/>
                <a:tailEnd/>
              </a:ln>
            </p:spPr>
            <p:txBody>
              <a:bodyPr wrap="none" anchor="ctr"/>
              <a:lstStyle/>
              <a:p>
                <a:endParaRPr lang="en-US"/>
              </a:p>
            </p:txBody>
          </p:sp>
          <p:sp>
            <p:nvSpPr>
              <p:cNvPr id="34" name="Text Box 10"/>
              <p:cNvSpPr txBox="1">
                <a:spLocks noChangeArrowheads="1"/>
              </p:cNvSpPr>
              <p:nvPr/>
            </p:nvSpPr>
            <p:spPr bwMode="auto">
              <a:xfrm>
                <a:off x="2940" y="714"/>
                <a:ext cx="1614" cy="250"/>
              </a:xfrm>
              <a:prstGeom prst="rect">
                <a:avLst/>
              </a:prstGeom>
              <a:noFill/>
              <a:ln w="9525">
                <a:noFill/>
                <a:miter lim="800000"/>
                <a:headEnd/>
                <a:tailEnd/>
              </a:ln>
            </p:spPr>
            <p:txBody>
              <a:bodyPr>
                <a:spAutoFit/>
              </a:bodyPr>
              <a:lstStyle/>
              <a:p>
                <a:pPr algn="l">
                  <a:spcBef>
                    <a:spcPct val="50000"/>
                  </a:spcBef>
                </a:pPr>
                <a:r>
                  <a:rPr lang="en-US" sz="2000"/>
                  <a:t>Perfect conductors</a:t>
                </a:r>
              </a:p>
            </p:txBody>
          </p:sp>
        </p:grpSp>
        <p:grpSp>
          <p:nvGrpSpPr>
            <p:cNvPr id="28" name="Group 20"/>
            <p:cNvGrpSpPr>
              <a:grpSpLocks/>
            </p:cNvGrpSpPr>
            <p:nvPr/>
          </p:nvGrpSpPr>
          <p:grpSpPr bwMode="auto">
            <a:xfrm>
              <a:off x="96" y="990"/>
              <a:ext cx="5364" cy="274"/>
              <a:chOff x="108" y="1254"/>
              <a:chExt cx="5364" cy="274"/>
            </a:xfrm>
          </p:grpSpPr>
          <p:sp>
            <p:nvSpPr>
              <p:cNvPr id="29" name="Text Box 11"/>
              <p:cNvSpPr txBox="1">
                <a:spLocks noChangeArrowheads="1"/>
              </p:cNvSpPr>
              <p:nvPr/>
            </p:nvSpPr>
            <p:spPr bwMode="auto">
              <a:xfrm>
                <a:off x="2946" y="1254"/>
                <a:ext cx="2526" cy="250"/>
              </a:xfrm>
              <a:prstGeom prst="rect">
                <a:avLst/>
              </a:prstGeom>
              <a:noFill/>
              <a:ln w="9525">
                <a:noFill/>
                <a:miter lim="800000"/>
                <a:headEnd/>
                <a:tailEnd/>
              </a:ln>
            </p:spPr>
            <p:txBody>
              <a:bodyPr>
                <a:spAutoFit/>
              </a:bodyPr>
              <a:lstStyle/>
              <a:p>
                <a:pPr algn="l">
                  <a:spcBef>
                    <a:spcPct val="50000"/>
                  </a:spcBef>
                </a:pPr>
                <a:r>
                  <a:rPr lang="en-US" sz="2000"/>
                  <a:t>Perfect diamagnets</a:t>
                </a:r>
                <a:endParaRPr lang="en-US"/>
              </a:p>
            </p:txBody>
          </p:sp>
          <p:sp>
            <p:nvSpPr>
              <p:cNvPr id="30" name="AutoShape 12"/>
              <p:cNvSpPr>
                <a:spLocks noChangeArrowheads="1"/>
              </p:cNvSpPr>
              <p:nvPr/>
            </p:nvSpPr>
            <p:spPr bwMode="auto">
              <a:xfrm>
                <a:off x="2466" y="1362"/>
                <a:ext cx="444" cy="90"/>
              </a:xfrm>
              <a:prstGeom prst="rightArrow">
                <a:avLst>
                  <a:gd name="adj1" fmla="val 50000"/>
                  <a:gd name="adj2" fmla="val 123333"/>
                </a:avLst>
              </a:prstGeom>
              <a:solidFill>
                <a:schemeClr val="accent2"/>
              </a:solidFill>
              <a:ln w="9525">
                <a:solidFill>
                  <a:schemeClr val="tx1"/>
                </a:solidFill>
                <a:miter lim="800000"/>
                <a:headEnd/>
                <a:tailEnd/>
              </a:ln>
            </p:spPr>
            <p:txBody>
              <a:bodyPr wrap="none" anchor="ctr"/>
              <a:lstStyle/>
              <a:p>
                <a:endParaRPr lang="en-US"/>
              </a:p>
            </p:txBody>
          </p:sp>
          <p:sp>
            <p:nvSpPr>
              <p:cNvPr id="31" name="Text Box 19"/>
              <p:cNvSpPr txBox="1">
                <a:spLocks noChangeArrowheads="1"/>
              </p:cNvSpPr>
              <p:nvPr/>
            </p:nvSpPr>
            <p:spPr bwMode="auto">
              <a:xfrm>
                <a:off x="108" y="1278"/>
                <a:ext cx="2586" cy="250"/>
              </a:xfrm>
              <a:prstGeom prst="rect">
                <a:avLst/>
              </a:prstGeom>
              <a:noFill/>
              <a:ln w="9525">
                <a:noFill/>
                <a:miter lim="800000"/>
                <a:headEnd/>
                <a:tailEnd/>
              </a:ln>
            </p:spPr>
            <p:txBody>
              <a:bodyPr>
                <a:spAutoFit/>
              </a:bodyPr>
              <a:lstStyle/>
              <a:p>
                <a:pPr algn="l">
                  <a:spcBef>
                    <a:spcPct val="50000"/>
                  </a:spcBef>
                </a:pPr>
                <a:r>
                  <a:rPr lang="en-US" sz="2000"/>
                  <a:t>Exclusion of magnetic field</a:t>
                </a:r>
              </a:p>
            </p:txBody>
          </p:sp>
        </p:grpSp>
      </p:grpSp>
      <p:sp>
        <p:nvSpPr>
          <p:cNvPr id="35" name="Text Box 7"/>
          <p:cNvSpPr txBox="1">
            <a:spLocks noChangeArrowheads="1"/>
          </p:cNvSpPr>
          <p:nvPr/>
        </p:nvSpPr>
        <p:spPr bwMode="auto">
          <a:xfrm>
            <a:off x="80962" y="6049309"/>
            <a:ext cx="8982075" cy="396875"/>
          </a:xfrm>
          <a:prstGeom prst="rect">
            <a:avLst/>
          </a:prstGeom>
          <a:noFill/>
          <a:ln w="9525">
            <a:noFill/>
            <a:miter lim="800000"/>
            <a:headEnd/>
            <a:tailEnd/>
          </a:ln>
        </p:spPr>
        <p:txBody>
          <a:bodyPr>
            <a:spAutoFit/>
          </a:bodyPr>
          <a:lstStyle/>
          <a:p>
            <a:pPr>
              <a:spcBef>
                <a:spcPct val="50000"/>
              </a:spcBef>
            </a:pPr>
            <a:r>
              <a:rPr lang="en-US" sz="2000" u="sng" dirty="0">
                <a:solidFill>
                  <a:srgbClr val="FF0000"/>
                </a:solidFill>
                <a:latin typeface="Times New Roman" panose="02020603050405020304" pitchFamily="18" charset="0"/>
                <a:cs typeface="Times New Roman" panose="02020603050405020304" pitchFamily="18" charset="0"/>
              </a:rPr>
              <a:t>Perfect conductivity</a:t>
            </a:r>
            <a:r>
              <a:rPr lang="en-US" sz="2000" b="1" u="sng" dirty="0">
                <a:solidFill>
                  <a:srgbClr val="FF0000"/>
                </a:solidFill>
                <a:latin typeface="Times New Roman" panose="02020603050405020304" pitchFamily="18" charset="0"/>
                <a:cs typeface="Times New Roman" panose="02020603050405020304" pitchFamily="18" charset="0"/>
              </a:rPr>
              <a:t> + </a:t>
            </a:r>
            <a:r>
              <a:rPr lang="en-US" sz="2000" u="sng" dirty="0">
                <a:solidFill>
                  <a:srgbClr val="FF0000"/>
                </a:solidFill>
                <a:latin typeface="Times New Roman" panose="02020603050405020304" pitchFamily="18" charset="0"/>
                <a:cs typeface="Times New Roman" panose="02020603050405020304" pitchFamily="18" charset="0"/>
              </a:rPr>
              <a:t>perfect diamagnetism</a:t>
            </a:r>
            <a:r>
              <a:rPr lang="en-US" sz="2000" b="1" u="sng" dirty="0">
                <a:solidFill>
                  <a:srgbClr val="FF0000"/>
                </a:solidFill>
                <a:latin typeface="Times New Roman" panose="02020603050405020304" pitchFamily="18" charset="0"/>
                <a:cs typeface="Times New Roman" panose="02020603050405020304" pitchFamily="18" charset="0"/>
              </a:rPr>
              <a:t> = </a:t>
            </a:r>
            <a:r>
              <a:rPr lang="en-US" sz="2000" u="sng" dirty="0">
                <a:solidFill>
                  <a:srgbClr val="FF0000"/>
                </a:solidFill>
                <a:latin typeface="Times New Roman" panose="02020603050405020304" pitchFamily="18" charset="0"/>
                <a:cs typeface="Times New Roman" panose="02020603050405020304" pitchFamily="18" charset="0"/>
              </a:rPr>
              <a:t>superconductors</a:t>
            </a:r>
          </a:p>
        </p:txBody>
      </p:sp>
      <p:sp>
        <p:nvSpPr>
          <p:cNvPr id="2" name="Rectangle 1"/>
          <p:cNvSpPr/>
          <p:nvPr/>
        </p:nvSpPr>
        <p:spPr>
          <a:xfrm>
            <a:off x="80962" y="4765343"/>
            <a:ext cx="8645943" cy="1323439"/>
          </a:xfrm>
          <a:prstGeom prst="rect">
            <a:avLst/>
          </a:prstGeom>
        </p:spPr>
        <p:txBody>
          <a:bodyPr wrap="square">
            <a:spAutoFit/>
          </a:bodyPr>
          <a:lstStyle/>
          <a:p>
            <a:pPr algn="l">
              <a:spcBef>
                <a:spcPct val="50000"/>
              </a:spcBef>
            </a:pPr>
            <a:r>
              <a:rPr lang="en-US" sz="2000" dirty="0">
                <a:latin typeface="Times New Roman" panose="02020603050405020304" pitchFamily="18" charset="0"/>
                <a:cs typeface="Times New Roman" panose="02020603050405020304" pitchFamily="18" charset="0"/>
              </a:rPr>
              <a:t>The magnetic behavior of a </a:t>
            </a:r>
            <a:r>
              <a:rPr lang="en-US" sz="2000" dirty="0" smtClean="0">
                <a:latin typeface="Times New Roman" panose="02020603050405020304" pitchFamily="18" charset="0"/>
                <a:cs typeface="Times New Roman" panose="02020603050405020304" pitchFamily="18" charset="0"/>
              </a:rPr>
              <a:t>superconductor </a:t>
            </a:r>
            <a:r>
              <a:rPr lang="en-US" sz="2000" dirty="0">
                <a:latin typeface="Times New Roman" panose="02020603050405020304" pitchFamily="18" charset="0"/>
                <a:cs typeface="Times New Roman" panose="02020603050405020304" pitchFamily="18" charset="0"/>
              </a:rPr>
              <a:t>follows the Faraday-Lenz’s law of electromagnetism. A </a:t>
            </a:r>
            <a:r>
              <a:rPr lang="en-US" sz="2000" dirty="0" smtClean="0">
                <a:latin typeface="Times New Roman" panose="02020603050405020304" pitchFamily="18" charset="0"/>
                <a:cs typeface="Times New Roman" panose="02020603050405020304" pitchFamily="18" charset="0"/>
              </a:rPr>
              <a:t>superconductor </a:t>
            </a:r>
            <a:r>
              <a:rPr lang="en-US" sz="2000" dirty="0">
                <a:latin typeface="Times New Roman" panose="02020603050405020304" pitchFamily="18" charset="0"/>
                <a:cs typeface="Times New Roman" panose="02020603050405020304" pitchFamily="18" charset="0"/>
              </a:rPr>
              <a:t>reacts to </a:t>
            </a:r>
            <a:r>
              <a:rPr lang="en-US" sz="2000" u="sng" dirty="0">
                <a:latin typeface="Times New Roman" panose="02020603050405020304" pitchFamily="18" charset="0"/>
                <a:cs typeface="Times New Roman" panose="02020603050405020304" pitchFamily="18" charset="0"/>
              </a:rPr>
              <a:t>changes</a:t>
            </a:r>
            <a:r>
              <a:rPr lang="en-US" sz="2000" dirty="0">
                <a:latin typeface="Times New Roman" panose="02020603050405020304" pitchFamily="18" charset="0"/>
                <a:cs typeface="Times New Roman" panose="02020603050405020304" pitchFamily="18" charset="0"/>
              </a:rPr>
              <a:t> in externally applied magnetic  field. Circulating currents are induced to oppose the build-up of magnetic field in the conductor. </a:t>
            </a:r>
          </a:p>
        </p:txBody>
      </p:sp>
      <p:sp>
        <p:nvSpPr>
          <p:cNvPr id="5" name="Date Placeholder 4"/>
          <p:cNvSpPr>
            <a:spLocks noGrp="1"/>
          </p:cNvSpPr>
          <p:nvPr>
            <p:ph type="dt" sz="half" idx="10"/>
          </p:nvPr>
        </p:nvSpPr>
        <p:spPr/>
        <p:txBody>
          <a:bodyPr/>
          <a:lstStyle/>
          <a:p>
            <a:r>
              <a:rPr lang="en-US" smtClean="0"/>
              <a:t>JUAS 2020</a:t>
            </a:r>
            <a:endParaRPr lang="en-GB" dirty="0"/>
          </a:p>
        </p:txBody>
      </p:sp>
      <p:sp>
        <p:nvSpPr>
          <p:cNvPr id="6" name="Slide Number Placeholder 5"/>
          <p:cNvSpPr>
            <a:spLocks noGrp="1"/>
          </p:cNvSpPr>
          <p:nvPr>
            <p:ph type="sldNum" sz="quarter" idx="12"/>
          </p:nvPr>
        </p:nvSpPr>
        <p:spPr/>
        <p:txBody>
          <a:bodyPr/>
          <a:lstStyle/>
          <a:p>
            <a:fld id="{C0900F3A-9614-41F7-96C8-05D9BABC3E9A}" type="slidenum">
              <a:rPr lang="en-GB" smtClean="0"/>
              <a:t>24</a:t>
            </a:fld>
            <a:endParaRPr lang="en-GB"/>
          </a:p>
        </p:txBody>
      </p:sp>
    </p:spTree>
    <p:extLst>
      <p:ext uri="{BB962C8B-B14F-4D97-AF65-F5344CB8AC3E}">
        <p14:creationId xmlns:p14="http://schemas.microsoft.com/office/powerpoint/2010/main" val="14593248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12"/>
          <p:cNvSpPr txBox="1">
            <a:spLocks noChangeArrowheads="1"/>
          </p:cNvSpPr>
          <p:nvPr/>
        </p:nvSpPr>
        <p:spPr bwMode="auto">
          <a:xfrm>
            <a:off x="0" y="0"/>
            <a:ext cx="6352653" cy="707886"/>
          </a:xfrm>
          <a:prstGeom prst="rect">
            <a:avLst/>
          </a:prstGeom>
          <a:noFill/>
          <a:ln w="9525">
            <a:noFill/>
            <a:miter lim="800000"/>
            <a:headEnd/>
            <a:tailEnd/>
          </a:ln>
        </p:spPr>
        <p:txBody>
          <a:bodyPr wrap="square">
            <a:spAutoFit/>
          </a:bodyPr>
          <a:lstStyle/>
          <a:p>
            <a:pPr algn="l">
              <a:spcBef>
                <a:spcPct val="50000"/>
              </a:spcBef>
            </a:pPr>
            <a:r>
              <a:rPr lang="en-US" sz="4000" dirty="0">
                <a:latin typeface="Times New Roman" panose="02020603050405020304" pitchFamily="18" charset="0"/>
                <a:cs typeface="Times New Roman" panose="02020603050405020304" pitchFamily="18" charset="0"/>
              </a:rPr>
              <a:t>Meissner effect</a:t>
            </a:r>
          </a:p>
        </p:txBody>
      </p:sp>
      <p:cxnSp>
        <p:nvCxnSpPr>
          <p:cNvPr id="9" name="Straight Connector 8"/>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Group 51"/>
          <p:cNvGrpSpPr>
            <a:grpSpLocks/>
          </p:cNvGrpSpPr>
          <p:nvPr/>
        </p:nvGrpSpPr>
        <p:grpSpPr bwMode="auto">
          <a:xfrm>
            <a:off x="581569" y="1746637"/>
            <a:ext cx="6910613" cy="3988131"/>
            <a:chOff x="184" y="1024"/>
            <a:chExt cx="4815" cy="3117"/>
          </a:xfrm>
        </p:grpSpPr>
        <p:grpSp>
          <p:nvGrpSpPr>
            <p:cNvPr id="36" name="Group 45"/>
            <p:cNvGrpSpPr>
              <a:grpSpLocks/>
            </p:cNvGrpSpPr>
            <p:nvPr/>
          </p:nvGrpSpPr>
          <p:grpSpPr bwMode="auto">
            <a:xfrm>
              <a:off x="935" y="1067"/>
              <a:ext cx="4064" cy="3074"/>
              <a:chOff x="910" y="1134"/>
              <a:chExt cx="4064" cy="3074"/>
            </a:xfrm>
          </p:grpSpPr>
          <p:sp>
            <p:nvSpPr>
              <p:cNvPr id="39" name="Text Box 6"/>
              <p:cNvSpPr txBox="1">
                <a:spLocks noChangeArrowheads="1"/>
              </p:cNvSpPr>
              <p:nvPr/>
            </p:nvSpPr>
            <p:spPr bwMode="auto">
              <a:xfrm>
                <a:off x="912" y="1153"/>
                <a:ext cx="1733" cy="265"/>
              </a:xfrm>
              <a:prstGeom prst="rect">
                <a:avLst/>
              </a:prstGeom>
              <a:noFill/>
              <a:ln w="9525">
                <a:noFill/>
                <a:miter lim="800000"/>
                <a:headEnd/>
                <a:tailEnd/>
              </a:ln>
            </p:spPr>
            <p:txBody>
              <a:bodyPr>
                <a:spAutoFit/>
              </a:bodyPr>
              <a:lstStyle/>
              <a:p>
                <a:pPr algn="l"/>
                <a:endParaRPr lang="en-US" sz="1600" b="1">
                  <a:solidFill>
                    <a:schemeClr val="tx1"/>
                  </a:solidFill>
                  <a:latin typeface="Times New Roman" panose="02020603050405020304" pitchFamily="18" charset="0"/>
                  <a:cs typeface="Times New Roman" panose="02020603050405020304" pitchFamily="18" charset="0"/>
                </a:endParaRPr>
              </a:p>
            </p:txBody>
          </p:sp>
          <p:sp>
            <p:nvSpPr>
              <p:cNvPr id="40" name="Oval 7"/>
              <p:cNvSpPr>
                <a:spLocks noChangeArrowheads="1"/>
              </p:cNvSpPr>
              <p:nvPr/>
            </p:nvSpPr>
            <p:spPr bwMode="auto">
              <a:xfrm>
                <a:off x="1342" y="1487"/>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41" name="Line 8"/>
              <p:cNvSpPr>
                <a:spLocks noChangeShapeType="1"/>
              </p:cNvSpPr>
              <p:nvPr/>
            </p:nvSpPr>
            <p:spPr bwMode="auto">
              <a:xfrm>
                <a:off x="1006" y="2015"/>
                <a:ext cx="1344" cy="0"/>
              </a:xfrm>
              <a:prstGeom prst="line">
                <a:avLst/>
              </a:prstGeom>
              <a:noFill/>
              <a:ln w="9525">
                <a:solidFill>
                  <a:schemeClr val="tx1"/>
                </a:solidFill>
                <a:round/>
                <a:headEn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42" name="Oval 9"/>
              <p:cNvSpPr>
                <a:spLocks noChangeArrowheads="1"/>
              </p:cNvSpPr>
              <p:nvPr/>
            </p:nvSpPr>
            <p:spPr bwMode="auto">
              <a:xfrm>
                <a:off x="1342" y="2159"/>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43" name="Oval 10"/>
              <p:cNvSpPr>
                <a:spLocks noChangeArrowheads="1"/>
              </p:cNvSpPr>
              <p:nvPr/>
            </p:nvSpPr>
            <p:spPr bwMode="auto">
              <a:xfrm>
                <a:off x="1342" y="3551"/>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nvGrpSpPr>
              <p:cNvPr id="44" name="Group 11"/>
              <p:cNvGrpSpPr>
                <a:grpSpLocks/>
              </p:cNvGrpSpPr>
              <p:nvPr/>
            </p:nvGrpSpPr>
            <p:grpSpPr bwMode="auto">
              <a:xfrm>
                <a:off x="1054" y="2735"/>
                <a:ext cx="864" cy="584"/>
                <a:chOff x="1584" y="2256"/>
                <a:chExt cx="864" cy="584"/>
              </a:xfrm>
            </p:grpSpPr>
            <p:sp>
              <p:nvSpPr>
                <p:cNvPr id="70" name="Oval 12"/>
                <p:cNvSpPr>
                  <a:spLocks noChangeArrowheads="1"/>
                </p:cNvSpPr>
                <p:nvPr/>
              </p:nvSpPr>
              <p:spPr bwMode="auto">
                <a:xfrm>
                  <a:off x="1872" y="2352"/>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71" name="Line 13"/>
                <p:cNvSpPr>
                  <a:spLocks noChangeShapeType="1"/>
                </p:cNvSpPr>
                <p:nvPr/>
              </p:nvSpPr>
              <p:spPr bwMode="auto">
                <a:xfrm>
                  <a:off x="1584"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72" name="Line 14"/>
                <p:cNvSpPr>
                  <a:spLocks noChangeShapeType="1"/>
                </p:cNvSpPr>
                <p:nvPr/>
              </p:nvSpPr>
              <p:spPr bwMode="auto">
                <a:xfrm>
                  <a:off x="172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73" name="Line 15"/>
                <p:cNvSpPr>
                  <a:spLocks noChangeShapeType="1"/>
                </p:cNvSpPr>
                <p:nvPr/>
              </p:nvSpPr>
              <p:spPr bwMode="auto">
                <a:xfrm>
                  <a:off x="2256"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74" name="Line 16"/>
                <p:cNvSpPr>
                  <a:spLocks noChangeShapeType="1"/>
                </p:cNvSpPr>
                <p:nvPr/>
              </p:nvSpPr>
              <p:spPr bwMode="auto">
                <a:xfrm>
                  <a:off x="244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75" name="Freeform 17"/>
                <p:cNvSpPr>
                  <a:spLocks/>
                </p:cNvSpPr>
                <p:nvPr/>
              </p:nvSpPr>
              <p:spPr bwMode="auto">
                <a:xfrm>
                  <a:off x="1816" y="2256"/>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76" name="Freeform 18"/>
                <p:cNvSpPr>
                  <a:spLocks/>
                </p:cNvSpPr>
                <p:nvPr/>
              </p:nvSpPr>
              <p:spPr bwMode="auto">
                <a:xfrm flipH="1">
                  <a:off x="2104" y="2264"/>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45" name="Text Box 19"/>
              <p:cNvSpPr txBox="1">
                <a:spLocks noChangeArrowheads="1"/>
              </p:cNvSpPr>
              <p:nvPr/>
            </p:nvSpPr>
            <p:spPr bwMode="auto">
              <a:xfrm>
                <a:off x="1678" y="1583"/>
                <a:ext cx="393" cy="265"/>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H=0</a:t>
                </a:r>
              </a:p>
            </p:txBody>
          </p:sp>
          <p:sp>
            <p:nvSpPr>
              <p:cNvPr id="46" name="Text Box 20"/>
              <p:cNvSpPr txBox="1">
                <a:spLocks noChangeArrowheads="1"/>
              </p:cNvSpPr>
              <p:nvPr/>
            </p:nvSpPr>
            <p:spPr bwMode="auto">
              <a:xfrm>
                <a:off x="1694" y="2207"/>
                <a:ext cx="393" cy="265"/>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H=0</a:t>
                </a:r>
              </a:p>
            </p:txBody>
          </p:sp>
          <p:sp>
            <p:nvSpPr>
              <p:cNvPr id="47" name="Text Box 21"/>
              <p:cNvSpPr txBox="1">
                <a:spLocks noChangeArrowheads="1"/>
              </p:cNvSpPr>
              <p:nvPr/>
            </p:nvSpPr>
            <p:spPr bwMode="auto">
              <a:xfrm>
                <a:off x="910" y="1760"/>
                <a:ext cx="406" cy="289"/>
              </a:xfrm>
              <a:prstGeom prst="rect">
                <a:avLst/>
              </a:prstGeom>
              <a:noFill/>
              <a:ln w="9525">
                <a:noFill/>
                <a:miter lim="800000"/>
                <a:headEnd/>
                <a:tailEnd/>
              </a:ln>
            </p:spPr>
            <p:txBody>
              <a:bodyPr wrap="none">
                <a:spAutoFit/>
              </a:bodyPr>
              <a:lstStyle/>
              <a:p>
                <a:pPr algn="l"/>
                <a:r>
                  <a:rPr lang="en-US" sz="1800" b="1">
                    <a:solidFill>
                      <a:srgbClr val="000099"/>
                    </a:solidFill>
                    <a:latin typeface="Times New Roman" panose="02020603050405020304" pitchFamily="18" charset="0"/>
                    <a:cs typeface="Times New Roman" panose="02020603050405020304" pitchFamily="18" charset="0"/>
                  </a:rPr>
                  <a:t>cool</a:t>
                </a:r>
              </a:p>
            </p:txBody>
          </p:sp>
          <p:sp>
            <p:nvSpPr>
              <p:cNvPr id="48" name="Line 22"/>
              <p:cNvSpPr>
                <a:spLocks noChangeShapeType="1"/>
              </p:cNvSpPr>
              <p:nvPr/>
            </p:nvSpPr>
            <p:spPr bwMode="auto">
              <a:xfrm>
                <a:off x="910" y="1871"/>
                <a:ext cx="0" cy="288"/>
              </a:xfrm>
              <a:prstGeom prst="line">
                <a:avLst/>
              </a:prstGeom>
              <a:noFill/>
              <a:ln w="9525">
                <a:solidFill>
                  <a:srgbClr val="000099"/>
                </a:solidFill>
                <a:round/>
                <a:headEnd/>
                <a:tailEnd type="triangle" w="med" len="me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49" name="Text Box 23"/>
              <p:cNvSpPr txBox="1">
                <a:spLocks noChangeArrowheads="1"/>
              </p:cNvSpPr>
              <p:nvPr/>
            </p:nvSpPr>
            <p:spPr bwMode="auto">
              <a:xfrm>
                <a:off x="1877" y="2839"/>
                <a:ext cx="502" cy="457"/>
              </a:xfrm>
              <a:prstGeom prst="rect">
                <a:avLst/>
              </a:prstGeom>
              <a:noFill/>
              <a:ln w="9525">
                <a:noFill/>
                <a:miter lim="800000"/>
                <a:headEnd/>
                <a:tailEnd/>
              </a:ln>
            </p:spPr>
            <p:txBody>
              <a:bodyPr wrap="none">
                <a:spAutoFit/>
              </a:bodyPr>
              <a:lstStyle/>
              <a:p>
                <a:r>
                  <a:rPr lang="en-US" sz="1600" b="1">
                    <a:solidFill>
                      <a:srgbClr val="CC0000"/>
                    </a:solidFill>
                    <a:latin typeface="Times New Roman" panose="02020603050405020304" pitchFamily="18" charset="0"/>
                    <a:cs typeface="Times New Roman" panose="02020603050405020304" pitchFamily="18" charset="0"/>
                  </a:rPr>
                  <a:t>Apply</a:t>
                </a:r>
              </a:p>
              <a:p>
                <a:r>
                  <a:rPr lang="en-US" sz="1600" b="1">
                    <a:solidFill>
                      <a:srgbClr val="CC0000"/>
                    </a:solidFill>
                    <a:latin typeface="Times New Roman" panose="02020603050405020304" pitchFamily="18" charset="0"/>
                    <a:cs typeface="Times New Roman" panose="02020603050405020304" pitchFamily="18" charset="0"/>
                  </a:rPr>
                  <a:t>H</a:t>
                </a:r>
              </a:p>
            </p:txBody>
          </p:sp>
          <p:sp>
            <p:nvSpPr>
              <p:cNvPr id="50" name="Text Box 24"/>
              <p:cNvSpPr txBox="1">
                <a:spLocks noChangeArrowheads="1"/>
              </p:cNvSpPr>
              <p:nvPr/>
            </p:nvSpPr>
            <p:spPr bwMode="auto">
              <a:xfrm>
                <a:off x="1733" y="3551"/>
                <a:ext cx="621" cy="649"/>
              </a:xfrm>
              <a:prstGeom prst="rect">
                <a:avLst/>
              </a:prstGeom>
              <a:noFill/>
              <a:ln w="9525">
                <a:noFill/>
                <a:miter lim="800000"/>
                <a:headEnd/>
                <a:tailEnd/>
              </a:ln>
            </p:spPr>
            <p:txBody>
              <a:bodyPr wrap="none">
                <a:spAutoFit/>
              </a:bodyPr>
              <a:lstStyle/>
              <a:p>
                <a:r>
                  <a:rPr lang="en-US" sz="1600" b="1">
                    <a:solidFill>
                      <a:srgbClr val="CC0000"/>
                    </a:solidFill>
                    <a:latin typeface="Times New Roman" panose="02020603050405020304" pitchFamily="18" charset="0"/>
                    <a:cs typeface="Times New Roman" panose="02020603050405020304" pitchFamily="18" charset="0"/>
                  </a:rPr>
                  <a:t>Remove</a:t>
                </a:r>
              </a:p>
              <a:p>
                <a:r>
                  <a:rPr lang="en-US" sz="1600" b="1">
                    <a:solidFill>
                      <a:srgbClr val="CC0000"/>
                    </a:solidFill>
                    <a:latin typeface="Times New Roman" panose="02020603050405020304" pitchFamily="18" charset="0"/>
                    <a:cs typeface="Times New Roman" panose="02020603050405020304" pitchFamily="18" charset="0"/>
                  </a:rPr>
                  <a:t>H</a:t>
                </a:r>
              </a:p>
              <a:p>
                <a:r>
                  <a:rPr lang="en-US" sz="1600" b="1">
                    <a:solidFill>
                      <a:srgbClr val="CC0000"/>
                    </a:solidFill>
                    <a:latin typeface="Times New Roman" panose="02020603050405020304" pitchFamily="18" charset="0"/>
                    <a:cs typeface="Times New Roman" panose="02020603050405020304" pitchFamily="18" charset="0"/>
                  </a:rPr>
                  <a:t>   B=0</a:t>
                </a:r>
              </a:p>
            </p:txBody>
          </p:sp>
          <p:sp>
            <p:nvSpPr>
              <p:cNvPr id="51" name="Oval 25"/>
              <p:cNvSpPr>
                <a:spLocks noChangeArrowheads="1"/>
              </p:cNvSpPr>
              <p:nvPr/>
            </p:nvSpPr>
            <p:spPr bwMode="auto">
              <a:xfrm>
                <a:off x="3668" y="1495"/>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52" name="Line 26"/>
              <p:cNvSpPr>
                <a:spLocks noChangeShapeType="1"/>
              </p:cNvSpPr>
              <p:nvPr/>
            </p:nvSpPr>
            <p:spPr bwMode="auto">
              <a:xfrm>
                <a:off x="3332" y="2023"/>
                <a:ext cx="1344" cy="0"/>
              </a:xfrm>
              <a:prstGeom prst="line">
                <a:avLst/>
              </a:prstGeom>
              <a:noFill/>
              <a:ln w="9525">
                <a:solidFill>
                  <a:schemeClr val="tx1"/>
                </a:solidFill>
                <a:round/>
                <a:headEn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53" name="Oval 27"/>
              <p:cNvSpPr>
                <a:spLocks noChangeArrowheads="1"/>
              </p:cNvSpPr>
              <p:nvPr/>
            </p:nvSpPr>
            <p:spPr bwMode="auto">
              <a:xfrm>
                <a:off x="3668" y="2167"/>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54" name="Oval 28"/>
              <p:cNvSpPr>
                <a:spLocks noChangeArrowheads="1"/>
              </p:cNvSpPr>
              <p:nvPr/>
            </p:nvSpPr>
            <p:spPr bwMode="auto">
              <a:xfrm>
                <a:off x="3668" y="3559"/>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nvGrpSpPr>
              <p:cNvPr id="55" name="Group 29"/>
              <p:cNvGrpSpPr>
                <a:grpSpLocks/>
              </p:cNvGrpSpPr>
              <p:nvPr/>
            </p:nvGrpSpPr>
            <p:grpSpPr bwMode="auto">
              <a:xfrm>
                <a:off x="3380" y="2743"/>
                <a:ext cx="864" cy="584"/>
                <a:chOff x="1584" y="2256"/>
                <a:chExt cx="864" cy="584"/>
              </a:xfrm>
            </p:grpSpPr>
            <p:sp>
              <p:nvSpPr>
                <p:cNvPr id="63" name="Oval 30"/>
                <p:cNvSpPr>
                  <a:spLocks noChangeArrowheads="1"/>
                </p:cNvSpPr>
                <p:nvPr/>
              </p:nvSpPr>
              <p:spPr bwMode="auto">
                <a:xfrm>
                  <a:off x="1872" y="2352"/>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64" name="Line 31"/>
                <p:cNvSpPr>
                  <a:spLocks noChangeShapeType="1"/>
                </p:cNvSpPr>
                <p:nvPr/>
              </p:nvSpPr>
              <p:spPr bwMode="auto">
                <a:xfrm>
                  <a:off x="1584"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65" name="Line 32"/>
                <p:cNvSpPr>
                  <a:spLocks noChangeShapeType="1"/>
                </p:cNvSpPr>
                <p:nvPr/>
              </p:nvSpPr>
              <p:spPr bwMode="auto">
                <a:xfrm>
                  <a:off x="172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66" name="Line 33"/>
                <p:cNvSpPr>
                  <a:spLocks noChangeShapeType="1"/>
                </p:cNvSpPr>
                <p:nvPr/>
              </p:nvSpPr>
              <p:spPr bwMode="auto">
                <a:xfrm>
                  <a:off x="2256"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67" name="Line 34"/>
                <p:cNvSpPr>
                  <a:spLocks noChangeShapeType="1"/>
                </p:cNvSpPr>
                <p:nvPr/>
              </p:nvSpPr>
              <p:spPr bwMode="auto">
                <a:xfrm>
                  <a:off x="244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68" name="Freeform 35"/>
                <p:cNvSpPr>
                  <a:spLocks/>
                </p:cNvSpPr>
                <p:nvPr/>
              </p:nvSpPr>
              <p:spPr bwMode="auto">
                <a:xfrm>
                  <a:off x="1816" y="2256"/>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69" name="Freeform 36"/>
                <p:cNvSpPr>
                  <a:spLocks/>
                </p:cNvSpPr>
                <p:nvPr/>
              </p:nvSpPr>
              <p:spPr bwMode="auto">
                <a:xfrm flipH="1">
                  <a:off x="2104" y="2264"/>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56" name="Text Box 37"/>
              <p:cNvSpPr txBox="1">
                <a:spLocks noChangeArrowheads="1"/>
              </p:cNvSpPr>
              <p:nvPr/>
            </p:nvSpPr>
            <p:spPr bwMode="auto">
              <a:xfrm>
                <a:off x="4004" y="1591"/>
                <a:ext cx="393" cy="265"/>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H=0</a:t>
                </a:r>
              </a:p>
            </p:txBody>
          </p:sp>
          <p:sp>
            <p:nvSpPr>
              <p:cNvPr id="57" name="Text Box 38"/>
              <p:cNvSpPr txBox="1">
                <a:spLocks noChangeArrowheads="1"/>
              </p:cNvSpPr>
              <p:nvPr/>
            </p:nvSpPr>
            <p:spPr bwMode="auto">
              <a:xfrm>
                <a:off x="4020" y="2215"/>
                <a:ext cx="393" cy="265"/>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H=0</a:t>
                </a:r>
              </a:p>
            </p:txBody>
          </p:sp>
          <p:sp>
            <p:nvSpPr>
              <p:cNvPr id="58" name="Text Box 39"/>
              <p:cNvSpPr txBox="1">
                <a:spLocks noChangeArrowheads="1"/>
              </p:cNvSpPr>
              <p:nvPr/>
            </p:nvSpPr>
            <p:spPr bwMode="auto">
              <a:xfrm>
                <a:off x="3236" y="1768"/>
                <a:ext cx="406" cy="289"/>
              </a:xfrm>
              <a:prstGeom prst="rect">
                <a:avLst/>
              </a:prstGeom>
              <a:noFill/>
              <a:ln w="9525">
                <a:noFill/>
                <a:miter lim="800000"/>
                <a:headEnd/>
                <a:tailEnd/>
              </a:ln>
            </p:spPr>
            <p:txBody>
              <a:bodyPr wrap="none">
                <a:spAutoFit/>
              </a:bodyPr>
              <a:lstStyle/>
              <a:p>
                <a:pPr algn="l"/>
                <a:r>
                  <a:rPr lang="en-US" sz="1800" b="1">
                    <a:solidFill>
                      <a:srgbClr val="000099"/>
                    </a:solidFill>
                    <a:latin typeface="Times New Roman" panose="02020603050405020304" pitchFamily="18" charset="0"/>
                    <a:cs typeface="Times New Roman" panose="02020603050405020304" pitchFamily="18" charset="0"/>
                  </a:rPr>
                  <a:t>cool</a:t>
                </a:r>
              </a:p>
            </p:txBody>
          </p:sp>
          <p:sp>
            <p:nvSpPr>
              <p:cNvPr id="59" name="Line 40"/>
              <p:cNvSpPr>
                <a:spLocks noChangeShapeType="1"/>
              </p:cNvSpPr>
              <p:nvPr/>
            </p:nvSpPr>
            <p:spPr bwMode="auto">
              <a:xfrm>
                <a:off x="3236" y="1879"/>
                <a:ext cx="0" cy="288"/>
              </a:xfrm>
              <a:prstGeom prst="line">
                <a:avLst/>
              </a:prstGeom>
              <a:noFill/>
              <a:ln w="9525">
                <a:solidFill>
                  <a:srgbClr val="000099"/>
                </a:solidFill>
                <a:round/>
                <a:headEnd/>
                <a:tailEnd type="triangle" w="med" len="me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60" name="Text Box 41"/>
              <p:cNvSpPr txBox="1">
                <a:spLocks noChangeArrowheads="1"/>
              </p:cNvSpPr>
              <p:nvPr/>
            </p:nvSpPr>
            <p:spPr bwMode="auto">
              <a:xfrm>
                <a:off x="4203" y="2847"/>
                <a:ext cx="502" cy="457"/>
              </a:xfrm>
              <a:prstGeom prst="rect">
                <a:avLst/>
              </a:prstGeom>
              <a:noFill/>
              <a:ln w="9525">
                <a:noFill/>
                <a:miter lim="800000"/>
                <a:headEnd/>
                <a:tailEnd/>
              </a:ln>
            </p:spPr>
            <p:txBody>
              <a:bodyPr wrap="none">
                <a:spAutoFit/>
              </a:bodyPr>
              <a:lstStyle/>
              <a:p>
                <a:r>
                  <a:rPr lang="en-US" sz="1600" b="1" dirty="0">
                    <a:solidFill>
                      <a:srgbClr val="CC0000"/>
                    </a:solidFill>
                    <a:latin typeface="Times New Roman" panose="02020603050405020304" pitchFamily="18" charset="0"/>
                    <a:cs typeface="Times New Roman" panose="02020603050405020304" pitchFamily="18" charset="0"/>
                  </a:rPr>
                  <a:t>Apply</a:t>
                </a:r>
              </a:p>
              <a:p>
                <a:r>
                  <a:rPr lang="en-US" sz="1600" b="1" dirty="0">
                    <a:solidFill>
                      <a:srgbClr val="CC0000"/>
                    </a:solidFill>
                    <a:latin typeface="Times New Roman" panose="02020603050405020304" pitchFamily="18" charset="0"/>
                    <a:cs typeface="Times New Roman" panose="02020603050405020304" pitchFamily="18" charset="0"/>
                  </a:rPr>
                  <a:t>H</a:t>
                </a:r>
              </a:p>
            </p:txBody>
          </p:sp>
          <p:sp>
            <p:nvSpPr>
              <p:cNvPr id="61" name="Text Box 42"/>
              <p:cNvSpPr txBox="1">
                <a:spLocks noChangeArrowheads="1"/>
              </p:cNvSpPr>
              <p:nvPr/>
            </p:nvSpPr>
            <p:spPr bwMode="auto">
              <a:xfrm>
                <a:off x="4059" y="3559"/>
                <a:ext cx="621" cy="649"/>
              </a:xfrm>
              <a:prstGeom prst="rect">
                <a:avLst/>
              </a:prstGeom>
              <a:noFill/>
              <a:ln w="9525">
                <a:noFill/>
                <a:miter lim="800000"/>
                <a:headEnd/>
                <a:tailEnd/>
              </a:ln>
            </p:spPr>
            <p:txBody>
              <a:bodyPr wrap="none">
                <a:spAutoFit/>
              </a:bodyPr>
              <a:lstStyle/>
              <a:p>
                <a:r>
                  <a:rPr lang="en-US" sz="1600" b="1">
                    <a:solidFill>
                      <a:srgbClr val="CC0000"/>
                    </a:solidFill>
                    <a:latin typeface="Times New Roman" panose="02020603050405020304" pitchFamily="18" charset="0"/>
                    <a:cs typeface="Times New Roman" panose="02020603050405020304" pitchFamily="18" charset="0"/>
                  </a:rPr>
                  <a:t>Remove</a:t>
                </a:r>
              </a:p>
              <a:p>
                <a:r>
                  <a:rPr lang="en-US" sz="1600" b="1">
                    <a:solidFill>
                      <a:srgbClr val="CC0000"/>
                    </a:solidFill>
                    <a:latin typeface="Times New Roman" panose="02020603050405020304" pitchFamily="18" charset="0"/>
                    <a:cs typeface="Times New Roman" panose="02020603050405020304" pitchFamily="18" charset="0"/>
                  </a:rPr>
                  <a:t>H</a:t>
                </a:r>
              </a:p>
              <a:p>
                <a:r>
                  <a:rPr lang="en-US" sz="1600" b="1">
                    <a:solidFill>
                      <a:srgbClr val="CC0000"/>
                    </a:solidFill>
                    <a:latin typeface="Times New Roman" panose="02020603050405020304" pitchFamily="18" charset="0"/>
                    <a:cs typeface="Times New Roman" panose="02020603050405020304" pitchFamily="18" charset="0"/>
                  </a:rPr>
                  <a:t>   B=0</a:t>
                </a:r>
              </a:p>
            </p:txBody>
          </p:sp>
          <p:sp>
            <p:nvSpPr>
              <p:cNvPr id="62" name="Text Box 43"/>
              <p:cNvSpPr txBox="1">
                <a:spLocks noChangeArrowheads="1"/>
              </p:cNvSpPr>
              <p:nvPr/>
            </p:nvSpPr>
            <p:spPr bwMode="auto">
              <a:xfrm>
                <a:off x="3150" y="1134"/>
                <a:ext cx="1824" cy="265"/>
              </a:xfrm>
              <a:prstGeom prst="rect">
                <a:avLst/>
              </a:prstGeom>
              <a:noFill/>
              <a:ln w="9525">
                <a:noFill/>
                <a:miter lim="800000"/>
                <a:headEnd/>
                <a:tailEnd/>
              </a:ln>
            </p:spPr>
            <p:txBody>
              <a:bodyPr>
                <a:spAutoFit/>
              </a:bodyPr>
              <a:lstStyle/>
              <a:p>
                <a:pPr algn="l"/>
                <a:endParaRPr lang="en-US" sz="1600" b="1">
                  <a:solidFill>
                    <a:schemeClr val="tx1"/>
                  </a:solidFill>
                  <a:latin typeface="Times New Roman" panose="02020603050405020304" pitchFamily="18" charset="0"/>
                  <a:cs typeface="Times New Roman" panose="02020603050405020304" pitchFamily="18" charset="0"/>
                </a:endParaRPr>
              </a:p>
            </p:txBody>
          </p:sp>
        </p:grpSp>
        <p:sp>
          <p:nvSpPr>
            <p:cNvPr id="37" name="Text Box 47"/>
            <p:cNvSpPr txBox="1">
              <a:spLocks noChangeArrowheads="1"/>
            </p:cNvSpPr>
            <p:nvPr/>
          </p:nvSpPr>
          <p:spPr bwMode="auto">
            <a:xfrm>
              <a:off x="184" y="1024"/>
              <a:ext cx="2800" cy="313"/>
            </a:xfrm>
            <a:prstGeom prst="rect">
              <a:avLst/>
            </a:prstGeom>
            <a:noFill/>
            <a:ln w="9525">
              <a:noFill/>
              <a:miter lim="800000"/>
              <a:headEnd/>
              <a:tailEnd/>
            </a:ln>
          </p:spPr>
          <p:txBody>
            <a:bodyPr wrap="square">
              <a:spAutoFit/>
            </a:bodyPr>
            <a:lstStyle/>
            <a:p>
              <a:pPr>
                <a:spcBef>
                  <a:spcPct val="50000"/>
                </a:spcBef>
              </a:pPr>
              <a:r>
                <a:rPr lang="en-US" sz="2000" dirty="0">
                  <a:latin typeface="Times New Roman" panose="02020603050405020304" pitchFamily="18" charset="0"/>
                  <a:cs typeface="Times New Roman" panose="02020603050405020304" pitchFamily="18" charset="0"/>
                </a:rPr>
                <a:t>“Perfect” </a:t>
              </a:r>
              <a:r>
                <a:rPr lang="en-US" sz="2000" dirty="0" smtClean="0">
                  <a:latin typeface="Times New Roman" panose="02020603050405020304" pitchFamily="18" charset="0"/>
                  <a:cs typeface="Times New Roman" panose="02020603050405020304" pitchFamily="18" charset="0"/>
                </a:rPr>
                <a:t>conductor (zero resistance)</a:t>
              </a:r>
              <a:endParaRPr lang="en-US" sz="2000" dirty="0">
                <a:latin typeface="Times New Roman" panose="02020603050405020304" pitchFamily="18" charset="0"/>
                <a:cs typeface="Times New Roman" panose="02020603050405020304" pitchFamily="18" charset="0"/>
              </a:endParaRPr>
            </a:p>
          </p:txBody>
        </p:sp>
        <p:sp>
          <p:nvSpPr>
            <p:cNvPr id="38" name="Text Box 48"/>
            <p:cNvSpPr txBox="1">
              <a:spLocks noChangeArrowheads="1"/>
            </p:cNvSpPr>
            <p:nvPr/>
          </p:nvSpPr>
          <p:spPr bwMode="auto">
            <a:xfrm>
              <a:off x="2958" y="1054"/>
              <a:ext cx="1998" cy="313"/>
            </a:xfrm>
            <a:prstGeom prst="rect">
              <a:avLst/>
            </a:prstGeom>
            <a:noFill/>
            <a:ln w="9525">
              <a:noFill/>
              <a:miter lim="800000"/>
              <a:headEnd/>
              <a:tailEnd/>
            </a:ln>
          </p:spPr>
          <p:txBody>
            <a:bodyPr>
              <a:spAutoFit/>
            </a:bodyPr>
            <a:lstStyle/>
            <a:p>
              <a:pPr>
                <a:spcBef>
                  <a:spcPct val="50000"/>
                </a:spcBef>
              </a:pPr>
              <a:r>
                <a:rPr lang="en-US" sz="2000" dirty="0">
                  <a:latin typeface="Times New Roman" panose="02020603050405020304" pitchFamily="18" charset="0"/>
                  <a:cs typeface="Times New Roman" panose="02020603050405020304" pitchFamily="18" charset="0"/>
                </a:rPr>
                <a:t>Superconductor</a:t>
              </a:r>
            </a:p>
          </p:txBody>
        </p:sp>
      </p:grpSp>
      <p:sp>
        <p:nvSpPr>
          <p:cNvPr id="77" name="Text Box 50"/>
          <p:cNvSpPr txBox="1">
            <a:spLocks noChangeArrowheads="1"/>
          </p:cNvSpPr>
          <p:nvPr/>
        </p:nvSpPr>
        <p:spPr bwMode="auto">
          <a:xfrm>
            <a:off x="146791" y="799747"/>
            <a:ext cx="7724775" cy="701675"/>
          </a:xfrm>
          <a:prstGeom prst="rect">
            <a:avLst/>
          </a:prstGeom>
          <a:noFill/>
          <a:ln w="9525">
            <a:noFill/>
            <a:miter lim="800000"/>
            <a:headEnd/>
            <a:tailEnd/>
          </a:ln>
        </p:spPr>
        <p:txBody>
          <a:bodyPr>
            <a:spAutoFit/>
          </a:bodyPr>
          <a:lstStyle/>
          <a:p>
            <a:pPr algn="l">
              <a:spcBef>
                <a:spcPct val="50000"/>
              </a:spcBef>
            </a:pPr>
            <a:r>
              <a:rPr lang="en-US" sz="2000" b="1" dirty="0">
                <a:latin typeface="Times New Roman" panose="02020603050405020304" pitchFamily="18" charset="0"/>
                <a:cs typeface="Times New Roman" panose="02020603050405020304" pitchFamily="18" charset="0"/>
              </a:rPr>
              <a:t>Zero field-cooled method</a:t>
            </a:r>
            <a:r>
              <a:rPr lang="en-US" sz="2000" dirty="0">
                <a:latin typeface="Times New Roman" panose="02020603050405020304" pitchFamily="18" charset="0"/>
                <a:cs typeface="Times New Roman" panose="02020603050405020304" pitchFamily="18" charset="0"/>
              </a:rPr>
              <a:t>: the materials are first cooled and then placed in an external magnetic field.</a:t>
            </a:r>
          </a:p>
        </p:txBody>
      </p: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25</a:t>
            </a:fld>
            <a:endParaRPr lang="en-GB"/>
          </a:p>
        </p:txBody>
      </p:sp>
    </p:spTree>
    <p:extLst>
      <p:ext uri="{BB962C8B-B14F-4D97-AF65-F5344CB8AC3E}">
        <p14:creationId xmlns:p14="http://schemas.microsoft.com/office/powerpoint/2010/main" val="36600467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12"/>
          <p:cNvSpPr txBox="1">
            <a:spLocks noChangeArrowheads="1"/>
          </p:cNvSpPr>
          <p:nvPr/>
        </p:nvSpPr>
        <p:spPr bwMode="auto">
          <a:xfrm>
            <a:off x="0" y="0"/>
            <a:ext cx="6952007" cy="707886"/>
          </a:xfrm>
          <a:prstGeom prst="rect">
            <a:avLst/>
          </a:prstGeom>
          <a:noFill/>
          <a:ln w="9525">
            <a:noFill/>
            <a:miter lim="800000"/>
            <a:headEnd/>
            <a:tailEnd/>
          </a:ln>
        </p:spPr>
        <p:txBody>
          <a:bodyPr wrap="square">
            <a:spAutoFit/>
          </a:bodyPr>
          <a:lstStyle/>
          <a:p>
            <a:pPr algn="l">
              <a:spcBef>
                <a:spcPct val="50000"/>
              </a:spcBef>
            </a:pPr>
            <a:r>
              <a:rPr lang="en-US" sz="4000" dirty="0" smtClean="0">
                <a:latin typeface="Times New Roman" panose="02020603050405020304" pitchFamily="18" charset="0"/>
                <a:cs typeface="Times New Roman" panose="02020603050405020304" pitchFamily="18" charset="0"/>
              </a:rPr>
              <a:t>Meissner effect</a:t>
            </a:r>
            <a:endParaRPr lang="en-US" sz="4000"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a:off x="0" y="739034"/>
            <a:ext cx="8774866"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78" name="Group 89"/>
          <p:cNvGrpSpPr>
            <a:grpSpLocks/>
          </p:cNvGrpSpPr>
          <p:nvPr/>
        </p:nvGrpSpPr>
        <p:grpSpPr bwMode="auto">
          <a:xfrm>
            <a:off x="173037" y="692199"/>
            <a:ext cx="8553450" cy="5573661"/>
            <a:chOff x="114" y="31"/>
            <a:chExt cx="5304" cy="4283"/>
          </a:xfrm>
        </p:grpSpPr>
        <p:sp>
          <p:nvSpPr>
            <p:cNvPr id="79" name="AutoShape 74"/>
            <p:cNvSpPr>
              <a:spLocks noChangeArrowheads="1"/>
            </p:cNvSpPr>
            <p:nvPr/>
          </p:nvSpPr>
          <p:spPr bwMode="auto">
            <a:xfrm>
              <a:off x="693" y="1712"/>
              <a:ext cx="4309" cy="2041"/>
            </a:xfrm>
            <a:prstGeom prst="roundRect">
              <a:avLst>
                <a:gd name="adj" fmla="val 16667"/>
              </a:avLst>
            </a:prstGeom>
            <a:no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80" name="Text Box 78"/>
            <p:cNvSpPr txBox="1">
              <a:spLocks noChangeArrowheads="1"/>
            </p:cNvSpPr>
            <p:nvPr/>
          </p:nvSpPr>
          <p:spPr bwMode="auto">
            <a:xfrm>
              <a:off x="1521" y="4166"/>
              <a:ext cx="2276" cy="148"/>
            </a:xfrm>
            <a:prstGeom prst="rect">
              <a:avLst/>
            </a:prstGeom>
            <a:noFill/>
            <a:ln w="9525">
              <a:noFill/>
              <a:miter lim="800000"/>
              <a:headEnd/>
              <a:tailEnd/>
            </a:ln>
          </p:spPr>
          <p:txBody>
            <a:bodyPr lIns="0" tIns="0" rIns="0" bIns="0">
              <a:spAutoFit/>
            </a:bodyPr>
            <a:lstStyle/>
            <a:p>
              <a:pPr>
                <a:spcBef>
                  <a:spcPct val="50000"/>
                </a:spcBef>
              </a:pPr>
              <a:r>
                <a:rPr lang="en-US" sz="1400" b="1">
                  <a:solidFill>
                    <a:schemeClr val="bg2"/>
                  </a:solidFill>
                  <a:latin typeface="Times New Roman" panose="02020603050405020304" pitchFamily="18" charset="0"/>
                  <a:cs typeface="Times New Roman" panose="02020603050405020304" pitchFamily="18" charset="0"/>
                </a:rPr>
                <a:t>Levitation experiment</a:t>
              </a:r>
            </a:p>
          </p:txBody>
        </p:sp>
        <p:sp>
          <p:nvSpPr>
            <p:cNvPr id="81" name="Text Box 9"/>
            <p:cNvSpPr txBox="1">
              <a:spLocks noChangeArrowheads="1"/>
            </p:cNvSpPr>
            <p:nvPr/>
          </p:nvSpPr>
          <p:spPr bwMode="auto">
            <a:xfrm>
              <a:off x="3384" y="849"/>
              <a:ext cx="1248" cy="233"/>
            </a:xfrm>
            <a:prstGeom prst="rect">
              <a:avLst/>
            </a:prstGeom>
            <a:noFill/>
            <a:ln w="9525">
              <a:noFill/>
              <a:miter lim="800000"/>
              <a:headEnd/>
              <a:tailEnd/>
            </a:ln>
          </p:spPr>
          <p:txBody>
            <a:bodyPr>
              <a:spAutoFit/>
            </a:bodyPr>
            <a:lstStyle/>
            <a:p>
              <a:pPr algn="l"/>
              <a:endParaRPr lang="en-US" sz="1600" b="1">
                <a:solidFill>
                  <a:schemeClr val="tx1"/>
                </a:solidFill>
                <a:latin typeface="Times New Roman" panose="02020603050405020304" pitchFamily="18" charset="0"/>
                <a:cs typeface="Times New Roman" panose="02020603050405020304" pitchFamily="18" charset="0"/>
              </a:endParaRPr>
            </a:p>
          </p:txBody>
        </p:sp>
        <p:grpSp>
          <p:nvGrpSpPr>
            <p:cNvPr id="82" name="Group 10"/>
            <p:cNvGrpSpPr>
              <a:grpSpLocks/>
            </p:cNvGrpSpPr>
            <p:nvPr/>
          </p:nvGrpSpPr>
          <p:grpSpPr bwMode="auto">
            <a:xfrm>
              <a:off x="3672" y="1089"/>
              <a:ext cx="432" cy="528"/>
              <a:chOff x="3408" y="960"/>
              <a:chExt cx="432" cy="528"/>
            </a:xfrm>
          </p:grpSpPr>
          <p:sp>
            <p:nvSpPr>
              <p:cNvPr id="148" name="Oval 11"/>
              <p:cNvSpPr>
                <a:spLocks noChangeArrowheads="1"/>
              </p:cNvSpPr>
              <p:nvPr/>
            </p:nvSpPr>
            <p:spPr bwMode="auto">
              <a:xfrm>
                <a:off x="3504" y="1008"/>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49" name="Line 12"/>
              <p:cNvSpPr>
                <a:spLocks noChangeShapeType="1"/>
              </p:cNvSpPr>
              <p:nvPr/>
            </p:nvSpPr>
            <p:spPr bwMode="auto">
              <a:xfrm>
                <a:off x="3408"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50" name="Line 13"/>
              <p:cNvSpPr>
                <a:spLocks noChangeShapeType="1"/>
              </p:cNvSpPr>
              <p:nvPr/>
            </p:nvSpPr>
            <p:spPr bwMode="auto">
              <a:xfrm>
                <a:off x="3552"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51" name="Line 14"/>
              <p:cNvSpPr>
                <a:spLocks noChangeShapeType="1"/>
              </p:cNvSpPr>
              <p:nvPr/>
            </p:nvSpPr>
            <p:spPr bwMode="auto">
              <a:xfrm>
                <a:off x="3696"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52" name="Line 15"/>
              <p:cNvSpPr>
                <a:spLocks noChangeShapeType="1"/>
              </p:cNvSpPr>
              <p:nvPr/>
            </p:nvSpPr>
            <p:spPr bwMode="auto">
              <a:xfrm>
                <a:off x="3840"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grpSp>
        <p:sp>
          <p:nvSpPr>
            <p:cNvPr id="83" name="Text Box 16"/>
            <p:cNvSpPr txBox="1">
              <a:spLocks noChangeArrowheads="1"/>
            </p:cNvSpPr>
            <p:nvPr/>
          </p:nvSpPr>
          <p:spPr bwMode="auto">
            <a:xfrm>
              <a:off x="4248" y="1233"/>
              <a:ext cx="234" cy="233"/>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a:t>
              </a:r>
            </a:p>
          </p:txBody>
        </p:sp>
        <p:sp>
          <p:nvSpPr>
            <p:cNvPr id="84" name="Line 17"/>
            <p:cNvSpPr>
              <a:spLocks noChangeShapeType="1"/>
            </p:cNvSpPr>
            <p:nvPr/>
          </p:nvSpPr>
          <p:spPr bwMode="auto">
            <a:xfrm>
              <a:off x="3144" y="1665"/>
              <a:ext cx="1536" cy="0"/>
            </a:xfrm>
            <a:prstGeom prst="line">
              <a:avLst/>
            </a:prstGeom>
            <a:noFill/>
            <a:ln w="9525">
              <a:solidFill>
                <a:schemeClr val="tx1"/>
              </a:solidFill>
              <a:round/>
              <a:headEn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85" name="Text Box 18"/>
            <p:cNvSpPr txBox="1">
              <a:spLocks noChangeArrowheads="1"/>
            </p:cNvSpPr>
            <p:nvPr/>
          </p:nvSpPr>
          <p:spPr bwMode="auto">
            <a:xfrm>
              <a:off x="4392" y="1410"/>
              <a:ext cx="395" cy="254"/>
            </a:xfrm>
            <a:prstGeom prst="rect">
              <a:avLst/>
            </a:prstGeom>
            <a:noFill/>
            <a:ln w="9525">
              <a:noFill/>
              <a:miter lim="800000"/>
              <a:headEnd/>
              <a:tailEnd/>
            </a:ln>
          </p:spPr>
          <p:txBody>
            <a:bodyPr wrap="none">
              <a:spAutoFit/>
            </a:bodyPr>
            <a:lstStyle/>
            <a:p>
              <a:pPr algn="l"/>
              <a:r>
                <a:rPr lang="en-US" sz="1800" b="1" dirty="0">
                  <a:solidFill>
                    <a:srgbClr val="000099"/>
                  </a:solidFill>
                  <a:latin typeface="Times New Roman" panose="02020603050405020304" pitchFamily="18" charset="0"/>
                  <a:cs typeface="Times New Roman" panose="02020603050405020304" pitchFamily="18" charset="0"/>
                </a:rPr>
                <a:t>cool</a:t>
              </a:r>
            </a:p>
          </p:txBody>
        </p:sp>
        <p:sp>
          <p:nvSpPr>
            <p:cNvPr id="86" name="Line 19"/>
            <p:cNvSpPr>
              <a:spLocks noChangeShapeType="1"/>
            </p:cNvSpPr>
            <p:nvPr/>
          </p:nvSpPr>
          <p:spPr bwMode="auto">
            <a:xfrm>
              <a:off x="4776" y="1521"/>
              <a:ext cx="0" cy="288"/>
            </a:xfrm>
            <a:prstGeom prst="line">
              <a:avLst/>
            </a:prstGeom>
            <a:noFill/>
            <a:ln w="9525">
              <a:solidFill>
                <a:srgbClr val="000099"/>
              </a:solidFill>
              <a:round/>
              <a:headEnd/>
              <a:tailEnd type="triangle" w="med" len="me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87" name="Text Box 20"/>
            <p:cNvSpPr txBox="1">
              <a:spLocks noChangeArrowheads="1"/>
            </p:cNvSpPr>
            <p:nvPr/>
          </p:nvSpPr>
          <p:spPr bwMode="auto">
            <a:xfrm>
              <a:off x="4300" y="3153"/>
              <a:ext cx="605" cy="571"/>
            </a:xfrm>
            <a:prstGeom prst="rect">
              <a:avLst/>
            </a:prstGeom>
            <a:noFill/>
            <a:ln w="9525">
              <a:noFill/>
              <a:miter lim="800000"/>
              <a:headEnd/>
              <a:tailEnd/>
            </a:ln>
          </p:spPr>
          <p:txBody>
            <a:bodyPr wrap="none">
              <a:spAutoFit/>
            </a:bodyPr>
            <a:lstStyle/>
            <a:p>
              <a:r>
                <a:rPr lang="en-US" sz="1600" b="1" dirty="0">
                  <a:solidFill>
                    <a:srgbClr val="CC0000"/>
                  </a:solidFill>
                  <a:latin typeface="Times New Roman" panose="02020603050405020304" pitchFamily="18" charset="0"/>
                  <a:cs typeface="Times New Roman" panose="02020603050405020304" pitchFamily="18" charset="0"/>
                </a:rPr>
                <a:t>Remove</a:t>
              </a:r>
            </a:p>
            <a:p>
              <a:r>
                <a:rPr lang="en-US" sz="1600" b="1" dirty="0">
                  <a:solidFill>
                    <a:srgbClr val="CC0000"/>
                  </a:solidFill>
                  <a:latin typeface="Times New Roman" panose="02020603050405020304" pitchFamily="18" charset="0"/>
                  <a:cs typeface="Times New Roman" panose="02020603050405020304" pitchFamily="18" charset="0"/>
                </a:rPr>
                <a:t>H</a:t>
              </a:r>
            </a:p>
            <a:p>
              <a:r>
                <a:rPr lang="en-US" sz="1600" b="1" dirty="0">
                  <a:solidFill>
                    <a:srgbClr val="CC0000"/>
                  </a:solidFill>
                  <a:latin typeface="Times New Roman" panose="02020603050405020304" pitchFamily="18" charset="0"/>
                  <a:cs typeface="Times New Roman" panose="02020603050405020304" pitchFamily="18" charset="0"/>
                </a:rPr>
                <a:t>    B=0</a:t>
              </a:r>
            </a:p>
          </p:txBody>
        </p:sp>
        <p:grpSp>
          <p:nvGrpSpPr>
            <p:cNvPr id="88" name="Group 21"/>
            <p:cNvGrpSpPr>
              <a:grpSpLocks/>
            </p:cNvGrpSpPr>
            <p:nvPr/>
          </p:nvGrpSpPr>
          <p:grpSpPr bwMode="auto">
            <a:xfrm>
              <a:off x="3480" y="2425"/>
              <a:ext cx="864" cy="584"/>
              <a:chOff x="1584" y="2256"/>
              <a:chExt cx="864" cy="584"/>
            </a:xfrm>
          </p:grpSpPr>
          <p:sp>
            <p:nvSpPr>
              <p:cNvPr id="141" name="Oval 22"/>
              <p:cNvSpPr>
                <a:spLocks noChangeArrowheads="1"/>
              </p:cNvSpPr>
              <p:nvPr/>
            </p:nvSpPr>
            <p:spPr bwMode="auto">
              <a:xfrm>
                <a:off x="1872" y="2352"/>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42" name="Line 23"/>
              <p:cNvSpPr>
                <a:spLocks noChangeShapeType="1"/>
              </p:cNvSpPr>
              <p:nvPr/>
            </p:nvSpPr>
            <p:spPr bwMode="auto">
              <a:xfrm>
                <a:off x="1584"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43" name="Line 24"/>
              <p:cNvSpPr>
                <a:spLocks noChangeShapeType="1"/>
              </p:cNvSpPr>
              <p:nvPr/>
            </p:nvSpPr>
            <p:spPr bwMode="auto">
              <a:xfrm>
                <a:off x="172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44" name="Line 25"/>
              <p:cNvSpPr>
                <a:spLocks noChangeShapeType="1"/>
              </p:cNvSpPr>
              <p:nvPr/>
            </p:nvSpPr>
            <p:spPr bwMode="auto">
              <a:xfrm>
                <a:off x="2256"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45" name="Line 26"/>
              <p:cNvSpPr>
                <a:spLocks noChangeShapeType="1"/>
              </p:cNvSpPr>
              <p:nvPr/>
            </p:nvSpPr>
            <p:spPr bwMode="auto">
              <a:xfrm>
                <a:off x="244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46" name="Freeform 27"/>
              <p:cNvSpPr>
                <a:spLocks/>
              </p:cNvSpPr>
              <p:nvPr/>
            </p:nvSpPr>
            <p:spPr bwMode="auto">
              <a:xfrm>
                <a:off x="1816" y="2256"/>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47" name="Freeform 28"/>
              <p:cNvSpPr>
                <a:spLocks/>
              </p:cNvSpPr>
              <p:nvPr/>
            </p:nvSpPr>
            <p:spPr bwMode="auto">
              <a:xfrm flipH="1">
                <a:off x="2104" y="2264"/>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89" name="Text Box 29"/>
            <p:cNvSpPr txBox="1">
              <a:spLocks noChangeArrowheads="1"/>
            </p:cNvSpPr>
            <p:nvPr/>
          </p:nvSpPr>
          <p:spPr bwMode="auto">
            <a:xfrm>
              <a:off x="4606" y="2529"/>
              <a:ext cx="234" cy="233"/>
            </a:xfrm>
            <a:prstGeom prst="rect">
              <a:avLst/>
            </a:prstGeom>
            <a:noFill/>
            <a:ln w="9525">
              <a:noFill/>
              <a:miter lim="800000"/>
              <a:headEnd/>
              <a:tailEnd/>
            </a:ln>
          </p:spPr>
          <p:txBody>
            <a:bodyPr wrap="none">
              <a:spAutoFit/>
            </a:bodyPr>
            <a:lstStyle/>
            <a:p>
              <a:r>
                <a:rPr lang="en-US" sz="1600" b="1">
                  <a:solidFill>
                    <a:srgbClr val="CC0000"/>
                  </a:solidFill>
                  <a:latin typeface="Times New Roman" panose="02020603050405020304" pitchFamily="18" charset="0"/>
                  <a:cs typeface="Times New Roman" panose="02020603050405020304" pitchFamily="18" charset="0"/>
                </a:rPr>
                <a:t>H</a:t>
              </a:r>
            </a:p>
          </p:txBody>
        </p:sp>
        <p:grpSp>
          <p:nvGrpSpPr>
            <p:cNvPr id="90" name="Group 30"/>
            <p:cNvGrpSpPr>
              <a:grpSpLocks/>
            </p:cNvGrpSpPr>
            <p:nvPr/>
          </p:nvGrpSpPr>
          <p:grpSpPr bwMode="auto">
            <a:xfrm>
              <a:off x="3480" y="1753"/>
              <a:ext cx="864" cy="584"/>
              <a:chOff x="1584" y="2256"/>
              <a:chExt cx="864" cy="584"/>
            </a:xfrm>
          </p:grpSpPr>
          <p:sp>
            <p:nvSpPr>
              <p:cNvPr id="134" name="Oval 31"/>
              <p:cNvSpPr>
                <a:spLocks noChangeArrowheads="1"/>
              </p:cNvSpPr>
              <p:nvPr/>
            </p:nvSpPr>
            <p:spPr bwMode="auto">
              <a:xfrm>
                <a:off x="1872" y="2352"/>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35" name="Line 32"/>
              <p:cNvSpPr>
                <a:spLocks noChangeShapeType="1"/>
              </p:cNvSpPr>
              <p:nvPr/>
            </p:nvSpPr>
            <p:spPr bwMode="auto">
              <a:xfrm>
                <a:off x="1584"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6" name="Line 33"/>
              <p:cNvSpPr>
                <a:spLocks noChangeShapeType="1"/>
              </p:cNvSpPr>
              <p:nvPr/>
            </p:nvSpPr>
            <p:spPr bwMode="auto">
              <a:xfrm>
                <a:off x="172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7" name="Line 34"/>
              <p:cNvSpPr>
                <a:spLocks noChangeShapeType="1"/>
              </p:cNvSpPr>
              <p:nvPr/>
            </p:nvSpPr>
            <p:spPr bwMode="auto">
              <a:xfrm>
                <a:off x="2256"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8" name="Line 35"/>
              <p:cNvSpPr>
                <a:spLocks noChangeShapeType="1"/>
              </p:cNvSpPr>
              <p:nvPr/>
            </p:nvSpPr>
            <p:spPr bwMode="auto">
              <a:xfrm>
                <a:off x="244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9" name="Freeform 36"/>
              <p:cNvSpPr>
                <a:spLocks/>
              </p:cNvSpPr>
              <p:nvPr/>
            </p:nvSpPr>
            <p:spPr bwMode="auto">
              <a:xfrm>
                <a:off x="1816" y="2256"/>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40" name="Freeform 37"/>
              <p:cNvSpPr>
                <a:spLocks/>
              </p:cNvSpPr>
              <p:nvPr/>
            </p:nvSpPr>
            <p:spPr bwMode="auto">
              <a:xfrm flipH="1">
                <a:off x="2104" y="2264"/>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91" name="Text Box 38"/>
            <p:cNvSpPr txBox="1">
              <a:spLocks noChangeArrowheads="1"/>
            </p:cNvSpPr>
            <p:nvPr/>
          </p:nvSpPr>
          <p:spPr bwMode="auto">
            <a:xfrm>
              <a:off x="4570" y="1729"/>
              <a:ext cx="234" cy="402"/>
            </a:xfrm>
            <a:prstGeom prst="rect">
              <a:avLst/>
            </a:prstGeom>
            <a:noFill/>
            <a:ln w="9525">
              <a:noFill/>
              <a:miter lim="800000"/>
              <a:headEnd/>
              <a:tailEnd/>
            </a:ln>
          </p:spPr>
          <p:txBody>
            <a:bodyPr wrap="none">
              <a:spAutoFit/>
            </a:bodyPr>
            <a:lstStyle/>
            <a:p>
              <a:endParaRPr lang="en-US" sz="1600" b="1">
                <a:solidFill>
                  <a:srgbClr val="CC0000"/>
                </a:solidFill>
                <a:latin typeface="Times New Roman" panose="02020603050405020304" pitchFamily="18" charset="0"/>
                <a:cs typeface="Times New Roman" panose="02020603050405020304" pitchFamily="18" charset="0"/>
              </a:endParaRPr>
            </a:p>
            <a:p>
              <a:r>
                <a:rPr lang="en-US" sz="1600" b="1">
                  <a:solidFill>
                    <a:srgbClr val="CC0000"/>
                  </a:solidFill>
                  <a:latin typeface="Times New Roman" panose="02020603050405020304" pitchFamily="18" charset="0"/>
                  <a:cs typeface="Times New Roman" panose="02020603050405020304" pitchFamily="18" charset="0"/>
                </a:rPr>
                <a:t>H</a:t>
              </a:r>
            </a:p>
          </p:txBody>
        </p:sp>
        <p:sp>
          <p:nvSpPr>
            <p:cNvPr id="92" name="Oval 39"/>
            <p:cNvSpPr>
              <a:spLocks noChangeArrowheads="1"/>
            </p:cNvSpPr>
            <p:nvPr/>
          </p:nvSpPr>
          <p:spPr bwMode="auto">
            <a:xfrm>
              <a:off x="3794" y="3201"/>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nvGrpSpPr>
            <p:cNvPr id="93" name="Group 40"/>
            <p:cNvGrpSpPr>
              <a:grpSpLocks/>
            </p:cNvGrpSpPr>
            <p:nvPr/>
          </p:nvGrpSpPr>
          <p:grpSpPr bwMode="auto">
            <a:xfrm>
              <a:off x="1272" y="1081"/>
              <a:ext cx="432" cy="528"/>
              <a:chOff x="3408" y="960"/>
              <a:chExt cx="432" cy="528"/>
            </a:xfrm>
          </p:grpSpPr>
          <p:sp>
            <p:nvSpPr>
              <p:cNvPr id="129" name="Oval 41"/>
              <p:cNvSpPr>
                <a:spLocks noChangeArrowheads="1"/>
              </p:cNvSpPr>
              <p:nvPr/>
            </p:nvSpPr>
            <p:spPr bwMode="auto">
              <a:xfrm>
                <a:off x="3504" y="1008"/>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30" name="Line 42"/>
              <p:cNvSpPr>
                <a:spLocks noChangeShapeType="1"/>
              </p:cNvSpPr>
              <p:nvPr/>
            </p:nvSpPr>
            <p:spPr bwMode="auto">
              <a:xfrm>
                <a:off x="3408"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1" name="Line 43"/>
              <p:cNvSpPr>
                <a:spLocks noChangeShapeType="1"/>
              </p:cNvSpPr>
              <p:nvPr/>
            </p:nvSpPr>
            <p:spPr bwMode="auto">
              <a:xfrm>
                <a:off x="3552"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2" name="Line 44"/>
              <p:cNvSpPr>
                <a:spLocks noChangeShapeType="1"/>
              </p:cNvSpPr>
              <p:nvPr/>
            </p:nvSpPr>
            <p:spPr bwMode="auto">
              <a:xfrm>
                <a:off x="3696"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3" name="Line 45"/>
              <p:cNvSpPr>
                <a:spLocks noChangeShapeType="1"/>
              </p:cNvSpPr>
              <p:nvPr/>
            </p:nvSpPr>
            <p:spPr bwMode="auto">
              <a:xfrm>
                <a:off x="3840"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grpSp>
        <p:grpSp>
          <p:nvGrpSpPr>
            <p:cNvPr id="94" name="Group 46"/>
            <p:cNvGrpSpPr>
              <a:grpSpLocks/>
            </p:cNvGrpSpPr>
            <p:nvPr/>
          </p:nvGrpSpPr>
          <p:grpSpPr bwMode="auto">
            <a:xfrm>
              <a:off x="1272" y="1729"/>
              <a:ext cx="432" cy="528"/>
              <a:chOff x="3408" y="1608"/>
              <a:chExt cx="432" cy="528"/>
            </a:xfrm>
          </p:grpSpPr>
          <p:sp>
            <p:nvSpPr>
              <p:cNvPr id="124" name="Oval 47"/>
              <p:cNvSpPr>
                <a:spLocks noChangeArrowheads="1"/>
              </p:cNvSpPr>
              <p:nvPr/>
            </p:nvSpPr>
            <p:spPr bwMode="auto">
              <a:xfrm>
                <a:off x="3504" y="1680"/>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25" name="Line 48"/>
              <p:cNvSpPr>
                <a:spLocks noChangeShapeType="1"/>
              </p:cNvSpPr>
              <p:nvPr/>
            </p:nvSpPr>
            <p:spPr bwMode="auto">
              <a:xfrm>
                <a:off x="3408" y="1608"/>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26" name="Line 49"/>
              <p:cNvSpPr>
                <a:spLocks noChangeShapeType="1"/>
              </p:cNvSpPr>
              <p:nvPr/>
            </p:nvSpPr>
            <p:spPr bwMode="auto">
              <a:xfrm>
                <a:off x="3552" y="1608"/>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27" name="Line 50"/>
              <p:cNvSpPr>
                <a:spLocks noChangeShapeType="1"/>
              </p:cNvSpPr>
              <p:nvPr/>
            </p:nvSpPr>
            <p:spPr bwMode="auto">
              <a:xfrm>
                <a:off x="3696" y="1608"/>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28" name="Line 51"/>
              <p:cNvSpPr>
                <a:spLocks noChangeShapeType="1"/>
              </p:cNvSpPr>
              <p:nvPr/>
            </p:nvSpPr>
            <p:spPr bwMode="auto">
              <a:xfrm>
                <a:off x="3840" y="1608"/>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grpSp>
        <p:grpSp>
          <p:nvGrpSpPr>
            <p:cNvPr id="95" name="Group 52"/>
            <p:cNvGrpSpPr>
              <a:grpSpLocks/>
            </p:cNvGrpSpPr>
            <p:nvPr/>
          </p:nvGrpSpPr>
          <p:grpSpPr bwMode="auto">
            <a:xfrm>
              <a:off x="1272" y="2377"/>
              <a:ext cx="440" cy="536"/>
              <a:chOff x="3408" y="2256"/>
              <a:chExt cx="440" cy="536"/>
            </a:xfrm>
          </p:grpSpPr>
          <p:sp>
            <p:nvSpPr>
              <p:cNvPr id="119" name="Oval 53"/>
              <p:cNvSpPr>
                <a:spLocks noChangeArrowheads="1"/>
              </p:cNvSpPr>
              <p:nvPr/>
            </p:nvSpPr>
            <p:spPr bwMode="auto">
              <a:xfrm>
                <a:off x="3504" y="2352"/>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20" name="Line 54"/>
              <p:cNvSpPr>
                <a:spLocks noChangeShapeType="1"/>
              </p:cNvSpPr>
              <p:nvPr/>
            </p:nvSpPr>
            <p:spPr bwMode="auto">
              <a:xfrm>
                <a:off x="340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21" name="Line 55"/>
              <p:cNvSpPr>
                <a:spLocks noChangeShapeType="1"/>
              </p:cNvSpPr>
              <p:nvPr/>
            </p:nvSpPr>
            <p:spPr bwMode="auto">
              <a:xfrm>
                <a:off x="3552"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22" name="Line 56"/>
              <p:cNvSpPr>
                <a:spLocks noChangeShapeType="1"/>
              </p:cNvSpPr>
              <p:nvPr/>
            </p:nvSpPr>
            <p:spPr bwMode="auto">
              <a:xfrm>
                <a:off x="3696"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23" name="Line 57"/>
              <p:cNvSpPr>
                <a:spLocks noChangeShapeType="1"/>
              </p:cNvSpPr>
              <p:nvPr/>
            </p:nvSpPr>
            <p:spPr bwMode="auto">
              <a:xfrm>
                <a:off x="3848" y="2264"/>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grpSp>
        <p:grpSp>
          <p:nvGrpSpPr>
            <p:cNvPr id="96" name="Group 58"/>
            <p:cNvGrpSpPr>
              <a:grpSpLocks/>
            </p:cNvGrpSpPr>
            <p:nvPr/>
          </p:nvGrpSpPr>
          <p:grpSpPr bwMode="auto">
            <a:xfrm>
              <a:off x="1144" y="3025"/>
              <a:ext cx="695" cy="696"/>
              <a:chOff x="3280" y="2904"/>
              <a:chExt cx="695" cy="696"/>
            </a:xfrm>
          </p:grpSpPr>
          <p:sp>
            <p:nvSpPr>
              <p:cNvPr id="112" name="Oval 59"/>
              <p:cNvSpPr>
                <a:spLocks noChangeArrowheads="1"/>
              </p:cNvSpPr>
              <p:nvPr/>
            </p:nvSpPr>
            <p:spPr bwMode="auto">
              <a:xfrm>
                <a:off x="3504" y="3072"/>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13" name="Line 60"/>
              <p:cNvSpPr>
                <a:spLocks noChangeShapeType="1"/>
              </p:cNvSpPr>
              <p:nvPr/>
            </p:nvSpPr>
            <p:spPr bwMode="auto">
              <a:xfrm flipH="1">
                <a:off x="3648" y="2904"/>
                <a:ext cx="8" cy="696"/>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14" name="Oval 61"/>
              <p:cNvSpPr>
                <a:spLocks noChangeArrowheads="1"/>
              </p:cNvSpPr>
              <p:nvPr/>
            </p:nvSpPr>
            <p:spPr bwMode="auto">
              <a:xfrm>
                <a:off x="3712" y="3040"/>
                <a:ext cx="200" cy="440"/>
              </a:xfrm>
              <a:prstGeom prst="ellipse">
                <a:avLst/>
              </a:prstGeom>
              <a:noFill/>
              <a:ln w="12700">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15" name="Oval 62"/>
              <p:cNvSpPr>
                <a:spLocks noChangeArrowheads="1"/>
              </p:cNvSpPr>
              <p:nvPr/>
            </p:nvSpPr>
            <p:spPr bwMode="auto">
              <a:xfrm>
                <a:off x="3344" y="3040"/>
                <a:ext cx="200" cy="440"/>
              </a:xfrm>
              <a:prstGeom prst="ellipse">
                <a:avLst/>
              </a:prstGeom>
              <a:noFill/>
              <a:ln w="12700">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16" name="Oval 63"/>
              <p:cNvSpPr>
                <a:spLocks noChangeArrowheads="1"/>
              </p:cNvSpPr>
              <p:nvPr/>
            </p:nvSpPr>
            <p:spPr bwMode="auto">
              <a:xfrm>
                <a:off x="3688" y="2936"/>
                <a:ext cx="287" cy="632"/>
              </a:xfrm>
              <a:prstGeom prst="ellipse">
                <a:avLst/>
              </a:prstGeom>
              <a:noFill/>
              <a:ln w="12700">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17" name="Oval 64"/>
              <p:cNvSpPr>
                <a:spLocks noChangeArrowheads="1"/>
              </p:cNvSpPr>
              <p:nvPr/>
            </p:nvSpPr>
            <p:spPr bwMode="auto">
              <a:xfrm>
                <a:off x="3280" y="2944"/>
                <a:ext cx="287" cy="632"/>
              </a:xfrm>
              <a:prstGeom prst="ellipse">
                <a:avLst/>
              </a:prstGeom>
              <a:noFill/>
              <a:ln w="12700">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18" name="Line 65"/>
              <p:cNvSpPr>
                <a:spLocks noChangeShapeType="1"/>
              </p:cNvSpPr>
              <p:nvPr/>
            </p:nvSpPr>
            <p:spPr bwMode="auto">
              <a:xfrm>
                <a:off x="3584" y="2912"/>
                <a:ext cx="16" cy="68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grpSp>
        <p:sp>
          <p:nvSpPr>
            <p:cNvPr id="97" name="Text Box 66"/>
            <p:cNvSpPr txBox="1">
              <a:spLocks noChangeArrowheads="1"/>
            </p:cNvSpPr>
            <p:nvPr/>
          </p:nvSpPr>
          <p:spPr bwMode="auto">
            <a:xfrm>
              <a:off x="1848" y="1225"/>
              <a:ext cx="234" cy="233"/>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a:t>
              </a:r>
            </a:p>
          </p:txBody>
        </p:sp>
        <p:sp>
          <p:nvSpPr>
            <p:cNvPr id="98" name="Text Box 67"/>
            <p:cNvSpPr txBox="1">
              <a:spLocks noChangeArrowheads="1"/>
            </p:cNvSpPr>
            <p:nvPr/>
          </p:nvSpPr>
          <p:spPr bwMode="auto">
            <a:xfrm>
              <a:off x="1848" y="1849"/>
              <a:ext cx="234" cy="233"/>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a:t>
              </a:r>
            </a:p>
          </p:txBody>
        </p:sp>
        <p:sp>
          <p:nvSpPr>
            <p:cNvPr id="99" name="Text Box 68"/>
            <p:cNvSpPr txBox="1">
              <a:spLocks noChangeArrowheads="1"/>
            </p:cNvSpPr>
            <p:nvPr/>
          </p:nvSpPr>
          <p:spPr bwMode="auto">
            <a:xfrm>
              <a:off x="1992" y="1402"/>
              <a:ext cx="395" cy="254"/>
            </a:xfrm>
            <a:prstGeom prst="rect">
              <a:avLst/>
            </a:prstGeom>
            <a:noFill/>
            <a:ln w="9525">
              <a:noFill/>
              <a:miter lim="800000"/>
              <a:headEnd/>
              <a:tailEnd/>
            </a:ln>
          </p:spPr>
          <p:txBody>
            <a:bodyPr wrap="none">
              <a:spAutoFit/>
            </a:bodyPr>
            <a:lstStyle/>
            <a:p>
              <a:pPr algn="l"/>
              <a:r>
                <a:rPr lang="en-US" sz="1800" b="1">
                  <a:solidFill>
                    <a:srgbClr val="000099"/>
                  </a:solidFill>
                  <a:latin typeface="Times New Roman" panose="02020603050405020304" pitchFamily="18" charset="0"/>
                  <a:cs typeface="Times New Roman" panose="02020603050405020304" pitchFamily="18" charset="0"/>
                </a:rPr>
                <a:t>cool</a:t>
              </a:r>
            </a:p>
          </p:txBody>
        </p:sp>
        <p:sp>
          <p:nvSpPr>
            <p:cNvPr id="100" name="Line 69"/>
            <p:cNvSpPr>
              <a:spLocks noChangeShapeType="1"/>
            </p:cNvSpPr>
            <p:nvPr/>
          </p:nvSpPr>
          <p:spPr bwMode="auto">
            <a:xfrm>
              <a:off x="2376" y="1513"/>
              <a:ext cx="0" cy="288"/>
            </a:xfrm>
            <a:prstGeom prst="line">
              <a:avLst/>
            </a:prstGeom>
            <a:noFill/>
            <a:ln w="9525">
              <a:solidFill>
                <a:srgbClr val="000099"/>
              </a:solidFill>
              <a:round/>
              <a:headEnd/>
              <a:tailEnd type="triangle" w="med" len="me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01" name="Text Box 70"/>
            <p:cNvSpPr txBox="1">
              <a:spLocks noChangeArrowheads="1"/>
            </p:cNvSpPr>
            <p:nvPr/>
          </p:nvSpPr>
          <p:spPr bwMode="auto">
            <a:xfrm>
              <a:off x="1900" y="3145"/>
              <a:ext cx="605" cy="571"/>
            </a:xfrm>
            <a:prstGeom prst="rect">
              <a:avLst/>
            </a:prstGeom>
            <a:noFill/>
            <a:ln w="9525">
              <a:noFill/>
              <a:miter lim="800000"/>
              <a:headEnd/>
              <a:tailEnd/>
            </a:ln>
          </p:spPr>
          <p:txBody>
            <a:bodyPr wrap="none">
              <a:spAutoFit/>
            </a:bodyPr>
            <a:lstStyle/>
            <a:p>
              <a:r>
                <a:rPr lang="en-US" sz="1600" b="1" dirty="0">
                  <a:solidFill>
                    <a:srgbClr val="CC0000"/>
                  </a:solidFill>
                  <a:latin typeface="Times New Roman" panose="02020603050405020304" pitchFamily="18" charset="0"/>
                  <a:cs typeface="Times New Roman" panose="02020603050405020304" pitchFamily="18" charset="0"/>
                </a:rPr>
                <a:t>Remove</a:t>
              </a:r>
            </a:p>
            <a:p>
              <a:r>
                <a:rPr lang="en-US" sz="1600" b="1" dirty="0">
                  <a:solidFill>
                    <a:srgbClr val="CC0000"/>
                  </a:solidFill>
                  <a:latin typeface="Times New Roman" panose="02020603050405020304" pitchFamily="18" charset="0"/>
                  <a:cs typeface="Times New Roman" panose="02020603050405020304" pitchFamily="18" charset="0"/>
                </a:rPr>
                <a:t>H</a:t>
              </a:r>
            </a:p>
            <a:p>
              <a:r>
                <a:rPr lang="en-US" sz="1600" b="1" dirty="0">
                  <a:solidFill>
                    <a:srgbClr val="CC0000"/>
                  </a:solidFill>
                  <a:latin typeface="Times New Roman" panose="02020603050405020304" pitchFamily="18" charset="0"/>
                  <a:cs typeface="Times New Roman" panose="02020603050405020304" pitchFamily="18" charset="0"/>
                </a:rPr>
                <a:t>   B</a:t>
              </a:r>
              <a:r>
                <a:rPr lang="en-US" sz="1600" b="1" dirty="0">
                  <a:solidFill>
                    <a:srgbClr val="CC0000"/>
                  </a:solidFill>
                  <a:latin typeface="Times New Roman" panose="02020603050405020304" pitchFamily="18" charset="0"/>
                  <a:cs typeface="Times New Roman" panose="02020603050405020304" pitchFamily="18" charset="0"/>
                  <a:sym typeface="Symbol" pitchFamily="18" charset="2"/>
                </a:rPr>
                <a:t>0</a:t>
              </a:r>
            </a:p>
          </p:txBody>
        </p:sp>
        <p:sp>
          <p:nvSpPr>
            <p:cNvPr id="102" name="Text Box 71"/>
            <p:cNvSpPr txBox="1">
              <a:spLocks noChangeArrowheads="1"/>
            </p:cNvSpPr>
            <p:nvPr/>
          </p:nvSpPr>
          <p:spPr bwMode="auto">
            <a:xfrm>
              <a:off x="1896" y="2521"/>
              <a:ext cx="234" cy="233"/>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a:t>
              </a:r>
            </a:p>
          </p:txBody>
        </p:sp>
        <p:sp>
          <p:nvSpPr>
            <p:cNvPr id="103" name="Line 72"/>
            <p:cNvSpPr>
              <a:spLocks noChangeShapeType="1"/>
            </p:cNvSpPr>
            <p:nvPr/>
          </p:nvSpPr>
          <p:spPr bwMode="auto">
            <a:xfrm>
              <a:off x="792" y="1657"/>
              <a:ext cx="1536" cy="0"/>
            </a:xfrm>
            <a:prstGeom prst="line">
              <a:avLst/>
            </a:prstGeom>
            <a:noFill/>
            <a:ln w="9525">
              <a:solidFill>
                <a:schemeClr val="tx1"/>
              </a:solidFill>
              <a:round/>
              <a:headEn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04" name="Text Box 73"/>
            <p:cNvSpPr txBox="1">
              <a:spLocks noChangeArrowheads="1"/>
            </p:cNvSpPr>
            <p:nvPr/>
          </p:nvSpPr>
          <p:spPr bwMode="auto">
            <a:xfrm>
              <a:off x="984" y="841"/>
              <a:ext cx="1248" cy="233"/>
            </a:xfrm>
            <a:prstGeom prst="rect">
              <a:avLst/>
            </a:prstGeom>
            <a:noFill/>
            <a:ln w="9525">
              <a:noFill/>
              <a:miter lim="800000"/>
              <a:headEnd/>
              <a:tailEnd/>
            </a:ln>
          </p:spPr>
          <p:txBody>
            <a:bodyPr>
              <a:spAutoFit/>
            </a:bodyPr>
            <a:lstStyle/>
            <a:p>
              <a:pPr algn="l"/>
              <a:endParaRPr lang="en-US" sz="1600" b="1">
                <a:solidFill>
                  <a:schemeClr val="tx1"/>
                </a:solidFill>
                <a:latin typeface="Times New Roman" panose="02020603050405020304" pitchFamily="18" charset="0"/>
                <a:cs typeface="Times New Roman" panose="02020603050405020304" pitchFamily="18" charset="0"/>
              </a:endParaRPr>
            </a:p>
          </p:txBody>
        </p:sp>
        <p:sp>
          <p:nvSpPr>
            <p:cNvPr id="105" name="Text Box 79"/>
            <p:cNvSpPr txBox="1">
              <a:spLocks noChangeArrowheads="1"/>
            </p:cNvSpPr>
            <p:nvPr/>
          </p:nvSpPr>
          <p:spPr bwMode="auto">
            <a:xfrm>
              <a:off x="373" y="769"/>
              <a:ext cx="2474" cy="307"/>
            </a:xfrm>
            <a:prstGeom prst="rect">
              <a:avLst/>
            </a:prstGeom>
            <a:noFill/>
            <a:ln w="9525">
              <a:noFill/>
              <a:miter lim="800000"/>
              <a:headEnd/>
              <a:tailEnd/>
            </a:ln>
          </p:spPr>
          <p:txBody>
            <a:bodyPr wrap="square">
              <a:spAutoFit/>
            </a:bodyPr>
            <a:lstStyle/>
            <a:p>
              <a:pPr>
                <a:spcBef>
                  <a:spcPct val="50000"/>
                </a:spcBef>
              </a:pPr>
              <a:r>
                <a:rPr lang="en-US" sz="2000" dirty="0">
                  <a:latin typeface="Times New Roman" panose="02020603050405020304" pitchFamily="18" charset="0"/>
                  <a:cs typeface="Times New Roman" panose="02020603050405020304" pitchFamily="18" charset="0"/>
                </a:rPr>
                <a:t>“Perfect” </a:t>
              </a:r>
              <a:r>
                <a:rPr lang="en-US" sz="2000" dirty="0" smtClean="0">
                  <a:latin typeface="Times New Roman" panose="02020603050405020304" pitchFamily="18" charset="0"/>
                  <a:cs typeface="Times New Roman" panose="02020603050405020304" pitchFamily="18" charset="0"/>
                </a:rPr>
                <a:t>conductor Zero resistance</a:t>
              </a:r>
              <a:endParaRPr lang="en-US" sz="2000" dirty="0">
                <a:latin typeface="Times New Roman" panose="02020603050405020304" pitchFamily="18" charset="0"/>
                <a:cs typeface="Times New Roman" panose="02020603050405020304" pitchFamily="18" charset="0"/>
              </a:endParaRPr>
            </a:p>
          </p:txBody>
        </p:sp>
        <p:sp>
          <p:nvSpPr>
            <p:cNvPr id="106" name="Text Box 80"/>
            <p:cNvSpPr txBox="1">
              <a:spLocks noChangeArrowheads="1"/>
            </p:cNvSpPr>
            <p:nvPr/>
          </p:nvSpPr>
          <p:spPr bwMode="auto">
            <a:xfrm>
              <a:off x="2973" y="741"/>
              <a:ext cx="1998" cy="275"/>
            </a:xfrm>
            <a:prstGeom prst="rect">
              <a:avLst/>
            </a:prstGeom>
            <a:noFill/>
            <a:ln w="9525">
              <a:noFill/>
              <a:miter lim="800000"/>
              <a:headEnd/>
              <a:tailEnd/>
            </a:ln>
          </p:spPr>
          <p:txBody>
            <a:bodyPr>
              <a:spAutoFit/>
            </a:bodyPr>
            <a:lstStyle/>
            <a:p>
              <a:pPr>
                <a:spcBef>
                  <a:spcPct val="50000"/>
                </a:spcBef>
              </a:pPr>
              <a:r>
                <a:rPr lang="en-US" sz="2000">
                  <a:latin typeface="Times New Roman" panose="02020603050405020304" pitchFamily="18" charset="0"/>
                  <a:cs typeface="Times New Roman" panose="02020603050405020304" pitchFamily="18" charset="0"/>
                </a:rPr>
                <a:t>Superconductor</a:t>
              </a:r>
            </a:p>
          </p:txBody>
        </p:sp>
        <p:sp>
          <p:nvSpPr>
            <p:cNvPr id="107" name="Text Box 82"/>
            <p:cNvSpPr txBox="1">
              <a:spLocks noChangeArrowheads="1"/>
            </p:cNvSpPr>
            <p:nvPr/>
          </p:nvSpPr>
          <p:spPr bwMode="auto">
            <a:xfrm>
              <a:off x="114" y="31"/>
              <a:ext cx="5304" cy="487"/>
            </a:xfrm>
            <a:prstGeom prst="rect">
              <a:avLst/>
            </a:prstGeom>
            <a:noFill/>
            <a:ln w="9525">
              <a:noFill/>
              <a:miter lim="800000"/>
              <a:headEnd/>
              <a:tailEnd/>
            </a:ln>
          </p:spPr>
          <p:txBody>
            <a:bodyPr>
              <a:spAutoFit/>
            </a:bodyPr>
            <a:lstStyle/>
            <a:p>
              <a:pPr algn="l">
                <a:spcBef>
                  <a:spcPct val="50000"/>
                </a:spcBef>
              </a:pPr>
              <a:r>
                <a:rPr lang="en-US" sz="2000" b="1" dirty="0">
                  <a:latin typeface="Times New Roman" panose="02020603050405020304" pitchFamily="18" charset="0"/>
                  <a:cs typeface="Times New Roman" panose="02020603050405020304" pitchFamily="18" charset="0"/>
                </a:rPr>
                <a:t>Field-cooled method</a:t>
              </a:r>
              <a:r>
                <a:rPr lang="en-US" sz="2000" dirty="0">
                  <a:latin typeface="Times New Roman" panose="02020603050405020304" pitchFamily="18" charset="0"/>
                  <a:cs typeface="Times New Roman" panose="02020603050405020304" pitchFamily="18" charset="0"/>
                </a:rPr>
                <a:t>: the materials are in the presence of an external magnetic field at room temperature. After they are cooled.</a:t>
              </a:r>
            </a:p>
          </p:txBody>
        </p:sp>
        <p:sp>
          <p:nvSpPr>
            <p:cNvPr id="108" name="Text Box 84"/>
            <p:cNvSpPr txBox="1">
              <a:spLocks noChangeArrowheads="1"/>
            </p:cNvSpPr>
            <p:nvPr/>
          </p:nvSpPr>
          <p:spPr bwMode="auto">
            <a:xfrm>
              <a:off x="2418" y="1896"/>
              <a:ext cx="696" cy="233"/>
            </a:xfrm>
            <a:prstGeom prst="rect">
              <a:avLst/>
            </a:prstGeom>
            <a:noFill/>
            <a:ln w="9525">
              <a:noFill/>
              <a:miter lim="800000"/>
              <a:headEnd/>
              <a:tailEnd/>
            </a:ln>
          </p:spPr>
          <p:txBody>
            <a:bodyPr>
              <a:spAutoFit/>
            </a:bodyPr>
            <a:lstStyle/>
            <a:p>
              <a:pPr>
                <a:spcBef>
                  <a:spcPct val="50000"/>
                </a:spcBef>
              </a:pPr>
              <a:r>
                <a:rPr lang="en-US" sz="1600" b="1">
                  <a:latin typeface="Times New Roman" panose="02020603050405020304" pitchFamily="18" charset="0"/>
                  <a:cs typeface="Times New Roman" panose="02020603050405020304" pitchFamily="18" charset="0"/>
                </a:rPr>
                <a:t>T&lt;T</a:t>
              </a:r>
              <a:r>
                <a:rPr lang="en-US" sz="1600" b="1" baseline="-25000">
                  <a:latin typeface="Times New Roman" panose="02020603050405020304" pitchFamily="18" charset="0"/>
                  <a:cs typeface="Times New Roman" panose="02020603050405020304" pitchFamily="18" charset="0"/>
                </a:rPr>
                <a:t>c</a:t>
              </a:r>
            </a:p>
          </p:txBody>
        </p:sp>
        <p:grpSp>
          <p:nvGrpSpPr>
            <p:cNvPr id="109" name="Group 87"/>
            <p:cNvGrpSpPr>
              <a:grpSpLocks/>
            </p:cNvGrpSpPr>
            <p:nvPr/>
          </p:nvGrpSpPr>
          <p:grpSpPr bwMode="auto">
            <a:xfrm>
              <a:off x="3180" y="3642"/>
              <a:ext cx="1656" cy="446"/>
              <a:chOff x="3180" y="3642"/>
              <a:chExt cx="1656" cy="446"/>
            </a:xfrm>
          </p:grpSpPr>
          <p:sp>
            <p:nvSpPr>
              <p:cNvPr id="110" name="Text Box 85"/>
              <p:cNvSpPr txBox="1">
                <a:spLocks noChangeArrowheads="1"/>
              </p:cNvSpPr>
              <p:nvPr/>
            </p:nvSpPr>
            <p:spPr bwMode="auto">
              <a:xfrm>
                <a:off x="3180" y="3834"/>
                <a:ext cx="1656" cy="254"/>
              </a:xfrm>
              <a:prstGeom prst="rect">
                <a:avLst/>
              </a:prstGeom>
              <a:noFill/>
              <a:ln w="9525">
                <a:noFill/>
                <a:miter lim="800000"/>
                <a:headEnd/>
                <a:tailEnd/>
              </a:ln>
            </p:spPr>
            <p:txBody>
              <a:bodyPr>
                <a:spAutoFit/>
              </a:bodyPr>
              <a:lstStyle/>
              <a:p>
                <a:pPr>
                  <a:spcBef>
                    <a:spcPct val="50000"/>
                  </a:spcBef>
                </a:pPr>
                <a:r>
                  <a:rPr lang="en-US" sz="1800">
                    <a:latin typeface="Times New Roman" panose="02020603050405020304" pitchFamily="18" charset="0"/>
                    <a:cs typeface="Times New Roman" panose="02020603050405020304" pitchFamily="18" charset="0"/>
                  </a:rPr>
                  <a:t>Meissner effect</a:t>
                </a:r>
              </a:p>
            </p:txBody>
          </p:sp>
          <p:sp>
            <p:nvSpPr>
              <p:cNvPr id="111" name="AutoShape 86"/>
              <p:cNvSpPr>
                <a:spLocks noChangeArrowheads="1"/>
              </p:cNvSpPr>
              <p:nvPr/>
            </p:nvSpPr>
            <p:spPr bwMode="auto">
              <a:xfrm>
                <a:off x="3888" y="3642"/>
                <a:ext cx="60" cy="228"/>
              </a:xfrm>
              <a:prstGeom prst="upArrow">
                <a:avLst>
                  <a:gd name="adj1" fmla="val 50000"/>
                  <a:gd name="adj2" fmla="val 95000"/>
                </a:avLst>
              </a:prstGeom>
              <a:solidFill>
                <a:schemeClr val="accent2"/>
              </a:solidFill>
              <a:ln w="9525">
                <a:solidFill>
                  <a:schemeClr val="tx1"/>
                </a:solidFill>
                <a:miter lim="800000"/>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grp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26</a:t>
            </a:fld>
            <a:endParaRPr lang="en-GB"/>
          </a:p>
        </p:txBody>
      </p:sp>
    </p:spTree>
    <p:extLst>
      <p:ext uri="{BB962C8B-B14F-4D97-AF65-F5344CB8AC3E}">
        <p14:creationId xmlns:p14="http://schemas.microsoft.com/office/powerpoint/2010/main" val="15771864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12"/>
          <p:cNvSpPr txBox="1">
            <a:spLocks noChangeArrowheads="1"/>
          </p:cNvSpPr>
          <p:nvPr/>
        </p:nvSpPr>
        <p:spPr bwMode="auto">
          <a:xfrm>
            <a:off x="0" y="0"/>
            <a:ext cx="6952007" cy="1631216"/>
          </a:xfrm>
          <a:prstGeom prst="rect">
            <a:avLst/>
          </a:prstGeom>
          <a:noFill/>
          <a:ln w="9525">
            <a:noFill/>
            <a:miter lim="800000"/>
            <a:headEnd/>
            <a:tailEnd/>
          </a:ln>
        </p:spPr>
        <p:txBody>
          <a:bodyPr wrap="square">
            <a:spAutoFit/>
          </a:bodyPr>
          <a:lstStyle/>
          <a:p>
            <a:pPr algn="l">
              <a:spcBef>
                <a:spcPct val="50000"/>
              </a:spcBef>
            </a:pPr>
            <a:r>
              <a:rPr lang="en-US" sz="4000" dirty="0" smtClean="0">
                <a:latin typeface="Times New Roman" panose="02020603050405020304" pitchFamily="18" charset="0"/>
                <a:cs typeface="Times New Roman" panose="02020603050405020304" pitchFamily="18" charset="0"/>
              </a:rPr>
              <a:t>Levitation experiment</a:t>
            </a:r>
            <a:endParaRPr lang="en-US" sz="4000" dirty="0">
              <a:latin typeface="Times New Roman" panose="02020603050405020304" pitchFamily="18" charset="0"/>
              <a:cs typeface="Times New Roman" panose="02020603050405020304" pitchFamily="18" charset="0"/>
            </a:endParaRPr>
          </a:p>
          <a:p>
            <a:pPr algn="l">
              <a:spcBef>
                <a:spcPct val="50000"/>
              </a:spcBef>
            </a:pPr>
            <a:r>
              <a:rPr lang="en-US" sz="4000" dirty="0" smtClean="0">
                <a:latin typeface="Times New Roman" panose="02020603050405020304" pitchFamily="18" charset="0"/>
                <a:cs typeface="Times New Roman" panose="02020603050405020304" pitchFamily="18" charset="0"/>
              </a:rPr>
              <a:t> </a:t>
            </a:r>
            <a:endParaRPr lang="en-US" sz="4000"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a:off x="0" y="739034"/>
            <a:ext cx="8774866"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 Box 9"/>
          <p:cNvSpPr txBox="1">
            <a:spLocks noChangeArrowheads="1"/>
          </p:cNvSpPr>
          <p:nvPr/>
        </p:nvSpPr>
        <p:spPr bwMode="auto">
          <a:xfrm>
            <a:off x="2414587" y="6589761"/>
            <a:ext cx="3677569" cy="215444"/>
          </a:xfrm>
          <a:prstGeom prst="rect">
            <a:avLst/>
          </a:prstGeom>
          <a:noFill/>
          <a:ln w="9525">
            <a:noFill/>
            <a:miter lim="800000"/>
            <a:headEnd/>
            <a:tailEnd/>
          </a:ln>
        </p:spPr>
        <p:txBody>
          <a:bodyPr wrap="square" lIns="0" tIns="0" rIns="0" bIns="0">
            <a:spAutoFit/>
          </a:bodyPr>
          <a:lstStyle/>
          <a:p>
            <a:pPr>
              <a:spcBef>
                <a:spcPct val="50000"/>
              </a:spcBef>
            </a:pPr>
            <a:r>
              <a:rPr lang="en-US" sz="1400" b="1">
                <a:solidFill>
                  <a:schemeClr val="bg2"/>
                </a:solidFill>
                <a:latin typeface="AvantGarde" pitchFamily="34" charset="0"/>
              </a:rPr>
              <a:t>Levitation experiment</a:t>
            </a:r>
          </a:p>
        </p:txBody>
      </p:sp>
      <p:grpSp>
        <p:nvGrpSpPr>
          <p:cNvPr id="30" name="Group 26"/>
          <p:cNvGrpSpPr>
            <a:grpSpLocks/>
          </p:cNvGrpSpPr>
          <p:nvPr/>
        </p:nvGrpSpPr>
        <p:grpSpPr bwMode="auto">
          <a:xfrm>
            <a:off x="1" y="2087521"/>
            <a:ext cx="3124200" cy="2506463"/>
            <a:chOff x="120" y="546"/>
            <a:chExt cx="1865" cy="1152"/>
          </a:xfrm>
        </p:grpSpPr>
        <p:pic>
          <p:nvPicPr>
            <p:cNvPr id="31" name="Picture 18"/>
            <p:cNvPicPr>
              <a:picLocks noChangeAspect="1" noChangeArrowheads="1"/>
            </p:cNvPicPr>
            <p:nvPr/>
          </p:nvPicPr>
          <p:blipFill>
            <a:blip r:embed="rId2" cstate="print"/>
            <a:srcRect l="54645"/>
            <a:stretch>
              <a:fillRect/>
            </a:stretch>
          </p:blipFill>
          <p:spPr bwMode="auto">
            <a:xfrm>
              <a:off x="879" y="546"/>
              <a:ext cx="1106" cy="1152"/>
            </a:xfrm>
            <a:prstGeom prst="rect">
              <a:avLst/>
            </a:prstGeom>
            <a:noFill/>
            <a:ln w="9525">
              <a:noFill/>
              <a:miter lim="800000"/>
              <a:headEnd/>
              <a:tailEnd/>
            </a:ln>
          </p:spPr>
        </p:pic>
        <p:sp>
          <p:nvSpPr>
            <p:cNvPr id="32" name="Line 22"/>
            <p:cNvSpPr>
              <a:spLocks noChangeShapeType="1"/>
            </p:cNvSpPr>
            <p:nvPr/>
          </p:nvSpPr>
          <p:spPr bwMode="auto">
            <a:xfrm flipV="1">
              <a:off x="714" y="876"/>
              <a:ext cx="408" cy="6"/>
            </a:xfrm>
            <a:prstGeom prst="line">
              <a:avLst/>
            </a:prstGeom>
            <a:noFill/>
            <a:ln w="31750">
              <a:solidFill>
                <a:schemeClr val="bg1"/>
              </a:solidFill>
              <a:round/>
              <a:headEnd/>
              <a:tailEnd type="triangle" w="med" len="med"/>
            </a:ln>
          </p:spPr>
          <p:txBody>
            <a:bodyPr wrap="none" anchor="ctr"/>
            <a:lstStyle/>
            <a:p>
              <a:endParaRPr lang="en-GB"/>
            </a:p>
          </p:txBody>
        </p:sp>
        <p:sp>
          <p:nvSpPr>
            <p:cNvPr id="33" name="Line 23"/>
            <p:cNvSpPr>
              <a:spLocks noChangeShapeType="1"/>
            </p:cNvSpPr>
            <p:nvPr/>
          </p:nvSpPr>
          <p:spPr bwMode="auto">
            <a:xfrm flipV="1">
              <a:off x="744" y="1344"/>
              <a:ext cx="408" cy="6"/>
            </a:xfrm>
            <a:prstGeom prst="line">
              <a:avLst/>
            </a:prstGeom>
            <a:noFill/>
            <a:ln w="31750">
              <a:solidFill>
                <a:schemeClr val="bg1"/>
              </a:solidFill>
              <a:round/>
              <a:headEnd/>
              <a:tailEnd type="triangle" w="med" len="med"/>
            </a:ln>
          </p:spPr>
          <p:txBody>
            <a:bodyPr wrap="none" anchor="ctr"/>
            <a:lstStyle/>
            <a:p>
              <a:endParaRPr lang="en-GB"/>
            </a:p>
          </p:txBody>
        </p:sp>
        <p:sp>
          <p:nvSpPr>
            <p:cNvPr id="34" name="Text Box 24"/>
            <p:cNvSpPr txBox="1">
              <a:spLocks noChangeArrowheads="1"/>
            </p:cNvSpPr>
            <p:nvPr/>
          </p:nvSpPr>
          <p:spPr bwMode="auto">
            <a:xfrm>
              <a:off x="120" y="708"/>
              <a:ext cx="750" cy="288"/>
            </a:xfrm>
            <a:prstGeom prst="rect">
              <a:avLst/>
            </a:prstGeom>
            <a:noFill/>
            <a:ln w="9525">
              <a:noFill/>
              <a:miter lim="800000"/>
              <a:headEnd/>
              <a:tailEnd/>
            </a:ln>
          </p:spPr>
          <p:txBody>
            <a:bodyPr>
              <a:spAutoFit/>
            </a:bodyPr>
            <a:lstStyle/>
            <a:p>
              <a:pPr algn="l"/>
              <a:r>
                <a:rPr lang="en-US" sz="1200" b="1"/>
                <a:t>Permanent</a:t>
              </a:r>
            </a:p>
            <a:p>
              <a:pPr algn="l"/>
              <a:r>
                <a:rPr lang="en-US" sz="1200" b="1"/>
                <a:t>magnet</a:t>
              </a:r>
              <a:r>
                <a:rPr lang="en-US" sz="1200"/>
                <a:t> </a:t>
              </a:r>
            </a:p>
          </p:txBody>
        </p:sp>
        <p:sp>
          <p:nvSpPr>
            <p:cNvPr id="35" name="Text Box 25"/>
            <p:cNvSpPr txBox="1">
              <a:spLocks noChangeArrowheads="1"/>
            </p:cNvSpPr>
            <p:nvPr/>
          </p:nvSpPr>
          <p:spPr bwMode="auto">
            <a:xfrm>
              <a:off x="366" y="1254"/>
              <a:ext cx="486" cy="173"/>
            </a:xfrm>
            <a:prstGeom prst="rect">
              <a:avLst/>
            </a:prstGeom>
            <a:noFill/>
            <a:ln w="9525">
              <a:noFill/>
              <a:miter lim="800000"/>
              <a:headEnd/>
              <a:tailEnd/>
            </a:ln>
          </p:spPr>
          <p:txBody>
            <a:bodyPr>
              <a:spAutoFit/>
            </a:bodyPr>
            <a:lstStyle/>
            <a:p>
              <a:pPr algn="l">
                <a:spcBef>
                  <a:spcPct val="50000"/>
                </a:spcBef>
              </a:pPr>
              <a:r>
                <a:rPr lang="en-US" sz="1200" b="1"/>
                <a:t>HTS</a:t>
              </a:r>
            </a:p>
          </p:txBody>
        </p:sp>
      </p:grpSp>
      <p:sp>
        <p:nvSpPr>
          <p:cNvPr id="66" name="Text Box 75"/>
          <p:cNvSpPr txBox="1">
            <a:spLocks noChangeArrowheads="1"/>
          </p:cNvSpPr>
          <p:nvPr/>
        </p:nvSpPr>
        <p:spPr bwMode="auto">
          <a:xfrm>
            <a:off x="5663810" y="4907347"/>
            <a:ext cx="3681488" cy="861774"/>
          </a:xfrm>
          <a:prstGeom prst="rect">
            <a:avLst/>
          </a:prstGeom>
          <a:noFill/>
          <a:ln w="9525">
            <a:noFill/>
            <a:miter lim="800000"/>
            <a:headEnd/>
            <a:tailEnd/>
          </a:ln>
        </p:spPr>
        <p:txBody>
          <a:bodyPr wrap="square">
            <a:spAutoFit/>
          </a:bodyPr>
          <a:lstStyle/>
          <a:p>
            <a:pPr>
              <a:spcBef>
                <a:spcPct val="50000"/>
              </a:spcBef>
            </a:pPr>
            <a:r>
              <a:rPr lang="en-US" sz="2000" dirty="0" smtClean="0">
                <a:solidFill>
                  <a:srgbClr val="FF0000"/>
                </a:solidFill>
              </a:rPr>
              <a:t>T&lt;Tc:</a:t>
            </a:r>
          </a:p>
          <a:p>
            <a:pPr>
              <a:spcBef>
                <a:spcPct val="50000"/>
              </a:spcBef>
            </a:pPr>
            <a:r>
              <a:rPr lang="en-US" sz="2000" dirty="0" smtClean="0">
                <a:solidFill>
                  <a:srgbClr val="FF0000"/>
                </a:solidFill>
              </a:rPr>
              <a:t> Levitation</a:t>
            </a:r>
            <a:endParaRPr lang="en-US" sz="2000" dirty="0">
              <a:solidFill>
                <a:srgbClr val="FF0000"/>
              </a:solidFill>
            </a:endParaRPr>
          </a:p>
        </p:txBody>
      </p:sp>
      <p:sp>
        <p:nvSpPr>
          <p:cNvPr id="70" name="Text Box 75"/>
          <p:cNvSpPr txBox="1">
            <a:spLocks noChangeArrowheads="1"/>
          </p:cNvSpPr>
          <p:nvPr/>
        </p:nvSpPr>
        <p:spPr bwMode="auto">
          <a:xfrm>
            <a:off x="2792098" y="4859367"/>
            <a:ext cx="4033046" cy="861774"/>
          </a:xfrm>
          <a:prstGeom prst="rect">
            <a:avLst/>
          </a:prstGeom>
          <a:noFill/>
          <a:ln w="9525">
            <a:noFill/>
            <a:miter lim="800000"/>
            <a:headEnd/>
            <a:tailEnd/>
          </a:ln>
        </p:spPr>
        <p:txBody>
          <a:bodyPr wrap="square">
            <a:spAutoFit/>
          </a:bodyPr>
          <a:lstStyle/>
          <a:p>
            <a:pPr>
              <a:spcBef>
                <a:spcPct val="50000"/>
              </a:spcBef>
            </a:pPr>
            <a:r>
              <a:rPr lang="en-US" sz="2000" dirty="0" smtClean="0">
                <a:solidFill>
                  <a:srgbClr val="FF0000"/>
                </a:solidFill>
              </a:rPr>
              <a:t>T&gt;Tc: </a:t>
            </a:r>
          </a:p>
          <a:p>
            <a:pPr>
              <a:spcBef>
                <a:spcPct val="50000"/>
              </a:spcBef>
            </a:pPr>
            <a:r>
              <a:rPr lang="en-US" sz="2000" dirty="0" smtClean="0">
                <a:solidFill>
                  <a:srgbClr val="FF0000"/>
                </a:solidFill>
              </a:rPr>
              <a:t>No levitation</a:t>
            </a:r>
            <a:endParaRPr lang="en-US" sz="2000" dirty="0">
              <a:solidFill>
                <a:srgbClr val="FF0000"/>
              </a:solidFill>
            </a:endParaRPr>
          </a:p>
        </p:txBody>
      </p:sp>
      <p:pic>
        <p:nvPicPr>
          <p:cNvPr id="5" name="Picture 4"/>
          <p:cNvPicPr>
            <a:picLocks noChangeAspect="1"/>
          </p:cNvPicPr>
          <p:nvPr/>
        </p:nvPicPr>
        <p:blipFill rotWithShape="1">
          <a:blip r:embed="rId3"/>
          <a:srcRect b="48152"/>
          <a:stretch/>
        </p:blipFill>
        <p:spPr>
          <a:xfrm>
            <a:off x="3633500" y="1177908"/>
            <a:ext cx="5141366" cy="3787812"/>
          </a:xfrm>
          <a:prstGeom prst="rect">
            <a:avLst/>
          </a:prstGeom>
        </p:spPr>
      </p:pic>
      <p:sp>
        <p:nvSpPr>
          <p:cNvPr id="4" name="Date Placeholder 3"/>
          <p:cNvSpPr>
            <a:spLocks noGrp="1"/>
          </p:cNvSpPr>
          <p:nvPr>
            <p:ph type="dt" sz="half" idx="10"/>
          </p:nvPr>
        </p:nvSpPr>
        <p:spPr/>
        <p:txBody>
          <a:bodyPr/>
          <a:lstStyle/>
          <a:p>
            <a:r>
              <a:rPr lang="en-US" smtClean="0"/>
              <a:t>JUAS 2020</a:t>
            </a:r>
            <a:endParaRPr lang="en-GB" dirty="0"/>
          </a:p>
        </p:txBody>
      </p:sp>
      <p:sp>
        <p:nvSpPr>
          <p:cNvPr id="6" name="Slide Number Placeholder 5"/>
          <p:cNvSpPr>
            <a:spLocks noGrp="1"/>
          </p:cNvSpPr>
          <p:nvPr>
            <p:ph type="sldNum" sz="quarter" idx="12"/>
          </p:nvPr>
        </p:nvSpPr>
        <p:spPr/>
        <p:txBody>
          <a:bodyPr/>
          <a:lstStyle/>
          <a:p>
            <a:fld id="{C0900F3A-9614-41F7-96C8-05D9BABC3E9A}" type="slidenum">
              <a:rPr lang="en-GB" smtClean="0"/>
              <a:t>27</a:t>
            </a:fld>
            <a:endParaRPr lang="en-GB"/>
          </a:p>
        </p:txBody>
      </p:sp>
    </p:spTree>
    <p:extLst>
      <p:ext uri="{BB962C8B-B14F-4D97-AF65-F5344CB8AC3E}">
        <p14:creationId xmlns:p14="http://schemas.microsoft.com/office/powerpoint/2010/main" val="6656357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12"/>
          <p:cNvSpPr txBox="1">
            <a:spLocks noChangeArrowheads="1"/>
          </p:cNvSpPr>
          <p:nvPr/>
        </p:nvSpPr>
        <p:spPr bwMode="auto">
          <a:xfrm>
            <a:off x="0" y="0"/>
            <a:ext cx="6952007" cy="1631216"/>
          </a:xfrm>
          <a:prstGeom prst="rect">
            <a:avLst/>
          </a:prstGeom>
          <a:noFill/>
          <a:ln w="9525">
            <a:noFill/>
            <a:miter lim="800000"/>
            <a:headEnd/>
            <a:tailEnd/>
          </a:ln>
        </p:spPr>
        <p:txBody>
          <a:bodyPr wrap="square">
            <a:spAutoFit/>
          </a:bodyPr>
          <a:lstStyle/>
          <a:p>
            <a:pPr algn="l">
              <a:spcBef>
                <a:spcPct val="50000"/>
              </a:spcBef>
            </a:pPr>
            <a:r>
              <a:rPr lang="en-US" sz="4000" dirty="0" smtClean="0">
                <a:latin typeface="Times New Roman" panose="02020603050405020304" pitchFamily="18" charset="0"/>
                <a:cs typeface="Times New Roman" panose="02020603050405020304" pitchFamily="18" charset="0"/>
              </a:rPr>
              <a:t>Levitation experiment</a:t>
            </a:r>
            <a:endParaRPr lang="en-US" sz="4000" dirty="0">
              <a:latin typeface="Times New Roman" panose="02020603050405020304" pitchFamily="18" charset="0"/>
              <a:cs typeface="Times New Roman" panose="02020603050405020304" pitchFamily="18" charset="0"/>
            </a:endParaRPr>
          </a:p>
          <a:p>
            <a:pPr algn="l">
              <a:spcBef>
                <a:spcPct val="50000"/>
              </a:spcBef>
            </a:pPr>
            <a:r>
              <a:rPr lang="en-US" sz="4000" dirty="0" smtClean="0">
                <a:latin typeface="Times New Roman" panose="02020603050405020304" pitchFamily="18" charset="0"/>
                <a:cs typeface="Times New Roman" panose="02020603050405020304" pitchFamily="18" charset="0"/>
              </a:rPr>
              <a:t> </a:t>
            </a:r>
            <a:endParaRPr lang="en-US" sz="4000"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a:off x="0" y="739034"/>
            <a:ext cx="8774866"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 Box 9"/>
          <p:cNvSpPr txBox="1">
            <a:spLocks noChangeArrowheads="1"/>
          </p:cNvSpPr>
          <p:nvPr/>
        </p:nvSpPr>
        <p:spPr bwMode="auto">
          <a:xfrm>
            <a:off x="2414587" y="6589761"/>
            <a:ext cx="3677569" cy="215444"/>
          </a:xfrm>
          <a:prstGeom prst="rect">
            <a:avLst/>
          </a:prstGeom>
          <a:noFill/>
          <a:ln w="9525">
            <a:noFill/>
            <a:miter lim="800000"/>
            <a:headEnd/>
            <a:tailEnd/>
          </a:ln>
        </p:spPr>
        <p:txBody>
          <a:bodyPr wrap="square" lIns="0" tIns="0" rIns="0" bIns="0">
            <a:spAutoFit/>
          </a:bodyPr>
          <a:lstStyle/>
          <a:p>
            <a:pPr>
              <a:spcBef>
                <a:spcPct val="50000"/>
              </a:spcBef>
            </a:pPr>
            <a:r>
              <a:rPr lang="en-US" sz="1400" b="1">
                <a:solidFill>
                  <a:schemeClr val="bg2"/>
                </a:solidFill>
                <a:latin typeface="AvantGarde" pitchFamily="34" charset="0"/>
              </a:rPr>
              <a:t>Levitation experiment</a:t>
            </a:r>
          </a:p>
        </p:txBody>
      </p:sp>
      <p:sp>
        <p:nvSpPr>
          <p:cNvPr id="18" name="Text Box 5"/>
          <p:cNvSpPr txBox="1">
            <a:spLocks noChangeArrowheads="1"/>
          </p:cNvSpPr>
          <p:nvPr/>
        </p:nvSpPr>
        <p:spPr bwMode="auto">
          <a:xfrm>
            <a:off x="371475" y="752475"/>
            <a:ext cx="2960291" cy="4708981"/>
          </a:xfrm>
          <a:prstGeom prst="rect">
            <a:avLst/>
          </a:prstGeom>
          <a:noFill/>
          <a:ln w="9525">
            <a:noFill/>
            <a:miter lim="800000"/>
            <a:headEnd/>
            <a:tailEnd/>
          </a:ln>
        </p:spPr>
        <p:txBody>
          <a:bodyPr wrap="square">
            <a:spAutoFit/>
          </a:bodyPr>
          <a:lstStyle/>
          <a:p>
            <a:pPr algn="l">
              <a:spcBef>
                <a:spcPct val="50000"/>
              </a:spcBef>
            </a:pPr>
            <a:r>
              <a:rPr lang="en-US" sz="2000" dirty="0">
                <a:latin typeface="Times New Roman" panose="02020603050405020304" pitchFamily="18" charset="0"/>
                <a:cs typeface="Times New Roman" panose="02020603050405020304" pitchFamily="18" charset="0"/>
              </a:rPr>
              <a:t>We will perform two experiments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gn="l">
              <a:spcBef>
                <a:spcPct val="50000"/>
              </a:spcBef>
            </a:pPr>
            <a:r>
              <a:rPr lang="en-US" sz="2000" b="1" dirty="0">
                <a:latin typeface="Times New Roman" panose="02020603050405020304" pitchFamily="18" charset="0"/>
                <a:cs typeface="Times New Roman" panose="02020603050405020304" pitchFamily="18" charset="0"/>
              </a:rPr>
              <a:t>Field-cooled</a:t>
            </a:r>
            <a:r>
              <a:rPr lang="en-US" sz="2000" dirty="0">
                <a:latin typeface="Times New Roman" panose="02020603050405020304" pitchFamily="18" charset="0"/>
                <a:cs typeface="Times New Roman" panose="02020603050405020304" pitchFamily="18" charset="0"/>
              </a:rPr>
              <a:t> conditions: the field is applied to the superconductor at room temperature, before cool-down in liquid nitrogen</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gn="l">
              <a:spcBef>
                <a:spcPct val="50000"/>
              </a:spcBef>
            </a:pPr>
            <a:r>
              <a:rPr lang="en-US" sz="2000" b="1" dirty="0">
                <a:latin typeface="Times New Roman" panose="02020603050405020304" pitchFamily="18" charset="0"/>
                <a:cs typeface="Times New Roman" panose="02020603050405020304" pitchFamily="18" charset="0"/>
              </a:rPr>
              <a:t>Zero field-cooled</a:t>
            </a:r>
            <a:r>
              <a:rPr lang="en-US" sz="2000" dirty="0">
                <a:latin typeface="Times New Roman" panose="02020603050405020304" pitchFamily="18" charset="0"/>
                <a:cs typeface="Times New Roman" panose="02020603050405020304" pitchFamily="18" charset="0"/>
              </a:rPr>
              <a:t> conditions: the superconductor is cooled-down in zero field conditions. Only when the temperature is below </a:t>
            </a:r>
            <a:r>
              <a:rPr lang="en-US" sz="2000" dirty="0" err="1">
                <a:latin typeface="Times New Roman" panose="02020603050405020304" pitchFamily="18" charset="0"/>
                <a:cs typeface="Times New Roman" panose="02020603050405020304" pitchFamily="18" charset="0"/>
              </a:rPr>
              <a:t>Tc</a:t>
            </a:r>
            <a:r>
              <a:rPr lang="en-US" sz="2000" dirty="0">
                <a:latin typeface="Times New Roman" panose="02020603050405020304" pitchFamily="18" charset="0"/>
                <a:cs typeface="Times New Roman" panose="02020603050405020304" pitchFamily="18" charset="0"/>
              </a:rPr>
              <a:t>, the field is applied. </a:t>
            </a:r>
          </a:p>
        </p:txBody>
      </p:sp>
      <p:grpSp>
        <p:nvGrpSpPr>
          <p:cNvPr id="2" name="Group 1"/>
          <p:cNvGrpSpPr/>
          <p:nvPr/>
        </p:nvGrpSpPr>
        <p:grpSpPr>
          <a:xfrm>
            <a:off x="3345172" y="1172232"/>
            <a:ext cx="5836868" cy="4628248"/>
            <a:chOff x="-7105818" y="1313762"/>
            <a:chExt cx="5836868" cy="4628248"/>
          </a:xfrm>
        </p:grpSpPr>
        <p:sp>
          <p:nvSpPr>
            <p:cNvPr id="21" name="Text Box 78"/>
            <p:cNvSpPr txBox="1">
              <a:spLocks noChangeArrowheads="1"/>
            </p:cNvSpPr>
            <p:nvPr/>
          </p:nvSpPr>
          <p:spPr bwMode="auto">
            <a:xfrm>
              <a:off x="-6726129" y="5749411"/>
              <a:ext cx="3670372" cy="192599"/>
            </a:xfrm>
            <a:prstGeom prst="rect">
              <a:avLst/>
            </a:prstGeom>
            <a:noFill/>
            <a:ln w="9525">
              <a:noFill/>
              <a:miter lim="800000"/>
              <a:headEnd/>
              <a:tailEnd/>
            </a:ln>
          </p:spPr>
          <p:txBody>
            <a:bodyPr lIns="0" tIns="0" rIns="0" bIns="0">
              <a:spAutoFit/>
            </a:bodyPr>
            <a:lstStyle/>
            <a:p>
              <a:pPr>
                <a:spcBef>
                  <a:spcPct val="50000"/>
                </a:spcBef>
              </a:pPr>
              <a:r>
                <a:rPr lang="en-US" sz="1400" b="1">
                  <a:solidFill>
                    <a:schemeClr val="bg2"/>
                  </a:solidFill>
                  <a:latin typeface="Times New Roman" panose="02020603050405020304" pitchFamily="18" charset="0"/>
                  <a:cs typeface="Times New Roman" panose="02020603050405020304" pitchFamily="18" charset="0"/>
                </a:rPr>
                <a:t>Levitation experiment</a:t>
              </a:r>
            </a:p>
          </p:txBody>
        </p:sp>
        <p:grpSp>
          <p:nvGrpSpPr>
            <p:cNvPr id="23" name="Group 10"/>
            <p:cNvGrpSpPr>
              <a:grpSpLocks/>
            </p:cNvGrpSpPr>
            <p:nvPr/>
          </p:nvGrpSpPr>
          <p:grpSpPr bwMode="auto">
            <a:xfrm>
              <a:off x="-3257337" y="1745173"/>
              <a:ext cx="696661" cy="687110"/>
              <a:chOff x="3408" y="960"/>
              <a:chExt cx="432" cy="528"/>
            </a:xfrm>
          </p:grpSpPr>
          <p:sp>
            <p:nvSpPr>
              <p:cNvPr id="101" name="Oval 11"/>
              <p:cNvSpPr>
                <a:spLocks noChangeArrowheads="1"/>
              </p:cNvSpPr>
              <p:nvPr/>
            </p:nvSpPr>
            <p:spPr bwMode="auto">
              <a:xfrm>
                <a:off x="3504" y="1008"/>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02" name="Line 12"/>
              <p:cNvSpPr>
                <a:spLocks noChangeShapeType="1"/>
              </p:cNvSpPr>
              <p:nvPr/>
            </p:nvSpPr>
            <p:spPr bwMode="auto">
              <a:xfrm>
                <a:off x="3408"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03" name="Line 13"/>
              <p:cNvSpPr>
                <a:spLocks noChangeShapeType="1"/>
              </p:cNvSpPr>
              <p:nvPr/>
            </p:nvSpPr>
            <p:spPr bwMode="auto">
              <a:xfrm>
                <a:off x="3552"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04" name="Line 14"/>
              <p:cNvSpPr>
                <a:spLocks noChangeShapeType="1"/>
              </p:cNvSpPr>
              <p:nvPr/>
            </p:nvSpPr>
            <p:spPr bwMode="auto">
              <a:xfrm>
                <a:off x="3696"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05" name="Line 15"/>
              <p:cNvSpPr>
                <a:spLocks noChangeShapeType="1"/>
              </p:cNvSpPr>
              <p:nvPr/>
            </p:nvSpPr>
            <p:spPr bwMode="auto">
              <a:xfrm>
                <a:off x="3840" y="960"/>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grpSp>
        <p:sp>
          <p:nvSpPr>
            <p:cNvPr id="24" name="Text Box 16"/>
            <p:cNvSpPr txBox="1">
              <a:spLocks noChangeArrowheads="1"/>
            </p:cNvSpPr>
            <p:nvPr/>
          </p:nvSpPr>
          <p:spPr bwMode="auto">
            <a:xfrm>
              <a:off x="-2328456" y="1932566"/>
              <a:ext cx="377358" cy="303213"/>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a:t>
              </a:r>
            </a:p>
          </p:txBody>
        </p:sp>
        <p:sp>
          <p:nvSpPr>
            <p:cNvPr id="26" name="Line 17"/>
            <p:cNvSpPr>
              <a:spLocks noChangeShapeType="1"/>
            </p:cNvSpPr>
            <p:nvPr/>
          </p:nvSpPr>
          <p:spPr bwMode="auto">
            <a:xfrm>
              <a:off x="-4108812" y="2494747"/>
              <a:ext cx="2477017" cy="0"/>
            </a:xfrm>
            <a:prstGeom prst="line">
              <a:avLst/>
            </a:prstGeom>
            <a:noFill/>
            <a:ln w="9525">
              <a:solidFill>
                <a:schemeClr val="tx1"/>
              </a:solidFill>
              <a:round/>
              <a:headEn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27" name="Text Box 18"/>
            <p:cNvSpPr txBox="1">
              <a:spLocks noChangeArrowheads="1"/>
            </p:cNvSpPr>
            <p:nvPr/>
          </p:nvSpPr>
          <p:spPr bwMode="auto">
            <a:xfrm>
              <a:off x="-2096235" y="2162904"/>
              <a:ext cx="636993" cy="330542"/>
            </a:xfrm>
            <a:prstGeom prst="rect">
              <a:avLst/>
            </a:prstGeom>
            <a:noFill/>
            <a:ln w="9525">
              <a:noFill/>
              <a:miter lim="800000"/>
              <a:headEnd/>
              <a:tailEnd/>
            </a:ln>
          </p:spPr>
          <p:txBody>
            <a:bodyPr wrap="none">
              <a:spAutoFit/>
            </a:bodyPr>
            <a:lstStyle/>
            <a:p>
              <a:pPr algn="l"/>
              <a:r>
                <a:rPr lang="en-US" sz="1800" b="1" dirty="0">
                  <a:solidFill>
                    <a:srgbClr val="000099"/>
                  </a:solidFill>
                  <a:latin typeface="Times New Roman" panose="02020603050405020304" pitchFamily="18" charset="0"/>
                  <a:cs typeface="Times New Roman" panose="02020603050405020304" pitchFamily="18" charset="0"/>
                </a:rPr>
                <a:t>cool</a:t>
              </a:r>
            </a:p>
          </p:txBody>
        </p:sp>
        <p:sp>
          <p:nvSpPr>
            <p:cNvPr id="28" name="Line 19"/>
            <p:cNvSpPr>
              <a:spLocks noChangeShapeType="1"/>
            </p:cNvSpPr>
            <p:nvPr/>
          </p:nvSpPr>
          <p:spPr bwMode="auto">
            <a:xfrm>
              <a:off x="-1476981" y="2307354"/>
              <a:ext cx="0" cy="374787"/>
            </a:xfrm>
            <a:prstGeom prst="line">
              <a:avLst/>
            </a:prstGeom>
            <a:noFill/>
            <a:ln w="9525">
              <a:solidFill>
                <a:srgbClr val="000099"/>
              </a:solidFill>
              <a:round/>
              <a:headEnd/>
              <a:tailEnd type="triangle" w="med" len="me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36" name="Text Box 20"/>
            <p:cNvSpPr txBox="1">
              <a:spLocks noChangeArrowheads="1"/>
            </p:cNvSpPr>
            <p:nvPr/>
          </p:nvSpPr>
          <p:spPr bwMode="auto">
            <a:xfrm>
              <a:off x="-2244598" y="4431149"/>
              <a:ext cx="975648" cy="743068"/>
            </a:xfrm>
            <a:prstGeom prst="rect">
              <a:avLst/>
            </a:prstGeom>
            <a:noFill/>
            <a:ln w="9525">
              <a:noFill/>
              <a:miter lim="800000"/>
              <a:headEnd/>
              <a:tailEnd/>
            </a:ln>
          </p:spPr>
          <p:txBody>
            <a:bodyPr wrap="none">
              <a:spAutoFit/>
            </a:bodyPr>
            <a:lstStyle/>
            <a:p>
              <a:r>
                <a:rPr lang="en-US" sz="1600" b="1" dirty="0">
                  <a:solidFill>
                    <a:srgbClr val="CC0000"/>
                  </a:solidFill>
                  <a:latin typeface="Times New Roman" panose="02020603050405020304" pitchFamily="18" charset="0"/>
                  <a:cs typeface="Times New Roman" panose="02020603050405020304" pitchFamily="18" charset="0"/>
                </a:rPr>
                <a:t>Remove</a:t>
              </a:r>
            </a:p>
            <a:p>
              <a:r>
                <a:rPr lang="en-US" sz="1600" b="1" dirty="0">
                  <a:solidFill>
                    <a:srgbClr val="CC0000"/>
                  </a:solidFill>
                  <a:latin typeface="Times New Roman" panose="02020603050405020304" pitchFamily="18" charset="0"/>
                  <a:cs typeface="Times New Roman" panose="02020603050405020304" pitchFamily="18" charset="0"/>
                </a:rPr>
                <a:t>H</a:t>
              </a:r>
            </a:p>
            <a:p>
              <a:r>
                <a:rPr lang="en-US" sz="1600" b="1" dirty="0">
                  <a:solidFill>
                    <a:srgbClr val="CC0000"/>
                  </a:solidFill>
                  <a:latin typeface="Times New Roman" panose="02020603050405020304" pitchFamily="18" charset="0"/>
                  <a:cs typeface="Times New Roman" panose="02020603050405020304" pitchFamily="18" charset="0"/>
                </a:rPr>
                <a:t>    B=0</a:t>
              </a:r>
            </a:p>
          </p:txBody>
        </p:sp>
        <p:grpSp>
          <p:nvGrpSpPr>
            <p:cNvPr id="37" name="Group 21"/>
            <p:cNvGrpSpPr>
              <a:grpSpLocks/>
            </p:cNvGrpSpPr>
            <p:nvPr/>
          </p:nvGrpSpPr>
          <p:grpSpPr bwMode="auto">
            <a:xfrm>
              <a:off x="-3566964" y="3483769"/>
              <a:ext cx="1393322" cy="759985"/>
              <a:chOff x="1584" y="2256"/>
              <a:chExt cx="864" cy="584"/>
            </a:xfrm>
          </p:grpSpPr>
          <p:sp>
            <p:nvSpPr>
              <p:cNvPr id="94" name="Oval 22"/>
              <p:cNvSpPr>
                <a:spLocks noChangeArrowheads="1"/>
              </p:cNvSpPr>
              <p:nvPr/>
            </p:nvSpPr>
            <p:spPr bwMode="auto">
              <a:xfrm>
                <a:off x="1872" y="2352"/>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95" name="Line 23"/>
              <p:cNvSpPr>
                <a:spLocks noChangeShapeType="1"/>
              </p:cNvSpPr>
              <p:nvPr/>
            </p:nvSpPr>
            <p:spPr bwMode="auto">
              <a:xfrm>
                <a:off x="1584"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96" name="Line 24"/>
              <p:cNvSpPr>
                <a:spLocks noChangeShapeType="1"/>
              </p:cNvSpPr>
              <p:nvPr/>
            </p:nvSpPr>
            <p:spPr bwMode="auto">
              <a:xfrm>
                <a:off x="172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97" name="Line 25"/>
              <p:cNvSpPr>
                <a:spLocks noChangeShapeType="1"/>
              </p:cNvSpPr>
              <p:nvPr/>
            </p:nvSpPr>
            <p:spPr bwMode="auto">
              <a:xfrm>
                <a:off x="2256"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98" name="Line 26"/>
              <p:cNvSpPr>
                <a:spLocks noChangeShapeType="1"/>
              </p:cNvSpPr>
              <p:nvPr/>
            </p:nvSpPr>
            <p:spPr bwMode="auto">
              <a:xfrm>
                <a:off x="244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99" name="Freeform 27"/>
              <p:cNvSpPr>
                <a:spLocks/>
              </p:cNvSpPr>
              <p:nvPr/>
            </p:nvSpPr>
            <p:spPr bwMode="auto">
              <a:xfrm>
                <a:off x="1816" y="2256"/>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00" name="Freeform 28"/>
              <p:cNvSpPr>
                <a:spLocks/>
              </p:cNvSpPr>
              <p:nvPr/>
            </p:nvSpPr>
            <p:spPr bwMode="auto">
              <a:xfrm flipH="1">
                <a:off x="2104" y="2264"/>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38" name="Text Box 29"/>
            <p:cNvSpPr txBox="1">
              <a:spLocks noChangeArrowheads="1"/>
            </p:cNvSpPr>
            <p:nvPr/>
          </p:nvSpPr>
          <p:spPr bwMode="auto">
            <a:xfrm>
              <a:off x="-1751130" y="3619109"/>
              <a:ext cx="377358" cy="303213"/>
            </a:xfrm>
            <a:prstGeom prst="rect">
              <a:avLst/>
            </a:prstGeom>
            <a:noFill/>
            <a:ln w="9525">
              <a:noFill/>
              <a:miter lim="800000"/>
              <a:headEnd/>
              <a:tailEnd/>
            </a:ln>
          </p:spPr>
          <p:txBody>
            <a:bodyPr wrap="none">
              <a:spAutoFit/>
            </a:bodyPr>
            <a:lstStyle/>
            <a:p>
              <a:r>
                <a:rPr lang="en-US" sz="1600" b="1">
                  <a:solidFill>
                    <a:srgbClr val="CC0000"/>
                  </a:solidFill>
                  <a:latin typeface="Times New Roman" panose="02020603050405020304" pitchFamily="18" charset="0"/>
                  <a:cs typeface="Times New Roman" panose="02020603050405020304" pitchFamily="18" charset="0"/>
                </a:rPr>
                <a:t>H</a:t>
              </a:r>
            </a:p>
          </p:txBody>
        </p:sp>
        <p:grpSp>
          <p:nvGrpSpPr>
            <p:cNvPr id="39" name="Group 30"/>
            <p:cNvGrpSpPr>
              <a:grpSpLocks/>
            </p:cNvGrpSpPr>
            <p:nvPr/>
          </p:nvGrpSpPr>
          <p:grpSpPr bwMode="auto">
            <a:xfrm>
              <a:off x="-3566964" y="2609266"/>
              <a:ext cx="1393322" cy="759985"/>
              <a:chOff x="1584" y="2256"/>
              <a:chExt cx="864" cy="584"/>
            </a:xfrm>
          </p:grpSpPr>
          <p:sp>
            <p:nvSpPr>
              <p:cNvPr id="87" name="Oval 31"/>
              <p:cNvSpPr>
                <a:spLocks noChangeArrowheads="1"/>
              </p:cNvSpPr>
              <p:nvPr/>
            </p:nvSpPr>
            <p:spPr bwMode="auto">
              <a:xfrm>
                <a:off x="1872" y="2352"/>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88" name="Line 32"/>
              <p:cNvSpPr>
                <a:spLocks noChangeShapeType="1"/>
              </p:cNvSpPr>
              <p:nvPr/>
            </p:nvSpPr>
            <p:spPr bwMode="auto">
              <a:xfrm>
                <a:off x="1584"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89" name="Line 33"/>
              <p:cNvSpPr>
                <a:spLocks noChangeShapeType="1"/>
              </p:cNvSpPr>
              <p:nvPr/>
            </p:nvSpPr>
            <p:spPr bwMode="auto">
              <a:xfrm>
                <a:off x="172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90" name="Line 34"/>
              <p:cNvSpPr>
                <a:spLocks noChangeShapeType="1"/>
              </p:cNvSpPr>
              <p:nvPr/>
            </p:nvSpPr>
            <p:spPr bwMode="auto">
              <a:xfrm>
                <a:off x="2256"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91" name="Line 35"/>
              <p:cNvSpPr>
                <a:spLocks noChangeShapeType="1"/>
              </p:cNvSpPr>
              <p:nvPr/>
            </p:nvSpPr>
            <p:spPr bwMode="auto">
              <a:xfrm>
                <a:off x="244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92" name="Freeform 36"/>
              <p:cNvSpPr>
                <a:spLocks/>
              </p:cNvSpPr>
              <p:nvPr/>
            </p:nvSpPr>
            <p:spPr bwMode="auto">
              <a:xfrm>
                <a:off x="1816" y="2256"/>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93" name="Freeform 37"/>
              <p:cNvSpPr>
                <a:spLocks/>
              </p:cNvSpPr>
              <p:nvPr/>
            </p:nvSpPr>
            <p:spPr bwMode="auto">
              <a:xfrm flipH="1">
                <a:off x="2104" y="2264"/>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40" name="Text Box 38"/>
            <p:cNvSpPr txBox="1">
              <a:spLocks noChangeArrowheads="1"/>
            </p:cNvSpPr>
            <p:nvPr/>
          </p:nvSpPr>
          <p:spPr bwMode="auto">
            <a:xfrm>
              <a:off x="-1809185" y="2578033"/>
              <a:ext cx="377358" cy="523141"/>
            </a:xfrm>
            <a:prstGeom prst="rect">
              <a:avLst/>
            </a:prstGeom>
            <a:noFill/>
            <a:ln w="9525">
              <a:noFill/>
              <a:miter lim="800000"/>
              <a:headEnd/>
              <a:tailEnd/>
            </a:ln>
          </p:spPr>
          <p:txBody>
            <a:bodyPr wrap="none">
              <a:spAutoFit/>
            </a:bodyPr>
            <a:lstStyle/>
            <a:p>
              <a:endParaRPr lang="en-US" sz="1600" b="1">
                <a:solidFill>
                  <a:srgbClr val="CC0000"/>
                </a:solidFill>
                <a:latin typeface="Times New Roman" panose="02020603050405020304" pitchFamily="18" charset="0"/>
                <a:cs typeface="Times New Roman" panose="02020603050405020304" pitchFamily="18" charset="0"/>
              </a:endParaRPr>
            </a:p>
            <a:p>
              <a:r>
                <a:rPr lang="en-US" sz="1600" b="1">
                  <a:solidFill>
                    <a:srgbClr val="CC0000"/>
                  </a:solidFill>
                  <a:latin typeface="Times New Roman" panose="02020603050405020304" pitchFamily="18" charset="0"/>
                  <a:cs typeface="Times New Roman" panose="02020603050405020304" pitchFamily="18" charset="0"/>
                </a:rPr>
                <a:t>H</a:t>
              </a:r>
            </a:p>
          </p:txBody>
        </p:sp>
        <p:sp>
          <p:nvSpPr>
            <p:cNvPr id="41" name="Oval 39"/>
            <p:cNvSpPr>
              <a:spLocks noChangeArrowheads="1"/>
            </p:cNvSpPr>
            <p:nvPr/>
          </p:nvSpPr>
          <p:spPr bwMode="auto">
            <a:xfrm>
              <a:off x="-3060595" y="4493613"/>
              <a:ext cx="387034" cy="499716"/>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nvGrpSpPr>
            <p:cNvPr id="58" name="Group 87"/>
            <p:cNvGrpSpPr>
              <a:grpSpLocks/>
            </p:cNvGrpSpPr>
            <p:nvPr/>
          </p:nvGrpSpPr>
          <p:grpSpPr bwMode="auto">
            <a:xfrm>
              <a:off x="-4050757" y="5067506"/>
              <a:ext cx="2670534" cy="580400"/>
              <a:chOff x="3180" y="3642"/>
              <a:chExt cx="1656" cy="446"/>
            </a:xfrm>
          </p:grpSpPr>
          <p:sp>
            <p:nvSpPr>
              <p:cNvPr id="59" name="Text Box 85"/>
              <p:cNvSpPr txBox="1">
                <a:spLocks noChangeArrowheads="1"/>
              </p:cNvSpPr>
              <p:nvPr/>
            </p:nvSpPr>
            <p:spPr bwMode="auto">
              <a:xfrm>
                <a:off x="3180" y="3834"/>
                <a:ext cx="1656" cy="254"/>
              </a:xfrm>
              <a:prstGeom prst="rect">
                <a:avLst/>
              </a:prstGeom>
              <a:noFill/>
              <a:ln w="9525">
                <a:noFill/>
                <a:miter lim="800000"/>
                <a:headEnd/>
                <a:tailEnd/>
              </a:ln>
            </p:spPr>
            <p:txBody>
              <a:bodyPr>
                <a:spAutoFit/>
              </a:bodyPr>
              <a:lstStyle/>
              <a:p>
                <a:pPr>
                  <a:spcBef>
                    <a:spcPct val="50000"/>
                  </a:spcBef>
                </a:pPr>
                <a:r>
                  <a:rPr lang="en-US" sz="1800">
                    <a:latin typeface="Times New Roman" panose="02020603050405020304" pitchFamily="18" charset="0"/>
                    <a:cs typeface="Times New Roman" panose="02020603050405020304" pitchFamily="18" charset="0"/>
                  </a:rPr>
                  <a:t>Meissner effect</a:t>
                </a:r>
              </a:p>
            </p:txBody>
          </p:sp>
          <p:sp>
            <p:nvSpPr>
              <p:cNvPr id="60" name="AutoShape 86"/>
              <p:cNvSpPr>
                <a:spLocks noChangeArrowheads="1"/>
              </p:cNvSpPr>
              <p:nvPr/>
            </p:nvSpPr>
            <p:spPr bwMode="auto">
              <a:xfrm>
                <a:off x="3888" y="3642"/>
                <a:ext cx="60" cy="228"/>
              </a:xfrm>
              <a:prstGeom prst="upArrow">
                <a:avLst>
                  <a:gd name="adj1" fmla="val 50000"/>
                  <a:gd name="adj2" fmla="val 95000"/>
                </a:avLst>
              </a:prstGeom>
              <a:solidFill>
                <a:schemeClr val="accent2"/>
              </a:solidFill>
              <a:ln w="9525">
                <a:solidFill>
                  <a:schemeClr val="tx1"/>
                </a:solidFill>
                <a:miter lim="800000"/>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122" name="Oval 25"/>
            <p:cNvSpPr>
              <a:spLocks noChangeArrowheads="1"/>
            </p:cNvSpPr>
            <p:nvPr/>
          </p:nvSpPr>
          <p:spPr bwMode="auto">
            <a:xfrm>
              <a:off x="-6362371" y="1775653"/>
              <a:ext cx="344454" cy="491319"/>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23" name="Line 26"/>
            <p:cNvSpPr>
              <a:spLocks noChangeShapeType="1"/>
            </p:cNvSpPr>
            <p:nvPr/>
          </p:nvSpPr>
          <p:spPr bwMode="auto">
            <a:xfrm>
              <a:off x="-6844607" y="2451217"/>
              <a:ext cx="1928944" cy="0"/>
            </a:xfrm>
            <a:prstGeom prst="line">
              <a:avLst/>
            </a:prstGeom>
            <a:noFill/>
            <a:ln w="9525">
              <a:solidFill>
                <a:schemeClr val="tx1"/>
              </a:solidFill>
              <a:round/>
              <a:headEn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24" name="Oval 27"/>
            <p:cNvSpPr>
              <a:spLocks noChangeArrowheads="1"/>
            </p:cNvSpPr>
            <p:nvPr/>
          </p:nvSpPr>
          <p:spPr bwMode="auto">
            <a:xfrm>
              <a:off x="-6362371" y="2635462"/>
              <a:ext cx="344454" cy="491319"/>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25" name="Oval 28"/>
            <p:cNvSpPr>
              <a:spLocks noChangeArrowheads="1"/>
            </p:cNvSpPr>
            <p:nvPr/>
          </p:nvSpPr>
          <p:spPr bwMode="auto">
            <a:xfrm>
              <a:off x="-6362371" y="4416494"/>
              <a:ext cx="344454" cy="491319"/>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nvGrpSpPr>
            <p:cNvPr id="126" name="Group 29"/>
            <p:cNvGrpSpPr>
              <a:grpSpLocks/>
            </p:cNvGrpSpPr>
            <p:nvPr/>
          </p:nvGrpSpPr>
          <p:grpSpPr bwMode="auto">
            <a:xfrm>
              <a:off x="-6775716" y="3372441"/>
              <a:ext cx="1240035" cy="747215"/>
              <a:chOff x="1584" y="2256"/>
              <a:chExt cx="864" cy="584"/>
            </a:xfrm>
          </p:grpSpPr>
          <p:sp>
            <p:nvSpPr>
              <p:cNvPr id="134" name="Oval 30"/>
              <p:cNvSpPr>
                <a:spLocks noChangeArrowheads="1"/>
              </p:cNvSpPr>
              <p:nvPr/>
            </p:nvSpPr>
            <p:spPr bwMode="auto">
              <a:xfrm>
                <a:off x="1872" y="2352"/>
                <a:ext cx="240" cy="384"/>
              </a:xfrm>
              <a:prstGeom prst="ellipse">
                <a:avLst/>
              </a:prstGeom>
              <a:gradFill rotWithShape="0">
                <a:gsLst>
                  <a:gs pos="0">
                    <a:srgbClr val="767600"/>
                  </a:gs>
                  <a:gs pos="100000">
                    <a:srgbClr val="FFFF00"/>
                  </a:gs>
                </a:gsLst>
                <a:path path="shape">
                  <a:fillToRect l="50000" t="50000" r="50000" b="50000"/>
                </a:path>
              </a:gradFill>
              <a:ln w="9525">
                <a:solidFill>
                  <a:schemeClr val="tx1"/>
                </a:solid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35" name="Line 31"/>
              <p:cNvSpPr>
                <a:spLocks noChangeShapeType="1"/>
              </p:cNvSpPr>
              <p:nvPr/>
            </p:nvSpPr>
            <p:spPr bwMode="auto">
              <a:xfrm>
                <a:off x="1584"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6" name="Line 32"/>
              <p:cNvSpPr>
                <a:spLocks noChangeShapeType="1"/>
              </p:cNvSpPr>
              <p:nvPr/>
            </p:nvSpPr>
            <p:spPr bwMode="auto">
              <a:xfrm>
                <a:off x="172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7" name="Line 33"/>
              <p:cNvSpPr>
                <a:spLocks noChangeShapeType="1"/>
              </p:cNvSpPr>
              <p:nvPr/>
            </p:nvSpPr>
            <p:spPr bwMode="auto">
              <a:xfrm>
                <a:off x="2256"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8" name="Line 34"/>
              <p:cNvSpPr>
                <a:spLocks noChangeShapeType="1"/>
              </p:cNvSpPr>
              <p:nvPr/>
            </p:nvSpPr>
            <p:spPr bwMode="auto">
              <a:xfrm>
                <a:off x="2448" y="2256"/>
                <a:ext cx="0" cy="528"/>
              </a:xfrm>
              <a:prstGeom prst="line">
                <a:avLst/>
              </a:prstGeom>
              <a:noFill/>
              <a:ln w="9525">
                <a:solidFill>
                  <a:schemeClr val="tx1"/>
                </a:solidFill>
                <a:round/>
                <a:headEnd type="triangle" w="med" len="med"/>
                <a:tailEn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9" name="Freeform 35"/>
              <p:cNvSpPr>
                <a:spLocks/>
              </p:cNvSpPr>
              <p:nvPr/>
            </p:nvSpPr>
            <p:spPr bwMode="auto">
              <a:xfrm>
                <a:off x="1816" y="2256"/>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sp>
            <p:nvSpPr>
              <p:cNvPr id="140" name="Freeform 36"/>
              <p:cNvSpPr>
                <a:spLocks/>
              </p:cNvSpPr>
              <p:nvPr/>
            </p:nvSpPr>
            <p:spPr bwMode="auto">
              <a:xfrm flipH="1">
                <a:off x="2104" y="2264"/>
                <a:ext cx="64" cy="576"/>
              </a:xfrm>
              <a:custGeom>
                <a:avLst/>
                <a:gdLst>
                  <a:gd name="T0" fmla="*/ 56 w 64"/>
                  <a:gd name="T1" fmla="*/ 0 h 576"/>
                  <a:gd name="T2" fmla="*/ 56 w 64"/>
                  <a:gd name="T3" fmla="*/ 144 h 576"/>
                  <a:gd name="T4" fmla="*/ 8 w 64"/>
                  <a:gd name="T5" fmla="*/ 240 h 576"/>
                  <a:gd name="T6" fmla="*/ 8 w 64"/>
                  <a:gd name="T7" fmla="*/ 336 h 576"/>
                  <a:gd name="T8" fmla="*/ 56 w 64"/>
                  <a:gd name="T9" fmla="*/ 480 h 576"/>
                  <a:gd name="T10" fmla="*/ 56 w 64"/>
                  <a:gd name="T11" fmla="*/ 576 h 576"/>
                  <a:gd name="T12" fmla="*/ 0 60000 65536"/>
                  <a:gd name="T13" fmla="*/ 0 60000 65536"/>
                  <a:gd name="T14" fmla="*/ 0 60000 65536"/>
                  <a:gd name="T15" fmla="*/ 0 60000 65536"/>
                  <a:gd name="T16" fmla="*/ 0 60000 65536"/>
                  <a:gd name="T17" fmla="*/ 0 60000 65536"/>
                  <a:gd name="T18" fmla="*/ 0 w 64"/>
                  <a:gd name="T19" fmla="*/ 0 h 576"/>
                  <a:gd name="T20" fmla="*/ 64 w 64"/>
                  <a:gd name="T21" fmla="*/ 576 h 576"/>
                </a:gdLst>
                <a:ahLst/>
                <a:cxnLst>
                  <a:cxn ang="T12">
                    <a:pos x="T0" y="T1"/>
                  </a:cxn>
                  <a:cxn ang="T13">
                    <a:pos x="T2" y="T3"/>
                  </a:cxn>
                  <a:cxn ang="T14">
                    <a:pos x="T4" y="T5"/>
                  </a:cxn>
                  <a:cxn ang="T15">
                    <a:pos x="T6" y="T7"/>
                  </a:cxn>
                  <a:cxn ang="T16">
                    <a:pos x="T8" y="T9"/>
                  </a:cxn>
                  <a:cxn ang="T17">
                    <a:pos x="T10" y="T11"/>
                  </a:cxn>
                </a:cxnLst>
                <a:rect l="T18" t="T19" r="T20" b="T21"/>
                <a:pathLst>
                  <a:path w="64" h="576">
                    <a:moveTo>
                      <a:pt x="56" y="0"/>
                    </a:moveTo>
                    <a:cubicBezTo>
                      <a:pt x="60" y="52"/>
                      <a:pt x="64" y="104"/>
                      <a:pt x="56" y="144"/>
                    </a:cubicBezTo>
                    <a:cubicBezTo>
                      <a:pt x="48" y="184"/>
                      <a:pt x="16" y="208"/>
                      <a:pt x="8" y="240"/>
                    </a:cubicBezTo>
                    <a:cubicBezTo>
                      <a:pt x="0" y="272"/>
                      <a:pt x="0" y="296"/>
                      <a:pt x="8" y="336"/>
                    </a:cubicBezTo>
                    <a:cubicBezTo>
                      <a:pt x="16" y="376"/>
                      <a:pt x="48" y="440"/>
                      <a:pt x="56" y="480"/>
                    </a:cubicBezTo>
                    <a:cubicBezTo>
                      <a:pt x="64" y="520"/>
                      <a:pt x="56" y="560"/>
                      <a:pt x="56" y="576"/>
                    </a:cubicBezTo>
                  </a:path>
                </a:pathLst>
              </a:custGeom>
              <a:noFill/>
              <a:ln w="9525">
                <a:solidFill>
                  <a:schemeClr val="tx1"/>
                </a:solidFill>
                <a:round/>
                <a:headEnd type="triangle" w="med" len="me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127" name="Text Box 37"/>
            <p:cNvSpPr txBox="1">
              <a:spLocks noChangeArrowheads="1"/>
            </p:cNvSpPr>
            <p:nvPr/>
          </p:nvSpPr>
          <p:spPr bwMode="auto">
            <a:xfrm>
              <a:off x="-5880135" y="1898483"/>
              <a:ext cx="564044" cy="339061"/>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H=0</a:t>
              </a:r>
            </a:p>
          </p:txBody>
        </p:sp>
        <p:sp>
          <p:nvSpPr>
            <p:cNvPr id="128" name="Text Box 38"/>
            <p:cNvSpPr txBox="1">
              <a:spLocks noChangeArrowheads="1"/>
            </p:cNvSpPr>
            <p:nvPr/>
          </p:nvSpPr>
          <p:spPr bwMode="auto">
            <a:xfrm>
              <a:off x="-5857171" y="2696877"/>
              <a:ext cx="564044" cy="339061"/>
            </a:xfrm>
            <a:prstGeom prst="rect">
              <a:avLst/>
            </a:prstGeom>
            <a:noFill/>
            <a:ln w="9525">
              <a:noFill/>
              <a:miter lim="800000"/>
              <a:headEnd/>
              <a:tailEnd/>
            </a:ln>
          </p:spPr>
          <p:txBody>
            <a:bodyPr wrap="none">
              <a:spAutoFit/>
            </a:bodyPr>
            <a:lstStyle/>
            <a:p>
              <a:pPr algn="l"/>
              <a:r>
                <a:rPr lang="en-US" sz="1600" b="1">
                  <a:solidFill>
                    <a:srgbClr val="CC0000"/>
                  </a:solidFill>
                  <a:latin typeface="Times New Roman" panose="02020603050405020304" pitchFamily="18" charset="0"/>
                  <a:cs typeface="Times New Roman" panose="02020603050405020304" pitchFamily="18" charset="0"/>
                </a:rPr>
                <a:t>H=0</a:t>
              </a:r>
            </a:p>
          </p:txBody>
        </p:sp>
        <p:sp>
          <p:nvSpPr>
            <p:cNvPr id="129" name="Text Box 39"/>
            <p:cNvSpPr txBox="1">
              <a:spLocks noChangeArrowheads="1"/>
            </p:cNvSpPr>
            <p:nvPr/>
          </p:nvSpPr>
          <p:spPr bwMode="auto">
            <a:xfrm>
              <a:off x="-6982389" y="2124951"/>
              <a:ext cx="582702" cy="369769"/>
            </a:xfrm>
            <a:prstGeom prst="rect">
              <a:avLst/>
            </a:prstGeom>
            <a:noFill/>
            <a:ln w="9525">
              <a:noFill/>
              <a:miter lim="800000"/>
              <a:headEnd/>
              <a:tailEnd/>
            </a:ln>
          </p:spPr>
          <p:txBody>
            <a:bodyPr wrap="none">
              <a:spAutoFit/>
            </a:bodyPr>
            <a:lstStyle/>
            <a:p>
              <a:pPr algn="l"/>
              <a:r>
                <a:rPr lang="en-US" sz="1800" b="1">
                  <a:solidFill>
                    <a:srgbClr val="000099"/>
                  </a:solidFill>
                  <a:latin typeface="Times New Roman" panose="02020603050405020304" pitchFamily="18" charset="0"/>
                  <a:cs typeface="Times New Roman" panose="02020603050405020304" pitchFamily="18" charset="0"/>
                </a:rPr>
                <a:t>cool</a:t>
              </a:r>
            </a:p>
          </p:txBody>
        </p:sp>
        <p:sp>
          <p:nvSpPr>
            <p:cNvPr id="130" name="Line 40"/>
            <p:cNvSpPr>
              <a:spLocks noChangeShapeType="1"/>
            </p:cNvSpPr>
            <p:nvPr/>
          </p:nvSpPr>
          <p:spPr bwMode="auto">
            <a:xfrm>
              <a:off x="-6982389" y="2266973"/>
              <a:ext cx="0" cy="368489"/>
            </a:xfrm>
            <a:prstGeom prst="line">
              <a:avLst/>
            </a:prstGeom>
            <a:noFill/>
            <a:ln w="9525">
              <a:solidFill>
                <a:srgbClr val="000099"/>
              </a:solidFill>
              <a:round/>
              <a:headEnd/>
              <a:tailEnd type="triangle" w="med" len="med"/>
            </a:ln>
          </p:spPr>
          <p:txBody>
            <a:bodyPr wrap="none" anchor="ctr"/>
            <a:lstStyle/>
            <a:p>
              <a:endParaRPr lang="en-GB">
                <a:latin typeface="Times New Roman" panose="02020603050405020304" pitchFamily="18" charset="0"/>
                <a:cs typeface="Times New Roman" panose="02020603050405020304" pitchFamily="18" charset="0"/>
              </a:endParaRPr>
            </a:p>
          </p:txBody>
        </p:sp>
        <p:sp>
          <p:nvSpPr>
            <p:cNvPr id="131" name="Text Box 41"/>
            <p:cNvSpPr txBox="1">
              <a:spLocks noChangeArrowheads="1"/>
            </p:cNvSpPr>
            <p:nvPr/>
          </p:nvSpPr>
          <p:spPr bwMode="auto">
            <a:xfrm>
              <a:off x="-5594525" y="3505506"/>
              <a:ext cx="720483" cy="584721"/>
            </a:xfrm>
            <a:prstGeom prst="rect">
              <a:avLst/>
            </a:prstGeom>
            <a:noFill/>
            <a:ln w="9525">
              <a:noFill/>
              <a:miter lim="800000"/>
              <a:headEnd/>
              <a:tailEnd/>
            </a:ln>
          </p:spPr>
          <p:txBody>
            <a:bodyPr wrap="none">
              <a:spAutoFit/>
            </a:bodyPr>
            <a:lstStyle/>
            <a:p>
              <a:r>
                <a:rPr lang="en-US" sz="1600" b="1" dirty="0">
                  <a:solidFill>
                    <a:srgbClr val="CC0000"/>
                  </a:solidFill>
                  <a:latin typeface="Times New Roman" panose="02020603050405020304" pitchFamily="18" charset="0"/>
                  <a:cs typeface="Times New Roman" panose="02020603050405020304" pitchFamily="18" charset="0"/>
                </a:rPr>
                <a:t>Apply</a:t>
              </a:r>
            </a:p>
            <a:p>
              <a:r>
                <a:rPr lang="en-US" sz="1600" b="1" dirty="0">
                  <a:solidFill>
                    <a:srgbClr val="CC0000"/>
                  </a:solidFill>
                  <a:latin typeface="Times New Roman" panose="02020603050405020304" pitchFamily="18" charset="0"/>
                  <a:cs typeface="Times New Roman" panose="02020603050405020304" pitchFamily="18" charset="0"/>
                </a:rPr>
                <a:t>H</a:t>
              </a:r>
            </a:p>
          </p:txBody>
        </p:sp>
        <p:sp>
          <p:nvSpPr>
            <p:cNvPr id="132" name="Text Box 42"/>
            <p:cNvSpPr txBox="1">
              <a:spLocks noChangeArrowheads="1"/>
            </p:cNvSpPr>
            <p:nvPr/>
          </p:nvSpPr>
          <p:spPr bwMode="auto">
            <a:xfrm>
              <a:off x="-5801198" y="4416494"/>
              <a:ext cx="891275" cy="830381"/>
            </a:xfrm>
            <a:prstGeom prst="rect">
              <a:avLst/>
            </a:prstGeom>
            <a:noFill/>
            <a:ln w="9525">
              <a:noFill/>
              <a:miter lim="800000"/>
              <a:headEnd/>
              <a:tailEnd/>
            </a:ln>
          </p:spPr>
          <p:txBody>
            <a:bodyPr wrap="none">
              <a:spAutoFit/>
            </a:bodyPr>
            <a:lstStyle/>
            <a:p>
              <a:r>
                <a:rPr lang="en-US" sz="1600" b="1">
                  <a:solidFill>
                    <a:srgbClr val="CC0000"/>
                  </a:solidFill>
                  <a:latin typeface="Times New Roman" panose="02020603050405020304" pitchFamily="18" charset="0"/>
                  <a:cs typeface="Times New Roman" panose="02020603050405020304" pitchFamily="18" charset="0"/>
                </a:rPr>
                <a:t>Remove</a:t>
              </a:r>
            </a:p>
            <a:p>
              <a:r>
                <a:rPr lang="en-US" sz="1600" b="1">
                  <a:solidFill>
                    <a:srgbClr val="CC0000"/>
                  </a:solidFill>
                  <a:latin typeface="Times New Roman" panose="02020603050405020304" pitchFamily="18" charset="0"/>
                  <a:cs typeface="Times New Roman" panose="02020603050405020304" pitchFamily="18" charset="0"/>
                </a:rPr>
                <a:t>H</a:t>
              </a:r>
            </a:p>
            <a:p>
              <a:r>
                <a:rPr lang="en-US" sz="1600" b="1">
                  <a:solidFill>
                    <a:srgbClr val="CC0000"/>
                  </a:solidFill>
                  <a:latin typeface="Times New Roman" panose="02020603050405020304" pitchFamily="18" charset="0"/>
                  <a:cs typeface="Times New Roman" panose="02020603050405020304" pitchFamily="18" charset="0"/>
                </a:rPr>
                <a:t>   B=0</a:t>
              </a:r>
            </a:p>
          </p:txBody>
        </p:sp>
        <p:sp>
          <p:nvSpPr>
            <p:cNvPr id="133" name="Text Box 43"/>
            <p:cNvSpPr txBox="1">
              <a:spLocks noChangeArrowheads="1"/>
            </p:cNvSpPr>
            <p:nvPr/>
          </p:nvSpPr>
          <p:spPr bwMode="auto">
            <a:xfrm>
              <a:off x="-7105818" y="1313762"/>
              <a:ext cx="2617852" cy="339061"/>
            </a:xfrm>
            <a:prstGeom prst="rect">
              <a:avLst/>
            </a:prstGeom>
            <a:noFill/>
            <a:ln w="9525">
              <a:noFill/>
              <a:miter lim="800000"/>
              <a:headEnd/>
              <a:tailEnd/>
            </a:ln>
          </p:spPr>
          <p:txBody>
            <a:bodyPr>
              <a:spAutoFit/>
            </a:bodyPr>
            <a:lstStyle/>
            <a:p>
              <a:pPr algn="l"/>
              <a:endParaRPr lang="en-US" sz="1600" b="1">
                <a:solidFill>
                  <a:schemeClr val="tx1"/>
                </a:solidFill>
                <a:latin typeface="Times New Roman" panose="02020603050405020304" pitchFamily="18" charset="0"/>
                <a:cs typeface="Times New Roman" panose="02020603050405020304" pitchFamily="18" charset="0"/>
              </a:endParaRPr>
            </a:p>
          </p:txBody>
        </p:sp>
      </p:grpSp>
      <p:sp>
        <p:nvSpPr>
          <p:cNvPr id="5" name="Date Placeholder 4"/>
          <p:cNvSpPr>
            <a:spLocks noGrp="1"/>
          </p:cNvSpPr>
          <p:nvPr>
            <p:ph type="dt" sz="half" idx="10"/>
          </p:nvPr>
        </p:nvSpPr>
        <p:spPr/>
        <p:txBody>
          <a:bodyPr/>
          <a:lstStyle/>
          <a:p>
            <a:r>
              <a:rPr lang="en-US" smtClean="0"/>
              <a:t>JUAS 2020</a:t>
            </a:r>
            <a:endParaRPr lang="en-GB" dirty="0"/>
          </a:p>
        </p:txBody>
      </p:sp>
      <p:sp>
        <p:nvSpPr>
          <p:cNvPr id="6" name="Slide Number Placeholder 5"/>
          <p:cNvSpPr>
            <a:spLocks noGrp="1"/>
          </p:cNvSpPr>
          <p:nvPr>
            <p:ph type="sldNum" sz="quarter" idx="12"/>
          </p:nvPr>
        </p:nvSpPr>
        <p:spPr/>
        <p:txBody>
          <a:bodyPr/>
          <a:lstStyle/>
          <a:p>
            <a:fld id="{C0900F3A-9614-41F7-96C8-05D9BABC3E9A}" type="slidenum">
              <a:rPr lang="en-GB" smtClean="0"/>
              <a:t>28</a:t>
            </a:fld>
            <a:endParaRPr lang="en-GB"/>
          </a:p>
        </p:txBody>
      </p:sp>
    </p:spTree>
    <p:extLst>
      <p:ext uri="{BB962C8B-B14F-4D97-AF65-F5344CB8AC3E}">
        <p14:creationId xmlns:p14="http://schemas.microsoft.com/office/powerpoint/2010/main" val="6578797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12"/>
          <p:cNvSpPr txBox="1">
            <a:spLocks noChangeArrowheads="1"/>
          </p:cNvSpPr>
          <p:nvPr/>
        </p:nvSpPr>
        <p:spPr bwMode="auto">
          <a:xfrm>
            <a:off x="0" y="0"/>
            <a:ext cx="8819195" cy="707886"/>
          </a:xfrm>
          <a:prstGeom prst="rect">
            <a:avLst/>
          </a:prstGeom>
          <a:noFill/>
          <a:ln w="9525">
            <a:noFill/>
            <a:miter lim="800000"/>
            <a:headEnd/>
            <a:tailEnd/>
          </a:ln>
        </p:spPr>
        <p:txBody>
          <a:bodyPr wrap="square">
            <a:spAutoFit/>
          </a:bodyPr>
          <a:lstStyle/>
          <a:p>
            <a:pPr algn="l">
              <a:spcBef>
                <a:spcPct val="50000"/>
              </a:spcBef>
            </a:pPr>
            <a:r>
              <a:rPr lang="en-US" sz="4000" dirty="0">
                <a:latin typeface="Times New Roman" panose="02020603050405020304" pitchFamily="18" charset="0"/>
                <a:cs typeface="Times New Roman" panose="02020603050405020304" pitchFamily="18" charset="0"/>
              </a:rPr>
              <a:t>Field-cooled </a:t>
            </a:r>
            <a:r>
              <a:rPr lang="en-US" sz="4000" dirty="0" smtClean="0">
                <a:latin typeface="Times New Roman" panose="02020603050405020304" pitchFamily="18" charset="0"/>
                <a:cs typeface="Times New Roman" panose="02020603050405020304" pitchFamily="18" charset="0"/>
              </a:rPr>
              <a:t>Levitation </a:t>
            </a:r>
            <a:r>
              <a:rPr lang="en-US" sz="4000" dirty="0">
                <a:latin typeface="Times New Roman" panose="02020603050405020304" pitchFamily="18" charset="0"/>
                <a:cs typeface="Times New Roman" panose="02020603050405020304" pitchFamily="18" charset="0"/>
              </a:rPr>
              <a:t>experiment </a:t>
            </a:r>
          </a:p>
        </p:txBody>
      </p:sp>
      <p:cxnSp>
        <p:nvCxnSpPr>
          <p:cNvPr id="9" name="Straight Connector 8"/>
          <p:cNvCxnSpPr/>
          <p:nvPr/>
        </p:nvCxnSpPr>
        <p:spPr>
          <a:xfrm>
            <a:off x="0" y="739034"/>
            <a:ext cx="8774866"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Footer Placeholder 1"/>
          <p:cNvSpPr txBox="1">
            <a:spLocks/>
          </p:cNvSpPr>
          <p:nvPr/>
        </p:nvSpPr>
        <p:spPr>
          <a:xfrm>
            <a:off x="3124200" y="6177447"/>
            <a:ext cx="2947226" cy="405916"/>
          </a:xfrm>
          <a:prstGeom prst="rect">
            <a:avLst/>
          </a:prstGeom>
          <a:noFill/>
        </p:spPr>
        <p:txBody>
          <a:bodyPr vert="horz" lIns="91440" tIns="45720" rIns="91440" bIns="45720" rtlCol="0" anchor="ctr"/>
          <a:lstStyle>
            <a:defPPr>
              <a:defRPr lang="en-US"/>
            </a:defPPr>
            <a:lvl1pPr algn="ctr" rtl="0" eaLnBrk="0" fontAlgn="base" hangingPunct="0">
              <a:spcBef>
                <a:spcPct val="0"/>
              </a:spcBef>
              <a:spcAft>
                <a:spcPct val="0"/>
              </a:spcAft>
              <a:defRPr sz="1200" kern="1200">
                <a:solidFill>
                  <a:schemeClr val="tx1">
                    <a:tint val="75000"/>
                  </a:schemeClr>
                </a:solidFill>
                <a:latin typeface="Verdana" pitchFamily="34" charset="0"/>
                <a:ea typeface="+mn-ea"/>
                <a:cs typeface="+mn-cs"/>
              </a:defRPr>
            </a:lvl1pPr>
            <a:lvl2pPr marL="457200" algn="ctr" rtl="0" eaLnBrk="0" fontAlgn="base" hangingPunct="0">
              <a:spcBef>
                <a:spcPct val="0"/>
              </a:spcBef>
              <a:spcAft>
                <a:spcPct val="0"/>
              </a:spcAft>
              <a:defRPr sz="2400" kern="1200">
                <a:solidFill>
                  <a:schemeClr val="accent2"/>
                </a:solidFill>
                <a:latin typeface="Verdana" pitchFamily="34" charset="0"/>
                <a:ea typeface="+mn-ea"/>
                <a:cs typeface="+mn-cs"/>
              </a:defRPr>
            </a:lvl2pPr>
            <a:lvl3pPr marL="914400" algn="ctr" rtl="0" eaLnBrk="0" fontAlgn="base" hangingPunct="0">
              <a:spcBef>
                <a:spcPct val="0"/>
              </a:spcBef>
              <a:spcAft>
                <a:spcPct val="0"/>
              </a:spcAft>
              <a:defRPr sz="2400" kern="1200">
                <a:solidFill>
                  <a:schemeClr val="accent2"/>
                </a:solidFill>
                <a:latin typeface="Verdana" pitchFamily="34" charset="0"/>
                <a:ea typeface="+mn-ea"/>
                <a:cs typeface="+mn-cs"/>
              </a:defRPr>
            </a:lvl3pPr>
            <a:lvl4pPr marL="1371600" algn="ctr" rtl="0" eaLnBrk="0" fontAlgn="base" hangingPunct="0">
              <a:spcBef>
                <a:spcPct val="0"/>
              </a:spcBef>
              <a:spcAft>
                <a:spcPct val="0"/>
              </a:spcAft>
              <a:defRPr sz="2400" kern="1200">
                <a:solidFill>
                  <a:schemeClr val="accent2"/>
                </a:solidFill>
                <a:latin typeface="Verdana" pitchFamily="34" charset="0"/>
                <a:ea typeface="+mn-ea"/>
                <a:cs typeface="+mn-cs"/>
              </a:defRPr>
            </a:lvl4pPr>
            <a:lvl5pPr marL="1828800" algn="ctr" rtl="0" eaLnBrk="0" fontAlgn="base" hangingPunct="0">
              <a:spcBef>
                <a:spcPct val="0"/>
              </a:spcBef>
              <a:spcAft>
                <a:spcPct val="0"/>
              </a:spcAft>
              <a:defRPr sz="2400" kern="1200">
                <a:solidFill>
                  <a:schemeClr val="accent2"/>
                </a:solidFill>
                <a:latin typeface="Verdana" pitchFamily="34" charset="0"/>
                <a:ea typeface="+mn-ea"/>
                <a:cs typeface="+mn-cs"/>
              </a:defRPr>
            </a:lvl5pPr>
            <a:lvl6pPr marL="2286000" algn="l" defTabSz="914400" rtl="0" eaLnBrk="1" latinLnBrk="0" hangingPunct="1">
              <a:defRPr sz="2400" kern="1200">
                <a:solidFill>
                  <a:schemeClr val="accent2"/>
                </a:solidFill>
                <a:latin typeface="Verdana" pitchFamily="34" charset="0"/>
                <a:ea typeface="+mn-ea"/>
                <a:cs typeface="+mn-cs"/>
              </a:defRPr>
            </a:lvl6pPr>
            <a:lvl7pPr marL="2743200" algn="l" defTabSz="914400" rtl="0" eaLnBrk="1" latinLnBrk="0" hangingPunct="1">
              <a:defRPr sz="2400" kern="1200">
                <a:solidFill>
                  <a:schemeClr val="accent2"/>
                </a:solidFill>
                <a:latin typeface="Verdana" pitchFamily="34" charset="0"/>
                <a:ea typeface="+mn-ea"/>
                <a:cs typeface="+mn-cs"/>
              </a:defRPr>
            </a:lvl7pPr>
            <a:lvl8pPr marL="3200400" algn="l" defTabSz="914400" rtl="0" eaLnBrk="1" latinLnBrk="0" hangingPunct="1">
              <a:defRPr sz="2400" kern="1200">
                <a:solidFill>
                  <a:schemeClr val="accent2"/>
                </a:solidFill>
                <a:latin typeface="Verdana" pitchFamily="34" charset="0"/>
                <a:ea typeface="+mn-ea"/>
                <a:cs typeface="+mn-cs"/>
              </a:defRPr>
            </a:lvl8pPr>
            <a:lvl9pPr marL="3657600" algn="l" defTabSz="914400" rtl="0" eaLnBrk="1" latinLnBrk="0" hangingPunct="1">
              <a:defRPr sz="2400" kern="1200">
                <a:solidFill>
                  <a:schemeClr val="accent2"/>
                </a:solidFill>
                <a:latin typeface="Verdana" pitchFamily="34" charset="0"/>
                <a:ea typeface="+mn-ea"/>
                <a:cs typeface="+mn-cs"/>
              </a:defRPr>
            </a:lvl9pPr>
          </a:lstStyle>
          <a:p>
            <a:r>
              <a:rPr lang="en-US" smtClean="0"/>
              <a:t>J.Fleiter, A.Ballarino</a:t>
            </a:r>
            <a:endParaRPr lang="en-US" smtClean="0">
              <a:solidFill>
                <a:schemeClr val="tx1"/>
              </a:solidFill>
            </a:endParaRPr>
          </a:p>
        </p:txBody>
      </p:sp>
      <p:sp>
        <p:nvSpPr>
          <p:cNvPr id="29" name="Text Box 9"/>
          <p:cNvSpPr txBox="1">
            <a:spLocks noChangeArrowheads="1"/>
          </p:cNvSpPr>
          <p:nvPr/>
        </p:nvSpPr>
        <p:spPr bwMode="auto">
          <a:xfrm>
            <a:off x="2414587" y="6589761"/>
            <a:ext cx="3677569" cy="215444"/>
          </a:xfrm>
          <a:prstGeom prst="rect">
            <a:avLst/>
          </a:prstGeom>
          <a:noFill/>
          <a:ln w="9525">
            <a:noFill/>
            <a:miter lim="800000"/>
            <a:headEnd/>
            <a:tailEnd/>
          </a:ln>
        </p:spPr>
        <p:txBody>
          <a:bodyPr wrap="square" lIns="0" tIns="0" rIns="0" bIns="0">
            <a:spAutoFit/>
          </a:bodyPr>
          <a:lstStyle/>
          <a:p>
            <a:pPr>
              <a:spcBef>
                <a:spcPct val="50000"/>
              </a:spcBef>
            </a:pPr>
            <a:r>
              <a:rPr lang="en-US" sz="1400" b="1">
                <a:solidFill>
                  <a:schemeClr val="bg2"/>
                </a:solidFill>
                <a:latin typeface="AvantGarde" pitchFamily="34" charset="0"/>
              </a:rPr>
              <a:t>Levitation experiment</a:t>
            </a:r>
          </a:p>
        </p:txBody>
      </p:sp>
      <p:sp>
        <p:nvSpPr>
          <p:cNvPr id="66" name="Text Box 7"/>
          <p:cNvSpPr txBox="1">
            <a:spLocks noChangeArrowheads="1"/>
          </p:cNvSpPr>
          <p:nvPr/>
        </p:nvSpPr>
        <p:spPr bwMode="auto">
          <a:xfrm>
            <a:off x="282678" y="859069"/>
            <a:ext cx="8630269" cy="2746906"/>
          </a:xfrm>
          <a:prstGeom prst="rect">
            <a:avLst/>
          </a:prstGeom>
          <a:noFill/>
          <a:ln w="9525">
            <a:noFill/>
            <a:miter lim="800000"/>
            <a:headEnd/>
            <a:tailEnd/>
          </a:ln>
        </p:spPr>
        <p:txBody>
          <a:bodyPr wrap="square">
            <a:spAutoFit/>
          </a:bodyPr>
          <a:lstStyle/>
          <a:p>
            <a:pPr algn="l">
              <a:spcBef>
                <a:spcPct val="50000"/>
              </a:spcBef>
            </a:pPr>
            <a:r>
              <a:rPr lang="en-US" sz="1800" dirty="0">
                <a:latin typeface="Times New Roman" panose="02020603050405020304" pitchFamily="18" charset="0"/>
                <a:cs typeface="Times New Roman" panose="02020603050405020304" pitchFamily="18" charset="0"/>
              </a:rPr>
              <a:t>The magnet is put, at room temperature, on the top of the superconductor (no levitation).</a:t>
            </a:r>
          </a:p>
          <a:p>
            <a:pPr algn="l">
              <a:spcBef>
                <a:spcPct val="50000"/>
              </a:spcBef>
            </a:pPr>
            <a:r>
              <a:rPr lang="en-US" sz="1800" dirty="0">
                <a:latin typeface="Times New Roman" panose="02020603050405020304" pitchFamily="18" charset="0"/>
                <a:cs typeface="Times New Roman" panose="02020603050405020304" pitchFamily="18" charset="0"/>
              </a:rPr>
              <a:t>The assembly is cooled with LN</a:t>
            </a:r>
            <a:r>
              <a:rPr lang="en-US" sz="1800" baseline="-25000" dirty="0">
                <a:latin typeface="Times New Roman" panose="02020603050405020304" pitchFamily="18" charset="0"/>
                <a:cs typeface="Times New Roman" panose="02020603050405020304" pitchFamily="18" charset="0"/>
              </a:rPr>
              <a:t>2 </a:t>
            </a:r>
            <a:r>
              <a:rPr lang="en-US" sz="1800" dirty="0">
                <a:latin typeface="Times New Roman" panose="02020603050405020304" pitchFamily="18" charset="0"/>
                <a:cs typeface="Times New Roman" panose="02020603050405020304" pitchFamily="18" charset="0"/>
              </a:rPr>
              <a:t>to 77 K. The YBCO becomes superconducting and the magnet jumps up in the air</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algn="l">
              <a:spcBef>
                <a:spcPct val="50000"/>
              </a:spcBef>
            </a:pPr>
            <a:endParaRPr lang="en-US" sz="700" dirty="0">
              <a:latin typeface="Times New Roman" panose="02020603050405020304" pitchFamily="18" charset="0"/>
              <a:cs typeface="Times New Roman" panose="02020603050405020304" pitchFamily="18" charset="0"/>
            </a:endParaRPr>
          </a:p>
          <a:p>
            <a:pPr algn="l">
              <a:spcBef>
                <a:spcPct val="50000"/>
              </a:spcBef>
            </a:pPr>
            <a:r>
              <a:rPr lang="en-US" sz="1800" dirty="0">
                <a:latin typeface="Times New Roman" panose="02020603050405020304" pitchFamily="18" charset="0"/>
                <a:cs typeface="Times New Roman" panose="02020603050405020304" pitchFamily="18" charset="0"/>
              </a:rPr>
              <a:t>The magnet levitates stably in mid air and can be moved in the vertical position only by applying a strong force. It will rotate in the air when kicked with a non-magnetic material.</a:t>
            </a:r>
          </a:p>
          <a:p>
            <a:pPr algn="l">
              <a:spcBef>
                <a:spcPct val="50000"/>
              </a:spcBef>
            </a:pPr>
            <a:r>
              <a:rPr lang="en-US" sz="1800" dirty="0">
                <a:latin typeface="Times New Roman" panose="02020603050405020304" pitchFamily="18" charset="0"/>
                <a:cs typeface="Times New Roman" panose="02020603050405020304" pitchFamily="18" charset="0"/>
              </a:rPr>
              <a:t>Observe also stability in the horizontal plane due to the magnetization of the residual flux.</a:t>
            </a:r>
          </a:p>
          <a:p>
            <a:pPr algn="l">
              <a:spcBef>
                <a:spcPct val="50000"/>
              </a:spcBef>
            </a:pPr>
            <a:endParaRPr lang="en-US" sz="1800" dirty="0">
              <a:latin typeface="Times New Roman" panose="02020603050405020304" pitchFamily="18" charset="0"/>
              <a:cs typeface="Times New Roman" panose="02020603050405020304" pitchFamily="18" charset="0"/>
            </a:endParaRPr>
          </a:p>
        </p:txBody>
      </p:sp>
      <p:grpSp>
        <p:nvGrpSpPr>
          <p:cNvPr id="69" name="Group 36"/>
          <p:cNvGrpSpPr>
            <a:grpSpLocks/>
          </p:cNvGrpSpPr>
          <p:nvPr/>
        </p:nvGrpSpPr>
        <p:grpSpPr bwMode="auto">
          <a:xfrm>
            <a:off x="760238" y="4276139"/>
            <a:ext cx="7675150" cy="2151889"/>
            <a:chOff x="246" y="2539"/>
            <a:chExt cx="5094" cy="1473"/>
          </a:xfrm>
        </p:grpSpPr>
        <p:grpSp>
          <p:nvGrpSpPr>
            <p:cNvPr id="70" name="Group 34"/>
            <p:cNvGrpSpPr>
              <a:grpSpLocks/>
            </p:cNvGrpSpPr>
            <p:nvPr/>
          </p:nvGrpSpPr>
          <p:grpSpPr bwMode="auto">
            <a:xfrm>
              <a:off x="2284" y="2544"/>
              <a:ext cx="1469" cy="1468"/>
              <a:chOff x="2284" y="2544"/>
              <a:chExt cx="1469" cy="1468"/>
            </a:xfrm>
          </p:grpSpPr>
          <p:pic>
            <p:nvPicPr>
              <p:cNvPr id="78" name="Picture 24"/>
              <p:cNvPicPr>
                <a:picLocks noChangeAspect="1" noChangeArrowheads="1"/>
              </p:cNvPicPr>
              <p:nvPr/>
            </p:nvPicPr>
            <p:blipFill>
              <a:blip r:embed="rId2" cstate="print"/>
              <a:srcRect l="13501" t="2600"/>
              <a:stretch>
                <a:fillRect/>
              </a:stretch>
            </p:blipFill>
            <p:spPr bwMode="auto">
              <a:xfrm>
                <a:off x="2284" y="2544"/>
                <a:ext cx="1330" cy="1468"/>
              </a:xfrm>
              <a:prstGeom prst="rect">
                <a:avLst/>
              </a:prstGeom>
              <a:noFill/>
              <a:ln w="9525">
                <a:noFill/>
                <a:miter lim="800000"/>
                <a:headEnd/>
                <a:tailEnd/>
              </a:ln>
            </p:spPr>
          </p:pic>
          <p:sp>
            <p:nvSpPr>
              <p:cNvPr id="79" name="Line 25"/>
              <p:cNvSpPr>
                <a:spLocks noChangeShapeType="1"/>
              </p:cNvSpPr>
              <p:nvPr/>
            </p:nvSpPr>
            <p:spPr bwMode="auto">
              <a:xfrm flipH="1">
                <a:off x="2955" y="2848"/>
                <a:ext cx="252" cy="8"/>
              </a:xfrm>
              <a:prstGeom prst="line">
                <a:avLst/>
              </a:prstGeom>
              <a:noFill/>
              <a:ln w="31750">
                <a:solidFill>
                  <a:schemeClr val="bg1"/>
                </a:solidFill>
                <a:round/>
                <a:headEnd/>
                <a:tailEnd type="triangle" w="med" len="med"/>
              </a:ln>
            </p:spPr>
            <p:txBody>
              <a:bodyPr wrap="none" anchor="ctr"/>
              <a:lstStyle/>
              <a:p>
                <a:endParaRPr lang="en-GB"/>
              </a:p>
            </p:txBody>
          </p:sp>
          <p:sp>
            <p:nvSpPr>
              <p:cNvPr id="80" name="Line 26"/>
              <p:cNvSpPr>
                <a:spLocks noChangeShapeType="1"/>
              </p:cNvSpPr>
              <p:nvPr/>
            </p:nvSpPr>
            <p:spPr bwMode="auto">
              <a:xfrm flipH="1">
                <a:off x="2955" y="3224"/>
                <a:ext cx="258" cy="8"/>
              </a:xfrm>
              <a:prstGeom prst="line">
                <a:avLst/>
              </a:prstGeom>
              <a:noFill/>
              <a:ln w="31750">
                <a:solidFill>
                  <a:schemeClr val="bg1"/>
                </a:solidFill>
                <a:round/>
                <a:headEnd/>
                <a:tailEnd type="triangle" w="med" len="med"/>
              </a:ln>
            </p:spPr>
            <p:txBody>
              <a:bodyPr wrap="none" anchor="ctr"/>
              <a:lstStyle/>
              <a:p>
                <a:endParaRPr lang="en-GB"/>
              </a:p>
            </p:txBody>
          </p:sp>
          <p:sp>
            <p:nvSpPr>
              <p:cNvPr id="81" name="Text Box 27"/>
              <p:cNvSpPr txBox="1">
                <a:spLocks noChangeArrowheads="1"/>
              </p:cNvSpPr>
              <p:nvPr/>
            </p:nvSpPr>
            <p:spPr bwMode="auto">
              <a:xfrm>
                <a:off x="3207" y="3107"/>
                <a:ext cx="546" cy="174"/>
              </a:xfrm>
              <a:prstGeom prst="rect">
                <a:avLst/>
              </a:prstGeom>
              <a:noFill/>
              <a:ln w="9525">
                <a:noFill/>
                <a:miter lim="800000"/>
                <a:headEnd/>
                <a:tailEnd/>
              </a:ln>
            </p:spPr>
            <p:txBody>
              <a:bodyPr>
                <a:spAutoFit/>
              </a:bodyPr>
              <a:lstStyle/>
              <a:p>
                <a:pPr algn="l">
                  <a:spcBef>
                    <a:spcPct val="50000"/>
                  </a:spcBef>
                </a:pPr>
                <a:r>
                  <a:rPr lang="en-US" sz="1200" b="1">
                    <a:solidFill>
                      <a:schemeClr val="bg1"/>
                    </a:solidFill>
                  </a:rPr>
                  <a:t>HTS</a:t>
                </a:r>
              </a:p>
            </p:txBody>
          </p:sp>
          <p:sp>
            <p:nvSpPr>
              <p:cNvPr id="82" name="Text Box 28"/>
              <p:cNvSpPr txBox="1">
                <a:spLocks noChangeArrowheads="1"/>
              </p:cNvSpPr>
              <p:nvPr/>
            </p:nvSpPr>
            <p:spPr bwMode="auto">
              <a:xfrm>
                <a:off x="3183" y="2731"/>
                <a:ext cx="546" cy="173"/>
              </a:xfrm>
              <a:prstGeom prst="rect">
                <a:avLst/>
              </a:prstGeom>
              <a:noFill/>
              <a:ln w="9525">
                <a:noFill/>
                <a:miter lim="800000"/>
                <a:headEnd/>
                <a:tailEnd/>
              </a:ln>
            </p:spPr>
            <p:txBody>
              <a:bodyPr>
                <a:spAutoFit/>
              </a:bodyPr>
              <a:lstStyle/>
              <a:p>
                <a:pPr algn="l">
                  <a:spcBef>
                    <a:spcPct val="50000"/>
                  </a:spcBef>
                </a:pPr>
                <a:r>
                  <a:rPr lang="en-US" sz="1200" b="1">
                    <a:solidFill>
                      <a:schemeClr val="bg1"/>
                    </a:solidFill>
                  </a:rPr>
                  <a:t>SmCo</a:t>
                </a:r>
              </a:p>
            </p:txBody>
          </p:sp>
        </p:grpSp>
        <p:pic>
          <p:nvPicPr>
            <p:cNvPr id="71" name="Picture 29"/>
            <p:cNvPicPr>
              <a:picLocks noChangeAspect="1" noChangeArrowheads="1"/>
            </p:cNvPicPr>
            <p:nvPr/>
          </p:nvPicPr>
          <p:blipFill>
            <a:blip r:embed="rId3" cstate="print"/>
            <a:srcRect/>
            <a:stretch>
              <a:fillRect/>
            </a:stretch>
          </p:blipFill>
          <p:spPr bwMode="auto">
            <a:xfrm>
              <a:off x="246" y="2539"/>
              <a:ext cx="1917" cy="1438"/>
            </a:xfrm>
            <a:prstGeom prst="rect">
              <a:avLst/>
            </a:prstGeom>
            <a:noFill/>
            <a:ln w="9525">
              <a:noFill/>
              <a:miter lim="800000"/>
              <a:headEnd/>
              <a:tailEnd/>
            </a:ln>
          </p:spPr>
        </p:pic>
        <p:grpSp>
          <p:nvGrpSpPr>
            <p:cNvPr id="72" name="Group 35"/>
            <p:cNvGrpSpPr>
              <a:grpSpLocks/>
            </p:cNvGrpSpPr>
            <p:nvPr/>
          </p:nvGrpSpPr>
          <p:grpSpPr bwMode="auto">
            <a:xfrm>
              <a:off x="3831" y="2539"/>
              <a:ext cx="1509" cy="1468"/>
              <a:chOff x="3831" y="2539"/>
              <a:chExt cx="1509" cy="1468"/>
            </a:xfrm>
          </p:grpSpPr>
          <p:pic>
            <p:nvPicPr>
              <p:cNvPr id="73" name="Picture 22"/>
              <p:cNvPicPr>
                <a:picLocks noChangeAspect="1" noChangeArrowheads="1"/>
              </p:cNvPicPr>
              <p:nvPr/>
            </p:nvPicPr>
            <p:blipFill>
              <a:blip r:embed="rId4" cstate="print"/>
              <a:srcRect l="12451" r="14851"/>
              <a:stretch>
                <a:fillRect/>
              </a:stretch>
            </p:blipFill>
            <p:spPr bwMode="auto">
              <a:xfrm>
                <a:off x="3831" y="2539"/>
                <a:ext cx="1422" cy="1468"/>
              </a:xfrm>
              <a:prstGeom prst="rect">
                <a:avLst/>
              </a:prstGeom>
              <a:noFill/>
              <a:ln w="9525">
                <a:noFill/>
                <a:miter lim="800000"/>
                <a:headEnd/>
                <a:tailEnd/>
              </a:ln>
            </p:spPr>
          </p:pic>
          <p:sp>
            <p:nvSpPr>
              <p:cNvPr id="74" name="Text Box 30"/>
              <p:cNvSpPr txBox="1">
                <a:spLocks noChangeArrowheads="1"/>
              </p:cNvSpPr>
              <p:nvPr/>
            </p:nvSpPr>
            <p:spPr bwMode="auto">
              <a:xfrm>
                <a:off x="4794" y="2627"/>
                <a:ext cx="546" cy="174"/>
              </a:xfrm>
              <a:prstGeom prst="rect">
                <a:avLst/>
              </a:prstGeom>
              <a:noFill/>
              <a:ln w="9525">
                <a:noFill/>
                <a:miter lim="800000"/>
                <a:headEnd/>
                <a:tailEnd/>
              </a:ln>
            </p:spPr>
            <p:txBody>
              <a:bodyPr>
                <a:spAutoFit/>
              </a:bodyPr>
              <a:lstStyle/>
              <a:p>
                <a:pPr algn="l">
                  <a:spcBef>
                    <a:spcPct val="50000"/>
                  </a:spcBef>
                </a:pPr>
                <a:r>
                  <a:rPr lang="en-US" sz="1200" b="1">
                    <a:solidFill>
                      <a:schemeClr val="bg1"/>
                    </a:solidFill>
                  </a:rPr>
                  <a:t>HTS</a:t>
                </a:r>
              </a:p>
            </p:txBody>
          </p:sp>
          <p:sp>
            <p:nvSpPr>
              <p:cNvPr id="75" name="Text Box 31"/>
              <p:cNvSpPr txBox="1">
                <a:spLocks noChangeArrowheads="1"/>
              </p:cNvSpPr>
              <p:nvPr/>
            </p:nvSpPr>
            <p:spPr bwMode="auto">
              <a:xfrm>
                <a:off x="4788" y="3631"/>
                <a:ext cx="546" cy="173"/>
              </a:xfrm>
              <a:prstGeom prst="rect">
                <a:avLst/>
              </a:prstGeom>
              <a:noFill/>
              <a:ln w="9525">
                <a:noFill/>
                <a:miter lim="800000"/>
                <a:headEnd/>
                <a:tailEnd/>
              </a:ln>
            </p:spPr>
            <p:txBody>
              <a:bodyPr>
                <a:spAutoFit/>
              </a:bodyPr>
              <a:lstStyle/>
              <a:p>
                <a:pPr algn="l">
                  <a:spcBef>
                    <a:spcPct val="50000"/>
                  </a:spcBef>
                </a:pPr>
                <a:r>
                  <a:rPr lang="en-US" sz="1200" b="1">
                    <a:solidFill>
                      <a:schemeClr val="bg1"/>
                    </a:solidFill>
                  </a:rPr>
                  <a:t>SmCo</a:t>
                </a:r>
              </a:p>
            </p:txBody>
          </p:sp>
          <p:sp>
            <p:nvSpPr>
              <p:cNvPr id="76" name="Line 32"/>
              <p:cNvSpPr>
                <a:spLocks noChangeShapeType="1"/>
              </p:cNvSpPr>
              <p:nvPr/>
            </p:nvSpPr>
            <p:spPr bwMode="auto">
              <a:xfrm flipH="1">
                <a:off x="4882" y="2789"/>
                <a:ext cx="137" cy="137"/>
              </a:xfrm>
              <a:prstGeom prst="line">
                <a:avLst/>
              </a:prstGeom>
              <a:noFill/>
              <a:ln w="28575">
                <a:solidFill>
                  <a:schemeClr val="bg1"/>
                </a:solidFill>
                <a:round/>
                <a:headEnd/>
                <a:tailEnd type="triangle" w="med" len="med"/>
              </a:ln>
            </p:spPr>
            <p:txBody>
              <a:bodyPr wrap="none" anchor="ctr"/>
              <a:lstStyle/>
              <a:p>
                <a:endParaRPr lang="en-GB"/>
              </a:p>
            </p:txBody>
          </p:sp>
          <p:sp>
            <p:nvSpPr>
              <p:cNvPr id="77" name="Line 33"/>
              <p:cNvSpPr>
                <a:spLocks noChangeShapeType="1"/>
              </p:cNvSpPr>
              <p:nvPr/>
            </p:nvSpPr>
            <p:spPr bwMode="auto">
              <a:xfrm flipH="1" flipV="1">
                <a:off x="4773" y="3447"/>
                <a:ext cx="310" cy="155"/>
              </a:xfrm>
              <a:prstGeom prst="line">
                <a:avLst/>
              </a:prstGeom>
              <a:noFill/>
              <a:ln w="31750">
                <a:solidFill>
                  <a:schemeClr val="bg1"/>
                </a:solidFill>
                <a:round/>
                <a:headEnd/>
                <a:tailEnd type="triangle" w="med" len="med"/>
              </a:ln>
            </p:spPr>
            <p:txBody>
              <a:bodyPr wrap="none" anchor="ctr"/>
              <a:lstStyle/>
              <a:p>
                <a:endParaRPr lang="en-GB"/>
              </a:p>
            </p:txBody>
          </p:sp>
        </p:grpSp>
      </p:grpSp>
      <p:sp>
        <p:nvSpPr>
          <p:cNvPr id="83" name="Text Box 37"/>
          <p:cNvSpPr txBox="1">
            <a:spLocks noChangeArrowheads="1"/>
          </p:cNvSpPr>
          <p:nvPr/>
        </p:nvSpPr>
        <p:spPr bwMode="auto">
          <a:xfrm>
            <a:off x="396480" y="3457950"/>
            <a:ext cx="8096250" cy="396875"/>
          </a:xfrm>
          <a:prstGeom prst="rect">
            <a:avLst/>
          </a:prstGeom>
          <a:noFill/>
          <a:ln w="9525">
            <a:noFill/>
            <a:miter lim="800000"/>
            <a:headEnd/>
            <a:tailEnd/>
          </a:ln>
        </p:spPr>
        <p:txBody>
          <a:bodyPr>
            <a:spAutoFit/>
          </a:bodyPr>
          <a:lstStyle/>
          <a:p>
            <a:pPr algn="l">
              <a:spcBef>
                <a:spcPct val="50000"/>
              </a:spcBef>
            </a:pPr>
            <a:r>
              <a:rPr lang="en-US" sz="2000" dirty="0">
                <a:solidFill>
                  <a:srgbClr val="FF0000"/>
                </a:solidFill>
              </a:rPr>
              <a:t>Appreciate the intensity of the max levitation force ! </a:t>
            </a:r>
          </a:p>
        </p:txBody>
      </p: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29</a:t>
            </a:fld>
            <a:endParaRPr lang="en-GB"/>
          </a:p>
        </p:txBody>
      </p:sp>
    </p:spTree>
    <p:extLst>
      <p:ext uri="{BB962C8B-B14F-4D97-AF65-F5344CB8AC3E}">
        <p14:creationId xmlns:p14="http://schemas.microsoft.com/office/powerpoint/2010/main" val="2886434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1" y="0"/>
            <a:ext cx="8020050" cy="647700"/>
          </a:xfrm>
          <a:prstGeom prst="rect">
            <a:avLst/>
          </a:prstGeom>
          <a:noFill/>
          <a:ln w="9525">
            <a:noFill/>
            <a:miter lim="800000"/>
            <a:headEnd/>
            <a:tailEnd/>
          </a:ln>
        </p:spPr>
        <p:txBody>
          <a:bodyPr anchor="b"/>
          <a:lstStyle/>
          <a:p>
            <a:pPr algn="l" eaLnBrk="1" hangingPunct="1"/>
            <a:r>
              <a:rPr lang="en-US" sz="4000" dirty="0">
                <a:latin typeface="Times New Roman" panose="02020603050405020304" pitchFamily="18" charset="0"/>
                <a:cs typeface="Times New Roman" panose="02020603050405020304" pitchFamily="18" charset="0"/>
              </a:rPr>
              <a:t>Main properties of </a:t>
            </a:r>
            <a:r>
              <a:rPr lang="en-US" sz="4000" dirty="0" smtClean="0">
                <a:latin typeface="Times New Roman" panose="02020603050405020304" pitchFamily="18" charset="0"/>
                <a:cs typeface="Times New Roman" panose="02020603050405020304" pitchFamily="18" charset="0"/>
              </a:rPr>
              <a:t>superconductors</a:t>
            </a:r>
            <a:endParaRPr lang="en-US" sz="4000" dirty="0">
              <a:latin typeface="Times New Roman" panose="02020603050405020304" pitchFamily="18" charset="0"/>
              <a:cs typeface="Times New Roman" panose="02020603050405020304" pitchFamily="18" charset="0"/>
            </a:endParaRPr>
          </a:p>
        </p:txBody>
      </p:sp>
      <p:grpSp>
        <p:nvGrpSpPr>
          <p:cNvPr id="11" name="Group 40"/>
          <p:cNvGrpSpPr>
            <a:grpSpLocks/>
          </p:cNvGrpSpPr>
          <p:nvPr/>
        </p:nvGrpSpPr>
        <p:grpSpPr bwMode="auto">
          <a:xfrm>
            <a:off x="328255" y="2308880"/>
            <a:ext cx="8106748" cy="3740642"/>
            <a:chOff x="12" y="1398"/>
            <a:chExt cx="5511" cy="2733"/>
          </a:xfrm>
        </p:grpSpPr>
        <p:grpSp>
          <p:nvGrpSpPr>
            <p:cNvPr id="12" name="Group 36"/>
            <p:cNvGrpSpPr>
              <a:grpSpLocks/>
            </p:cNvGrpSpPr>
            <p:nvPr/>
          </p:nvGrpSpPr>
          <p:grpSpPr bwMode="auto">
            <a:xfrm>
              <a:off x="312" y="1404"/>
              <a:ext cx="1944" cy="2351"/>
              <a:chOff x="498" y="1422"/>
              <a:chExt cx="1944" cy="2351"/>
            </a:xfrm>
          </p:grpSpPr>
          <p:pic>
            <p:nvPicPr>
              <p:cNvPr id="17" name="Picture 29" descr="resistivityOnnes"/>
              <p:cNvPicPr>
                <a:picLocks noChangeAspect="1" noChangeArrowheads="1"/>
              </p:cNvPicPr>
              <p:nvPr/>
            </p:nvPicPr>
            <p:blipFill>
              <a:blip r:embed="rId2" cstate="print"/>
              <a:srcRect t="9564"/>
              <a:stretch>
                <a:fillRect/>
              </a:stretch>
            </p:blipFill>
            <p:spPr bwMode="auto">
              <a:xfrm>
                <a:off x="534" y="1674"/>
                <a:ext cx="1745" cy="2099"/>
              </a:xfrm>
              <a:prstGeom prst="rect">
                <a:avLst/>
              </a:prstGeom>
              <a:noFill/>
              <a:ln w="9525">
                <a:noFill/>
                <a:miter lim="800000"/>
                <a:headEnd/>
                <a:tailEnd/>
              </a:ln>
            </p:spPr>
          </p:pic>
          <p:sp>
            <p:nvSpPr>
              <p:cNvPr id="18" name="Text Box 33"/>
              <p:cNvSpPr txBox="1">
                <a:spLocks noChangeArrowheads="1"/>
              </p:cNvSpPr>
              <p:nvPr/>
            </p:nvSpPr>
            <p:spPr bwMode="auto">
              <a:xfrm>
                <a:off x="498" y="1422"/>
                <a:ext cx="1944" cy="337"/>
              </a:xfrm>
              <a:prstGeom prst="rect">
                <a:avLst/>
              </a:prstGeom>
              <a:noFill/>
              <a:ln w="9525">
                <a:noFill/>
                <a:miter lim="800000"/>
                <a:headEnd/>
                <a:tailEnd/>
              </a:ln>
            </p:spPr>
            <p:txBody>
              <a:bodyPr>
                <a:spAutoFit/>
              </a:bodyPr>
              <a:lstStyle/>
              <a:p>
                <a:pPr>
                  <a:spcBef>
                    <a:spcPct val="50000"/>
                  </a:spcBef>
                </a:pPr>
                <a:r>
                  <a:rPr lang="en-US">
                    <a:latin typeface="Times New Roman" panose="02020603050405020304" pitchFamily="18" charset="0"/>
                    <a:cs typeface="Times New Roman" panose="02020603050405020304" pitchFamily="18" charset="0"/>
                  </a:rPr>
                  <a:t>Zero resistance</a:t>
                </a:r>
              </a:p>
            </p:txBody>
          </p:sp>
        </p:grpSp>
        <p:sp>
          <p:nvSpPr>
            <p:cNvPr id="13" name="Text Box 34"/>
            <p:cNvSpPr txBox="1">
              <a:spLocks noChangeArrowheads="1"/>
            </p:cNvSpPr>
            <p:nvPr/>
          </p:nvSpPr>
          <p:spPr bwMode="auto">
            <a:xfrm>
              <a:off x="12" y="3659"/>
              <a:ext cx="2862" cy="270"/>
            </a:xfrm>
            <a:prstGeom prst="rect">
              <a:avLst/>
            </a:prstGeom>
            <a:noFill/>
            <a:ln w="9525">
              <a:noFill/>
              <a:miter lim="800000"/>
              <a:headEnd/>
              <a:tailEnd/>
            </a:ln>
          </p:spPr>
          <p:txBody>
            <a:bodyPr>
              <a:spAutoFit/>
            </a:bodyPr>
            <a:lstStyle/>
            <a:p>
              <a:pPr>
                <a:spcBef>
                  <a:spcPct val="50000"/>
                </a:spcBef>
              </a:pPr>
              <a:r>
                <a:rPr lang="en-US" sz="1800" dirty="0" err="1">
                  <a:latin typeface="Times New Roman" panose="02020603050405020304" pitchFamily="18" charset="0"/>
                  <a:cs typeface="Times New Roman" panose="02020603050405020304" pitchFamily="18" charset="0"/>
                </a:rPr>
                <a:t>Onne’s</a:t>
              </a:r>
              <a:r>
                <a:rPr lang="en-US" sz="1800" dirty="0">
                  <a:latin typeface="Times New Roman" panose="02020603050405020304" pitchFamily="18" charset="0"/>
                  <a:cs typeface="Times New Roman" panose="02020603050405020304" pitchFamily="18" charset="0"/>
                </a:rPr>
                <a:t> measurement on mercury (1911)</a:t>
              </a:r>
            </a:p>
          </p:txBody>
        </p:sp>
        <p:pic>
          <p:nvPicPr>
            <p:cNvPr id="14" name="Picture 24"/>
            <p:cNvPicPr>
              <a:picLocks noChangeAspect="1" noChangeArrowheads="1"/>
            </p:cNvPicPr>
            <p:nvPr/>
          </p:nvPicPr>
          <p:blipFill>
            <a:blip r:embed="rId3" cstate="print"/>
            <a:srcRect l="54645"/>
            <a:stretch>
              <a:fillRect/>
            </a:stretch>
          </p:blipFill>
          <p:spPr bwMode="auto">
            <a:xfrm>
              <a:off x="3087" y="1722"/>
              <a:ext cx="1906" cy="1985"/>
            </a:xfrm>
            <a:prstGeom prst="rect">
              <a:avLst/>
            </a:prstGeom>
            <a:noFill/>
            <a:ln w="9525">
              <a:noFill/>
              <a:miter lim="800000"/>
              <a:headEnd/>
              <a:tailEnd/>
            </a:ln>
          </p:spPr>
        </p:pic>
        <p:sp>
          <p:nvSpPr>
            <p:cNvPr id="15" name="Text Box 25"/>
            <p:cNvSpPr txBox="1">
              <a:spLocks noChangeArrowheads="1"/>
            </p:cNvSpPr>
            <p:nvPr/>
          </p:nvSpPr>
          <p:spPr bwMode="auto">
            <a:xfrm>
              <a:off x="3294" y="1398"/>
              <a:ext cx="1446" cy="337"/>
            </a:xfrm>
            <a:prstGeom prst="rect">
              <a:avLst/>
            </a:prstGeom>
            <a:noFill/>
            <a:ln w="9525">
              <a:noFill/>
              <a:miter lim="800000"/>
              <a:headEnd/>
              <a:tailEnd/>
            </a:ln>
          </p:spPr>
          <p:txBody>
            <a:bodyPr>
              <a:spAutoFit/>
            </a:bodyPr>
            <a:lstStyle/>
            <a:p>
              <a:pPr>
                <a:spcBef>
                  <a:spcPct val="50000"/>
                </a:spcBef>
              </a:pPr>
              <a:r>
                <a:rPr lang="en-US" dirty="0">
                  <a:latin typeface="Times New Roman" panose="02020603050405020304" pitchFamily="18" charset="0"/>
                  <a:cs typeface="Times New Roman" panose="02020603050405020304" pitchFamily="18" charset="0"/>
                </a:rPr>
                <a:t>Meissner effect</a:t>
              </a:r>
            </a:p>
          </p:txBody>
        </p:sp>
        <p:sp>
          <p:nvSpPr>
            <p:cNvPr id="16" name="Text Box 35"/>
            <p:cNvSpPr txBox="1">
              <a:spLocks noChangeArrowheads="1"/>
            </p:cNvSpPr>
            <p:nvPr/>
          </p:nvSpPr>
          <p:spPr bwMode="auto">
            <a:xfrm>
              <a:off x="2661" y="3659"/>
              <a:ext cx="2862" cy="472"/>
            </a:xfrm>
            <a:prstGeom prst="rect">
              <a:avLst/>
            </a:prstGeom>
            <a:noFill/>
            <a:ln w="9525">
              <a:noFill/>
              <a:miter lim="800000"/>
              <a:headEnd/>
              <a:tailEnd/>
            </a:ln>
          </p:spPr>
          <p:txBody>
            <a:bodyPr>
              <a:spAutoFit/>
            </a:bodyPr>
            <a:lstStyle/>
            <a:p>
              <a:pPr>
                <a:spcBef>
                  <a:spcPct val="50000"/>
                </a:spcBef>
              </a:pPr>
              <a:r>
                <a:rPr lang="en-US" sz="1800" dirty="0">
                  <a:latin typeface="Times New Roman" panose="02020603050405020304" pitchFamily="18" charset="0"/>
                  <a:cs typeface="Times New Roman" panose="02020603050405020304" pitchFamily="18" charset="0"/>
                </a:rPr>
                <a:t>Discovered by Meissner and </a:t>
              </a:r>
              <a:r>
                <a:rPr lang="en-US" sz="1800" dirty="0" err="1">
                  <a:latin typeface="Times New Roman" panose="02020603050405020304" pitchFamily="18" charset="0"/>
                  <a:cs typeface="Times New Roman" panose="02020603050405020304" pitchFamily="18" charset="0"/>
                </a:rPr>
                <a:t>Oschenfeld</a:t>
              </a:r>
              <a:r>
                <a:rPr lang="en-US" sz="1800" dirty="0">
                  <a:latin typeface="Times New Roman" panose="02020603050405020304" pitchFamily="18" charset="0"/>
                  <a:cs typeface="Times New Roman" panose="02020603050405020304" pitchFamily="18" charset="0"/>
                </a:rPr>
                <a:t> (1933)</a:t>
              </a:r>
            </a:p>
          </p:txBody>
        </p:sp>
      </p:grpSp>
      <p:sp>
        <p:nvSpPr>
          <p:cNvPr id="28" name="Rectangle 5"/>
          <p:cNvSpPr>
            <a:spLocks noChangeArrowheads="1"/>
          </p:cNvSpPr>
          <p:nvPr/>
        </p:nvSpPr>
        <p:spPr bwMode="auto">
          <a:xfrm>
            <a:off x="1078543" y="737436"/>
            <a:ext cx="7883742" cy="2123658"/>
          </a:xfrm>
          <a:prstGeom prst="rect">
            <a:avLst/>
          </a:prstGeom>
          <a:noFill/>
          <a:ln w="9525">
            <a:noFill/>
            <a:miter lim="800000"/>
            <a:headEnd/>
            <a:tailEnd/>
          </a:ln>
        </p:spPr>
        <p:txBody>
          <a:bodyPr wrap="square">
            <a:spAutoFit/>
          </a:bodyPr>
          <a:lstStyle/>
          <a:p>
            <a:pPr algn="l">
              <a:spcBef>
                <a:spcPct val="50000"/>
              </a:spcBef>
            </a:pPr>
            <a:r>
              <a:rPr lang="en-US" b="1" u="sng" dirty="0" smtClean="0">
                <a:latin typeface="Times New Roman" panose="02020603050405020304" pitchFamily="18" charset="0"/>
                <a:cs typeface="Times New Roman" panose="02020603050405020304" pitchFamily="18" charset="0"/>
              </a:rPr>
              <a:t>For T&lt;T</a:t>
            </a:r>
            <a:r>
              <a:rPr lang="en-US" b="1" u="sng" baseline="-25000" dirty="0" smtClean="0">
                <a:latin typeface="Times New Roman" panose="02020603050405020304" pitchFamily="18" charset="0"/>
                <a:cs typeface="Times New Roman" panose="02020603050405020304" pitchFamily="18" charset="0"/>
              </a:rPr>
              <a:t>c</a:t>
            </a:r>
            <a:endParaRPr lang="en-US" b="1" u="sng" dirty="0" smtClean="0">
              <a:latin typeface="Times New Roman" panose="02020603050405020304" pitchFamily="18" charset="0"/>
              <a:cs typeface="Times New Roman" panose="02020603050405020304" pitchFamily="18" charset="0"/>
            </a:endParaRPr>
          </a:p>
          <a:p>
            <a:pPr algn="l">
              <a:spcBef>
                <a:spcPct val="50000"/>
              </a:spcBef>
            </a:pPr>
            <a:r>
              <a:rPr lang="en-US" dirty="0" smtClean="0">
                <a:latin typeface="Times New Roman" panose="02020603050405020304" pitchFamily="18" charset="0"/>
                <a:cs typeface="Times New Roman" panose="02020603050405020304" pitchFamily="18" charset="0"/>
              </a:rPr>
              <a:t>Zero </a:t>
            </a:r>
            <a:r>
              <a:rPr lang="en-US" dirty="0">
                <a:latin typeface="Times New Roman" panose="02020603050405020304" pitchFamily="18" charset="0"/>
                <a:cs typeface="Times New Roman" panose="02020603050405020304" pitchFamily="18" charset="0"/>
              </a:rPr>
              <a:t>resistance </a:t>
            </a:r>
            <a:r>
              <a:rPr lang="en-US" dirty="0" smtClean="0">
                <a:latin typeface="Times New Roman" panose="02020603050405020304" pitchFamily="18" charset="0"/>
                <a:cs typeface="Times New Roman" panose="02020603050405020304" pitchFamily="18" charset="0"/>
              </a:rPr>
              <a:t>                         	 Perfect conductors</a:t>
            </a:r>
          </a:p>
          <a:p>
            <a:pPr algn="l">
              <a:spcBef>
                <a:spcPct val="50000"/>
              </a:spcBef>
            </a:pPr>
            <a:r>
              <a:rPr lang="en-US" dirty="0" smtClean="0">
                <a:latin typeface="Times New Roman" panose="02020603050405020304" pitchFamily="18" charset="0"/>
                <a:cs typeface="Times New Roman" panose="02020603050405020304" pitchFamily="18" charset="0"/>
              </a:rPr>
              <a:t>Exclusion of magnetic field  		Perfect </a:t>
            </a:r>
            <a:r>
              <a:rPr lang="en-US" dirty="0" err="1" smtClean="0">
                <a:latin typeface="Times New Roman" panose="02020603050405020304" pitchFamily="18" charset="0"/>
                <a:cs typeface="Times New Roman" panose="02020603050405020304" pitchFamily="18" charset="0"/>
              </a:rPr>
              <a:t>diamagnets</a:t>
            </a:r>
            <a:endParaRPr lang="en-US" dirty="0" smtClean="0">
              <a:latin typeface="Times New Roman" panose="02020603050405020304" pitchFamily="18" charset="0"/>
              <a:cs typeface="Times New Roman" panose="02020603050405020304" pitchFamily="18" charset="0"/>
            </a:endParaRPr>
          </a:p>
          <a:p>
            <a:pPr algn="l">
              <a:spcBef>
                <a:spcPct val="50000"/>
              </a:spcBef>
            </a:pPr>
            <a:r>
              <a:rPr lang="en-US" dirty="0" smtClean="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p:txBody>
      </p:sp>
      <p:sp>
        <p:nvSpPr>
          <p:cNvPr id="8" name="Right Arrow 7"/>
          <p:cNvSpPr/>
          <p:nvPr/>
        </p:nvSpPr>
        <p:spPr>
          <a:xfrm>
            <a:off x="4792466" y="1443894"/>
            <a:ext cx="455895" cy="229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31" name="Right Arrow 30"/>
          <p:cNvSpPr/>
          <p:nvPr/>
        </p:nvSpPr>
        <p:spPr>
          <a:xfrm>
            <a:off x="4792466" y="2014151"/>
            <a:ext cx="455895" cy="229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32" name="Text Box 7"/>
          <p:cNvSpPr txBox="1">
            <a:spLocks noChangeArrowheads="1"/>
          </p:cNvSpPr>
          <p:nvPr/>
        </p:nvSpPr>
        <p:spPr bwMode="auto">
          <a:xfrm>
            <a:off x="-19790" y="5821362"/>
            <a:ext cx="8982075" cy="396875"/>
          </a:xfrm>
          <a:prstGeom prst="rect">
            <a:avLst/>
          </a:prstGeom>
          <a:noFill/>
          <a:ln w="9525">
            <a:noFill/>
            <a:miter lim="800000"/>
            <a:headEnd/>
            <a:tailEnd/>
          </a:ln>
        </p:spPr>
        <p:txBody>
          <a:bodyPr>
            <a:spAutoFit/>
          </a:bodyPr>
          <a:lstStyle/>
          <a:p>
            <a:pPr>
              <a:spcBef>
                <a:spcPct val="50000"/>
              </a:spcBef>
            </a:pPr>
            <a:r>
              <a:rPr lang="en-US" sz="2000" u="sng" dirty="0">
                <a:solidFill>
                  <a:srgbClr val="FF0000"/>
                </a:solidFill>
                <a:latin typeface="Times New Roman" panose="02020603050405020304" pitchFamily="18" charset="0"/>
                <a:cs typeface="Times New Roman" panose="02020603050405020304" pitchFamily="18" charset="0"/>
              </a:rPr>
              <a:t>Perfect conductivity</a:t>
            </a:r>
            <a:r>
              <a:rPr lang="en-US" sz="2000" b="1" u="sng" dirty="0">
                <a:solidFill>
                  <a:srgbClr val="FF0000"/>
                </a:solidFill>
                <a:latin typeface="Times New Roman" panose="02020603050405020304" pitchFamily="18" charset="0"/>
                <a:cs typeface="Times New Roman" panose="02020603050405020304" pitchFamily="18" charset="0"/>
              </a:rPr>
              <a:t> + </a:t>
            </a:r>
            <a:r>
              <a:rPr lang="en-US" sz="2000" u="sng" dirty="0">
                <a:solidFill>
                  <a:srgbClr val="FF0000"/>
                </a:solidFill>
                <a:latin typeface="Times New Roman" panose="02020603050405020304" pitchFamily="18" charset="0"/>
                <a:cs typeface="Times New Roman" panose="02020603050405020304" pitchFamily="18" charset="0"/>
              </a:rPr>
              <a:t>perfect diamagnetism</a:t>
            </a:r>
            <a:r>
              <a:rPr lang="en-US" sz="2000" b="1" u="sng" dirty="0">
                <a:solidFill>
                  <a:srgbClr val="FF0000"/>
                </a:solidFill>
                <a:latin typeface="Times New Roman" panose="02020603050405020304" pitchFamily="18" charset="0"/>
                <a:cs typeface="Times New Roman" panose="02020603050405020304" pitchFamily="18" charset="0"/>
              </a:rPr>
              <a:t> = </a:t>
            </a:r>
            <a:r>
              <a:rPr lang="en-US" sz="2000" u="sng" dirty="0">
                <a:solidFill>
                  <a:srgbClr val="FF0000"/>
                </a:solidFill>
                <a:latin typeface="Times New Roman" panose="02020603050405020304" pitchFamily="18" charset="0"/>
                <a:cs typeface="Times New Roman" panose="02020603050405020304" pitchFamily="18" charset="0"/>
              </a:rPr>
              <a:t>superconductors</a:t>
            </a:r>
          </a:p>
        </p:txBody>
      </p:sp>
      <p:cxnSp>
        <p:nvCxnSpPr>
          <p:cNvPr id="19" name="Straight Connector 18"/>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3</a:t>
            </a:fld>
            <a:endParaRPr lang="en-GB"/>
          </a:p>
        </p:txBody>
      </p:sp>
    </p:spTree>
    <p:extLst>
      <p:ext uri="{BB962C8B-B14F-4D97-AF65-F5344CB8AC3E}">
        <p14:creationId xmlns:p14="http://schemas.microsoft.com/office/powerpoint/2010/main" val="24862682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12"/>
          <p:cNvSpPr txBox="1">
            <a:spLocks noChangeArrowheads="1"/>
          </p:cNvSpPr>
          <p:nvPr/>
        </p:nvSpPr>
        <p:spPr bwMode="auto">
          <a:xfrm>
            <a:off x="0" y="0"/>
            <a:ext cx="8819195" cy="707886"/>
          </a:xfrm>
          <a:prstGeom prst="rect">
            <a:avLst/>
          </a:prstGeom>
          <a:noFill/>
          <a:ln w="9525">
            <a:noFill/>
            <a:miter lim="800000"/>
            <a:headEnd/>
            <a:tailEnd/>
          </a:ln>
        </p:spPr>
        <p:txBody>
          <a:bodyPr wrap="square">
            <a:spAutoFit/>
          </a:bodyPr>
          <a:lstStyle/>
          <a:p>
            <a:pPr algn="l">
              <a:spcBef>
                <a:spcPct val="50000"/>
              </a:spcBef>
            </a:pPr>
            <a:r>
              <a:rPr lang="en-US" sz="4000" dirty="0">
                <a:latin typeface="Times New Roman" panose="02020603050405020304" pitchFamily="18" charset="0"/>
                <a:cs typeface="Times New Roman" panose="02020603050405020304" pitchFamily="18" charset="0"/>
              </a:rPr>
              <a:t>Critical temperature experiment</a:t>
            </a:r>
          </a:p>
        </p:txBody>
      </p:sp>
      <p:cxnSp>
        <p:nvCxnSpPr>
          <p:cNvPr id="9" name="Straight Connector 8"/>
          <p:cNvCxnSpPr/>
          <p:nvPr/>
        </p:nvCxnSpPr>
        <p:spPr>
          <a:xfrm>
            <a:off x="0" y="739034"/>
            <a:ext cx="8774866"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 Box 9"/>
          <p:cNvSpPr txBox="1">
            <a:spLocks noChangeArrowheads="1"/>
          </p:cNvSpPr>
          <p:nvPr/>
        </p:nvSpPr>
        <p:spPr bwMode="auto">
          <a:xfrm>
            <a:off x="2414587" y="6589761"/>
            <a:ext cx="3677569" cy="215444"/>
          </a:xfrm>
          <a:prstGeom prst="rect">
            <a:avLst/>
          </a:prstGeom>
          <a:noFill/>
          <a:ln w="9525">
            <a:noFill/>
            <a:miter lim="800000"/>
            <a:headEnd/>
            <a:tailEnd/>
          </a:ln>
        </p:spPr>
        <p:txBody>
          <a:bodyPr wrap="square" lIns="0" tIns="0" rIns="0" bIns="0">
            <a:spAutoFit/>
          </a:bodyPr>
          <a:lstStyle/>
          <a:p>
            <a:pPr>
              <a:spcBef>
                <a:spcPct val="50000"/>
              </a:spcBef>
            </a:pPr>
            <a:r>
              <a:rPr lang="en-US" sz="1400" b="1">
                <a:solidFill>
                  <a:schemeClr val="bg2"/>
                </a:solidFill>
                <a:latin typeface="Times New Roman" panose="02020603050405020304" pitchFamily="18" charset="0"/>
                <a:cs typeface="Times New Roman" panose="02020603050405020304" pitchFamily="18" charset="0"/>
              </a:rPr>
              <a:t>Levitation experiment</a:t>
            </a:r>
          </a:p>
        </p:txBody>
      </p:sp>
      <p:pic>
        <p:nvPicPr>
          <p:cNvPr id="10" name="Picture 4"/>
          <p:cNvPicPr>
            <a:picLocks noChangeAspect="1" noChangeArrowheads="1"/>
          </p:cNvPicPr>
          <p:nvPr/>
        </p:nvPicPr>
        <p:blipFill>
          <a:blip r:embed="rId2" cstate="print"/>
          <a:srcRect/>
          <a:stretch>
            <a:fillRect/>
          </a:stretch>
        </p:blipFill>
        <p:spPr bwMode="auto">
          <a:xfrm>
            <a:off x="5049838" y="2278658"/>
            <a:ext cx="3446462" cy="2310214"/>
          </a:xfrm>
          <a:prstGeom prst="rect">
            <a:avLst/>
          </a:prstGeom>
          <a:noFill/>
          <a:ln w="9525">
            <a:noFill/>
            <a:miter lim="800000"/>
            <a:headEnd/>
            <a:tailEnd/>
          </a:ln>
        </p:spPr>
      </p:pic>
      <p:sp>
        <p:nvSpPr>
          <p:cNvPr id="11" name="Text Box 6"/>
          <p:cNvSpPr txBox="1">
            <a:spLocks noChangeArrowheads="1"/>
          </p:cNvSpPr>
          <p:nvPr/>
        </p:nvSpPr>
        <p:spPr bwMode="auto">
          <a:xfrm>
            <a:off x="0" y="770183"/>
            <a:ext cx="9144000" cy="1754326"/>
          </a:xfrm>
          <a:prstGeom prst="rect">
            <a:avLst/>
          </a:prstGeom>
          <a:noFill/>
          <a:ln w="9525">
            <a:noFill/>
            <a:miter lim="800000"/>
            <a:headEnd/>
            <a:tailEnd/>
          </a:ln>
        </p:spPr>
        <p:txBody>
          <a:bodyPr wrap="square">
            <a:spAutoFit/>
          </a:bodyPr>
          <a:lstStyle/>
          <a:p>
            <a:pPr algn="l">
              <a:spcBef>
                <a:spcPct val="50000"/>
              </a:spcBef>
            </a:pPr>
            <a:r>
              <a:rPr lang="en-US" b="1" dirty="0">
                <a:latin typeface="Times New Roman" panose="02020603050405020304" pitchFamily="18" charset="0"/>
                <a:cs typeface="Times New Roman" panose="02020603050405020304" pitchFamily="18" charset="0"/>
              </a:rPr>
              <a:t>Measurement of critical temperature by using the </a:t>
            </a:r>
            <a:r>
              <a:rPr lang="en-US" b="1" dirty="0" err="1">
                <a:latin typeface="Times New Roman" panose="02020603050405020304" pitchFamily="18" charset="0"/>
                <a:cs typeface="Times New Roman" panose="02020603050405020304" pitchFamily="18" charset="0"/>
              </a:rPr>
              <a:t>Meissner</a:t>
            </a:r>
            <a:r>
              <a:rPr lang="en-US" b="1" dirty="0">
                <a:latin typeface="Times New Roman" panose="02020603050405020304" pitchFamily="18" charset="0"/>
                <a:cs typeface="Times New Roman" panose="02020603050405020304" pitchFamily="18" charset="0"/>
              </a:rPr>
              <a:t> effect</a:t>
            </a:r>
            <a:r>
              <a:rPr lang="en-US" dirty="0">
                <a:latin typeface="Times New Roman" panose="02020603050405020304" pitchFamily="18" charset="0"/>
                <a:cs typeface="Times New Roman" panose="02020603050405020304" pitchFamily="18" charset="0"/>
              </a:rPr>
              <a:t>. </a:t>
            </a:r>
          </a:p>
          <a:p>
            <a:pPr algn="l">
              <a:spcBef>
                <a:spcPct val="50000"/>
              </a:spcBef>
            </a:pPr>
            <a:r>
              <a:rPr lang="en-US" dirty="0">
                <a:latin typeface="Times New Roman" panose="02020603050405020304" pitchFamily="18" charset="0"/>
                <a:cs typeface="Times New Roman" panose="02020603050405020304" pitchFamily="18" charset="0"/>
              </a:rPr>
              <a:t>The critical temperature is defined as the temperature measured on the superconductor when the permanent levitating on it comes to complete rest on the superconductor’s surface. </a:t>
            </a:r>
          </a:p>
        </p:txBody>
      </p:sp>
      <p:sp>
        <p:nvSpPr>
          <p:cNvPr id="12" name="Text Box 7"/>
          <p:cNvSpPr txBox="1">
            <a:spLocks noChangeArrowheads="1"/>
          </p:cNvSpPr>
          <p:nvPr/>
        </p:nvSpPr>
        <p:spPr bwMode="auto">
          <a:xfrm>
            <a:off x="672683" y="4620021"/>
            <a:ext cx="8146512" cy="1261884"/>
          </a:xfrm>
          <a:prstGeom prst="rect">
            <a:avLst/>
          </a:prstGeom>
          <a:noFill/>
          <a:ln w="9525">
            <a:noFill/>
            <a:miter lim="800000"/>
            <a:headEnd/>
            <a:tailEnd/>
          </a:ln>
        </p:spPr>
        <p:txBody>
          <a:bodyPr wrap="square">
            <a:spAutoFit/>
          </a:bodyPr>
          <a:lstStyle/>
          <a:p>
            <a:pPr algn="l">
              <a:spcBef>
                <a:spcPct val="50000"/>
              </a:spcBef>
            </a:pPr>
            <a:r>
              <a:rPr lang="en-US" dirty="0">
                <a:latin typeface="Times New Roman" panose="02020603050405020304" pitchFamily="18" charset="0"/>
                <a:cs typeface="Times New Roman" panose="02020603050405020304" pitchFamily="18" charset="0"/>
              </a:rPr>
              <a:t>In reality, the critical temperature is defined as the temperature below which a material exhibits superconductivity at zero magnetic field strength.</a:t>
            </a:r>
            <a:r>
              <a:rPr lang="en-US" sz="28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p>
        </p:txBody>
      </p:sp>
      <p:pic>
        <p:nvPicPr>
          <p:cNvPr id="13" name="Picture 12" descr="C:\_TASKS\Magnet_Levitation\02_inputs\2013_02_14_photos_form_exp\IMG_037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0246" y="2628902"/>
            <a:ext cx="2143125" cy="1609725"/>
          </a:xfrm>
          <a:prstGeom prst="rect">
            <a:avLst/>
          </a:prstGeom>
          <a:noFill/>
          <a:ln>
            <a:noFill/>
          </a:ln>
        </p:spPr>
      </p:pic>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30</a:t>
            </a:fld>
            <a:endParaRPr lang="en-GB"/>
          </a:p>
        </p:txBody>
      </p:sp>
    </p:spTree>
    <p:extLst>
      <p:ext uri="{BB962C8B-B14F-4D97-AF65-F5344CB8AC3E}">
        <p14:creationId xmlns:p14="http://schemas.microsoft.com/office/powerpoint/2010/main" val="31296230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ext Box 4"/>
          <p:cNvSpPr txBox="1">
            <a:spLocks noChangeArrowheads="1"/>
          </p:cNvSpPr>
          <p:nvPr/>
        </p:nvSpPr>
        <p:spPr bwMode="auto">
          <a:xfrm>
            <a:off x="1209675" y="152400"/>
            <a:ext cx="6848475" cy="396875"/>
          </a:xfrm>
          <a:prstGeom prst="rect">
            <a:avLst/>
          </a:prstGeom>
          <a:noFill/>
          <a:ln w="9525">
            <a:noFill/>
            <a:miter lim="800000"/>
            <a:headEnd/>
            <a:tailEnd/>
          </a:ln>
        </p:spPr>
        <p:txBody>
          <a:bodyPr>
            <a:spAutoFit/>
          </a:bodyPr>
          <a:lstStyle/>
          <a:p>
            <a:pPr>
              <a:spcBef>
                <a:spcPct val="50000"/>
              </a:spcBef>
            </a:pPr>
            <a:r>
              <a:rPr lang="en-US" sz="2000" b="1"/>
              <a:t>Zero resistance direct current experiment</a:t>
            </a:r>
          </a:p>
        </p:txBody>
      </p:sp>
      <p:pic>
        <p:nvPicPr>
          <p:cNvPr id="47108" name="Picture 5"/>
          <p:cNvPicPr>
            <a:picLocks noChangeAspect="1" noChangeArrowheads="1"/>
          </p:cNvPicPr>
          <p:nvPr/>
        </p:nvPicPr>
        <p:blipFill>
          <a:blip r:embed="rId2" cstate="print"/>
          <a:srcRect/>
          <a:stretch>
            <a:fillRect/>
          </a:stretch>
        </p:blipFill>
        <p:spPr bwMode="auto">
          <a:xfrm>
            <a:off x="433388" y="555625"/>
            <a:ext cx="4141787" cy="4489450"/>
          </a:xfrm>
          <a:prstGeom prst="rect">
            <a:avLst/>
          </a:prstGeom>
          <a:solidFill>
            <a:schemeClr val="bg1"/>
          </a:solidFill>
          <a:ln w="9525">
            <a:noFill/>
            <a:miter lim="800000"/>
            <a:headEnd/>
            <a:tailEnd/>
          </a:ln>
        </p:spPr>
      </p:pic>
      <p:sp>
        <p:nvSpPr>
          <p:cNvPr id="47109" name="Text Box 6"/>
          <p:cNvSpPr txBox="1">
            <a:spLocks noChangeArrowheads="1"/>
          </p:cNvSpPr>
          <p:nvPr/>
        </p:nvSpPr>
        <p:spPr bwMode="auto">
          <a:xfrm>
            <a:off x="4735513" y="654050"/>
            <a:ext cx="3476625" cy="2530475"/>
          </a:xfrm>
          <a:prstGeom prst="rect">
            <a:avLst/>
          </a:prstGeom>
          <a:noFill/>
          <a:ln w="9525">
            <a:noFill/>
            <a:miter lim="800000"/>
            <a:headEnd/>
            <a:tailEnd/>
          </a:ln>
        </p:spPr>
        <p:txBody>
          <a:bodyPr>
            <a:spAutoFit/>
          </a:bodyPr>
          <a:lstStyle/>
          <a:p>
            <a:pPr algn="l" eaLnBrk="1" hangingPunct="1"/>
            <a:r>
              <a:rPr lang="en-GB" sz="2000" dirty="0"/>
              <a:t>A superconducting tape and a pure silver tape are connected in series, Measure the voltages (resistances) as the specimens are inserted into liquid nitrogen and cooled to 77 K.</a:t>
            </a:r>
          </a:p>
        </p:txBody>
      </p:sp>
      <p:sp>
        <p:nvSpPr>
          <p:cNvPr id="47110" name="Text Box 7"/>
          <p:cNvSpPr txBox="1">
            <a:spLocks noChangeArrowheads="1"/>
          </p:cNvSpPr>
          <p:nvPr/>
        </p:nvSpPr>
        <p:spPr bwMode="auto">
          <a:xfrm>
            <a:off x="400050" y="5934075"/>
            <a:ext cx="8277225" cy="396875"/>
          </a:xfrm>
          <a:prstGeom prst="rect">
            <a:avLst/>
          </a:prstGeom>
          <a:noFill/>
          <a:ln w="9525">
            <a:noFill/>
            <a:miter lim="800000"/>
            <a:headEnd/>
            <a:tailEnd/>
          </a:ln>
        </p:spPr>
        <p:txBody>
          <a:bodyPr>
            <a:spAutoFit/>
          </a:bodyPr>
          <a:lstStyle/>
          <a:p>
            <a:pPr algn="l">
              <a:spcBef>
                <a:spcPct val="50000"/>
              </a:spcBef>
            </a:pPr>
            <a:r>
              <a:rPr lang="en-US" sz="2000"/>
              <a:t>HTS:BSCCO 2223 multi-filamentary tape in silver alloy matrix.</a:t>
            </a:r>
          </a:p>
        </p:txBody>
      </p:sp>
      <p:sp>
        <p:nvSpPr>
          <p:cNvPr id="47111" name="Text Box 8"/>
          <p:cNvSpPr txBox="1">
            <a:spLocks noChangeArrowheads="1"/>
          </p:cNvSpPr>
          <p:nvPr/>
        </p:nvSpPr>
        <p:spPr bwMode="auto">
          <a:xfrm>
            <a:off x="2414588" y="6613525"/>
            <a:ext cx="3613150" cy="212725"/>
          </a:xfrm>
          <a:prstGeom prst="rect">
            <a:avLst/>
          </a:prstGeom>
          <a:noFill/>
          <a:ln w="9525">
            <a:noFill/>
            <a:miter lim="800000"/>
            <a:headEnd/>
            <a:tailEnd/>
          </a:ln>
        </p:spPr>
        <p:txBody>
          <a:bodyPr lIns="0" tIns="0" rIns="0" bIns="0">
            <a:spAutoFit/>
          </a:bodyPr>
          <a:lstStyle/>
          <a:p>
            <a:pPr>
              <a:spcBef>
                <a:spcPct val="50000"/>
              </a:spcBef>
            </a:pPr>
            <a:r>
              <a:rPr lang="en-US" sz="1400" b="1">
                <a:solidFill>
                  <a:schemeClr val="bg2"/>
                </a:solidFill>
                <a:latin typeface="AvantGarde" pitchFamily="34" charset="0"/>
              </a:rPr>
              <a:t>Zero resistance experiment</a:t>
            </a:r>
          </a:p>
        </p:txBody>
      </p:sp>
      <p:pic>
        <p:nvPicPr>
          <p:cNvPr id="47112" name="Picture 9" descr="P1010049"/>
          <p:cNvPicPr>
            <a:picLocks noChangeAspect="1" noChangeArrowheads="1"/>
          </p:cNvPicPr>
          <p:nvPr/>
        </p:nvPicPr>
        <p:blipFill>
          <a:blip r:embed="rId3" cstate="print"/>
          <a:srcRect l="3909" t="1837" b="45074"/>
          <a:stretch>
            <a:fillRect/>
          </a:stretch>
        </p:blipFill>
        <p:spPr bwMode="auto">
          <a:xfrm>
            <a:off x="4775200" y="3314700"/>
            <a:ext cx="3748088" cy="1554163"/>
          </a:xfrm>
          <a:prstGeom prst="rect">
            <a:avLst/>
          </a:prstGeom>
          <a:noFill/>
          <a:ln w="9525">
            <a:noFill/>
            <a:miter lim="800000"/>
            <a:headEnd/>
            <a:tailEnd/>
          </a:ln>
        </p:spPr>
      </p:pic>
      <p:sp>
        <p:nvSpPr>
          <p:cNvPr id="47113" name="Text Box 10"/>
          <p:cNvSpPr txBox="1">
            <a:spLocks noChangeArrowheads="1"/>
          </p:cNvSpPr>
          <p:nvPr/>
        </p:nvSpPr>
        <p:spPr bwMode="auto">
          <a:xfrm>
            <a:off x="4762500" y="5124450"/>
            <a:ext cx="3905250" cy="762000"/>
          </a:xfrm>
          <a:prstGeom prst="rect">
            <a:avLst/>
          </a:prstGeom>
          <a:noFill/>
          <a:ln w="9525">
            <a:noFill/>
            <a:miter lim="800000"/>
            <a:headEnd/>
            <a:tailEnd/>
          </a:ln>
        </p:spPr>
        <p:txBody>
          <a:bodyPr>
            <a:spAutoFit/>
          </a:bodyPr>
          <a:lstStyle/>
          <a:p>
            <a:pPr algn="l"/>
            <a:r>
              <a:rPr lang="en-US" sz="2000"/>
              <a:t>A </a:t>
            </a:r>
            <a:r>
              <a:rPr lang="en-US" sz="2000" u="sng"/>
              <a:t>see-through glass walled dewar</a:t>
            </a:r>
            <a:r>
              <a:rPr lang="en-US" sz="2000"/>
              <a:t> is used for the LN</a:t>
            </a:r>
            <a:r>
              <a:rPr lang="en-US" sz="2000" baseline="-25000"/>
              <a:t>2</a:t>
            </a:r>
            <a:r>
              <a:rPr lang="en-US" sz="2000"/>
              <a:t>.</a:t>
            </a:r>
            <a:r>
              <a:rPr lang="en-US"/>
              <a:t> </a:t>
            </a:r>
          </a:p>
        </p:txBody>
      </p:sp>
      <p:sp>
        <p:nvSpPr>
          <p:cNvPr id="47114" name="Text Box 11"/>
          <p:cNvSpPr txBox="1">
            <a:spLocks noChangeArrowheads="1"/>
          </p:cNvSpPr>
          <p:nvPr/>
        </p:nvSpPr>
        <p:spPr bwMode="auto">
          <a:xfrm>
            <a:off x="590550" y="5267325"/>
            <a:ext cx="3209925" cy="581025"/>
          </a:xfrm>
          <a:prstGeom prst="rect">
            <a:avLst/>
          </a:prstGeom>
          <a:noFill/>
          <a:ln w="9525">
            <a:noFill/>
            <a:miter lim="800000"/>
            <a:headEnd/>
            <a:tailEnd/>
          </a:ln>
        </p:spPr>
        <p:txBody>
          <a:bodyPr>
            <a:spAutoFit/>
          </a:bodyPr>
          <a:lstStyle/>
          <a:p>
            <a:pPr algn="l">
              <a:spcBef>
                <a:spcPct val="50000"/>
              </a:spcBef>
            </a:pPr>
            <a:r>
              <a:rPr lang="en-US" sz="1600">
                <a:sym typeface="Symbol" pitchFamily="18" charset="2"/>
              </a:rPr>
              <a:t></a:t>
            </a:r>
            <a:r>
              <a:rPr lang="en-US" sz="1600" baseline="-25000">
                <a:sym typeface="Symbol" pitchFamily="18" charset="2"/>
              </a:rPr>
              <a:t>Ag</a:t>
            </a:r>
            <a:r>
              <a:rPr lang="en-US" sz="1600">
                <a:sym typeface="Symbol" pitchFamily="18" charset="2"/>
              </a:rPr>
              <a:t>(293 K)1.46∙10</a:t>
            </a:r>
            <a:r>
              <a:rPr lang="en-US" sz="1600" baseline="30000">
                <a:sym typeface="Symbol" pitchFamily="18" charset="2"/>
              </a:rPr>
              <a:t>-6</a:t>
            </a:r>
            <a:r>
              <a:rPr lang="en-US" sz="1600">
                <a:sym typeface="Symbol" pitchFamily="18" charset="2"/>
              </a:rPr>
              <a:t> Ω∙m</a:t>
            </a:r>
          </a:p>
          <a:p>
            <a:pPr algn="l"/>
            <a:r>
              <a:rPr lang="en-US" sz="1600">
                <a:sym typeface="Symbol" pitchFamily="18" charset="2"/>
              </a:rPr>
              <a:t></a:t>
            </a:r>
            <a:r>
              <a:rPr lang="en-US" sz="1600" baseline="-25000">
                <a:sym typeface="Symbol" pitchFamily="18" charset="2"/>
              </a:rPr>
              <a:t>Ag</a:t>
            </a:r>
            <a:r>
              <a:rPr lang="en-US" sz="1600">
                <a:sym typeface="Symbol" pitchFamily="18" charset="2"/>
              </a:rPr>
              <a:t>(77 K) 0.2∙ </a:t>
            </a:r>
            <a:r>
              <a:rPr lang="en-US" sz="1600" baseline="-25000">
                <a:sym typeface="Symbol" pitchFamily="18" charset="2"/>
              </a:rPr>
              <a:t>Ag</a:t>
            </a:r>
            <a:r>
              <a:rPr lang="en-US" sz="1600">
                <a:sym typeface="Symbol" pitchFamily="18" charset="2"/>
              </a:rPr>
              <a:t>(293 K)</a:t>
            </a:r>
          </a:p>
        </p:txBody>
      </p: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31</a:t>
            </a:fld>
            <a:endParaRPr lang="en-GB"/>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5"/>
          <p:cNvSpPr txBox="1">
            <a:spLocks noChangeArrowheads="1"/>
          </p:cNvSpPr>
          <p:nvPr/>
        </p:nvSpPr>
        <p:spPr bwMode="auto">
          <a:xfrm>
            <a:off x="2414588" y="6613525"/>
            <a:ext cx="3613150" cy="215444"/>
          </a:xfrm>
          <a:prstGeom prst="rect">
            <a:avLst/>
          </a:prstGeom>
          <a:noFill/>
          <a:ln w="9525">
            <a:noFill/>
            <a:miter lim="800000"/>
            <a:headEnd/>
            <a:tailEnd/>
          </a:ln>
        </p:spPr>
        <p:txBody>
          <a:bodyPr lIns="0" tIns="0" rIns="0" bIns="0">
            <a:spAutoFit/>
          </a:bodyPr>
          <a:lstStyle/>
          <a:p>
            <a:pPr>
              <a:spcBef>
                <a:spcPct val="50000"/>
              </a:spcBef>
            </a:pPr>
            <a:r>
              <a:rPr lang="en-US" sz="1400" b="1">
                <a:solidFill>
                  <a:schemeClr val="bg2"/>
                </a:solidFill>
                <a:latin typeface="Times" panose="02020603050405020304" pitchFamily="18" charset="0"/>
                <a:cs typeface="Times" panose="02020603050405020304" pitchFamily="18" charset="0"/>
              </a:rPr>
              <a:t>Critical current experiment</a:t>
            </a:r>
          </a:p>
        </p:txBody>
      </p:sp>
      <p:pic>
        <p:nvPicPr>
          <p:cNvPr id="48133" name="Picture 7"/>
          <p:cNvPicPr>
            <a:picLocks noChangeAspect="1" noChangeArrowheads="1"/>
          </p:cNvPicPr>
          <p:nvPr/>
        </p:nvPicPr>
        <p:blipFill>
          <a:blip r:embed="rId3" cstate="print"/>
          <a:srcRect t="11009"/>
          <a:stretch>
            <a:fillRect/>
          </a:stretch>
        </p:blipFill>
        <p:spPr bwMode="auto">
          <a:xfrm>
            <a:off x="477294" y="3612495"/>
            <a:ext cx="6832220" cy="2941361"/>
          </a:xfrm>
          <a:prstGeom prst="rect">
            <a:avLst/>
          </a:prstGeom>
          <a:noFill/>
          <a:ln w="9525">
            <a:noFill/>
            <a:miter lim="800000"/>
            <a:headEnd/>
            <a:tailEnd/>
          </a:ln>
        </p:spPr>
      </p:pic>
      <p:sp>
        <p:nvSpPr>
          <p:cNvPr id="48134" name="Text Box 8"/>
          <p:cNvSpPr txBox="1">
            <a:spLocks noChangeArrowheads="1"/>
          </p:cNvSpPr>
          <p:nvPr/>
        </p:nvSpPr>
        <p:spPr bwMode="auto">
          <a:xfrm>
            <a:off x="276225" y="1039318"/>
            <a:ext cx="8515350" cy="1569660"/>
          </a:xfrm>
          <a:prstGeom prst="rect">
            <a:avLst/>
          </a:prstGeom>
          <a:noFill/>
          <a:ln w="9525">
            <a:noFill/>
            <a:miter lim="800000"/>
            <a:headEnd/>
            <a:tailEnd/>
          </a:ln>
        </p:spPr>
        <p:txBody>
          <a:bodyPr>
            <a:spAutoFit/>
          </a:bodyPr>
          <a:lstStyle/>
          <a:p>
            <a:pPr algn="l">
              <a:spcBef>
                <a:spcPct val="50000"/>
              </a:spcBef>
            </a:pPr>
            <a:r>
              <a:rPr lang="en-US" dirty="0">
                <a:latin typeface="Times" panose="02020603050405020304" pitchFamily="18" charset="0"/>
                <a:cs typeface="Times" panose="02020603050405020304" pitchFamily="18" charset="0"/>
              </a:rPr>
              <a:t>Critical </a:t>
            </a:r>
            <a:r>
              <a:rPr lang="en-US" dirty="0" smtClean="0">
                <a:latin typeface="Times" panose="02020603050405020304" pitchFamily="18" charset="0"/>
                <a:cs typeface="Times" panose="02020603050405020304" pitchFamily="18" charset="0"/>
              </a:rPr>
              <a:t>current (</a:t>
            </a:r>
            <a:r>
              <a:rPr lang="en-US" b="1" dirty="0" err="1" smtClean="0">
                <a:latin typeface="Times" panose="02020603050405020304" pitchFamily="18" charset="0"/>
                <a:cs typeface="Times" panose="02020603050405020304" pitchFamily="18" charset="0"/>
              </a:rPr>
              <a:t>I</a:t>
            </a:r>
            <a:r>
              <a:rPr lang="en-US" b="1" baseline="-25000" dirty="0" err="1" smtClean="0">
                <a:latin typeface="Times" panose="02020603050405020304" pitchFamily="18" charset="0"/>
                <a:cs typeface="Times" panose="02020603050405020304" pitchFamily="18" charset="0"/>
              </a:rPr>
              <a:t>c</a:t>
            </a:r>
            <a:r>
              <a:rPr lang="en-US" dirty="0">
                <a:latin typeface="Times" panose="02020603050405020304" pitchFamily="18" charset="0"/>
                <a:cs typeface="Times" panose="02020603050405020304" pitchFamily="18" charset="0"/>
              </a:rPr>
              <a:t>)</a:t>
            </a:r>
            <a:r>
              <a:rPr lang="en-US" dirty="0" smtClean="0">
                <a:latin typeface="Times" panose="02020603050405020304" pitchFamily="18" charset="0"/>
                <a:cs typeface="Times" panose="02020603050405020304" pitchFamily="18" charset="0"/>
              </a:rPr>
              <a:t>: </a:t>
            </a:r>
            <a:r>
              <a:rPr lang="en-US" dirty="0">
                <a:latin typeface="Times" panose="02020603050405020304" pitchFamily="18" charset="0"/>
                <a:cs typeface="Times" panose="02020603050405020304" pitchFamily="18" charset="0"/>
              </a:rPr>
              <a:t>current at which a specified electric field criterion </a:t>
            </a:r>
            <a:r>
              <a:rPr lang="en-US" dirty="0" err="1">
                <a:latin typeface="Times" panose="02020603050405020304" pitchFamily="18" charset="0"/>
                <a:cs typeface="Times" panose="02020603050405020304" pitchFamily="18" charset="0"/>
              </a:rPr>
              <a:t>E</a:t>
            </a:r>
            <a:r>
              <a:rPr lang="en-US" baseline="-25000" dirty="0" err="1">
                <a:latin typeface="Times" panose="02020603050405020304" pitchFamily="18" charset="0"/>
                <a:cs typeface="Times" panose="02020603050405020304" pitchFamily="18" charset="0"/>
              </a:rPr>
              <a:t>c</a:t>
            </a:r>
            <a:r>
              <a:rPr lang="en-US" dirty="0">
                <a:latin typeface="Times" panose="02020603050405020304" pitchFamily="18" charset="0"/>
                <a:cs typeface="Times" panose="02020603050405020304" pitchFamily="18" charset="0"/>
              </a:rPr>
              <a:t>, or resistivity criterion </a:t>
            </a:r>
            <a:r>
              <a:rPr lang="en-US" dirty="0">
                <a:latin typeface="Times" panose="02020603050405020304" pitchFamily="18" charset="0"/>
                <a:cs typeface="Times" panose="02020603050405020304" pitchFamily="18" charset="0"/>
                <a:sym typeface="Symbol" pitchFamily="18" charset="2"/>
              </a:rPr>
              <a:t></a:t>
            </a:r>
            <a:r>
              <a:rPr lang="en-US" baseline="-25000" dirty="0">
                <a:latin typeface="Times" panose="02020603050405020304" pitchFamily="18" charset="0"/>
                <a:cs typeface="Times" panose="02020603050405020304" pitchFamily="18" charset="0"/>
                <a:sym typeface="Symbol" pitchFamily="18" charset="2"/>
              </a:rPr>
              <a:t>c</a:t>
            </a:r>
            <a:r>
              <a:rPr lang="en-US" baseline="-25000" dirty="0">
                <a:latin typeface="Times" panose="02020603050405020304" pitchFamily="18" charset="0"/>
                <a:cs typeface="Times" panose="02020603050405020304" pitchFamily="18" charset="0"/>
              </a:rPr>
              <a:t> </a:t>
            </a:r>
            <a:r>
              <a:rPr lang="en-US" dirty="0">
                <a:latin typeface="Times" panose="02020603050405020304" pitchFamily="18" charset="0"/>
                <a:cs typeface="Times" panose="02020603050405020304" pitchFamily="18" charset="0"/>
              </a:rPr>
              <a:t>is achieved in the specimen. Losses through a Type II superconductors (H</a:t>
            </a:r>
            <a:r>
              <a:rPr lang="en-US" baseline="-25000" dirty="0">
                <a:latin typeface="Times" panose="02020603050405020304" pitchFamily="18" charset="0"/>
                <a:cs typeface="Times" panose="02020603050405020304" pitchFamily="18" charset="0"/>
              </a:rPr>
              <a:t>c1</a:t>
            </a:r>
            <a:r>
              <a:rPr lang="en-US" dirty="0">
                <a:latin typeface="Times" panose="02020603050405020304" pitchFamily="18" charset="0"/>
                <a:cs typeface="Times" panose="02020603050405020304" pitchFamily="18" charset="0"/>
              </a:rPr>
              <a:t>&lt;H&lt;H</a:t>
            </a:r>
            <a:r>
              <a:rPr lang="en-US" baseline="-25000" dirty="0">
                <a:latin typeface="Times" panose="02020603050405020304" pitchFamily="18" charset="0"/>
                <a:cs typeface="Times" panose="02020603050405020304" pitchFamily="18" charset="0"/>
              </a:rPr>
              <a:t>c2</a:t>
            </a:r>
            <a:r>
              <a:rPr lang="en-US" dirty="0">
                <a:latin typeface="Times" panose="02020603050405020304" pitchFamily="18" charset="0"/>
                <a:cs typeface="Times" panose="02020603050405020304" pitchFamily="18" charset="0"/>
              </a:rPr>
              <a:t>) depend on the sample geometry and on the vortex pinning. </a:t>
            </a:r>
          </a:p>
        </p:txBody>
      </p:sp>
      <p:sp>
        <p:nvSpPr>
          <p:cNvPr id="48136" name="Text Box 12"/>
          <p:cNvSpPr txBox="1">
            <a:spLocks noChangeArrowheads="1"/>
          </p:cNvSpPr>
          <p:nvPr/>
        </p:nvSpPr>
        <p:spPr bwMode="auto">
          <a:xfrm>
            <a:off x="4614530" y="2541490"/>
            <a:ext cx="5094288" cy="1277273"/>
          </a:xfrm>
          <a:prstGeom prst="rect">
            <a:avLst/>
          </a:prstGeom>
          <a:noFill/>
          <a:ln w="9525">
            <a:noFill/>
            <a:miter lim="800000"/>
            <a:headEnd/>
            <a:tailEnd/>
          </a:ln>
        </p:spPr>
        <p:txBody>
          <a:bodyPr>
            <a:spAutoFit/>
          </a:bodyPr>
          <a:lstStyle/>
          <a:p>
            <a:pPr>
              <a:spcBef>
                <a:spcPct val="50000"/>
              </a:spcBef>
            </a:pPr>
            <a:r>
              <a:rPr lang="en-US" sz="1400" dirty="0">
                <a:latin typeface="Times" panose="02020603050405020304" pitchFamily="18" charset="0"/>
                <a:cs typeface="Times" panose="02020603050405020304" pitchFamily="18" charset="0"/>
              </a:rPr>
              <a:t>n=n-value </a:t>
            </a:r>
            <a:r>
              <a:rPr lang="en-US" sz="1400" dirty="0" smtClean="0">
                <a:latin typeface="Times" panose="02020603050405020304" pitchFamily="18" charset="0"/>
                <a:cs typeface="Times" panose="02020603050405020304" pitchFamily="18" charset="0"/>
              </a:rPr>
              <a:t>(-)</a:t>
            </a:r>
          </a:p>
          <a:p>
            <a:pPr>
              <a:spcBef>
                <a:spcPct val="50000"/>
              </a:spcBef>
            </a:pPr>
            <a:r>
              <a:rPr lang="en-US" sz="1400" dirty="0" err="1" smtClean="0">
                <a:latin typeface="Times" panose="02020603050405020304" pitchFamily="18" charset="0"/>
                <a:cs typeface="Times" panose="02020603050405020304" pitchFamily="18" charset="0"/>
              </a:rPr>
              <a:t>Ic</a:t>
            </a:r>
            <a:r>
              <a:rPr lang="en-US" sz="1400" dirty="0" smtClean="0">
                <a:latin typeface="Times" panose="02020603050405020304" pitchFamily="18" charset="0"/>
                <a:cs typeface="Times" panose="02020603050405020304" pitchFamily="18" charset="0"/>
              </a:rPr>
              <a:t> critical current (A)</a:t>
            </a:r>
          </a:p>
          <a:p>
            <a:pPr>
              <a:spcBef>
                <a:spcPct val="50000"/>
              </a:spcBef>
            </a:pPr>
            <a:r>
              <a:rPr lang="en-US" sz="1400" dirty="0" smtClean="0">
                <a:latin typeface="Times" panose="02020603050405020304" pitchFamily="18" charset="0"/>
                <a:cs typeface="Times" panose="02020603050405020304" pitchFamily="18" charset="0"/>
              </a:rPr>
              <a:t>E electric field (V/m)</a:t>
            </a:r>
          </a:p>
          <a:p>
            <a:pPr>
              <a:spcBef>
                <a:spcPct val="50000"/>
              </a:spcBef>
            </a:pPr>
            <a:r>
              <a:rPr lang="en-US" sz="1400" dirty="0" err="1" smtClean="0">
                <a:latin typeface="Times" panose="02020603050405020304" pitchFamily="18" charset="0"/>
                <a:cs typeface="Times" panose="02020603050405020304" pitchFamily="18" charset="0"/>
              </a:rPr>
              <a:t>Ec</a:t>
            </a:r>
            <a:r>
              <a:rPr lang="en-US" sz="1400" dirty="0" smtClean="0">
                <a:latin typeface="Times" panose="02020603050405020304" pitchFamily="18" charset="0"/>
                <a:cs typeface="Times" panose="02020603050405020304" pitchFamily="18" charset="0"/>
              </a:rPr>
              <a:t> electric field criterion (1 </a:t>
            </a:r>
            <a:r>
              <a:rPr lang="en-US" sz="1400" dirty="0" err="1" smtClean="0">
                <a:latin typeface="Times" panose="02020603050405020304" pitchFamily="18" charset="0"/>
                <a:cs typeface="Times" panose="02020603050405020304" pitchFamily="18" charset="0"/>
              </a:rPr>
              <a:t>uV</a:t>
            </a:r>
            <a:r>
              <a:rPr lang="en-US" sz="1400" dirty="0" smtClean="0">
                <a:latin typeface="Times" panose="02020603050405020304" pitchFamily="18" charset="0"/>
                <a:cs typeface="Times" panose="02020603050405020304" pitchFamily="18" charset="0"/>
              </a:rPr>
              <a:t>/cm)</a:t>
            </a:r>
            <a:endParaRPr lang="en-US" sz="1400" dirty="0">
              <a:latin typeface="Times" panose="02020603050405020304" pitchFamily="18" charset="0"/>
              <a:cs typeface="Times" panose="02020603050405020304" pitchFamily="18" charset="0"/>
            </a:endParaRPr>
          </a:p>
        </p:txBody>
      </p:sp>
      <p:sp>
        <p:nvSpPr>
          <p:cNvPr id="48137" name="Text Box 13"/>
          <p:cNvSpPr txBox="1">
            <a:spLocks noChangeArrowheads="1"/>
          </p:cNvSpPr>
          <p:nvPr/>
        </p:nvSpPr>
        <p:spPr bwMode="auto">
          <a:xfrm>
            <a:off x="7477125" y="4410075"/>
            <a:ext cx="1276350" cy="366713"/>
          </a:xfrm>
          <a:prstGeom prst="rect">
            <a:avLst/>
          </a:prstGeom>
          <a:noFill/>
          <a:ln w="9525">
            <a:noFill/>
            <a:miter lim="800000"/>
            <a:headEnd/>
            <a:tailEnd/>
          </a:ln>
        </p:spPr>
        <p:txBody>
          <a:bodyPr>
            <a:spAutoFit/>
          </a:bodyPr>
          <a:lstStyle/>
          <a:p>
            <a:pPr>
              <a:spcBef>
                <a:spcPct val="50000"/>
              </a:spcBef>
            </a:pPr>
            <a:r>
              <a:rPr lang="en-US" sz="1800">
                <a:latin typeface="Times" panose="02020603050405020304" pitchFamily="18" charset="0"/>
                <a:cs typeface="Times" panose="02020603050405020304" pitchFamily="18" charset="0"/>
              </a:rPr>
              <a:t>H=const</a:t>
            </a:r>
          </a:p>
        </p:txBody>
      </p:sp>
      <p:sp>
        <p:nvSpPr>
          <p:cNvPr id="48138" name="Text Box 14"/>
          <p:cNvSpPr txBox="1">
            <a:spLocks noChangeArrowheads="1"/>
          </p:cNvSpPr>
          <p:nvPr/>
        </p:nvSpPr>
        <p:spPr bwMode="auto">
          <a:xfrm>
            <a:off x="7410450" y="4791075"/>
            <a:ext cx="1381125" cy="366713"/>
          </a:xfrm>
          <a:prstGeom prst="rect">
            <a:avLst/>
          </a:prstGeom>
          <a:noFill/>
          <a:ln w="9525">
            <a:noFill/>
            <a:miter lim="800000"/>
            <a:headEnd/>
            <a:tailEnd/>
          </a:ln>
        </p:spPr>
        <p:txBody>
          <a:bodyPr>
            <a:spAutoFit/>
          </a:bodyPr>
          <a:lstStyle/>
          <a:p>
            <a:pPr>
              <a:spcBef>
                <a:spcPct val="50000"/>
              </a:spcBef>
            </a:pPr>
            <a:r>
              <a:rPr lang="en-US" sz="1800" dirty="0">
                <a:latin typeface="Times" panose="02020603050405020304" pitchFamily="18" charset="0"/>
                <a:cs typeface="Times" panose="02020603050405020304" pitchFamily="18" charset="0"/>
              </a:rPr>
              <a:t>T=</a:t>
            </a:r>
            <a:r>
              <a:rPr lang="en-US" sz="1800" dirty="0" err="1">
                <a:latin typeface="Times" panose="02020603050405020304" pitchFamily="18" charset="0"/>
                <a:cs typeface="Times" panose="02020603050405020304" pitchFamily="18" charset="0"/>
              </a:rPr>
              <a:t>const</a:t>
            </a:r>
            <a:endParaRPr lang="en-US" sz="1800" dirty="0">
              <a:latin typeface="Times" panose="02020603050405020304" pitchFamily="18" charset="0"/>
              <a:cs typeface="Times" panose="02020603050405020304" pitchFamily="18" charset="0"/>
            </a:endParaRPr>
          </a:p>
        </p:txBody>
      </p:sp>
      <p:sp>
        <p:nvSpPr>
          <p:cNvPr id="2" name="Date Placeholder 1"/>
          <p:cNvSpPr>
            <a:spLocks noGrp="1"/>
          </p:cNvSpPr>
          <p:nvPr>
            <p:ph type="dt" sz="half" idx="10"/>
          </p:nvPr>
        </p:nvSpPr>
        <p:spPr/>
        <p:txBody>
          <a:bodyPr/>
          <a:lstStyle/>
          <a:p>
            <a:r>
              <a:rPr lang="en-US" smtClean="0">
                <a:latin typeface="Times" panose="02020603050405020304" pitchFamily="18" charset="0"/>
                <a:cs typeface="Times" panose="02020603050405020304" pitchFamily="18" charset="0"/>
              </a:rPr>
              <a:t>JUAS 2020</a:t>
            </a:r>
            <a:endParaRPr lang="en-GB">
              <a:latin typeface="Times" panose="02020603050405020304" pitchFamily="18" charset="0"/>
              <a:cs typeface="Times" panose="02020603050405020304" pitchFamily="18" charset="0"/>
            </a:endParaRPr>
          </a:p>
        </p:txBody>
      </p:sp>
      <p:sp>
        <p:nvSpPr>
          <p:cNvPr id="3" name="Slide Number Placeholder 2"/>
          <p:cNvSpPr>
            <a:spLocks noGrp="1"/>
          </p:cNvSpPr>
          <p:nvPr>
            <p:ph type="sldNum" sz="quarter" idx="12"/>
          </p:nvPr>
        </p:nvSpPr>
        <p:spPr/>
        <p:txBody>
          <a:bodyPr/>
          <a:lstStyle/>
          <a:p>
            <a:fld id="{C0900F3A-9614-41F7-96C8-05D9BABC3E9A}" type="slidenum">
              <a:rPr lang="en-GB" smtClean="0">
                <a:latin typeface="Times" panose="02020603050405020304" pitchFamily="18" charset="0"/>
                <a:cs typeface="Times" panose="02020603050405020304" pitchFamily="18" charset="0"/>
              </a:rPr>
              <a:t>32</a:t>
            </a:fld>
            <a:endParaRPr lang="en-GB">
              <a:latin typeface="Times" panose="02020603050405020304" pitchFamily="18" charset="0"/>
              <a:cs typeface="Times" panose="02020603050405020304" pitchFamily="18" charset="0"/>
            </a:endParaRPr>
          </a:p>
        </p:txBody>
      </p:sp>
      <p:sp>
        <p:nvSpPr>
          <p:cNvPr id="13" name="Rectangle 5"/>
          <p:cNvSpPr>
            <a:spLocks noChangeArrowheads="1"/>
          </p:cNvSpPr>
          <p:nvPr/>
        </p:nvSpPr>
        <p:spPr bwMode="auto">
          <a:xfrm>
            <a:off x="0" y="-18203"/>
            <a:ext cx="8186732" cy="742950"/>
          </a:xfrm>
          <a:prstGeom prst="rect">
            <a:avLst/>
          </a:prstGeom>
          <a:noFill/>
          <a:ln w="9525">
            <a:noFill/>
            <a:miter lim="800000"/>
            <a:headEnd/>
            <a:tailEnd/>
          </a:ln>
        </p:spPr>
        <p:txBody>
          <a:bodyPr anchor="b"/>
          <a:lstStyle/>
          <a:p>
            <a:pPr algn="l" eaLnBrk="1" hangingPunct="1"/>
            <a:r>
              <a:rPr lang="en-GB" sz="4000" dirty="0" smtClean="0">
                <a:latin typeface="Times" panose="02020603050405020304" pitchFamily="18" charset="0"/>
                <a:cs typeface="Times" panose="02020603050405020304" pitchFamily="18" charset="0"/>
              </a:rPr>
              <a:t>DC </a:t>
            </a:r>
            <a:r>
              <a:rPr lang="en-GB" sz="4000" dirty="0">
                <a:latin typeface="Times" panose="02020603050405020304" pitchFamily="18" charset="0"/>
                <a:cs typeface="Times" panose="02020603050405020304" pitchFamily="18" charset="0"/>
              </a:rPr>
              <a:t>Critical current </a:t>
            </a:r>
            <a:r>
              <a:rPr lang="en-GB" sz="4000" dirty="0" smtClean="0">
                <a:latin typeface="Times" panose="02020603050405020304" pitchFamily="18" charset="0"/>
                <a:cs typeface="Times" panose="02020603050405020304" pitchFamily="18" charset="0"/>
              </a:rPr>
              <a:t>experiment</a:t>
            </a:r>
            <a:endParaRPr lang="en-US" sz="4000" dirty="0">
              <a:latin typeface="Times" panose="02020603050405020304" pitchFamily="18" charset="0"/>
              <a:cs typeface="Times" panose="02020603050405020304" pitchFamily="18" charset="0"/>
            </a:endParaRPr>
          </a:p>
        </p:txBody>
      </p:sp>
      <p:cxnSp>
        <p:nvCxnSpPr>
          <p:cNvPr id="14" name="Straight Connector 13"/>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 name="Rectangle 3"/>
              <p:cNvSpPr/>
              <p:nvPr/>
            </p:nvSpPr>
            <p:spPr>
              <a:xfrm>
                <a:off x="3217458" y="2765259"/>
                <a:ext cx="2007409" cy="96507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𝐸</m:t>
                      </m:r>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𝐸</m:t>
                          </m:r>
                        </m:e>
                        <m:sub>
                          <m:r>
                            <a:rPr lang="en-GB" i="1">
                              <a:latin typeface="Cambria Math" panose="02040503050406030204" pitchFamily="18" charset="0"/>
                            </a:rPr>
                            <m:t>𝑐</m:t>
                          </m:r>
                        </m:sub>
                      </m:sSub>
                      <m:sSup>
                        <m:sSupPr>
                          <m:ctrlPr>
                            <a:rPr lang="en-GB" i="1">
                              <a:latin typeface="Cambria Math" panose="02040503050406030204" pitchFamily="18" charset="0"/>
                            </a:rPr>
                          </m:ctrlPr>
                        </m:sSupPr>
                        <m:e>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𝐼</m:t>
                                  </m:r>
                                </m:num>
                                <m:den>
                                  <m:sSub>
                                    <m:sSubPr>
                                      <m:ctrlPr>
                                        <a:rPr lang="en-GB" i="1">
                                          <a:latin typeface="Cambria Math" panose="02040503050406030204" pitchFamily="18" charset="0"/>
                                        </a:rPr>
                                      </m:ctrlPr>
                                    </m:sSubPr>
                                    <m:e>
                                      <m:r>
                                        <a:rPr lang="en-GB" i="1">
                                          <a:latin typeface="Cambria Math" panose="02040503050406030204" pitchFamily="18" charset="0"/>
                                        </a:rPr>
                                        <m:t>𝐼</m:t>
                                      </m:r>
                                    </m:e>
                                    <m:sub>
                                      <m:r>
                                        <a:rPr lang="en-GB" i="1">
                                          <a:latin typeface="Cambria Math" panose="02040503050406030204" pitchFamily="18" charset="0"/>
                                        </a:rPr>
                                        <m:t>𝑐</m:t>
                                      </m:r>
                                    </m:sub>
                                  </m:sSub>
                                </m:den>
                              </m:f>
                            </m:e>
                          </m:d>
                        </m:e>
                        <m:sup>
                          <m:r>
                            <a:rPr lang="en-GB" i="1">
                              <a:latin typeface="Cambria Math" panose="02040503050406030204" pitchFamily="18" charset="0"/>
                            </a:rPr>
                            <m:t>𝑛</m:t>
                          </m:r>
                        </m:sup>
                      </m:sSup>
                    </m:oMath>
                  </m:oMathPara>
                </a14:m>
                <a:endParaRPr lang="en-GB" dirty="0"/>
              </a:p>
            </p:txBody>
          </p:sp>
        </mc:Choice>
        <mc:Fallback xmlns="">
          <p:sp>
            <p:nvSpPr>
              <p:cNvPr id="4" name="Rectangle 3"/>
              <p:cNvSpPr>
                <a:spLocks noRot="1" noChangeAspect="1" noMove="1" noResize="1" noEditPoints="1" noAdjustHandles="1" noChangeArrowheads="1" noChangeShapeType="1" noTextEdit="1"/>
              </p:cNvSpPr>
              <p:nvPr/>
            </p:nvSpPr>
            <p:spPr>
              <a:xfrm>
                <a:off x="3217458" y="2765259"/>
                <a:ext cx="2007409" cy="965072"/>
              </a:xfrm>
              <a:prstGeom prst="rect">
                <a:avLst/>
              </a:prstGeom>
              <a:blipFill rotWithShape="0">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366082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5"/>
          <p:cNvSpPr txBox="1">
            <a:spLocks noChangeArrowheads="1"/>
          </p:cNvSpPr>
          <p:nvPr/>
        </p:nvSpPr>
        <p:spPr bwMode="auto">
          <a:xfrm>
            <a:off x="2414588" y="6613525"/>
            <a:ext cx="3613150" cy="215444"/>
          </a:xfrm>
          <a:prstGeom prst="rect">
            <a:avLst/>
          </a:prstGeom>
          <a:noFill/>
          <a:ln w="9525">
            <a:noFill/>
            <a:miter lim="800000"/>
            <a:headEnd/>
            <a:tailEnd/>
          </a:ln>
        </p:spPr>
        <p:txBody>
          <a:bodyPr lIns="0" tIns="0" rIns="0" bIns="0">
            <a:spAutoFit/>
          </a:bodyPr>
          <a:lstStyle/>
          <a:p>
            <a:pPr>
              <a:spcBef>
                <a:spcPct val="50000"/>
              </a:spcBef>
            </a:pPr>
            <a:r>
              <a:rPr lang="en-US" sz="1400" b="1">
                <a:solidFill>
                  <a:schemeClr val="bg2"/>
                </a:solidFill>
                <a:latin typeface="Times" panose="02020603050405020304" pitchFamily="18" charset="0"/>
                <a:cs typeface="Times" panose="02020603050405020304" pitchFamily="18" charset="0"/>
              </a:rPr>
              <a:t>Critical current experiment</a:t>
            </a:r>
          </a:p>
        </p:txBody>
      </p:sp>
      <p:sp>
        <p:nvSpPr>
          <p:cNvPr id="2" name="Date Placeholder 1"/>
          <p:cNvSpPr>
            <a:spLocks noGrp="1"/>
          </p:cNvSpPr>
          <p:nvPr>
            <p:ph type="dt" sz="half" idx="10"/>
          </p:nvPr>
        </p:nvSpPr>
        <p:spPr/>
        <p:txBody>
          <a:bodyPr/>
          <a:lstStyle/>
          <a:p>
            <a:r>
              <a:rPr lang="en-US" smtClean="0">
                <a:latin typeface="Times" panose="02020603050405020304" pitchFamily="18" charset="0"/>
                <a:cs typeface="Times" panose="02020603050405020304" pitchFamily="18" charset="0"/>
              </a:rPr>
              <a:t>JUAS 2020</a:t>
            </a:r>
            <a:endParaRPr lang="en-GB">
              <a:latin typeface="Times" panose="02020603050405020304" pitchFamily="18" charset="0"/>
              <a:cs typeface="Times" panose="02020603050405020304" pitchFamily="18" charset="0"/>
            </a:endParaRPr>
          </a:p>
        </p:txBody>
      </p:sp>
      <p:sp>
        <p:nvSpPr>
          <p:cNvPr id="3" name="Slide Number Placeholder 2"/>
          <p:cNvSpPr>
            <a:spLocks noGrp="1"/>
          </p:cNvSpPr>
          <p:nvPr>
            <p:ph type="sldNum" sz="quarter" idx="12"/>
          </p:nvPr>
        </p:nvSpPr>
        <p:spPr/>
        <p:txBody>
          <a:bodyPr/>
          <a:lstStyle/>
          <a:p>
            <a:fld id="{C0900F3A-9614-41F7-96C8-05D9BABC3E9A}" type="slidenum">
              <a:rPr lang="en-GB" smtClean="0">
                <a:latin typeface="Times" panose="02020603050405020304" pitchFamily="18" charset="0"/>
                <a:cs typeface="Times" panose="02020603050405020304" pitchFamily="18" charset="0"/>
              </a:rPr>
              <a:t>33</a:t>
            </a:fld>
            <a:endParaRPr lang="en-GB">
              <a:latin typeface="Times" panose="02020603050405020304" pitchFamily="18" charset="0"/>
              <a:cs typeface="Times" panose="02020603050405020304" pitchFamily="18" charset="0"/>
            </a:endParaRPr>
          </a:p>
        </p:txBody>
      </p:sp>
      <p:sp>
        <p:nvSpPr>
          <p:cNvPr id="13" name="Rectangle 5"/>
          <p:cNvSpPr>
            <a:spLocks noChangeArrowheads="1"/>
          </p:cNvSpPr>
          <p:nvPr/>
        </p:nvSpPr>
        <p:spPr bwMode="auto">
          <a:xfrm>
            <a:off x="-1" y="-3916"/>
            <a:ext cx="8983579" cy="1158948"/>
          </a:xfrm>
          <a:prstGeom prst="rect">
            <a:avLst/>
          </a:prstGeom>
          <a:noFill/>
          <a:ln w="9525">
            <a:noFill/>
            <a:miter lim="800000"/>
            <a:headEnd/>
            <a:tailEnd/>
          </a:ln>
        </p:spPr>
        <p:txBody>
          <a:bodyPr anchor="b"/>
          <a:lstStyle/>
          <a:p>
            <a:pPr algn="l" eaLnBrk="1" hangingPunct="1"/>
            <a:r>
              <a:rPr lang="en-GB" sz="3200" dirty="0" smtClean="0">
                <a:latin typeface="Times" panose="02020603050405020304" pitchFamily="18" charset="0"/>
                <a:cs typeface="Times" panose="02020603050405020304" pitchFamily="18" charset="0"/>
              </a:rPr>
              <a:t>Critical </a:t>
            </a:r>
            <a:r>
              <a:rPr lang="en-GB" sz="3200" dirty="0">
                <a:latin typeface="Times" panose="02020603050405020304" pitchFamily="18" charset="0"/>
                <a:cs typeface="Times" panose="02020603050405020304" pitchFamily="18" charset="0"/>
              </a:rPr>
              <a:t>current experiment self-field and with perpendicular </a:t>
            </a:r>
            <a:r>
              <a:rPr lang="en-GB" sz="3200" dirty="0" smtClean="0">
                <a:latin typeface="Times" panose="02020603050405020304" pitchFamily="18" charset="0"/>
                <a:cs typeface="Times" panose="02020603050405020304" pitchFamily="18" charset="0"/>
              </a:rPr>
              <a:t>field</a:t>
            </a:r>
            <a:endParaRPr lang="en-US" sz="3200" dirty="0">
              <a:latin typeface="Times" panose="02020603050405020304" pitchFamily="18" charset="0"/>
              <a:cs typeface="Times" panose="02020603050405020304" pitchFamily="18" charset="0"/>
            </a:endParaRPr>
          </a:p>
        </p:txBody>
      </p:sp>
      <p:cxnSp>
        <p:nvCxnSpPr>
          <p:cNvPr id="14" name="Straight Connector 13"/>
          <p:cNvCxnSpPr/>
          <p:nvPr/>
        </p:nvCxnSpPr>
        <p:spPr>
          <a:xfrm>
            <a:off x="0" y="1155032"/>
            <a:ext cx="8018358"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7"/>
          <p:cNvSpPr>
            <a:spLocks noChangeArrowheads="1"/>
          </p:cNvSpPr>
          <p:nvPr/>
        </p:nvSpPr>
        <p:spPr bwMode="auto">
          <a:xfrm>
            <a:off x="141114" y="1480320"/>
            <a:ext cx="5737847" cy="3308598"/>
          </a:xfrm>
          <a:prstGeom prst="rect">
            <a:avLst/>
          </a:prstGeom>
          <a:noFill/>
          <a:ln w="9525">
            <a:noFill/>
            <a:miter lim="800000"/>
            <a:headEnd/>
            <a:tailEnd/>
          </a:ln>
        </p:spPr>
        <p:txBody>
          <a:bodyPr wrap="square">
            <a:spAutoFit/>
          </a:bodyPr>
          <a:lstStyle/>
          <a:p>
            <a:pPr algn="l"/>
            <a:r>
              <a:rPr lang="en-US" sz="1800" dirty="0" err="1"/>
              <a:t>E</a:t>
            </a:r>
            <a:r>
              <a:rPr lang="en-US" sz="1800" baseline="-25000" dirty="0" err="1"/>
              <a:t>c</a:t>
            </a:r>
            <a:r>
              <a:rPr lang="en-US" sz="1800" dirty="0"/>
              <a:t>= 1 </a:t>
            </a:r>
            <a:r>
              <a:rPr lang="en-US" sz="1800" dirty="0">
                <a:sym typeface="Symbol" pitchFamily="18" charset="2"/>
              </a:rPr>
              <a:t>V/cm</a:t>
            </a:r>
          </a:p>
          <a:p>
            <a:pPr algn="l"/>
            <a:r>
              <a:rPr lang="en-US" sz="1800" dirty="0">
                <a:sym typeface="Symbol" pitchFamily="18" charset="2"/>
              </a:rPr>
              <a:t>Measure </a:t>
            </a:r>
            <a:r>
              <a:rPr lang="en-US" sz="1800" dirty="0" err="1">
                <a:sym typeface="Symbol" pitchFamily="18" charset="2"/>
              </a:rPr>
              <a:t>I</a:t>
            </a:r>
            <a:r>
              <a:rPr lang="en-US" sz="1800" baseline="-25000" dirty="0" err="1">
                <a:sym typeface="Symbol" pitchFamily="18" charset="2"/>
              </a:rPr>
              <a:t>c</a:t>
            </a:r>
            <a:r>
              <a:rPr lang="en-US" sz="1800" dirty="0">
                <a:sym typeface="Symbol" pitchFamily="18" charset="2"/>
              </a:rPr>
              <a:t> in liquid nitrogen.</a:t>
            </a:r>
          </a:p>
          <a:p>
            <a:pPr algn="l"/>
            <a:endParaRPr lang="en-US" sz="1100" dirty="0">
              <a:sym typeface="Symbol" pitchFamily="18" charset="2"/>
            </a:endParaRPr>
          </a:p>
          <a:p>
            <a:pPr algn="l"/>
            <a:r>
              <a:rPr lang="en-US" sz="1800" dirty="0">
                <a:sym typeface="Symbol" pitchFamily="18" charset="2"/>
              </a:rPr>
              <a:t>f=filling factor=A</a:t>
            </a:r>
            <a:r>
              <a:rPr lang="en-US" sz="1800" baseline="-25000" dirty="0">
                <a:sym typeface="Symbol" pitchFamily="18" charset="2"/>
              </a:rPr>
              <a:t>HTS</a:t>
            </a:r>
            <a:r>
              <a:rPr lang="en-US" sz="1800" dirty="0">
                <a:sym typeface="Symbol" pitchFamily="18" charset="2"/>
              </a:rPr>
              <a:t>/</a:t>
            </a:r>
            <a:r>
              <a:rPr lang="en-US" sz="1800" dirty="0" err="1">
                <a:sym typeface="Symbol" pitchFamily="18" charset="2"/>
              </a:rPr>
              <a:t>Atot</a:t>
            </a:r>
            <a:endParaRPr lang="en-US" sz="1800" dirty="0">
              <a:sym typeface="Symbol" pitchFamily="18" charset="2"/>
            </a:endParaRPr>
          </a:p>
          <a:p>
            <a:pPr algn="l"/>
            <a:r>
              <a:rPr lang="en-US" sz="1800" dirty="0" smtClean="0">
                <a:sym typeface="Symbol" pitchFamily="18" charset="2"/>
              </a:rPr>
              <a:t>f=1%</a:t>
            </a:r>
            <a:endParaRPr lang="en-US" sz="1800" dirty="0">
              <a:sym typeface="Symbol" pitchFamily="18" charset="2"/>
            </a:endParaRPr>
          </a:p>
          <a:p>
            <a:pPr algn="l"/>
            <a:endParaRPr lang="en-US" sz="1800" dirty="0">
              <a:sym typeface="Symbol" pitchFamily="18" charset="2"/>
            </a:endParaRPr>
          </a:p>
          <a:p>
            <a:pPr algn="l"/>
            <a:r>
              <a:rPr lang="en-US" sz="1800" dirty="0" smtClean="0">
                <a:sym typeface="Symbol" pitchFamily="18" charset="2"/>
              </a:rPr>
              <a:t>Derive</a:t>
            </a:r>
            <a:endParaRPr lang="en-US" sz="1800" dirty="0">
              <a:sym typeface="Symbol" pitchFamily="18" charset="2"/>
            </a:endParaRPr>
          </a:p>
          <a:p>
            <a:pPr algn="l"/>
            <a:r>
              <a:rPr lang="en-US" sz="1800" b="1" dirty="0" err="1" smtClean="0">
                <a:sym typeface="Symbol" pitchFamily="18" charset="2"/>
              </a:rPr>
              <a:t>J</a:t>
            </a:r>
            <a:r>
              <a:rPr lang="en-US" sz="1800" b="1" baseline="-25000" dirty="0" err="1" smtClean="0">
                <a:sym typeface="Symbol" pitchFamily="18" charset="2"/>
              </a:rPr>
              <a:t>eng</a:t>
            </a:r>
            <a:r>
              <a:rPr lang="en-US" sz="1800" dirty="0" smtClean="0">
                <a:sym typeface="Symbol" pitchFamily="18" charset="2"/>
              </a:rPr>
              <a:t> </a:t>
            </a:r>
            <a:r>
              <a:rPr lang="en-US" sz="1800" dirty="0">
                <a:sym typeface="Symbol" pitchFamily="18" charset="2"/>
              </a:rPr>
              <a:t>(Engineering critical current density=current over the </a:t>
            </a:r>
          </a:p>
          <a:p>
            <a:pPr algn="l"/>
            <a:r>
              <a:rPr lang="en-US" sz="1800" dirty="0">
                <a:sym typeface="Symbol" pitchFamily="18" charset="2"/>
              </a:rPr>
              <a:t>total cross section of the tape) and</a:t>
            </a:r>
          </a:p>
          <a:p>
            <a:pPr algn="l"/>
            <a:r>
              <a:rPr lang="en-US" sz="1800" b="1" dirty="0" err="1">
                <a:sym typeface="Symbol" pitchFamily="18" charset="2"/>
              </a:rPr>
              <a:t>J</a:t>
            </a:r>
            <a:r>
              <a:rPr lang="en-US" sz="1800" b="1" baseline="-25000" dirty="0" err="1">
                <a:sym typeface="Symbol" pitchFamily="18" charset="2"/>
              </a:rPr>
              <a:t>ph</a:t>
            </a:r>
            <a:r>
              <a:rPr lang="en-US" sz="1800" dirty="0">
                <a:sym typeface="Symbol" pitchFamily="18" charset="2"/>
              </a:rPr>
              <a:t> (Physical critical current density=current in the HTS).</a:t>
            </a:r>
          </a:p>
        </p:txBody>
      </p:sp>
      <p:sp>
        <p:nvSpPr>
          <p:cNvPr id="16" name="Text Box 16"/>
          <p:cNvSpPr txBox="1">
            <a:spLocks noChangeArrowheads="1"/>
          </p:cNvSpPr>
          <p:nvPr/>
        </p:nvSpPr>
        <p:spPr bwMode="auto">
          <a:xfrm>
            <a:off x="5878961" y="3831037"/>
            <a:ext cx="4935402" cy="861774"/>
          </a:xfrm>
          <a:prstGeom prst="rect">
            <a:avLst/>
          </a:prstGeom>
          <a:noFill/>
          <a:ln w="9525">
            <a:noFill/>
            <a:miter lim="800000"/>
            <a:headEnd/>
            <a:tailEnd/>
          </a:ln>
        </p:spPr>
        <p:txBody>
          <a:bodyPr wrap="square">
            <a:spAutoFit/>
          </a:bodyPr>
          <a:lstStyle/>
          <a:p>
            <a:pPr algn="l">
              <a:spcBef>
                <a:spcPct val="50000"/>
              </a:spcBef>
            </a:pPr>
            <a:r>
              <a:rPr lang="en-US" sz="2000" dirty="0" smtClean="0"/>
              <a:t>YBCO tape: 4mm wide </a:t>
            </a:r>
          </a:p>
          <a:p>
            <a:pPr algn="l">
              <a:spcBef>
                <a:spcPct val="50000"/>
              </a:spcBef>
            </a:pPr>
            <a:r>
              <a:rPr lang="en-US" sz="2000" dirty="0" smtClean="0"/>
              <a:t>0.1 mm thick</a:t>
            </a:r>
            <a:endParaRPr lang="en-US" sz="2000" dirty="0"/>
          </a:p>
        </p:txBody>
      </p:sp>
      <p:sp>
        <p:nvSpPr>
          <p:cNvPr id="17" name="Text Box 18"/>
          <p:cNvSpPr txBox="1">
            <a:spLocks noChangeArrowheads="1"/>
          </p:cNvSpPr>
          <p:nvPr/>
        </p:nvSpPr>
        <p:spPr bwMode="auto">
          <a:xfrm>
            <a:off x="5585943" y="1407034"/>
            <a:ext cx="1571625" cy="369332"/>
          </a:xfrm>
          <a:prstGeom prst="rect">
            <a:avLst/>
          </a:prstGeom>
          <a:noFill/>
          <a:ln w="9525">
            <a:noFill/>
            <a:miter lim="800000"/>
            <a:headEnd/>
            <a:tailEnd/>
          </a:ln>
        </p:spPr>
        <p:txBody>
          <a:bodyPr>
            <a:spAutoFit/>
          </a:bodyPr>
          <a:lstStyle/>
          <a:p>
            <a:pPr algn="l">
              <a:spcBef>
                <a:spcPct val="50000"/>
              </a:spcBef>
            </a:pPr>
            <a:r>
              <a:rPr lang="en-US" sz="1800" b="1" dirty="0"/>
              <a:t>T=77 </a:t>
            </a:r>
            <a:r>
              <a:rPr lang="en-US" sz="1800" b="1" dirty="0" smtClean="0"/>
              <a:t>K</a:t>
            </a:r>
            <a:endParaRPr lang="en-US" sz="1800" b="1" dirty="0"/>
          </a:p>
        </p:txBody>
      </p:sp>
      <p:pic>
        <p:nvPicPr>
          <p:cNvPr id="18" name="Picture 17"/>
          <p:cNvPicPr/>
          <p:nvPr/>
        </p:nvPicPr>
        <p:blipFill rotWithShape="1">
          <a:blip r:embed="rId3"/>
          <a:srcRect l="16461" t="52049" r="31525" b="11822"/>
          <a:stretch/>
        </p:blipFill>
        <p:spPr>
          <a:xfrm>
            <a:off x="5585943" y="1806529"/>
            <a:ext cx="3830773" cy="1802968"/>
          </a:xfrm>
          <a:prstGeom prst="rect">
            <a:avLst/>
          </a:prstGeom>
        </p:spPr>
      </p:pic>
      <p:pic>
        <p:nvPicPr>
          <p:cNvPr id="19" name="Picture 18" descr="C:\Users\jfleiter\AppData\Local\Microsoft\Windows\Temporary Internet Files\Content.Word\20160224_133023.jpg"/>
          <p:cNvPicPr/>
          <p:nvPr/>
        </p:nvPicPr>
        <p:blipFill>
          <a:blip r:embed="rId4" cstate="print">
            <a:extLst>
              <a:ext uri="{28A0092B-C50C-407E-A947-70E740481C1C}">
                <a14:useLocalDpi xmlns:a14="http://schemas.microsoft.com/office/drawing/2010/main" val="0"/>
              </a:ext>
            </a:extLst>
          </a:blip>
          <a:srcRect t="35344" r="1799" b="27292"/>
          <a:stretch>
            <a:fillRect/>
          </a:stretch>
        </p:blipFill>
        <p:spPr bwMode="auto">
          <a:xfrm>
            <a:off x="192338" y="5309937"/>
            <a:ext cx="3816841" cy="802090"/>
          </a:xfrm>
          <a:prstGeom prst="rect">
            <a:avLst/>
          </a:prstGeom>
          <a:noFill/>
          <a:ln>
            <a:noFill/>
          </a:ln>
        </p:spPr>
      </p:pic>
      <p:pic>
        <p:nvPicPr>
          <p:cNvPr id="1026" name="Picture 2" descr="20160224_133101"/>
          <p:cNvPicPr>
            <a:picLocks noChangeAspect="1" noChangeArrowheads="1"/>
          </p:cNvPicPr>
          <p:nvPr/>
        </p:nvPicPr>
        <p:blipFill>
          <a:blip r:embed="rId5" cstate="print">
            <a:extLst>
              <a:ext uri="{28A0092B-C50C-407E-A947-70E740481C1C}">
                <a14:useLocalDpi xmlns:a14="http://schemas.microsoft.com/office/drawing/2010/main" val="0"/>
              </a:ext>
            </a:extLst>
          </a:blip>
          <a:srcRect l="3162" t="32124" r="1581" b="30920"/>
          <a:stretch>
            <a:fillRect/>
          </a:stretch>
        </p:blipFill>
        <p:spPr bwMode="auto">
          <a:xfrm>
            <a:off x="4381584" y="5373310"/>
            <a:ext cx="4104690" cy="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59770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ext Box 5"/>
          <p:cNvSpPr txBox="1">
            <a:spLocks noChangeArrowheads="1"/>
          </p:cNvSpPr>
          <p:nvPr/>
        </p:nvSpPr>
        <p:spPr bwMode="auto">
          <a:xfrm>
            <a:off x="2414588" y="6613525"/>
            <a:ext cx="3613150" cy="215444"/>
          </a:xfrm>
          <a:prstGeom prst="rect">
            <a:avLst/>
          </a:prstGeom>
          <a:noFill/>
          <a:ln w="9525">
            <a:noFill/>
            <a:miter lim="800000"/>
            <a:headEnd/>
            <a:tailEnd/>
          </a:ln>
        </p:spPr>
        <p:txBody>
          <a:bodyPr lIns="0" tIns="0" rIns="0" bIns="0">
            <a:spAutoFit/>
          </a:bodyPr>
          <a:lstStyle/>
          <a:p>
            <a:pPr>
              <a:spcBef>
                <a:spcPct val="50000"/>
              </a:spcBef>
            </a:pPr>
            <a:r>
              <a:rPr lang="en-US" sz="1400" b="1">
                <a:solidFill>
                  <a:schemeClr val="bg2"/>
                </a:solidFill>
                <a:latin typeface="Times New Roman" panose="02020603050405020304" pitchFamily="18" charset="0"/>
                <a:cs typeface="Times New Roman" panose="02020603050405020304" pitchFamily="18" charset="0"/>
              </a:rPr>
              <a:t>Critical current experiment</a:t>
            </a:r>
          </a:p>
        </p:txBody>
      </p:sp>
      <p:sp>
        <p:nvSpPr>
          <p:cNvPr id="2" name="Date Placeholder 1"/>
          <p:cNvSpPr>
            <a:spLocks noGrp="1"/>
          </p:cNvSpPr>
          <p:nvPr>
            <p:ph type="dt" sz="half" idx="10"/>
          </p:nvPr>
        </p:nvSpPr>
        <p:spPr/>
        <p:txBody>
          <a:bodyPr/>
          <a:lstStyle/>
          <a:p>
            <a:r>
              <a:rPr lang="en-US" smtClean="0">
                <a:latin typeface="Times New Roman" panose="02020603050405020304" pitchFamily="18" charset="0"/>
                <a:cs typeface="Times New Roman" panose="02020603050405020304" pitchFamily="18" charset="0"/>
              </a:rPr>
              <a:t>JUAS 2020</a:t>
            </a:r>
            <a:endParaRPr lang="en-GB">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C0900F3A-9614-41F7-96C8-05D9BABC3E9A}" type="slidenum">
              <a:rPr lang="en-GB" smtClean="0">
                <a:latin typeface="Times New Roman" panose="02020603050405020304" pitchFamily="18" charset="0"/>
                <a:cs typeface="Times New Roman" panose="02020603050405020304" pitchFamily="18" charset="0"/>
              </a:rPr>
              <a:t>34</a:t>
            </a:fld>
            <a:endParaRPr lang="en-GB">
              <a:latin typeface="Times New Roman" panose="02020603050405020304" pitchFamily="18" charset="0"/>
              <a:cs typeface="Times New Roman" panose="02020603050405020304" pitchFamily="18" charset="0"/>
            </a:endParaRPr>
          </a:p>
        </p:txBody>
      </p:sp>
      <p:sp>
        <p:nvSpPr>
          <p:cNvPr id="13" name="Rectangle 5"/>
          <p:cNvSpPr>
            <a:spLocks noChangeArrowheads="1"/>
          </p:cNvSpPr>
          <p:nvPr/>
        </p:nvSpPr>
        <p:spPr bwMode="auto">
          <a:xfrm>
            <a:off x="-1" y="-3916"/>
            <a:ext cx="8983579" cy="607054"/>
          </a:xfrm>
          <a:prstGeom prst="rect">
            <a:avLst/>
          </a:prstGeom>
          <a:noFill/>
          <a:ln w="9525">
            <a:noFill/>
            <a:miter lim="800000"/>
            <a:headEnd/>
            <a:tailEnd/>
          </a:ln>
        </p:spPr>
        <p:txBody>
          <a:bodyPr anchor="b"/>
          <a:lstStyle/>
          <a:p>
            <a:pPr algn="l" eaLnBrk="1" hangingPunct="1"/>
            <a:r>
              <a:rPr lang="en-GB" sz="3200" dirty="0" smtClean="0">
                <a:latin typeface="Times New Roman" panose="02020603050405020304" pitchFamily="18" charset="0"/>
                <a:cs typeface="Times New Roman" panose="02020603050405020304" pitchFamily="18" charset="0"/>
              </a:rPr>
              <a:t>Critical </a:t>
            </a:r>
            <a:r>
              <a:rPr lang="en-GB" sz="3200" dirty="0">
                <a:latin typeface="Times New Roman" panose="02020603050405020304" pitchFamily="18" charset="0"/>
                <a:cs typeface="Times New Roman" panose="02020603050405020304" pitchFamily="18" charset="0"/>
              </a:rPr>
              <a:t>current </a:t>
            </a:r>
            <a:r>
              <a:rPr lang="en-GB" sz="3200" dirty="0" smtClean="0">
                <a:latin typeface="Times New Roman" panose="02020603050405020304" pitchFamily="18" charset="0"/>
                <a:cs typeface="Times New Roman" panose="02020603050405020304" pitchFamily="18" charset="0"/>
              </a:rPr>
              <a:t>experiment: anisotropy </a:t>
            </a:r>
            <a:endParaRPr lang="en-US" sz="3200" dirty="0">
              <a:latin typeface="Times New Roman" panose="02020603050405020304" pitchFamily="18" charset="0"/>
              <a:cs typeface="Times New Roman" panose="02020603050405020304" pitchFamily="18" charset="0"/>
            </a:endParaRPr>
          </a:p>
        </p:txBody>
      </p:sp>
      <p:cxnSp>
        <p:nvCxnSpPr>
          <p:cNvPr id="14" name="Straight Connector 13"/>
          <p:cNvCxnSpPr/>
          <p:nvPr/>
        </p:nvCxnSpPr>
        <p:spPr>
          <a:xfrm flipV="1">
            <a:off x="0" y="603138"/>
            <a:ext cx="9144000" cy="48127"/>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rotWithShape="1">
          <a:blip r:embed="rId3"/>
          <a:srcRect l="20026" t="14406" r="17334"/>
          <a:stretch/>
        </p:blipFill>
        <p:spPr>
          <a:xfrm>
            <a:off x="3446045" y="1160973"/>
            <a:ext cx="5810250" cy="4914580"/>
          </a:xfrm>
          <a:prstGeom prst="rect">
            <a:avLst/>
          </a:prstGeom>
        </p:spPr>
      </p:pic>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bwMode="auto">
          <a:xfrm>
            <a:off x="134331" y="3630561"/>
            <a:ext cx="3177382" cy="2635299"/>
          </a:xfrm>
          <a:prstGeom prst="rect">
            <a:avLst/>
          </a:prstGeom>
          <a:ln>
            <a:noFill/>
          </a:ln>
          <a:extLst>
            <a:ext uri="{53640926-AAD7-44D8-BBD7-CCE9431645EC}">
              <a14:shadowObscured xmlns:a14="http://schemas.microsoft.com/office/drawing/2010/main"/>
            </a:ext>
          </a:extLst>
        </p:spPr>
      </p:pic>
      <p:sp>
        <p:nvSpPr>
          <p:cNvPr id="22" name="Rectangle 21"/>
          <p:cNvSpPr/>
          <p:nvPr/>
        </p:nvSpPr>
        <p:spPr>
          <a:xfrm>
            <a:off x="134331" y="882630"/>
            <a:ext cx="3882190" cy="1569660"/>
          </a:xfrm>
          <a:prstGeom prst="rect">
            <a:avLst/>
          </a:prstGeom>
        </p:spPr>
        <p:txBody>
          <a:bodyPr wrap="square">
            <a:spAutoFit/>
          </a:bodyPr>
          <a:lstStyle/>
          <a:p>
            <a:pPr algn="l">
              <a:spcBef>
                <a:spcPct val="50000"/>
              </a:spcBef>
            </a:pPr>
            <a:r>
              <a:rPr lang="en-US" dirty="0">
                <a:latin typeface="Times New Roman" panose="02020603050405020304" pitchFamily="18" charset="0"/>
                <a:cs typeface="Times New Roman" panose="02020603050405020304" pitchFamily="18" charset="0"/>
              </a:rPr>
              <a:t>Orientation of field is important, because HTS materials are </a:t>
            </a:r>
            <a:r>
              <a:rPr lang="en-US" dirty="0" smtClean="0">
                <a:latin typeface="Times New Roman" panose="02020603050405020304" pitchFamily="18" charset="0"/>
                <a:cs typeface="Times New Roman" panose="02020603050405020304" pitchFamily="18" charset="0"/>
              </a:rPr>
              <a:t>highly </a:t>
            </a:r>
            <a:r>
              <a:rPr lang="en-US" dirty="0">
                <a:latin typeface="Times New Roman" panose="02020603050405020304" pitchFamily="18" charset="0"/>
                <a:cs typeface="Times New Roman" panose="02020603050405020304" pitchFamily="18" charset="0"/>
              </a:rPr>
              <a:t>anisotropic. </a:t>
            </a:r>
          </a:p>
        </p:txBody>
      </p:sp>
      <p:pic>
        <p:nvPicPr>
          <p:cNvPr id="23" name="Picture 22"/>
          <p:cNvPicPr/>
          <p:nvPr/>
        </p:nvPicPr>
        <p:blipFill rotWithShape="1">
          <a:blip r:embed="rId5"/>
          <a:srcRect l="16461" t="52049" r="31525" b="11822"/>
          <a:stretch/>
        </p:blipFill>
        <p:spPr>
          <a:xfrm>
            <a:off x="1140634" y="2452290"/>
            <a:ext cx="2900331" cy="1106929"/>
          </a:xfrm>
          <a:prstGeom prst="rect">
            <a:avLst/>
          </a:prstGeom>
        </p:spPr>
      </p:pic>
    </p:spTree>
    <p:extLst>
      <p:ext uri="{BB962C8B-B14F-4D97-AF65-F5344CB8AC3E}">
        <p14:creationId xmlns:p14="http://schemas.microsoft.com/office/powerpoint/2010/main" val="34442308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ext Box 4"/>
          <p:cNvSpPr txBox="1">
            <a:spLocks noChangeArrowheads="1"/>
          </p:cNvSpPr>
          <p:nvPr/>
        </p:nvSpPr>
        <p:spPr bwMode="auto">
          <a:xfrm>
            <a:off x="1581150" y="238125"/>
            <a:ext cx="5991225" cy="1015663"/>
          </a:xfrm>
          <a:prstGeom prst="rect">
            <a:avLst/>
          </a:prstGeom>
          <a:noFill/>
          <a:ln w="9525">
            <a:noFill/>
            <a:miter lim="800000"/>
            <a:headEnd/>
            <a:tailEnd/>
          </a:ln>
        </p:spPr>
        <p:txBody>
          <a:bodyPr>
            <a:spAutoFit/>
          </a:bodyPr>
          <a:lstStyle/>
          <a:p>
            <a:pPr>
              <a:spcBef>
                <a:spcPct val="50000"/>
              </a:spcBef>
            </a:pPr>
            <a:r>
              <a:rPr lang="en-US" b="1" dirty="0" smtClean="0"/>
              <a:t>Thanks for your attention</a:t>
            </a:r>
            <a:endParaRPr lang="en-US" b="1" dirty="0"/>
          </a:p>
          <a:p>
            <a:pPr>
              <a:spcBef>
                <a:spcPct val="50000"/>
              </a:spcBef>
            </a:pPr>
            <a:r>
              <a:rPr lang="en-US" dirty="0"/>
              <a:t> </a:t>
            </a:r>
          </a:p>
        </p:txBody>
      </p:sp>
      <p:pic>
        <p:nvPicPr>
          <p:cNvPr id="55300" name="Picture 5" descr="0107014_01"/>
          <p:cNvPicPr>
            <a:picLocks noChangeAspect="1" noChangeArrowheads="1"/>
          </p:cNvPicPr>
          <p:nvPr/>
        </p:nvPicPr>
        <p:blipFill>
          <a:blip r:embed="rId2" cstate="print"/>
          <a:srcRect t="6261" b="1566"/>
          <a:stretch>
            <a:fillRect/>
          </a:stretch>
        </p:blipFill>
        <p:spPr bwMode="auto">
          <a:xfrm>
            <a:off x="1790700" y="838200"/>
            <a:ext cx="5486400" cy="4562475"/>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35</a:t>
            </a:fld>
            <a:endParaRPr lang="en-GB"/>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4"/>
          <p:cNvSpPr txBox="1">
            <a:spLocks noChangeArrowheads="1"/>
          </p:cNvSpPr>
          <p:nvPr/>
        </p:nvSpPr>
        <p:spPr bwMode="auto">
          <a:xfrm>
            <a:off x="1524000" y="381000"/>
            <a:ext cx="5410200" cy="457200"/>
          </a:xfrm>
          <a:prstGeom prst="rect">
            <a:avLst/>
          </a:prstGeom>
          <a:noFill/>
          <a:ln w="9525">
            <a:noFill/>
            <a:miter lim="800000"/>
            <a:headEnd/>
            <a:tailEnd/>
          </a:ln>
        </p:spPr>
        <p:txBody>
          <a:bodyPr>
            <a:spAutoFit/>
          </a:bodyPr>
          <a:lstStyle/>
          <a:p>
            <a:pPr>
              <a:spcBef>
                <a:spcPct val="50000"/>
              </a:spcBef>
            </a:pPr>
            <a:r>
              <a:rPr lang="en-US" b="1" dirty="0">
                <a:latin typeface="Times New Roman" panose="02020603050405020304" pitchFamily="18" charset="0"/>
                <a:cs typeface="Times New Roman" panose="02020603050405020304" pitchFamily="18" charset="0"/>
              </a:rPr>
              <a:t>A few reference books</a:t>
            </a:r>
          </a:p>
        </p:txBody>
      </p:sp>
      <p:sp>
        <p:nvSpPr>
          <p:cNvPr id="3076" name="Text Box 5"/>
          <p:cNvSpPr txBox="1">
            <a:spLocks noChangeArrowheads="1"/>
          </p:cNvSpPr>
          <p:nvPr/>
        </p:nvSpPr>
        <p:spPr bwMode="auto">
          <a:xfrm>
            <a:off x="266700" y="1276350"/>
            <a:ext cx="8020050" cy="4555093"/>
          </a:xfrm>
          <a:prstGeom prst="rect">
            <a:avLst/>
          </a:prstGeom>
          <a:noFill/>
          <a:ln w="9525">
            <a:noFill/>
            <a:miter lim="800000"/>
            <a:headEnd/>
            <a:tailEnd/>
          </a:ln>
        </p:spPr>
        <p:txBody>
          <a:bodyPr>
            <a:spAutoFit/>
          </a:bodyPr>
          <a:lstStyle/>
          <a:p>
            <a:pPr algn="l"/>
            <a:r>
              <a:rPr lang="en-GB" sz="2000" b="1" dirty="0">
                <a:solidFill>
                  <a:schemeClr val="tx1"/>
                </a:solidFill>
                <a:latin typeface="Times New Roman" panose="02020603050405020304" pitchFamily="18" charset="0"/>
                <a:cs typeface="Times New Roman" panose="02020603050405020304" pitchFamily="18" charset="0"/>
              </a:rPr>
              <a:t>M.N. Wilson</a:t>
            </a:r>
            <a:r>
              <a:rPr lang="en-GB" sz="2000" dirty="0">
                <a:solidFill>
                  <a:schemeClr val="tx1"/>
                </a:solidFill>
                <a:latin typeface="Times New Roman" panose="02020603050405020304" pitchFamily="18" charset="0"/>
                <a:cs typeface="Times New Roman" panose="02020603050405020304" pitchFamily="18" charset="0"/>
              </a:rPr>
              <a:t>, </a:t>
            </a:r>
            <a:r>
              <a:rPr lang="en-GB" sz="2000" i="1" dirty="0">
                <a:solidFill>
                  <a:schemeClr val="tx1"/>
                </a:solidFill>
                <a:latin typeface="Times New Roman" panose="02020603050405020304" pitchFamily="18" charset="0"/>
                <a:cs typeface="Times New Roman" panose="02020603050405020304" pitchFamily="18" charset="0"/>
              </a:rPr>
              <a:t>Superconducting Magnets, </a:t>
            </a:r>
            <a:r>
              <a:rPr lang="en-GB" sz="2000" dirty="0">
                <a:solidFill>
                  <a:schemeClr val="tx1"/>
                </a:solidFill>
                <a:latin typeface="Times New Roman" panose="02020603050405020304" pitchFamily="18" charset="0"/>
                <a:cs typeface="Times New Roman" panose="02020603050405020304" pitchFamily="18" charset="0"/>
              </a:rPr>
              <a:t>Clarendon Press Oxford.</a:t>
            </a:r>
          </a:p>
          <a:p>
            <a:pPr algn="l">
              <a:buFont typeface="Wingdings" pitchFamily="2" charset="2"/>
              <a:buNone/>
            </a:pPr>
            <a:r>
              <a:rPr lang="en-GB" sz="2000" b="1" dirty="0">
                <a:solidFill>
                  <a:schemeClr val="tx1"/>
                </a:solidFill>
                <a:latin typeface="Times New Roman" panose="02020603050405020304" pitchFamily="18" charset="0"/>
                <a:cs typeface="Times New Roman" panose="02020603050405020304" pitchFamily="18" charset="0"/>
              </a:rPr>
              <a:t>K.-H. Mess, P. </a:t>
            </a:r>
            <a:r>
              <a:rPr lang="en-GB" sz="2000" b="1" dirty="0" err="1">
                <a:solidFill>
                  <a:schemeClr val="tx1"/>
                </a:solidFill>
                <a:latin typeface="Times New Roman" panose="02020603050405020304" pitchFamily="18" charset="0"/>
                <a:cs typeface="Times New Roman" panose="02020603050405020304" pitchFamily="18" charset="0"/>
              </a:rPr>
              <a:t>Schmüser</a:t>
            </a:r>
            <a:r>
              <a:rPr lang="en-GB" sz="2000" b="1" dirty="0">
                <a:solidFill>
                  <a:schemeClr val="tx1"/>
                </a:solidFill>
                <a:latin typeface="Times New Roman" panose="02020603050405020304" pitchFamily="18" charset="0"/>
                <a:cs typeface="Times New Roman" panose="02020603050405020304" pitchFamily="18" charset="0"/>
              </a:rPr>
              <a:t>, S. Wolff,</a:t>
            </a:r>
            <a:r>
              <a:rPr lang="en-GB" sz="2000" dirty="0">
                <a:solidFill>
                  <a:schemeClr val="tx1"/>
                </a:solidFill>
                <a:latin typeface="Times New Roman" panose="02020603050405020304" pitchFamily="18" charset="0"/>
                <a:cs typeface="Times New Roman" panose="02020603050405020304" pitchFamily="18" charset="0"/>
              </a:rPr>
              <a:t> Superconducting Accelerator Magnets, World Scientific</a:t>
            </a:r>
            <a:r>
              <a:rPr lang="en-GB" sz="2000" i="1" dirty="0">
                <a:solidFill>
                  <a:schemeClr val="tx1"/>
                </a:solidFill>
                <a:latin typeface="Times New Roman" panose="02020603050405020304" pitchFamily="18" charset="0"/>
                <a:cs typeface="Times New Roman" panose="02020603050405020304" pitchFamily="18" charset="0"/>
              </a:rPr>
              <a:t>.</a:t>
            </a:r>
          </a:p>
          <a:p>
            <a:pPr algn="l"/>
            <a:r>
              <a:rPr lang="en-GB" sz="2000" b="1" dirty="0">
                <a:solidFill>
                  <a:schemeClr val="tx1"/>
                </a:solidFill>
                <a:latin typeface="Times New Roman" panose="02020603050405020304" pitchFamily="18" charset="0"/>
                <a:cs typeface="Times New Roman" panose="02020603050405020304" pitchFamily="18" charset="0"/>
              </a:rPr>
              <a:t>H.A. </a:t>
            </a:r>
            <a:r>
              <a:rPr lang="en-GB" sz="2000" b="1" dirty="0" err="1">
                <a:solidFill>
                  <a:schemeClr val="tx1"/>
                </a:solidFill>
                <a:latin typeface="Times New Roman" panose="02020603050405020304" pitchFamily="18" charset="0"/>
                <a:cs typeface="Times New Roman" panose="02020603050405020304" pitchFamily="18" charset="0"/>
              </a:rPr>
              <a:t>Brechna</a:t>
            </a:r>
            <a:r>
              <a:rPr lang="en-GB" sz="2000" dirty="0">
                <a:solidFill>
                  <a:schemeClr val="tx1"/>
                </a:solidFill>
                <a:latin typeface="Times New Roman" panose="02020603050405020304" pitchFamily="18" charset="0"/>
                <a:cs typeface="Times New Roman" panose="02020603050405020304" pitchFamily="18" charset="0"/>
              </a:rPr>
              <a:t>, </a:t>
            </a:r>
            <a:r>
              <a:rPr lang="en-GB" sz="2000" i="1" dirty="0">
                <a:solidFill>
                  <a:schemeClr val="tx1"/>
                </a:solidFill>
                <a:latin typeface="Times New Roman" panose="02020603050405020304" pitchFamily="18" charset="0"/>
                <a:cs typeface="Times New Roman" panose="02020603050405020304" pitchFamily="18" charset="0"/>
              </a:rPr>
              <a:t>Superconducting Magnet Systems</a:t>
            </a:r>
            <a:r>
              <a:rPr lang="en-GB" sz="2000" dirty="0">
                <a:solidFill>
                  <a:schemeClr val="tx1"/>
                </a:solidFill>
                <a:latin typeface="Times New Roman" panose="02020603050405020304" pitchFamily="18" charset="0"/>
                <a:cs typeface="Times New Roman" panose="02020603050405020304" pitchFamily="18" charset="0"/>
              </a:rPr>
              <a:t>, Springer </a:t>
            </a:r>
            <a:r>
              <a:rPr lang="en-GB" sz="2000" dirty="0" err="1">
                <a:solidFill>
                  <a:schemeClr val="tx1"/>
                </a:solidFill>
                <a:latin typeface="Times New Roman" panose="02020603050405020304" pitchFamily="18" charset="0"/>
                <a:cs typeface="Times New Roman" panose="02020603050405020304" pitchFamily="18" charset="0"/>
              </a:rPr>
              <a:t>Verlag</a:t>
            </a:r>
            <a:r>
              <a:rPr lang="en-GB" sz="2000" dirty="0">
                <a:solidFill>
                  <a:schemeClr val="tx1"/>
                </a:solidFill>
                <a:latin typeface="Times New Roman" panose="02020603050405020304" pitchFamily="18" charset="0"/>
                <a:cs typeface="Times New Roman" panose="02020603050405020304" pitchFamily="18" charset="0"/>
              </a:rPr>
              <a:t>. </a:t>
            </a:r>
          </a:p>
          <a:p>
            <a:pPr algn="l"/>
            <a:r>
              <a:rPr lang="en-GB" sz="2000" b="1" dirty="0">
                <a:solidFill>
                  <a:schemeClr val="tx1"/>
                </a:solidFill>
                <a:latin typeface="Times New Roman" panose="02020603050405020304" pitchFamily="18" charset="0"/>
                <a:cs typeface="Times New Roman" panose="02020603050405020304" pitchFamily="18" charset="0"/>
              </a:rPr>
              <a:t>Y. </a:t>
            </a:r>
            <a:r>
              <a:rPr lang="en-GB" sz="2000" b="1" dirty="0" err="1">
                <a:solidFill>
                  <a:schemeClr val="tx1"/>
                </a:solidFill>
                <a:latin typeface="Times New Roman" panose="02020603050405020304" pitchFamily="18" charset="0"/>
                <a:cs typeface="Times New Roman" panose="02020603050405020304" pitchFamily="18" charset="0"/>
              </a:rPr>
              <a:t>Iwasa</a:t>
            </a:r>
            <a:r>
              <a:rPr lang="en-GB" sz="2000" dirty="0">
                <a:solidFill>
                  <a:schemeClr val="tx1"/>
                </a:solidFill>
                <a:latin typeface="Times New Roman" panose="02020603050405020304" pitchFamily="18" charset="0"/>
                <a:cs typeface="Times New Roman" panose="02020603050405020304" pitchFamily="18" charset="0"/>
              </a:rPr>
              <a:t>,</a:t>
            </a:r>
            <a:r>
              <a:rPr lang="en-GB" sz="2000" i="1" dirty="0">
                <a:solidFill>
                  <a:schemeClr val="tx1"/>
                </a:solidFill>
                <a:latin typeface="Times New Roman" panose="02020603050405020304" pitchFamily="18" charset="0"/>
                <a:cs typeface="Times New Roman" panose="02020603050405020304" pitchFamily="18" charset="0"/>
              </a:rPr>
              <a:t> Case Studies in Superconducting Magnets</a:t>
            </a:r>
            <a:r>
              <a:rPr lang="en-GB" sz="2000" dirty="0">
                <a:solidFill>
                  <a:schemeClr val="tx1"/>
                </a:solidFill>
                <a:latin typeface="Times New Roman" panose="02020603050405020304" pitchFamily="18" charset="0"/>
                <a:cs typeface="Times New Roman" panose="02020603050405020304" pitchFamily="18" charset="0"/>
              </a:rPr>
              <a:t>, Plenum Publ. Corp.</a:t>
            </a:r>
          </a:p>
          <a:p>
            <a:pPr algn="l"/>
            <a:r>
              <a:rPr lang="en-GB" sz="2000" b="1" dirty="0">
                <a:solidFill>
                  <a:schemeClr val="tx1"/>
                </a:solidFill>
                <a:latin typeface="Times New Roman" panose="02020603050405020304" pitchFamily="18" charset="0"/>
                <a:cs typeface="Times New Roman" panose="02020603050405020304" pitchFamily="18" charset="0"/>
              </a:rPr>
              <a:t>K. D. </a:t>
            </a:r>
            <a:r>
              <a:rPr lang="en-GB" sz="2000" b="1" dirty="0" err="1">
                <a:solidFill>
                  <a:schemeClr val="tx1"/>
                </a:solidFill>
                <a:latin typeface="Times New Roman" panose="02020603050405020304" pitchFamily="18" charset="0"/>
                <a:cs typeface="Times New Roman" panose="02020603050405020304" pitchFamily="18" charset="0"/>
              </a:rPr>
              <a:t>Timmerhaus</a:t>
            </a:r>
            <a:r>
              <a:rPr lang="en-GB" sz="2000" dirty="0">
                <a:solidFill>
                  <a:schemeClr val="tx1"/>
                </a:solidFill>
                <a:latin typeface="Times New Roman" panose="02020603050405020304" pitchFamily="18" charset="0"/>
                <a:cs typeface="Times New Roman" panose="02020603050405020304" pitchFamily="18" charset="0"/>
              </a:rPr>
              <a:t>, </a:t>
            </a:r>
            <a:r>
              <a:rPr lang="en-GB" sz="2000" b="1" dirty="0" err="1">
                <a:solidFill>
                  <a:schemeClr val="tx1"/>
                </a:solidFill>
                <a:latin typeface="Times New Roman" panose="02020603050405020304" pitchFamily="18" charset="0"/>
                <a:cs typeface="Times New Roman" panose="02020603050405020304" pitchFamily="18" charset="0"/>
              </a:rPr>
              <a:t>T.M.Flynn</a:t>
            </a:r>
            <a:r>
              <a:rPr lang="en-GB" sz="2000" dirty="0">
                <a:solidFill>
                  <a:schemeClr val="tx1"/>
                </a:solidFill>
                <a:latin typeface="Times New Roman" panose="02020603050405020304" pitchFamily="18" charset="0"/>
                <a:cs typeface="Times New Roman" panose="02020603050405020304" pitchFamily="18" charset="0"/>
              </a:rPr>
              <a:t>, </a:t>
            </a:r>
            <a:r>
              <a:rPr lang="en-GB" sz="2000" i="1" dirty="0">
                <a:solidFill>
                  <a:schemeClr val="tx1"/>
                </a:solidFill>
                <a:latin typeface="Times New Roman" panose="02020603050405020304" pitchFamily="18" charset="0"/>
                <a:cs typeface="Times New Roman" panose="02020603050405020304" pitchFamily="18" charset="0"/>
              </a:rPr>
              <a:t>Cryogenic Process</a:t>
            </a:r>
            <a:r>
              <a:rPr lang="en-GB" sz="2000" dirty="0">
                <a:solidFill>
                  <a:schemeClr val="tx1"/>
                </a:solidFill>
                <a:latin typeface="Times New Roman" panose="02020603050405020304" pitchFamily="18" charset="0"/>
                <a:cs typeface="Times New Roman" panose="02020603050405020304" pitchFamily="18" charset="0"/>
              </a:rPr>
              <a:t> </a:t>
            </a:r>
            <a:r>
              <a:rPr lang="en-GB" sz="2000" i="1" dirty="0">
                <a:solidFill>
                  <a:schemeClr val="tx1"/>
                </a:solidFill>
                <a:latin typeface="Times New Roman" panose="02020603050405020304" pitchFamily="18" charset="0"/>
                <a:cs typeface="Times New Roman" panose="02020603050405020304" pitchFamily="18" charset="0"/>
              </a:rPr>
              <a:t>Engineering</a:t>
            </a:r>
            <a:r>
              <a:rPr lang="en-GB" sz="2000" dirty="0">
                <a:solidFill>
                  <a:schemeClr val="tx1"/>
                </a:solidFill>
                <a:latin typeface="Times New Roman" panose="02020603050405020304" pitchFamily="18" charset="0"/>
                <a:cs typeface="Times New Roman" panose="02020603050405020304" pitchFamily="18" charset="0"/>
              </a:rPr>
              <a:t>, Plenum Press, New York.</a:t>
            </a:r>
          </a:p>
          <a:p>
            <a:pPr algn="l"/>
            <a:r>
              <a:rPr lang="en-GB" sz="2000" b="1" dirty="0">
                <a:solidFill>
                  <a:schemeClr val="tx1"/>
                </a:solidFill>
                <a:latin typeface="Times New Roman" panose="02020603050405020304" pitchFamily="18" charset="0"/>
                <a:cs typeface="Times New Roman" panose="02020603050405020304" pitchFamily="18" charset="0"/>
              </a:rPr>
              <a:t>T.P. </a:t>
            </a:r>
            <a:r>
              <a:rPr lang="en-GB" sz="2000" b="1" dirty="0" err="1">
                <a:solidFill>
                  <a:schemeClr val="tx1"/>
                </a:solidFill>
                <a:latin typeface="Times New Roman" panose="02020603050405020304" pitchFamily="18" charset="0"/>
                <a:cs typeface="Times New Roman" panose="02020603050405020304" pitchFamily="18" charset="0"/>
              </a:rPr>
              <a:t>Sheahen</a:t>
            </a:r>
            <a:r>
              <a:rPr lang="en-GB" sz="2000" dirty="0">
                <a:solidFill>
                  <a:schemeClr val="tx1"/>
                </a:solidFill>
                <a:latin typeface="Times New Roman" panose="02020603050405020304" pitchFamily="18" charset="0"/>
                <a:cs typeface="Times New Roman" panose="02020603050405020304" pitchFamily="18" charset="0"/>
              </a:rPr>
              <a:t>, </a:t>
            </a:r>
            <a:r>
              <a:rPr lang="en-GB" sz="2000" i="1" dirty="0">
                <a:solidFill>
                  <a:schemeClr val="tx1"/>
                </a:solidFill>
                <a:latin typeface="Times New Roman" panose="02020603050405020304" pitchFamily="18" charset="0"/>
                <a:cs typeface="Times New Roman" panose="02020603050405020304" pitchFamily="18" charset="0"/>
              </a:rPr>
              <a:t>Introduction to High-Temperature</a:t>
            </a:r>
            <a:r>
              <a:rPr lang="en-GB" sz="2000" dirty="0">
                <a:solidFill>
                  <a:schemeClr val="tx1"/>
                </a:solidFill>
                <a:latin typeface="Times New Roman" panose="02020603050405020304" pitchFamily="18" charset="0"/>
                <a:cs typeface="Times New Roman" panose="02020603050405020304" pitchFamily="18" charset="0"/>
              </a:rPr>
              <a:t> </a:t>
            </a:r>
            <a:r>
              <a:rPr lang="en-GB" sz="2000" i="1" dirty="0">
                <a:solidFill>
                  <a:schemeClr val="tx1"/>
                </a:solidFill>
                <a:latin typeface="Times New Roman" panose="02020603050405020304" pitchFamily="18" charset="0"/>
                <a:cs typeface="Times New Roman" panose="02020603050405020304" pitchFamily="18" charset="0"/>
              </a:rPr>
              <a:t>Superconductivity,</a:t>
            </a:r>
            <a:r>
              <a:rPr lang="en-GB" sz="2000" dirty="0">
                <a:solidFill>
                  <a:schemeClr val="tx1"/>
                </a:solidFill>
                <a:latin typeface="Times New Roman" panose="02020603050405020304" pitchFamily="18" charset="0"/>
                <a:cs typeface="Times New Roman" panose="02020603050405020304" pitchFamily="18" charset="0"/>
              </a:rPr>
              <a:t> Plenum Press, New York.</a:t>
            </a:r>
          </a:p>
          <a:p>
            <a:pPr algn="l"/>
            <a:r>
              <a:rPr lang="en-GB" sz="2000" b="1" dirty="0" err="1">
                <a:solidFill>
                  <a:schemeClr val="tx1"/>
                </a:solidFill>
                <a:latin typeface="Times New Roman" panose="02020603050405020304" pitchFamily="18" charset="0"/>
                <a:cs typeface="Times New Roman" panose="02020603050405020304" pitchFamily="18" charset="0"/>
              </a:rPr>
              <a:t>G.Burns</a:t>
            </a:r>
            <a:r>
              <a:rPr lang="en-GB" sz="2000" dirty="0">
                <a:solidFill>
                  <a:schemeClr val="tx1"/>
                </a:solidFill>
                <a:latin typeface="Times New Roman" panose="02020603050405020304" pitchFamily="18" charset="0"/>
                <a:cs typeface="Times New Roman" panose="02020603050405020304" pitchFamily="18" charset="0"/>
              </a:rPr>
              <a:t>, </a:t>
            </a:r>
            <a:r>
              <a:rPr lang="en-GB" sz="2000" i="1" dirty="0">
                <a:solidFill>
                  <a:schemeClr val="tx1"/>
                </a:solidFill>
                <a:latin typeface="Times New Roman" panose="02020603050405020304" pitchFamily="18" charset="0"/>
                <a:cs typeface="Times New Roman" panose="02020603050405020304" pitchFamily="18" charset="0"/>
              </a:rPr>
              <a:t>High-Temperature Superconductivity, </a:t>
            </a:r>
            <a:r>
              <a:rPr lang="en-GB" sz="2000" dirty="0">
                <a:solidFill>
                  <a:schemeClr val="tx1"/>
                </a:solidFill>
                <a:latin typeface="Times New Roman" panose="02020603050405020304" pitchFamily="18" charset="0"/>
                <a:cs typeface="Times New Roman" panose="02020603050405020304" pitchFamily="18" charset="0"/>
              </a:rPr>
              <a:t>Academic</a:t>
            </a:r>
            <a:r>
              <a:rPr lang="en-GB" sz="2000" i="1" dirty="0">
                <a:solidFill>
                  <a:schemeClr val="tx1"/>
                </a:solidFill>
                <a:latin typeface="Times New Roman" panose="02020603050405020304" pitchFamily="18" charset="0"/>
                <a:cs typeface="Times New Roman" panose="02020603050405020304" pitchFamily="18" charset="0"/>
              </a:rPr>
              <a:t> </a:t>
            </a:r>
            <a:r>
              <a:rPr lang="en-GB" sz="2000" dirty="0">
                <a:solidFill>
                  <a:schemeClr val="tx1"/>
                </a:solidFill>
                <a:latin typeface="Times New Roman" panose="02020603050405020304" pitchFamily="18" charset="0"/>
                <a:cs typeface="Times New Roman" panose="02020603050405020304" pitchFamily="18" charset="0"/>
              </a:rPr>
              <a:t>press, Inc. </a:t>
            </a:r>
          </a:p>
          <a:p>
            <a:pPr algn="l"/>
            <a:endParaRPr lang="en-GB" sz="2000" dirty="0">
              <a:solidFill>
                <a:schemeClr val="tx1"/>
              </a:solidFill>
              <a:latin typeface="Times New Roman" panose="02020603050405020304" pitchFamily="18" charset="0"/>
              <a:cs typeface="Times New Roman" panose="02020603050405020304" pitchFamily="18" charset="0"/>
            </a:endParaRPr>
          </a:p>
          <a:p>
            <a:pPr algn="l">
              <a:buFont typeface="Wingdings" pitchFamily="2" charset="2"/>
              <a:buNone/>
            </a:pPr>
            <a:endParaRPr lang="en-GB" sz="2000" dirty="0">
              <a:solidFill>
                <a:schemeClr val="tx1"/>
              </a:solidFill>
              <a:latin typeface="Times New Roman" panose="02020603050405020304" pitchFamily="18" charset="0"/>
              <a:cs typeface="Times New Roman" panose="02020603050405020304" pitchFamily="18" charset="0"/>
            </a:endParaRPr>
          </a:p>
          <a:p>
            <a:pPr algn="l"/>
            <a:endParaRPr lang="en-GB" sz="2000" dirty="0">
              <a:solidFill>
                <a:schemeClr val="tx1"/>
              </a:solidFill>
              <a:latin typeface="Times New Roman" panose="02020603050405020304" pitchFamily="18" charset="0"/>
              <a:cs typeface="Times New Roman" panose="02020603050405020304" pitchFamily="18" charset="0"/>
            </a:endParaRPr>
          </a:p>
          <a:p>
            <a:pPr>
              <a:spcBef>
                <a:spcPct val="50000"/>
              </a:spcBef>
            </a:pPr>
            <a:endParaRPr lang="en-US" sz="2000"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36</a:t>
            </a:fld>
            <a:endParaRPr lang="en-GB"/>
          </a:p>
        </p:txBody>
      </p:sp>
    </p:spTree>
    <p:extLst>
      <p:ext uri="{BB962C8B-B14F-4D97-AF65-F5344CB8AC3E}">
        <p14:creationId xmlns:p14="http://schemas.microsoft.com/office/powerpoint/2010/main" val="1686243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latin typeface="Times" pitchFamily="18" charset="0"/>
              </a:rPr>
              <a:t>JUAS 2020</a:t>
            </a:r>
            <a:endParaRPr lang="en-GB" dirty="0">
              <a:latin typeface="Times" pitchFamily="18" charset="0"/>
            </a:endParaRPr>
          </a:p>
        </p:txBody>
      </p:sp>
      <p:sp>
        <p:nvSpPr>
          <p:cNvPr id="3" name="Slide Number Placeholder 2"/>
          <p:cNvSpPr>
            <a:spLocks noGrp="1"/>
          </p:cNvSpPr>
          <p:nvPr>
            <p:ph type="sldNum" sz="quarter" idx="12"/>
          </p:nvPr>
        </p:nvSpPr>
        <p:spPr/>
        <p:txBody>
          <a:bodyPr/>
          <a:lstStyle/>
          <a:p>
            <a:fld id="{C0900F3A-9614-41F7-96C8-05D9BABC3E9A}" type="slidenum">
              <a:rPr lang="en-GB" smtClean="0">
                <a:latin typeface="Times" pitchFamily="18" charset="0"/>
              </a:rPr>
              <a:t>4</a:t>
            </a:fld>
            <a:endParaRPr lang="en-GB" dirty="0">
              <a:latin typeface="Times" pitchFamily="18" charset="0"/>
            </a:endParaRPr>
          </a:p>
        </p:txBody>
      </p:sp>
      <p:sp>
        <p:nvSpPr>
          <p:cNvPr id="9" name="Rectangle 8"/>
          <p:cNvSpPr/>
          <p:nvPr/>
        </p:nvSpPr>
        <p:spPr>
          <a:xfrm>
            <a:off x="57151" y="876347"/>
            <a:ext cx="9086849" cy="1631216"/>
          </a:xfrm>
          <a:prstGeom prst="rect">
            <a:avLst/>
          </a:prstGeom>
        </p:spPr>
        <p:txBody>
          <a:bodyPr wrap="square">
            <a:spAutoFit/>
          </a:bodyPr>
          <a:lstStyle/>
          <a:p>
            <a:pPr marL="342900" indent="-342900" algn="l">
              <a:buFont typeface="Arial" panose="020B0604020202020204" pitchFamily="34" charset="0"/>
              <a:buChar char="•"/>
            </a:pPr>
            <a:r>
              <a:rPr lang="en-US" sz="2000" b="1" dirty="0" smtClean="0">
                <a:effectLst/>
                <a:latin typeface="Times" pitchFamily="18" charset="0"/>
              </a:rPr>
              <a:t>1933</a:t>
            </a:r>
            <a:r>
              <a:rPr lang="en-US" sz="2000" dirty="0" smtClean="0">
                <a:effectLst/>
                <a:latin typeface="Times" pitchFamily="18" charset="0"/>
              </a:rPr>
              <a:t>:Meissner effect discovered: </a:t>
            </a:r>
            <a:r>
              <a:rPr lang="en-GB" sz="2000" dirty="0" smtClean="0">
                <a:latin typeface="Times" pitchFamily="18" charset="0"/>
              </a:rPr>
              <a:t>magnetic </a:t>
            </a:r>
            <a:r>
              <a:rPr lang="en-GB" sz="2000" dirty="0">
                <a:latin typeface="Times" pitchFamily="18" charset="0"/>
              </a:rPr>
              <a:t>field is </a:t>
            </a:r>
            <a:r>
              <a:rPr lang="en-GB" sz="2000" dirty="0" smtClean="0">
                <a:latin typeface="Times" pitchFamily="18" charset="0"/>
              </a:rPr>
              <a:t>expelled from Type 1 superconductors for </a:t>
            </a:r>
            <a:r>
              <a:rPr lang="en-GB" sz="2000" b="1" dirty="0" smtClean="0">
                <a:latin typeface="Times" pitchFamily="18" charset="0"/>
              </a:rPr>
              <a:t>T&lt;T</a:t>
            </a:r>
            <a:r>
              <a:rPr lang="en-GB" sz="2000" b="1" baseline="-25000" dirty="0" smtClean="0">
                <a:latin typeface="Times" pitchFamily="18" charset="0"/>
              </a:rPr>
              <a:t>c</a:t>
            </a:r>
            <a:r>
              <a:rPr lang="en-GB" sz="2000" dirty="0" smtClean="0">
                <a:latin typeface="Times" pitchFamily="18" charset="0"/>
              </a:rPr>
              <a:t> and </a:t>
            </a:r>
            <a:r>
              <a:rPr lang="en-GB" sz="2000" b="1" dirty="0" smtClean="0">
                <a:latin typeface="Times" pitchFamily="18" charset="0"/>
              </a:rPr>
              <a:t>B&lt;B</a:t>
            </a:r>
            <a:r>
              <a:rPr lang="en-GB" sz="2000" b="1" baseline="-25000" dirty="0" smtClean="0">
                <a:latin typeface="Times" pitchFamily="18" charset="0"/>
              </a:rPr>
              <a:t>c1</a:t>
            </a:r>
            <a:r>
              <a:rPr lang="en-GB" sz="2000" dirty="0" smtClean="0">
                <a:latin typeface="Times" pitchFamily="18" charset="0"/>
              </a:rPr>
              <a:t>. </a:t>
            </a:r>
          </a:p>
          <a:p>
            <a:pPr marL="342900" indent="-342900" algn="l">
              <a:buFont typeface="Arial" panose="020B0604020202020204" pitchFamily="34" charset="0"/>
              <a:buChar char="•"/>
            </a:pPr>
            <a:r>
              <a:rPr lang="en-GB" sz="2000" b="1" dirty="0" smtClean="0">
                <a:latin typeface="Times" pitchFamily="18" charset="0"/>
              </a:rPr>
              <a:t>B</a:t>
            </a:r>
            <a:r>
              <a:rPr lang="en-GB" sz="2000" b="1" baseline="-25000" dirty="0" smtClean="0">
                <a:latin typeface="Times" pitchFamily="18" charset="0"/>
              </a:rPr>
              <a:t>c1</a:t>
            </a:r>
            <a:r>
              <a:rPr lang="en-GB" sz="2000" b="1" dirty="0" smtClean="0">
                <a:latin typeface="Times" pitchFamily="18" charset="0"/>
              </a:rPr>
              <a:t> is the critical field. </a:t>
            </a:r>
            <a:endParaRPr lang="en-GB" sz="2000" dirty="0" smtClean="0">
              <a:latin typeface="Times" pitchFamily="18" charset="0"/>
            </a:endParaRPr>
          </a:p>
          <a:p>
            <a:pPr marL="342900" indent="-342900" algn="l">
              <a:buFont typeface="Arial" panose="020B0604020202020204" pitchFamily="34" charset="0"/>
              <a:buChar char="•"/>
            </a:pPr>
            <a:r>
              <a:rPr lang="en-US" sz="2000" dirty="0" smtClean="0">
                <a:effectLst/>
                <a:latin typeface="Times" pitchFamily="18" charset="0"/>
              </a:rPr>
              <a:t>For </a:t>
            </a:r>
            <a:r>
              <a:rPr lang="en-US" sz="2000" b="1" dirty="0" smtClean="0">
                <a:effectLst/>
                <a:latin typeface="Times" pitchFamily="18" charset="0"/>
              </a:rPr>
              <a:t>B&gt;B</a:t>
            </a:r>
            <a:r>
              <a:rPr lang="en-US" sz="2000" b="1" baseline="-25000" dirty="0" smtClean="0">
                <a:effectLst/>
                <a:latin typeface="Times" pitchFamily="18" charset="0"/>
              </a:rPr>
              <a:t>c1</a:t>
            </a:r>
            <a:r>
              <a:rPr lang="en-US" sz="2000" dirty="0" smtClean="0">
                <a:effectLst/>
                <a:latin typeface="Times" pitchFamily="18" charset="0"/>
              </a:rPr>
              <a:t> material is in normal state</a:t>
            </a:r>
          </a:p>
          <a:p>
            <a:pPr marL="342900" indent="-342900" algn="l">
              <a:buFont typeface="Arial" panose="020B0604020202020204" pitchFamily="34" charset="0"/>
              <a:buChar char="•"/>
            </a:pPr>
            <a:r>
              <a:rPr lang="en-US" sz="2000" dirty="0" smtClean="0">
                <a:latin typeface="Times" pitchFamily="18" charset="0"/>
              </a:rPr>
              <a:t>For </a:t>
            </a:r>
            <a:r>
              <a:rPr lang="en-US" sz="2000" b="1" dirty="0" smtClean="0">
                <a:latin typeface="Times" pitchFamily="18" charset="0"/>
              </a:rPr>
              <a:t>T&gt;T</a:t>
            </a:r>
            <a:r>
              <a:rPr lang="en-US" sz="2000" b="1" baseline="-25000" dirty="0" smtClean="0">
                <a:latin typeface="Times" pitchFamily="18" charset="0"/>
              </a:rPr>
              <a:t>c</a:t>
            </a:r>
            <a:r>
              <a:rPr lang="en-US" sz="2000" dirty="0" smtClean="0">
                <a:latin typeface="Times" pitchFamily="18" charset="0"/>
              </a:rPr>
              <a:t> </a:t>
            </a:r>
            <a:r>
              <a:rPr lang="en-US" sz="2000" dirty="0">
                <a:latin typeface="Times" pitchFamily="18" charset="0"/>
              </a:rPr>
              <a:t>material is in normal state</a:t>
            </a:r>
          </a:p>
        </p:txBody>
      </p:sp>
      <p:sp>
        <p:nvSpPr>
          <p:cNvPr id="10" name="Rectangle 5"/>
          <p:cNvSpPr>
            <a:spLocks noChangeArrowheads="1"/>
          </p:cNvSpPr>
          <p:nvPr/>
        </p:nvSpPr>
        <p:spPr bwMode="auto">
          <a:xfrm>
            <a:off x="1" y="0"/>
            <a:ext cx="8020050" cy="647700"/>
          </a:xfrm>
          <a:prstGeom prst="rect">
            <a:avLst/>
          </a:prstGeom>
          <a:noFill/>
          <a:ln w="9525">
            <a:noFill/>
            <a:miter lim="800000"/>
            <a:headEnd/>
            <a:tailEnd/>
          </a:ln>
        </p:spPr>
        <p:txBody>
          <a:bodyPr anchor="b"/>
          <a:lstStyle/>
          <a:p>
            <a:pPr algn="l" eaLnBrk="1" hangingPunct="1"/>
            <a:r>
              <a:rPr lang="en-US" sz="4000" dirty="0" smtClean="0">
                <a:latin typeface="Times" pitchFamily="18" charset="0"/>
                <a:cs typeface="Times New Roman" panose="02020603050405020304" pitchFamily="18" charset="0"/>
              </a:rPr>
              <a:t>Type 1 Superconductors</a:t>
            </a:r>
            <a:endParaRPr lang="en-US" sz="4000" dirty="0">
              <a:latin typeface="Times" pitchFamily="18" charset="0"/>
              <a:cs typeface="Times New Roman" panose="02020603050405020304" pitchFamily="18" charset="0"/>
            </a:endParaRPr>
          </a:p>
        </p:txBody>
      </p:sp>
      <p:sp>
        <p:nvSpPr>
          <p:cNvPr id="12" name="Rectangle 11"/>
          <p:cNvSpPr/>
          <p:nvPr/>
        </p:nvSpPr>
        <p:spPr>
          <a:xfrm>
            <a:off x="231597" y="5575548"/>
            <a:ext cx="8686800" cy="1015663"/>
          </a:xfrm>
          <a:prstGeom prst="rect">
            <a:avLst/>
          </a:prstGeom>
        </p:spPr>
        <p:txBody>
          <a:bodyPr wrap="square">
            <a:spAutoFit/>
          </a:bodyPr>
          <a:lstStyle/>
          <a:p>
            <a:pPr>
              <a:spcBef>
                <a:spcPct val="50000"/>
              </a:spcBef>
            </a:pPr>
            <a:r>
              <a:rPr lang="en-US" b="1" u="sng" dirty="0" smtClean="0">
                <a:solidFill>
                  <a:srgbClr val="FF0000"/>
                </a:solidFill>
                <a:latin typeface="Times New Roman" panose="02020603050405020304" pitchFamily="18" charset="0"/>
                <a:cs typeface="Times New Roman" panose="02020603050405020304" pitchFamily="18" charset="0"/>
              </a:rPr>
              <a:t>Superconductors = zero resistance+ </a:t>
            </a:r>
            <a:r>
              <a:rPr lang="en-US" b="1" u="sng" dirty="0">
                <a:solidFill>
                  <a:srgbClr val="FF0000"/>
                </a:solidFill>
                <a:latin typeface="Times New Roman" panose="02020603050405020304" pitchFamily="18" charset="0"/>
                <a:cs typeface="Times New Roman" panose="02020603050405020304" pitchFamily="18" charset="0"/>
              </a:rPr>
              <a:t>perfect diamagnetism </a:t>
            </a:r>
            <a:r>
              <a:rPr lang="en-US" b="1" u="sng" dirty="0" smtClean="0">
                <a:solidFill>
                  <a:srgbClr val="FF0000"/>
                </a:solidFill>
                <a:latin typeface="Times New Roman" panose="02020603050405020304" pitchFamily="18" charset="0"/>
                <a:cs typeface="Times New Roman" panose="02020603050405020304" pitchFamily="18" charset="0"/>
              </a:rPr>
              <a:t>  </a:t>
            </a:r>
          </a:p>
          <a:p>
            <a:pPr>
              <a:spcBef>
                <a:spcPct val="50000"/>
              </a:spcBef>
            </a:pPr>
            <a:r>
              <a:rPr lang="en-US" b="1" u="sng" dirty="0" smtClean="0">
                <a:solidFill>
                  <a:srgbClr val="FF0000"/>
                </a:solidFill>
                <a:latin typeface="Times New Roman" panose="02020603050405020304" pitchFamily="18" charset="0"/>
                <a:cs typeface="Times New Roman" panose="02020603050405020304" pitchFamily="18" charset="0"/>
              </a:rPr>
              <a:t>for T&lt;Tc and B&lt;</a:t>
            </a:r>
            <a:r>
              <a:rPr lang="en-US" b="1" u="sng" dirty="0" err="1" smtClean="0">
                <a:solidFill>
                  <a:srgbClr val="FF0000"/>
                </a:solidFill>
                <a:latin typeface="Times New Roman" panose="02020603050405020304" pitchFamily="18" charset="0"/>
                <a:cs typeface="Times New Roman" panose="02020603050405020304" pitchFamily="18" charset="0"/>
              </a:rPr>
              <a:t>Bc</a:t>
            </a:r>
            <a:endParaRPr lang="en-US" b="1" u="sng" dirty="0">
              <a:solidFill>
                <a:srgbClr val="FF000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373588" y="2599883"/>
            <a:ext cx="5517972" cy="2058832"/>
          </a:xfrm>
          <a:prstGeom prst="rect">
            <a:avLst/>
          </a:prstGeom>
        </p:spPr>
      </p:pic>
      <p:pic>
        <p:nvPicPr>
          <p:cNvPr id="6" name="Picture 5"/>
          <p:cNvPicPr>
            <a:picLocks noChangeAspect="1"/>
          </p:cNvPicPr>
          <p:nvPr/>
        </p:nvPicPr>
        <p:blipFill>
          <a:blip r:embed="rId3"/>
          <a:stretch>
            <a:fillRect/>
          </a:stretch>
        </p:blipFill>
        <p:spPr>
          <a:xfrm>
            <a:off x="6207996" y="1840148"/>
            <a:ext cx="2710401" cy="3735400"/>
          </a:xfrm>
          <a:prstGeom prst="rect">
            <a:avLst/>
          </a:prstGeom>
        </p:spPr>
      </p:pic>
    </p:spTree>
    <p:extLst>
      <p:ext uri="{BB962C8B-B14F-4D97-AF65-F5344CB8AC3E}">
        <p14:creationId xmlns:p14="http://schemas.microsoft.com/office/powerpoint/2010/main" val="1984469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1" y="0"/>
            <a:ext cx="8020050" cy="647700"/>
          </a:xfrm>
          <a:prstGeom prst="rect">
            <a:avLst/>
          </a:prstGeom>
          <a:noFill/>
          <a:ln w="9525">
            <a:noFill/>
            <a:miter lim="800000"/>
            <a:headEnd/>
            <a:tailEnd/>
          </a:ln>
        </p:spPr>
        <p:txBody>
          <a:bodyPr anchor="b"/>
          <a:lstStyle/>
          <a:p>
            <a:pPr algn="l" eaLnBrk="1" hangingPunct="1"/>
            <a:r>
              <a:rPr lang="en-US" sz="4000" dirty="0" smtClean="0">
                <a:latin typeface="Times New Roman" panose="02020603050405020304" pitchFamily="18" charset="0"/>
                <a:cs typeface="Times New Roman" panose="02020603050405020304" pitchFamily="18" charset="0"/>
              </a:rPr>
              <a:t>Type 2 Superconductors</a:t>
            </a:r>
            <a:endParaRPr lang="en-US" sz="4000" dirty="0">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r>
              <a:rPr lang="en-US" smtClean="0">
                <a:latin typeface="Times New Roman" panose="02020603050405020304" pitchFamily="18" charset="0"/>
                <a:cs typeface="Times New Roman" panose="02020603050405020304" pitchFamily="18" charset="0"/>
              </a:rPr>
              <a:t>JUAS 2020</a:t>
            </a:r>
            <a:endParaRPr lang="en-GB"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C0900F3A-9614-41F7-96C8-05D9BABC3E9A}" type="slidenum">
              <a:rPr lang="en-GB" smtClean="0">
                <a:latin typeface="Times New Roman" panose="02020603050405020304" pitchFamily="18" charset="0"/>
                <a:cs typeface="Times New Roman" panose="02020603050405020304" pitchFamily="18" charset="0"/>
              </a:rPr>
              <a:t>5</a:t>
            </a:fld>
            <a:endParaRPr lang="en-GB">
              <a:latin typeface="Times New Roman" panose="02020603050405020304" pitchFamily="18" charset="0"/>
              <a:cs typeface="Times New Roman" panose="02020603050405020304" pitchFamily="18" charset="0"/>
            </a:endParaRPr>
          </a:p>
        </p:txBody>
      </p:sp>
      <p:cxnSp>
        <p:nvCxnSpPr>
          <p:cNvPr id="19" name="Straight Connector 18"/>
          <p:cNvCxnSpPr/>
          <p:nvPr/>
        </p:nvCxnSpPr>
        <p:spPr>
          <a:xfrm>
            <a:off x="34181" y="801436"/>
            <a:ext cx="8018358"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8458" y="801436"/>
            <a:ext cx="9105542" cy="3477875"/>
          </a:xfrm>
          <a:prstGeom prst="rect">
            <a:avLst/>
          </a:prstGeom>
        </p:spPr>
        <p:txBody>
          <a:bodyPr wrap="square">
            <a:spAutoFit/>
          </a:bodyPr>
          <a:lstStyle/>
          <a:p>
            <a:pPr marL="342900" indent="-342900" algn="l">
              <a:buFont typeface="Arial" panose="020B0604020202020204" pitchFamily="34" charset="0"/>
              <a:buChar char="•"/>
            </a:pPr>
            <a:r>
              <a:rPr lang="en-GB" sz="2000" b="1" dirty="0" smtClean="0">
                <a:latin typeface="Times" pitchFamily="18" charset="0"/>
              </a:rPr>
              <a:t>1952</a:t>
            </a:r>
            <a:r>
              <a:rPr lang="en-GB" sz="2000" dirty="0" smtClean="0">
                <a:latin typeface="Times" pitchFamily="18" charset="0"/>
              </a:rPr>
              <a:t>: </a:t>
            </a:r>
            <a:r>
              <a:rPr lang="en-GB" sz="2000" dirty="0" err="1" smtClean="0">
                <a:latin typeface="Times" pitchFamily="18" charset="0"/>
              </a:rPr>
              <a:t>Abrikosov</a:t>
            </a:r>
            <a:r>
              <a:rPr lang="en-GB" sz="2000" dirty="0" smtClean="0">
                <a:latin typeface="Times" pitchFamily="18" charset="0"/>
              </a:rPr>
              <a:t> Vortices: In the mixed state, </a:t>
            </a:r>
            <a:r>
              <a:rPr lang="en-GB" sz="2000" b="1" dirty="0" smtClean="0">
                <a:latin typeface="Times" pitchFamily="18" charset="0"/>
              </a:rPr>
              <a:t>B</a:t>
            </a:r>
            <a:r>
              <a:rPr lang="en-GB" sz="2000" b="1" baseline="-25000" dirty="0" smtClean="0">
                <a:latin typeface="Times" pitchFamily="18" charset="0"/>
              </a:rPr>
              <a:t>c1</a:t>
            </a:r>
            <a:r>
              <a:rPr lang="en-GB" sz="2000" b="1" dirty="0" smtClean="0">
                <a:latin typeface="Times" pitchFamily="18" charset="0"/>
              </a:rPr>
              <a:t>&lt;B&lt;B</a:t>
            </a:r>
            <a:r>
              <a:rPr lang="en-GB" sz="2000" b="1" baseline="-25000" dirty="0" smtClean="0">
                <a:latin typeface="Times" pitchFamily="18" charset="0"/>
              </a:rPr>
              <a:t>c2</a:t>
            </a:r>
            <a:r>
              <a:rPr lang="en-GB" sz="2000" dirty="0" smtClean="0">
                <a:latin typeface="Times" pitchFamily="18" charset="0"/>
              </a:rPr>
              <a:t> magnetic </a:t>
            </a:r>
            <a:r>
              <a:rPr lang="en-US" sz="2000" dirty="0" smtClean="0">
                <a:latin typeface="Times New Roman" panose="02020603050405020304" pitchFamily="18" charset="0"/>
                <a:cs typeface="Times New Roman" panose="02020603050405020304" pitchFamily="18" charset="0"/>
              </a:rPr>
              <a:t>flux penetrates </a:t>
            </a:r>
            <a:r>
              <a:rPr lang="en-US" sz="2000" dirty="0">
                <a:latin typeface="Times New Roman" panose="02020603050405020304" pitchFamily="18" charset="0"/>
                <a:cs typeface="Times New Roman" panose="02020603050405020304" pitchFamily="18" charset="0"/>
              </a:rPr>
              <a:t>the superconductor </a:t>
            </a:r>
            <a:r>
              <a:rPr lang="en-US" sz="2000" dirty="0" smtClean="0">
                <a:latin typeface="Times New Roman" panose="02020603050405020304" pitchFamily="18" charset="0"/>
                <a:cs typeface="Times New Roman" panose="02020603050405020304" pitchFamily="18" charset="0"/>
              </a:rPr>
              <a:t>as </a:t>
            </a:r>
            <a:r>
              <a:rPr lang="en-US" sz="2000" dirty="0">
                <a:latin typeface="Times New Roman" panose="02020603050405020304" pitchFamily="18" charset="0"/>
                <a:cs typeface="Times New Roman" panose="02020603050405020304" pitchFamily="18" charset="0"/>
              </a:rPr>
              <a:t>a small independent </a:t>
            </a:r>
            <a:r>
              <a:rPr lang="en-US" sz="2000" dirty="0" smtClean="0">
                <a:latin typeface="Times New Roman" panose="02020603050405020304" pitchFamily="18" charset="0"/>
                <a:cs typeface="Times New Roman" panose="02020603050405020304" pitchFamily="18" charset="0"/>
              </a:rPr>
              <a:t>vortices. In the vortex core the  material is in normal state. </a:t>
            </a:r>
            <a:endParaRPr lang="en-GB" sz="2000" dirty="0">
              <a:latin typeface="Times" pitchFamily="18" charset="0"/>
            </a:endParaRPr>
          </a:p>
          <a:p>
            <a:pPr marL="800100" lvl="1" indent="-342900" algn="l">
              <a:lnSpc>
                <a:spcPct val="150000"/>
              </a:lnSpc>
              <a:buFont typeface="Arial" panose="020B0604020202020204" pitchFamily="34" charset="0"/>
              <a:buChar char="•"/>
            </a:pPr>
            <a:r>
              <a:rPr lang="en-US" sz="2000" dirty="0" smtClean="0">
                <a:latin typeface="Times" pitchFamily="18" charset="0"/>
              </a:rPr>
              <a:t>For </a:t>
            </a:r>
            <a:r>
              <a:rPr lang="en-US" sz="2000" b="1" dirty="0" smtClean="0">
                <a:latin typeface="Times" pitchFamily="18" charset="0"/>
              </a:rPr>
              <a:t>B&lt;B</a:t>
            </a:r>
            <a:r>
              <a:rPr lang="en-US" sz="2000" b="1" baseline="-25000" dirty="0" smtClean="0">
                <a:latin typeface="Times" pitchFamily="18" charset="0"/>
              </a:rPr>
              <a:t>c</a:t>
            </a:r>
            <a:r>
              <a:rPr lang="en-US" sz="2000" baseline="-25000" dirty="0" smtClean="0">
                <a:latin typeface="Times" pitchFamily="18" charset="0"/>
              </a:rPr>
              <a:t>1</a:t>
            </a:r>
            <a:r>
              <a:rPr lang="en-US" sz="2000" dirty="0" smtClean="0">
                <a:latin typeface="Times" pitchFamily="18" charset="0"/>
              </a:rPr>
              <a:t> =&gt; perfect </a:t>
            </a:r>
            <a:r>
              <a:rPr lang="en-US" sz="2000" dirty="0" err="1" smtClean="0">
                <a:latin typeface="Times" pitchFamily="18" charset="0"/>
              </a:rPr>
              <a:t>diamagnet</a:t>
            </a:r>
            <a:r>
              <a:rPr lang="en-US" sz="2000" dirty="0" smtClean="0">
                <a:latin typeface="Times" pitchFamily="18" charset="0"/>
              </a:rPr>
              <a:t>, no vortices</a:t>
            </a:r>
            <a:endParaRPr lang="en-US" sz="2000" b="1" dirty="0" smtClean="0">
              <a:latin typeface="Times" pitchFamily="18" charset="0"/>
            </a:endParaRPr>
          </a:p>
          <a:p>
            <a:pPr marL="800100" lvl="1" indent="-342900" algn="l">
              <a:lnSpc>
                <a:spcPct val="150000"/>
              </a:lnSpc>
              <a:buFont typeface="Arial" panose="020B0604020202020204" pitchFamily="34" charset="0"/>
              <a:buChar char="•"/>
            </a:pPr>
            <a:r>
              <a:rPr lang="en-US" sz="2000" dirty="0" smtClean="0">
                <a:latin typeface="Times" pitchFamily="18" charset="0"/>
              </a:rPr>
              <a:t>For </a:t>
            </a:r>
            <a:r>
              <a:rPr lang="en-US" sz="2000" b="1" dirty="0" smtClean="0">
                <a:latin typeface="Times" pitchFamily="18" charset="0"/>
              </a:rPr>
              <a:t>B</a:t>
            </a:r>
            <a:r>
              <a:rPr lang="en-US" sz="2000" b="1" baseline="-25000" dirty="0" smtClean="0">
                <a:latin typeface="Times" pitchFamily="18" charset="0"/>
              </a:rPr>
              <a:t>c1</a:t>
            </a:r>
            <a:r>
              <a:rPr lang="en-US" sz="2000" b="1" dirty="0" smtClean="0">
                <a:latin typeface="Times" pitchFamily="18" charset="0"/>
              </a:rPr>
              <a:t>&lt;B&lt;B</a:t>
            </a:r>
            <a:r>
              <a:rPr lang="en-US" sz="2000" b="1" baseline="-25000" dirty="0" smtClean="0">
                <a:latin typeface="Times" pitchFamily="18" charset="0"/>
              </a:rPr>
              <a:t>c2</a:t>
            </a:r>
            <a:r>
              <a:rPr lang="en-US" sz="2000" dirty="0" smtClean="0">
                <a:latin typeface="Times" pitchFamily="18" charset="0"/>
              </a:rPr>
              <a:t> , mixed state magnetic flux  penetrates locally the material </a:t>
            </a:r>
            <a:r>
              <a:rPr lang="en-US" sz="2000" dirty="0" smtClean="0">
                <a:latin typeface="Times" pitchFamily="18" charset="0"/>
              </a:rPr>
              <a:t>as vortex </a:t>
            </a:r>
            <a:r>
              <a:rPr lang="en-US" sz="2000" dirty="0" smtClean="0">
                <a:latin typeface="Times" pitchFamily="18" charset="0"/>
              </a:rPr>
              <a:t>with a </a:t>
            </a:r>
            <a:r>
              <a:rPr lang="en-US" sz="2000" dirty="0" smtClean="0">
                <a:latin typeface="Times" pitchFamily="18" charset="0"/>
              </a:rPr>
              <a:t>flux quanta </a:t>
            </a:r>
            <a:r>
              <a:rPr lang="pt-BR" sz="2000" dirty="0" smtClean="0">
                <a:latin typeface="Times" pitchFamily="18" charset="0"/>
              </a:rPr>
              <a:t>Φ</a:t>
            </a:r>
            <a:r>
              <a:rPr lang="pt-BR" sz="2000" baseline="-25000" dirty="0" smtClean="0">
                <a:latin typeface="Times" pitchFamily="18" charset="0"/>
              </a:rPr>
              <a:t>0</a:t>
            </a:r>
            <a:r>
              <a:rPr lang="pt-BR" sz="2000" dirty="0" smtClean="0">
                <a:latin typeface="Times" pitchFamily="18" charset="0"/>
              </a:rPr>
              <a:t> </a:t>
            </a:r>
            <a:r>
              <a:rPr lang="pt-BR" sz="2000" dirty="0">
                <a:latin typeface="Times" pitchFamily="18" charset="0"/>
              </a:rPr>
              <a:t>= h/2e = </a:t>
            </a:r>
            <a:r>
              <a:rPr lang="pt-BR" sz="2000" dirty="0" smtClean="0">
                <a:latin typeface="Times" pitchFamily="18" charset="0"/>
              </a:rPr>
              <a:t>2 .10</a:t>
            </a:r>
            <a:r>
              <a:rPr lang="pt-BR" sz="2000" baseline="30000" dirty="0" smtClean="0">
                <a:latin typeface="Times" pitchFamily="18" charset="0"/>
              </a:rPr>
              <a:t>-15</a:t>
            </a:r>
            <a:r>
              <a:rPr lang="pt-BR" sz="2000" dirty="0" smtClean="0">
                <a:latin typeface="Times" pitchFamily="18" charset="0"/>
              </a:rPr>
              <a:t> </a:t>
            </a:r>
            <a:r>
              <a:rPr lang="pt-BR" sz="2000" dirty="0" smtClean="0">
                <a:latin typeface="Times" pitchFamily="18" charset="0"/>
              </a:rPr>
              <a:t>Wb. </a:t>
            </a:r>
            <a:endParaRPr lang="pt-BR" sz="2000" dirty="0" smtClean="0">
              <a:latin typeface="Times" pitchFamily="18" charset="0"/>
            </a:endParaRPr>
          </a:p>
          <a:p>
            <a:pPr marL="800100" lvl="1" indent="-342900" algn="l">
              <a:lnSpc>
                <a:spcPct val="150000"/>
              </a:lnSpc>
              <a:buFont typeface="Arial" panose="020B0604020202020204" pitchFamily="34" charset="0"/>
              <a:buChar char="•"/>
            </a:pPr>
            <a:r>
              <a:rPr lang="pt-BR" sz="2000" dirty="0" smtClean="0">
                <a:latin typeface="Times" pitchFamily="18" charset="0"/>
              </a:rPr>
              <a:t>For </a:t>
            </a:r>
            <a:r>
              <a:rPr lang="pt-BR" sz="2000" b="1" dirty="0" smtClean="0">
                <a:latin typeface="Times" pitchFamily="18" charset="0"/>
              </a:rPr>
              <a:t>B&gt;B</a:t>
            </a:r>
            <a:r>
              <a:rPr lang="pt-BR" sz="2000" b="1" baseline="-25000" dirty="0" smtClean="0">
                <a:latin typeface="Times" pitchFamily="18" charset="0"/>
              </a:rPr>
              <a:t>c2</a:t>
            </a:r>
            <a:r>
              <a:rPr lang="pt-BR" sz="2000" dirty="0" smtClean="0">
                <a:latin typeface="Times" pitchFamily="18" charset="0"/>
              </a:rPr>
              <a:t> material is fully penetrated, no more superconducting</a:t>
            </a:r>
          </a:p>
          <a:p>
            <a:pPr marL="800100" lvl="1" indent="-342900" algn="l">
              <a:buFont typeface="Arial" panose="020B0604020202020204" pitchFamily="34" charset="0"/>
              <a:buChar char="•"/>
            </a:pPr>
            <a:endParaRPr lang="pt-BR" sz="2000" dirty="0" smtClean="0">
              <a:latin typeface="Times" pitchFamily="18" charset="0"/>
            </a:endParaRPr>
          </a:p>
          <a:p>
            <a:pPr algn="l"/>
            <a:endParaRPr lang="pt-BR" sz="2000" dirty="0">
              <a:latin typeface="Times" pitchFamily="18" charset="0"/>
            </a:endParaRPr>
          </a:p>
        </p:txBody>
      </p:sp>
      <p:pic>
        <p:nvPicPr>
          <p:cNvPr id="4" name="Picture 3"/>
          <p:cNvPicPr>
            <a:picLocks noChangeAspect="1"/>
          </p:cNvPicPr>
          <p:nvPr/>
        </p:nvPicPr>
        <p:blipFill>
          <a:blip r:embed="rId2"/>
          <a:stretch>
            <a:fillRect/>
          </a:stretch>
        </p:blipFill>
        <p:spPr>
          <a:xfrm>
            <a:off x="457200" y="3983338"/>
            <a:ext cx="4297277" cy="2116569"/>
          </a:xfrm>
          <a:prstGeom prst="rect">
            <a:avLst/>
          </a:prstGeom>
        </p:spPr>
      </p:pic>
      <p:pic>
        <p:nvPicPr>
          <p:cNvPr id="7" name="Picture 6"/>
          <p:cNvPicPr>
            <a:picLocks noChangeAspect="1"/>
          </p:cNvPicPr>
          <p:nvPr/>
        </p:nvPicPr>
        <p:blipFill>
          <a:blip r:embed="rId3"/>
          <a:stretch>
            <a:fillRect/>
          </a:stretch>
        </p:blipFill>
        <p:spPr>
          <a:xfrm>
            <a:off x="5706313" y="4207757"/>
            <a:ext cx="2941657" cy="2216854"/>
          </a:xfrm>
          <a:prstGeom prst="rect">
            <a:avLst/>
          </a:prstGeom>
        </p:spPr>
      </p:pic>
    </p:spTree>
    <p:extLst>
      <p:ext uri="{BB962C8B-B14F-4D97-AF65-F5344CB8AC3E}">
        <p14:creationId xmlns:p14="http://schemas.microsoft.com/office/powerpoint/2010/main" val="94427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1" y="0"/>
            <a:ext cx="8020050" cy="647700"/>
          </a:xfrm>
          <a:prstGeom prst="rect">
            <a:avLst/>
          </a:prstGeom>
          <a:noFill/>
          <a:ln w="9525">
            <a:noFill/>
            <a:miter lim="800000"/>
            <a:headEnd/>
            <a:tailEnd/>
          </a:ln>
        </p:spPr>
        <p:txBody>
          <a:bodyPr anchor="b"/>
          <a:lstStyle/>
          <a:p>
            <a:pPr algn="l" eaLnBrk="1" hangingPunct="1"/>
            <a:r>
              <a:rPr lang="en-US" sz="4000" dirty="0" smtClean="0">
                <a:latin typeface="Times New Roman" panose="02020603050405020304" pitchFamily="18" charset="0"/>
                <a:cs typeface="Times New Roman" panose="02020603050405020304" pitchFamily="18" charset="0"/>
              </a:rPr>
              <a:t>Flux pinning</a:t>
            </a:r>
            <a:endParaRPr lang="en-US" sz="4000" dirty="0">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r>
              <a:rPr lang="en-US" smtClean="0">
                <a:latin typeface="Times New Roman" panose="02020603050405020304" pitchFamily="18" charset="0"/>
                <a:cs typeface="Times New Roman" panose="02020603050405020304" pitchFamily="18" charset="0"/>
              </a:rPr>
              <a:t>JUAS 2020</a:t>
            </a:r>
            <a:endParaRPr lang="en-GB"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C0900F3A-9614-41F7-96C8-05D9BABC3E9A}" type="slidenum">
              <a:rPr lang="en-GB" smtClean="0">
                <a:latin typeface="Times New Roman" panose="02020603050405020304" pitchFamily="18" charset="0"/>
                <a:cs typeface="Times New Roman" panose="02020603050405020304" pitchFamily="18" charset="0"/>
              </a:rPr>
              <a:t>6</a:t>
            </a:fld>
            <a:endParaRPr lang="en-GB">
              <a:latin typeface="Times New Roman" panose="02020603050405020304" pitchFamily="18" charset="0"/>
              <a:cs typeface="Times New Roman" panose="02020603050405020304" pitchFamily="18" charset="0"/>
            </a:endParaRPr>
          </a:p>
        </p:txBody>
      </p:sp>
      <p:cxnSp>
        <p:nvCxnSpPr>
          <p:cNvPr id="19" name="Straight Connector 18"/>
          <p:cNvCxnSpPr/>
          <p:nvPr/>
        </p:nvCxnSpPr>
        <p:spPr>
          <a:xfrm>
            <a:off x="34181" y="801436"/>
            <a:ext cx="8018358"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4181" y="888957"/>
            <a:ext cx="9105542" cy="4401205"/>
          </a:xfrm>
          <a:prstGeom prst="rect">
            <a:avLst/>
          </a:prstGeom>
        </p:spPr>
        <p:txBody>
          <a:bodyPr wrap="square">
            <a:spAutoFit/>
          </a:bodyPr>
          <a:lstStyle/>
          <a:p>
            <a:pPr marL="342900" indent="-342900" algn="l">
              <a:buFont typeface="Arial" panose="020B0604020202020204" pitchFamily="34" charset="0"/>
              <a:buChar char="•"/>
            </a:pPr>
            <a:r>
              <a:rPr lang="en-US" sz="2000" dirty="0" smtClean="0">
                <a:latin typeface="Times" pitchFamily="18" charset="0"/>
              </a:rPr>
              <a:t>In the </a:t>
            </a:r>
            <a:r>
              <a:rPr lang="en-US" sz="2000" b="1" dirty="0" smtClean="0">
                <a:latin typeface="Times" pitchFamily="18" charset="0"/>
              </a:rPr>
              <a:t>mixed state </a:t>
            </a:r>
            <a:r>
              <a:rPr lang="en-US" sz="2000" dirty="0" smtClean="0">
                <a:latin typeface="Times" pitchFamily="18" charset="0"/>
              </a:rPr>
              <a:t>the transport current (use to generate the field in a electromagnet) interact with each of  the vortices: </a:t>
            </a:r>
            <a:r>
              <a:rPr lang="en-US" sz="2000" b="1" dirty="0" smtClean="0">
                <a:latin typeface="Times" pitchFamily="18" charset="0"/>
                <a:cs typeface="Times New Roman" panose="02020603050405020304" pitchFamily="18" charset="0"/>
              </a:rPr>
              <a:t>F= J x B </a:t>
            </a:r>
            <a:endParaRPr lang="en-US" sz="2000" b="1" dirty="0">
              <a:latin typeface="Times" pitchFamily="18" charset="0"/>
              <a:cs typeface="Times New Roman" panose="02020603050405020304" pitchFamily="18" charset="0"/>
            </a:endParaRPr>
          </a:p>
          <a:p>
            <a:pPr marL="342900" indent="-342900" algn="l">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a:t>
            </a:r>
            <a:r>
              <a:rPr lang="en-US" sz="2000" b="1" dirty="0" smtClean="0">
                <a:latin typeface="Times New Roman" panose="02020603050405020304" pitchFamily="18" charset="0"/>
                <a:cs typeface="Times New Roman" panose="02020603050405020304" pitchFamily="18" charset="0"/>
              </a:rPr>
              <a:t>motion of the vortex </a:t>
            </a:r>
            <a:r>
              <a:rPr lang="en-US" sz="2000" dirty="0" smtClean="0">
                <a:latin typeface="Times New Roman" panose="02020603050405020304" pitchFamily="18" charset="0"/>
                <a:cs typeface="Times New Roman" panose="02020603050405020304" pitchFamily="18" charset="0"/>
              </a:rPr>
              <a:t>cause </a:t>
            </a:r>
            <a:r>
              <a:rPr lang="en-US" sz="2000" b="1" dirty="0" smtClean="0">
                <a:latin typeface="Times New Roman" panose="02020603050405020304" pitchFamily="18" charset="0"/>
                <a:cs typeface="Times New Roman" panose="02020603050405020304" pitchFamily="18" charset="0"/>
              </a:rPr>
              <a:t>energy dissipation </a:t>
            </a:r>
            <a:r>
              <a:rPr lang="en-US" sz="2000" dirty="0" smtClean="0">
                <a:latin typeface="Times New Roman" panose="02020603050405020304" pitchFamily="18" charset="0"/>
                <a:cs typeface="Times New Roman" panose="02020603050405020304" pitchFamily="18" charset="0"/>
              </a:rPr>
              <a:t>that may induce a </a:t>
            </a:r>
            <a:r>
              <a:rPr lang="en-US" sz="2000" b="1" dirty="0" smtClean="0">
                <a:latin typeface="Times New Roman" panose="02020603050405020304" pitchFamily="18" charset="0"/>
                <a:cs typeface="Times New Roman" panose="02020603050405020304" pitchFamily="18" charset="0"/>
              </a:rPr>
              <a:t>lost of Sc state</a:t>
            </a:r>
          </a:p>
          <a:p>
            <a:pPr marL="342900" indent="-342900" algn="l">
              <a:buFont typeface="Arial" panose="020B0604020202020204" pitchFamily="34" charset="0"/>
              <a:buChar char="•"/>
            </a:pPr>
            <a:r>
              <a:rPr lang="en-US" sz="2000" dirty="0" smtClean="0">
                <a:latin typeface="Times" pitchFamily="18" charset="0"/>
              </a:rPr>
              <a:t>To </a:t>
            </a:r>
            <a:r>
              <a:rPr lang="en-US" sz="2000" b="1" dirty="0" smtClean="0">
                <a:latin typeface="Times" pitchFamily="18" charset="0"/>
              </a:rPr>
              <a:t>transport current</a:t>
            </a:r>
            <a:r>
              <a:rPr lang="en-US" sz="2000" dirty="0" smtClean="0">
                <a:latin typeface="Times" pitchFamily="18" charset="0"/>
              </a:rPr>
              <a:t>, the </a:t>
            </a:r>
            <a:r>
              <a:rPr lang="en-US" sz="2000" b="1" dirty="0" smtClean="0">
                <a:latin typeface="Times" pitchFamily="18" charset="0"/>
              </a:rPr>
              <a:t>vortex</a:t>
            </a:r>
            <a:r>
              <a:rPr lang="en-US" sz="2000" dirty="0" smtClean="0">
                <a:latin typeface="Times" pitchFamily="18" charset="0"/>
              </a:rPr>
              <a:t> must be </a:t>
            </a:r>
            <a:r>
              <a:rPr lang="en-US" sz="2000" b="1" dirty="0" smtClean="0">
                <a:latin typeface="Times" pitchFamily="18" charset="0"/>
              </a:rPr>
              <a:t>pinned</a:t>
            </a:r>
            <a:r>
              <a:rPr lang="en-US" sz="2000" dirty="0" smtClean="0">
                <a:latin typeface="Times" pitchFamily="18" charset="0"/>
              </a:rPr>
              <a:t> to the microstructure of the </a:t>
            </a:r>
            <a:r>
              <a:rPr lang="en-US" sz="2000" b="1" dirty="0" smtClean="0">
                <a:latin typeface="Times" pitchFamily="18" charset="0"/>
              </a:rPr>
              <a:t>material</a:t>
            </a:r>
            <a:r>
              <a:rPr lang="en-US" sz="2000" dirty="0" smtClean="0">
                <a:latin typeface="Times" pitchFamily="18" charset="0"/>
              </a:rPr>
              <a:t>. </a:t>
            </a:r>
          </a:p>
          <a:p>
            <a:pPr marL="342900" indent="-342900" algn="l">
              <a:buFont typeface="Arial" panose="020B0604020202020204" pitchFamily="34" charset="0"/>
              <a:buChar char="•"/>
            </a:pPr>
            <a:r>
              <a:rPr lang="en-US" sz="2000" dirty="0" smtClean="0">
                <a:latin typeface="Times" pitchFamily="18" charset="0"/>
              </a:rPr>
              <a:t>Some defects, dislocation, impurities act as pinning centers, exerting a pinning force (</a:t>
            </a:r>
            <a:r>
              <a:rPr lang="en-US" sz="2000" dirty="0" err="1" smtClean="0">
                <a:latin typeface="Times" pitchFamily="18" charset="0"/>
              </a:rPr>
              <a:t>f</a:t>
            </a:r>
            <a:r>
              <a:rPr lang="en-US" sz="2000" baseline="-25000" dirty="0" err="1" smtClean="0">
                <a:latin typeface="Times" pitchFamily="18" charset="0"/>
              </a:rPr>
              <a:t>p</a:t>
            </a:r>
            <a:r>
              <a:rPr lang="en-US" sz="2000" dirty="0" smtClean="0">
                <a:latin typeface="Times" pitchFamily="18" charset="0"/>
              </a:rPr>
              <a:t>)on the vortex. </a:t>
            </a:r>
          </a:p>
          <a:p>
            <a:pPr marL="342900" indent="-342900" algn="l">
              <a:buFont typeface="Arial" panose="020B0604020202020204" pitchFamily="34" charset="0"/>
              <a:buChar char="•"/>
            </a:pPr>
            <a:r>
              <a:rPr lang="en-US" sz="2000" dirty="0" smtClean="0">
                <a:latin typeface="Times" pitchFamily="18" charset="0"/>
              </a:rPr>
              <a:t>The maximum current (</a:t>
            </a:r>
            <a:r>
              <a:rPr lang="en-US" sz="2000" dirty="0" err="1" smtClean="0">
                <a:latin typeface="Times" pitchFamily="18" charset="0"/>
              </a:rPr>
              <a:t>Jc</a:t>
            </a:r>
            <a:r>
              <a:rPr lang="en-US" sz="2000" dirty="0" smtClean="0">
                <a:latin typeface="Times" pitchFamily="18" charset="0"/>
              </a:rPr>
              <a:t>) than can be transported without losses by a superconductor is defined as </a:t>
            </a:r>
            <a:r>
              <a:rPr lang="en-US" sz="2000" dirty="0" err="1" smtClean="0">
                <a:latin typeface="Times" pitchFamily="18" charset="0"/>
              </a:rPr>
              <a:t>Jc</a:t>
            </a:r>
            <a:r>
              <a:rPr lang="en-US" sz="2000" dirty="0" smtClean="0">
                <a:latin typeface="Times" pitchFamily="18" charset="0"/>
              </a:rPr>
              <a:t> =</a:t>
            </a:r>
            <a:r>
              <a:rPr lang="en-US" sz="2000" dirty="0" err="1" smtClean="0">
                <a:latin typeface="Times" pitchFamily="18" charset="0"/>
              </a:rPr>
              <a:t>f</a:t>
            </a:r>
            <a:r>
              <a:rPr lang="en-US" sz="2000" baseline="-25000" dirty="0" err="1" smtClean="0">
                <a:latin typeface="Times" pitchFamily="18" charset="0"/>
              </a:rPr>
              <a:t>p</a:t>
            </a:r>
            <a:r>
              <a:rPr lang="en-US" sz="2000" dirty="0" smtClean="0">
                <a:latin typeface="Times" pitchFamily="18" charset="0"/>
              </a:rPr>
              <a:t>/B</a:t>
            </a:r>
          </a:p>
          <a:p>
            <a:pPr marL="342900" indent="-342900" algn="l">
              <a:buFont typeface="Arial" panose="020B0604020202020204" pitchFamily="34" charset="0"/>
              <a:buChar char="•"/>
            </a:pPr>
            <a:endParaRPr lang="en-US" sz="2000" dirty="0" smtClean="0">
              <a:latin typeface="Times" pitchFamily="18" charset="0"/>
            </a:endParaRPr>
          </a:p>
          <a:p>
            <a:pPr algn="l"/>
            <a:endParaRPr lang="en-US" sz="2000" dirty="0">
              <a:latin typeface="Times" pitchFamily="18" charset="0"/>
            </a:endParaRPr>
          </a:p>
          <a:p>
            <a:pPr marL="800100" lvl="1" indent="-342900" algn="l">
              <a:buFont typeface="Arial" panose="020B0604020202020204" pitchFamily="34" charset="0"/>
              <a:buChar char="•"/>
            </a:pPr>
            <a:endParaRPr lang="pt-BR" sz="2000" dirty="0" smtClean="0">
              <a:latin typeface="Times" pitchFamily="18" charset="0"/>
            </a:endParaRPr>
          </a:p>
          <a:p>
            <a:pPr algn="l"/>
            <a:endParaRPr lang="pt-BR" sz="2000" dirty="0">
              <a:latin typeface="Times" pitchFamily="18" charset="0"/>
            </a:endParaRPr>
          </a:p>
        </p:txBody>
      </p:sp>
      <p:pic>
        <p:nvPicPr>
          <p:cNvPr id="5" name="Picture 4"/>
          <p:cNvPicPr>
            <a:picLocks noChangeAspect="1"/>
          </p:cNvPicPr>
          <p:nvPr/>
        </p:nvPicPr>
        <p:blipFill>
          <a:blip r:embed="rId2"/>
          <a:stretch>
            <a:fillRect/>
          </a:stretch>
        </p:blipFill>
        <p:spPr>
          <a:xfrm>
            <a:off x="994156" y="4415449"/>
            <a:ext cx="1643246" cy="1749425"/>
          </a:xfrm>
          <a:prstGeom prst="rect">
            <a:avLst/>
          </a:prstGeom>
        </p:spPr>
      </p:pic>
      <p:pic>
        <p:nvPicPr>
          <p:cNvPr id="21" name="Picture 48"/>
          <p:cNvPicPr>
            <a:picLocks noChangeAspect="1" noChangeArrowheads="1"/>
          </p:cNvPicPr>
          <p:nvPr/>
        </p:nvPicPr>
        <p:blipFill>
          <a:blip r:embed="rId3" cstate="print"/>
          <a:srcRect/>
          <a:stretch>
            <a:fillRect/>
          </a:stretch>
        </p:blipFill>
        <p:spPr bwMode="auto">
          <a:xfrm>
            <a:off x="6859877" y="3816685"/>
            <a:ext cx="2178235" cy="2414190"/>
          </a:xfrm>
          <a:prstGeom prst="rect">
            <a:avLst/>
          </a:prstGeom>
          <a:noFill/>
          <a:ln w="9525">
            <a:noFill/>
            <a:miter lim="800000"/>
            <a:headEnd/>
            <a:tailEnd/>
          </a:ln>
        </p:spPr>
      </p:pic>
      <p:sp>
        <p:nvSpPr>
          <p:cNvPr id="6" name="Rectangle 5"/>
          <p:cNvSpPr/>
          <p:nvPr/>
        </p:nvSpPr>
        <p:spPr>
          <a:xfrm>
            <a:off x="5712133" y="6230875"/>
            <a:ext cx="3171637" cy="369332"/>
          </a:xfrm>
          <a:prstGeom prst="rect">
            <a:avLst/>
          </a:prstGeom>
        </p:spPr>
        <p:txBody>
          <a:bodyPr wrap="none">
            <a:spAutoFit/>
          </a:bodyPr>
          <a:lstStyle/>
          <a:p>
            <a:r>
              <a:rPr lang="en-US" sz="1800" dirty="0" smtClean="0">
                <a:latin typeface="Times" pitchFamily="18" charset="0"/>
              </a:rPr>
              <a:t>Example of Type II Sc materials</a:t>
            </a:r>
            <a:endParaRPr lang="en-GB" sz="1800" dirty="0"/>
          </a:p>
        </p:txBody>
      </p:sp>
      <p:pic>
        <p:nvPicPr>
          <p:cNvPr id="11" name="Picture 6" descr="Buckel-Fluxoid-in-slab"/>
          <p:cNvPicPr>
            <a:picLocks noChangeAspect="1" noChangeArrowheads="1"/>
          </p:cNvPicPr>
          <p:nvPr/>
        </p:nvPicPr>
        <p:blipFill>
          <a:blip r:embed="rId4" cstate="print"/>
          <a:srcRect/>
          <a:stretch>
            <a:fillRect/>
          </a:stretch>
        </p:blipFill>
        <p:spPr bwMode="auto">
          <a:xfrm>
            <a:off x="2760482" y="4497705"/>
            <a:ext cx="2951651" cy="1615692"/>
          </a:xfrm>
          <a:prstGeom prst="rect">
            <a:avLst/>
          </a:prstGeom>
          <a:noFill/>
          <a:ln w="9525">
            <a:noFill/>
            <a:miter lim="800000"/>
            <a:headEnd/>
            <a:tailEnd/>
          </a:ln>
        </p:spPr>
      </p:pic>
      <p:pic>
        <p:nvPicPr>
          <p:cNvPr id="12" name="Picture 9"/>
          <p:cNvPicPr>
            <a:picLocks noChangeAspect="1" noChangeArrowheads="1"/>
          </p:cNvPicPr>
          <p:nvPr/>
        </p:nvPicPr>
        <p:blipFill>
          <a:blip r:embed="rId5" cstate="print"/>
          <a:srcRect/>
          <a:stretch>
            <a:fillRect/>
          </a:stretch>
        </p:blipFill>
        <p:spPr bwMode="auto">
          <a:xfrm>
            <a:off x="5712133" y="4031594"/>
            <a:ext cx="993817" cy="2133280"/>
          </a:xfrm>
          <a:prstGeom prst="rect">
            <a:avLst/>
          </a:prstGeom>
          <a:noFill/>
          <a:ln w="9525" algn="ctr">
            <a:noFill/>
            <a:miter lim="800000"/>
            <a:headEnd/>
            <a:tailEnd/>
          </a:ln>
        </p:spPr>
      </p:pic>
    </p:spTree>
    <p:extLst>
      <p:ext uri="{BB962C8B-B14F-4D97-AF65-F5344CB8AC3E}">
        <p14:creationId xmlns:p14="http://schemas.microsoft.com/office/powerpoint/2010/main" val="103005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0" y="0"/>
            <a:ext cx="8020050" cy="647700"/>
          </a:xfrm>
          <a:prstGeom prst="rect">
            <a:avLst/>
          </a:prstGeom>
          <a:noFill/>
          <a:ln w="9525">
            <a:noFill/>
            <a:miter lim="800000"/>
            <a:headEnd/>
            <a:tailEnd/>
          </a:ln>
        </p:spPr>
        <p:txBody>
          <a:bodyPr anchor="b"/>
          <a:lstStyle/>
          <a:p>
            <a:pPr algn="l" eaLnBrk="1" hangingPunct="1"/>
            <a:r>
              <a:rPr lang="en-GB" sz="4000" dirty="0" smtClean="0">
                <a:latin typeface="Times New Roman" panose="02020603050405020304" pitchFamily="18" charset="0"/>
                <a:cs typeface="Times New Roman" panose="02020603050405020304" pitchFamily="18" charset="0"/>
              </a:rPr>
              <a:t>Critical surface of Superconductors</a:t>
            </a:r>
            <a:endParaRPr lang="en-GB" sz="4000" dirty="0">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r>
              <a:rPr lang="en-US" smtClean="0">
                <a:latin typeface="Times New Roman" panose="02020603050405020304" pitchFamily="18" charset="0"/>
                <a:cs typeface="Times New Roman" panose="02020603050405020304" pitchFamily="18" charset="0"/>
              </a:rPr>
              <a:t>JUAS 2020</a:t>
            </a:r>
            <a:endParaRPr lang="en-GB"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C0900F3A-9614-41F7-96C8-05D9BABC3E9A}" type="slidenum">
              <a:rPr lang="en-GB" smtClean="0">
                <a:latin typeface="Times New Roman" panose="02020603050405020304" pitchFamily="18" charset="0"/>
                <a:cs typeface="Times New Roman" panose="02020603050405020304" pitchFamily="18" charset="0"/>
              </a:rPr>
              <a:t>7</a:t>
            </a:fld>
            <a:endParaRPr lang="en-GB" dirty="0">
              <a:latin typeface="Times New Roman" panose="02020603050405020304" pitchFamily="18" charset="0"/>
              <a:cs typeface="Times New Roman" panose="02020603050405020304" pitchFamily="18" charset="0"/>
            </a:endParaRPr>
          </a:p>
        </p:txBody>
      </p:sp>
      <p:sp>
        <p:nvSpPr>
          <p:cNvPr id="28" name="Text Box 6"/>
          <p:cNvSpPr txBox="1">
            <a:spLocks noChangeArrowheads="1"/>
          </p:cNvSpPr>
          <p:nvPr/>
        </p:nvSpPr>
        <p:spPr bwMode="auto">
          <a:xfrm>
            <a:off x="9524" y="839555"/>
            <a:ext cx="9134475" cy="1785104"/>
          </a:xfrm>
          <a:prstGeom prst="rect">
            <a:avLst/>
          </a:prstGeom>
          <a:noFill/>
          <a:ln w="9525">
            <a:noFill/>
            <a:miter lim="800000"/>
            <a:headEnd/>
            <a:tailEnd/>
          </a:ln>
        </p:spPr>
        <p:txBody>
          <a:bodyPr wrap="square">
            <a:spAutoFit/>
          </a:bodyPr>
          <a:lstStyle/>
          <a:p>
            <a:pPr algn="l">
              <a:spcBef>
                <a:spcPct val="50000"/>
              </a:spcBef>
            </a:pPr>
            <a:r>
              <a:rPr lang="en-US" sz="2000" dirty="0" smtClean="0">
                <a:latin typeface="Times New Roman" panose="02020603050405020304" pitchFamily="18" charset="0"/>
                <a:cs typeface="Times New Roman" panose="02020603050405020304" pitchFamily="18" charset="0"/>
              </a:rPr>
              <a:t>A Type II material is superconductor below the critical surface defined by: </a:t>
            </a:r>
          </a:p>
          <a:p>
            <a:pPr marL="342900" indent="-342900" algn="l">
              <a:spcBef>
                <a:spcPct val="50000"/>
              </a:spcBef>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Critical </a:t>
            </a:r>
            <a:r>
              <a:rPr lang="en-US" sz="2000" b="1" dirty="0">
                <a:latin typeface="Times New Roman" panose="02020603050405020304" pitchFamily="18" charset="0"/>
                <a:cs typeface="Times New Roman" panose="02020603050405020304" pitchFamily="18" charset="0"/>
              </a:rPr>
              <a:t>temperature (T</a:t>
            </a:r>
            <a:r>
              <a:rPr lang="en-US" sz="2000" b="1" baseline="-25000" dirty="0">
                <a:latin typeface="Times New Roman" panose="02020603050405020304" pitchFamily="18" charset="0"/>
                <a:cs typeface="Times New Roman" panose="02020603050405020304" pitchFamily="18" charset="0"/>
              </a:rPr>
              <a:t>c</a:t>
            </a:r>
            <a:r>
              <a:rPr lang="en-US" sz="2000" b="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intrinsic of material  </a:t>
            </a:r>
            <a:endParaRPr lang="en-US" sz="2000" dirty="0">
              <a:latin typeface="Times New Roman" panose="02020603050405020304" pitchFamily="18" charset="0"/>
              <a:cs typeface="Times New Roman" panose="02020603050405020304" pitchFamily="18" charset="0"/>
            </a:endParaRPr>
          </a:p>
          <a:p>
            <a:pPr marL="342900" indent="-342900" algn="l">
              <a:spcBef>
                <a:spcPct val="50000"/>
              </a:spcBef>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Critical field </a:t>
            </a:r>
            <a:r>
              <a:rPr lang="en-US" sz="2000" b="1" dirty="0" smtClean="0">
                <a:latin typeface="Times New Roman" panose="02020603050405020304" pitchFamily="18" charset="0"/>
                <a:cs typeface="Times New Roman" panose="02020603050405020304" pitchFamily="18" charset="0"/>
              </a:rPr>
              <a:t>(</a:t>
            </a:r>
            <a:r>
              <a:rPr lang="en-US" sz="2000" b="1" dirty="0" err="1">
                <a:latin typeface="Times New Roman" panose="02020603050405020304" pitchFamily="18" charset="0"/>
                <a:cs typeface="Times New Roman" panose="02020603050405020304" pitchFamily="18" charset="0"/>
              </a:rPr>
              <a:t>B</a:t>
            </a:r>
            <a:r>
              <a:rPr lang="en-US" sz="2000" b="1" baseline="-25000" dirty="0" err="1" smtClean="0">
                <a:latin typeface="Times New Roman" panose="02020603050405020304" pitchFamily="18" charset="0"/>
                <a:cs typeface="Times New Roman" panose="02020603050405020304" pitchFamily="18" charset="0"/>
              </a:rPr>
              <a:t>c</a:t>
            </a:r>
            <a:r>
              <a:rPr lang="en-US" sz="2000" b="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intrinsic of material</a:t>
            </a:r>
            <a:endParaRPr lang="en-US" sz="2000" dirty="0">
              <a:latin typeface="Times New Roman" panose="02020603050405020304" pitchFamily="18" charset="0"/>
              <a:cs typeface="Times New Roman" panose="02020603050405020304" pitchFamily="18" charset="0"/>
            </a:endParaRPr>
          </a:p>
          <a:p>
            <a:pPr marL="342900" indent="-342900" algn="l">
              <a:spcBef>
                <a:spcPct val="50000"/>
              </a:spcBef>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Critical current density (</a:t>
            </a:r>
            <a:r>
              <a:rPr lang="en-US" sz="2000" b="1" dirty="0" err="1">
                <a:latin typeface="Times New Roman" panose="02020603050405020304" pitchFamily="18" charset="0"/>
                <a:cs typeface="Times New Roman" panose="02020603050405020304" pitchFamily="18" charset="0"/>
              </a:rPr>
              <a:t>J</a:t>
            </a:r>
            <a:r>
              <a:rPr lang="en-US" sz="2000" b="1" baseline="-25000" dirty="0" err="1">
                <a:latin typeface="Times New Roman" panose="02020603050405020304" pitchFamily="18" charset="0"/>
                <a:cs typeface="Times New Roman" panose="02020603050405020304" pitchFamily="18" charset="0"/>
              </a:rPr>
              <a:t>c</a:t>
            </a:r>
            <a:r>
              <a:rPr lang="en-US" sz="2000" b="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extrinsic (pinning centers induced during fabrication)</a:t>
            </a:r>
            <a:endParaRPr lang="en-US" sz="2000" dirty="0">
              <a:latin typeface="Times New Roman" panose="02020603050405020304" pitchFamily="18" charset="0"/>
              <a:cs typeface="Times New Roman" panose="02020603050405020304" pitchFamily="18" charset="0"/>
            </a:endParaRPr>
          </a:p>
        </p:txBody>
      </p:sp>
      <p:cxnSp>
        <p:nvCxnSpPr>
          <p:cNvPr id="11" name="Straight Connector 10"/>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auto">
          <a:xfrm>
            <a:off x="4965371" y="2816514"/>
            <a:ext cx="2779037" cy="2592104"/>
          </a:xfrm>
          <a:prstGeom prst="rect">
            <a:avLst/>
          </a:prstGeom>
          <a:ln>
            <a:noFill/>
          </a:ln>
          <a:extLst>
            <a:ext uri="{53640926-AAD7-44D8-BBD7-CCE9431645EC}">
              <a14:shadowObscured xmlns:a14="http://schemas.microsoft.com/office/drawing/2010/main"/>
            </a:ext>
          </a:extLst>
        </p:spPr>
      </p:pic>
      <p:pic>
        <p:nvPicPr>
          <p:cNvPr id="4" name="Picture 3"/>
          <p:cNvPicPr>
            <a:picLocks noChangeAspect="1"/>
          </p:cNvPicPr>
          <p:nvPr/>
        </p:nvPicPr>
        <p:blipFill>
          <a:blip r:embed="rId3"/>
          <a:stretch>
            <a:fillRect/>
          </a:stretch>
        </p:blipFill>
        <p:spPr>
          <a:xfrm>
            <a:off x="802611" y="2816514"/>
            <a:ext cx="3060263" cy="2760317"/>
          </a:xfrm>
          <a:prstGeom prst="rect">
            <a:avLst/>
          </a:prstGeom>
        </p:spPr>
      </p:pic>
      <p:sp>
        <p:nvSpPr>
          <p:cNvPr id="6" name="Rectangle 5"/>
          <p:cNvSpPr/>
          <p:nvPr/>
        </p:nvSpPr>
        <p:spPr>
          <a:xfrm>
            <a:off x="165965" y="5706069"/>
            <a:ext cx="4017511" cy="461665"/>
          </a:xfrm>
          <a:prstGeom prst="rect">
            <a:avLst/>
          </a:prstGeom>
        </p:spPr>
        <p:txBody>
          <a:bodyPr wrap="none">
            <a:spAutoFit/>
          </a:bodyPr>
          <a:lstStyle/>
          <a:p>
            <a:r>
              <a:rPr lang="en-US" b="1" dirty="0" smtClean="0">
                <a:latin typeface="Times New Roman" panose="02020603050405020304" pitchFamily="18" charset="0"/>
                <a:cs typeface="Times New Roman" panose="02020603050405020304" pitchFamily="18" charset="0"/>
              </a:rPr>
              <a:t>For a given temperature (T</a:t>
            </a:r>
            <a:r>
              <a:rPr lang="en-US" b="1" baseline="-25000" dirty="0" smtClean="0">
                <a:latin typeface="Times New Roman" panose="02020603050405020304" pitchFamily="18" charset="0"/>
                <a:cs typeface="Times New Roman" panose="02020603050405020304" pitchFamily="18" charset="0"/>
              </a:rPr>
              <a:t>0</a:t>
            </a:r>
            <a:r>
              <a:rPr lang="en-US" b="1" dirty="0" smtClean="0">
                <a:latin typeface="Times New Roman" panose="02020603050405020304" pitchFamily="18" charset="0"/>
                <a:cs typeface="Times New Roman" panose="02020603050405020304" pitchFamily="18" charset="0"/>
              </a:rPr>
              <a:t>)</a:t>
            </a:r>
            <a:endParaRPr lang="en-GB" dirty="0"/>
          </a:p>
        </p:txBody>
      </p:sp>
      <mc:AlternateContent xmlns:mc="http://schemas.openxmlformats.org/markup-compatibility/2006" xmlns:a14="http://schemas.microsoft.com/office/drawing/2010/main">
        <mc:Choice Requires="a14">
          <p:sp>
            <p:nvSpPr>
              <p:cNvPr id="7" name="Rectangle 6"/>
              <p:cNvSpPr/>
              <p:nvPr/>
            </p:nvSpPr>
            <p:spPr>
              <a:xfrm>
                <a:off x="4034689" y="5587943"/>
                <a:ext cx="3106940" cy="7838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𝐽</m:t>
                          </m:r>
                        </m:e>
                        <m:sub>
                          <m:r>
                            <a:rPr lang="en-GB" i="1">
                              <a:latin typeface="Cambria Math" panose="02040503050406030204" pitchFamily="18" charset="0"/>
                            </a:rPr>
                            <m:t>𝑐</m:t>
                          </m:r>
                        </m:sub>
                      </m:sSub>
                      <m:r>
                        <a:rPr lang="en-GB" i="0">
                          <a:latin typeface="Cambria Math" panose="02040503050406030204" pitchFamily="18" charset="0"/>
                        </a:rPr>
                        <m:t>(</m:t>
                      </m:r>
                      <m:r>
                        <a:rPr lang="en-GB" i="1">
                          <a:latin typeface="Cambria Math" panose="02040503050406030204" pitchFamily="18" charset="0"/>
                        </a:rPr>
                        <m:t>𝐵</m:t>
                      </m:r>
                      <m:r>
                        <a:rPr lang="en-GB" i="0">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𝐴</m:t>
                          </m:r>
                        </m:num>
                        <m:den>
                          <m:r>
                            <a:rPr lang="en-GB" i="1">
                              <a:latin typeface="Cambria Math" panose="02040503050406030204" pitchFamily="18" charset="0"/>
                            </a:rPr>
                            <m:t>𝐵</m:t>
                          </m:r>
                        </m:den>
                      </m:f>
                      <m:sSup>
                        <m:sSupPr>
                          <m:ctrlPr>
                            <a:rPr lang="en-GB" i="1">
                              <a:latin typeface="Cambria Math" panose="02040503050406030204" pitchFamily="18" charset="0"/>
                            </a:rPr>
                          </m:ctrlPr>
                        </m:sSupPr>
                        <m:e>
                          <m:r>
                            <a:rPr lang="en-GB" i="1">
                              <a:latin typeface="Cambria Math" panose="02040503050406030204" pitchFamily="18" charset="0"/>
                            </a:rPr>
                            <m:t>𝑏</m:t>
                          </m:r>
                        </m:e>
                        <m:sup>
                          <m:r>
                            <a:rPr lang="en-GB" i="1">
                              <a:latin typeface="Cambria Math" panose="02040503050406030204" pitchFamily="18" charset="0"/>
                            </a:rPr>
                            <m:t>𝑝</m:t>
                          </m:r>
                        </m:sup>
                      </m:sSup>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0">
                                  <a:latin typeface="Cambria Math" panose="02040503050406030204" pitchFamily="18" charset="0"/>
                                </a:rPr>
                                <m:t>1−</m:t>
                              </m:r>
                              <m:r>
                                <a:rPr lang="en-GB" i="1">
                                  <a:latin typeface="Cambria Math" panose="02040503050406030204" pitchFamily="18" charset="0"/>
                                </a:rPr>
                                <m:t>𝑏</m:t>
                              </m:r>
                            </m:e>
                          </m:d>
                        </m:e>
                        <m:sup>
                          <m:r>
                            <a:rPr lang="en-GB" i="1">
                              <a:latin typeface="Cambria Math" panose="02040503050406030204" pitchFamily="18" charset="0"/>
                            </a:rPr>
                            <m:t>𝑞</m:t>
                          </m:r>
                        </m:sup>
                      </m:sSup>
                    </m:oMath>
                  </m:oMathPara>
                </a14:m>
                <a:endParaRPr lang="en-GB" dirty="0"/>
              </a:p>
            </p:txBody>
          </p:sp>
        </mc:Choice>
        <mc:Fallback xmlns="">
          <p:sp>
            <p:nvSpPr>
              <p:cNvPr id="7" name="Rectangle 6"/>
              <p:cNvSpPr>
                <a:spLocks noRot="1" noChangeAspect="1" noMove="1" noResize="1" noEditPoints="1" noAdjustHandles="1" noChangeArrowheads="1" noChangeShapeType="1" noTextEdit="1"/>
              </p:cNvSpPr>
              <p:nvPr/>
            </p:nvSpPr>
            <p:spPr>
              <a:xfrm>
                <a:off x="4034689" y="5587943"/>
                <a:ext cx="3106940" cy="783804"/>
              </a:xfrm>
              <a:prstGeom prst="rect">
                <a:avLst/>
              </a:prstGeom>
              <a:blipFill>
                <a:blip r:embed="rId4"/>
                <a:stretch>
                  <a:fillRect/>
                </a:stretch>
              </a:blipFill>
            </p:spPr>
            <p:txBody>
              <a:bodyPr/>
              <a:lstStyle/>
              <a:p>
                <a:r>
                  <a:rPr lang="en-GB">
                    <a:noFill/>
                  </a:rPr>
                  <a:t> </a:t>
                </a:r>
              </a:p>
            </p:txBody>
          </p:sp>
        </mc:Fallback>
      </mc:AlternateContent>
      <p:sp>
        <p:nvSpPr>
          <p:cNvPr id="8" name="Rectangle 7"/>
          <p:cNvSpPr/>
          <p:nvPr/>
        </p:nvSpPr>
        <p:spPr>
          <a:xfrm>
            <a:off x="7534314" y="5810568"/>
            <a:ext cx="1217001" cy="338554"/>
          </a:xfrm>
          <a:prstGeom prst="rect">
            <a:avLst/>
          </a:prstGeom>
        </p:spPr>
        <p:txBody>
          <a:bodyPr wrap="none">
            <a:spAutoFit/>
          </a:bodyPr>
          <a:lstStyle/>
          <a:p>
            <a:r>
              <a:rPr lang="en-GB" sz="1600" i="1" dirty="0" smtClean="0">
                <a:latin typeface="Times New Roman" panose="02020603050405020304" pitchFamily="18" charset="0"/>
                <a:ea typeface="Times New Roman" panose="02020603050405020304" pitchFamily="18" charset="0"/>
              </a:rPr>
              <a:t>b=B/B</a:t>
            </a:r>
            <a:r>
              <a:rPr lang="en-GB" sz="1600" i="1" baseline="-25000" dirty="0" smtClean="0">
                <a:latin typeface="Times New Roman" panose="02020603050405020304" pitchFamily="18" charset="0"/>
                <a:ea typeface="Times New Roman" panose="02020603050405020304" pitchFamily="18" charset="0"/>
              </a:rPr>
              <a:t>c2</a:t>
            </a:r>
            <a:r>
              <a:rPr lang="en-GB" sz="1600" i="1" dirty="0" smtClean="0">
                <a:latin typeface="Times New Roman" panose="02020603050405020304" pitchFamily="18" charset="0"/>
                <a:ea typeface="Times New Roman" panose="02020603050405020304" pitchFamily="18" charset="0"/>
              </a:rPr>
              <a:t>(T</a:t>
            </a:r>
            <a:r>
              <a:rPr lang="en-GB" sz="1600" i="1" baseline="-25000" dirty="0" smtClean="0">
                <a:latin typeface="Times New Roman" panose="02020603050405020304" pitchFamily="18" charset="0"/>
                <a:ea typeface="Times New Roman" panose="02020603050405020304" pitchFamily="18" charset="0"/>
              </a:rPr>
              <a:t>0</a:t>
            </a:r>
            <a:r>
              <a:rPr lang="en-GB" sz="1600" i="1" dirty="0" smtClean="0">
                <a:latin typeface="Times New Roman" panose="02020603050405020304" pitchFamily="18" charset="0"/>
                <a:ea typeface="Times New Roman" panose="02020603050405020304" pitchFamily="18" charset="0"/>
              </a:rPr>
              <a:t>)</a:t>
            </a:r>
            <a:endParaRPr lang="en-GB" sz="1600" dirty="0"/>
          </a:p>
        </p:txBody>
      </p:sp>
    </p:spTree>
    <p:extLst>
      <p:ext uri="{BB962C8B-B14F-4D97-AF65-F5344CB8AC3E}">
        <p14:creationId xmlns:p14="http://schemas.microsoft.com/office/powerpoint/2010/main" val="1550096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57150" y="-4995"/>
            <a:ext cx="8020050" cy="647700"/>
          </a:xfrm>
          <a:prstGeom prst="rect">
            <a:avLst/>
          </a:prstGeom>
          <a:noFill/>
          <a:ln w="9525">
            <a:noFill/>
            <a:miter lim="800000"/>
            <a:headEnd/>
            <a:tailEnd/>
          </a:ln>
        </p:spPr>
        <p:txBody>
          <a:bodyPr anchor="b"/>
          <a:lstStyle/>
          <a:p>
            <a:pPr algn="l" eaLnBrk="1" hangingPunct="1"/>
            <a:r>
              <a:rPr lang="en-GB" sz="4000" dirty="0" smtClean="0">
                <a:latin typeface="Times New Roman" panose="02020603050405020304" pitchFamily="18" charset="0"/>
                <a:cs typeface="Times New Roman" panose="02020603050405020304" pitchFamily="18" charset="0"/>
              </a:rPr>
              <a:t>Critical surface of LTS vs HTS</a:t>
            </a:r>
            <a:endParaRPr lang="en-GB" sz="4000" dirty="0">
              <a:latin typeface="Times New Roman" panose="02020603050405020304" pitchFamily="18" charset="0"/>
              <a:cs typeface="Times New Roman" panose="02020603050405020304" pitchFamily="18" charset="0"/>
            </a:endParaRPr>
          </a:p>
        </p:txBody>
      </p:sp>
      <p:grpSp>
        <p:nvGrpSpPr>
          <p:cNvPr id="14" name="Group 79"/>
          <p:cNvGrpSpPr>
            <a:grpSpLocks/>
          </p:cNvGrpSpPr>
          <p:nvPr/>
        </p:nvGrpSpPr>
        <p:grpSpPr bwMode="auto">
          <a:xfrm>
            <a:off x="9062470" y="3826164"/>
            <a:ext cx="3469887" cy="2536930"/>
            <a:chOff x="570" y="295"/>
            <a:chExt cx="4684" cy="3478"/>
          </a:xfrm>
        </p:grpSpPr>
        <p:grpSp>
          <p:nvGrpSpPr>
            <p:cNvPr id="15" name="Group 78"/>
            <p:cNvGrpSpPr>
              <a:grpSpLocks/>
            </p:cNvGrpSpPr>
            <p:nvPr/>
          </p:nvGrpSpPr>
          <p:grpSpPr bwMode="auto">
            <a:xfrm>
              <a:off x="570" y="295"/>
              <a:ext cx="4684" cy="3478"/>
              <a:chOff x="570" y="295"/>
              <a:chExt cx="4684" cy="3478"/>
            </a:xfrm>
          </p:grpSpPr>
          <p:pic>
            <p:nvPicPr>
              <p:cNvPr id="20" name="Picture 61"/>
              <p:cNvPicPr>
                <a:picLocks noChangeAspect="1" noChangeArrowheads="1"/>
              </p:cNvPicPr>
              <p:nvPr/>
            </p:nvPicPr>
            <p:blipFill>
              <a:blip r:embed="rId2" cstate="print"/>
              <a:srcRect/>
              <a:stretch>
                <a:fillRect/>
              </a:stretch>
            </p:blipFill>
            <p:spPr bwMode="auto">
              <a:xfrm>
                <a:off x="570" y="295"/>
                <a:ext cx="4684" cy="3467"/>
              </a:xfrm>
              <a:prstGeom prst="rect">
                <a:avLst/>
              </a:prstGeom>
              <a:noFill/>
              <a:ln w="9525">
                <a:noFill/>
                <a:miter lim="800000"/>
                <a:headEnd/>
                <a:tailEnd/>
              </a:ln>
            </p:spPr>
          </p:pic>
          <p:sp>
            <p:nvSpPr>
              <p:cNvPr id="21" name="Text Box 66"/>
              <p:cNvSpPr txBox="1">
                <a:spLocks noChangeArrowheads="1"/>
              </p:cNvSpPr>
              <p:nvPr/>
            </p:nvSpPr>
            <p:spPr bwMode="auto">
              <a:xfrm>
                <a:off x="1128" y="2718"/>
                <a:ext cx="1140" cy="1055"/>
              </a:xfrm>
              <a:prstGeom prst="rect">
                <a:avLst/>
              </a:prstGeom>
              <a:noFill/>
              <a:ln w="9525">
                <a:noFill/>
                <a:miter lim="800000"/>
                <a:headEnd/>
                <a:tailEnd/>
              </a:ln>
            </p:spPr>
            <p:txBody>
              <a:bodyPr>
                <a:spAutoFit/>
              </a:bodyPr>
              <a:lstStyle/>
              <a:p>
                <a:pPr algn="l"/>
                <a:r>
                  <a:rPr lang="en-US" sz="1100" dirty="0" err="1">
                    <a:latin typeface="Times New Roman" panose="02020603050405020304" pitchFamily="18" charset="0"/>
                    <a:cs typeface="Times New Roman" panose="02020603050405020304" pitchFamily="18" charset="0"/>
                  </a:rPr>
                  <a:t>LNeon</a:t>
                </a:r>
                <a:r>
                  <a:rPr lang="en-US" sz="1100" dirty="0">
                    <a:latin typeface="Times New Roman" panose="02020603050405020304" pitchFamily="18" charset="0"/>
                    <a:cs typeface="Times New Roman" panose="02020603050405020304" pitchFamily="18" charset="0"/>
                  </a:rPr>
                  <a:t> (27 K)</a:t>
                </a:r>
              </a:p>
              <a:p>
                <a:pPr algn="l"/>
                <a:r>
                  <a:rPr lang="en-US" sz="1100" dirty="0" err="1">
                    <a:latin typeface="Times New Roman" panose="02020603050405020304" pitchFamily="18" charset="0"/>
                    <a:cs typeface="Times New Roman" panose="02020603050405020304" pitchFamily="18" charset="0"/>
                  </a:rPr>
                  <a:t>LHydrogen</a:t>
                </a:r>
                <a:r>
                  <a:rPr lang="en-US" sz="1100" dirty="0">
                    <a:latin typeface="Times New Roman" panose="02020603050405020304" pitchFamily="18" charset="0"/>
                    <a:cs typeface="Times New Roman" panose="02020603050405020304" pitchFamily="18" charset="0"/>
                  </a:rPr>
                  <a:t> (20.3 K)</a:t>
                </a:r>
              </a:p>
            </p:txBody>
          </p:sp>
        </p:grpSp>
        <p:sp>
          <p:nvSpPr>
            <p:cNvPr id="19" name="Oval 72"/>
            <p:cNvSpPr>
              <a:spLocks noChangeArrowheads="1"/>
            </p:cNvSpPr>
            <p:nvPr/>
          </p:nvSpPr>
          <p:spPr bwMode="auto">
            <a:xfrm>
              <a:off x="4770" y="2724"/>
              <a:ext cx="56" cy="66"/>
            </a:xfrm>
            <a:prstGeom prst="ellipse">
              <a:avLst/>
            </a:prstGeom>
            <a:solidFill>
              <a:srgbClr val="FF0000"/>
            </a:solidFill>
            <a:ln w="9525">
              <a:no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26" name="Text Box 7"/>
          <p:cNvSpPr txBox="1">
            <a:spLocks noChangeArrowheads="1"/>
          </p:cNvSpPr>
          <p:nvPr/>
        </p:nvSpPr>
        <p:spPr bwMode="auto">
          <a:xfrm>
            <a:off x="4004045" y="1677159"/>
            <a:ext cx="3162300" cy="461665"/>
          </a:xfrm>
          <a:prstGeom prst="rect">
            <a:avLst/>
          </a:prstGeom>
          <a:noFill/>
          <a:ln w="9525">
            <a:noFill/>
            <a:miter lim="800000"/>
            <a:headEnd/>
            <a:tailEnd/>
          </a:ln>
        </p:spPr>
        <p:txBody>
          <a:bodyPr>
            <a:spAutoFit/>
          </a:bodyPr>
          <a:lstStyle/>
          <a:p>
            <a:pPr>
              <a:spcBef>
                <a:spcPct val="50000"/>
              </a:spcBef>
            </a:pPr>
            <a:r>
              <a:rPr lang="en-US" dirty="0" err="1" smtClean="0">
                <a:latin typeface="Times New Roman" panose="02020603050405020304" pitchFamily="18" charset="0"/>
                <a:cs typeface="Times New Roman" panose="02020603050405020304" pitchFamily="18" charset="0"/>
              </a:rPr>
              <a:t>Cuprates</a:t>
            </a:r>
            <a:endParaRPr lang="en-US" dirty="0">
              <a:latin typeface="Times New Roman" panose="02020603050405020304" pitchFamily="18" charset="0"/>
              <a:cs typeface="Times New Roman" panose="02020603050405020304" pitchFamily="18" charset="0"/>
            </a:endParaRPr>
          </a:p>
        </p:txBody>
      </p:sp>
      <p:cxnSp>
        <p:nvCxnSpPr>
          <p:cNvPr id="28" name="Straight Connector 27"/>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0" name="Group 7"/>
          <p:cNvGrpSpPr>
            <a:grpSpLocks/>
          </p:cNvGrpSpPr>
          <p:nvPr/>
        </p:nvGrpSpPr>
        <p:grpSpPr bwMode="auto">
          <a:xfrm>
            <a:off x="2589211" y="1257300"/>
            <a:ext cx="3827463" cy="4973638"/>
            <a:chOff x="1460" y="376"/>
            <a:chExt cx="2580" cy="3625"/>
          </a:xfrm>
        </p:grpSpPr>
        <p:pic>
          <p:nvPicPr>
            <p:cNvPr id="31" name="Picture 4"/>
            <p:cNvPicPr>
              <a:picLocks noChangeAspect="1" noChangeArrowheads="1"/>
            </p:cNvPicPr>
            <p:nvPr/>
          </p:nvPicPr>
          <p:blipFill>
            <a:blip r:embed="rId3" cstate="print"/>
            <a:srcRect/>
            <a:stretch>
              <a:fillRect/>
            </a:stretch>
          </p:blipFill>
          <p:spPr bwMode="auto">
            <a:xfrm>
              <a:off x="1460" y="376"/>
              <a:ext cx="2580" cy="3625"/>
            </a:xfrm>
            <a:prstGeom prst="rect">
              <a:avLst/>
            </a:prstGeom>
            <a:solidFill>
              <a:schemeClr val="bg1"/>
            </a:solidFill>
            <a:ln w="9525">
              <a:noFill/>
              <a:miter lim="800000"/>
              <a:headEnd/>
              <a:tailEnd/>
            </a:ln>
          </p:spPr>
        </p:pic>
        <p:sp>
          <p:nvSpPr>
            <p:cNvPr id="32" name="Text Box 5"/>
            <p:cNvSpPr txBox="1">
              <a:spLocks noChangeArrowheads="1"/>
            </p:cNvSpPr>
            <p:nvPr/>
          </p:nvSpPr>
          <p:spPr bwMode="auto">
            <a:xfrm>
              <a:off x="1686" y="1109"/>
              <a:ext cx="870" cy="154"/>
            </a:xfrm>
            <a:prstGeom prst="rect">
              <a:avLst/>
            </a:prstGeom>
            <a:noFill/>
            <a:ln w="9525">
              <a:noFill/>
              <a:miter lim="800000"/>
              <a:headEnd/>
              <a:tailEnd/>
            </a:ln>
          </p:spPr>
          <p:txBody>
            <a:bodyPr>
              <a:spAutoFit/>
            </a:bodyPr>
            <a:lstStyle/>
            <a:p>
              <a:pPr algn="l">
                <a:spcBef>
                  <a:spcPct val="50000"/>
                </a:spcBef>
              </a:pPr>
              <a:r>
                <a:rPr lang="en-US" sz="1000">
                  <a:latin typeface="Times New Roman" pitchFamily="18" charset="0"/>
                </a:rPr>
                <a:t>7</a:t>
              </a:r>
              <a:r>
                <a:rPr lang="en-US" sz="1000">
                  <a:latin typeface="Times New Roman" pitchFamily="18" charset="0"/>
                  <a:sym typeface="Symbol" pitchFamily="18" charset="2"/>
                </a:rPr>
                <a:t>10</a:t>
              </a:r>
              <a:r>
                <a:rPr lang="en-US" sz="1000" baseline="30000">
                  <a:latin typeface="Times New Roman" pitchFamily="18" charset="0"/>
                  <a:sym typeface="Symbol" pitchFamily="18" charset="2"/>
                </a:rPr>
                <a:t>6</a:t>
              </a:r>
              <a:r>
                <a:rPr lang="en-US" sz="1000">
                  <a:latin typeface="Times New Roman" pitchFamily="18" charset="0"/>
                  <a:sym typeface="Symbol" pitchFamily="18" charset="2"/>
                </a:rPr>
                <a:t> (A/cm</a:t>
              </a:r>
              <a:r>
                <a:rPr lang="en-US" sz="1000" baseline="30000">
                  <a:latin typeface="Times New Roman" pitchFamily="18" charset="0"/>
                  <a:sym typeface="Symbol" pitchFamily="18" charset="2"/>
                </a:rPr>
                <a:t>2</a:t>
              </a:r>
              <a:r>
                <a:rPr lang="en-US" sz="1000">
                  <a:latin typeface="Times New Roman" pitchFamily="18" charset="0"/>
                  <a:sym typeface="Symbol" pitchFamily="18" charset="2"/>
                </a:rPr>
                <a:t>)</a:t>
              </a:r>
            </a:p>
          </p:txBody>
        </p:sp>
      </p:grpSp>
      <p:sp>
        <p:nvSpPr>
          <p:cNvPr id="39" name="Text Box 68"/>
          <p:cNvSpPr txBox="1">
            <a:spLocks noChangeArrowheads="1"/>
          </p:cNvSpPr>
          <p:nvPr/>
        </p:nvSpPr>
        <p:spPr bwMode="auto">
          <a:xfrm>
            <a:off x="882649" y="5261947"/>
            <a:ext cx="1473201" cy="369332"/>
          </a:xfrm>
          <a:prstGeom prst="rect">
            <a:avLst/>
          </a:prstGeom>
          <a:noFill/>
          <a:ln w="9525">
            <a:noFill/>
            <a:miter lim="800000"/>
            <a:headEnd/>
            <a:tailEnd/>
          </a:ln>
        </p:spPr>
        <p:txBody>
          <a:bodyPr wrap="square">
            <a:spAutoFit/>
          </a:bodyPr>
          <a:lstStyle/>
          <a:p>
            <a:pPr>
              <a:spcBef>
                <a:spcPct val="50000"/>
              </a:spcBef>
            </a:pPr>
            <a:r>
              <a:rPr lang="en-US" sz="1800" i="1" dirty="0" err="1" smtClean="0">
                <a:solidFill>
                  <a:srgbClr val="FF0000"/>
                </a:solidFill>
              </a:rPr>
              <a:t>Tc</a:t>
            </a:r>
            <a:r>
              <a:rPr lang="en-US" sz="1800" i="1" dirty="0" smtClean="0">
                <a:solidFill>
                  <a:srgbClr val="FF0000"/>
                </a:solidFill>
              </a:rPr>
              <a:t>=110K</a:t>
            </a:r>
            <a:endParaRPr lang="en-US" sz="1800" i="1" dirty="0">
              <a:solidFill>
                <a:srgbClr val="FF0000"/>
              </a:solidFill>
            </a:endParaRPr>
          </a:p>
        </p:txBody>
      </p:sp>
      <p:cxnSp>
        <p:nvCxnSpPr>
          <p:cNvPr id="40" name="Straight Arrow Connector 39"/>
          <p:cNvCxnSpPr/>
          <p:nvPr/>
        </p:nvCxnSpPr>
        <p:spPr>
          <a:xfrm>
            <a:off x="1873250" y="5514975"/>
            <a:ext cx="965200" cy="2762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2589212" y="4114800"/>
            <a:ext cx="1125538" cy="276225"/>
          </a:xfrm>
          <a:prstGeom prst="straightConnector1">
            <a:avLst/>
          </a:prstGeom>
          <a:ln>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42" name="Text Box 68"/>
          <p:cNvSpPr txBox="1">
            <a:spLocks noChangeArrowheads="1"/>
          </p:cNvSpPr>
          <p:nvPr/>
        </p:nvSpPr>
        <p:spPr bwMode="auto">
          <a:xfrm>
            <a:off x="1563686" y="3883580"/>
            <a:ext cx="1360799" cy="369332"/>
          </a:xfrm>
          <a:prstGeom prst="rect">
            <a:avLst/>
          </a:prstGeom>
          <a:noFill/>
          <a:ln w="9525">
            <a:noFill/>
            <a:miter lim="800000"/>
            <a:headEnd/>
            <a:tailEnd/>
          </a:ln>
        </p:spPr>
        <p:txBody>
          <a:bodyPr wrap="square">
            <a:spAutoFit/>
          </a:bodyPr>
          <a:lstStyle/>
          <a:p>
            <a:pPr>
              <a:spcBef>
                <a:spcPct val="50000"/>
              </a:spcBef>
            </a:pPr>
            <a:r>
              <a:rPr lang="en-US" sz="1800" i="1" dirty="0" err="1" smtClean="0">
                <a:solidFill>
                  <a:schemeClr val="accent2">
                    <a:lumMod val="60000"/>
                    <a:lumOff val="40000"/>
                  </a:schemeClr>
                </a:solidFill>
              </a:rPr>
              <a:t>Tc</a:t>
            </a:r>
            <a:r>
              <a:rPr lang="en-US" sz="1800" i="1" dirty="0" smtClean="0">
                <a:solidFill>
                  <a:schemeClr val="accent2">
                    <a:lumMod val="60000"/>
                    <a:lumOff val="40000"/>
                  </a:schemeClr>
                </a:solidFill>
              </a:rPr>
              <a:t>=10K</a:t>
            </a:r>
            <a:endParaRPr lang="en-US" sz="1800" i="1" dirty="0">
              <a:solidFill>
                <a:schemeClr val="accent2">
                  <a:lumMod val="60000"/>
                  <a:lumOff val="40000"/>
                </a:schemeClr>
              </a:solidFill>
            </a:endParaRPr>
          </a:p>
        </p:txBody>
      </p:sp>
      <p:sp>
        <p:nvSpPr>
          <p:cNvPr id="43" name="Text Box 68"/>
          <p:cNvSpPr txBox="1">
            <a:spLocks noChangeArrowheads="1"/>
          </p:cNvSpPr>
          <p:nvPr/>
        </p:nvSpPr>
        <p:spPr bwMode="auto">
          <a:xfrm>
            <a:off x="5968999" y="2909272"/>
            <a:ext cx="1473201" cy="369332"/>
          </a:xfrm>
          <a:prstGeom prst="rect">
            <a:avLst/>
          </a:prstGeom>
          <a:noFill/>
          <a:ln w="9525">
            <a:noFill/>
            <a:miter lim="800000"/>
            <a:headEnd/>
            <a:tailEnd/>
          </a:ln>
        </p:spPr>
        <p:txBody>
          <a:bodyPr wrap="square">
            <a:spAutoFit/>
          </a:bodyPr>
          <a:lstStyle/>
          <a:p>
            <a:pPr>
              <a:spcBef>
                <a:spcPct val="50000"/>
              </a:spcBef>
            </a:pPr>
            <a:r>
              <a:rPr lang="en-US" sz="1800" i="1" dirty="0" err="1" smtClean="0">
                <a:solidFill>
                  <a:srgbClr val="FF0000"/>
                </a:solidFill>
              </a:rPr>
              <a:t>Bc</a:t>
            </a:r>
            <a:r>
              <a:rPr lang="en-US" sz="1800" i="1" dirty="0" smtClean="0">
                <a:solidFill>
                  <a:srgbClr val="FF0000"/>
                </a:solidFill>
              </a:rPr>
              <a:t>=100T</a:t>
            </a:r>
            <a:endParaRPr lang="en-US" sz="1800" i="1" dirty="0">
              <a:solidFill>
                <a:srgbClr val="FF0000"/>
              </a:solidFill>
            </a:endParaRPr>
          </a:p>
        </p:txBody>
      </p:sp>
      <p:cxnSp>
        <p:nvCxnSpPr>
          <p:cNvPr id="44" name="Straight Arrow Connector 43"/>
          <p:cNvCxnSpPr/>
          <p:nvPr/>
        </p:nvCxnSpPr>
        <p:spPr>
          <a:xfrm flipH="1">
            <a:off x="5562600" y="3278604"/>
            <a:ext cx="666750" cy="97430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4050024" y="2909272"/>
            <a:ext cx="655326" cy="1343640"/>
          </a:xfrm>
          <a:prstGeom prst="straightConnector1">
            <a:avLst/>
          </a:prstGeom>
          <a:ln>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46" name="Text Box 68"/>
          <p:cNvSpPr txBox="1">
            <a:spLocks noChangeArrowheads="1"/>
          </p:cNvSpPr>
          <p:nvPr/>
        </p:nvSpPr>
        <p:spPr bwMode="auto">
          <a:xfrm>
            <a:off x="4442773" y="2550536"/>
            <a:ext cx="1329377" cy="369332"/>
          </a:xfrm>
          <a:prstGeom prst="rect">
            <a:avLst/>
          </a:prstGeom>
          <a:noFill/>
          <a:ln w="9525">
            <a:noFill/>
            <a:miter lim="800000"/>
            <a:headEnd/>
            <a:tailEnd/>
          </a:ln>
        </p:spPr>
        <p:txBody>
          <a:bodyPr wrap="square">
            <a:spAutoFit/>
          </a:bodyPr>
          <a:lstStyle/>
          <a:p>
            <a:pPr>
              <a:spcBef>
                <a:spcPct val="50000"/>
              </a:spcBef>
            </a:pPr>
            <a:r>
              <a:rPr lang="en-US" sz="1800" i="1" dirty="0" err="1" smtClean="0">
                <a:solidFill>
                  <a:schemeClr val="accent2">
                    <a:lumMod val="60000"/>
                    <a:lumOff val="40000"/>
                  </a:schemeClr>
                </a:solidFill>
              </a:rPr>
              <a:t>Bc</a:t>
            </a:r>
            <a:r>
              <a:rPr lang="en-US" sz="1800" i="1" dirty="0" smtClean="0">
                <a:solidFill>
                  <a:schemeClr val="accent2">
                    <a:lumMod val="60000"/>
                    <a:lumOff val="40000"/>
                  </a:schemeClr>
                </a:solidFill>
              </a:rPr>
              <a:t>=15T</a:t>
            </a:r>
            <a:endParaRPr lang="en-US" sz="1800" i="1" dirty="0">
              <a:solidFill>
                <a:schemeClr val="accent2">
                  <a:lumMod val="60000"/>
                  <a:lumOff val="40000"/>
                </a:schemeClr>
              </a:solidFill>
            </a:endParaRPr>
          </a:p>
        </p:txBody>
      </p:sp>
      <p:sp>
        <p:nvSpPr>
          <p:cNvPr id="4" name="Date Placeholder 3"/>
          <p:cNvSpPr>
            <a:spLocks noGrp="1"/>
          </p:cNvSpPr>
          <p:nvPr>
            <p:ph type="dt" sz="half" idx="10"/>
          </p:nvPr>
        </p:nvSpPr>
        <p:spPr/>
        <p:txBody>
          <a:bodyPr/>
          <a:lstStyle/>
          <a:p>
            <a:r>
              <a:rPr lang="en-US" smtClean="0"/>
              <a:t>JUAS 2020</a:t>
            </a:r>
            <a:endParaRPr lang="en-GB" dirty="0"/>
          </a:p>
        </p:txBody>
      </p:sp>
      <p:sp>
        <p:nvSpPr>
          <p:cNvPr id="5" name="Slide Number Placeholder 4"/>
          <p:cNvSpPr>
            <a:spLocks noGrp="1"/>
          </p:cNvSpPr>
          <p:nvPr>
            <p:ph type="sldNum" sz="quarter" idx="12"/>
          </p:nvPr>
        </p:nvSpPr>
        <p:spPr/>
        <p:txBody>
          <a:bodyPr/>
          <a:lstStyle/>
          <a:p>
            <a:fld id="{C0900F3A-9614-41F7-96C8-05D9BABC3E9A}" type="slidenum">
              <a:rPr lang="en-GB" smtClean="0"/>
              <a:t>8</a:t>
            </a:fld>
            <a:endParaRPr lang="en-GB"/>
          </a:p>
        </p:txBody>
      </p:sp>
    </p:spTree>
    <p:extLst>
      <p:ext uri="{BB962C8B-B14F-4D97-AF65-F5344CB8AC3E}">
        <p14:creationId xmlns:p14="http://schemas.microsoft.com/office/powerpoint/2010/main" val="38005602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57150" y="-4995"/>
            <a:ext cx="8020050" cy="647700"/>
          </a:xfrm>
          <a:prstGeom prst="rect">
            <a:avLst/>
          </a:prstGeom>
          <a:noFill/>
          <a:ln w="9525">
            <a:noFill/>
            <a:miter lim="800000"/>
            <a:headEnd/>
            <a:tailEnd/>
          </a:ln>
        </p:spPr>
        <p:txBody>
          <a:bodyPr anchor="b"/>
          <a:lstStyle/>
          <a:p>
            <a:pPr algn="l" eaLnBrk="1" hangingPunct="1"/>
            <a:r>
              <a:rPr lang="en-GB" sz="4000" dirty="0" smtClean="0">
                <a:latin typeface="Times New Roman" panose="02020603050405020304" pitchFamily="18" charset="0"/>
                <a:cs typeface="Times New Roman" panose="02020603050405020304" pitchFamily="18" charset="0"/>
              </a:rPr>
              <a:t>Various </a:t>
            </a:r>
            <a:r>
              <a:rPr lang="en-GB" sz="4000" dirty="0">
                <a:latin typeface="Times New Roman" panose="02020603050405020304" pitchFamily="18" charset="0"/>
                <a:cs typeface="Times New Roman" panose="02020603050405020304" pitchFamily="18" charset="0"/>
              </a:rPr>
              <a:t>Superconducting </a:t>
            </a:r>
            <a:r>
              <a:rPr lang="en-GB" sz="4000" dirty="0" smtClean="0">
                <a:latin typeface="Times New Roman" panose="02020603050405020304" pitchFamily="18" charset="0"/>
                <a:cs typeface="Times New Roman" panose="02020603050405020304" pitchFamily="18" charset="0"/>
              </a:rPr>
              <a:t>materials</a:t>
            </a:r>
            <a:endParaRPr lang="en-GB" sz="4000" dirty="0">
              <a:latin typeface="Times New Roman" panose="02020603050405020304" pitchFamily="18" charset="0"/>
              <a:cs typeface="Times New Roman" panose="02020603050405020304" pitchFamily="18" charset="0"/>
            </a:endParaRPr>
          </a:p>
        </p:txBody>
      </p:sp>
      <p:grpSp>
        <p:nvGrpSpPr>
          <p:cNvPr id="14" name="Group 79"/>
          <p:cNvGrpSpPr>
            <a:grpSpLocks/>
          </p:cNvGrpSpPr>
          <p:nvPr/>
        </p:nvGrpSpPr>
        <p:grpSpPr bwMode="auto">
          <a:xfrm>
            <a:off x="11443720" y="3957486"/>
            <a:ext cx="3469887" cy="2536930"/>
            <a:chOff x="570" y="295"/>
            <a:chExt cx="4684" cy="3478"/>
          </a:xfrm>
        </p:grpSpPr>
        <p:grpSp>
          <p:nvGrpSpPr>
            <p:cNvPr id="15" name="Group 78"/>
            <p:cNvGrpSpPr>
              <a:grpSpLocks/>
            </p:cNvGrpSpPr>
            <p:nvPr/>
          </p:nvGrpSpPr>
          <p:grpSpPr bwMode="auto">
            <a:xfrm>
              <a:off x="570" y="295"/>
              <a:ext cx="4684" cy="3478"/>
              <a:chOff x="570" y="295"/>
              <a:chExt cx="4684" cy="3478"/>
            </a:xfrm>
          </p:grpSpPr>
          <p:pic>
            <p:nvPicPr>
              <p:cNvPr id="20" name="Picture 61"/>
              <p:cNvPicPr>
                <a:picLocks noChangeAspect="1" noChangeArrowheads="1"/>
              </p:cNvPicPr>
              <p:nvPr/>
            </p:nvPicPr>
            <p:blipFill>
              <a:blip r:embed="rId2" cstate="print"/>
              <a:srcRect/>
              <a:stretch>
                <a:fillRect/>
              </a:stretch>
            </p:blipFill>
            <p:spPr bwMode="auto">
              <a:xfrm>
                <a:off x="570" y="295"/>
                <a:ext cx="4684" cy="3467"/>
              </a:xfrm>
              <a:prstGeom prst="rect">
                <a:avLst/>
              </a:prstGeom>
              <a:noFill/>
              <a:ln w="9525">
                <a:noFill/>
                <a:miter lim="800000"/>
                <a:headEnd/>
                <a:tailEnd/>
              </a:ln>
            </p:spPr>
          </p:pic>
          <p:sp>
            <p:nvSpPr>
              <p:cNvPr id="21" name="Text Box 66"/>
              <p:cNvSpPr txBox="1">
                <a:spLocks noChangeArrowheads="1"/>
              </p:cNvSpPr>
              <p:nvPr/>
            </p:nvSpPr>
            <p:spPr bwMode="auto">
              <a:xfrm>
                <a:off x="1128" y="2718"/>
                <a:ext cx="1140" cy="1055"/>
              </a:xfrm>
              <a:prstGeom prst="rect">
                <a:avLst/>
              </a:prstGeom>
              <a:noFill/>
              <a:ln w="9525">
                <a:noFill/>
                <a:miter lim="800000"/>
                <a:headEnd/>
                <a:tailEnd/>
              </a:ln>
            </p:spPr>
            <p:txBody>
              <a:bodyPr>
                <a:spAutoFit/>
              </a:bodyPr>
              <a:lstStyle/>
              <a:p>
                <a:pPr algn="l"/>
                <a:r>
                  <a:rPr lang="en-US" sz="1100" dirty="0" err="1">
                    <a:latin typeface="Times New Roman" panose="02020603050405020304" pitchFamily="18" charset="0"/>
                    <a:cs typeface="Times New Roman" panose="02020603050405020304" pitchFamily="18" charset="0"/>
                  </a:rPr>
                  <a:t>LNeon</a:t>
                </a:r>
                <a:r>
                  <a:rPr lang="en-US" sz="1100" dirty="0">
                    <a:latin typeface="Times New Roman" panose="02020603050405020304" pitchFamily="18" charset="0"/>
                    <a:cs typeface="Times New Roman" panose="02020603050405020304" pitchFamily="18" charset="0"/>
                  </a:rPr>
                  <a:t> (27 K)</a:t>
                </a:r>
              </a:p>
              <a:p>
                <a:pPr algn="l"/>
                <a:r>
                  <a:rPr lang="en-US" sz="1100" dirty="0" err="1">
                    <a:latin typeface="Times New Roman" panose="02020603050405020304" pitchFamily="18" charset="0"/>
                    <a:cs typeface="Times New Roman" panose="02020603050405020304" pitchFamily="18" charset="0"/>
                  </a:rPr>
                  <a:t>LHydrogen</a:t>
                </a:r>
                <a:r>
                  <a:rPr lang="en-US" sz="1100" dirty="0">
                    <a:latin typeface="Times New Roman" panose="02020603050405020304" pitchFamily="18" charset="0"/>
                    <a:cs typeface="Times New Roman" panose="02020603050405020304" pitchFamily="18" charset="0"/>
                  </a:rPr>
                  <a:t> (20.3 K)</a:t>
                </a:r>
              </a:p>
            </p:txBody>
          </p:sp>
        </p:grpSp>
        <p:sp>
          <p:nvSpPr>
            <p:cNvPr id="19" name="Oval 72"/>
            <p:cNvSpPr>
              <a:spLocks noChangeArrowheads="1"/>
            </p:cNvSpPr>
            <p:nvPr/>
          </p:nvSpPr>
          <p:spPr bwMode="auto">
            <a:xfrm>
              <a:off x="4770" y="2724"/>
              <a:ext cx="56" cy="66"/>
            </a:xfrm>
            <a:prstGeom prst="ellipse">
              <a:avLst/>
            </a:prstGeom>
            <a:solidFill>
              <a:srgbClr val="FF0000"/>
            </a:solidFill>
            <a:ln w="9525">
              <a:noFill/>
              <a:round/>
              <a:headEnd/>
              <a:tailEnd/>
            </a:ln>
          </p:spPr>
          <p:txBody>
            <a:bodyPr wrap="none" anchor="ctr"/>
            <a:lstStyle/>
            <a:p>
              <a:endParaRPr lang="en-US">
                <a:latin typeface="Times New Roman" panose="02020603050405020304" pitchFamily="18" charset="0"/>
                <a:cs typeface="Times New Roman" panose="02020603050405020304" pitchFamily="18" charset="0"/>
              </a:endParaRPr>
            </a:p>
          </p:txBody>
        </p:sp>
      </p:grpSp>
      <p:sp>
        <p:nvSpPr>
          <p:cNvPr id="22" name="Text Box 51"/>
          <p:cNvSpPr txBox="1">
            <a:spLocks noChangeArrowheads="1"/>
          </p:cNvSpPr>
          <p:nvPr/>
        </p:nvSpPr>
        <p:spPr bwMode="auto">
          <a:xfrm>
            <a:off x="117335" y="900265"/>
            <a:ext cx="4215202" cy="830997"/>
          </a:xfrm>
          <a:prstGeom prst="rect">
            <a:avLst/>
          </a:prstGeom>
          <a:noFill/>
          <a:ln w="9525">
            <a:noFill/>
            <a:miter lim="800000"/>
            <a:headEnd/>
            <a:tailEnd/>
          </a:ln>
        </p:spPr>
        <p:txBody>
          <a:bodyPr wrap="square">
            <a:spAutoFit/>
          </a:bodyPr>
          <a:lstStyle/>
          <a:p>
            <a:pPr eaLnBrk="1" hangingPunct="1"/>
            <a:r>
              <a:rPr lang="en-US" b="1" dirty="0" smtClean="0">
                <a:solidFill>
                  <a:schemeClr val="tx1"/>
                </a:solidFill>
                <a:latin typeface="Times New Roman" panose="02020603050405020304" pitchFamily="18" charset="0"/>
                <a:cs typeface="Times New Roman" panose="02020603050405020304" pitchFamily="18" charset="0"/>
              </a:rPr>
              <a:t>Low Temperature Superconductors (LTS)T</a:t>
            </a:r>
            <a:r>
              <a:rPr lang="en-US" b="1" baseline="-25000" dirty="0" smtClean="0">
                <a:solidFill>
                  <a:schemeClr val="tx1"/>
                </a:solidFill>
                <a:latin typeface="Times New Roman" panose="02020603050405020304" pitchFamily="18" charset="0"/>
                <a:cs typeface="Times New Roman" panose="02020603050405020304" pitchFamily="18" charset="0"/>
              </a:rPr>
              <a:t>c</a:t>
            </a:r>
            <a:r>
              <a:rPr lang="en-US" b="1" dirty="0" smtClean="0">
                <a:solidFill>
                  <a:schemeClr val="tx1"/>
                </a:solidFill>
                <a:latin typeface="Times New Roman" panose="02020603050405020304" pitchFamily="18" charset="0"/>
                <a:cs typeface="Times New Roman" panose="02020603050405020304" pitchFamily="18" charset="0"/>
              </a:rPr>
              <a:t>&lt;39K</a:t>
            </a: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23" name="Picture 4"/>
          <p:cNvPicPr>
            <a:picLocks noChangeAspect="1" noChangeArrowheads="1"/>
          </p:cNvPicPr>
          <p:nvPr/>
        </p:nvPicPr>
        <p:blipFill rotWithShape="1">
          <a:blip r:embed="rId3" cstate="print"/>
          <a:srcRect t="2106" r="35021" b="63560"/>
          <a:stretch/>
        </p:blipFill>
        <p:spPr bwMode="auto">
          <a:xfrm>
            <a:off x="570011" y="2025952"/>
            <a:ext cx="3050012" cy="1625084"/>
          </a:xfrm>
          <a:prstGeom prst="rect">
            <a:avLst/>
          </a:prstGeom>
          <a:noFill/>
          <a:ln w="9525">
            <a:noFill/>
            <a:miter lim="800000"/>
            <a:headEnd/>
            <a:tailEnd/>
          </a:ln>
        </p:spPr>
      </p:pic>
      <p:pic>
        <p:nvPicPr>
          <p:cNvPr id="24" name="Picture 48"/>
          <p:cNvPicPr>
            <a:picLocks noChangeAspect="1" noChangeArrowheads="1"/>
          </p:cNvPicPr>
          <p:nvPr/>
        </p:nvPicPr>
        <p:blipFill>
          <a:blip r:embed="rId4" cstate="print"/>
          <a:srcRect/>
          <a:stretch>
            <a:fillRect/>
          </a:stretch>
        </p:blipFill>
        <p:spPr bwMode="auto">
          <a:xfrm>
            <a:off x="1370484" y="4080226"/>
            <a:ext cx="2178235" cy="2414190"/>
          </a:xfrm>
          <a:prstGeom prst="rect">
            <a:avLst/>
          </a:prstGeom>
          <a:noFill/>
          <a:ln w="9525">
            <a:noFill/>
            <a:miter lim="800000"/>
            <a:headEnd/>
            <a:tailEnd/>
          </a:ln>
        </p:spPr>
      </p:pic>
      <p:sp>
        <p:nvSpPr>
          <p:cNvPr id="25" name="Text Box 7"/>
          <p:cNvSpPr txBox="1">
            <a:spLocks noChangeArrowheads="1"/>
          </p:cNvSpPr>
          <p:nvPr/>
        </p:nvSpPr>
        <p:spPr bwMode="auto">
          <a:xfrm>
            <a:off x="-571500" y="1738714"/>
            <a:ext cx="3162300" cy="461665"/>
          </a:xfrm>
          <a:prstGeom prst="rect">
            <a:avLst/>
          </a:prstGeom>
          <a:noFill/>
          <a:ln w="9525">
            <a:noFill/>
            <a:miter lim="800000"/>
            <a:headEnd/>
            <a:tailEnd/>
          </a:ln>
        </p:spPr>
        <p:txBody>
          <a:bodyPr>
            <a:spAutoFit/>
          </a:bodyPr>
          <a:lstStyle/>
          <a:p>
            <a:pPr>
              <a:spcBef>
                <a:spcPct val="50000"/>
              </a:spcBef>
            </a:pPr>
            <a:r>
              <a:rPr lang="en-US" dirty="0" smtClean="0">
                <a:latin typeface="Times New Roman" panose="02020603050405020304" pitchFamily="18" charset="0"/>
                <a:cs typeface="Times New Roman" panose="02020603050405020304" pitchFamily="18" charset="0"/>
              </a:rPr>
              <a:t>Pure metals</a:t>
            </a:r>
            <a:endParaRPr lang="en-US" dirty="0">
              <a:latin typeface="Times New Roman" panose="02020603050405020304" pitchFamily="18" charset="0"/>
              <a:cs typeface="Times New Roman" panose="02020603050405020304" pitchFamily="18" charset="0"/>
            </a:endParaRPr>
          </a:p>
        </p:txBody>
      </p:sp>
      <p:sp>
        <p:nvSpPr>
          <p:cNvPr id="26" name="Text Box 7"/>
          <p:cNvSpPr txBox="1">
            <a:spLocks noChangeArrowheads="1"/>
          </p:cNvSpPr>
          <p:nvPr/>
        </p:nvSpPr>
        <p:spPr bwMode="auto">
          <a:xfrm>
            <a:off x="4004045" y="1677159"/>
            <a:ext cx="3162300" cy="461665"/>
          </a:xfrm>
          <a:prstGeom prst="rect">
            <a:avLst/>
          </a:prstGeom>
          <a:noFill/>
          <a:ln w="9525">
            <a:noFill/>
            <a:miter lim="800000"/>
            <a:headEnd/>
            <a:tailEnd/>
          </a:ln>
        </p:spPr>
        <p:txBody>
          <a:bodyPr>
            <a:spAutoFit/>
          </a:bodyPr>
          <a:lstStyle/>
          <a:p>
            <a:pPr>
              <a:spcBef>
                <a:spcPct val="50000"/>
              </a:spcBef>
            </a:pPr>
            <a:r>
              <a:rPr lang="en-US" dirty="0" err="1" smtClean="0">
                <a:latin typeface="Times New Roman" panose="02020603050405020304" pitchFamily="18" charset="0"/>
                <a:cs typeface="Times New Roman" panose="02020603050405020304" pitchFamily="18" charset="0"/>
              </a:rPr>
              <a:t>Cuprates</a:t>
            </a:r>
            <a:endParaRPr lang="en-US" dirty="0">
              <a:latin typeface="Times New Roman" panose="02020603050405020304" pitchFamily="18" charset="0"/>
              <a:cs typeface="Times New Roman" panose="02020603050405020304" pitchFamily="18" charset="0"/>
            </a:endParaRPr>
          </a:p>
        </p:txBody>
      </p:sp>
      <p:sp>
        <p:nvSpPr>
          <p:cNvPr id="27" name="Text Box 7"/>
          <p:cNvSpPr txBox="1">
            <a:spLocks noChangeArrowheads="1"/>
          </p:cNvSpPr>
          <p:nvPr/>
        </p:nvSpPr>
        <p:spPr bwMode="auto">
          <a:xfrm>
            <a:off x="-263539" y="3626109"/>
            <a:ext cx="4596076" cy="400110"/>
          </a:xfrm>
          <a:prstGeom prst="rect">
            <a:avLst/>
          </a:prstGeom>
          <a:noFill/>
          <a:ln w="9525">
            <a:noFill/>
            <a:miter lim="800000"/>
            <a:headEnd/>
            <a:tailEnd/>
          </a:ln>
        </p:spPr>
        <p:txBody>
          <a:bodyPr wrap="square">
            <a:spAutoFit/>
          </a:bodyPr>
          <a:lstStyle/>
          <a:p>
            <a:pPr>
              <a:spcBef>
                <a:spcPct val="50000"/>
              </a:spcBef>
            </a:pPr>
            <a:r>
              <a:rPr lang="en-US" sz="2000" dirty="0" smtClean="0">
                <a:latin typeface="Times New Roman" panose="02020603050405020304" pitchFamily="18" charset="0"/>
                <a:cs typeface="Times New Roman" panose="02020603050405020304" pitchFamily="18" charset="0"/>
              </a:rPr>
              <a:t>Alloys and Intermetallic compounds</a:t>
            </a:r>
            <a:endParaRPr lang="en-US" sz="2000" dirty="0">
              <a:latin typeface="Times New Roman" panose="02020603050405020304" pitchFamily="18" charset="0"/>
              <a:cs typeface="Times New Roman" panose="02020603050405020304" pitchFamily="18" charset="0"/>
            </a:endParaRPr>
          </a:p>
        </p:txBody>
      </p:sp>
      <p:pic>
        <p:nvPicPr>
          <p:cNvPr id="33" name="Picture 5"/>
          <p:cNvPicPr>
            <a:picLocks noChangeAspect="1" noChangeArrowheads="1"/>
          </p:cNvPicPr>
          <p:nvPr/>
        </p:nvPicPr>
        <p:blipFill>
          <a:blip r:embed="rId5" cstate="print"/>
          <a:srcRect/>
          <a:stretch>
            <a:fillRect/>
          </a:stretch>
        </p:blipFill>
        <p:spPr bwMode="auto">
          <a:xfrm>
            <a:off x="4554673" y="2200379"/>
            <a:ext cx="4049000" cy="1803134"/>
          </a:xfrm>
          <a:prstGeom prst="rect">
            <a:avLst/>
          </a:prstGeom>
          <a:noFill/>
          <a:ln w="9525">
            <a:noFill/>
            <a:miter lim="800000"/>
            <a:headEnd/>
            <a:tailEnd/>
          </a:ln>
        </p:spPr>
      </p:pic>
      <p:cxnSp>
        <p:nvCxnSpPr>
          <p:cNvPr id="34" name="Straight Connector 33"/>
          <p:cNvCxnSpPr/>
          <p:nvPr/>
        </p:nvCxnSpPr>
        <p:spPr>
          <a:xfrm>
            <a:off x="4383600" y="862013"/>
            <a:ext cx="0" cy="5356224"/>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 Box 51"/>
          <p:cNvSpPr txBox="1">
            <a:spLocks noChangeArrowheads="1"/>
          </p:cNvSpPr>
          <p:nvPr/>
        </p:nvSpPr>
        <p:spPr bwMode="auto">
          <a:xfrm>
            <a:off x="4644149" y="916427"/>
            <a:ext cx="4418321" cy="830997"/>
          </a:xfrm>
          <a:prstGeom prst="rect">
            <a:avLst/>
          </a:prstGeom>
          <a:noFill/>
          <a:ln w="9525">
            <a:noFill/>
            <a:miter lim="800000"/>
            <a:headEnd/>
            <a:tailEnd/>
          </a:ln>
        </p:spPr>
        <p:txBody>
          <a:bodyPr wrap="square">
            <a:spAutoFit/>
          </a:bodyPr>
          <a:lstStyle/>
          <a:p>
            <a:pPr eaLnBrk="1" hangingPunct="1"/>
            <a:r>
              <a:rPr lang="en-US" b="1" dirty="0" smtClean="0">
                <a:solidFill>
                  <a:schemeClr val="tx1"/>
                </a:solidFill>
                <a:latin typeface="Times New Roman" panose="02020603050405020304" pitchFamily="18" charset="0"/>
                <a:cs typeface="Times New Roman" panose="02020603050405020304" pitchFamily="18" charset="0"/>
              </a:rPr>
              <a:t>High Temperature Superconductors (HTS) T</a:t>
            </a:r>
            <a:r>
              <a:rPr lang="en-US" b="1" baseline="-25000" dirty="0" smtClean="0">
                <a:solidFill>
                  <a:schemeClr val="tx1"/>
                </a:solidFill>
                <a:latin typeface="Times New Roman" panose="02020603050405020304" pitchFamily="18" charset="0"/>
                <a:cs typeface="Times New Roman" panose="02020603050405020304" pitchFamily="18" charset="0"/>
              </a:rPr>
              <a:t>c</a:t>
            </a:r>
            <a:r>
              <a:rPr lang="en-US" b="1" dirty="0" smtClean="0">
                <a:solidFill>
                  <a:schemeClr val="tx1"/>
                </a:solidFill>
                <a:latin typeface="Times New Roman" panose="02020603050405020304" pitchFamily="18" charset="0"/>
                <a:cs typeface="Times New Roman" panose="02020603050405020304" pitchFamily="18" charset="0"/>
              </a:rPr>
              <a:t>&gt;39K</a:t>
            </a:r>
            <a:endParaRPr lang="en-US" b="1" dirty="0">
              <a:solidFill>
                <a:schemeClr val="tx1"/>
              </a:solidFill>
              <a:latin typeface="Times New Roman" panose="02020603050405020304" pitchFamily="18" charset="0"/>
              <a:cs typeface="Times New Roman" panose="02020603050405020304" pitchFamily="18" charset="0"/>
            </a:endParaRPr>
          </a:p>
        </p:txBody>
      </p:sp>
      <p:cxnSp>
        <p:nvCxnSpPr>
          <p:cNvPr id="28" name="Straight Connector 27"/>
          <p:cNvCxnSpPr/>
          <p:nvPr/>
        </p:nvCxnSpPr>
        <p:spPr>
          <a:xfrm>
            <a:off x="0" y="739034"/>
            <a:ext cx="8018358" cy="0"/>
          </a:xfrm>
          <a:prstGeom prst="line">
            <a:avLst/>
          </a:prstGeom>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rotWithShape="1">
          <a:blip r:embed="rId6"/>
          <a:srcRect l="19354" t="28564" r="15920" b="3927"/>
          <a:stretch/>
        </p:blipFill>
        <p:spPr>
          <a:xfrm>
            <a:off x="4792874" y="4030133"/>
            <a:ext cx="3572193" cy="2262042"/>
          </a:xfrm>
          <a:prstGeom prst="rect">
            <a:avLst/>
          </a:prstGeom>
        </p:spPr>
      </p:pic>
      <p:sp>
        <p:nvSpPr>
          <p:cNvPr id="5" name="Date Placeholder 4"/>
          <p:cNvSpPr>
            <a:spLocks noGrp="1"/>
          </p:cNvSpPr>
          <p:nvPr>
            <p:ph type="dt" sz="half" idx="10"/>
          </p:nvPr>
        </p:nvSpPr>
        <p:spPr/>
        <p:txBody>
          <a:bodyPr/>
          <a:lstStyle/>
          <a:p>
            <a:r>
              <a:rPr lang="en-US" smtClean="0"/>
              <a:t>JUAS 2020</a:t>
            </a:r>
            <a:endParaRPr lang="en-GB" dirty="0"/>
          </a:p>
        </p:txBody>
      </p:sp>
      <p:sp>
        <p:nvSpPr>
          <p:cNvPr id="6" name="Slide Number Placeholder 5"/>
          <p:cNvSpPr>
            <a:spLocks noGrp="1"/>
          </p:cNvSpPr>
          <p:nvPr>
            <p:ph type="sldNum" sz="quarter" idx="12"/>
          </p:nvPr>
        </p:nvSpPr>
        <p:spPr/>
        <p:txBody>
          <a:bodyPr/>
          <a:lstStyle/>
          <a:p>
            <a:fld id="{C0900F3A-9614-41F7-96C8-05D9BABC3E9A}" type="slidenum">
              <a:rPr lang="en-GB" smtClean="0"/>
              <a:t>9</a:t>
            </a:fld>
            <a:endParaRPr lang="en-GB"/>
          </a:p>
        </p:txBody>
      </p:sp>
    </p:spTree>
    <p:extLst>
      <p:ext uri="{BB962C8B-B14F-4D97-AF65-F5344CB8AC3E}">
        <p14:creationId xmlns:p14="http://schemas.microsoft.com/office/powerpoint/2010/main" val="11257810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5">
      <a:dk1>
        <a:srgbClr val="2F5897"/>
      </a:dk1>
      <a:lt1>
        <a:sysClr val="window" lastClr="FFFFFF"/>
      </a:lt1>
      <a:dk2>
        <a:srgbClr val="2F5897"/>
      </a:dk2>
      <a:lt2>
        <a:srgbClr val="E4E9EF"/>
      </a:lt2>
      <a:accent1>
        <a:srgbClr val="6076B4"/>
      </a:accent1>
      <a:accent2>
        <a:srgbClr val="2F5897"/>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21783</TotalTime>
  <Words>2604</Words>
  <Application>Microsoft Office PowerPoint</Application>
  <PresentationFormat>On-screen Show (4:3)</PresentationFormat>
  <Paragraphs>507</Paragraphs>
  <Slides>36</Slides>
  <Notes>11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36</vt:i4>
      </vt:variant>
    </vt:vector>
  </HeadingPairs>
  <TitlesOfParts>
    <vt:vector size="47" baseType="lpstr">
      <vt:lpstr>Arial</vt:lpstr>
      <vt:lpstr>AvantGarde</vt:lpstr>
      <vt:lpstr>Calibri</vt:lpstr>
      <vt:lpstr>Cambria Math</vt:lpstr>
      <vt:lpstr>Symbol</vt:lpstr>
      <vt:lpstr>Times</vt:lpstr>
      <vt:lpstr>Times New Roman</vt:lpstr>
      <vt:lpstr>Verdana</vt:lpstr>
      <vt:lpstr>Wingdings</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Superconducting strands (for magnets)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ballarino</dc:creator>
  <cp:lastModifiedBy>Jerome Fleiter</cp:lastModifiedBy>
  <cp:revision>2025</cp:revision>
  <cp:lastPrinted>2014-02-19T15:56:11Z</cp:lastPrinted>
  <dcterms:created xsi:type="dcterms:W3CDTF">1999-06-01T08:53:13Z</dcterms:created>
  <dcterms:modified xsi:type="dcterms:W3CDTF">2020-03-06T07:39:55Z</dcterms:modified>
</cp:coreProperties>
</file>