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trictFirstAndLastChars="0" saveSubsetFonts="1">
  <p:sldMasterIdLst>
    <p:sldMasterId id="2147483906" r:id="rId1"/>
  </p:sldMasterIdLst>
  <p:notesMasterIdLst>
    <p:notesMasterId r:id="rId19"/>
  </p:notesMasterIdLst>
  <p:sldIdLst>
    <p:sldId id="279" r:id="rId2"/>
    <p:sldId id="280" r:id="rId3"/>
    <p:sldId id="527" r:id="rId4"/>
    <p:sldId id="520" r:id="rId5"/>
    <p:sldId id="518" r:id="rId6"/>
    <p:sldId id="519" r:id="rId7"/>
    <p:sldId id="516" r:id="rId8"/>
    <p:sldId id="521" r:id="rId9"/>
    <p:sldId id="522" r:id="rId10"/>
    <p:sldId id="523" r:id="rId11"/>
    <p:sldId id="524" r:id="rId12"/>
    <p:sldId id="525" r:id="rId13"/>
    <p:sldId id="526" r:id="rId14"/>
    <p:sldId id="528" r:id="rId15"/>
    <p:sldId id="529" r:id="rId16"/>
    <p:sldId id="530" r:id="rId17"/>
    <p:sldId id="272" r:id="rId18"/>
  </p:sldIdLst>
  <p:sldSz cx="18288000" cy="13716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A4881F73-EBA1-4375-A833-DFD7B08393D8}">
          <p14:sldIdLst>
            <p14:sldId id="279"/>
            <p14:sldId id="280"/>
            <p14:sldId id="527"/>
            <p14:sldId id="520"/>
            <p14:sldId id="518"/>
            <p14:sldId id="519"/>
            <p14:sldId id="516"/>
            <p14:sldId id="521"/>
            <p14:sldId id="522"/>
            <p14:sldId id="523"/>
            <p14:sldId id="524"/>
            <p14:sldId id="525"/>
            <p14:sldId id="526"/>
            <p14:sldId id="528"/>
            <p14:sldId id="529"/>
            <p14:sldId id="530"/>
            <p14:sldId id="272"/>
          </p14:sldIdLst>
        </p14:section>
        <p14:section name="Standardabschnitt" id="{DDEC697C-2F1D-4472-B587-A245DA29240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unkle Formatvorlage 2 - Akzent 1/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5374" autoAdjust="0"/>
  </p:normalViewPr>
  <p:slideViewPr>
    <p:cSldViewPr>
      <p:cViewPr varScale="1">
        <p:scale>
          <a:sx n="61" d="100"/>
          <a:sy n="61" d="100"/>
        </p:scale>
        <p:origin x="1944" y="224"/>
      </p:cViewPr>
      <p:guideLst>
        <p:guide orient="horz" pos="4320"/>
        <p:guide pos="576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>
            <a:extLst>
              <a:ext uri="{FF2B5EF4-FFF2-40B4-BE49-F238E27FC236}">
                <a16:creationId xmlns:a16="http://schemas.microsoft.com/office/drawing/2014/main" id="{2DCC97CD-002F-4361-B208-07B355833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0A28F0F4-94ED-4EF1-9DB9-4252C3093EE3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1E5D35A2-DCAD-4359-B11F-41ADCDA29ADB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/>
          </a:p>
        </p:txBody>
      </p:sp>
    </p:spTree>
    <p:extLst>
      <p:ext uri="{BB962C8B-B14F-4D97-AF65-F5344CB8AC3E}">
        <p14:creationId xmlns:p14="http://schemas.microsoft.com/office/powerpoint/2010/main" val="23464433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510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7340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11.png"/><Relationship Id="rId7" Type="http://schemas.openxmlformats.org/officeDocument/2006/relationships/image" Target="../media/image8.jpeg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71392" y="2249488"/>
            <a:ext cx="11650404" cy="3292604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9600" b="0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23520" y="5561857"/>
            <a:ext cx="10513168" cy="2193798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>
                <a:solidFill>
                  <a:schemeClr val="tx1"/>
                </a:solidFill>
              </a:defRPr>
            </a:lvl1pPr>
            <a:lvl2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0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5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569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EDC322F-E7FF-3F47-9B80-34B1F24F4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564101" y="12855924"/>
            <a:ext cx="477716" cy="663864"/>
          </a:xfrm>
          <a:prstGeom prst="rect">
            <a:avLst/>
          </a:prstGeom>
        </p:spPr>
        <p:txBody>
          <a:bodyPr lIns="0"/>
          <a:lstStyle>
            <a:lvl1pPr>
              <a:defRPr sz="135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B213AD1-666F-2A4B-BC8E-708542D79E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72539" y="12869080"/>
            <a:ext cx="1308107" cy="663864"/>
          </a:xfrm>
          <a:prstGeom prst="rect">
            <a:avLst/>
          </a:prstGeom>
        </p:spPr>
        <p:txBody>
          <a:bodyPr lIns="0"/>
          <a:lstStyle>
            <a:lvl1pPr>
              <a:defRPr sz="1350">
                <a:solidFill>
                  <a:schemeClr val="bg1"/>
                </a:solidFill>
              </a:defRPr>
            </a:lvl1pPr>
          </a:lstStyle>
          <a:p>
            <a:fld id="{CA5AF721-2FDA-144E-A00C-BD86FAA776FC}" type="datetime1">
              <a:rPr lang="de-DE" smtClean="0"/>
              <a:t>04.10.20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1FF4BEC-282F-F948-88BB-C037CFF2D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64019" y="12876524"/>
            <a:ext cx="7548734" cy="663864"/>
          </a:xfrm>
          <a:prstGeom prst="rect">
            <a:avLst/>
          </a:prstGeom>
        </p:spPr>
        <p:txBody>
          <a:bodyPr lIns="0"/>
          <a:lstStyle>
            <a:lvl1pPr>
              <a:defRPr sz="1350">
                <a:solidFill>
                  <a:schemeClr val="bg1"/>
                </a:solidFill>
              </a:defRPr>
            </a:lvl1pPr>
          </a:lstStyle>
          <a:p>
            <a:r>
              <a:rPr lang="en-GB"/>
              <a:t>CERN Projektwochen - Genf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901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39F398E-7E36-5A45-9883-3643F7872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564101" y="12855924"/>
            <a:ext cx="477716" cy="663864"/>
          </a:xfrm>
          <a:prstGeom prst="rect">
            <a:avLst/>
          </a:prstGeom>
        </p:spPr>
        <p:txBody>
          <a:bodyPr lIns="0"/>
          <a:lstStyle>
            <a:lvl1pPr>
              <a:defRPr sz="135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3A2CD304-B5F5-EA49-A6A8-57FF0E5AF3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72539" y="12869080"/>
            <a:ext cx="1308107" cy="663864"/>
          </a:xfrm>
          <a:prstGeom prst="rect">
            <a:avLst/>
          </a:prstGeom>
        </p:spPr>
        <p:txBody>
          <a:bodyPr lIns="0"/>
          <a:lstStyle>
            <a:lvl1pPr>
              <a:defRPr sz="1350">
                <a:solidFill>
                  <a:schemeClr val="bg1"/>
                </a:solidFill>
              </a:defRPr>
            </a:lvl1pPr>
          </a:lstStyle>
          <a:p>
            <a:fld id="{EC97C9B8-3425-A648-BEA0-160AE7446BD1}" type="datetime1">
              <a:rPr lang="de-DE" smtClean="0"/>
              <a:t>04.10.20</a:t>
            </a:fld>
            <a:endParaRPr lang="en-GB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10CEB11C-E06F-E647-BAFF-CF7B07299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64019" y="12876524"/>
            <a:ext cx="7548734" cy="663864"/>
          </a:xfrm>
          <a:prstGeom prst="rect">
            <a:avLst/>
          </a:prstGeom>
        </p:spPr>
        <p:txBody>
          <a:bodyPr lIns="0"/>
          <a:lstStyle>
            <a:lvl1pPr>
              <a:defRPr sz="1350">
                <a:solidFill>
                  <a:schemeClr val="bg1"/>
                </a:solidFill>
              </a:defRPr>
            </a:lvl1pPr>
          </a:lstStyle>
          <a:p>
            <a:r>
              <a:rPr lang="en-GB"/>
              <a:t>CERN Projektwochen - Genf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3089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3200" y="1326552"/>
            <a:ext cx="15053320" cy="1944000"/>
          </a:xfrm>
          <a:prstGeom prst="rect">
            <a:avLst/>
          </a:prstGeom>
        </p:spPr>
        <p:txBody>
          <a:bodyPr anchor="ctr"/>
          <a:lstStyle>
            <a:lvl1pPr>
              <a:defRPr sz="64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912752" y="12785007"/>
            <a:ext cx="1117948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1244" y="12785007"/>
            <a:ext cx="1730148" cy="730250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CD36FBB0-C8F2-8A49-8160-BE54C152E914}" type="datetime1">
              <a:rPr lang="de-DE" smtClean="0"/>
              <a:t>04.10.20</a:t>
            </a:fld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9424" y="12785007"/>
            <a:ext cx="11809312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CERN Projektwochen - Genf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43200" y="3545633"/>
            <a:ext cx="15093368" cy="90709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1155692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244" y="1326552"/>
            <a:ext cx="15055276" cy="1944000"/>
          </a:xfrm>
          <a:prstGeom prst="rect">
            <a:avLst/>
          </a:prstGeom>
        </p:spPr>
        <p:txBody>
          <a:bodyPr anchor="ctr"/>
          <a:lstStyle>
            <a:lvl1pPr>
              <a:defRPr sz="64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E9AF7F3D-4FDD-49EE-B8B5-27D931831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912752" y="12785007"/>
            <a:ext cx="1117948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6C3AE6C-2328-4618-AC3F-6F82BE4538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1244" y="12785007"/>
            <a:ext cx="1730148" cy="730250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813A9DC8-C9E6-BA4E-B298-EF83AACA0027}" type="datetime1">
              <a:rPr lang="de-DE" smtClean="0"/>
              <a:t>04.10.20</a:t>
            </a:fld>
            <a:endParaRPr lang="de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22D1C1D-3181-4054-AD97-71BBB93F2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9424" y="12785007"/>
            <a:ext cx="11809312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CERN Projektwochen - Genf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8547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AAD47575-8026-42E6-9FC2-098EB847C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912752" y="12785007"/>
            <a:ext cx="1117948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83EA1F1-69B6-44BC-A5CC-1015CB410F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1244" y="12785007"/>
            <a:ext cx="1730148" cy="730250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87AFBBF9-83B6-BF4C-8858-281A5CBBED61}" type="datetime1">
              <a:rPr lang="de-DE" smtClean="0"/>
              <a:t>04.10.20</a:t>
            </a:fld>
            <a:endParaRPr lang="de-DE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03030FA-B9F0-426A-B653-EB60A2B91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9424" y="12785007"/>
            <a:ext cx="11809312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CERN Projektwochen - Genf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1254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anz_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2594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_2Bil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3200" y="1326552"/>
            <a:ext cx="15053320" cy="1944000"/>
          </a:xfrm>
          <a:prstGeom prst="rect">
            <a:avLst/>
          </a:prstGeom>
        </p:spPr>
        <p:txBody>
          <a:bodyPr anchor="ctr"/>
          <a:lstStyle>
            <a:lvl1pPr>
              <a:defRPr sz="64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912752" y="12785007"/>
            <a:ext cx="1117948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1244" y="12785007"/>
            <a:ext cx="1730148" cy="730250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6CB9531-F02F-1640-8C71-6A144F609E7D}" type="datetime1">
              <a:rPr lang="de-DE" smtClean="0"/>
              <a:t>04.10.20</a:t>
            </a:fld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9424" y="12785007"/>
            <a:ext cx="11809312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CERN Projektwochen - Genf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43200" y="3545633"/>
            <a:ext cx="8784976" cy="90709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CF19C38A-B708-41FE-8226-9488F93E26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448256" y="3546475"/>
            <a:ext cx="5548264" cy="357805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2B0AF6C5-57B8-401F-9145-93CD131EDF2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448256" y="8032479"/>
            <a:ext cx="5548264" cy="357805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841224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0" y="9601200"/>
            <a:ext cx="10747376" cy="1133476"/>
          </a:xfrm>
          <a:prstGeom prst="rect">
            <a:avLst/>
          </a:prstGeo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10000" y="1620000"/>
            <a:ext cx="12822832" cy="77768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10000" y="10880725"/>
            <a:ext cx="10972800" cy="14498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oliennummernplatzhalter 4">
            <a:extLst>
              <a:ext uri="{FF2B5EF4-FFF2-40B4-BE49-F238E27FC236}">
                <a16:creationId xmlns:a16="http://schemas.microsoft.com/office/drawing/2014/main" id="{355BAD82-CD39-4E37-A681-160A3CEC7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912752" y="12785007"/>
            <a:ext cx="1117948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C18320E0-2DF9-4166-B479-52C4971B86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1244" y="12785007"/>
            <a:ext cx="1730148" cy="730250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B4E04A4-7448-C343-815F-007E8DB63C14}" type="datetime1">
              <a:rPr lang="de-DE" smtClean="0"/>
              <a:t>04.10.20</a:t>
            </a:fld>
            <a:endParaRPr lang="de-DE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25A36B48-9A65-4041-9B20-294F53822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9424" y="12785007"/>
            <a:ext cx="11809312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CERN Projektwochen - Genf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052739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9360025" y="11754546"/>
            <a:ext cx="3041650" cy="168842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Instituts-logo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4679504" y="1673425"/>
            <a:ext cx="9361040" cy="734481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5600">
                <a:solidFill>
                  <a:schemeClr val="tx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0686" y="2969568"/>
            <a:ext cx="1080000" cy="1080000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14543744" y="2393504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4543744" y="313488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410" y="895336"/>
            <a:ext cx="3141928" cy="922104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14543744" y="4607226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5280220"/>
            <a:ext cx="2019010" cy="85770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2969568"/>
            <a:ext cx="1103834" cy="108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9696163"/>
            <a:ext cx="3151632" cy="1194286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7255728"/>
            <a:ext cx="3151632" cy="219456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14485392" y="6623450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27FAE731-CC86-4C28-A2A3-0A318174A2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0686" y="2969568"/>
            <a:ext cx="1080000" cy="1080000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DE70D378-A46D-4FDF-BFD7-F60D0E2D5FB5}"/>
              </a:ext>
            </a:extLst>
          </p:cNvPr>
          <p:cNvSpPr txBox="1"/>
          <p:nvPr/>
        </p:nvSpPr>
        <p:spPr>
          <a:xfrm>
            <a:off x="14543744" y="2393504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E1D9485-2BC3-4F5A-A2EE-62C7B7FDCC5D}"/>
              </a:ext>
            </a:extLst>
          </p:cNvPr>
          <p:cNvSpPr txBox="1"/>
          <p:nvPr/>
        </p:nvSpPr>
        <p:spPr>
          <a:xfrm>
            <a:off x="14543744" y="313488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873EBFFB-E874-4C33-A615-BE7BAC7443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410" y="895336"/>
            <a:ext cx="3141928" cy="922104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8E9C28E8-E841-4F19-8707-F031C4A38B2A}"/>
              </a:ext>
            </a:extLst>
          </p:cNvPr>
          <p:cNvSpPr txBox="1"/>
          <p:nvPr/>
        </p:nvSpPr>
        <p:spPr>
          <a:xfrm>
            <a:off x="14543744" y="4607226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062FACAF-5B01-4448-9994-50A953BA22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5280220"/>
            <a:ext cx="2019010" cy="85770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B3613F98-A9B7-4870-8155-A96CBC3269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2969568"/>
            <a:ext cx="1103834" cy="108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425615DE-EC9F-4190-8D61-848906EE738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9696163"/>
            <a:ext cx="3151632" cy="1194286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CC83CF8C-55BD-4842-AF4A-A0D952F2E8C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7255728"/>
            <a:ext cx="3151632" cy="219456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FE7F238E-CEFE-48AB-9B0F-3B2769829409}"/>
              </a:ext>
            </a:extLst>
          </p:cNvPr>
          <p:cNvSpPr txBox="1"/>
          <p:nvPr/>
        </p:nvSpPr>
        <p:spPr>
          <a:xfrm>
            <a:off x="14485392" y="6623450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34" name="Grafik 33">
            <a:extLst>
              <a:ext uri="{FF2B5EF4-FFF2-40B4-BE49-F238E27FC236}">
                <a16:creationId xmlns:a16="http://schemas.microsoft.com/office/drawing/2014/main" id="{70985EA1-F7C6-4E06-8330-5012852C79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0686" y="2969568"/>
            <a:ext cx="1080000" cy="1080000"/>
          </a:xfrm>
          <a:prstGeom prst="rect">
            <a:avLst/>
          </a:prstGeom>
        </p:spPr>
      </p:pic>
      <p:sp>
        <p:nvSpPr>
          <p:cNvPr id="35" name="Textfeld 34">
            <a:extLst>
              <a:ext uri="{FF2B5EF4-FFF2-40B4-BE49-F238E27FC236}">
                <a16:creationId xmlns:a16="http://schemas.microsoft.com/office/drawing/2014/main" id="{13496E03-50CD-41FA-98FE-BCF8A0A460F9}"/>
              </a:ext>
            </a:extLst>
          </p:cNvPr>
          <p:cNvSpPr txBox="1"/>
          <p:nvPr/>
        </p:nvSpPr>
        <p:spPr>
          <a:xfrm>
            <a:off x="14543744" y="2393504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AD3784C-0F3B-41A3-AE9C-BA7A700A8A43}"/>
              </a:ext>
            </a:extLst>
          </p:cNvPr>
          <p:cNvSpPr txBox="1"/>
          <p:nvPr/>
        </p:nvSpPr>
        <p:spPr>
          <a:xfrm>
            <a:off x="14543744" y="313488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D6E39F72-2687-43FF-8621-B63CA33E03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410" y="895336"/>
            <a:ext cx="3141928" cy="922104"/>
          </a:xfrm>
          <a:prstGeom prst="rect">
            <a:avLst/>
          </a:prstGeom>
        </p:spPr>
      </p:pic>
      <p:sp>
        <p:nvSpPr>
          <p:cNvPr id="38" name="Textfeld 37">
            <a:extLst>
              <a:ext uri="{FF2B5EF4-FFF2-40B4-BE49-F238E27FC236}">
                <a16:creationId xmlns:a16="http://schemas.microsoft.com/office/drawing/2014/main" id="{0ABFCCFE-7137-4B66-A205-0BF20F2FCB50}"/>
              </a:ext>
            </a:extLst>
          </p:cNvPr>
          <p:cNvSpPr txBox="1"/>
          <p:nvPr/>
        </p:nvSpPr>
        <p:spPr>
          <a:xfrm>
            <a:off x="14543744" y="4607226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8BDACA06-8D35-41D3-9EC2-5BEA265903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5280220"/>
            <a:ext cx="2019010" cy="857700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A9FEF107-2CA8-4418-B049-48D3627EFFA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2969568"/>
            <a:ext cx="1103834" cy="1080000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B378259D-606B-47CA-BAB4-384D5F5C924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9696163"/>
            <a:ext cx="3151632" cy="1194286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F7BC4E29-0F48-4C39-AB4F-7C004663244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7255728"/>
            <a:ext cx="3151632" cy="2194560"/>
          </a:xfrm>
          <a:prstGeom prst="rect">
            <a:avLst/>
          </a:prstGeom>
        </p:spPr>
      </p:pic>
      <p:sp>
        <p:nvSpPr>
          <p:cNvPr id="43" name="Textfeld 42">
            <a:extLst>
              <a:ext uri="{FF2B5EF4-FFF2-40B4-BE49-F238E27FC236}">
                <a16:creationId xmlns:a16="http://schemas.microsoft.com/office/drawing/2014/main" id="{BD4F129E-7698-45B7-A60C-DDFF56A95883}"/>
              </a:ext>
            </a:extLst>
          </p:cNvPr>
          <p:cNvSpPr txBox="1"/>
          <p:nvPr/>
        </p:nvSpPr>
        <p:spPr>
          <a:xfrm>
            <a:off x="14485392" y="6623450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44" name="Grafik 43">
            <a:extLst>
              <a:ext uri="{FF2B5EF4-FFF2-40B4-BE49-F238E27FC236}">
                <a16:creationId xmlns:a16="http://schemas.microsoft.com/office/drawing/2014/main" id="{CA98D21D-E112-4EDD-BF92-83BD032A8D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0686" y="2969568"/>
            <a:ext cx="1080000" cy="1080000"/>
          </a:xfrm>
          <a:prstGeom prst="rect">
            <a:avLst/>
          </a:prstGeom>
        </p:spPr>
      </p:pic>
      <p:sp>
        <p:nvSpPr>
          <p:cNvPr id="45" name="Textfeld 44">
            <a:extLst>
              <a:ext uri="{FF2B5EF4-FFF2-40B4-BE49-F238E27FC236}">
                <a16:creationId xmlns:a16="http://schemas.microsoft.com/office/drawing/2014/main" id="{3353D840-AF57-4350-AE88-9DE023D78CAF}"/>
              </a:ext>
            </a:extLst>
          </p:cNvPr>
          <p:cNvSpPr txBox="1"/>
          <p:nvPr/>
        </p:nvSpPr>
        <p:spPr>
          <a:xfrm>
            <a:off x="14543744" y="2393504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F50B51FB-F7E7-4300-9CDE-E4BE4A97B336}"/>
              </a:ext>
            </a:extLst>
          </p:cNvPr>
          <p:cNvSpPr txBox="1"/>
          <p:nvPr/>
        </p:nvSpPr>
        <p:spPr>
          <a:xfrm>
            <a:off x="14543744" y="313488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47" name="Grafik 46">
            <a:extLst>
              <a:ext uri="{FF2B5EF4-FFF2-40B4-BE49-F238E27FC236}">
                <a16:creationId xmlns:a16="http://schemas.microsoft.com/office/drawing/2014/main" id="{62A20839-FC9A-471E-85F8-BAFBFD0D47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410" y="895336"/>
            <a:ext cx="3141928" cy="922104"/>
          </a:xfrm>
          <a:prstGeom prst="rect">
            <a:avLst/>
          </a:prstGeom>
        </p:spPr>
      </p:pic>
      <p:sp>
        <p:nvSpPr>
          <p:cNvPr id="48" name="Textfeld 47">
            <a:extLst>
              <a:ext uri="{FF2B5EF4-FFF2-40B4-BE49-F238E27FC236}">
                <a16:creationId xmlns:a16="http://schemas.microsoft.com/office/drawing/2014/main" id="{8D851DAD-CE9F-45FA-B44D-7584CB598CE7}"/>
              </a:ext>
            </a:extLst>
          </p:cNvPr>
          <p:cNvSpPr txBox="1"/>
          <p:nvPr/>
        </p:nvSpPr>
        <p:spPr>
          <a:xfrm>
            <a:off x="14543744" y="4607226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49" name="Grafik 48">
            <a:extLst>
              <a:ext uri="{FF2B5EF4-FFF2-40B4-BE49-F238E27FC236}">
                <a16:creationId xmlns:a16="http://schemas.microsoft.com/office/drawing/2014/main" id="{A79272ED-86C9-45E2-9C0D-93D9E0A81DD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5280220"/>
            <a:ext cx="2019010" cy="857700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9408798B-8A3D-4C86-B6F9-1E70C33FF81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2969568"/>
            <a:ext cx="1103834" cy="1080000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D5558467-CCBD-4202-8EEA-CA43DFA66F2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9696163"/>
            <a:ext cx="3151632" cy="1194286"/>
          </a:xfrm>
          <a:prstGeom prst="rect">
            <a:avLst/>
          </a:prstGeom>
        </p:spPr>
      </p:pic>
      <p:pic>
        <p:nvPicPr>
          <p:cNvPr id="52" name="Grafik 51">
            <a:extLst>
              <a:ext uri="{FF2B5EF4-FFF2-40B4-BE49-F238E27FC236}">
                <a16:creationId xmlns:a16="http://schemas.microsoft.com/office/drawing/2014/main" id="{4A3878CE-36FD-4D60-B6F9-A4BD0EFD567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7255728"/>
            <a:ext cx="3151632" cy="2194560"/>
          </a:xfrm>
          <a:prstGeom prst="rect">
            <a:avLst/>
          </a:prstGeom>
        </p:spPr>
      </p:pic>
      <p:sp>
        <p:nvSpPr>
          <p:cNvPr id="53" name="Textfeld 52">
            <a:extLst>
              <a:ext uri="{FF2B5EF4-FFF2-40B4-BE49-F238E27FC236}">
                <a16:creationId xmlns:a16="http://schemas.microsoft.com/office/drawing/2014/main" id="{21931C5F-6EE6-49DA-9E6E-67947A152135}"/>
              </a:ext>
            </a:extLst>
          </p:cNvPr>
          <p:cNvSpPr txBox="1"/>
          <p:nvPr/>
        </p:nvSpPr>
        <p:spPr>
          <a:xfrm>
            <a:off x="14485392" y="6623450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</a:p>
        </p:txBody>
      </p:sp>
    </p:spTree>
    <p:extLst>
      <p:ext uri="{BB962C8B-B14F-4D97-AF65-F5344CB8AC3E}">
        <p14:creationId xmlns:p14="http://schemas.microsoft.com/office/powerpoint/2010/main" val="197187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62B422B2-6E4F-498E-8BB5-EB9656B049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6850" y="2925626"/>
            <a:ext cx="1103836" cy="1103836"/>
          </a:xfrm>
          <a:prstGeom prst="rect">
            <a:avLst/>
          </a:prstGeom>
        </p:spPr>
      </p:pic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4679504" y="1673425"/>
            <a:ext cx="9361040" cy="734481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5600">
                <a:solidFill>
                  <a:schemeClr val="tx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4543744" y="2393504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4543744" y="313488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410" y="895336"/>
            <a:ext cx="3141928" cy="922104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14543744" y="4607226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5280220"/>
            <a:ext cx="2019010" cy="85770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2969568"/>
            <a:ext cx="1103834" cy="108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9696163"/>
            <a:ext cx="3151632" cy="1194286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7255728"/>
            <a:ext cx="3151632" cy="219456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14485392" y="6623450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AAA8EB42-C9B8-47A1-AD8E-5284CAC7A28F}"/>
              </a:ext>
            </a:extLst>
          </p:cNvPr>
          <p:cNvSpPr txBox="1"/>
          <p:nvPr/>
        </p:nvSpPr>
        <p:spPr>
          <a:xfrm>
            <a:off x="14543744" y="2393504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AE1F986-7A65-42F6-854B-3B5382EF9543}"/>
              </a:ext>
            </a:extLst>
          </p:cNvPr>
          <p:cNvSpPr txBox="1"/>
          <p:nvPr/>
        </p:nvSpPr>
        <p:spPr>
          <a:xfrm>
            <a:off x="14543744" y="313488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9F89A291-2C4A-4FAD-B182-92C1304E13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410" y="895336"/>
            <a:ext cx="3141928" cy="922104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6FC88DF8-14A6-4FEC-8534-53691C9CD10E}"/>
              </a:ext>
            </a:extLst>
          </p:cNvPr>
          <p:cNvSpPr txBox="1"/>
          <p:nvPr/>
        </p:nvSpPr>
        <p:spPr>
          <a:xfrm>
            <a:off x="14543744" y="4607226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B15C8A82-31C0-42FF-A4B1-9FB6B6CED16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5280220"/>
            <a:ext cx="2019010" cy="85770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379DA4E9-9A34-401A-A204-F6036B4A832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2969568"/>
            <a:ext cx="1103834" cy="108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BB563B2B-2C67-4DEC-BE71-A2CC1F22B07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9696163"/>
            <a:ext cx="3151632" cy="1194286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3C863F68-3F74-4517-8E04-2A533146864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7255728"/>
            <a:ext cx="3151632" cy="219456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D877C0DB-9CE2-4273-B2A6-CE883C9AFA4D}"/>
              </a:ext>
            </a:extLst>
          </p:cNvPr>
          <p:cNvSpPr txBox="1"/>
          <p:nvPr/>
        </p:nvSpPr>
        <p:spPr>
          <a:xfrm>
            <a:off x="14485392" y="6623450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</p:spTree>
    <p:extLst>
      <p:ext uri="{BB962C8B-B14F-4D97-AF65-F5344CB8AC3E}">
        <p14:creationId xmlns:p14="http://schemas.microsoft.com/office/powerpoint/2010/main" val="1029859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3200" y="1362075"/>
            <a:ext cx="15087500" cy="20193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43201" y="3651250"/>
            <a:ext cx="1508749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5912752" y="12785007"/>
            <a:ext cx="1117948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0F603AA6-9256-4A84-89B6-90C78D8469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41244" y="12785007"/>
            <a:ext cx="1730148" cy="730250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4C84D233-7BC5-E247-8B9D-A34D58579498}" type="datetime1">
              <a:rPr lang="de-DE" smtClean="0"/>
              <a:t>04.10.20</a:t>
            </a:fld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9424" y="12785007"/>
            <a:ext cx="11809312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CERN Projektwochen - Genf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7317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hdr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6400" b="1" kern="1200">
          <a:solidFill>
            <a:srgbClr val="003477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Clr>
          <a:schemeClr val="bg1"/>
        </a:buClr>
        <a:buFont typeface="Arial Narrow" panose="020B0606020202030204" pitchFamily="34" charset="0"/>
        <a:buChar char="►"/>
        <a:defRPr lang="de-DE" sz="4800" kern="1200" baseline="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1pPr>
      <a:lvl2pPr marL="1397000" indent="-685800" algn="l" defTabSz="1828800" rtl="0" eaLnBrk="1" latinLnBrk="0" hangingPunct="1">
        <a:lnSpc>
          <a:spcPct val="90000"/>
        </a:lnSpc>
        <a:spcBef>
          <a:spcPts val="10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40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2pPr>
      <a:lvl3pPr marL="1930400" indent="-685800" algn="l" defTabSz="18288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36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3pPr>
      <a:lvl4pPr marL="3314700" indent="-571500" algn="l" defTabSz="1828800" rtl="0" eaLnBrk="1" latinLnBrk="0" hangingPunct="1">
        <a:lnSpc>
          <a:spcPct val="90000"/>
        </a:lnSpc>
        <a:spcBef>
          <a:spcPts val="1000"/>
        </a:spcBef>
        <a:buClr>
          <a:srgbClr val="003477"/>
        </a:buClr>
        <a:buFont typeface="Symbol" panose="05050102010706020507" pitchFamily="18" charset="2"/>
        <a:buChar char="-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229100" indent="-571500" algn="l" defTabSz="1828800" rtl="0" eaLnBrk="1" latinLnBrk="0" hangingPunct="1">
        <a:lnSpc>
          <a:spcPct val="90000"/>
        </a:lnSpc>
        <a:spcBef>
          <a:spcPts val="1000"/>
        </a:spcBef>
        <a:buClr>
          <a:srgbClr val="003477"/>
        </a:buClr>
        <a:buFont typeface="Symbol" panose="05050102010706020507" pitchFamily="18" charset="2"/>
        <a:buChar char="-"/>
        <a:defRPr sz="36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G"/><Relationship Id="rId3" Type="http://schemas.openxmlformats.org/officeDocument/2006/relationships/image" Target="../media/image41.JPG"/><Relationship Id="rId7" Type="http://schemas.openxmlformats.org/officeDocument/2006/relationships/image" Target="../media/image45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4.JPG"/><Relationship Id="rId5" Type="http://schemas.openxmlformats.org/officeDocument/2006/relationships/image" Target="../media/image43.JPG"/><Relationship Id="rId4" Type="http://schemas.openxmlformats.org/officeDocument/2006/relationships/image" Target="../media/image42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jpe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indico.cern.ch/event/851039/timetable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E3D1CD2-CECF-4582-A69B-8852C0E793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3320" y="2537520"/>
            <a:ext cx="13681520" cy="1728192"/>
          </a:xfrm>
        </p:spPr>
        <p:txBody>
          <a:bodyPr/>
          <a:lstStyle/>
          <a:p>
            <a:r>
              <a:rPr lang="de-DE" b="1" dirty="0"/>
              <a:t>CERN Projektwochen 2020</a:t>
            </a:r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6339385D-40D3-4F1C-A93D-6AE77C3937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altLang="en-US" dirty="0"/>
              <a:t>Organisatorisches und Allgemeines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4D601EA-BDD8-46F2-87FA-288ADAF3FB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016" y="12042576"/>
            <a:ext cx="1494111" cy="1491625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4B0F5FA3-B8A1-4571-8C49-CD740777CD64}"/>
              </a:ext>
            </a:extLst>
          </p:cNvPr>
          <p:cNvSpPr/>
          <p:nvPr/>
        </p:nvSpPr>
        <p:spPr>
          <a:xfrm>
            <a:off x="4823520" y="12188223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3600" dirty="0">
                <a:solidFill>
                  <a:srgbClr val="013476"/>
                </a:solidFill>
                <a:ea typeface="+mj-ea"/>
                <a:cs typeface="Arial" panose="020B0604020202020204" pitchFamily="34" charset="0"/>
              </a:rPr>
              <a:t>CERN Projektwochen</a:t>
            </a:r>
            <a:br>
              <a:rPr lang="de-DE" sz="3600" dirty="0">
                <a:solidFill>
                  <a:srgbClr val="013476"/>
                </a:solidFill>
                <a:ea typeface="+mj-ea"/>
                <a:cs typeface="Arial" panose="020B0604020202020204" pitchFamily="34" charset="0"/>
              </a:rPr>
            </a:br>
            <a:r>
              <a:rPr lang="de-DE" sz="3600" dirty="0">
                <a:solidFill>
                  <a:srgbClr val="013476"/>
                </a:solidFill>
                <a:cs typeface="Arial" panose="020B0604020202020204" pitchFamily="34" charset="0"/>
              </a:rPr>
              <a:t>Moritz Springer </a:t>
            </a:r>
            <a:r>
              <a:rPr lang="de-DE" sz="3600" dirty="0">
                <a:solidFill>
                  <a:srgbClr val="003477"/>
                </a:solidFill>
                <a:ea typeface="+mj-ea"/>
                <a:cs typeface="Arial" panose="020B0604020202020204" pitchFamily="34" charset="0"/>
              </a:rPr>
              <a:t>| 04. – 16.10.2020</a:t>
            </a:r>
            <a:endParaRPr lang="de-DE" sz="3600" dirty="0">
              <a:solidFill>
                <a:srgbClr val="00347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8973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048C08-D188-4E4D-BE5B-CE21CE0A5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Via CERN Network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1D23DDC-E1CA-4C05-B372-363BD2DB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DC3C8B8-6F28-44A3-B3AC-0BFC0F0D0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D0133-1903-3646-8101-9F1DABF1DBCE}" type="datetime1">
              <a:rPr lang="de-DE" smtClean="0"/>
              <a:t>04.10.20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71FEEAC-D652-4544-88BB-10EEB409A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Projektwochen - Genf</a:t>
            </a:r>
            <a:endParaRPr lang="de-DE" dirty="0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CD132A90-E92A-4384-9832-DD7625F99E2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941245" y="3617640"/>
            <a:ext cx="15089456" cy="8542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664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703DD8-ACF2-472B-8EC1-26E51B1C1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Via CERN Network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E442C6B-3C6B-40F4-B4FC-A0DA86017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FD99308-6F7E-4929-915E-2931EF5BF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98813-E8C4-D148-BE18-CFACDC40C8E3}" type="datetime1">
              <a:rPr lang="de-DE" smtClean="0"/>
              <a:t>04.10.20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84EB70-2820-49A9-9D5A-A6A994A42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Projektwochen - Genf</a:t>
            </a:r>
            <a:endParaRPr lang="de-DE" dirty="0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563A7981-AF3A-41CD-9C19-0B61767D14C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941244" y="3617640"/>
            <a:ext cx="15093242" cy="792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592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9CD8B9-FBC4-4D62-95B2-4BF8BC4C9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Adapter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E58D57E-0596-4801-93C2-3CE6E8BF5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569E12-2E4C-48B7-8370-99CDFAD66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C525B-93FA-4845-AE78-BD79EE235749}" type="datetime1">
              <a:rPr lang="de-DE" smtClean="0"/>
              <a:t>04.10.20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08CC3B1-456B-46CE-86B4-14DCC968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Projektwochen - Genf</a:t>
            </a:r>
            <a:endParaRPr lang="de-DE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C9C3A131-1E9F-4F50-84F6-644994D524AE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355" y="3281704"/>
            <a:ext cx="12729687" cy="7968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38494543-63DD-4000-B9DE-0A155AF62DCF}"/>
              </a:ext>
            </a:extLst>
          </p:cNvPr>
          <p:cNvSpPr/>
          <p:nvPr/>
        </p:nvSpPr>
        <p:spPr>
          <a:xfrm>
            <a:off x="8855968" y="11620007"/>
            <a:ext cx="913904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400" dirty="0"/>
              <a:t>Ausleihbar bei der CERN </a:t>
            </a:r>
            <a:r>
              <a:rPr lang="de-DE" sz="4400" dirty="0" err="1"/>
              <a:t>Hostel</a:t>
            </a:r>
            <a:r>
              <a:rPr lang="de-DE" sz="4400" dirty="0"/>
              <a:t> Rezeption </a:t>
            </a:r>
          </a:p>
        </p:txBody>
      </p:sp>
    </p:spTree>
    <p:extLst>
      <p:ext uri="{BB962C8B-B14F-4D97-AF65-F5344CB8AC3E}">
        <p14:creationId xmlns:p14="http://schemas.microsoft.com/office/powerpoint/2010/main" val="4100657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BF2CC6-C362-4CE8-A178-6B69326F7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Morgen, 5 Oktober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1BFAF1E-5A92-4B76-B57F-7A99B2295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E07BEA8-9991-4D2B-A6CD-2B8379934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1CC9E-D5C7-E748-901E-72C8570F52F8}" type="datetime1">
              <a:rPr lang="de-DE" smtClean="0"/>
              <a:t>04.10.20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477620-81CE-4F8A-9839-83C9A3E08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CERN Projektwochen - Genf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1B4616A-94CF-43C7-9DA2-5644123B7A7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41244" y="3270552"/>
            <a:ext cx="15093368" cy="907097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de-DE" dirty="0"/>
              <a:t>08:30 – 12.30 → Organisatorisches und Registrierung</a:t>
            </a:r>
          </a:p>
          <a:p>
            <a:pPr lvl="1">
              <a:lnSpc>
                <a:spcPct val="120000"/>
              </a:lnSpc>
            </a:pPr>
            <a:r>
              <a:rPr lang="de-DE" sz="4800" dirty="0"/>
              <a:t>Eure Access Cards </a:t>
            </a:r>
          </a:p>
          <a:p>
            <a:pPr lvl="1">
              <a:lnSpc>
                <a:spcPct val="120000"/>
              </a:lnSpc>
            </a:pPr>
            <a:r>
              <a:rPr lang="de-DE" sz="4800" dirty="0"/>
              <a:t>Dosimeter </a:t>
            </a:r>
          </a:p>
          <a:p>
            <a:pPr lvl="1">
              <a:lnSpc>
                <a:spcPct val="120000"/>
              </a:lnSpc>
            </a:pPr>
            <a:r>
              <a:rPr lang="de-DE" sz="4800" dirty="0"/>
              <a:t>Online Sicherheitskurse</a:t>
            </a:r>
          </a:p>
          <a:p>
            <a:pPr lvl="1">
              <a:lnSpc>
                <a:spcPct val="120000"/>
              </a:lnSpc>
            </a:pPr>
            <a:r>
              <a:rPr lang="de-DE" sz="4800" dirty="0"/>
              <a:t>Fahrradabholung</a:t>
            </a:r>
          </a:p>
          <a:p>
            <a:pPr>
              <a:lnSpc>
                <a:spcPct val="120000"/>
              </a:lnSpc>
            </a:pPr>
            <a:r>
              <a:rPr lang="de-DE" dirty="0"/>
              <a:t>12.30 – 13:30 Mittagessen</a:t>
            </a:r>
          </a:p>
          <a:p>
            <a:pPr>
              <a:lnSpc>
                <a:spcPct val="120000"/>
              </a:lnSpc>
            </a:pPr>
            <a:r>
              <a:rPr lang="de-DE" dirty="0"/>
              <a:t>Ab 14:00</a:t>
            </a:r>
          </a:p>
          <a:p>
            <a:pPr lvl="1">
              <a:lnSpc>
                <a:spcPct val="120000"/>
              </a:lnSpc>
            </a:pPr>
            <a:r>
              <a:rPr lang="de-DE" dirty="0"/>
              <a:t>Alina wird von Anastasia abgeholt </a:t>
            </a:r>
            <a:r>
              <a:rPr lang="de-DE" dirty="0">
                <a:sym typeface="Wingdings" pitchFamily="2" charset="2"/>
              </a:rPr>
              <a:t> ALICE</a:t>
            </a:r>
            <a:endParaRPr lang="de-DE" dirty="0"/>
          </a:p>
          <a:p>
            <a:pPr lvl="1">
              <a:lnSpc>
                <a:spcPct val="120000"/>
              </a:lnSpc>
            </a:pPr>
            <a:r>
              <a:rPr lang="de-DE" dirty="0"/>
              <a:t>Rebecca und Aida treffen Heinrich</a:t>
            </a:r>
          </a:p>
          <a:p>
            <a:pPr>
              <a:lnSpc>
                <a:spcPct val="120000"/>
              </a:lnSpc>
            </a:pPr>
            <a:endParaRPr lang="de-DE" sz="4800" dirty="0"/>
          </a:p>
        </p:txBody>
      </p:sp>
    </p:spTree>
    <p:extLst>
      <p:ext uri="{BB962C8B-B14F-4D97-AF65-F5344CB8AC3E}">
        <p14:creationId xmlns:p14="http://schemas.microsoft.com/office/powerpoint/2010/main" val="13823629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training | </a:t>
            </a:r>
            <a:r>
              <a:rPr lang="en-GB" sz="6600" dirty="0" err="1"/>
              <a:t>learninghub.cern.ch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BE6F3-A6BC-2C41-B7F6-9FE658E4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z="24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15</a:t>
            </a:fld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BE6E89-5E4C-3640-B633-2D4F2406C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95E78-7F24-8D43-865A-31CED7C707AE}" type="datetime1">
              <a:rPr lang="de-DE" sz="240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04.10.20</a:t>
            </a:fld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6DFC3-BBB1-5248-A3F5-1D79876E0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CERN </a:t>
            </a:r>
            <a:r>
              <a:rPr lang="en-GB" sz="2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Projektwochen</a:t>
            </a: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- </a:t>
            </a:r>
            <a:r>
              <a:rPr lang="en-GB" sz="2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Genf</a:t>
            </a:r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507" y="3041576"/>
            <a:ext cx="13473757" cy="8941621"/>
          </a:xfrm>
          <a:prstGeom prst="rect">
            <a:avLst/>
          </a:prstGeom>
        </p:spPr>
      </p:pic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B6C1BC94-DB83-2E48-81E0-94F23A8A733D}"/>
              </a:ext>
            </a:extLst>
          </p:cNvPr>
          <p:cNvGrpSpPr/>
          <p:nvPr/>
        </p:nvGrpSpPr>
        <p:grpSpPr>
          <a:xfrm>
            <a:off x="7343800" y="5698310"/>
            <a:ext cx="4675092" cy="2319379"/>
            <a:chOff x="5012572" y="5978781"/>
            <a:chExt cx="3542213" cy="1633601"/>
          </a:xfrm>
        </p:grpSpPr>
        <p:sp>
          <p:nvSpPr>
            <p:cNvPr id="11" name="Rectangle 10"/>
            <p:cNvSpPr/>
            <p:nvPr/>
          </p:nvSpPr>
          <p:spPr>
            <a:xfrm>
              <a:off x="5012572" y="6233996"/>
              <a:ext cx="3088442" cy="137838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16000" rIns="216000" bIns="216000" rtlCol="0" anchor="ctr"/>
            <a:lstStyle/>
            <a:p>
              <a:pPr algn="ctr"/>
              <a:endParaRPr lang="en-GB" sz="2700" dirty="0"/>
            </a:p>
          </p:txBody>
        </p:sp>
        <p:sp>
          <p:nvSpPr>
            <p:cNvPr id="12" name="Right Arrow 11"/>
            <p:cNvSpPr/>
            <p:nvPr/>
          </p:nvSpPr>
          <p:spPr>
            <a:xfrm rot="9409063">
              <a:off x="8143305" y="5978781"/>
              <a:ext cx="411480" cy="29925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00"/>
            </a:p>
          </p:txBody>
        </p:sp>
      </p:grpSp>
    </p:spTree>
    <p:extLst>
      <p:ext uri="{BB962C8B-B14F-4D97-AF65-F5344CB8AC3E}">
        <p14:creationId xmlns:p14="http://schemas.microsoft.com/office/powerpoint/2010/main" val="18075551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training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BE6F3-A6BC-2C41-B7F6-9FE658E4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z="24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16</a:t>
            </a:fld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BE6E89-5E4C-3640-B633-2D4F2406C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678D-6E3A-F94F-B6A2-118AA7FBEC0E}" type="datetime1">
              <a:rPr lang="de-DE" sz="240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04.10.20</a:t>
            </a:fld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6DFC3-BBB1-5248-A3F5-1D79876E0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CERN </a:t>
            </a:r>
            <a:r>
              <a:rPr lang="en-GB" sz="2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Projektwochen</a:t>
            </a: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- </a:t>
            </a:r>
            <a:r>
              <a:rPr lang="en-GB" sz="2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Genf</a:t>
            </a:r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4" t="2843" r="4104" b="5235"/>
          <a:stretch/>
        </p:blipFill>
        <p:spPr>
          <a:xfrm>
            <a:off x="3026591" y="7146748"/>
            <a:ext cx="1733204" cy="24190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948" b="-1605"/>
          <a:stretch/>
        </p:blipFill>
        <p:spPr>
          <a:xfrm>
            <a:off x="13972555" y="5111508"/>
            <a:ext cx="2946176" cy="4118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1" t="2549" r="3564" b="790"/>
          <a:stretch/>
        </p:blipFill>
        <p:spPr>
          <a:xfrm>
            <a:off x="10849460" y="4025096"/>
            <a:ext cx="1758143" cy="25436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37" r="67590"/>
          <a:stretch/>
        </p:blipFill>
        <p:spPr>
          <a:xfrm>
            <a:off x="8933471" y="7834520"/>
            <a:ext cx="6138128" cy="12347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1" t="2843" r="1909" b="5235"/>
          <a:stretch/>
        </p:blipFill>
        <p:spPr>
          <a:xfrm>
            <a:off x="5919419" y="7146748"/>
            <a:ext cx="1795550" cy="241900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449" r="3588" b="3734"/>
          <a:stretch/>
        </p:blipFill>
        <p:spPr>
          <a:xfrm>
            <a:off x="7456256" y="4062503"/>
            <a:ext cx="1822469" cy="246888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3880912" y="6251253"/>
            <a:ext cx="6317" cy="446607"/>
          </a:xfrm>
          <a:prstGeom prst="straightConnector1">
            <a:avLst/>
          </a:prstGeom>
          <a:ln w="15875" cap="flat" cmpd="sng" algn="ctr">
            <a:solidFill>
              <a:srgbClr val="0099CC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680102" y="5317455"/>
            <a:ext cx="486360" cy="0"/>
          </a:xfrm>
          <a:prstGeom prst="straightConnector1">
            <a:avLst/>
          </a:prstGeom>
          <a:ln w="15875" cap="flat" cmpd="sng" algn="ctr">
            <a:solidFill>
              <a:srgbClr val="0099CC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9938510" y="5304011"/>
            <a:ext cx="486360" cy="0"/>
          </a:xfrm>
          <a:prstGeom prst="straightConnector1">
            <a:avLst/>
          </a:prstGeom>
          <a:ln w="15875" cap="flat" cmpd="sng" algn="ctr">
            <a:solidFill>
              <a:srgbClr val="0099CC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2847752" y="5340603"/>
            <a:ext cx="486360" cy="0"/>
          </a:xfrm>
          <a:prstGeom prst="straightConnector1">
            <a:avLst/>
          </a:prstGeom>
          <a:ln w="15875" cap="flat" cmpd="sng" algn="ctr">
            <a:solidFill>
              <a:srgbClr val="0099CC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836872" y="8445384"/>
            <a:ext cx="486360" cy="0"/>
          </a:xfrm>
          <a:prstGeom prst="straightConnector1">
            <a:avLst/>
          </a:prstGeom>
          <a:ln w="15875" cap="flat" cmpd="sng" algn="ctr">
            <a:solidFill>
              <a:srgbClr val="0099CC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8095280" y="8431940"/>
            <a:ext cx="486360" cy="0"/>
          </a:xfrm>
          <a:prstGeom prst="straightConnector1">
            <a:avLst/>
          </a:prstGeom>
          <a:ln w="15875" cap="flat" cmpd="sng" algn="ctr">
            <a:solidFill>
              <a:srgbClr val="0099CC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128" y="4250533"/>
            <a:ext cx="3923393" cy="1895678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13986456" y="5113162"/>
            <a:ext cx="2932275" cy="4093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700"/>
          </a:p>
        </p:txBody>
      </p:sp>
      <p:sp>
        <p:nvSpPr>
          <p:cNvPr id="22" name="Rectangle 21"/>
          <p:cNvSpPr/>
          <p:nvPr/>
        </p:nvSpPr>
        <p:spPr>
          <a:xfrm>
            <a:off x="8933470" y="7833572"/>
            <a:ext cx="6138128" cy="12727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700"/>
          </a:p>
        </p:txBody>
      </p:sp>
    </p:spTree>
    <p:extLst>
      <p:ext uri="{BB962C8B-B14F-4D97-AF65-F5344CB8AC3E}">
        <p14:creationId xmlns:p14="http://schemas.microsoft.com/office/powerpoint/2010/main" val="42048839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Dosimeters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z="24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17</a:t>
            </a:fld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7D6D4-DA39-0C4F-93AF-376D75A8F560}" type="datetime1">
              <a:rPr lang="de-DE" sz="240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04.10.20</a:t>
            </a:fld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CERN </a:t>
            </a:r>
            <a:r>
              <a:rPr lang="en-GB" sz="2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Projektwochen</a:t>
            </a:r>
            <a:r>
              <a:rPr lang="en-GB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- </a:t>
            </a:r>
            <a:r>
              <a:rPr lang="en-GB" sz="2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Genf</a:t>
            </a:r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3560" y="1087409"/>
            <a:ext cx="7652749" cy="38263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59224" y="3620627"/>
            <a:ext cx="72728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8625" indent="-428625">
              <a:buFont typeface="Arial" panose="020B0604020202020204" pitchFamily="34" charset="0"/>
              <a:buChar char="•"/>
            </a:pPr>
            <a:r>
              <a:rPr lang="en-GB" sz="3600" dirty="0"/>
              <a:t>Wear it while you work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en-GB" sz="3600" dirty="0"/>
              <a:t>They measure the dose you receive by exposure to ionising radiation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en-GB" sz="3600" dirty="0"/>
              <a:t>Personal – not transferable!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en-GB" sz="3600" dirty="0"/>
              <a:t>Required training: </a:t>
            </a:r>
            <a:br>
              <a:rPr lang="en-GB" sz="3600" dirty="0"/>
            </a:br>
            <a:r>
              <a:rPr lang="en-GB" sz="3600" dirty="0"/>
              <a:t>Radiation protection – Supervised Area</a:t>
            </a:r>
          </a:p>
        </p:txBody>
      </p:sp>
    </p:spTree>
    <p:extLst>
      <p:ext uri="{BB962C8B-B14F-4D97-AF65-F5344CB8AC3E}">
        <p14:creationId xmlns:p14="http://schemas.microsoft.com/office/powerpoint/2010/main" val="22768103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9799F124-BCBF-4256-A1CA-1A6683EB7C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63480" y="2969568"/>
            <a:ext cx="9361040" cy="7344814"/>
          </a:xfrm>
        </p:spPr>
        <p:txBody>
          <a:bodyPr/>
          <a:lstStyle/>
          <a:p>
            <a:pPr algn="r"/>
            <a:r>
              <a:rPr lang="de-DE" dirty="0"/>
              <a:t>Folgt uns bei Instagram! ;)</a:t>
            </a:r>
          </a:p>
          <a:p>
            <a:pPr algn="r"/>
            <a:endParaRPr lang="de-DE" dirty="0"/>
          </a:p>
          <a:p>
            <a:pPr algn="r"/>
            <a:r>
              <a:rPr lang="de-DE" dirty="0"/>
              <a:t>@</a:t>
            </a:r>
            <a:r>
              <a:rPr lang="de-DE" dirty="0" err="1"/>
              <a:t>netzwerkteilchenwelt</a:t>
            </a:r>
            <a:endParaRPr lang="de-DE" dirty="0"/>
          </a:p>
        </p:txBody>
      </p:sp>
      <p:sp>
        <p:nvSpPr>
          <p:cNvPr id="138" name="Shape 138">
            <a:extLst>
              <a:ext uri="{FF2B5EF4-FFF2-40B4-BE49-F238E27FC236}">
                <a16:creationId xmlns:a16="http://schemas.microsoft.com/office/drawing/2014/main" id="{B32BE7A2-B302-4311-A6C8-86E1802DD4A1}"/>
              </a:ext>
            </a:extLst>
          </p:cNvPr>
          <p:cNvSpPr/>
          <p:nvPr/>
        </p:nvSpPr>
        <p:spPr>
          <a:xfrm>
            <a:off x="-145032" y="11926989"/>
            <a:ext cx="12745415" cy="834371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wrap="square" lIns="53582" tIns="53582" rIns="53582" bIns="53582" anchor="ctr">
            <a:spAutoFit/>
          </a:bodyPr>
          <a:lstStyle/>
          <a:p>
            <a:pPr algn="ctr" defTabSz="482220">
              <a:lnSpc>
                <a:spcPct val="150000"/>
              </a:lnSpc>
              <a:buClr>
                <a:srgbClr val="000000"/>
              </a:buClr>
              <a:buSzPct val="100000"/>
              <a:defRPr sz="1800"/>
            </a:pPr>
            <a:endParaRPr lang="fr-FR" sz="3600" dirty="0">
              <a:latin typeface="+mj-lt"/>
              <a:ea typeface="Helvetica Neue Thin"/>
              <a:cs typeface="Helvetica Neue Thin"/>
              <a:sym typeface="Helvetica Neue Thin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F8645050-3F59-7241-AECF-4445587E89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3328" y="6425952"/>
            <a:ext cx="2009800" cy="2009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AAC745-7BA8-4BD8-A1DC-1564FCC7A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Contact Numbers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F96289F-90CA-4D56-883A-6C4A8D10447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de-DE" b="1" dirty="0">
                <a:solidFill>
                  <a:schemeClr val="tx1"/>
                </a:solidFill>
              </a:rPr>
              <a:t>EMERGENCY</a:t>
            </a:r>
            <a:r>
              <a:rPr lang="de-DE" dirty="0"/>
              <a:t>: </a:t>
            </a:r>
            <a:r>
              <a:rPr lang="de-DE" dirty="0" err="1"/>
              <a:t>Firefighters</a:t>
            </a:r>
            <a:endParaRPr lang="de-DE" dirty="0"/>
          </a:p>
          <a:p>
            <a:pPr lvl="1">
              <a:lnSpc>
                <a:spcPct val="120000"/>
              </a:lnSpc>
            </a:pPr>
            <a:r>
              <a:rPr lang="de-DE" dirty="0"/>
              <a:t>+41 22 76 74444 (intern: 74444)</a:t>
            </a:r>
          </a:p>
          <a:p>
            <a:pPr>
              <a:lnSpc>
                <a:spcPct val="120000"/>
              </a:lnSpc>
            </a:pPr>
            <a:r>
              <a:rPr lang="de-DE" b="1" dirty="0"/>
              <a:t>NON EMERGENCY: </a:t>
            </a:r>
            <a:r>
              <a:rPr lang="de-DE" dirty="0"/>
              <a:t>CERN </a:t>
            </a:r>
            <a:r>
              <a:rPr lang="de-DE" dirty="0" err="1"/>
              <a:t>medical</a:t>
            </a:r>
            <a:r>
              <a:rPr lang="de-DE" dirty="0"/>
              <a:t> </a:t>
            </a:r>
            <a:r>
              <a:rPr lang="de-DE" dirty="0" err="1"/>
              <a:t>service</a:t>
            </a:r>
            <a:endParaRPr lang="de-DE" dirty="0"/>
          </a:p>
          <a:p>
            <a:pPr lvl="1">
              <a:lnSpc>
                <a:spcPct val="120000"/>
              </a:lnSpc>
            </a:pPr>
            <a:r>
              <a:rPr lang="de-DE" dirty="0"/>
              <a:t>+41 22 76 73802 (intern: 73802 bzw. 16 3438)</a:t>
            </a:r>
          </a:p>
          <a:p>
            <a:pPr>
              <a:lnSpc>
                <a:spcPct val="120000"/>
              </a:lnSpc>
            </a:pPr>
            <a:r>
              <a:rPr lang="de-DE" b="1" dirty="0"/>
              <a:t>BASICS: CERN </a:t>
            </a:r>
            <a:r>
              <a:rPr lang="de-DE" b="1" dirty="0" err="1"/>
              <a:t>team</a:t>
            </a:r>
            <a:endParaRPr lang="de-DE" b="1" dirty="0"/>
          </a:p>
          <a:p>
            <a:pPr lvl="1">
              <a:lnSpc>
                <a:spcPct val="120000"/>
              </a:lnSpc>
            </a:pPr>
            <a:r>
              <a:rPr lang="de-DE" dirty="0"/>
              <a:t>Moritz Springer: </a:t>
            </a:r>
            <a:r>
              <a:rPr lang="en-US" dirty="0"/>
              <a:t>+ 41 754 -116125 (</a:t>
            </a:r>
            <a:r>
              <a:rPr lang="de-DE" dirty="0"/>
              <a:t>intern: </a:t>
            </a:r>
            <a:r>
              <a:rPr lang="en-US" dirty="0"/>
              <a:t>116125) </a:t>
            </a:r>
            <a:r>
              <a:rPr lang="en-US" dirty="0" err="1"/>
              <a:t>oder</a:t>
            </a:r>
            <a:br>
              <a:rPr lang="en-US" dirty="0"/>
            </a:br>
            <a:r>
              <a:rPr lang="de-DE" dirty="0"/>
              <a:t>+49 15786036370</a:t>
            </a:r>
          </a:p>
          <a:p>
            <a:pPr lvl="1">
              <a:lnSpc>
                <a:spcPct val="120000"/>
              </a:lnSpc>
            </a:pPr>
            <a:r>
              <a:rPr lang="de-DE" dirty="0"/>
              <a:t>Julia Woithe: +41 75 411 6539 (intern: 16 6539) </a:t>
            </a:r>
          </a:p>
          <a:p>
            <a:endParaRPr lang="de-DE" dirty="0"/>
          </a:p>
          <a:p>
            <a:endParaRPr lang="de-DE" dirty="0"/>
          </a:p>
        </p:txBody>
      </p:sp>
      <p:pic>
        <p:nvPicPr>
          <p:cNvPr id="11" name="Bildplatzhalter 7">
            <a:extLst>
              <a:ext uri="{FF2B5EF4-FFF2-40B4-BE49-F238E27FC236}">
                <a16:creationId xmlns:a16="http://schemas.microsoft.com/office/drawing/2014/main" id="{53202EDD-BB9B-46A2-9792-D9EF341D7A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132" b="-385"/>
          <a:stretch/>
        </p:blipFill>
        <p:spPr>
          <a:xfrm>
            <a:off x="13536488" y="377280"/>
            <a:ext cx="4289933" cy="5400600"/>
          </a:xfrm>
          <a:prstGeom prst="rect">
            <a:avLst/>
          </a:prstGeom>
        </p:spPr>
      </p:pic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ADE52AEC-889D-4570-B8C1-959F97BDB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9E57-BC54-EC42-9E62-C4D91C9A355F}" type="datetime1">
              <a:rPr lang="de-DE" smtClean="0"/>
              <a:t>04.10.20</a:t>
            </a:fld>
            <a:endParaRPr lang="de-DE" dirty="0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E3C5B7EB-CD97-4FF4-8D66-7C43254D5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Projektwochen - Genf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3B5BF43B-6870-4ADC-AA57-DC3F23907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4788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Lunch cards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BE6F3-A6BC-2C41-B7F6-9FE658E4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BE6E89-5E4C-3640-B633-2D4F2406C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8583B-1D04-354F-B6E5-80435A71A568}" type="datetime1">
              <a:rPr lang="de-DE" smtClean="0"/>
              <a:t>04.10.20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6DFC3-BBB1-5248-A3F5-1D79876E0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Projektwochen - Genf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0" t="20931" r="4093" b="21082"/>
          <a:stretch/>
        </p:blipFill>
        <p:spPr>
          <a:xfrm>
            <a:off x="2259442" y="3283041"/>
            <a:ext cx="4597626" cy="29055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57300" y="8252965"/>
            <a:ext cx="778770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28625" indent="-428625">
              <a:buFont typeface="Arial" panose="020B0604020202020204" pitchFamily="34" charset="0"/>
              <a:buChar char="•"/>
            </a:pPr>
            <a:r>
              <a:rPr lang="en-GB" sz="3600" dirty="0" err="1"/>
              <a:t>Überall</a:t>
            </a:r>
            <a:r>
              <a:rPr lang="en-GB" sz="3600" dirty="0"/>
              <a:t> auf </a:t>
            </a:r>
            <a:r>
              <a:rPr lang="en-GB" sz="3600" dirty="0" err="1"/>
              <a:t>Meyrin</a:t>
            </a:r>
            <a:r>
              <a:rPr lang="en-GB" sz="3600" dirty="0"/>
              <a:t> Site</a:t>
            </a:r>
          </a:p>
          <a:p>
            <a:r>
              <a:rPr lang="en-GB" sz="3600" dirty="0"/>
              <a:t>	</a:t>
            </a:r>
            <a:r>
              <a:rPr lang="en-GB" sz="3600" dirty="0" err="1"/>
              <a:t>Prévessin</a:t>
            </a:r>
            <a:r>
              <a:rPr lang="en-GB" sz="3600" dirty="0"/>
              <a:t> Site</a:t>
            </a:r>
          </a:p>
          <a:p>
            <a:pPr algn="l"/>
            <a:r>
              <a:rPr lang="en-GB" sz="3600" dirty="0"/>
              <a:t>	Vending Machines</a:t>
            </a:r>
          </a:p>
          <a:p>
            <a:pPr algn="l"/>
            <a:r>
              <a:rPr lang="en-GB" sz="3600" dirty="0"/>
              <a:t>	</a:t>
            </a:r>
            <a:r>
              <a:rPr lang="en-GB" sz="3600" dirty="0" err="1"/>
              <a:t>Ausgewählte</a:t>
            </a:r>
            <a:r>
              <a:rPr lang="en-GB" sz="3600" dirty="0"/>
              <a:t> Restaurants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en-GB" sz="3600" dirty="0" err="1"/>
              <a:t>Täglich</a:t>
            </a:r>
            <a:r>
              <a:rPr lang="en-GB" sz="3600" dirty="0"/>
              <a:t> 45 CHF, </a:t>
            </a:r>
            <a:r>
              <a:rPr lang="en-GB" sz="3600" dirty="0" err="1"/>
              <a:t>selbst</a:t>
            </a:r>
            <a:r>
              <a:rPr lang="en-GB" sz="3600" dirty="0"/>
              <a:t> </a:t>
            </a:r>
            <a:r>
              <a:rPr lang="en-GB" sz="3600" dirty="0" err="1"/>
              <a:t>einteilbar</a:t>
            </a:r>
            <a:endParaRPr lang="en-GB" sz="3600" dirty="0"/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en-GB" sz="3600" dirty="0" err="1"/>
              <a:t>Benutzbar</a:t>
            </a:r>
            <a:r>
              <a:rPr lang="en-GB" sz="3600" dirty="0"/>
              <a:t> </a:t>
            </a:r>
            <a:r>
              <a:rPr lang="en-GB" sz="3600" dirty="0" err="1"/>
              <a:t>wie</a:t>
            </a:r>
            <a:r>
              <a:rPr lang="en-GB" sz="3600" dirty="0"/>
              <a:t> </a:t>
            </a:r>
            <a:r>
              <a:rPr lang="en-GB" sz="3600" dirty="0" err="1"/>
              <a:t>eine</a:t>
            </a:r>
            <a:r>
              <a:rPr lang="en-GB" sz="3600" dirty="0"/>
              <a:t> </a:t>
            </a:r>
            <a:r>
              <a:rPr lang="en-GB" sz="3600" dirty="0" err="1"/>
              <a:t>kontaktlose</a:t>
            </a:r>
            <a:r>
              <a:rPr lang="en-GB" sz="3600" dirty="0"/>
              <a:t> </a:t>
            </a:r>
            <a:r>
              <a:rPr lang="en-GB" sz="3600" dirty="0" err="1"/>
              <a:t>Kreditkarte</a:t>
            </a:r>
            <a:endParaRPr lang="en-GB" sz="3600" dirty="0"/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en-GB" sz="3600" dirty="0"/>
              <a:t>QR-Scan </a:t>
            </a:r>
            <a:r>
              <a:rPr lang="en-GB" sz="3600" dirty="0" err="1"/>
              <a:t>für</a:t>
            </a:r>
            <a:r>
              <a:rPr lang="en-GB" sz="3600" dirty="0"/>
              <a:t> </a:t>
            </a:r>
            <a:r>
              <a:rPr lang="en-GB" sz="3600" dirty="0" err="1"/>
              <a:t>Kontostand</a:t>
            </a:r>
            <a:endParaRPr lang="en-GB" sz="3600" dirty="0"/>
          </a:p>
          <a:p>
            <a:pPr marL="428625" indent="-428625">
              <a:buFont typeface="Arial" panose="020B0604020202020204" pitchFamily="34" charset="0"/>
              <a:buChar char="•"/>
            </a:pPr>
            <a:endParaRPr lang="en-GB" sz="3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834" y="8348886"/>
            <a:ext cx="505062" cy="4682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565" y="9520218"/>
            <a:ext cx="423007" cy="389970"/>
          </a:xfrm>
          <a:prstGeom prst="round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10656168" y="9090248"/>
            <a:ext cx="5430611" cy="3459656"/>
            <a:chOff x="6824750" y="1693893"/>
            <a:chExt cx="2152996" cy="13716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46" t="21121" r="4533" b="21339"/>
            <a:stretch/>
          </p:blipFill>
          <p:spPr>
            <a:xfrm>
              <a:off x="6824750" y="1693893"/>
              <a:ext cx="2152996" cy="1371600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6882937" y="2285998"/>
              <a:ext cx="384638" cy="390527"/>
            </a:xfrm>
            <a:prstGeom prst="rect">
              <a:avLst/>
            </a:prstGeom>
            <a:noFill/>
            <a:ln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16000" rIns="216000" bIns="216000" rtlCol="0" anchor="ctr"/>
            <a:lstStyle/>
            <a:p>
              <a:pPr algn="ctr"/>
              <a:endParaRPr lang="en-GB" sz="2700"/>
            </a:p>
          </p:txBody>
        </p:sp>
      </p:grpSp>
      <p:sp>
        <p:nvSpPr>
          <p:cNvPr id="14" name="Right Arrow 13"/>
          <p:cNvSpPr/>
          <p:nvPr/>
        </p:nvSpPr>
        <p:spPr>
          <a:xfrm rot="20700000">
            <a:off x="9586424" y="10933057"/>
            <a:ext cx="1119650" cy="91607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0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580217"/>
              </p:ext>
            </p:extLst>
          </p:nvPr>
        </p:nvGraphicFramePr>
        <p:xfrm>
          <a:off x="8780320" y="3744822"/>
          <a:ext cx="8789752" cy="3153697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3417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10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32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336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29927">
                <a:tc>
                  <a:txBody>
                    <a:bodyPr/>
                    <a:lstStyle/>
                    <a:p>
                      <a:pPr algn="ctr" fontAlgn="b"/>
                      <a:r>
                        <a:rPr lang="sk-SK" sz="1800" u="none" strike="noStrike" dirty="0">
                          <a:effectLst/>
                        </a:rPr>
                        <a:t> </a:t>
                      </a:r>
                      <a:r>
                        <a:rPr lang="en-GB" sz="1800" u="none" strike="noStrike" dirty="0">
                          <a:effectLst/>
                        </a:rPr>
                        <a:t>Timetable</a:t>
                      </a:r>
                      <a:endParaRPr lang="sk-SK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Breakfast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Lunch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Dinner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18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Monday </a:t>
                      </a:r>
                      <a:r>
                        <a:rPr lang="mr-IN" sz="1800" u="none" strike="noStrike" dirty="0">
                          <a:effectLst/>
                        </a:rPr>
                        <a:t>- </a:t>
                      </a:r>
                      <a:r>
                        <a:rPr lang="en-GB" sz="1800" u="none" strike="noStrike" dirty="0">
                          <a:effectLst/>
                        </a:rPr>
                        <a:t>Friday</a:t>
                      </a:r>
                      <a:endParaRPr lang="mr-IN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u="none" strike="noStrike" dirty="0">
                          <a:effectLst/>
                        </a:rPr>
                        <a:t>6</a:t>
                      </a:r>
                      <a:r>
                        <a:rPr lang="mr-IN" sz="1800" u="none" strike="noStrike" dirty="0">
                          <a:effectLst/>
                        </a:rPr>
                        <a:t>h30 - 10h30</a:t>
                      </a:r>
                      <a:endParaRPr lang="mr-IN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u="none" strike="noStrike" dirty="0">
                          <a:effectLst/>
                        </a:rPr>
                        <a:t>11</a:t>
                      </a:r>
                      <a:r>
                        <a:rPr lang="mr-IN" sz="1800" u="none" strike="noStrike" dirty="0">
                          <a:effectLst/>
                        </a:rPr>
                        <a:t>h30 - 14h15</a:t>
                      </a:r>
                      <a:endParaRPr lang="mr-IN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u="none" strike="noStrike" dirty="0">
                          <a:effectLst/>
                        </a:rPr>
                        <a:t>18h00 - 21h30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18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Weekend &amp; bank holidays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u="none" strike="noStrike" dirty="0">
                          <a:effectLst/>
                        </a:rPr>
                        <a:t>7</a:t>
                      </a:r>
                      <a:r>
                        <a:rPr lang="en-GB" sz="1800" u="none" strike="noStrike" dirty="0">
                          <a:effectLst/>
                        </a:rPr>
                        <a:t>h</a:t>
                      </a:r>
                      <a:r>
                        <a:rPr lang="de-DE" sz="1800" u="none" strike="noStrike" dirty="0">
                          <a:effectLst/>
                        </a:rPr>
                        <a:t>00</a:t>
                      </a:r>
                      <a:r>
                        <a:rPr lang="mr-IN" sz="1800" u="none" strike="noStrike" dirty="0">
                          <a:effectLst/>
                        </a:rPr>
                        <a:t> - 10h00</a:t>
                      </a:r>
                      <a:endParaRPr lang="mr-IN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u="none" strike="noStrike" dirty="0">
                          <a:effectLst/>
                        </a:rPr>
                        <a:t>11</a:t>
                      </a:r>
                      <a:r>
                        <a:rPr lang="mr-IN" sz="1800" u="none" strike="noStrike" dirty="0">
                          <a:effectLst/>
                        </a:rPr>
                        <a:t>h30 - 14h00</a:t>
                      </a:r>
                      <a:endParaRPr lang="mr-IN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u="none" strike="noStrike" dirty="0">
                          <a:effectLst/>
                        </a:rPr>
                        <a:t>18h00 - 20h00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 txBox="1">
            <a:spLocks/>
          </p:cNvSpPr>
          <p:nvPr/>
        </p:nvSpPr>
        <p:spPr>
          <a:xfrm>
            <a:off x="9916257" y="1559276"/>
            <a:ext cx="15773400" cy="1988345"/>
          </a:xfrm>
          <a:prstGeom prst="rect">
            <a:avLst/>
          </a:prstGeom>
        </p:spPr>
        <p:txBody>
          <a:bodyPr vert="horz" lIns="137160" tIns="68580" rIns="137160" bIns="6858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4800" dirty="0"/>
              <a:t>Opening Hours Restaurant 1</a:t>
            </a:r>
          </a:p>
        </p:txBody>
      </p:sp>
      <p:pic>
        <p:nvPicPr>
          <p:cNvPr id="18" name="Picture 8">
            <a:extLst>
              <a:ext uri="{FF2B5EF4-FFF2-40B4-BE49-F238E27FC236}">
                <a16:creationId xmlns:a16="http://schemas.microsoft.com/office/drawing/2014/main" id="{41CD59B7-8FF9-554F-817E-8D263D0B99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834" y="10013094"/>
            <a:ext cx="505062" cy="468213"/>
          </a:xfrm>
          <a:prstGeom prst="rect">
            <a:avLst/>
          </a:prstGeom>
        </p:spPr>
      </p:pic>
      <p:pic>
        <p:nvPicPr>
          <p:cNvPr id="19" name="Picture 8">
            <a:extLst>
              <a:ext uri="{FF2B5EF4-FFF2-40B4-BE49-F238E27FC236}">
                <a16:creationId xmlns:a16="http://schemas.microsoft.com/office/drawing/2014/main" id="{07184C31-3DCC-F547-B7FD-BEBECA7B04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834" y="8944309"/>
            <a:ext cx="505062" cy="46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461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5F9E67-35C9-440C-8B2C-A92A58DFD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Safety </a:t>
            </a:r>
            <a:r>
              <a:rPr lang="de-DE" altLang="en-US" dirty="0" err="1"/>
              <a:t>first</a:t>
            </a:r>
            <a:r>
              <a:rPr lang="de-DE" altLang="en-US" dirty="0"/>
              <a:t>!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8E2D543-9ABD-4559-A0BE-F96B3FC2B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DFFBAD-A994-4FFE-A541-17A1ABB0B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5AEBC-975B-6B41-A290-01026621087A}" type="datetime1">
              <a:rPr lang="de-DE" smtClean="0"/>
              <a:t>04.10.20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C84AA4-5CE6-4DA9-81FD-8B7A58B39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Projektwochen - Genf</a:t>
            </a:r>
            <a:endParaRPr lang="de-DE" dirty="0"/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D5890B00-6CD1-441B-AA45-B06B901CA70C}"/>
              </a:ext>
            </a:extLst>
          </p:cNvPr>
          <p:cNvGrpSpPr>
            <a:grpSpLocks/>
          </p:cNvGrpSpPr>
          <p:nvPr/>
        </p:nvGrpSpPr>
        <p:grpSpPr bwMode="auto">
          <a:xfrm>
            <a:off x="5471592" y="8514184"/>
            <a:ext cx="3126785" cy="3119641"/>
            <a:chOff x="3521" y="5633"/>
            <a:chExt cx="2626" cy="2620"/>
          </a:xfrm>
        </p:grpSpPr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D60C1435-2DB8-4178-BEE3-EFF3FE3696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20" r="19220" b="4045"/>
            <a:stretch>
              <a:fillRect/>
            </a:stretch>
          </p:blipFill>
          <p:spPr bwMode="auto">
            <a:xfrm>
              <a:off x="3601" y="5689"/>
              <a:ext cx="2466" cy="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19220" r="19220" b="4045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id="{D6BF84B6-1D88-48E6-B329-10A8C465E8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1" y="5633"/>
              <a:ext cx="2626" cy="26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10" name="Group 5">
            <a:extLst>
              <a:ext uri="{FF2B5EF4-FFF2-40B4-BE49-F238E27FC236}">
                <a16:creationId xmlns:a16="http://schemas.microsoft.com/office/drawing/2014/main" id="{F68172CD-8C89-4A17-80F5-8397C8B581AF}"/>
              </a:ext>
            </a:extLst>
          </p:cNvPr>
          <p:cNvGrpSpPr>
            <a:grpSpLocks/>
          </p:cNvGrpSpPr>
          <p:nvPr/>
        </p:nvGrpSpPr>
        <p:grpSpPr bwMode="auto">
          <a:xfrm>
            <a:off x="5504932" y="5312385"/>
            <a:ext cx="3061296" cy="3118450"/>
            <a:chOff x="3549" y="2944"/>
            <a:chExt cx="2571" cy="2619"/>
          </a:xfrm>
        </p:grpSpPr>
        <p:pic>
          <p:nvPicPr>
            <p:cNvPr id="11" name="Picture 6">
              <a:extLst>
                <a:ext uri="{FF2B5EF4-FFF2-40B4-BE49-F238E27FC236}">
                  <a16:creationId xmlns:a16="http://schemas.microsoft.com/office/drawing/2014/main" id="{13CFD781-6602-4B63-AF29-85EF343511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9" y="3000"/>
              <a:ext cx="2411" cy="24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2" name="Picture 7">
              <a:extLst>
                <a:ext uri="{FF2B5EF4-FFF2-40B4-BE49-F238E27FC236}">
                  <a16:creationId xmlns:a16="http://schemas.microsoft.com/office/drawing/2014/main" id="{3F13A3AF-793B-4BCF-AC7F-6AB9B9C8EC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" y="2944"/>
              <a:ext cx="2571" cy="26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13" name="Group 8">
            <a:extLst>
              <a:ext uri="{FF2B5EF4-FFF2-40B4-BE49-F238E27FC236}">
                <a16:creationId xmlns:a16="http://schemas.microsoft.com/office/drawing/2014/main" id="{B0B18DA6-550F-460E-856D-C57B83B3BBA9}"/>
              </a:ext>
            </a:extLst>
          </p:cNvPr>
          <p:cNvGrpSpPr>
            <a:grpSpLocks/>
          </p:cNvGrpSpPr>
          <p:nvPr/>
        </p:nvGrpSpPr>
        <p:grpSpPr bwMode="auto">
          <a:xfrm>
            <a:off x="10854758" y="5708889"/>
            <a:ext cx="5146216" cy="4005523"/>
            <a:chOff x="9756" y="4768"/>
            <a:chExt cx="4322" cy="3364"/>
          </a:xfrm>
        </p:grpSpPr>
        <p:pic>
          <p:nvPicPr>
            <p:cNvPr id="14" name="Picture 9">
              <a:extLst>
                <a:ext uri="{FF2B5EF4-FFF2-40B4-BE49-F238E27FC236}">
                  <a16:creationId xmlns:a16="http://schemas.microsoft.com/office/drawing/2014/main" id="{4FCAC53E-C77C-4C0E-83F2-7673C6A03E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6" y="4768"/>
              <a:ext cx="4322" cy="3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5" name="Picture 10">
              <a:extLst>
                <a:ext uri="{FF2B5EF4-FFF2-40B4-BE49-F238E27FC236}">
                  <a16:creationId xmlns:a16="http://schemas.microsoft.com/office/drawing/2014/main" id="{558EAEA7-AEEF-4FAF-AEF0-A6AB4B6F7A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64" t="452" r="7364" b="452"/>
            <a:stretch>
              <a:fillRect/>
            </a:stretch>
          </p:blipFill>
          <p:spPr bwMode="auto">
            <a:xfrm>
              <a:off x="10311" y="6208"/>
              <a:ext cx="2159" cy="1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7364" t="452" r="7364" b="452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16" name="Rectangle 11">
            <a:extLst>
              <a:ext uri="{FF2B5EF4-FFF2-40B4-BE49-F238E27FC236}">
                <a16:creationId xmlns:a16="http://schemas.microsoft.com/office/drawing/2014/main" id="{4A9696A6-7454-4D7B-8BD6-9BEBBE2C11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61197" y="8689160"/>
            <a:ext cx="2335519" cy="2050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38072" tIns="38072" rIns="38072" bIns="38072" anchor="ctr">
            <a:spAutoFit/>
          </a:bodyPr>
          <a:lstStyle>
            <a:lvl1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1pPr>
            <a:lvl2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2pPr>
            <a:lvl3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3pPr>
            <a:lvl4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4pPr>
            <a:lvl5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5pPr>
            <a:lvl6pPr marL="25146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6pPr>
            <a:lvl7pPr marL="29718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7pPr>
            <a:lvl8pPr marL="34290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8pPr>
            <a:lvl9pPr marL="38862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9pPr>
          </a:lstStyle>
          <a:p>
            <a:pPr algn="ctr" eaLnBrk="1">
              <a:spcBef>
                <a:spcPct val="0"/>
              </a:spcBef>
              <a:buClrTx/>
              <a:buFontTx/>
              <a:buNone/>
            </a:pPr>
            <a:r>
              <a:rPr lang="de-DE" altLang="en-US" sz="12825"/>
              <a:t>✅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85372A3B-2A11-4399-8E91-8C9D7404D949}"/>
              </a:ext>
            </a:extLst>
          </p:cNvPr>
          <p:cNvGrpSpPr>
            <a:grpSpLocks/>
          </p:cNvGrpSpPr>
          <p:nvPr/>
        </p:nvGrpSpPr>
        <p:grpSpPr bwMode="auto">
          <a:xfrm>
            <a:off x="2162630" y="5319529"/>
            <a:ext cx="3047008" cy="3104162"/>
            <a:chOff x="742" y="2950"/>
            <a:chExt cx="2559" cy="2607"/>
          </a:xfrm>
        </p:grpSpPr>
        <p:pic>
          <p:nvPicPr>
            <p:cNvPr id="18" name="Picture 13">
              <a:extLst>
                <a:ext uri="{FF2B5EF4-FFF2-40B4-BE49-F238E27FC236}">
                  <a16:creationId xmlns:a16="http://schemas.microsoft.com/office/drawing/2014/main" id="{31CF3D1E-B7F1-452B-90D1-6F7BDA7130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" y="3006"/>
              <a:ext cx="2399" cy="23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9" name="Picture 14">
              <a:extLst>
                <a:ext uri="{FF2B5EF4-FFF2-40B4-BE49-F238E27FC236}">
                  <a16:creationId xmlns:a16="http://schemas.microsoft.com/office/drawing/2014/main" id="{30B1ABD4-A950-4FD2-9838-801643DF47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" y="2950"/>
              <a:ext cx="2559" cy="26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20" name="Group 15">
            <a:extLst>
              <a:ext uri="{FF2B5EF4-FFF2-40B4-BE49-F238E27FC236}">
                <a16:creationId xmlns:a16="http://schemas.microsoft.com/office/drawing/2014/main" id="{5941392E-5661-47E8-97A1-BD7D83C91CD7}"/>
              </a:ext>
            </a:extLst>
          </p:cNvPr>
          <p:cNvGrpSpPr>
            <a:grpSpLocks/>
          </p:cNvGrpSpPr>
          <p:nvPr/>
        </p:nvGrpSpPr>
        <p:grpSpPr bwMode="auto">
          <a:xfrm>
            <a:off x="2153104" y="8514184"/>
            <a:ext cx="3067250" cy="3119641"/>
            <a:chOff x="734" y="5633"/>
            <a:chExt cx="2576" cy="2620"/>
          </a:xfrm>
        </p:grpSpPr>
        <p:pic>
          <p:nvPicPr>
            <p:cNvPr id="21" name="Picture 16">
              <a:extLst>
                <a:ext uri="{FF2B5EF4-FFF2-40B4-BE49-F238E27FC236}">
                  <a16:creationId xmlns:a16="http://schemas.microsoft.com/office/drawing/2014/main" id="{849BE6DD-77F2-4E5D-A043-45D8E77B62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4" y="5689"/>
              <a:ext cx="2416" cy="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2" name="Picture 17">
              <a:extLst>
                <a:ext uri="{FF2B5EF4-FFF2-40B4-BE49-F238E27FC236}">
                  <a16:creationId xmlns:a16="http://schemas.microsoft.com/office/drawing/2014/main" id="{98DEC51F-46CE-4AEF-A845-105B1C1AD6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4" y="5633"/>
              <a:ext cx="2576" cy="26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37935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73F939-C5F2-4BAA-AF88-9FFFADB2A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4696275-5991-4BDC-B933-F9E9A6BF9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F915484-C200-4D48-9093-20DC8EC34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9FEEE-CB9F-E34C-B549-628E015492B1}" type="datetime1">
              <a:rPr lang="de-DE" smtClean="0"/>
              <a:t>04.10.20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FA5273D-E120-47D5-AB15-CB1BB0427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Projektwochen - Genf</a:t>
            </a:r>
            <a:endParaRPr lang="de-DE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000F3F7-21BF-4F07-AB9A-49D2265628B0}"/>
              </a:ext>
            </a:extLst>
          </p:cNvPr>
          <p:cNvSpPr/>
          <p:nvPr/>
        </p:nvSpPr>
        <p:spPr>
          <a:xfrm>
            <a:off x="10294814" y="341579"/>
            <a:ext cx="79031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hlinkClick r:id="rId2"/>
              </a:rPr>
              <a:t>https://indico.cern.ch/event/851039/timetable/</a:t>
            </a:r>
            <a:r>
              <a:rPr lang="en-US" sz="3600" dirty="0"/>
              <a:t> </a:t>
            </a:r>
            <a:endParaRPr lang="de-DE" sz="36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16CB0FD-2BDB-4641-A77A-643EEC151372}"/>
              </a:ext>
            </a:extLst>
          </p:cNvPr>
          <p:cNvSpPr txBox="1"/>
          <p:nvPr/>
        </p:nvSpPr>
        <p:spPr>
          <a:xfrm>
            <a:off x="2087216" y="4121696"/>
            <a:ext cx="7632848" cy="234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sz="3600" dirty="0">
                <a:solidFill>
                  <a:srgbClr val="002060"/>
                </a:solidFill>
                <a:latin typeface="Arial Narrow" panose="020B0606020202030204" pitchFamily="34" charset="0"/>
              </a:rPr>
              <a:t>Bitte bei Besuchen immer an die</a:t>
            </a:r>
            <a:br>
              <a:rPr lang="de-DE" sz="3600" dirty="0">
                <a:solidFill>
                  <a:srgbClr val="002060"/>
                </a:solidFill>
                <a:latin typeface="Arial Narrow" panose="020B0606020202030204" pitchFamily="34" charset="0"/>
              </a:rPr>
            </a:br>
            <a:r>
              <a:rPr lang="de-DE" sz="3600" dirty="0">
                <a:solidFill>
                  <a:srgbClr val="002060"/>
                </a:solidFill>
                <a:latin typeface="Arial Narrow" panose="020B0606020202030204" pitchFamily="34" charset="0"/>
              </a:rPr>
              <a:t>  geschlossenen flachen Schuhe denken!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sz="3600" dirty="0">
                <a:solidFill>
                  <a:srgbClr val="002060"/>
                </a:solidFill>
                <a:latin typeface="Arial Narrow" panose="020B0606020202030204" pitchFamily="34" charset="0"/>
              </a:rPr>
              <a:t>An Dosimeter denken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sz="3600" dirty="0">
                <a:solidFill>
                  <a:srgbClr val="002060"/>
                </a:solidFill>
                <a:latin typeface="Arial Narrow" panose="020B0606020202030204" pitchFamily="34" charset="0"/>
              </a:rPr>
              <a:t>Pünktlich sein ;-)</a:t>
            </a:r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B24BF58B-2462-41C8-B6D2-2AAE2147917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3"/>
          <a:srcRect r="12789"/>
          <a:stretch/>
        </p:blipFill>
        <p:spPr>
          <a:xfrm rot="962832">
            <a:off x="11416679" y="5540246"/>
            <a:ext cx="5659395" cy="6154236"/>
          </a:xfrm>
          <a:prstGeom prst="rect">
            <a:avLst/>
          </a:prstGeom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id="{F973F939-C5F2-4BAA-AF88-9FFFADB2AA1B}"/>
              </a:ext>
            </a:extLst>
          </p:cNvPr>
          <p:cNvSpPr txBox="1">
            <a:spLocks/>
          </p:cNvSpPr>
          <p:nvPr/>
        </p:nvSpPr>
        <p:spPr>
          <a:xfrm>
            <a:off x="1799184" y="7603082"/>
            <a:ext cx="9505056" cy="37914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400" b="1" kern="1200">
                <a:solidFill>
                  <a:srgbClr val="003477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Tägliche Treffen/Abende/Wochenende</a:t>
            </a:r>
          </a:p>
        </p:txBody>
      </p:sp>
    </p:spTree>
    <p:extLst>
      <p:ext uri="{BB962C8B-B14F-4D97-AF65-F5344CB8AC3E}">
        <p14:creationId xmlns:p14="http://schemas.microsoft.com/office/powerpoint/2010/main" val="1308429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2B8A8C-E1D7-4438-BB84-473B6F25A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Navigation am CERN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3329746-C1AF-4D0A-9803-B80365D34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420B3F-CDD2-4C32-8740-72D84C178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BDA4F-B3E0-954B-BB4B-461C60BD7A4C}" type="datetime1">
              <a:rPr lang="de-DE" smtClean="0"/>
              <a:t>04.10.20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DC0D0E7-04D2-477F-BACC-AA0BE405D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Projektwochen - Genf</a:t>
            </a:r>
            <a:endParaRPr lang="de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2781B81-2D1D-478A-8B50-49213DDC37A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https://maps.cern.ch/</a:t>
            </a:r>
          </a:p>
          <a:p>
            <a:r>
              <a:rPr lang="de-DE" dirty="0"/>
              <a:t>iPhone/iPad App – </a:t>
            </a:r>
            <a:r>
              <a:rPr lang="de-DE" dirty="0" err="1"/>
              <a:t>MapCERN</a:t>
            </a:r>
            <a:endParaRPr lang="de-DE" dirty="0"/>
          </a:p>
          <a:p>
            <a:r>
              <a:rPr lang="de-DE" dirty="0"/>
              <a:t>http://maps.cern.ch/mobile/  </a:t>
            </a:r>
          </a:p>
          <a:p>
            <a:r>
              <a:rPr lang="de-DE" dirty="0"/>
              <a:t>Oder analog … </a:t>
            </a:r>
          </a:p>
          <a:p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B34BF33-3EC9-2643-AC6B-75EBF562DD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5724" y="8081120"/>
            <a:ext cx="2718033" cy="2718033"/>
          </a:xfrm>
          <a:prstGeom prst="rect">
            <a:avLst/>
          </a:prstGeom>
        </p:spPr>
      </p:pic>
      <p:pic>
        <p:nvPicPr>
          <p:cNvPr id="10" name="Grafik 9" descr="Ein Bild, das Karte enthält.&#10;&#10;Automatisch generierte Beschreibung">
            <a:extLst>
              <a:ext uri="{FF2B5EF4-FFF2-40B4-BE49-F238E27FC236}">
                <a16:creationId xmlns:a16="http://schemas.microsoft.com/office/drawing/2014/main" id="{EBD89553-1CF5-AA4D-8ABA-FEDC2FC7EB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4360" y="1333645"/>
            <a:ext cx="4816652" cy="10424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593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5A39E1-952D-4FD3-9DFC-8A85F9F07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3200" y="1326552"/>
            <a:ext cx="15053320" cy="1944000"/>
          </a:xfrm>
        </p:spPr>
        <p:txBody>
          <a:bodyPr/>
          <a:lstStyle/>
          <a:p>
            <a:r>
              <a:rPr lang="de-DE" altLang="en-US"/>
              <a:t>Money, Money, Money</a:t>
            </a:r>
            <a:endParaRPr lang="de-DE" dirty="0"/>
          </a:p>
        </p:txBody>
      </p:sp>
      <p:pic>
        <p:nvPicPr>
          <p:cNvPr id="13" name="Inhaltsplatzhalter 12">
            <a:extLst>
              <a:ext uri="{FF2B5EF4-FFF2-40B4-BE49-F238E27FC236}">
                <a16:creationId xmlns:a16="http://schemas.microsoft.com/office/drawing/2014/main" id="{BFD4DBC6-BDF2-4B57-B249-DDD1195F71C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793992" y="4802108"/>
            <a:ext cx="11351736" cy="4511431"/>
          </a:xfrm>
          <a:prstGeom prst="rect">
            <a:avLst/>
          </a:prstGeom>
        </p:spPr>
      </p:pic>
      <p:sp>
        <p:nvSpPr>
          <p:cNvPr id="7" name="Rectangle 5">
            <a:extLst>
              <a:ext uri="{FF2B5EF4-FFF2-40B4-BE49-F238E27FC236}">
                <a16:creationId xmlns:a16="http://schemas.microsoft.com/office/drawing/2014/main" id="{FD90D02A-93A0-4EFD-9A50-4F88640A21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6908" y="9187014"/>
            <a:ext cx="15755376" cy="1862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1pPr>
            <a:lvl2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2pPr>
            <a:lvl3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3pPr>
            <a:lvl4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4pPr>
            <a:lvl5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5pPr>
            <a:lvl6pPr marL="25146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6pPr>
            <a:lvl7pPr marL="29718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7pPr>
            <a:lvl8pPr marL="34290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8pPr>
            <a:lvl9pPr marL="38862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9pPr>
          </a:lstStyle>
          <a:p>
            <a:pPr algn="ctr" eaLnBrk="1">
              <a:buClrTx/>
              <a:buFontTx/>
              <a:buNone/>
            </a:pPr>
            <a:endParaRPr lang="de-DE" altLang="en-US" sz="390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F24984DE-DB17-4662-994A-D1898E9D2135}"/>
              </a:ext>
            </a:extLst>
          </p:cNvPr>
          <p:cNvSpPr/>
          <p:nvPr/>
        </p:nvSpPr>
        <p:spPr>
          <a:xfrm>
            <a:off x="6119664" y="10587608"/>
            <a:ext cx="47745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400" dirty="0"/>
              <a:t>Bat 500 CHF 24/7</a:t>
            </a:r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CC8F1806-1308-4A5D-B753-6CC8A02AC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66D86-D96D-5048-8EBD-78ABAE73A8CD}" type="datetime1">
              <a:rPr lang="de-DE" smtClean="0"/>
              <a:t>04.10.20</a:t>
            </a:fld>
            <a:endParaRPr lang="de-DE" dirty="0"/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5376B2FB-AA59-4929-83C5-AC0CB4C83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Projektwochen - Genf</a:t>
            </a:r>
            <a:endParaRPr lang="de-DE" dirty="0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F9FDC51B-D2C7-4EF0-B2A4-46AB1BC2D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2438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F2E640-028A-42F5-A658-3246CAE17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WiFi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9C66244-92AC-4987-A383-6BA139653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64F1E7-79F8-4F41-868A-48935E54E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A6B71-86DD-EA4B-BCAE-053935E00C26}" type="datetime1">
              <a:rPr lang="de-DE" smtClean="0"/>
              <a:t>04.10.20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4710EF-0296-418A-9755-407AFCD6C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Projektwochen - Genf</a:t>
            </a:r>
            <a:endParaRPr lang="de-DE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E10DBB4-FAF5-42C1-95D7-AA06591CB6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6362" y="4697620"/>
            <a:ext cx="6430872" cy="49131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D95B470E-1378-4533-B659-525226F541C9}"/>
              </a:ext>
            </a:extLst>
          </p:cNvPr>
          <p:cNvSpPr/>
          <p:nvPr/>
        </p:nvSpPr>
        <p:spPr>
          <a:xfrm>
            <a:off x="5687616" y="3270552"/>
            <a:ext cx="6068521" cy="5170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6600" dirty="0"/>
              <a:t>CERN Visitor Wi-Fi</a:t>
            </a:r>
          </a:p>
          <a:p>
            <a:pPr algn="ctr"/>
            <a:endParaRPr lang="de-DE" sz="6600" dirty="0"/>
          </a:p>
          <a:p>
            <a:pPr algn="ctr"/>
            <a:r>
              <a:rPr lang="de-DE" sz="6600" dirty="0"/>
              <a:t>oder</a:t>
            </a:r>
          </a:p>
          <a:p>
            <a:pPr algn="ctr"/>
            <a:endParaRPr lang="de-DE" sz="6600" dirty="0"/>
          </a:p>
          <a:p>
            <a:pPr algn="ctr"/>
            <a:r>
              <a:rPr lang="de-DE" sz="6600" dirty="0"/>
              <a:t>CERN</a:t>
            </a:r>
          </a:p>
        </p:txBody>
      </p:sp>
      <p:pic>
        <p:nvPicPr>
          <p:cNvPr id="10" name="Grafik 9" descr="WLAN">
            <a:extLst>
              <a:ext uri="{FF2B5EF4-FFF2-40B4-BE49-F238E27FC236}">
                <a16:creationId xmlns:a16="http://schemas.microsoft.com/office/drawing/2014/main" id="{4EA70B58-B75E-DF49-9BDF-3B932EDE51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3386" y="5364070"/>
            <a:ext cx="7262089" cy="726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300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591F51AD-4C67-4D70-9961-39DD3DB22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Via CERN Network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AA2D68F-204F-45BB-B835-2770F9D89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9F035F5-FEF5-426B-BDFE-5696A1D66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44A98-23EE-8E46-83C5-FE1DADACACDA}" type="datetime1">
              <a:rPr lang="de-DE" smtClean="0"/>
              <a:t>04.10.20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B7DAC3A-46C5-4D80-A187-E659A6057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Projektwochen - Genf</a:t>
            </a:r>
            <a:endParaRPr lang="de-DE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7948F36C-BC36-4C4B-8B85-C77C534F54C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921732" y="3913338"/>
            <a:ext cx="15108968" cy="813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15258"/>
      </p:ext>
    </p:extLst>
  </p:cSld>
  <p:clrMapOvr>
    <a:masterClrMapping/>
  </p:clrMapOvr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D4A7F7A2-A14E-4FDF-B650-158BC175D722}" vid="{CE7A43F0-446E-4FB5-81AE-B7B4887E525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435</Words>
  <Application>Microsoft Macintosh PowerPoint</Application>
  <PresentationFormat>Benutzerdefiniert</PresentationFormat>
  <Paragraphs>123</Paragraphs>
  <Slides>17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5" baseType="lpstr">
      <vt:lpstr>Arial</vt:lpstr>
      <vt:lpstr>Arial Narrow</vt:lpstr>
      <vt:lpstr>Calibri</vt:lpstr>
      <vt:lpstr>Helvetica Light</vt:lpstr>
      <vt:lpstr>Symbol</vt:lpstr>
      <vt:lpstr>Times New Roman</vt:lpstr>
      <vt:lpstr>Wingdings</vt:lpstr>
      <vt:lpstr>NTW</vt:lpstr>
      <vt:lpstr>CERN Projektwochen 2020</vt:lpstr>
      <vt:lpstr>Contact Numbers</vt:lpstr>
      <vt:lpstr>Lunch cards</vt:lpstr>
      <vt:lpstr>Safety first!</vt:lpstr>
      <vt:lpstr>Agenda</vt:lpstr>
      <vt:lpstr>Navigation am CERN</vt:lpstr>
      <vt:lpstr>Money, Money, Money</vt:lpstr>
      <vt:lpstr>WiFi</vt:lpstr>
      <vt:lpstr>Via CERN Network</vt:lpstr>
      <vt:lpstr>Via CERN Network</vt:lpstr>
      <vt:lpstr>Via CERN Network</vt:lpstr>
      <vt:lpstr>Adapter</vt:lpstr>
      <vt:lpstr>Morgen, 5 Oktober</vt:lpstr>
      <vt:lpstr>Safety training | learninghub.cern.ch</vt:lpstr>
      <vt:lpstr>Safety training</vt:lpstr>
      <vt:lpstr>Dosimeters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Organisatorisches am CERN</dc:title>
  <dc:creator>Julia Woithe</dc:creator>
  <cp:lastModifiedBy>Katharina Eberle</cp:lastModifiedBy>
  <cp:revision>75</cp:revision>
  <cp:lastPrinted>1601-01-01T00:00:00Z</cp:lastPrinted>
  <dcterms:created xsi:type="dcterms:W3CDTF">1601-01-01T00:00:00Z</dcterms:created>
  <dcterms:modified xsi:type="dcterms:W3CDTF">2020-10-04T13:59:04Z</dcterms:modified>
</cp:coreProperties>
</file>