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3"/>
  </p:notesMasterIdLst>
  <p:sldIdLst>
    <p:sldId id="257" r:id="rId2"/>
    <p:sldId id="308" r:id="rId3"/>
    <p:sldId id="277" r:id="rId4"/>
    <p:sldId id="305" r:id="rId5"/>
    <p:sldId id="299" r:id="rId6"/>
    <p:sldId id="297" r:id="rId7"/>
    <p:sldId id="301" r:id="rId8"/>
    <p:sldId id="302" r:id="rId9"/>
    <p:sldId id="298" r:id="rId10"/>
    <p:sldId id="303" r:id="rId11"/>
    <p:sldId id="307" r:id="rId1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5" clrIdx="0">
    <p:extLst>
      <p:ext uri="{19B8F6BF-5375-455C-9EA6-DF929625EA0E}">
        <p15:presenceInfo xmlns:p15="http://schemas.microsoft.com/office/powerpoint/2012/main" userId="Ana Godinh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B2B2B2"/>
    <a:srgbClr val="BDDFFF"/>
    <a:srgbClr val="E4E5D9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13"/>
    <p:restoredTop sz="87739"/>
  </p:normalViewPr>
  <p:slideViewPr>
    <p:cSldViewPr snapToGrid="0" snapToObjects="1">
      <p:cViewPr varScale="1">
        <p:scale>
          <a:sx n="114" d="100"/>
          <a:sy n="114" d="100"/>
        </p:scale>
        <p:origin x="168" y="176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034F15-E5B6-7541-888E-439946E3D5A2}" type="datetimeFigureOut">
              <a:rPr lang="en-US" smtClean="0"/>
              <a:t>9/4/19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E590CE-10EF-8F4B-AAD6-3D91B3569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3090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9EE108-980F-984F-BDF1-070EAE35DA6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3626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number of daily visitors mentioned in the slide is the estimate for the peak day, calculated as 1% of total number of visitors in a year. For Science Gateway, this is 300 000.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9EE108-980F-984F-BDF1-070EAE35DA6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4759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/>
              <a:t>Centre Pompidou, New York Times, </a:t>
            </a:r>
            <a:r>
              <a:rPr lang="fr-FR" sz="1200" dirty="0" err="1"/>
              <a:t>California</a:t>
            </a:r>
            <a:r>
              <a:rPr lang="fr-FR" sz="1200" dirty="0"/>
              <a:t> </a:t>
            </a:r>
            <a:r>
              <a:rPr lang="fr-FR" sz="1200" dirty="0" err="1"/>
              <a:t>academy</a:t>
            </a:r>
            <a:r>
              <a:rPr lang="fr-FR" sz="1200" dirty="0"/>
              <a:t> of Sciences, </a:t>
            </a:r>
            <a:r>
              <a:rPr lang="fr-FR" sz="1200" dirty="0" err="1"/>
              <a:t>Nemo</a:t>
            </a:r>
            <a:r>
              <a:rPr lang="fr-FR" sz="1200" dirty="0"/>
              <a:t> (National Center for science and </a:t>
            </a:r>
            <a:r>
              <a:rPr lang="fr-FR" sz="1200" dirty="0" err="1"/>
              <a:t>technology</a:t>
            </a:r>
            <a:r>
              <a:rPr lang="fr-FR" sz="1200" dirty="0"/>
              <a:t> (NL), The </a:t>
            </a:r>
            <a:r>
              <a:rPr lang="fr-FR" sz="1200" dirty="0" err="1"/>
              <a:t>Shard</a:t>
            </a:r>
            <a:r>
              <a:rPr lang="fr-FR" sz="1200" dirty="0"/>
              <a:t>, Fondation </a:t>
            </a:r>
            <a:r>
              <a:rPr lang="fr-FR" sz="1200" dirty="0" err="1"/>
              <a:t>Beyeler</a:t>
            </a:r>
            <a:r>
              <a:rPr lang="fr-FR" sz="1200" dirty="0"/>
              <a:t>, Osaka </a:t>
            </a:r>
            <a:r>
              <a:rPr lang="fr-FR" sz="1200" dirty="0" err="1"/>
              <a:t>airport</a:t>
            </a:r>
            <a:endParaRPr lang="en-US" sz="12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E590CE-10EF-8F4B-AAD6-3D91B3569DA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0118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9EE108-980F-984F-BDF1-070EAE35DA6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29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DBBC2-80FB-724D-AB77-77A9D912408A}" type="datetime5">
              <a:rPr lang="en-US" smtClean="0"/>
              <a:t>4-Sep-19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AGodinho_MCTES visit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7D77C1-A4E5-3A47-B6C1-B7E3862ABFDB}" type="datetime5">
              <a:rPr lang="en-US" smtClean="0"/>
              <a:t>4-Sep-19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AGodinho_MCTES visit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8D841C-6B7A-664C-895B-B809E800B895}" type="datetime5">
              <a:rPr lang="en-US" smtClean="0"/>
              <a:t>4-Sep-19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AGodinho_MCTES visit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F737A1-B249-6E42-AACF-02379C89EE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250A50-F57F-DD40-B500-AEA369A593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9008E8-B047-3D44-8095-8BCF33F3FB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BA332-902E-2B4A-9382-7E59DC70F9F1}" type="datetime5">
              <a:rPr lang="en-US" smtClean="0"/>
              <a:t>4-Sep-19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3FBCD1-17F2-5C44-A4DC-41B40187BD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AGodinho_MCTES visit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324145-2773-5C4C-8ABB-CB1B7FDC4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EB519-6FFA-AF42-8E1D-01F4DC5B10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907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6FC060-0BC8-4A46-9982-A3EAAB5C7F65}" type="datetime5">
              <a:rPr lang="en-US" smtClean="0"/>
              <a:t>4-Sep-19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AGodinho_MCTES visit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614071-F6FB-394A-9EF4-F35433632D32}" type="datetime5">
              <a:rPr lang="en-US" smtClean="0"/>
              <a:t>4-Sep-19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AGodinho_MCTES visit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3D7DC-686D-0C43-8F69-49BC86573F7B}" type="datetime5">
              <a:rPr lang="en-US" smtClean="0"/>
              <a:t>4-Sep-19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AGodinho_MCTES visit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276AFC-E9A3-6A4B-8E80-DF125573C8D5}" type="datetime5">
              <a:rPr lang="en-US" smtClean="0"/>
              <a:t>4-Sep-19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AGodinho_MCTES visit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BF8F31-B8A8-3043-8184-A357E61C1A7E}" type="datetime5">
              <a:rPr lang="en-US" smtClean="0"/>
              <a:t>4-Sep-19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AGodinho_MCTES visit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A7579F-848D-9A45-BA9A-685891E2A57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2"/>
                </a:solidFill>
              </a:rPr>
              <a:t>Science Gateway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D8C55F-81D6-6946-9B57-5874A3260CA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2"/>
                </a:solidFill>
              </a:rPr>
              <a:t>Inspire | Educate | Engage | Treasure | Collaborate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7DF688-0F75-794E-A993-F2D5A21387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17B6C-0762-1B45-93D1-EB3C29494CC3}" type="datetime5">
              <a:rPr lang="en-US" smtClean="0"/>
              <a:t>4-Sep-19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F8348C-8EA0-2C47-825A-79C5A4258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AGodinho_MCTES visit</a:t>
            </a:r>
          </a:p>
        </p:txBody>
      </p:sp>
    </p:spTree>
    <p:extLst>
      <p:ext uri="{BB962C8B-B14F-4D97-AF65-F5344CB8AC3E}">
        <p14:creationId xmlns:p14="http://schemas.microsoft.com/office/powerpoint/2010/main" val="31961952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C5068A5-C867-B240-AF8C-1DBF6305CA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308055" y="17966"/>
            <a:ext cx="4762209" cy="4409068"/>
          </a:xfr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C80A436-011F-DC41-B125-9FFAF8F4CB1B}"/>
              </a:ext>
            </a:extLst>
          </p:cNvPr>
          <p:cNvSpPr/>
          <p:nvPr/>
        </p:nvSpPr>
        <p:spPr>
          <a:xfrm>
            <a:off x="3745341" y="2268071"/>
            <a:ext cx="2492828" cy="348343"/>
          </a:xfrm>
          <a:prstGeom prst="rect">
            <a:avLst/>
          </a:prstGeom>
          <a:solidFill>
            <a:srgbClr val="002060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D08E914-975E-3241-B6C8-30AFD6A22405}"/>
              </a:ext>
            </a:extLst>
          </p:cNvPr>
          <p:cNvSpPr/>
          <p:nvPr/>
        </p:nvSpPr>
        <p:spPr>
          <a:xfrm>
            <a:off x="4216386" y="3128302"/>
            <a:ext cx="1578430" cy="283029"/>
          </a:xfrm>
          <a:prstGeom prst="rect">
            <a:avLst/>
          </a:prstGeom>
          <a:solidFill>
            <a:srgbClr val="002060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Our  Universe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13831D-A1B2-704D-AFA4-9DA89CA6B20B}"/>
              </a:ext>
            </a:extLst>
          </p:cNvPr>
          <p:cNvSpPr txBox="1"/>
          <p:nvPr/>
        </p:nvSpPr>
        <p:spPr>
          <a:xfrm>
            <a:off x="4534149" y="2325447"/>
            <a:ext cx="12606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Discover CERN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B3FCB0F-2D45-CA4F-9242-439ECD3157EC}"/>
              </a:ext>
            </a:extLst>
          </p:cNvPr>
          <p:cNvSpPr/>
          <p:nvPr/>
        </p:nvSpPr>
        <p:spPr>
          <a:xfrm>
            <a:off x="4690835" y="3533187"/>
            <a:ext cx="609600" cy="491054"/>
          </a:xfrm>
          <a:prstGeom prst="rect">
            <a:avLst/>
          </a:prstGeom>
          <a:solidFill>
            <a:srgbClr val="002060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B739775-045C-4E42-A927-809590177A2D}"/>
              </a:ext>
            </a:extLst>
          </p:cNvPr>
          <p:cNvSpPr txBox="1"/>
          <p:nvPr/>
        </p:nvSpPr>
        <p:spPr>
          <a:xfrm>
            <a:off x="7420986" y="2561219"/>
            <a:ext cx="1401034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Permanent</a:t>
            </a:r>
          </a:p>
          <a:p>
            <a:r>
              <a:rPr lang="en-US" dirty="0">
                <a:solidFill>
                  <a:srgbClr val="002060"/>
                </a:solidFill>
              </a:rPr>
              <a:t>Exhibitions</a:t>
            </a:r>
            <a:endParaRPr lang="en-US" sz="900" dirty="0">
              <a:solidFill>
                <a:srgbClr val="002060"/>
              </a:solidFill>
            </a:endParaRPr>
          </a:p>
          <a:p>
            <a:r>
              <a:rPr lang="en-US" sz="900" dirty="0">
                <a:solidFill>
                  <a:srgbClr val="002060"/>
                </a:solidFill>
              </a:rPr>
              <a:t>Discover CERN</a:t>
            </a:r>
          </a:p>
          <a:p>
            <a:r>
              <a:rPr lang="en-US" sz="900" dirty="0">
                <a:solidFill>
                  <a:srgbClr val="002060"/>
                </a:solidFill>
              </a:rPr>
              <a:t>Our Universe</a:t>
            </a:r>
          </a:p>
          <a:p>
            <a:r>
              <a:rPr lang="en-US" sz="900" dirty="0">
                <a:solidFill>
                  <a:srgbClr val="002060"/>
                </a:solidFill>
              </a:rPr>
              <a:t>Explore and learn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9936831-30A7-8D48-B3F2-589F8DCB29AD}"/>
              </a:ext>
            </a:extLst>
          </p:cNvPr>
          <p:cNvSpPr txBox="1"/>
          <p:nvPr/>
        </p:nvSpPr>
        <p:spPr>
          <a:xfrm>
            <a:off x="7396222" y="1468833"/>
            <a:ext cx="14979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Labs</a:t>
            </a:r>
            <a:endParaRPr lang="en-US" sz="900" dirty="0">
              <a:solidFill>
                <a:srgbClr val="00B0F0"/>
              </a:solidFill>
            </a:endParaRPr>
          </a:p>
          <a:p>
            <a:r>
              <a:rPr lang="en-US" sz="900" dirty="0">
                <a:solidFill>
                  <a:srgbClr val="00B0F0"/>
                </a:solidFill>
              </a:rPr>
              <a:t>Enquiry-based learning</a:t>
            </a:r>
          </a:p>
          <a:p>
            <a:r>
              <a:rPr lang="en-US" sz="900" dirty="0">
                <a:solidFill>
                  <a:srgbClr val="00B0F0"/>
                </a:solidFill>
              </a:rPr>
              <a:t>Hands-on experimentation </a:t>
            </a:r>
          </a:p>
          <a:p>
            <a:endParaRPr lang="en-US" sz="900" dirty="0">
              <a:solidFill>
                <a:srgbClr val="00B0F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D3171D0-8956-2948-9D64-FC7E1C156870}"/>
              </a:ext>
            </a:extLst>
          </p:cNvPr>
          <p:cNvSpPr txBox="1"/>
          <p:nvPr/>
        </p:nvSpPr>
        <p:spPr>
          <a:xfrm>
            <a:off x="7320918" y="330845"/>
            <a:ext cx="15732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Auditorium</a:t>
            </a:r>
          </a:p>
          <a:p>
            <a:r>
              <a:rPr lang="en-US" sz="900" dirty="0">
                <a:solidFill>
                  <a:schemeClr val="accent2"/>
                </a:solidFill>
              </a:rPr>
              <a:t>Science shows</a:t>
            </a:r>
          </a:p>
          <a:p>
            <a:r>
              <a:rPr lang="en-US" sz="900" dirty="0">
                <a:solidFill>
                  <a:schemeClr val="accent2"/>
                </a:solidFill>
              </a:rPr>
              <a:t>Conferences</a:t>
            </a:r>
          </a:p>
          <a:p>
            <a:r>
              <a:rPr lang="en-US" sz="900" dirty="0">
                <a:solidFill>
                  <a:schemeClr val="accent2"/>
                </a:solidFill>
              </a:rPr>
              <a:t>Debates</a:t>
            </a:r>
          </a:p>
          <a:p>
            <a:r>
              <a:rPr lang="en-US" sz="900" dirty="0">
                <a:solidFill>
                  <a:schemeClr val="accent2"/>
                </a:solidFill>
              </a:rPr>
              <a:t>Science film screenings</a:t>
            </a:r>
          </a:p>
          <a:p>
            <a:endParaRPr lang="en-US" sz="900" dirty="0">
              <a:solidFill>
                <a:schemeClr val="accent2"/>
              </a:solidFill>
            </a:endParaRPr>
          </a:p>
          <a:p>
            <a:endParaRPr lang="en-US" sz="900" dirty="0">
              <a:solidFill>
                <a:schemeClr val="accent2"/>
              </a:solidFill>
            </a:endParaRPr>
          </a:p>
          <a:p>
            <a:endParaRPr lang="en-US" dirty="0">
              <a:solidFill>
                <a:schemeClr val="accent2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302466B-869D-AA40-903A-BC3EBACEF811}"/>
              </a:ext>
            </a:extLst>
          </p:cNvPr>
          <p:cNvCxnSpPr/>
          <p:nvPr/>
        </p:nvCxnSpPr>
        <p:spPr>
          <a:xfrm>
            <a:off x="7333726" y="2268071"/>
            <a:ext cx="0" cy="1958166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5F6F60E-B05B-7341-A4A4-3550CDD21E25}"/>
              </a:ext>
            </a:extLst>
          </p:cNvPr>
          <p:cNvCxnSpPr>
            <a:cxnSpLocks/>
          </p:cNvCxnSpPr>
          <p:nvPr/>
        </p:nvCxnSpPr>
        <p:spPr>
          <a:xfrm>
            <a:off x="7323629" y="1479215"/>
            <a:ext cx="6179" cy="724719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111ED19-E514-FD4F-84D1-82FA5D28946A}"/>
              </a:ext>
            </a:extLst>
          </p:cNvPr>
          <p:cNvCxnSpPr/>
          <p:nvPr/>
        </p:nvCxnSpPr>
        <p:spPr>
          <a:xfrm flipV="1">
            <a:off x="7320918" y="330845"/>
            <a:ext cx="0" cy="1026746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>
            <a:extLst>
              <a:ext uri="{FF2B5EF4-FFF2-40B4-BE49-F238E27FC236}">
                <a16:creationId xmlns:a16="http://schemas.microsoft.com/office/drawing/2014/main" id="{5226A1A0-E920-8A4F-AB57-F1402933C819}"/>
              </a:ext>
            </a:extLst>
          </p:cNvPr>
          <p:cNvSpPr/>
          <p:nvPr/>
        </p:nvSpPr>
        <p:spPr>
          <a:xfrm>
            <a:off x="2646821" y="1207680"/>
            <a:ext cx="910828" cy="92154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B49188-A3F0-2F41-A08A-862A0A058581}"/>
              </a:ext>
            </a:extLst>
          </p:cNvPr>
          <p:cNvSpPr txBox="1"/>
          <p:nvPr/>
        </p:nvSpPr>
        <p:spPr>
          <a:xfrm>
            <a:off x="2682328" y="1495963"/>
            <a:ext cx="85397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Temporary</a:t>
            </a:r>
          </a:p>
          <a:p>
            <a:r>
              <a:rPr lang="en-US" sz="1050" dirty="0">
                <a:solidFill>
                  <a:schemeClr val="bg1"/>
                </a:solidFill>
              </a:rPr>
              <a:t>exhibitions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3FB5346-4CA9-4C4C-A556-41D561C75557}"/>
              </a:ext>
            </a:extLst>
          </p:cNvPr>
          <p:cNvSpPr txBox="1"/>
          <p:nvPr/>
        </p:nvSpPr>
        <p:spPr>
          <a:xfrm>
            <a:off x="664033" y="1284167"/>
            <a:ext cx="13914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The Globe</a:t>
            </a:r>
            <a:endParaRPr lang="en-US" sz="900" dirty="0">
              <a:solidFill>
                <a:srgbClr val="00B050"/>
              </a:solidFill>
            </a:endParaRPr>
          </a:p>
          <a:p>
            <a:r>
              <a:rPr lang="en-US" sz="900" dirty="0">
                <a:solidFill>
                  <a:srgbClr val="00B050"/>
                </a:solidFill>
              </a:rPr>
              <a:t>Start of guided tours</a:t>
            </a:r>
          </a:p>
          <a:p>
            <a:r>
              <a:rPr lang="en-US" sz="900" dirty="0">
                <a:solidFill>
                  <a:srgbClr val="00B050"/>
                </a:solidFill>
              </a:rPr>
              <a:t>Temporary exhibitions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F794D4D-33D4-CE4C-B973-E0B2FEECA670}"/>
              </a:ext>
            </a:extLst>
          </p:cNvPr>
          <p:cNvCxnSpPr/>
          <p:nvPr/>
        </p:nvCxnSpPr>
        <p:spPr>
          <a:xfrm>
            <a:off x="2055515" y="1207680"/>
            <a:ext cx="0" cy="92154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4CCE1BD8-2F89-414B-B329-EE878CE38507}"/>
              </a:ext>
            </a:extLst>
          </p:cNvPr>
          <p:cNvSpPr txBox="1"/>
          <p:nvPr/>
        </p:nvSpPr>
        <p:spPr>
          <a:xfrm>
            <a:off x="4690672" y="3695327"/>
            <a:ext cx="6907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EXPLORE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201FF50-8F1A-9F4B-9DDA-567CF7769E2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B2F08B0-AF7C-414D-AFF3-15665CA839D5}" type="datetime5">
              <a:rPr lang="en-US" smtClean="0"/>
              <a:t>4-Sep-19</a:t>
            </a:fld>
            <a:endParaRPr lang="en-US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DFECBF15-89EC-4845-A022-5CEAC01DE4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AGodinho_MCTES visit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0256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77D026A-A309-DD45-97E4-249D1AB231D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169"/>
          <a:stretch/>
        </p:blipFill>
        <p:spPr>
          <a:xfrm>
            <a:off x="0" y="-1706137"/>
            <a:ext cx="9144000" cy="616060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775FEFD-C58E-944E-9616-37BB9B80DB11}"/>
              </a:ext>
            </a:extLst>
          </p:cNvPr>
          <p:cNvSpPr txBox="1"/>
          <p:nvPr/>
        </p:nvSpPr>
        <p:spPr>
          <a:xfrm>
            <a:off x="211873" y="2263204"/>
            <a:ext cx="2351926" cy="203132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Acknowledgements</a:t>
            </a:r>
          </a:p>
          <a:p>
            <a:endParaRPr lang="en-US" dirty="0"/>
          </a:p>
          <a:p>
            <a:r>
              <a:rPr lang="en-US" dirty="0"/>
              <a:t>Emma Sanders</a:t>
            </a:r>
          </a:p>
          <a:p>
            <a:r>
              <a:rPr lang="en-US" dirty="0"/>
              <a:t>François </a:t>
            </a:r>
            <a:r>
              <a:rPr lang="en-US" dirty="0" err="1"/>
              <a:t>Briard</a:t>
            </a:r>
            <a:endParaRPr lang="en-US" dirty="0"/>
          </a:p>
          <a:p>
            <a:r>
              <a:rPr lang="en-US" dirty="0" err="1"/>
              <a:t>Sascha</a:t>
            </a:r>
            <a:r>
              <a:rPr lang="en-US" dirty="0"/>
              <a:t> Schmeling</a:t>
            </a:r>
          </a:p>
          <a:p>
            <a:endParaRPr lang="en-US" dirty="0"/>
          </a:p>
          <a:p>
            <a:r>
              <a:rPr lang="en-US" dirty="0"/>
              <a:t>Patrick </a:t>
            </a:r>
            <a:r>
              <a:rPr lang="en-US" dirty="0" err="1"/>
              <a:t>Geeraert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1338073-8436-8E4D-B433-B330574D6FB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C63B868-4CF9-924E-84CD-F0C4B8ECE0E4}" type="datetime5">
              <a:rPr lang="en-US" smtClean="0"/>
              <a:t>4-Sep-19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88BC1CA-9ADB-BB48-8D09-2FCE1E9A74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AGodinho_MCTES visit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2870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62430B-0F4E-1B46-83B7-82AF0D96A99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9DD09BB-8A57-9F41-9139-C1646E4D82EC}" type="datetime5">
              <a:rPr lang="en-US" smtClean="0"/>
              <a:t>4-Sep-19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8CFC48-D51D-D44C-A147-158EFF3C37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AGodinho_MCTES visit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97A0EB0-8646-B542-93E3-0E9746AD08A6}"/>
              </a:ext>
            </a:extLst>
          </p:cNvPr>
          <p:cNvSpPr txBox="1"/>
          <p:nvPr/>
        </p:nvSpPr>
        <p:spPr>
          <a:xfrm>
            <a:off x="167268" y="997465"/>
            <a:ext cx="880946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CERN has: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Reputation as a world-leading scientific centre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Unparalleled research infrastructures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Renowned expertise in science education and outreach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Well-established ability to foster peaceful collaboration of scientists from all over the world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3E69F06-FF3B-9141-8713-92856F0969EF}"/>
              </a:ext>
            </a:extLst>
          </p:cNvPr>
          <p:cNvSpPr txBox="1"/>
          <p:nvPr/>
        </p:nvSpPr>
        <p:spPr>
          <a:xfrm>
            <a:off x="167268" y="176646"/>
            <a:ext cx="39998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Why Science Gateway?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932C1E-8032-F249-9A85-4BBE5E37EDC1}"/>
              </a:ext>
            </a:extLst>
          </p:cNvPr>
          <p:cNvSpPr txBox="1"/>
          <p:nvPr/>
        </p:nvSpPr>
        <p:spPr>
          <a:xfrm>
            <a:off x="167268" y="3133493"/>
            <a:ext cx="87783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Science Gateway will position CERN to uniquely: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engage the public in the value and multi-faceted role of science in society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inspire young generations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62636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8F3DEF-8FD6-8140-98A9-B98F6E4F63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511" y="121100"/>
            <a:ext cx="7886700" cy="994172"/>
          </a:xfrm>
        </p:spPr>
        <p:txBody>
          <a:bodyPr>
            <a:noAutofit/>
          </a:bodyPr>
          <a:lstStyle/>
          <a:p>
            <a:r>
              <a:rPr lang="en-US" sz="2800" dirty="0"/>
              <a:t>An education and outreach </a:t>
            </a:r>
            <a:r>
              <a:rPr lang="en-US" sz="2800" dirty="0" err="1"/>
              <a:t>centre</a:t>
            </a:r>
            <a:r>
              <a:rPr lang="en-US" sz="2800" dirty="0"/>
              <a:t> that will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B273FA-715B-B749-9E3C-2CA97E5536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47952" y="1249086"/>
            <a:ext cx="6439209" cy="365239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400" dirty="0"/>
              <a:t>Inspire more young students to pursue a career in science. </a:t>
            </a:r>
            <a:r>
              <a:rPr lang="en-GB" sz="1400" b="1" dirty="0"/>
              <a:t>Expand our current offer of educational programmes to ages 5+</a:t>
            </a:r>
            <a:r>
              <a:rPr lang="en-GB" sz="1400" dirty="0"/>
              <a:t>. 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1400" dirty="0"/>
              <a:t>Expand and diversify CERN’s portfolio of </a:t>
            </a:r>
            <a:r>
              <a:rPr lang="en-US" sz="1400" b="1" dirty="0"/>
              <a:t>education, communication and outreach actions aimed at the general public</a:t>
            </a:r>
          </a:p>
          <a:p>
            <a:pPr marL="0" indent="0">
              <a:buNone/>
            </a:pPr>
            <a:r>
              <a:rPr lang="en-US" sz="1400" dirty="0"/>
              <a:t> </a:t>
            </a:r>
          </a:p>
          <a:p>
            <a:pPr marL="0" indent="0">
              <a:buNone/>
            </a:pPr>
            <a:r>
              <a:rPr lang="en-GB" sz="1400" b="1" dirty="0"/>
              <a:t>Conserve and display the heritage of big science</a:t>
            </a:r>
            <a:r>
              <a:rPr lang="en-GB" sz="1400" dirty="0"/>
              <a:t>, the objects and stories that transmit the tremendous human endeavour in a tangible way.</a:t>
            </a:r>
          </a:p>
          <a:p>
            <a:pPr marL="0" indent="0">
              <a:buNone/>
            </a:pPr>
            <a:endParaRPr lang="en-GB" sz="1400" b="1" dirty="0"/>
          </a:p>
          <a:p>
            <a:pPr marL="0" indent="0">
              <a:buNone/>
            </a:pPr>
            <a:r>
              <a:rPr lang="en-GB" sz="1400" b="1" dirty="0"/>
              <a:t>Build ties across Member States and beyond</a:t>
            </a:r>
            <a:r>
              <a:rPr lang="en-GB" sz="1400" dirty="0"/>
              <a:t>, sharing content and encouraging co-creation with other museums, science centres and education networks.</a:t>
            </a:r>
            <a:endParaRPr lang="en-US" sz="2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316DCB8-CB7F-3144-81D0-B1CD3D88E39C}"/>
              </a:ext>
            </a:extLst>
          </p:cNvPr>
          <p:cNvSpPr txBox="1"/>
          <p:nvPr/>
        </p:nvSpPr>
        <p:spPr>
          <a:xfrm>
            <a:off x="-50833" y="1297705"/>
            <a:ext cx="22154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>
                <a:solidFill>
                  <a:schemeClr val="accent5"/>
                </a:solidFill>
              </a:rPr>
              <a:t>Inspire &amp; Educate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FDF24E7-4C17-1E43-B495-952690727510}"/>
              </a:ext>
            </a:extLst>
          </p:cNvPr>
          <p:cNvSpPr txBox="1"/>
          <p:nvPr/>
        </p:nvSpPr>
        <p:spPr>
          <a:xfrm>
            <a:off x="-50833" y="3503601"/>
            <a:ext cx="22154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>
                <a:solidFill>
                  <a:schemeClr val="accent5"/>
                </a:solidFill>
              </a:rPr>
              <a:t>Collaborate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470AAD8-3B65-0B4F-A754-2698416EC0B5}"/>
              </a:ext>
            </a:extLst>
          </p:cNvPr>
          <p:cNvSpPr txBox="1"/>
          <p:nvPr/>
        </p:nvSpPr>
        <p:spPr>
          <a:xfrm>
            <a:off x="0" y="2808872"/>
            <a:ext cx="22154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>
                <a:solidFill>
                  <a:schemeClr val="accent5"/>
                </a:solidFill>
              </a:rPr>
              <a:t>Treasure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0327FF3-C883-524A-AC05-BA75535971F6}"/>
              </a:ext>
            </a:extLst>
          </p:cNvPr>
          <p:cNvSpPr txBox="1"/>
          <p:nvPr/>
        </p:nvSpPr>
        <p:spPr>
          <a:xfrm>
            <a:off x="-50832" y="1992434"/>
            <a:ext cx="22154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>
                <a:solidFill>
                  <a:schemeClr val="accent5"/>
                </a:solidFill>
              </a:rPr>
              <a:t>Engage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01CBB-234B-6448-9C7B-E00B9F7E897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2CC0E5E-9CA8-034D-996A-DF055A617EAA}" type="datetime5">
              <a:rPr lang="en-US" smtClean="0"/>
              <a:t>4-Sep-19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66D4F19-D7AD-C84E-842B-EDE2A54456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AGodinho_MCTES visit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20414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864AF1E-269A-A640-8F8E-F4F26D074C4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0948"/>
          <a:stretch/>
        </p:blipFill>
        <p:spPr>
          <a:xfrm>
            <a:off x="0" y="-312234"/>
            <a:ext cx="9142002" cy="4783873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108C61F-750E-8F47-BDE8-DD3C37F8DBD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D0897CC-352F-5643-BD61-80E23FDA2DB4}" type="datetime5">
              <a:rPr lang="en-US" smtClean="0"/>
              <a:t>4-Sep-19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0731107-C78E-1041-B90F-A923E884F1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AGodinho_MCTES visit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6BCC1B-5F14-4344-9509-3B9E20953F71}"/>
              </a:ext>
            </a:extLst>
          </p:cNvPr>
          <p:cNvSpPr txBox="1"/>
          <p:nvPr/>
        </p:nvSpPr>
        <p:spPr>
          <a:xfrm>
            <a:off x="6166624" y="3389971"/>
            <a:ext cx="2765503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99"/>
                </a:solidFill>
              </a:rPr>
              <a:t>Science Gateway will be an integral part of the CERN site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805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5EB0179-C8E5-7149-BE52-E75B63E5BC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115700" cy="4449336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823920-53D0-D54A-A353-01FF5594108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B65E68B-EE2F-CE46-AA23-55BB5958687E}" type="datetime5">
              <a:rPr lang="en-US" smtClean="0"/>
              <a:t>4-Sep-19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128092-A031-6646-9E51-22532D15EA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AGodinho_MCTES visit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B51AC6F-8001-334D-AEE5-33292A5116F6}"/>
              </a:ext>
            </a:extLst>
          </p:cNvPr>
          <p:cNvSpPr txBox="1"/>
          <p:nvPr/>
        </p:nvSpPr>
        <p:spPr>
          <a:xfrm>
            <a:off x="6115700" y="0"/>
            <a:ext cx="30283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Building by architect </a:t>
            </a:r>
          </a:p>
          <a:p>
            <a:r>
              <a:rPr lang="en-US" sz="2400" dirty="0"/>
              <a:t>Renzo Piano</a:t>
            </a:r>
          </a:p>
          <a:p>
            <a:r>
              <a:rPr lang="en-US" sz="2400" dirty="0"/>
              <a:t>(RPBW)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1400" dirty="0"/>
              <a:t>“It’s a place where people will meet. Kids, students, adults, teachers and scientists, everybody attracted by the exploration of the Universe, from the infinitely vast to the infinitely small. It is a </a:t>
            </a:r>
            <a:r>
              <a:rPr lang="en-US" sz="1400" b="1" dirty="0"/>
              <a:t>bridge, in the metaphorical and real sense</a:t>
            </a:r>
            <a:r>
              <a:rPr lang="en-US" sz="1400" dirty="0"/>
              <a:t>, and a building fed by the energy of the sun, nestling in the midst of a newly grown forest.”</a:t>
            </a:r>
          </a:p>
        </p:txBody>
      </p:sp>
    </p:spTree>
    <p:extLst>
      <p:ext uri="{BB962C8B-B14F-4D97-AF65-F5344CB8AC3E}">
        <p14:creationId xmlns:p14="http://schemas.microsoft.com/office/powerpoint/2010/main" val="20446505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15A3EE8-6D50-B142-A15D-E782437B56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856" b="21265"/>
          <a:stretch/>
        </p:blipFill>
        <p:spPr>
          <a:xfrm>
            <a:off x="0" y="0"/>
            <a:ext cx="9144000" cy="4438186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3F7C33-40D5-C44E-9AB7-29E1AED5002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86A22F4-F24A-9043-9F4D-AE0D82E9BD06}" type="datetime5">
              <a:rPr lang="en-US" smtClean="0"/>
              <a:t>4-Sep-19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E9F511A-A18C-0641-9C23-B70F83F49B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AGodinho_MCTES visit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2349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309CAA0-B326-2D42-8EB9-3036DF7CE61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7187"/>
          <a:stretch/>
        </p:blipFill>
        <p:spPr>
          <a:xfrm>
            <a:off x="0" y="-1241160"/>
            <a:ext cx="9144000" cy="5679345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D21246F-93B1-844A-8F1E-4A978B6C388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523472A-6232-FC48-B3DF-8340283DE73E}" type="datetime5">
              <a:rPr lang="en-US" smtClean="0"/>
              <a:t>4-Sep-19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414C1C-0987-084C-939A-C3D71A0646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AGodinho_MCTES visit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3868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3741643-A270-6F41-8D4A-CD3273F73D5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545"/>
          <a:stretch/>
        </p:blipFill>
        <p:spPr>
          <a:xfrm>
            <a:off x="0" y="-1706137"/>
            <a:ext cx="9144000" cy="6134784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8D45BA-61D2-C741-A9A5-807EB5867D9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57D0273-4F8F-3C48-90D3-A4881992AB78}" type="datetime5">
              <a:rPr lang="en-US" smtClean="0"/>
              <a:t>4-Sep-19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AAD3E5-FA02-5B4B-A606-3BEF01DEBE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AGodinho_MCTES visit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9137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6B9B31E-D27B-5243-A025-F85F9B8C7F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293395"/>
            <a:ext cx="9144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6870D7B-FC28-B141-8625-0D5A167B33EF}"/>
              </a:ext>
            </a:extLst>
          </p:cNvPr>
          <p:cNvSpPr txBox="1"/>
          <p:nvPr/>
        </p:nvSpPr>
        <p:spPr>
          <a:xfrm>
            <a:off x="216569" y="553453"/>
            <a:ext cx="307488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chemeClr val="bg1"/>
                </a:solidFill>
              </a:rPr>
              <a:t>Footprint of 7 000 sqm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3BA776-0AA7-7F4C-984D-A19CF9500E9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EA73C8C-2206-C144-A6E5-53B1C700508C}" type="datetime5">
              <a:rPr lang="en-US" smtClean="0"/>
              <a:t>4-Sep-19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CCA98A-12C9-954E-BBA8-53478D5CD4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AGodinho_MCTES visit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0567990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1664</TotalTime>
  <Words>392</Words>
  <Application>Microsoft Macintosh PowerPoint</Application>
  <PresentationFormat>On-screen Show (16:9)</PresentationFormat>
  <Paragraphs>89</Paragraphs>
  <Slides>11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Optima</vt:lpstr>
      <vt:lpstr>CERNCorporate16-9</vt:lpstr>
      <vt:lpstr>Science Gateway</vt:lpstr>
      <vt:lpstr>PowerPoint Presentation</vt:lpstr>
      <vt:lpstr>An education and outreach centre that will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Microsoft Office User</cp:lastModifiedBy>
  <cp:revision>160</cp:revision>
  <dcterms:created xsi:type="dcterms:W3CDTF">2012-11-30T11:04:26Z</dcterms:created>
  <dcterms:modified xsi:type="dcterms:W3CDTF">2019-09-03T23:56:13Z</dcterms:modified>
</cp:coreProperties>
</file>