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269" r:id="rId4"/>
    <p:sldId id="270" r:id="rId5"/>
    <p:sldId id="271" r:id="rId6"/>
    <p:sldId id="268" r:id="rId7"/>
    <p:sldId id="273" r:id="rId8"/>
    <p:sldId id="272" r:id="rId9"/>
    <p:sldId id="274" r:id="rId10"/>
    <p:sldId id="276" r:id="rId11"/>
    <p:sldId id="275" r:id="rId12"/>
    <p:sldId id="278" r:id="rId13"/>
    <p:sldId id="279" r:id="rId14"/>
    <p:sldId id="280" r:id="rId15"/>
    <p:sldId id="281" r:id="rId16"/>
    <p:sldId id="262" r:id="rId17"/>
    <p:sldId id="25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ra Jansky" initials="AJ" lastIdx="5" clrIdx="0">
    <p:extLst>
      <p:ext uri="{19B8F6BF-5375-455C-9EA6-DF929625EA0E}">
        <p15:presenceInfo xmlns:p15="http://schemas.microsoft.com/office/powerpoint/2012/main" userId="Alexandra Jansk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9999FF"/>
    <a:srgbClr val="E0AEE4"/>
    <a:srgbClr val="E5B3FB"/>
    <a:srgbClr val="A9D18E"/>
    <a:srgbClr val="FFD966"/>
    <a:srgbClr val="ABC5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6" autoAdjust="0"/>
    <p:restoredTop sz="93179" autoAdjust="0"/>
  </p:normalViewPr>
  <p:slideViewPr>
    <p:cSldViewPr snapToGrid="0" showGuides="1">
      <p:cViewPr varScale="1">
        <p:scale>
          <a:sx n="85" d="100"/>
          <a:sy n="85" d="100"/>
        </p:scale>
        <p:origin x="108" y="39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D33506-2523-48D2-93C9-8621DED299E3}" type="doc">
      <dgm:prSet loTypeId="urn:microsoft.com/office/officeart/2005/8/layout/venn1" loCatId="relationship" qsTypeId="urn:microsoft.com/office/officeart/2005/8/quickstyle/simple1" qsCatId="simple" csTypeId="urn:microsoft.com/office/officeart/2005/8/colors/accent1_2" csCatId="accent1" phldr="1"/>
      <dgm:spPr/>
    </dgm:pt>
    <dgm:pt modelId="{EE770CC8-7DC6-4EB0-99C7-641E67BFD3E1}" type="pres">
      <dgm:prSet presAssocID="{E9D33506-2523-48D2-93C9-8621DED299E3}" presName="compositeShape" presStyleCnt="0">
        <dgm:presLayoutVars>
          <dgm:chMax val="7"/>
          <dgm:dir/>
          <dgm:resizeHandles val="exact"/>
        </dgm:presLayoutVars>
      </dgm:prSet>
      <dgm:spPr/>
    </dgm:pt>
  </dgm:ptLst>
  <dgm:cxnLst>
    <dgm:cxn modelId="{B98AF6BA-1A76-42B6-BB31-2F14F8FF1B1B}" type="presOf" srcId="{E9D33506-2523-48D2-93C9-8621DED299E3}" destId="{EE770CC8-7DC6-4EB0-99C7-641E67BFD3E1}"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9D33506-2523-48D2-93C9-8621DED299E3}" type="doc">
      <dgm:prSet loTypeId="urn:microsoft.com/office/officeart/2005/8/layout/venn1" loCatId="relationship" qsTypeId="urn:microsoft.com/office/officeart/2005/8/quickstyle/simple1" qsCatId="simple" csTypeId="urn:microsoft.com/office/officeart/2005/8/colors/accent1_2" csCatId="accent1" phldr="1"/>
      <dgm:spPr/>
    </dgm:pt>
    <dgm:pt modelId="{EE770CC8-7DC6-4EB0-99C7-641E67BFD3E1}" type="pres">
      <dgm:prSet presAssocID="{E9D33506-2523-48D2-93C9-8621DED299E3}" presName="compositeShape" presStyleCnt="0">
        <dgm:presLayoutVars>
          <dgm:chMax val="7"/>
          <dgm:dir/>
          <dgm:resizeHandles val="exact"/>
        </dgm:presLayoutVars>
      </dgm:prSet>
      <dgm:spPr/>
    </dgm:pt>
  </dgm:ptLst>
  <dgm:cxnLst>
    <dgm:cxn modelId="{B98AF6BA-1A76-42B6-BB31-2F14F8FF1B1B}" type="presOf" srcId="{E9D33506-2523-48D2-93C9-8621DED299E3}" destId="{EE770CC8-7DC6-4EB0-99C7-641E67BFD3E1}"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D33506-2523-48D2-93C9-8621DED299E3}" type="doc">
      <dgm:prSet loTypeId="urn:microsoft.com/office/officeart/2005/8/layout/venn1" loCatId="relationship" qsTypeId="urn:microsoft.com/office/officeart/2005/8/quickstyle/simple1" qsCatId="simple" csTypeId="urn:microsoft.com/office/officeart/2005/8/colors/accent1_2" csCatId="accent1" phldr="1"/>
      <dgm:spPr/>
    </dgm:pt>
    <dgm:pt modelId="{7187811C-47CE-4FB1-9379-622025FF5C36}">
      <dgm:prSet phldrT="[Text]"/>
      <dgm:spPr/>
      <dgm:t>
        <a:bodyPr/>
        <a:lstStyle/>
        <a:p>
          <a:r>
            <a:rPr lang="en-US" dirty="0" smtClean="0"/>
            <a:t>(Physics) Content knowledge</a:t>
          </a:r>
          <a:endParaRPr lang="en-US" dirty="0"/>
        </a:p>
      </dgm:t>
    </dgm:pt>
    <dgm:pt modelId="{967D0E93-F820-4E57-88BF-C2C6A1BA0C7C}" type="parTrans" cxnId="{4BEDFCDF-7EA8-4338-BA53-D6D1A07B1600}">
      <dgm:prSet/>
      <dgm:spPr/>
      <dgm:t>
        <a:bodyPr/>
        <a:lstStyle/>
        <a:p>
          <a:endParaRPr lang="en-US"/>
        </a:p>
      </dgm:t>
    </dgm:pt>
    <dgm:pt modelId="{418F4656-BF18-4DCA-8953-4C0144CDB114}" type="sibTrans" cxnId="{4BEDFCDF-7EA8-4338-BA53-D6D1A07B1600}">
      <dgm:prSet/>
      <dgm:spPr/>
      <dgm:t>
        <a:bodyPr/>
        <a:lstStyle/>
        <a:p>
          <a:endParaRPr lang="en-US"/>
        </a:p>
      </dgm:t>
    </dgm:pt>
    <dgm:pt modelId="{5A1C0E95-BE04-4D32-AB30-ACC94C047A11}">
      <dgm:prSet phldrT="[Text]"/>
      <dgm:spPr>
        <a:solidFill>
          <a:schemeClr val="accent6">
            <a:lumMod val="60000"/>
            <a:lumOff val="40000"/>
            <a:alpha val="50000"/>
          </a:schemeClr>
        </a:solidFill>
      </dgm:spPr>
      <dgm:t>
        <a:bodyPr/>
        <a:lstStyle/>
        <a:p>
          <a:r>
            <a:rPr lang="en-US" dirty="0" smtClean="0"/>
            <a:t>Pedagogical knowledge</a:t>
          </a:r>
          <a:endParaRPr lang="en-US" dirty="0"/>
        </a:p>
      </dgm:t>
    </dgm:pt>
    <dgm:pt modelId="{1134115C-81D2-4D79-ADCA-8C3A558EEC0D}" type="parTrans" cxnId="{C3B0D422-D158-4F7F-B73B-053A1B117363}">
      <dgm:prSet/>
      <dgm:spPr/>
      <dgm:t>
        <a:bodyPr/>
        <a:lstStyle/>
        <a:p>
          <a:endParaRPr lang="en-US"/>
        </a:p>
      </dgm:t>
    </dgm:pt>
    <dgm:pt modelId="{86BC1D4B-9182-4E91-A60F-03D40448B26D}" type="sibTrans" cxnId="{C3B0D422-D158-4F7F-B73B-053A1B117363}">
      <dgm:prSet/>
      <dgm:spPr/>
      <dgm:t>
        <a:bodyPr/>
        <a:lstStyle/>
        <a:p>
          <a:endParaRPr lang="en-US"/>
        </a:p>
      </dgm:t>
    </dgm:pt>
    <dgm:pt modelId="{EE770CC8-7DC6-4EB0-99C7-641E67BFD3E1}" type="pres">
      <dgm:prSet presAssocID="{E9D33506-2523-48D2-93C9-8621DED299E3}" presName="compositeShape" presStyleCnt="0">
        <dgm:presLayoutVars>
          <dgm:chMax val="7"/>
          <dgm:dir/>
          <dgm:resizeHandles val="exact"/>
        </dgm:presLayoutVars>
      </dgm:prSet>
      <dgm:spPr/>
    </dgm:pt>
    <dgm:pt modelId="{450B2F72-FACF-44C5-9817-352275396A5C}" type="pres">
      <dgm:prSet presAssocID="{7187811C-47CE-4FB1-9379-622025FF5C36}" presName="circ1" presStyleLbl="vennNode1" presStyleIdx="0" presStyleCnt="2"/>
      <dgm:spPr/>
      <dgm:t>
        <a:bodyPr/>
        <a:lstStyle/>
        <a:p>
          <a:endParaRPr lang="en-US"/>
        </a:p>
      </dgm:t>
    </dgm:pt>
    <dgm:pt modelId="{8C5B0033-F992-4B13-989A-5B62E7CF1AC0}" type="pres">
      <dgm:prSet presAssocID="{7187811C-47CE-4FB1-9379-622025FF5C36}" presName="circ1Tx" presStyleLbl="revTx" presStyleIdx="0" presStyleCnt="0">
        <dgm:presLayoutVars>
          <dgm:chMax val="0"/>
          <dgm:chPref val="0"/>
          <dgm:bulletEnabled val="1"/>
        </dgm:presLayoutVars>
      </dgm:prSet>
      <dgm:spPr/>
      <dgm:t>
        <a:bodyPr/>
        <a:lstStyle/>
        <a:p>
          <a:endParaRPr lang="en-US"/>
        </a:p>
      </dgm:t>
    </dgm:pt>
    <dgm:pt modelId="{627C3556-2B4F-47F2-BC4A-067629C28960}" type="pres">
      <dgm:prSet presAssocID="{5A1C0E95-BE04-4D32-AB30-ACC94C047A11}" presName="circ2" presStyleLbl="vennNode1" presStyleIdx="1" presStyleCnt="2"/>
      <dgm:spPr/>
      <dgm:t>
        <a:bodyPr/>
        <a:lstStyle/>
        <a:p>
          <a:endParaRPr lang="en-US"/>
        </a:p>
      </dgm:t>
    </dgm:pt>
    <dgm:pt modelId="{338A6049-B127-4850-BE57-ED13E1A66A1E}" type="pres">
      <dgm:prSet presAssocID="{5A1C0E95-BE04-4D32-AB30-ACC94C047A11}" presName="circ2Tx" presStyleLbl="revTx" presStyleIdx="0" presStyleCnt="0">
        <dgm:presLayoutVars>
          <dgm:chMax val="0"/>
          <dgm:chPref val="0"/>
          <dgm:bulletEnabled val="1"/>
        </dgm:presLayoutVars>
      </dgm:prSet>
      <dgm:spPr/>
      <dgm:t>
        <a:bodyPr/>
        <a:lstStyle/>
        <a:p>
          <a:endParaRPr lang="en-US"/>
        </a:p>
      </dgm:t>
    </dgm:pt>
  </dgm:ptLst>
  <dgm:cxnLst>
    <dgm:cxn modelId="{9943D29A-9928-4C82-B9EF-461D0991391B}" type="presOf" srcId="{7187811C-47CE-4FB1-9379-622025FF5C36}" destId="{8C5B0033-F992-4B13-989A-5B62E7CF1AC0}" srcOrd="1" destOrd="0" presId="urn:microsoft.com/office/officeart/2005/8/layout/venn1"/>
    <dgm:cxn modelId="{B98AF6BA-1A76-42B6-BB31-2F14F8FF1B1B}" type="presOf" srcId="{E9D33506-2523-48D2-93C9-8621DED299E3}" destId="{EE770CC8-7DC6-4EB0-99C7-641E67BFD3E1}" srcOrd="0" destOrd="0" presId="urn:microsoft.com/office/officeart/2005/8/layout/venn1"/>
    <dgm:cxn modelId="{C3B0D422-D158-4F7F-B73B-053A1B117363}" srcId="{E9D33506-2523-48D2-93C9-8621DED299E3}" destId="{5A1C0E95-BE04-4D32-AB30-ACC94C047A11}" srcOrd="1" destOrd="0" parTransId="{1134115C-81D2-4D79-ADCA-8C3A558EEC0D}" sibTransId="{86BC1D4B-9182-4E91-A60F-03D40448B26D}"/>
    <dgm:cxn modelId="{4BEDFCDF-7EA8-4338-BA53-D6D1A07B1600}" srcId="{E9D33506-2523-48D2-93C9-8621DED299E3}" destId="{7187811C-47CE-4FB1-9379-622025FF5C36}" srcOrd="0" destOrd="0" parTransId="{967D0E93-F820-4E57-88BF-C2C6A1BA0C7C}" sibTransId="{418F4656-BF18-4DCA-8953-4C0144CDB114}"/>
    <dgm:cxn modelId="{8FED09D5-E794-4BE0-868F-BACF9E3C48A7}" type="presOf" srcId="{5A1C0E95-BE04-4D32-AB30-ACC94C047A11}" destId="{627C3556-2B4F-47F2-BC4A-067629C28960}" srcOrd="0" destOrd="0" presId="urn:microsoft.com/office/officeart/2005/8/layout/venn1"/>
    <dgm:cxn modelId="{D55AEE82-F8D2-4E20-ACC8-943018832587}" type="presOf" srcId="{5A1C0E95-BE04-4D32-AB30-ACC94C047A11}" destId="{338A6049-B127-4850-BE57-ED13E1A66A1E}" srcOrd="1" destOrd="0" presId="urn:microsoft.com/office/officeart/2005/8/layout/venn1"/>
    <dgm:cxn modelId="{0152869E-7B55-4F0A-ABE9-00D26DDB0B69}" type="presOf" srcId="{7187811C-47CE-4FB1-9379-622025FF5C36}" destId="{450B2F72-FACF-44C5-9817-352275396A5C}" srcOrd="0" destOrd="0" presId="urn:microsoft.com/office/officeart/2005/8/layout/venn1"/>
    <dgm:cxn modelId="{53CDF8AF-4E96-4877-9EC7-F6EA9E2B8A2F}" type="presParOf" srcId="{EE770CC8-7DC6-4EB0-99C7-641E67BFD3E1}" destId="{450B2F72-FACF-44C5-9817-352275396A5C}" srcOrd="0" destOrd="0" presId="urn:microsoft.com/office/officeart/2005/8/layout/venn1"/>
    <dgm:cxn modelId="{829854F3-593C-4CB9-B4EE-AF3D40E0C715}" type="presParOf" srcId="{EE770CC8-7DC6-4EB0-99C7-641E67BFD3E1}" destId="{8C5B0033-F992-4B13-989A-5B62E7CF1AC0}" srcOrd="1" destOrd="0" presId="urn:microsoft.com/office/officeart/2005/8/layout/venn1"/>
    <dgm:cxn modelId="{AAC41E15-C171-41BA-A536-3B9919E614B8}" type="presParOf" srcId="{EE770CC8-7DC6-4EB0-99C7-641E67BFD3E1}" destId="{627C3556-2B4F-47F2-BC4A-067629C28960}" srcOrd="2" destOrd="0" presId="urn:microsoft.com/office/officeart/2005/8/layout/venn1"/>
    <dgm:cxn modelId="{BFB644D0-8AF3-49A8-92C1-3D78EA757006}" type="presParOf" srcId="{EE770CC8-7DC6-4EB0-99C7-641E67BFD3E1}" destId="{338A6049-B127-4850-BE57-ED13E1A66A1E}"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D33506-2523-48D2-93C9-8621DED299E3}" type="doc">
      <dgm:prSet loTypeId="urn:microsoft.com/office/officeart/2005/8/layout/venn1" loCatId="relationship" qsTypeId="urn:microsoft.com/office/officeart/2005/8/quickstyle/simple1" qsCatId="simple" csTypeId="urn:microsoft.com/office/officeart/2005/8/colors/accent1_2" csCatId="accent1" phldr="1"/>
      <dgm:spPr/>
    </dgm:pt>
    <dgm:pt modelId="{7187811C-47CE-4FB1-9379-622025FF5C36}">
      <dgm:prSet phldrT="[Text]"/>
      <dgm:spPr/>
      <dgm:t>
        <a:bodyPr/>
        <a:lstStyle/>
        <a:p>
          <a:r>
            <a:rPr lang="en-US" dirty="0" smtClean="0"/>
            <a:t>(Physics) Content knowledge</a:t>
          </a:r>
          <a:endParaRPr lang="en-US" dirty="0"/>
        </a:p>
      </dgm:t>
    </dgm:pt>
    <dgm:pt modelId="{967D0E93-F820-4E57-88BF-C2C6A1BA0C7C}" type="parTrans" cxnId="{4BEDFCDF-7EA8-4338-BA53-D6D1A07B1600}">
      <dgm:prSet/>
      <dgm:spPr/>
      <dgm:t>
        <a:bodyPr/>
        <a:lstStyle/>
        <a:p>
          <a:endParaRPr lang="en-US"/>
        </a:p>
      </dgm:t>
    </dgm:pt>
    <dgm:pt modelId="{418F4656-BF18-4DCA-8953-4C0144CDB114}" type="sibTrans" cxnId="{4BEDFCDF-7EA8-4338-BA53-D6D1A07B1600}">
      <dgm:prSet/>
      <dgm:spPr/>
      <dgm:t>
        <a:bodyPr/>
        <a:lstStyle/>
        <a:p>
          <a:endParaRPr lang="en-US"/>
        </a:p>
      </dgm:t>
    </dgm:pt>
    <dgm:pt modelId="{5A1C0E95-BE04-4D32-AB30-ACC94C047A11}">
      <dgm:prSet phldrT="[Text]"/>
      <dgm:spPr>
        <a:solidFill>
          <a:schemeClr val="accent6">
            <a:lumMod val="60000"/>
            <a:lumOff val="40000"/>
            <a:alpha val="50000"/>
          </a:schemeClr>
        </a:solidFill>
      </dgm:spPr>
      <dgm:t>
        <a:bodyPr/>
        <a:lstStyle/>
        <a:p>
          <a:r>
            <a:rPr lang="en-US" dirty="0" smtClean="0"/>
            <a:t>Pedagogical knowledge</a:t>
          </a:r>
          <a:endParaRPr lang="en-US" dirty="0"/>
        </a:p>
      </dgm:t>
    </dgm:pt>
    <dgm:pt modelId="{1134115C-81D2-4D79-ADCA-8C3A558EEC0D}" type="parTrans" cxnId="{C3B0D422-D158-4F7F-B73B-053A1B117363}">
      <dgm:prSet/>
      <dgm:spPr/>
      <dgm:t>
        <a:bodyPr/>
        <a:lstStyle/>
        <a:p>
          <a:endParaRPr lang="en-US"/>
        </a:p>
      </dgm:t>
    </dgm:pt>
    <dgm:pt modelId="{86BC1D4B-9182-4E91-A60F-03D40448B26D}" type="sibTrans" cxnId="{C3B0D422-D158-4F7F-B73B-053A1B117363}">
      <dgm:prSet/>
      <dgm:spPr/>
      <dgm:t>
        <a:bodyPr/>
        <a:lstStyle/>
        <a:p>
          <a:endParaRPr lang="en-US"/>
        </a:p>
      </dgm:t>
    </dgm:pt>
    <dgm:pt modelId="{EE770CC8-7DC6-4EB0-99C7-641E67BFD3E1}" type="pres">
      <dgm:prSet presAssocID="{E9D33506-2523-48D2-93C9-8621DED299E3}" presName="compositeShape" presStyleCnt="0">
        <dgm:presLayoutVars>
          <dgm:chMax val="7"/>
          <dgm:dir/>
          <dgm:resizeHandles val="exact"/>
        </dgm:presLayoutVars>
      </dgm:prSet>
      <dgm:spPr/>
    </dgm:pt>
    <dgm:pt modelId="{450B2F72-FACF-44C5-9817-352275396A5C}" type="pres">
      <dgm:prSet presAssocID="{7187811C-47CE-4FB1-9379-622025FF5C36}" presName="circ1" presStyleLbl="vennNode1" presStyleIdx="0" presStyleCnt="2"/>
      <dgm:spPr/>
      <dgm:t>
        <a:bodyPr/>
        <a:lstStyle/>
        <a:p>
          <a:endParaRPr lang="en-US"/>
        </a:p>
      </dgm:t>
    </dgm:pt>
    <dgm:pt modelId="{8C5B0033-F992-4B13-989A-5B62E7CF1AC0}" type="pres">
      <dgm:prSet presAssocID="{7187811C-47CE-4FB1-9379-622025FF5C36}" presName="circ1Tx" presStyleLbl="revTx" presStyleIdx="0" presStyleCnt="0">
        <dgm:presLayoutVars>
          <dgm:chMax val="0"/>
          <dgm:chPref val="0"/>
          <dgm:bulletEnabled val="1"/>
        </dgm:presLayoutVars>
      </dgm:prSet>
      <dgm:spPr/>
      <dgm:t>
        <a:bodyPr/>
        <a:lstStyle/>
        <a:p>
          <a:endParaRPr lang="en-US"/>
        </a:p>
      </dgm:t>
    </dgm:pt>
    <dgm:pt modelId="{627C3556-2B4F-47F2-BC4A-067629C28960}" type="pres">
      <dgm:prSet presAssocID="{5A1C0E95-BE04-4D32-AB30-ACC94C047A11}" presName="circ2" presStyleLbl="vennNode1" presStyleIdx="1" presStyleCnt="2"/>
      <dgm:spPr/>
      <dgm:t>
        <a:bodyPr/>
        <a:lstStyle/>
        <a:p>
          <a:endParaRPr lang="en-US"/>
        </a:p>
      </dgm:t>
    </dgm:pt>
    <dgm:pt modelId="{338A6049-B127-4850-BE57-ED13E1A66A1E}" type="pres">
      <dgm:prSet presAssocID="{5A1C0E95-BE04-4D32-AB30-ACC94C047A11}" presName="circ2Tx" presStyleLbl="revTx" presStyleIdx="0" presStyleCnt="0">
        <dgm:presLayoutVars>
          <dgm:chMax val="0"/>
          <dgm:chPref val="0"/>
          <dgm:bulletEnabled val="1"/>
        </dgm:presLayoutVars>
      </dgm:prSet>
      <dgm:spPr/>
      <dgm:t>
        <a:bodyPr/>
        <a:lstStyle/>
        <a:p>
          <a:endParaRPr lang="en-US"/>
        </a:p>
      </dgm:t>
    </dgm:pt>
  </dgm:ptLst>
  <dgm:cxnLst>
    <dgm:cxn modelId="{9943D29A-9928-4C82-B9EF-461D0991391B}" type="presOf" srcId="{7187811C-47CE-4FB1-9379-622025FF5C36}" destId="{8C5B0033-F992-4B13-989A-5B62E7CF1AC0}" srcOrd="1" destOrd="0" presId="urn:microsoft.com/office/officeart/2005/8/layout/venn1"/>
    <dgm:cxn modelId="{B98AF6BA-1A76-42B6-BB31-2F14F8FF1B1B}" type="presOf" srcId="{E9D33506-2523-48D2-93C9-8621DED299E3}" destId="{EE770CC8-7DC6-4EB0-99C7-641E67BFD3E1}" srcOrd="0" destOrd="0" presId="urn:microsoft.com/office/officeart/2005/8/layout/venn1"/>
    <dgm:cxn modelId="{C3B0D422-D158-4F7F-B73B-053A1B117363}" srcId="{E9D33506-2523-48D2-93C9-8621DED299E3}" destId="{5A1C0E95-BE04-4D32-AB30-ACC94C047A11}" srcOrd="1" destOrd="0" parTransId="{1134115C-81D2-4D79-ADCA-8C3A558EEC0D}" sibTransId="{86BC1D4B-9182-4E91-A60F-03D40448B26D}"/>
    <dgm:cxn modelId="{4BEDFCDF-7EA8-4338-BA53-D6D1A07B1600}" srcId="{E9D33506-2523-48D2-93C9-8621DED299E3}" destId="{7187811C-47CE-4FB1-9379-622025FF5C36}" srcOrd="0" destOrd="0" parTransId="{967D0E93-F820-4E57-88BF-C2C6A1BA0C7C}" sibTransId="{418F4656-BF18-4DCA-8953-4C0144CDB114}"/>
    <dgm:cxn modelId="{8FED09D5-E794-4BE0-868F-BACF9E3C48A7}" type="presOf" srcId="{5A1C0E95-BE04-4D32-AB30-ACC94C047A11}" destId="{627C3556-2B4F-47F2-BC4A-067629C28960}" srcOrd="0" destOrd="0" presId="urn:microsoft.com/office/officeart/2005/8/layout/venn1"/>
    <dgm:cxn modelId="{0152869E-7B55-4F0A-ABE9-00D26DDB0B69}" type="presOf" srcId="{7187811C-47CE-4FB1-9379-622025FF5C36}" destId="{450B2F72-FACF-44C5-9817-352275396A5C}" srcOrd="0" destOrd="0" presId="urn:microsoft.com/office/officeart/2005/8/layout/venn1"/>
    <dgm:cxn modelId="{D55AEE82-F8D2-4E20-ACC8-943018832587}" type="presOf" srcId="{5A1C0E95-BE04-4D32-AB30-ACC94C047A11}" destId="{338A6049-B127-4850-BE57-ED13E1A66A1E}" srcOrd="1" destOrd="0" presId="urn:microsoft.com/office/officeart/2005/8/layout/venn1"/>
    <dgm:cxn modelId="{53CDF8AF-4E96-4877-9EC7-F6EA9E2B8A2F}" type="presParOf" srcId="{EE770CC8-7DC6-4EB0-99C7-641E67BFD3E1}" destId="{450B2F72-FACF-44C5-9817-352275396A5C}" srcOrd="0" destOrd="0" presId="urn:microsoft.com/office/officeart/2005/8/layout/venn1"/>
    <dgm:cxn modelId="{829854F3-593C-4CB9-B4EE-AF3D40E0C715}" type="presParOf" srcId="{EE770CC8-7DC6-4EB0-99C7-641E67BFD3E1}" destId="{8C5B0033-F992-4B13-989A-5B62E7CF1AC0}" srcOrd="1" destOrd="0" presId="urn:microsoft.com/office/officeart/2005/8/layout/venn1"/>
    <dgm:cxn modelId="{AAC41E15-C171-41BA-A536-3B9919E614B8}" type="presParOf" srcId="{EE770CC8-7DC6-4EB0-99C7-641E67BFD3E1}" destId="{627C3556-2B4F-47F2-BC4A-067629C28960}" srcOrd="2" destOrd="0" presId="urn:microsoft.com/office/officeart/2005/8/layout/venn1"/>
    <dgm:cxn modelId="{BFB644D0-8AF3-49A8-92C1-3D78EA757006}" type="presParOf" srcId="{EE770CC8-7DC6-4EB0-99C7-641E67BFD3E1}" destId="{338A6049-B127-4850-BE57-ED13E1A66A1E}"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0B2F72-FACF-44C5-9817-352275396A5C}">
      <dsp:nvSpPr>
        <dsp:cNvPr id="0" name=""/>
        <dsp:cNvSpPr/>
      </dsp:nvSpPr>
      <dsp:spPr>
        <a:xfrm>
          <a:off x="3077309" y="6931"/>
          <a:ext cx="2534392" cy="25343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US" sz="2300" kern="1200" dirty="0" smtClean="0"/>
            <a:t>(Physics) Content knowledge</a:t>
          </a:r>
          <a:endParaRPr lang="en-US" sz="2300" kern="1200" dirty="0"/>
        </a:p>
      </dsp:txBody>
      <dsp:txXfrm>
        <a:off x="3431210" y="305790"/>
        <a:ext cx="1461271" cy="1936673"/>
      </dsp:txXfrm>
    </dsp:sp>
    <dsp:sp modelId="{627C3556-2B4F-47F2-BC4A-067629C28960}">
      <dsp:nvSpPr>
        <dsp:cNvPr id="0" name=""/>
        <dsp:cNvSpPr/>
      </dsp:nvSpPr>
      <dsp:spPr>
        <a:xfrm>
          <a:off x="4903898" y="6931"/>
          <a:ext cx="2534392" cy="2534392"/>
        </a:xfrm>
        <a:prstGeom prst="ellipse">
          <a:avLst/>
        </a:prstGeom>
        <a:solidFill>
          <a:schemeClr val="accent6">
            <a:lumMod val="60000"/>
            <a:lumOff val="4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US" sz="2300" kern="1200" dirty="0" smtClean="0"/>
            <a:t>Pedagogical knowledge</a:t>
          </a:r>
          <a:endParaRPr lang="en-US" sz="2300" kern="1200" dirty="0"/>
        </a:p>
      </dsp:txBody>
      <dsp:txXfrm>
        <a:off x="5623117" y="305790"/>
        <a:ext cx="1461271" cy="19366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0B2F72-FACF-44C5-9817-352275396A5C}">
      <dsp:nvSpPr>
        <dsp:cNvPr id="0" name=""/>
        <dsp:cNvSpPr/>
      </dsp:nvSpPr>
      <dsp:spPr>
        <a:xfrm>
          <a:off x="3077309" y="6931"/>
          <a:ext cx="2534392" cy="25343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US" sz="2300" kern="1200" dirty="0" smtClean="0"/>
            <a:t>(Physics) Content knowledge</a:t>
          </a:r>
          <a:endParaRPr lang="en-US" sz="2300" kern="1200" dirty="0"/>
        </a:p>
      </dsp:txBody>
      <dsp:txXfrm>
        <a:off x="3431210" y="305790"/>
        <a:ext cx="1461271" cy="1936673"/>
      </dsp:txXfrm>
    </dsp:sp>
    <dsp:sp modelId="{627C3556-2B4F-47F2-BC4A-067629C28960}">
      <dsp:nvSpPr>
        <dsp:cNvPr id="0" name=""/>
        <dsp:cNvSpPr/>
      </dsp:nvSpPr>
      <dsp:spPr>
        <a:xfrm>
          <a:off x="4903898" y="6931"/>
          <a:ext cx="2534392" cy="2534392"/>
        </a:xfrm>
        <a:prstGeom prst="ellipse">
          <a:avLst/>
        </a:prstGeom>
        <a:solidFill>
          <a:schemeClr val="accent6">
            <a:lumMod val="60000"/>
            <a:lumOff val="4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US" sz="2300" kern="1200" dirty="0" smtClean="0"/>
            <a:t>Pedagogical knowledge</a:t>
          </a:r>
          <a:endParaRPr lang="en-US" sz="2300" kern="1200" dirty="0"/>
        </a:p>
      </dsp:txBody>
      <dsp:txXfrm>
        <a:off x="5623117" y="305790"/>
        <a:ext cx="1461271" cy="1936673"/>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27FCD4-D6AF-4A3A-AD1D-750EC658D355}" type="datetimeFigureOut">
              <a:rPr lang="en-GB" smtClean="0"/>
              <a:t>03/10/2019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DDE3DB-1A73-4A2A-ABAE-8077C2793A69}" type="slidenum">
              <a:rPr lang="en-GB" smtClean="0"/>
              <a:t>‹#›</a:t>
            </a:fld>
            <a:endParaRPr lang="en-GB"/>
          </a:p>
        </p:txBody>
      </p:sp>
    </p:spTree>
    <p:extLst>
      <p:ext uri="{BB962C8B-B14F-4D97-AF65-F5344CB8AC3E}">
        <p14:creationId xmlns:p14="http://schemas.microsoft.com/office/powerpoint/2010/main" val="3068656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n.wikipedia.org/wiki/Albert_Bandura" TargetMode="External"/><Relationship Id="rId7" Type="http://schemas.openxmlformats.org/officeDocument/2006/relationships/hyperlink" Target="https://en.wikipedia.org/wiki/Quantitative_research"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en.wikipedia.org/wiki/Qualitative_research" TargetMode="External"/><Relationship Id="rId5" Type="http://schemas.openxmlformats.org/officeDocument/2006/relationships/hyperlink" Target="https://en.wikipedia.org/wiki/Autonomy" TargetMode="External"/><Relationship Id="rId4" Type="http://schemas.openxmlformats.org/officeDocument/2006/relationships/hyperlink" Target="https://en.wikipedia.org/wiki/Self-efficacy"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wikipedia.org/wiki/Albert_Bandura" TargetMode="External"/><Relationship Id="rId7" Type="http://schemas.openxmlformats.org/officeDocument/2006/relationships/hyperlink" Target="https://en.wikipedia.org/wiki/Quantitative_research"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en.wikipedia.org/wiki/Qualitative_research" TargetMode="External"/><Relationship Id="rId5" Type="http://schemas.openxmlformats.org/officeDocument/2006/relationships/hyperlink" Target="https://en.wikipedia.org/wiki/Autonomy" TargetMode="External"/><Relationship Id="rId4" Type="http://schemas.openxmlformats.org/officeDocument/2006/relationships/hyperlink" Target="https://en.wikipedia.org/wiki/Self-efficacy"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n.wikipedia.org/wiki/Albert_Bandura" TargetMode="External"/><Relationship Id="rId7" Type="http://schemas.openxmlformats.org/officeDocument/2006/relationships/hyperlink" Target="https://en.wikipedia.org/wiki/Quantitative_research"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en.wikipedia.org/wiki/Qualitative_research" TargetMode="External"/><Relationship Id="rId5" Type="http://schemas.openxmlformats.org/officeDocument/2006/relationships/hyperlink" Target="https://en.wikipedia.org/wiki/Autonomy" TargetMode="External"/><Relationship Id="rId4" Type="http://schemas.openxmlformats.org/officeDocument/2006/relationships/hyperlink" Target="https://en.wikipedia.org/wiki/Self-efficacy"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n.wikipedia.org/wiki/Albert_Bandura" TargetMode="External"/><Relationship Id="rId7" Type="http://schemas.openxmlformats.org/officeDocument/2006/relationships/hyperlink" Target="https://en.wikipedia.org/wiki/Quantitative_research"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en.wikipedia.org/wiki/Qualitative_research" TargetMode="External"/><Relationship Id="rId5" Type="http://schemas.openxmlformats.org/officeDocument/2006/relationships/hyperlink" Target="https://en.wikipedia.org/wiki/Autonomy" TargetMode="External"/><Relationship Id="rId4" Type="http://schemas.openxmlformats.org/officeDocument/2006/relationships/hyperlink" Target="https://en.wikipedia.org/wiki/Self-efficacy"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n.wikipedia.org/wiki/Albert_Bandura" TargetMode="External"/><Relationship Id="rId7" Type="http://schemas.openxmlformats.org/officeDocument/2006/relationships/hyperlink" Target="https://en.wikipedia.org/wiki/Quantitative_research"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en.wikipedia.org/wiki/Qualitative_research" TargetMode="External"/><Relationship Id="rId5" Type="http://schemas.openxmlformats.org/officeDocument/2006/relationships/hyperlink" Target="https://en.wikipedia.org/wiki/Autonomy" TargetMode="External"/><Relationship Id="rId4" Type="http://schemas.openxmlformats.org/officeDocument/2006/relationships/hyperlink" Target="https://en.wikipedia.org/wiki/Self-efficacy"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n.wikipedia.org/wiki/Albert_Bandura" TargetMode="External"/><Relationship Id="rId7" Type="http://schemas.openxmlformats.org/officeDocument/2006/relationships/hyperlink" Target="https://en.wikipedia.org/wiki/Quantitative_research"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en.wikipedia.org/wiki/Qualitative_research" TargetMode="External"/><Relationship Id="rId5" Type="http://schemas.openxmlformats.org/officeDocument/2006/relationships/hyperlink" Target="https://en.wikipedia.org/wiki/Autonomy" TargetMode="External"/><Relationship Id="rId4" Type="http://schemas.openxmlformats.org/officeDocument/2006/relationships/hyperlink" Target="https://en.wikipedia.org/wiki/Self-efficacy"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AT" dirty="0" err="1" smtClean="0"/>
              <a:t>Teacher</a:t>
            </a:r>
            <a:r>
              <a:rPr lang="de-AT" baseline="0" dirty="0" smtClean="0"/>
              <a:t> will not </a:t>
            </a:r>
            <a:r>
              <a:rPr lang="de-AT" baseline="0" dirty="0" err="1" smtClean="0"/>
              <a:t>use</a:t>
            </a:r>
            <a:r>
              <a:rPr lang="de-AT" baseline="0" dirty="0" smtClean="0"/>
              <a:t> </a:t>
            </a:r>
            <a:r>
              <a:rPr lang="de-AT" baseline="0" dirty="0" err="1" smtClean="0"/>
              <a:t>kit</a:t>
            </a:r>
            <a:r>
              <a:rPr lang="de-AT" baseline="0" dirty="0" smtClean="0"/>
              <a:t> in </a:t>
            </a:r>
            <a:r>
              <a:rPr lang="de-AT" baseline="0" dirty="0" err="1" smtClean="0"/>
              <a:t>school</a:t>
            </a:r>
            <a:r>
              <a:rPr lang="de-AT" baseline="0" dirty="0" smtClean="0"/>
              <a:t> </a:t>
            </a:r>
            <a:r>
              <a:rPr lang="de-AT" baseline="0" dirty="0" err="1" smtClean="0"/>
              <a:t>if</a:t>
            </a:r>
            <a:r>
              <a:rPr lang="de-AT" baseline="0" dirty="0" smtClean="0"/>
              <a:t> </a:t>
            </a:r>
            <a:r>
              <a:rPr lang="de-AT" baseline="0" dirty="0" err="1" smtClean="0"/>
              <a:t>there</a:t>
            </a:r>
            <a:r>
              <a:rPr lang="de-AT" baseline="0" dirty="0" smtClean="0"/>
              <a:t> </a:t>
            </a:r>
            <a:r>
              <a:rPr lang="de-AT" baseline="0" dirty="0" err="1" smtClean="0"/>
              <a:t>are</a:t>
            </a:r>
            <a:r>
              <a:rPr lang="de-AT" baseline="0" dirty="0" smtClean="0"/>
              <a:t> </a:t>
            </a:r>
            <a:r>
              <a:rPr lang="de-AT" baseline="0" dirty="0" err="1" smtClean="0"/>
              <a:t>no</a:t>
            </a:r>
            <a:r>
              <a:rPr lang="de-AT" baseline="0" dirty="0" smtClean="0"/>
              <a:t> </a:t>
            </a:r>
            <a:r>
              <a:rPr lang="de-AT" baseline="0" dirty="0" err="1" smtClean="0"/>
              <a:t>instructions</a:t>
            </a:r>
            <a:r>
              <a:rPr lang="de-AT" baseline="0" dirty="0" smtClean="0"/>
              <a:t> </a:t>
            </a:r>
            <a:r>
              <a:rPr lang="en-GB" baseline="0" dirty="0" smtClean="0"/>
              <a:t>because</a:t>
            </a:r>
          </a:p>
          <a:p>
            <a:pPr marL="228600" indent="-228600">
              <a:buAutoNum type="arabicParenR"/>
            </a:pPr>
            <a:r>
              <a:rPr lang="de-AT" baseline="0" dirty="0" smtClean="0"/>
              <a:t>Lack </a:t>
            </a:r>
            <a:r>
              <a:rPr lang="de-AT" baseline="0" dirty="0" err="1" smtClean="0"/>
              <a:t>of</a:t>
            </a:r>
            <a:r>
              <a:rPr lang="de-AT" baseline="0" dirty="0" smtClean="0"/>
              <a:t> </a:t>
            </a:r>
            <a:r>
              <a:rPr lang="de-AT" baseline="0" dirty="0" err="1" smtClean="0"/>
              <a:t>experiment</a:t>
            </a:r>
            <a:r>
              <a:rPr lang="de-AT" baseline="0" dirty="0" smtClean="0"/>
              <a:t> </a:t>
            </a:r>
            <a:r>
              <a:rPr lang="de-AT" baseline="0" dirty="0" err="1" smtClean="0"/>
              <a:t>experience</a:t>
            </a:r>
            <a:endParaRPr lang="de-AT" baseline="0" dirty="0" smtClean="0"/>
          </a:p>
          <a:p>
            <a:pPr marL="228600" indent="-228600">
              <a:buAutoNum type="arabicParenR"/>
            </a:pPr>
            <a:r>
              <a:rPr lang="de-AT" baseline="0" dirty="0" smtClean="0"/>
              <a:t>Lack </a:t>
            </a:r>
            <a:r>
              <a:rPr lang="de-AT" baseline="0" dirty="0" err="1" smtClean="0"/>
              <a:t>of</a:t>
            </a:r>
            <a:r>
              <a:rPr lang="de-AT" baseline="0" dirty="0" smtClean="0"/>
              <a:t> </a:t>
            </a:r>
            <a:r>
              <a:rPr lang="de-AT" baseline="0" dirty="0" err="1" smtClean="0"/>
              <a:t>content</a:t>
            </a:r>
            <a:r>
              <a:rPr lang="de-AT" baseline="0" dirty="0" smtClean="0"/>
              <a:t> </a:t>
            </a:r>
            <a:r>
              <a:rPr lang="de-AT" baseline="0" dirty="0" err="1" smtClean="0"/>
              <a:t>knowledge</a:t>
            </a:r>
            <a:endParaRPr lang="de-AT" baseline="0" dirty="0" smtClean="0"/>
          </a:p>
          <a:p>
            <a:pPr marL="228600" indent="-228600">
              <a:buAutoNum type="arabicParenR"/>
            </a:pPr>
            <a:r>
              <a:rPr lang="de-AT" baseline="0" dirty="0" smtClean="0"/>
              <a:t>Bad </a:t>
            </a:r>
            <a:r>
              <a:rPr lang="de-AT" baseline="0" dirty="0" err="1" smtClean="0"/>
              <a:t>attitude</a:t>
            </a:r>
            <a:endParaRPr lang="de-AT" baseline="0" dirty="0" smtClean="0"/>
          </a:p>
        </p:txBody>
      </p:sp>
      <p:sp>
        <p:nvSpPr>
          <p:cNvPr id="4" name="Slide Number Placeholder 3"/>
          <p:cNvSpPr>
            <a:spLocks noGrp="1"/>
          </p:cNvSpPr>
          <p:nvPr>
            <p:ph type="sldNum" sz="quarter" idx="10"/>
          </p:nvPr>
        </p:nvSpPr>
        <p:spPr/>
        <p:txBody>
          <a:bodyPr/>
          <a:lstStyle/>
          <a:p>
            <a:fld id="{CDDDE3DB-1A73-4A2A-ABAE-8077C2793A69}" type="slidenum">
              <a:rPr lang="en-GB" smtClean="0"/>
              <a:t>2</a:t>
            </a:fld>
            <a:endParaRPr lang="en-GB"/>
          </a:p>
        </p:txBody>
      </p:sp>
    </p:spTree>
    <p:extLst>
      <p:ext uri="{BB962C8B-B14F-4D97-AF65-F5344CB8AC3E}">
        <p14:creationId xmlns:p14="http://schemas.microsoft.com/office/powerpoint/2010/main" val="3376220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Perceived </a:t>
            </a:r>
            <a:r>
              <a:rPr lang="en-GB" dirty="0" err="1" smtClean="0"/>
              <a:t>behavioral</a:t>
            </a:r>
            <a:r>
              <a:rPr lang="en-GB" dirty="0" smtClean="0"/>
              <a:t> control: people's perceptions of the degree to which they are capable of, or have control over, performing a given </a:t>
            </a:r>
            <a:r>
              <a:rPr lang="en-GB" dirty="0" err="1" smtClean="0"/>
              <a:t>behavior</a:t>
            </a:r>
            <a:r>
              <a:rPr lang="en-GB" dirty="0" smtClean="0"/>
              <a:t>. Capacity: the belief that one can, is able to, or is capable of, performing the </a:t>
            </a:r>
            <a:r>
              <a:rPr lang="en-GB" dirty="0" err="1" smtClean="0"/>
              <a:t>behavior</a:t>
            </a:r>
            <a:r>
              <a:rPr lang="en-GB" dirty="0" smtClean="0"/>
              <a:t> (comparable to </a:t>
            </a:r>
            <a:r>
              <a:rPr lang="en-GB" dirty="0" smtClean="0">
                <a:hlinkClick r:id="rId3" tooltip="Albert Bandura"/>
              </a:rPr>
              <a:t>Albert Bandura</a:t>
            </a:r>
            <a:r>
              <a:rPr lang="en-GB" dirty="0" smtClean="0"/>
              <a:t>'s concept of </a:t>
            </a:r>
            <a:r>
              <a:rPr lang="en-GB" dirty="0" smtClean="0">
                <a:hlinkClick r:id="rId4" tooltip="Self-efficacy"/>
              </a:rPr>
              <a:t>self-efficacy</a:t>
            </a:r>
            <a:r>
              <a:rPr lang="en-GB" dirty="0" smtClean="0"/>
              <a:t>); </a:t>
            </a:r>
            <a:r>
              <a:rPr lang="en-GB" dirty="0" smtClean="0">
                <a:hlinkClick r:id="rId5" tooltip="Autonomy"/>
              </a:rPr>
              <a:t>autonomy</a:t>
            </a:r>
            <a:r>
              <a:rPr lang="en-GB" dirty="0" smtClean="0"/>
              <a:t>: perceived degree of control over performing the </a:t>
            </a:r>
            <a:r>
              <a:rPr lang="en-GB" dirty="0" err="1" smtClean="0"/>
              <a:t>behavior</a:t>
            </a:r>
            <a:r>
              <a:rPr lang="en-GB" dirty="0" smtClean="0"/>
              <a:t>.</a:t>
            </a:r>
          </a:p>
          <a:p>
            <a:r>
              <a:rPr lang="en-GB" dirty="0" smtClean="0"/>
              <a:t>Actual control: relevant skills and abilities as well as barriers to and facilitators of </a:t>
            </a:r>
            <a:r>
              <a:rPr lang="en-GB" dirty="0" err="1" smtClean="0"/>
              <a:t>behavioral</a:t>
            </a:r>
            <a:r>
              <a:rPr lang="en-GB" dirty="0" smtClean="0"/>
              <a:t> performance.</a:t>
            </a:r>
          </a:p>
          <a:p>
            <a:r>
              <a:rPr lang="en-GB" dirty="0" smtClean="0"/>
              <a:t>Attitude: a latent disposition or tendency to respond with some degree of </a:t>
            </a:r>
            <a:r>
              <a:rPr lang="en-GB" dirty="0" err="1" smtClean="0"/>
              <a:t>favorableness</a:t>
            </a:r>
            <a:r>
              <a:rPr lang="en-GB" dirty="0" smtClean="0"/>
              <a:t> or </a:t>
            </a:r>
            <a:r>
              <a:rPr lang="en-GB" dirty="0" err="1" smtClean="0"/>
              <a:t>unfavorableness</a:t>
            </a:r>
            <a:r>
              <a:rPr lang="en-GB" dirty="0" smtClean="0"/>
              <a:t> to a psychological object. Instrumental aspect: anticipated positive or negative consequences;</a:t>
            </a:r>
          </a:p>
          <a:p>
            <a:r>
              <a:rPr lang="en-GB" dirty="0" smtClean="0"/>
              <a:t>Experiential aspect: perceived positive or negative experiences.</a:t>
            </a:r>
          </a:p>
          <a:p>
            <a:r>
              <a:rPr lang="en-GB" dirty="0" smtClean="0"/>
              <a:t>Perceived norm: perceived social pressure to perform or not to perform a given </a:t>
            </a:r>
            <a:r>
              <a:rPr lang="en-GB" dirty="0" err="1" smtClean="0"/>
              <a:t>behavior</a:t>
            </a:r>
            <a:r>
              <a:rPr lang="en-GB" dirty="0" smtClean="0"/>
              <a:t>. Injunctive norm: perceptions concerning what should or ought to be done;</a:t>
            </a:r>
          </a:p>
          <a:p>
            <a:r>
              <a:rPr lang="en-GB" dirty="0" smtClean="0"/>
              <a:t>Descriptive norms: perceptions that others are or are not performing the </a:t>
            </a:r>
            <a:r>
              <a:rPr lang="en-GB" dirty="0" err="1" smtClean="0"/>
              <a:t>behavior</a:t>
            </a:r>
            <a:r>
              <a:rPr lang="en-GB" dirty="0" smtClean="0"/>
              <a:t> in question</a:t>
            </a:r>
          </a:p>
          <a:p>
            <a:endParaRPr lang="en-GB" dirty="0" smtClean="0"/>
          </a:p>
          <a:p>
            <a:endParaRPr lang="en-GB" dirty="0" smtClean="0"/>
          </a:p>
          <a:p>
            <a:r>
              <a:rPr lang="en-GB" dirty="0" smtClean="0"/>
              <a:t>Attitude, perceived norm, and perceived </a:t>
            </a:r>
            <a:r>
              <a:rPr lang="en-GB" dirty="0" err="1" smtClean="0"/>
              <a:t>behavioral</a:t>
            </a:r>
            <a:r>
              <a:rPr lang="en-GB" dirty="0" smtClean="0"/>
              <a:t> control are all based on beliefs: </a:t>
            </a:r>
            <a:r>
              <a:rPr lang="en-GB" dirty="0" err="1" smtClean="0"/>
              <a:t>behavioral</a:t>
            </a:r>
            <a:r>
              <a:rPr lang="en-GB" dirty="0" smtClean="0"/>
              <a:t> beliefs, normative beliefs, and control beliefs. Attitude is the result of the strength of </a:t>
            </a:r>
            <a:r>
              <a:rPr lang="en-GB" dirty="0" err="1" smtClean="0"/>
              <a:t>behavioral</a:t>
            </a:r>
            <a:r>
              <a:rPr lang="en-GB" dirty="0" smtClean="0"/>
              <a:t> beliefs reflecting positive and negative outcomes (and experiences) of the </a:t>
            </a:r>
            <a:r>
              <a:rPr lang="en-GB" dirty="0" err="1" smtClean="0"/>
              <a:t>behavior</a:t>
            </a:r>
            <a:r>
              <a:rPr lang="en-GB" dirty="0" smtClean="0"/>
              <a:t>, each multiplied by outcome evaluations in terms of good – bad. Perceived norm is the result of the strength of injunctive beliefs reflecting the expectations of various relevant others in the environment, each multiplied by the motivation to comply with these expectations, and of descriptive beliefs reflecting the </a:t>
            </a:r>
            <a:r>
              <a:rPr lang="en-GB" dirty="0" err="1" smtClean="0"/>
              <a:t>behaviors</a:t>
            </a:r>
            <a:r>
              <a:rPr lang="en-GB" dirty="0" smtClean="0"/>
              <a:t> of various relevant others, each multiplied by the degree of identification with these others. Perceived </a:t>
            </a:r>
            <a:r>
              <a:rPr lang="en-GB" dirty="0" err="1" smtClean="0"/>
              <a:t>behavioral</a:t>
            </a:r>
            <a:r>
              <a:rPr lang="en-GB" dirty="0" smtClean="0"/>
              <a:t> control is the result of the strength of control beliefs reflecting perceived skills, barriers and facilitators, each multiplied by the degree of power of control over these factors. These underlying beliefs have to be identified through a careful elicitation procedure, combining </a:t>
            </a:r>
            <a:r>
              <a:rPr lang="en-GB" dirty="0" smtClean="0">
                <a:hlinkClick r:id="rId6" tooltip="Qualitative research"/>
              </a:rPr>
              <a:t>qualitative</a:t>
            </a:r>
            <a:r>
              <a:rPr lang="en-GB" dirty="0" smtClean="0"/>
              <a:t> and </a:t>
            </a:r>
            <a:r>
              <a:rPr lang="en-GB" dirty="0" smtClean="0">
                <a:hlinkClick r:id="rId7" tooltip="Quantitative research"/>
              </a:rPr>
              <a:t>quantitative research</a:t>
            </a:r>
            <a:r>
              <a:rPr lang="en-GB" dirty="0" smtClean="0"/>
              <a:t> methods. </a:t>
            </a:r>
            <a:endParaRPr lang="en-GB" dirty="0"/>
          </a:p>
        </p:txBody>
      </p:sp>
      <p:sp>
        <p:nvSpPr>
          <p:cNvPr id="4" name="Slide Number Placeholder 3"/>
          <p:cNvSpPr>
            <a:spLocks noGrp="1"/>
          </p:cNvSpPr>
          <p:nvPr>
            <p:ph type="sldNum" sz="quarter" idx="10"/>
          </p:nvPr>
        </p:nvSpPr>
        <p:spPr/>
        <p:txBody>
          <a:bodyPr/>
          <a:lstStyle/>
          <a:p>
            <a:fld id="{CDDDE3DB-1A73-4A2A-ABAE-8077C2793A69}" type="slidenum">
              <a:rPr lang="en-GB" smtClean="0"/>
              <a:t>11</a:t>
            </a:fld>
            <a:endParaRPr lang="en-GB"/>
          </a:p>
        </p:txBody>
      </p:sp>
    </p:spTree>
    <p:extLst>
      <p:ext uri="{BB962C8B-B14F-4D97-AF65-F5344CB8AC3E}">
        <p14:creationId xmlns:p14="http://schemas.microsoft.com/office/powerpoint/2010/main" val="936375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AT" dirty="0" smtClean="0"/>
              <a:t>PCK: </a:t>
            </a:r>
            <a:r>
              <a:rPr lang="en-GB" sz="1200" kern="1200" dirty="0" smtClean="0">
                <a:solidFill>
                  <a:schemeClr val="tx1"/>
                </a:solidFill>
                <a:effectLst/>
                <a:latin typeface="+mn-lt"/>
                <a:ea typeface="+mn-ea"/>
                <a:cs typeface="+mn-cs"/>
              </a:rPr>
              <a:t>PCK is </a:t>
            </a:r>
            <a:r>
              <a:rPr lang="en-GB" sz="1200" kern="1200" dirty="0" err="1" smtClean="0">
                <a:solidFill>
                  <a:schemeClr val="tx1"/>
                </a:solidFill>
                <a:effectLst/>
                <a:latin typeface="+mn-lt"/>
                <a:ea typeface="+mn-ea"/>
                <a:cs typeface="+mn-cs"/>
              </a:rPr>
              <a:t>teachers’understanding</a:t>
            </a:r>
            <a:r>
              <a:rPr lang="en-GB" sz="1200" kern="1200" dirty="0" smtClean="0">
                <a:solidFill>
                  <a:schemeClr val="tx1"/>
                </a:solidFill>
                <a:effectLst/>
                <a:latin typeface="+mn-lt"/>
                <a:ea typeface="+mn-ea"/>
                <a:cs typeface="+mn-cs"/>
              </a:rPr>
              <a:t> and enactment of how to help a group of students under-stand specific subject matter using multiple instructional strategies, representations, and assessments while working within the contextual, cultural, and social limitations in the learning environment (Park &amp; Oliver, 2007, p. 264).</a:t>
            </a:r>
            <a:r>
              <a:rPr lang="en-GB" dirty="0" smtClean="0"/>
              <a:t> </a:t>
            </a:r>
          </a:p>
          <a:p>
            <a:endParaRPr lang="en-GB" dirty="0" smtClean="0"/>
          </a:p>
          <a:p>
            <a:r>
              <a:rPr lang="en-GB" dirty="0" smtClean="0"/>
              <a:t>One challenge seems to be We could also provide a “refill” with hands-on experiments for students when requested by teachers</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DDDE3DB-1A73-4A2A-ABAE-8077C2793A69}" type="slidenum">
              <a:rPr lang="en-GB" smtClean="0"/>
              <a:t>12</a:t>
            </a:fld>
            <a:endParaRPr lang="en-GB"/>
          </a:p>
        </p:txBody>
      </p:sp>
    </p:spTree>
    <p:extLst>
      <p:ext uri="{BB962C8B-B14F-4D97-AF65-F5344CB8AC3E}">
        <p14:creationId xmlns:p14="http://schemas.microsoft.com/office/powerpoint/2010/main" val="13091460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AT" dirty="0" smtClean="0"/>
              <a:t>PCK: </a:t>
            </a:r>
            <a:r>
              <a:rPr lang="en-GB" sz="1200" kern="1200" dirty="0" smtClean="0">
                <a:solidFill>
                  <a:schemeClr val="tx1"/>
                </a:solidFill>
                <a:effectLst/>
                <a:latin typeface="+mn-lt"/>
                <a:ea typeface="+mn-ea"/>
                <a:cs typeface="+mn-cs"/>
              </a:rPr>
              <a:t>PCK is </a:t>
            </a:r>
            <a:r>
              <a:rPr lang="en-GB" sz="1200" kern="1200" dirty="0" err="1" smtClean="0">
                <a:solidFill>
                  <a:schemeClr val="tx1"/>
                </a:solidFill>
                <a:effectLst/>
                <a:latin typeface="+mn-lt"/>
                <a:ea typeface="+mn-ea"/>
                <a:cs typeface="+mn-cs"/>
              </a:rPr>
              <a:t>teachers’understanding</a:t>
            </a:r>
            <a:r>
              <a:rPr lang="en-GB" sz="1200" kern="1200" dirty="0" smtClean="0">
                <a:solidFill>
                  <a:schemeClr val="tx1"/>
                </a:solidFill>
                <a:effectLst/>
                <a:latin typeface="+mn-lt"/>
                <a:ea typeface="+mn-ea"/>
                <a:cs typeface="+mn-cs"/>
              </a:rPr>
              <a:t> and enactment of how to help a group of students under-stand specific subject matter using multiple instructional strategies, representations, and assessments while working within the contextual, cultural, and social limitations in the learning environment (Park &amp; Oliver, 2007, p. 264).</a:t>
            </a:r>
            <a:r>
              <a:rPr lang="en-GB" dirty="0" smtClean="0"/>
              <a:t> </a:t>
            </a:r>
          </a:p>
          <a:p>
            <a:endParaRPr lang="en-GB" dirty="0" smtClean="0"/>
          </a:p>
          <a:p>
            <a:r>
              <a:rPr lang="en-GB" dirty="0" smtClean="0"/>
              <a:t>One challenge seems to be We could also provide a “refill” with hands-on experiments for students when requested by teachers</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DDDE3DB-1A73-4A2A-ABAE-8077C2793A69}" type="slidenum">
              <a:rPr lang="en-GB" smtClean="0"/>
              <a:t>13</a:t>
            </a:fld>
            <a:endParaRPr lang="en-GB"/>
          </a:p>
        </p:txBody>
      </p:sp>
    </p:spTree>
    <p:extLst>
      <p:ext uri="{BB962C8B-B14F-4D97-AF65-F5344CB8AC3E}">
        <p14:creationId xmlns:p14="http://schemas.microsoft.com/office/powerpoint/2010/main" val="1928118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AT" dirty="0" smtClean="0"/>
              <a:t>PCK: </a:t>
            </a:r>
            <a:r>
              <a:rPr lang="en-GB" sz="1200" kern="1200" dirty="0" smtClean="0">
                <a:solidFill>
                  <a:schemeClr val="tx1"/>
                </a:solidFill>
                <a:effectLst/>
                <a:latin typeface="+mn-lt"/>
                <a:ea typeface="+mn-ea"/>
                <a:cs typeface="+mn-cs"/>
              </a:rPr>
              <a:t>PCK is </a:t>
            </a:r>
            <a:r>
              <a:rPr lang="en-GB" sz="1200" kern="1200" dirty="0" err="1" smtClean="0">
                <a:solidFill>
                  <a:schemeClr val="tx1"/>
                </a:solidFill>
                <a:effectLst/>
                <a:latin typeface="+mn-lt"/>
                <a:ea typeface="+mn-ea"/>
                <a:cs typeface="+mn-cs"/>
              </a:rPr>
              <a:t>teachers’understanding</a:t>
            </a:r>
            <a:r>
              <a:rPr lang="en-GB" sz="1200" kern="1200" dirty="0" smtClean="0">
                <a:solidFill>
                  <a:schemeClr val="tx1"/>
                </a:solidFill>
                <a:effectLst/>
                <a:latin typeface="+mn-lt"/>
                <a:ea typeface="+mn-ea"/>
                <a:cs typeface="+mn-cs"/>
              </a:rPr>
              <a:t> and enactment of how to help a group of students under-stand specific subject matter using multiple instructional strategies, representations, and assessments while working within the contextual, cultural, and social limitations in the learning environment (Park &amp; Oliver, 2007, p. 264).</a:t>
            </a:r>
            <a:r>
              <a:rPr lang="en-GB" dirty="0" smtClean="0"/>
              <a:t> </a:t>
            </a:r>
          </a:p>
          <a:p>
            <a:endParaRPr lang="en-GB" dirty="0" smtClean="0"/>
          </a:p>
          <a:p>
            <a:r>
              <a:rPr lang="en-GB" dirty="0" smtClean="0"/>
              <a:t>One challenge seems to be We could also provide a “refill” with hands-on experiments for students when requested by teachers</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DDDE3DB-1A73-4A2A-ABAE-8077C2793A69}" type="slidenum">
              <a:rPr lang="en-GB" smtClean="0"/>
              <a:t>14</a:t>
            </a:fld>
            <a:endParaRPr lang="en-GB"/>
          </a:p>
        </p:txBody>
      </p:sp>
    </p:spTree>
    <p:extLst>
      <p:ext uri="{BB962C8B-B14F-4D97-AF65-F5344CB8AC3E}">
        <p14:creationId xmlns:p14="http://schemas.microsoft.com/office/powerpoint/2010/main" val="444763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AT" dirty="0" smtClean="0"/>
              <a:t>PCK: </a:t>
            </a:r>
            <a:r>
              <a:rPr lang="en-GB" sz="1200" kern="1200" dirty="0" smtClean="0">
                <a:solidFill>
                  <a:schemeClr val="tx1"/>
                </a:solidFill>
                <a:effectLst/>
                <a:latin typeface="+mn-lt"/>
                <a:ea typeface="+mn-ea"/>
                <a:cs typeface="+mn-cs"/>
              </a:rPr>
              <a:t>PCK is </a:t>
            </a:r>
            <a:r>
              <a:rPr lang="en-GB" sz="1200" kern="1200" dirty="0" err="1" smtClean="0">
                <a:solidFill>
                  <a:schemeClr val="tx1"/>
                </a:solidFill>
                <a:effectLst/>
                <a:latin typeface="+mn-lt"/>
                <a:ea typeface="+mn-ea"/>
                <a:cs typeface="+mn-cs"/>
              </a:rPr>
              <a:t>teachers’understanding</a:t>
            </a:r>
            <a:r>
              <a:rPr lang="en-GB" sz="1200" kern="1200" dirty="0" smtClean="0">
                <a:solidFill>
                  <a:schemeClr val="tx1"/>
                </a:solidFill>
                <a:effectLst/>
                <a:latin typeface="+mn-lt"/>
                <a:ea typeface="+mn-ea"/>
                <a:cs typeface="+mn-cs"/>
              </a:rPr>
              <a:t> and enactment of how to help a group of students under-stand specific subject matter using multiple instructional strategies, representations, and assessments while working within the contextual, cultural, and social limitations in the learning environment (Park &amp; Oliver, 2007, p. 264).</a:t>
            </a:r>
            <a:r>
              <a:rPr lang="en-GB" dirty="0" smtClean="0"/>
              <a:t> </a:t>
            </a:r>
          </a:p>
          <a:p>
            <a:endParaRPr lang="en-GB" dirty="0" smtClean="0"/>
          </a:p>
          <a:p>
            <a:r>
              <a:rPr lang="en-GB" dirty="0" smtClean="0"/>
              <a:t>One challenge seems to be We could also provide a “refill” with hands-on experiments for students when requested by teachers</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DDDE3DB-1A73-4A2A-ABAE-8077C2793A69}" type="slidenum">
              <a:rPr lang="en-GB" smtClean="0"/>
              <a:t>15</a:t>
            </a:fld>
            <a:endParaRPr lang="en-GB"/>
          </a:p>
        </p:txBody>
      </p:sp>
    </p:spTree>
    <p:extLst>
      <p:ext uri="{BB962C8B-B14F-4D97-AF65-F5344CB8AC3E}">
        <p14:creationId xmlns:p14="http://schemas.microsoft.com/office/powerpoint/2010/main" val="2904628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AT" dirty="0" err="1" smtClean="0"/>
              <a:t>Teacher</a:t>
            </a:r>
            <a:r>
              <a:rPr lang="de-AT" baseline="0" dirty="0" smtClean="0"/>
              <a:t> will not </a:t>
            </a:r>
            <a:r>
              <a:rPr lang="de-AT" baseline="0" dirty="0" err="1" smtClean="0"/>
              <a:t>use</a:t>
            </a:r>
            <a:r>
              <a:rPr lang="de-AT" baseline="0" dirty="0" smtClean="0"/>
              <a:t> </a:t>
            </a:r>
            <a:r>
              <a:rPr lang="de-AT" baseline="0" dirty="0" err="1" smtClean="0"/>
              <a:t>kit</a:t>
            </a:r>
            <a:r>
              <a:rPr lang="de-AT" baseline="0" dirty="0" smtClean="0"/>
              <a:t> in </a:t>
            </a:r>
            <a:r>
              <a:rPr lang="de-AT" baseline="0" dirty="0" err="1" smtClean="0"/>
              <a:t>school</a:t>
            </a:r>
            <a:r>
              <a:rPr lang="de-AT" baseline="0" dirty="0" smtClean="0"/>
              <a:t> </a:t>
            </a:r>
            <a:r>
              <a:rPr lang="de-AT" baseline="0" dirty="0" err="1" smtClean="0"/>
              <a:t>if</a:t>
            </a:r>
            <a:r>
              <a:rPr lang="de-AT" baseline="0" dirty="0" smtClean="0"/>
              <a:t> </a:t>
            </a:r>
            <a:r>
              <a:rPr lang="de-AT" baseline="0" dirty="0" err="1" smtClean="0"/>
              <a:t>there</a:t>
            </a:r>
            <a:r>
              <a:rPr lang="de-AT" baseline="0" dirty="0" smtClean="0"/>
              <a:t> </a:t>
            </a:r>
            <a:r>
              <a:rPr lang="de-AT" baseline="0" dirty="0" err="1" smtClean="0"/>
              <a:t>are</a:t>
            </a:r>
            <a:r>
              <a:rPr lang="de-AT" baseline="0" dirty="0" smtClean="0"/>
              <a:t> </a:t>
            </a:r>
            <a:r>
              <a:rPr lang="de-AT" baseline="0" dirty="0" err="1" smtClean="0"/>
              <a:t>no</a:t>
            </a:r>
            <a:r>
              <a:rPr lang="de-AT" baseline="0" dirty="0" smtClean="0"/>
              <a:t> </a:t>
            </a:r>
            <a:r>
              <a:rPr lang="de-AT" baseline="0" dirty="0" err="1" smtClean="0"/>
              <a:t>instructions</a:t>
            </a:r>
            <a:r>
              <a:rPr lang="de-AT" baseline="0" dirty="0" smtClean="0"/>
              <a:t> </a:t>
            </a:r>
            <a:r>
              <a:rPr lang="en-GB" baseline="0" dirty="0" smtClean="0"/>
              <a:t>because</a:t>
            </a:r>
          </a:p>
          <a:p>
            <a:pPr marL="228600" indent="-228600">
              <a:buAutoNum type="arabicParenR"/>
            </a:pPr>
            <a:r>
              <a:rPr lang="de-AT" baseline="0" dirty="0" smtClean="0"/>
              <a:t>Lack </a:t>
            </a:r>
            <a:r>
              <a:rPr lang="de-AT" baseline="0" dirty="0" err="1" smtClean="0"/>
              <a:t>of</a:t>
            </a:r>
            <a:r>
              <a:rPr lang="de-AT" baseline="0" dirty="0" smtClean="0"/>
              <a:t> </a:t>
            </a:r>
            <a:r>
              <a:rPr lang="de-AT" baseline="0" dirty="0" err="1" smtClean="0"/>
              <a:t>experiment</a:t>
            </a:r>
            <a:r>
              <a:rPr lang="de-AT" baseline="0" dirty="0" smtClean="0"/>
              <a:t> </a:t>
            </a:r>
            <a:r>
              <a:rPr lang="de-AT" baseline="0" dirty="0" err="1" smtClean="0"/>
              <a:t>experience</a:t>
            </a:r>
            <a:endParaRPr lang="de-AT" baseline="0" dirty="0" smtClean="0"/>
          </a:p>
          <a:p>
            <a:pPr marL="228600" indent="-228600">
              <a:buAutoNum type="arabicParenR"/>
            </a:pPr>
            <a:r>
              <a:rPr lang="de-AT" baseline="0" dirty="0" smtClean="0"/>
              <a:t>Lack </a:t>
            </a:r>
            <a:r>
              <a:rPr lang="de-AT" baseline="0" dirty="0" err="1" smtClean="0"/>
              <a:t>of</a:t>
            </a:r>
            <a:r>
              <a:rPr lang="de-AT" baseline="0" dirty="0" smtClean="0"/>
              <a:t> </a:t>
            </a:r>
            <a:r>
              <a:rPr lang="de-AT" baseline="0" dirty="0" err="1" smtClean="0"/>
              <a:t>content</a:t>
            </a:r>
            <a:r>
              <a:rPr lang="de-AT" baseline="0" dirty="0" smtClean="0"/>
              <a:t> </a:t>
            </a:r>
            <a:r>
              <a:rPr lang="de-AT" baseline="0" dirty="0" err="1" smtClean="0"/>
              <a:t>knowledge</a:t>
            </a:r>
            <a:endParaRPr lang="de-AT" baseline="0" dirty="0" smtClean="0"/>
          </a:p>
          <a:p>
            <a:pPr marL="228600" indent="-228600">
              <a:buAutoNum type="arabicParenR"/>
            </a:pPr>
            <a:r>
              <a:rPr lang="de-AT" baseline="0" dirty="0" smtClean="0"/>
              <a:t>Bad </a:t>
            </a:r>
            <a:r>
              <a:rPr lang="de-AT" baseline="0" dirty="0" err="1" smtClean="0"/>
              <a:t>attitude</a:t>
            </a:r>
            <a:endParaRPr lang="de-AT" baseline="0" dirty="0" smtClean="0"/>
          </a:p>
        </p:txBody>
      </p:sp>
      <p:sp>
        <p:nvSpPr>
          <p:cNvPr id="4" name="Slide Number Placeholder 3"/>
          <p:cNvSpPr>
            <a:spLocks noGrp="1"/>
          </p:cNvSpPr>
          <p:nvPr>
            <p:ph type="sldNum" sz="quarter" idx="10"/>
          </p:nvPr>
        </p:nvSpPr>
        <p:spPr/>
        <p:txBody>
          <a:bodyPr/>
          <a:lstStyle/>
          <a:p>
            <a:fld id="{CDDDE3DB-1A73-4A2A-ABAE-8077C2793A69}" type="slidenum">
              <a:rPr lang="en-GB" smtClean="0"/>
              <a:t>3</a:t>
            </a:fld>
            <a:endParaRPr lang="en-GB"/>
          </a:p>
        </p:txBody>
      </p:sp>
    </p:spTree>
    <p:extLst>
      <p:ext uri="{BB962C8B-B14F-4D97-AF65-F5344CB8AC3E}">
        <p14:creationId xmlns:p14="http://schemas.microsoft.com/office/powerpoint/2010/main" val="2936582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AT" dirty="0" err="1" smtClean="0"/>
              <a:t>Teacher</a:t>
            </a:r>
            <a:r>
              <a:rPr lang="de-AT" baseline="0" dirty="0" smtClean="0"/>
              <a:t> will not </a:t>
            </a:r>
            <a:r>
              <a:rPr lang="de-AT" baseline="0" dirty="0" err="1" smtClean="0"/>
              <a:t>use</a:t>
            </a:r>
            <a:r>
              <a:rPr lang="de-AT" baseline="0" dirty="0" smtClean="0"/>
              <a:t> </a:t>
            </a:r>
            <a:r>
              <a:rPr lang="de-AT" baseline="0" dirty="0" err="1" smtClean="0"/>
              <a:t>kit</a:t>
            </a:r>
            <a:r>
              <a:rPr lang="de-AT" baseline="0" dirty="0" smtClean="0"/>
              <a:t> in </a:t>
            </a:r>
            <a:r>
              <a:rPr lang="de-AT" baseline="0" dirty="0" err="1" smtClean="0"/>
              <a:t>school</a:t>
            </a:r>
            <a:r>
              <a:rPr lang="de-AT" baseline="0" dirty="0" smtClean="0"/>
              <a:t> </a:t>
            </a:r>
            <a:r>
              <a:rPr lang="de-AT" baseline="0" dirty="0" err="1" smtClean="0"/>
              <a:t>if</a:t>
            </a:r>
            <a:r>
              <a:rPr lang="de-AT" baseline="0" dirty="0" smtClean="0"/>
              <a:t> </a:t>
            </a:r>
            <a:r>
              <a:rPr lang="de-AT" baseline="0" dirty="0" err="1" smtClean="0"/>
              <a:t>there</a:t>
            </a:r>
            <a:r>
              <a:rPr lang="de-AT" baseline="0" dirty="0" smtClean="0"/>
              <a:t> </a:t>
            </a:r>
            <a:r>
              <a:rPr lang="de-AT" baseline="0" dirty="0" err="1" smtClean="0"/>
              <a:t>are</a:t>
            </a:r>
            <a:r>
              <a:rPr lang="de-AT" baseline="0" dirty="0" smtClean="0"/>
              <a:t> </a:t>
            </a:r>
            <a:r>
              <a:rPr lang="de-AT" baseline="0" dirty="0" err="1" smtClean="0"/>
              <a:t>no</a:t>
            </a:r>
            <a:r>
              <a:rPr lang="de-AT" baseline="0" dirty="0" smtClean="0"/>
              <a:t> </a:t>
            </a:r>
            <a:r>
              <a:rPr lang="de-AT" baseline="0" dirty="0" err="1" smtClean="0"/>
              <a:t>instructions</a:t>
            </a:r>
            <a:r>
              <a:rPr lang="de-AT" baseline="0" dirty="0" smtClean="0"/>
              <a:t> </a:t>
            </a:r>
            <a:r>
              <a:rPr lang="en-GB" baseline="0" dirty="0" smtClean="0"/>
              <a:t>because</a:t>
            </a:r>
          </a:p>
          <a:p>
            <a:pPr marL="228600" indent="-228600">
              <a:buAutoNum type="arabicParenR"/>
            </a:pPr>
            <a:r>
              <a:rPr lang="de-AT" baseline="0" dirty="0" smtClean="0"/>
              <a:t>Lack </a:t>
            </a:r>
            <a:r>
              <a:rPr lang="de-AT" baseline="0" dirty="0" err="1" smtClean="0"/>
              <a:t>of</a:t>
            </a:r>
            <a:r>
              <a:rPr lang="de-AT" baseline="0" dirty="0" smtClean="0"/>
              <a:t> </a:t>
            </a:r>
            <a:r>
              <a:rPr lang="de-AT" baseline="0" dirty="0" err="1" smtClean="0"/>
              <a:t>experiment</a:t>
            </a:r>
            <a:r>
              <a:rPr lang="de-AT" baseline="0" dirty="0" smtClean="0"/>
              <a:t> </a:t>
            </a:r>
            <a:r>
              <a:rPr lang="de-AT" baseline="0" dirty="0" err="1" smtClean="0"/>
              <a:t>experience</a:t>
            </a:r>
            <a:endParaRPr lang="de-AT" baseline="0" dirty="0" smtClean="0"/>
          </a:p>
          <a:p>
            <a:pPr marL="228600" indent="-228600">
              <a:buAutoNum type="arabicParenR"/>
            </a:pPr>
            <a:r>
              <a:rPr lang="de-AT" baseline="0" dirty="0" smtClean="0"/>
              <a:t>Lack </a:t>
            </a:r>
            <a:r>
              <a:rPr lang="de-AT" baseline="0" dirty="0" err="1" smtClean="0"/>
              <a:t>of</a:t>
            </a:r>
            <a:r>
              <a:rPr lang="de-AT" baseline="0" dirty="0" smtClean="0"/>
              <a:t> </a:t>
            </a:r>
            <a:r>
              <a:rPr lang="de-AT" baseline="0" dirty="0" err="1" smtClean="0"/>
              <a:t>content</a:t>
            </a:r>
            <a:r>
              <a:rPr lang="de-AT" baseline="0" dirty="0" smtClean="0"/>
              <a:t> </a:t>
            </a:r>
            <a:r>
              <a:rPr lang="de-AT" baseline="0" dirty="0" err="1" smtClean="0"/>
              <a:t>knowledge</a:t>
            </a:r>
            <a:endParaRPr lang="de-AT" baseline="0" dirty="0" smtClean="0"/>
          </a:p>
          <a:p>
            <a:pPr marL="228600" indent="-228600">
              <a:buAutoNum type="arabicParenR"/>
            </a:pPr>
            <a:r>
              <a:rPr lang="de-AT" baseline="0" dirty="0" smtClean="0"/>
              <a:t>Bad </a:t>
            </a:r>
            <a:r>
              <a:rPr lang="de-AT" baseline="0" dirty="0" err="1" smtClean="0"/>
              <a:t>attitude</a:t>
            </a:r>
            <a:endParaRPr lang="de-AT" baseline="0" dirty="0" smtClean="0"/>
          </a:p>
        </p:txBody>
      </p:sp>
      <p:sp>
        <p:nvSpPr>
          <p:cNvPr id="4" name="Slide Number Placeholder 3"/>
          <p:cNvSpPr>
            <a:spLocks noGrp="1"/>
          </p:cNvSpPr>
          <p:nvPr>
            <p:ph type="sldNum" sz="quarter" idx="10"/>
          </p:nvPr>
        </p:nvSpPr>
        <p:spPr/>
        <p:txBody>
          <a:bodyPr/>
          <a:lstStyle/>
          <a:p>
            <a:fld id="{CDDDE3DB-1A73-4A2A-ABAE-8077C2793A69}" type="slidenum">
              <a:rPr lang="en-GB" smtClean="0"/>
              <a:t>4</a:t>
            </a:fld>
            <a:endParaRPr lang="en-GB"/>
          </a:p>
        </p:txBody>
      </p:sp>
    </p:spTree>
    <p:extLst>
      <p:ext uri="{BB962C8B-B14F-4D97-AF65-F5344CB8AC3E}">
        <p14:creationId xmlns:p14="http://schemas.microsoft.com/office/powerpoint/2010/main" val="919281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AT" dirty="0" err="1" smtClean="0"/>
              <a:t>Teacher</a:t>
            </a:r>
            <a:r>
              <a:rPr lang="de-AT" baseline="0" dirty="0" smtClean="0"/>
              <a:t> will not </a:t>
            </a:r>
            <a:r>
              <a:rPr lang="de-AT" baseline="0" dirty="0" err="1" smtClean="0"/>
              <a:t>use</a:t>
            </a:r>
            <a:r>
              <a:rPr lang="de-AT" baseline="0" dirty="0" smtClean="0"/>
              <a:t> </a:t>
            </a:r>
            <a:r>
              <a:rPr lang="de-AT" baseline="0" dirty="0" err="1" smtClean="0"/>
              <a:t>kit</a:t>
            </a:r>
            <a:r>
              <a:rPr lang="de-AT" baseline="0" dirty="0" smtClean="0"/>
              <a:t> in </a:t>
            </a:r>
            <a:r>
              <a:rPr lang="de-AT" baseline="0" dirty="0" err="1" smtClean="0"/>
              <a:t>school</a:t>
            </a:r>
            <a:r>
              <a:rPr lang="de-AT" baseline="0" dirty="0" smtClean="0"/>
              <a:t> </a:t>
            </a:r>
            <a:r>
              <a:rPr lang="de-AT" baseline="0" dirty="0" err="1" smtClean="0"/>
              <a:t>if</a:t>
            </a:r>
            <a:r>
              <a:rPr lang="de-AT" baseline="0" dirty="0" smtClean="0"/>
              <a:t> </a:t>
            </a:r>
            <a:r>
              <a:rPr lang="de-AT" baseline="0" dirty="0" err="1" smtClean="0"/>
              <a:t>there</a:t>
            </a:r>
            <a:r>
              <a:rPr lang="de-AT" baseline="0" dirty="0" smtClean="0"/>
              <a:t> </a:t>
            </a:r>
            <a:r>
              <a:rPr lang="de-AT" baseline="0" dirty="0" err="1" smtClean="0"/>
              <a:t>are</a:t>
            </a:r>
            <a:r>
              <a:rPr lang="de-AT" baseline="0" dirty="0" smtClean="0"/>
              <a:t> </a:t>
            </a:r>
            <a:r>
              <a:rPr lang="de-AT" baseline="0" dirty="0" err="1" smtClean="0"/>
              <a:t>no</a:t>
            </a:r>
            <a:r>
              <a:rPr lang="de-AT" baseline="0" dirty="0" smtClean="0"/>
              <a:t> </a:t>
            </a:r>
            <a:r>
              <a:rPr lang="de-AT" baseline="0" dirty="0" err="1" smtClean="0"/>
              <a:t>instructions</a:t>
            </a:r>
            <a:r>
              <a:rPr lang="de-AT" baseline="0" dirty="0" smtClean="0"/>
              <a:t> </a:t>
            </a:r>
            <a:r>
              <a:rPr lang="en-GB" baseline="0" dirty="0" smtClean="0"/>
              <a:t>because</a:t>
            </a:r>
          </a:p>
          <a:p>
            <a:pPr marL="228600" indent="-228600">
              <a:buAutoNum type="arabicParenR"/>
            </a:pPr>
            <a:r>
              <a:rPr lang="de-AT" baseline="0" dirty="0" smtClean="0"/>
              <a:t>Lack </a:t>
            </a:r>
            <a:r>
              <a:rPr lang="de-AT" baseline="0" dirty="0" err="1" smtClean="0"/>
              <a:t>of</a:t>
            </a:r>
            <a:r>
              <a:rPr lang="de-AT" baseline="0" dirty="0" smtClean="0"/>
              <a:t> </a:t>
            </a:r>
            <a:r>
              <a:rPr lang="de-AT" baseline="0" dirty="0" err="1" smtClean="0"/>
              <a:t>experiment</a:t>
            </a:r>
            <a:r>
              <a:rPr lang="de-AT" baseline="0" dirty="0" smtClean="0"/>
              <a:t> </a:t>
            </a:r>
            <a:r>
              <a:rPr lang="de-AT" baseline="0" dirty="0" err="1" smtClean="0"/>
              <a:t>experience</a:t>
            </a:r>
            <a:endParaRPr lang="de-AT" baseline="0" dirty="0" smtClean="0"/>
          </a:p>
          <a:p>
            <a:pPr marL="228600" indent="-228600">
              <a:buAutoNum type="arabicParenR"/>
            </a:pPr>
            <a:r>
              <a:rPr lang="de-AT" baseline="0" dirty="0" smtClean="0"/>
              <a:t>Lack </a:t>
            </a:r>
            <a:r>
              <a:rPr lang="de-AT" baseline="0" dirty="0" err="1" smtClean="0"/>
              <a:t>of</a:t>
            </a:r>
            <a:r>
              <a:rPr lang="de-AT" baseline="0" dirty="0" smtClean="0"/>
              <a:t> </a:t>
            </a:r>
            <a:r>
              <a:rPr lang="de-AT" baseline="0" dirty="0" err="1" smtClean="0"/>
              <a:t>content</a:t>
            </a:r>
            <a:r>
              <a:rPr lang="de-AT" baseline="0" dirty="0" smtClean="0"/>
              <a:t> </a:t>
            </a:r>
            <a:r>
              <a:rPr lang="de-AT" baseline="0" dirty="0" err="1" smtClean="0"/>
              <a:t>knowledge</a:t>
            </a:r>
            <a:endParaRPr lang="de-AT" baseline="0" dirty="0" smtClean="0"/>
          </a:p>
          <a:p>
            <a:pPr marL="228600" indent="-228600">
              <a:buAutoNum type="arabicParenR"/>
            </a:pPr>
            <a:r>
              <a:rPr lang="de-AT" baseline="0" dirty="0" smtClean="0"/>
              <a:t>Bad </a:t>
            </a:r>
            <a:r>
              <a:rPr lang="de-AT" baseline="0" dirty="0" err="1" smtClean="0"/>
              <a:t>attitude</a:t>
            </a:r>
            <a:endParaRPr lang="de-AT" baseline="0" dirty="0" smtClean="0"/>
          </a:p>
        </p:txBody>
      </p:sp>
      <p:sp>
        <p:nvSpPr>
          <p:cNvPr id="4" name="Slide Number Placeholder 3"/>
          <p:cNvSpPr>
            <a:spLocks noGrp="1"/>
          </p:cNvSpPr>
          <p:nvPr>
            <p:ph type="sldNum" sz="quarter" idx="10"/>
          </p:nvPr>
        </p:nvSpPr>
        <p:spPr/>
        <p:txBody>
          <a:bodyPr/>
          <a:lstStyle/>
          <a:p>
            <a:fld id="{CDDDE3DB-1A73-4A2A-ABAE-8077C2793A69}" type="slidenum">
              <a:rPr lang="en-GB" smtClean="0"/>
              <a:t>5</a:t>
            </a:fld>
            <a:endParaRPr lang="en-GB"/>
          </a:p>
        </p:txBody>
      </p:sp>
    </p:spTree>
    <p:extLst>
      <p:ext uri="{BB962C8B-B14F-4D97-AF65-F5344CB8AC3E}">
        <p14:creationId xmlns:p14="http://schemas.microsoft.com/office/powerpoint/2010/main" val="3849503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Perceived </a:t>
            </a:r>
            <a:r>
              <a:rPr lang="en-GB" dirty="0" err="1" smtClean="0"/>
              <a:t>behavioral</a:t>
            </a:r>
            <a:r>
              <a:rPr lang="en-GB" dirty="0" smtClean="0"/>
              <a:t> control: people's perceptions of the degree to which they are capable of, or have control over, performing a given </a:t>
            </a:r>
            <a:r>
              <a:rPr lang="en-GB" dirty="0" err="1" smtClean="0"/>
              <a:t>behavior</a:t>
            </a:r>
            <a:r>
              <a:rPr lang="en-GB" dirty="0" smtClean="0"/>
              <a:t>. Capacity: the belief that one can, is able to, or is capable of, performing the </a:t>
            </a:r>
            <a:r>
              <a:rPr lang="en-GB" dirty="0" err="1" smtClean="0"/>
              <a:t>behavior</a:t>
            </a:r>
            <a:r>
              <a:rPr lang="en-GB" dirty="0" smtClean="0"/>
              <a:t> (comparable to </a:t>
            </a:r>
            <a:r>
              <a:rPr lang="en-GB" dirty="0" smtClean="0">
                <a:hlinkClick r:id="rId3" tooltip="Albert Bandura"/>
              </a:rPr>
              <a:t>Albert Bandura</a:t>
            </a:r>
            <a:r>
              <a:rPr lang="en-GB" dirty="0" smtClean="0"/>
              <a:t>'s concept of </a:t>
            </a:r>
            <a:r>
              <a:rPr lang="en-GB" dirty="0" smtClean="0">
                <a:hlinkClick r:id="rId4" tooltip="Self-efficacy"/>
              </a:rPr>
              <a:t>self-efficacy</a:t>
            </a:r>
            <a:r>
              <a:rPr lang="en-GB" dirty="0" smtClean="0"/>
              <a:t>); </a:t>
            </a:r>
            <a:r>
              <a:rPr lang="en-GB" dirty="0" smtClean="0">
                <a:hlinkClick r:id="rId5" tooltip="Autonomy"/>
              </a:rPr>
              <a:t>autonomy</a:t>
            </a:r>
            <a:r>
              <a:rPr lang="en-GB" dirty="0" smtClean="0"/>
              <a:t>: perceived degree of control over performing the </a:t>
            </a:r>
            <a:r>
              <a:rPr lang="en-GB" dirty="0" err="1" smtClean="0"/>
              <a:t>behavior</a:t>
            </a:r>
            <a:r>
              <a:rPr lang="en-GB" dirty="0" smtClean="0"/>
              <a:t>.</a:t>
            </a:r>
          </a:p>
          <a:p>
            <a:r>
              <a:rPr lang="en-GB" dirty="0" smtClean="0"/>
              <a:t>Actual control: relevant skills and abilities as well as barriers to and facilitators of </a:t>
            </a:r>
            <a:r>
              <a:rPr lang="en-GB" dirty="0" err="1" smtClean="0"/>
              <a:t>behavioral</a:t>
            </a:r>
            <a:r>
              <a:rPr lang="en-GB" dirty="0" smtClean="0"/>
              <a:t> performance.</a:t>
            </a:r>
          </a:p>
          <a:p>
            <a:r>
              <a:rPr lang="en-GB" dirty="0" smtClean="0"/>
              <a:t>Attitude: a latent disposition or tendency to respond with some degree of </a:t>
            </a:r>
            <a:r>
              <a:rPr lang="en-GB" dirty="0" err="1" smtClean="0"/>
              <a:t>favorableness</a:t>
            </a:r>
            <a:r>
              <a:rPr lang="en-GB" dirty="0" smtClean="0"/>
              <a:t> or </a:t>
            </a:r>
            <a:r>
              <a:rPr lang="en-GB" dirty="0" err="1" smtClean="0"/>
              <a:t>unfavorableness</a:t>
            </a:r>
            <a:r>
              <a:rPr lang="en-GB" dirty="0" smtClean="0"/>
              <a:t> to a psychological object. Instrumental aspect: anticipated positive or negative consequences;</a:t>
            </a:r>
          </a:p>
          <a:p>
            <a:r>
              <a:rPr lang="en-GB" dirty="0" smtClean="0"/>
              <a:t>Experiential aspect: perceived positive or negative experiences.</a:t>
            </a:r>
          </a:p>
          <a:p>
            <a:r>
              <a:rPr lang="en-GB" dirty="0" smtClean="0"/>
              <a:t>Perceived norm: perceived social pressure to perform or not to perform a given </a:t>
            </a:r>
            <a:r>
              <a:rPr lang="en-GB" dirty="0" err="1" smtClean="0"/>
              <a:t>behavior</a:t>
            </a:r>
            <a:r>
              <a:rPr lang="en-GB" dirty="0" smtClean="0"/>
              <a:t>. Injunctive norm: perceptions concerning what should or ought to be done;</a:t>
            </a:r>
          </a:p>
          <a:p>
            <a:r>
              <a:rPr lang="en-GB" dirty="0" smtClean="0"/>
              <a:t>Descriptive norms: perceptions that others are or are not performing the </a:t>
            </a:r>
            <a:r>
              <a:rPr lang="en-GB" dirty="0" err="1" smtClean="0"/>
              <a:t>behavior</a:t>
            </a:r>
            <a:r>
              <a:rPr lang="en-GB" dirty="0" smtClean="0"/>
              <a:t> in question</a:t>
            </a:r>
          </a:p>
          <a:p>
            <a:endParaRPr lang="en-GB" dirty="0" smtClean="0"/>
          </a:p>
          <a:p>
            <a:endParaRPr lang="en-GB" dirty="0" smtClean="0"/>
          </a:p>
          <a:p>
            <a:r>
              <a:rPr lang="en-GB" dirty="0" smtClean="0"/>
              <a:t>Attitude, perceived norm, and perceived </a:t>
            </a:r>
            <a:r>
              <a:rPr lang="en-GB" dirty="0" err="1" smtClean="0"/>
              <a:t>behavioral</a:t>
            </a:r>
            <a:r>
              <a:rPr lang="en-GB" dirty="0" smtClean="0"/>
              <a:t> control are all based on beliefs: </a:t>
            </a:r>
            <a:r>
              <a:rPr lang="en-GB" dirty="0" err="1" smtClean="0"/>
              <a:t>behavioral</a:t>
            </a:r>
            <a:r>
              <a:rPr lang="en-GB" dirty="0" smtClean="0"/>
              <a:t> beliefs, normative beliefs, and control beliefs. Attitude is the result of the strength of </a:t>
            </a:r>
            <a:r>
              <a:rPr lang="en-GB" dirty="0" err="1" smtClean="0"/>
              <a:t>behavioral</a:t>
            </a:r>
            <a:r>
              <a:rPr lang="en-GB" dirty="0" smtClean="0"/>
              <a:t> beliefs reflecting positive and negative outcomes (and experiences) of the </a:t>
            </a:r>
            <a:r>
              <a:rPr lang="en-GB" dirty="0" err="1" smtClean="0"/>
              <a:t>behavior</a:t>
            </a:r>
            <a:r>
              <a:rPr lang="en-GB" dirty="0" smtClean="0"/>
              <a:t>, each multiplied by outcome evaluations in terms of good – bad. Perceived norm is the result of the strength of injunctive beliefs reflecting the expectations of various relevant others in the environment, each multiplied by the motivation to comply with these expectations, and of descriptive beliefs reflecting the </a:t>
            </a:r>
            <a:r>
              <a:rPr lang="en-GB" dirty="0" err="1" smtClean="0"/>
              <a:t>behaviors</a:t>
            </a:r>
            <a:r>
              <a:rPr lang="en-GB" dirty="0" smtClean="0"/>
              <a:t> of various relevant others, each multiplied by the degree of identification with these others. Perceived </a:t>
            </a:r>
            <a:r>
              <a:rPr lang="en-GB" dirty="0" err="1" smtClean="0"/>
              <a:t>behavioral</a:t>
            </a:r>
            <a:r>
              <a:rPr lang="en-GB" dirty="0" smtClean="0"/>
              <a:t> control is the result of the strength of control beliefs reflecting perceived skills, barriers and facilitators, each multiplied by the degree of power of control over these factors. These underlying beliefs have to be identified through a careful elicitation procedure, combining </a:t>
            </a:r>
            <a:r>
              <a:rPr lang="en-GB" dirty="0" smtClean="0">
                <a:hlinkClick r:id="rId6" tooltip="Qualitative research"/>
              </a:rPr>
              <a:t>qualitative</a:t>
            </a:r>
            <a:r>
              <a:rPr lang="en-GB" dirty="0" smtClean="0"/>
              <a:t> and </a:t>
            </a:r>
            <a:r>
              <a:rPr lang="en-GB" dirty="0" smtClean="0">
                <a:hlinkClick r:id="rId7" tooltip="Quantitative research"/>
              </a:rPr>
              <a:t>quantitative research</a:t>
            </a:r>
            <a:r>
              <a:rPr lang="en-GB" dirty="0" smtClean="0"/>
              <a:t> methods. </a:t>
            </a:r>
            <a:endParaRPr lang="en-GB" dirty="0"/>
          </a:p>
        </p:txBody>
      </p:sp>
      <p:sp>
        <p:nvSpPr>
          <p:cNvPr id="4" name="Slide Number Placeholder 3"/>
          <p:cNvSpPr>
            <a:spLocks noGrp="1"/>
          </p:cNvSpPr>
          <p:nvPr>
            <p:ph type="sldNum" sz="quarter" idx="10"/>
          </p:nvPr>
        </p:nvSpPr>
        <p:spPr/>
        <p:txBody>
          <a:bodyPr/>
          <a:lstStyle/>
          <a:p>
            <a:fld id="{CDDDE3DB-1A73-4A2A-ABAE-8077C2793A69}" type="slidenum">
              <a:rPr lang="en-GB" smtClean="0"/>
              <a:t>6</a:t>
            </a:fld>
            <a:endParaRPr lang="en-GB"/>
          </a:p>
        </p:txBody>
      </p:sp>
    </p:spTree>
    <p:extLst>
      <p:ext uri="{BB962C8B-B14F-4D97-AF65-F5344CB8AC3E}">
        <p14:creationId xmlns:p14="http://schemas.microsoft.com/office/powerpoint/2010/main" val="162906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Perceived </a:t>
            </a:r>
            <a:r>
              <a:rPr lang="en-GB" dirty="0" err="1" smtClean="0"/>
              <a:t>behavioral</a:t>
            </a:r>
            <a:r>
              <a:rPr lang="en-GB" dirty="0" smtClean="0"/>
              <a:t> control: people's perceptions of the degree to which they are capable of, or have control over, performing a given </a:t>
            </a:r>
            <a:r>
              <a:rPr lang="en-GB" dirty="0" err="1" smtClean="0"/>
              <a:t>behavior</a:t>
            </a:r>
            <a:r>
              <a:rPr lang="en-GB" dirty="0" smtClean="0"/>
              <a:t>. Capacity: the belief that one can, is able to, or is capable of, performing the </a:t>
            </a:r>
            <a:r>
              <a:rPr lang="en-GB" dirty="0" err="1" smtClean="0"/>
              <a:t>behavior</a:t>
            </a:r>
            <a:r>
              <a:rPr lang="en-GB" dirty="0" smtClean="0"/>
              <a:t> (comparable to </a:t>
            </a:r>
            <a:r>
              <a:rPr lang="en-GB" dirty="0" smtClean="0">
                <a:hlinkClick r:id="rId3" tooltip="Albert Bandura"/>
              </a:rPr>
              <a:t>Albert Bandura</a:t>
            </a:r>
            <a:r>
              <a:rPr lang="en-GB" dirty="0" smtClean="0"/>
              <a:t>'s concept of </a:t>
            </a:r>
            <a:r>
              <a:rPr lang="en-GB" dirty="0" smtClean="0">
                <a:hlinkClick r:id="rId4" tooltip="Self-efficacy"/>
              </a:rPr>
              <a:t>self-efficacy</a:t>
            </a:r>
            <a:r>
              <a:rPr lang="en-GB" dirty="0" smtClean="0"/>
              <a:t>); </a:t>
            </a:r>
            <a:r>
              <a:rPr lang="en-GB" dirty="0" smtClean="0">
                <a:hlinkClick r:id="rId5" tooltip="Autonomy"/>
              </a:rPr>
              <a:t>autonomy</a:t>
            </a:r>
            <a:r>
              <a:rPr lang="en-GB" dirty="0" smtClean="0"/>
              <a:t>: perceived degree of control over performing the </a:t>
            </a:r>
            <a:r>
              <a:rPr lang="en-GB" dirty="0" err="1" smtClean="0"/>
              <a:t>behavior</a:t>
            </a:r>
            <a:r>
              <a:rPr lang="en-GB" dirty="0" smtClean="0"/>
              <a:t>.</a:t>
            </a:r>
          </a:p>
          <a:p>
            <a:r>
              <a:rPr lang="en-GB" dirty="0" smtClean="0"/>
              <a:t>Actual control: relevant skills and abilities as well as barriers to and facilitators of </a:t>
            </a:r>
            <a:r>
              <a:rPr lang="en-GB" dirty="0" err="1" smtClean="0"/>
              <a:t>behavioral</a:t>
            </a:r>
            <a:r>
              <a:rPr lang="en-GB" dirty="0" smtClean="0"/>
              <a:t> performance.</a:t>
            </a:r>
          </a:p>
          <a:p>
            <a:r>
              <a:rPr lang="en-GB" dirty="0" smtClean="0"/>
              <a:t>Attitude: a latent disposition or tendency to respond with some degree of </a:t>
            </a:r>
            <a:r>
              <a:rPr lang="en-GB" dirty="0" err="1" smtClean="0"/>
              <a:t>favorableness</a:t>
            </a:r>
            <a:r>
              <a:rPr lang="en-GB" dirty="0" smtClean="0"/>
              <a:t> or </a:t>
            </a:r>
            <a:r>
              <a:rPr lang="en-GB" dirty="0" err="1" smtClean="0"/>
              <a:t>unfavorableness</a:t>
            </a:r>
            <a:r>
              <a:rPr lang="en-GB" dirty="0" smtClean="0"/>
              <a:t> to a psychological object. Instrumental aspect: anticipated positive or negative consequences;</a:t>
            </a:r>
          </a:p>
          <a:p>
            <a:r>
              <a:rPr lang="en-GB" dirty="0" smtClean="0"/>
              <a:t>Experiential aspect: perceived positive or negative experiences.</a:t>
            </a:r>
          </a:p>
          <a:p>
            <a:r>
              <a:rPr lang="en-GB" dirty="0" smtClean="0"/>
              <a:t>Perceived norm: perceived social pressure to perform or not to perform a given </a:t>
            </a:r>
            <a:r>
              <a:rPr lang="en-GB" dirty="0" err="1" smtClean="0"/>
              <a:t>behavior</a:t>
            </a:r>
            <a:r>
              <a:rPr lang="en-GB" dirty="0" smtClean="0"/>
              <a:t>. Injunctive norm: perceptions concerning what should or ought to be done;</a:t>
            </a:r>
          </a:p>
          <a:p>
            <a:r>
              <a:rPr lang="en-GB" dirty="0" smtClean="0"/>
              <a:t>Descriptive norms: perceptions that others are or are not performing the </a:t>
            </a:r>
            <a:r>
              <a:rPr lang="en-GB" dirty="0" err="1" smtClean="0"/>
              <a:t>behavior</a:t>
            </a:r>
            <a:r>
              <a:rPr lang="en-GB" dirty="0" smtClean="0"/>
              <a:t> in question</a:t>
            </a:r>
          </a:p>
          <a:p>
            <a:endParaRPr lang="en-GB" dirty="0" smtClean="0"/>
          </a:p>
          <a:p>
            <a:endParaRPr lang="en-GB" dirty="0" smtClean="0"/>
          </a:p>
          <a:p>
            <a:r>
              <a:rPr lang="en-GB" dirty="0" smtClean="0"/>
              <a:t>Attitude, perceived norm, and perceived </a:t>
            </a:r>
            <a:r>
              <a:rPr lang="en-GB" dirty="0" err="1" smtClean="0"/>
              <a:t>behavioral</a:t>
            </a:r>
            <a:r>
              <a:rPr lang="en-GB" dirty="0" smtClean="0"/>
              <a:t> control are all based on beliefs: </a:t>
            </a:r>
            <a:r>
              <a:rPr lang="en-GB" dirty="0" err="1" smtClean="0"/>
              <a:t>behavioral</a:t>
            </a:r>
            <a:r>
              <a:rPr lang="en-GB" dirty="0" smtClean="0"/>
              <a:t> beliefs, normative beliefs, and control beliefs. Attitude is the result of the strength of </a:t>
            </a:r>
            <a:r>
              <a:rPr lang="en-GB" dirty="0" err="1" smtClean="0"/>
              <a:t>behavioral</a:t>
            </a:r>
            <a:r>
              <a:rPr lang="en-GB" dirty="0" smtClean="0"/>
              <a:t> beliefs reflecting positive and negative outcomes (and experiences) of the </a:t>
            </a:r>
            <a:r>
              <a:rPr lang="en-GB" dirty="0" err="1" smtClean="0"/>
              <a:t>behavior</a:t>
            </a:r>
            <a:r>
              <a:rPr lang="en-GB" dirty="0" smtClean="0"/>
              <a:t>, each multiplied by outcome evaluations in terms of good – bad. Perceived norm is the result of the strength of injunctive beliefs reflecting the expectations of various relevant others in the environment, each multiplied by the motivation to comply with these expectations, and of descriptive beliefs reflecting the </a:t>
            </a:r>
            <a:r>
              <a:rPr lang="en-GB" dirty="0" err="1" smtClean="0"/>
              <a:t>behaviors</a:t>
            </a:r>
            <a:r>
              <a:rPr lang="en-GB" dirty="0" smtClean="0"/>
              <a:t> of various relevant others, each multiplied by the degree of identification with these others. Perceived </a:t>
            </a:r>
            <a:r>
              <a:rPr lang="en-GB" dirty="0" err="1" smtClean="0"/>
              <a:t>behavioral</a:t>
            </a:r>
            <a:r>
              <a:rPr lang="en-GB" dirty="0" smtClean="0"/>
              <a:t> control is the result of the strength of control beliefs reflecting perceived skills, barriers and facilitators, each multiplied by the degree of power of control over these factors. These underlying beliefs have to be identified through a careful elicitation procedure, combining </a:t>
            </a:r>
            <a:r>
              <a:rPr lang="en-GB" dirty="0" smtClean="0">
                <a:hlinkClick r:id="rId6" tooltip="Qualitative research"/>
              </a:rPr>
              <a:t>qualitative</a:t>
            </a:r>
            <a:r>
              <a:rPr lang="en-GB" dirty="0" smtClean="0"/>
              <a:t> and </a:t>
            </a:r>
            <a:r>
              <a:rPr lang="en-GB" dirty="0" smtClean="0">
                <a:hlinkClick r:id="rId7" tooltip="Quantitative research"/>
              </a:rPr>
              <a:t>quantitative research</a:t>
            </a:r>
            <a:r>
              <a:rPr lang="en-GB" dirty="0" smtClean="0"/>
              <a:t> methods. </a:t>
            </a:r>
            <a:endParaRPr lang="en-GB" dirty="0"/>
          </a:p>
        </p:txBody>
      </p:sp>
      <p:sp>
        <p:nvSpPr>
          <p:cNvPr id="4" name="Slide Number Placeholder 3"/>
          <p:cNvSpPr>
            <a:spLocks noGrp="1"/>
          </p:cNvSpPr>
          <p:nvPr>
            <p:ph type="sldNum" sz="quarter" idx="10"/>
          </p:nvPr>
        </p:nvSpPr>
        <p:spPr/>
        <p:txBody>
          <a:bodyPr/>
          <a:lstStyle/>
          <a:p>
            <a:fld id="{CDDDE3DB-1A73-4A2A-ABAE-8077C2793A69}" type="slidenum">
              <a:rPr lang="en-GB" smtClean="0"/>
              <a:t>7</a:t>
            </a:fld>
            <a:endParaRPr lang="en-GB"/>
          </a:p>
        </p:txBody>
      </p:sp>
    </p:spTree>
    <p:extLst>
      <p:ext uri="{BB962C8B-B14F-4D97-AF65-F5344CB8AC3E}">
        <p14:creationId xmlns:p14="http://schemas.microsoft.com/office/powerpoint/2010/main" val="3533328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Perceived </a:t>
            </a:r>
            <a:r>
              <a:rPr lang="en-GB" dirty="0" err="1" smtClean="0"/>
              <a:t>behavioral</a:t>
            </a:r>
            <a:r>
              <a:rPr lang="en-GB" dirty="0" smtClean="0"/>
              <a:t> control: people's perceptions of the degree to which they are capable of, or have control over, performing a given </a:t>
            </a:r>
            <a:r>
              <a:rPr lang="en-GB" dirty="0" err="1" smtClean="0"/>
              <a:t>behavior</a:t>
            </a:r>
            <a:r>
              <a:rPr lang="en-GB" dirty="0" smtClean="0"/>
              <a:t>. Capacity: the belief that one can, is able to, or is capable of, performing the </a:t>
            </a:r>
            <a:r>
              <a:rPr lang="en-GB" dirty="0" err="1" smtClean="0"/>
              <a:t>behavior</a:t>
            </a:r>
            <a:r>
              <a:rPr lang="en-GB" dirty="0" smtClean="0"/>
              <a:t> (comparable to </a:t>
            </a:r>
            <a:r>
              <a:rPr lang="en-GB" dirty="0" smtClean="0">
                <a:hlinkClick r:id="rId3" tooltip="Albert Bandura"/>
              </a:rPr>
              <a:t>Albert Bandura</a:t>
            </a:r>
            <a:r>
              <a:rPr lang="en-GB" dirty="0" smtClean="0"/>
              <a:t>'s concept of </a:t>
            </a:r>
            <a:r>
              <a:rPr lang="en-GB" dirty="0" smtClean="0">
                <a:hlinkClick r:id="rId4" tooltip="Self-efficacy"/>
              </a:rPr>
              <a:t>self-efficacy</a:t>
            </a:r>
            <a:r>
              <a:rPr lang="en-GB" dirty="0" smtClean="0"/>
              <a:t>); </a:t>
            </a:r>
            <a:r>
              <a:rPr lang="en-GB" dirty="0" smtClean="0">
                <a:hlinkClick r:id="rId5" tooltip="Autonomy"/>
              </a:rPr>
              <a:t>autonomy</a:t>
            </a:r>
            <a:r>
              <a:rPr lang="en-GB" dirty="0" smtClean="0"/>
              <a:t>: perceived degree of control over performing the </a:t>
            </a:r>
            <a:r>
              <a:rPr lang="en-GB" dirty="0" err="1" smtClean="0"/>
              <a:t>behavior</a:t>
            </a:r>
            <a:r>
              <a:rPr lang="en-GB" dirty="0" smtClean="0"/>
              <a:t>.</a:t>
            </a:r>
          </a:p>
          <a:p>
            <a:r>
              <a:rPr lang="en-GB" dirty="0" smtClean="0"/>
              <a:t>Actual control: relevant skills and abilities as well as barriers to and facilitators of </a:t>
            </a:r>
            <a:r>
              <a:rPr lang="en-GB" dirty="0" err="1" smtClean="0"/>
              <a:t>behavioral</a:t>
            </a:r>
            <a:r>
              <a:rPr lang="en-GB" dirty="0" smtClean="0"/>
              <a:t> performance.</a:t>
            </a:r>
          </a:p>
          <a:p>
            <a:r>
              <a:rPr lang="en-GB" dirty="0" smtClean="0"/>
              <a:t>Attitude: a latent disposition or tendency to respond with some degree of </a:t>
            </a:r>
            <a:r>
              <a:rPr lang="en-GB" dirty="0" err="1" smtClean="0"/>
              <a:t>favorableness</a:t>
            </a:r>
            <a:r>
              <a:rPr lang="en-GB" dirty="0" smtClean="0"/>
              <a:t> or </a:t>
            </a:r>
            <a:r>
              <a:rPr lang="en-GB" dirty="0" err="1" smtClean="0"/>
              <a:t>unfavorableness</a:t>
            </a:r>
            <a:r>
              <a:rPr lang="en-GB" dirty="0" smtClean="0"/>
              <a:t> to a psychological object. Instrumental aspect: anticipated positive or negative consequences;</a:t>
            </a:r>
          </a:p>
          <a:p>
            <a:r>
              <a:rPr lang="en-GB" dirty="0" smtClean="0"/>
              <a:t>Experiential aspect: perceived positive or negative experiences.</a:t>
            </a:r>
          </a:p>
          <a:p>
            <a:r>
              <a:rPr lang="en-GB" dirty="0" smtClean="0"/>
              <a:t>Perceived norm: perceived social pressure to perform or not to perform a given </a:t>
            </a:r>
            <a:r>
              <a:rPr lang="en-GB" dirty="0" err="1" smtClean="0"/>
              <a:t>behavior</a:t>
            </a:r>
            <a:r>
              <a:rPr lang="en-GB" dirty="0" smtClean="0"/>
              <a:t>. Injunctive norm: perceptions concerning what should or ought to be done;</a:t>
            </a:r>
          </a:p>
          <a:p>
            <a:r>
              <a:rPr lang="en-GB" dirty="0" smtClean="0"/>
              <a:t>Descriptive norms: perceptions that others are or are not performing the </a:t>
            </a:r>
            <a:r>
              <a:rPr lang="en-GB" dirty="0" err="1" smtClean="0"/>
              <a:t>behavior</a:t>
            </a:r>
            <a:r>
              <a:rPr lang="en-GB" dirty="0" smtClean="0"/>
              <a:t> in question</a:t>
            </a:r>
          </a:p>
          <a:p>
            <a:endParaRPr lang="en-GB" dirty="0" smtClean="0"/>
          </a:p>
          <a:p>
            <a:endParaRPr lang="en-GB" dirty="0" smtClean="0"/>
          </a:p>
          <a:p>
            <a:r>
              <a:rPr lang="en-GB" dirty="0" smtClean="0"/>
              <a:t>Attitude, perceived norm, and perceived </a:t>
            </a:r>
            <a:r>
              <a:rPr lang="en-GB" dirty="0" err="1" smtClean="0"/>
              <a:t>behavioral</a:t>
            </a:r>
            <a:r>
              <a:rPr lang="en-GB" dirty="0" smtClean="0"/>
              <a:t> control are all based on beliefs: </a:t>
            </a:r>
            <a:r>
              <a:rPr lang="en-GB" dirty="0" err="1" smtClean="0"/>
              <a:t>behavioral</a:t>
            </a:r>
            <a:r>
              <a:rPr lang="en-GB" dirty="0" smtClean="0"/>
              <a:t> beliefs, normative beliefs, and control beliefs. Attitude is the result of the strength of </a:t>
            </a:r>
            <a:r>
              <a:rPr lang="en-GB" dirty="0" err="1" smtClean="0"/>
              <a:t>behavioral</a:t>
            </a:r>
            <a:r>
              <a:rPr lang="en-GB" dirty="0" smtClean="0"/>
              <a:t> beliefs reflecting positive and negative outcomes (and experiences) of the </a:t>
            </a:r>
            <a:r>
              <a:rPr lang="en-GB" dirty="0" err="1" smtClean="0"/>
              <a:t>behavior</a:t>
            </a:r>
            <a:r>
              <a:rPr lang="en-GB" dirty="0" smtClean="0"/>
              <a:t>, each multiplied by outcome evaluations in terms of good – bad. Perceived norm is the result of the strength of injunctive beliefs reflecting the expectations of various relevant others in the environment, each multiplied by the motivation to comply with these expectations, and of descriptive beliefs reflecting the </a:t>
            </a:r>
            <a:r>
              <a:rPr lang="en-GB" dirty="0" err="1" smtClean="0"/>
              <a:t>behaviors</a:t>
            </a:r>
            <a:r>
              <a:rPr lang="en-GB" dirty="0" smtClean="0"/>
              <a:t> of various relevant others, each multiplied by the degree of identification with these others. Perceived </a:t>
            </a:r>
            <a:r>
              <a:rPr lang="en-GB" dirty="0" err="1" smtClean="0"/>
              <a:t>behavioral</a:t>
            </a:r>
            <a:r>
              <a:rPr lang="en-GB" dirty="0" smtClean="0"/>
              <a:t> control is the result of the strength of control beliefs reflecting perceived skills, barriers and facilitators, each multiplied by the degree of power of control over these factors. These underlying beliefs have to be identified through a careful elicitation procedure, combining </a:t>
            </a:r>
            <a:r>
              <a:rPr lang="en-GB" dirty="0" smtClean="0">
                <a:hlinkClick r:id="rId6" tooltip="Qualitative research"/>
              </a:rPr>
              <a:t>qualitative</a:t>
            </a:r>
            <a:r>
              <a:rPr lang="en-GB" dirty="0" smtClean="0"/>
              <a:t> and </a:t>
            </a:r>
            <a:r>
              <a:rPr lang="en-GB" dirty="0" smtClean="0">
                <a:hlinkClick r:id="rId7" tooltip="Quantitative research"/>
              </a:rPr>
              <a:t>quantitative research</a:t>
            </a:r>
            <a:r>
              <a:rPr lang="en-GB" dirty="0" smtClean="0"/>
              <a:t> methods. </a:t>
            </a:r>
            <a:endParaRPr lang="en-GB" dirty="0"/>
          </a:p>
        </p:txBody>
      </p:sp>
      <p:sp>
        <p:nvSpPr>
          <p:cNvPr id="4" name="Slide Number Placeholder 3"/>
          <p:cNvSpPr>
            <a:spLocks noGrp="1"/>
          </p:cNvSpPr>
          <p:nvPr>
            <p:ph type="sldNum" sz="quarter" idx="10"/>
          </p:nvPr>
        </p:nvSpPr>
        <p:spPr/>
        <p:txBody>
          <a:bodyPr/>
          <a:lstStyle/>
          <a:p>
            <a:fld id="{CDDDE3DB-1A73-4A2A-ABAE-8077C2793A69}" type="slidenum">
              <a:rPr lang="en-GB" smtClean="0"/>
              <a:t>8</a:t>
            </a:fld>
            <a:endParaRPr lang="en-GB"/>
          </a:p>
        </p:txBody>
      </p:sp>
    </p:spTree>
    <p:extLst>
      <p:ext uri="{BB962C8B-B14F-4D97-AF65-F5344CB8AC3E}">
        <p14:creationId xmlns:p14="http://schemas.microsoft.com/office/powerpoint/2010/main" val="1590103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Perceived </a:t>
            </a:r>
            <a:r>
              <a:rPr lang="en-GB" dirty="0" err="1" smtClean="0"/>
              <a:t>behavioral</a:t>
            </a:r>
            <a:r>
              <a:rPr lang="en-GB" dirty="0" smtClean="0"/>
              <a:t> control: people's perceptions of the degree to which they are capable of, or have control over, performing a given </a:t>
            </a:r>
            <a:r>
              <a:rPr lang="en-GB" dirty="0" err="1" smtClean="0"/>
              <a:t>behavior</a:t>
            </a:r>
            <a:r>
              <a:rPr lang="en-GB" dirty="0" smtClean="0"/>
              <a:t>. Capacity: the belief that one can, is able to, or is capable of, performing the </a:t>
            </a:r>
            <a:r>
              <a:rPr lang="en-GB" dirty="0" err="1" smtClean="0"/>
              <a:t>behavior</a:t>
            </a:r>
            <a:r>
              <a:rPr lang="en-GB" dirty="0" smtClean="0"/>
              <a:t> (comparable to </a:t>
            </a:r>
            <a:r>
              <a:rPr lang="en-GB" dirty="0" smtClean="0">
                <a:hlinkClick r:id="rId3" tooltip="Albert Bandura"/>
              </a:rPr>
              <a:t>Albert Bandura</a:t>
            </a:r>
            <a:r>
              <a:rPr lang="en-GB" dirty="0" smtClean="0"/>
              <a:t>'s concept of </a:t>
            </a:r>
            <a:r>
              <a:rPr lang="en-GB" dirty="0" smtClean="0">
                <a:hlinkClick r:id="rId4" tooltip="Self-efficacy"/>
              </a:rPr>
              <a:t>self-efficacy</a:t>
            </a:r>
            <a:r>
              <a:rPr lang="en-GB" dirty="0" smtClean="0"/>
              <a:t>); </a:t>
            </a:r>
            <a:r>
              <a:rPr lang="en-GB" dirty="0" smtClean="0">
                <a:hlinkClick r:id="rId5" tooltip="Autonomy"/>
              </a:rPr>
              <a:t>autonomy</a:t>
            </a:r>
            <a:r>
              <a:rPr lang="en-GB" dirty="0" smtClean="0"/>
              <a:t>: perceived degree of control over performing the </a:t>
            </a:r>
            <a:r>
              <a:rPr lang="en-GB" dirty="0" err="1" smtClean="0"/>
              <a:t>behavior</a:t>
            </a:r>
            <a:r>
              <a:rPr lang="en-GB" dirty="0" smtClean="0"/>
              <a:t>.</a:t>
            </a:r>
          </a:p>
          <a:p>
            <a:r>
              <a:rPr lang="en-GB" dirty="0" smtClean="0"/>
              <a:t>Actual control: relevant skills and abilities as well as barriers to and facilitators of </a:t>
            </a:r>
            <a:r>
              <a:rPr lang="en-GB" dirty="0" err="1" smtClean="0"/>
              <a:t>behavioral</a:t>
            </a:r>
            <a:r>
              <a:rPr lang="en-GB" dirty="0" smtClean="0"/>
              <a:t> performance.</a:t>
            </a:r>
          </a:p>
          <a:p>
            <a:r>
              <a:rPr lang="en-GB" dirty="0" smtClean="0"/>
              <a:t>Attitude: a latent disposition or tendency to respond with some degree of </a:t>
            </a:r>
            <a:r>
              <a:rPr lang="en-GB" dirty="0" err="1" smtClean="0"/>
              <a:t>favorableness</a:t>
            </a:r>
            <a:r>
              <a:rPr lang="en-GB" dirty="0" smtClean="0"/>
              <a:t> or </a:t>
            </a:r>
            <a:r>
              <a:rPr lang="en-GB" dirty="0" err="1" smtClean="0"/>
              <a:t>unfavorableness</a:t>
            </a:r>
            <a:r>
              <a:rPr lang="en-GB" dirty="0" smtClean="0"/>
              <a:t> to a psychological object. Instrumental aspect: anticipated positive or negative consequences;</a:t>
            </a:r>
          </a:p>
          <a:p>
            <a:r>
              <a:rPr lang="en-GB" dirty="0" smtClean="0"/>
              <a:t>Experiential aspect: perceived positive or negative experiences.</a:t>
            </a:r>
          </a:p>
          <a:p>
            <a:r>
              <a:rPr lang="en-GB" dirty="0" smtClean="0"/>
              <a:t>Perceived norm: perceived social pressure to perform or not to perform a given </a:t>
            </a:r>
            <a:r>
              <a:rPr lang="en-GB" dirty="0" err="1" smtClean="0"/>
              <a:t>behavior</a:t>
            </a:r>
            <a:r>
              <a:rPr lang="en-GB" dirty="0" smtClean="0"/>
              <a:t>. Injunctive norm: perceptions concerning what should or ought to be done;</a:t>
            </a:r>
          </a:p>
          <a:p>
            <a:r>
              <a:rPr lang="en-GB" dirty="0" smtClean="0"/>
              <a:t>Descriptive norms: perceptions that others are or are not performing the </a:t>
            </a:r>
            <a:r>
              <a:rPr lang="en-GB" dirty="0" err="1" smtClean="0"/>
              <a:t>behavior</a:t>
            </a:r>
            <a:r>
              <a:rPr lang="en-GB" dirty="0" smtClean="0"/>
              <a:t> in question</a:t>
            </a:r>
          </a:p>
          <a:p>
            <a:endParaRPr lang="en-GB" dirty="0" smtClean="0"/>
          </a:p>
          <a:p>
            <a:endParaRPr lang="en-GB" dirty="0" smtClean="0"/>
          </a:p>
          <a:p>
            <a:r>
              <a:rPr lang="en-GB" dirty="0" smtClean="0"/>
              <a:t>Attitude, perceived norm, and perceived </a:t>
            </a:r>
            <a:r>
              <a:rPr lang="en-GB" dirty="0" err="1" smtClean="0"/>
              <a:t>behavioral</a:t>
            </a:r>
            <a:r>
              <a:rPr lang="en-GB" dirty="0" smtClean="0"/>
              <a:t> control are all based on beliefs: </a:t>
            </a:r>
            <a:r>
              <a:rPr lang="en-GB" dirty="0" err="1" smtClean="0"/>
              <a:t>behavioral</a:t>
            </a:r>
            <a:r>
              <a:rPr lang="en-GB" dirty="0" smtClean="0"/>
              <a:t> beliefs, normative beliefs, and control beliefs. Attitude is the result of the strength of </a:t>
            </a:r>
            <a:r>
              <a:rPr lang="en-GB" dirty="0" err="1" smtClean="0"/>
              <a:t>behavioral</a:t>
            </a:r>
            <a:r>
              <a:rPr lang="en-GB" dirty="0" smtClean="0"/>
              <a:t> beliefs reflecting positive and negative outcomes (and experiences) of the </a:t>
            </a:r>
            <a:r>
              <a:rPr lang="en-GB" dirty="0" err="1" smtClean="0"/>
              <a:t>behavior</a:t>
            </a:r>
            <a:r>
              <a:rPr lang="en-GB" dirty="0" smtClean="0"/>
              <a:t>, each multiplied by outcome evaluations in terms of good – bad. Perceived norm is the result of the strength of injunctive beliefs reflecting the expectations of various relevant others in the environment, each multiplied by the motivation to comply with these expectations, and of descriptive beliefs reflecting the </a:t>
            </a:r>
            <a:r>
              <a:rPr lang="en-GB" dirty="0" err="1" smtClean="0"/>
              <a:t>behaviors</a:t>
            </a:r>
            <a:r>
              <a:rPr lang="en-GB" dirty="0" smtClean="0"/>
              <a:t> of various relevant others, each multiplied by the degree of identification with these others. Perceived </a:t>
            </a:r>
            <a:r>
              <a:rPr lang="en-GB" dirty="0" err="1" smtClean="0"/>
              <a:t>behavioral</a:t>
            </a:r>
            <a:r>
              <a:rPr lang="en-GB" dirty="0" smtClean="0"/>
              <a:t> control is the result of the strength of control beliefs reflecting perceived skills, barriers and facilitators, each multiplied by the degree of power of control over these factors. These underlying beliefs have to be identified through a careful elicitation procedure, combining </a:t>
            </a:r>
            <a:r>
              <a:rPr lang="en-GB" dirty="0" smtClean="0">
                <a:hlinkClick r:id="rId6" tooltip="Qualitative research"/>
              </a:rPr>
              <a:t>qualitative</a:t>
            </a:r>
            <a:r>
              <a:rPr lang="en-GB" dirty="0" smtClean="0"/>
              <a:t> and </a:t>
            </a:r>
            <a:r>
              <a:rPr lang="en-GB" dirty="0" smtClean="0">
                <a:hlinkClick r:id="rId7" tooltip="Quantitative research"/>
              </a:rPr>
              <a:t>quantitative research</a:t>
            </a:r>
            <a:r>
              <a:rPr lang="en-GB" dirty="0" smtClean="0"/>
              <a:t> methods. </a:t>
            </a:r>
            <a:endParaRPr lang="en-GB" dirty="0"/>
          </a:p>
        </p:txBody>
      </p:sp>
      <p:sp>
        <p:nvSpPr>
          <p:cNvPr id="4" name="Slide Number Placeholder 3"/>
          <p:cNvSpPr>
            <a:spLocks noGrp="1"/>
          </p:cNvSpPr>
          <p:nvPr>
            <p:ph type="sldNum" sz="quarter" idx="10"/>
          </p:nvPr>
        </p:nvSpPr>
        <p:spPr/>
        <p:txBody>
          <a:bodyPr/>
          <a:lstStyle/>
          <a:p>
            <a:fld id="{CDDDE3DB-1A73-4A2A-ABAE-8077C2793A69}" type="slidenum">
              <a:rPr lang="en-GB" smtClean="0"/>
              <a:t>9</a:t>
            </a:fld>
            <a:endParaRPr lang="en-GB"/>
          </a:p>
        </p:txBody>
      </p:sp>
    </p:spTree>
    <p:extLst>
      <p:ext uri="{BB962C8B-B14F-4D97-AF65-F5344CB8AC3E}">
        <p14:creationId xmlns:p14="http://schemas.microsoft.com/office/powerpoint/2010/main" val="2719154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Perceived </a:t>
            </a:r>
            <a:r>
              <a:rPr lang="en-GB" dirty="0" err="1" smtClean="0"/>
              <a:t>behavioral</a:t>
            </a:r>
            <a:r>
              <a:rPr lang="en-GB" dirty="0" smtClean="0"/>
              <a:t> control: people's perceptions of the degree to which they are capable of, or have control over, performing a given </a:t>
            </a:r>
            <a:r>
              <a:rPr lang="en-GB" dirty="0" err="1" smtClean="0"/>
              <a:t>behavior</a:t>
            </a:r>
            <a:r>
              <a:rPr lang="en-GB" dirty="0" smtClean="0"/>
              <a:t>. Capacity: the belief that one can, is able to, or is capable of, performing the </a:t>
            </a:r>
            <a:r>
              <a:rPr lang="en-GB" dirty="0" err="1" smtClean="0"/>
              <a:t>behavior</a:t>
            </a:r>
            <a:r>
              <a:rPr lang="en-GB" dirty="0" smtClean="0"/>
              <a:t> (comparable to </a:t>
            </a:r>
            <a:r>
              <a:rPr lang="en-GB" dirty="0" smtClean="0">
                <a:hlinkClick r:id="rId3" tooltip="Albert Bandura"/>
              </a:rPr>
              <a:t>Albert Bandura</a:t>
            </a:r>
            <a:r>
              <a:rPr lang="en-GB" dirty="0" smtClean="0"/>
              <a:t>'s concept of </a:t>
            </a:r>
            <a:r>
              <a:rPr lang="en-GB" dirty="0" smtClean="0">
                <a:hlinkClick r:id="rId4" tooltip="Self-efficacy"/>
              </a:rPr>
              <a:t>self-efficacy</a:t>
            </a:r>
            <a:r>
              <a:rPr lang="en-GB" dirty="0" smtClean="0"/>
              <a:t>); </a:t>
            </a:r>
            <a:r>
              <a:rPr lang="en-GB" dirty="0" smtClean="0">
                <a:hlinkClick r:id="rId5" tooltip="Autonomy"/>
              </a:rPr>
              <a:t>autonomy</a:t>
            </a:r>
            <a:r>
              <a:rPr lang="en-GB" dirty="0" smtClean="0"/>
              <a:t>: perceived degree of control over performing the </a:t>
            </a:r>
            <a:r>
              <a:rPr lang="en-GB" dirty="0" err="1" smtClean="0"/>
              <a:t>behavior</a:t>
            </a:r>
            <a:r>
              <a:rPr lang="en-GB" dirty="0" smtClean="0"/>
              <a:t>.</a:t>
            </a:r>
          </a:p>
          <a:p>
            <a:r>
              <a:rPr lang="en-GB" dirty="0" smtClean="0"/>
              <a:t>Actual control: relevant skills and abilities as well as barriers to and facilitators of </a:t>
            </a:r>
            <a:r>
              <a:rPr lang="en-GB" dirty="0" err="1" smtClean="0"/>
              <a:t>behavioral</a:t>
            </a:r>
            <a:r>
              <a:rPr lang="en-GB" dirty="0" smtClean="0"/>
              <a:t> performance.</a:t>
            </a:r>
          </a:p>
          <a:p>
            <a:r>
              <a:rPr lang="en-GB" dirty="0" smtClean="0"/>
              <a:t>Attitude: a latent disposition or tendency to respond with some degree of </a:t>
            </a:r>
            <a:r>
              <a:rPr lang="en-GB" dirty="0" err="1" smtClean="0"/>
              <a:t>favorableness</a:t>
            </a:r>
            <a:r>
              <a:rPr lang="en-GB" dirty="0" smtClean="0"/>
              <a:t> or </a:t>
            </a:r>
            <a:r>
              <a:rPr lang="en-GB" dirty="0" err="1" smtClean="0"/>
              <a:t>unfavorableness</a:t>
            </a:r>
            <a:r>
              <a:rPr lang="en-GB" dirty="0" smtClean="0"/>
              <a:t> to a psychological object. Instrumental aspect: anticipated positive or negative consequences;</a:t>
            </a:r>
          </a:p>
          <a:p>
            <a:r>
              <a:rPr lang="en-GB" dirty="0" smtClean="0"/>
              <a:t>Experiential aspect: perceived positive or negative experiences.</a:t>
            </a:r>
          </a:p>
          <a:p>
            <a:r>
              <a:rPr lang="en-GB" dirty="0" smtClean="0"/>
              <a:t>Perceived norm: perceived social pressure to perform or not to perform a given </a:t>
            </a:r>
            <a:r>
              <a:rPr lang="en-GB" dirty="0" err="1" smtClean="0"/>
              <a:t>behavior</a:t>
            </a:r>
            <a:r>
              <a:rPr lang="en-GB" dirty="0" smtClean="0"/>
              <a:t>. Injunctive norm: perceptions concerning what should or ought to be done;</a:t>
            </a:r>
          </a:p>
          <a:p>
            <a:r>
              <a:rPr lang="en-GB" dirty="0" smtClean="0"/>
              <a:t>Descriptive norms: perceptions that others are or are not performing the </a:t>
            </a:r>
            <a:r>
              <a:rPr lang="en-GB" dirty="0" err="1" smtClean="0"/>
              <a:t>behavior</a:t>
            </a:r>
            <a:r>
              <a:rPr lang="en-GB" dirty="0" smtClean="0"/>
              <a:t> in question</a:t>
            </a:r>
          </a:p>
          <a:p>
            <a:endParaRPr lang="en-GB" dirty="0" smtClean="0"/>
          </a:p>
          <a:p>
            <a:endParaRPr lang="en-GB" dirty="0" smtClean="0"/>
          </a:p>
          <a:p>
            <a:r>
              <a:rPr lang="en-GB" dirty="0" smtClean="0"/>
              <a:t>Attitude, perceived norm, and perceived </a:t>
            </a:r>
            <a:r>
              <a:rPr lang="en-GB" dirty="0" err="1" smtClean="0"/>
              <a:t>behavioral</a:t>
            </a:r>
            <a:r>
              <a:rPr lang="en-GB" dirty="0" smtClean="0"/>
              <a:t> control are all based on beliefs: </a:t>
            </a:r>
            <a:r>
              <a:rPr lang="en-GB" dirty="0" err="1" smtClean="0"/>
              <a:t>behavioral</a:t>
            </a:r>
            <a:r>
              <a:rPr lang="en-GB" dirty="0" smtClean="0"/>
              <a:t> beliefs, normative beliefs, and control beliefs. Attitude is the result of the strength of </a:t>
            </a:r>
            <a:r>
              <a:rPr lang="en-GB" dirty="0" err="1" smtClean="0"/>
              <a:t>behavioral</a:t>
            </a:r>
            <a:r>
              <a:rPr lang="en-GB" dirty="0" smtClean="0"/>
              <a:t> beliefs reflecting positive and negative outcomes (and experiences) of the </a:t>
            </a:r>
            <a:r>
              <a:rPr lang="en-GB" dirty="0" err="1" smtClean="0"/>
              <a:t>behavior</a:t>
            </a:r>
            <a:r>
              <a:rPr lang="en-GB" dirty="0" smtClean="0"/>
              <a:t>, each multiplied by outcome evaluations in terms of good – bad. Perceived norm is the result of the strength of injunctive beliefs reflecting the expectations of various relevant others in the environment, each multiplied by the motivation to comply with these expectations, and of descriptive beliefs reflecting the </a:t>
            </a:r>
            <a:r>
              <a:rPr lang="en-GB" dirty="0" err="1" smtClean="0"/>
              <a:t>behaviors</a:t>
            </a:r>
            <a:r>
              <a:rPr lang="en-GB" dirty="0" smtClean="0"/>
              <a:t> of various relevant others, each multiplied by the degree of identification with these others. Perceived </a:t>
            </a:r>
            <a:r>
              <a:rPr lang="en-GB" dirty="0" err="1" smtClean="0"/>
              <a:t>behavioral</a:t>
            </a:r>
            <a:r>
              <a:rPr lang="en-GB" dirty="0" smtClean="0"/>
              <a:t> control is the result of the strength of control beliefs reflecting perceived skills, barriers and facilitators, each multiplied by the degree of power of control over these factors. These underlying beliefs have to be identified through a careful elicitation procedure, combining </a:t>
            </a:r>
            <a:r>
              <a:rPr lang="en-GB" dirty="0" smtClean="0">
                <a:hlinkClick r:id="rId6" tooltip="Qualitative research"/>
              </a:rPr>
              <a:t>qualitative</a:t>
            </a:r>
            <a:r>
              <a:rPr lang="en-GB" dirty="0" smtClean="0"/>
              <a:t> and </a:t>
            </a:r>
            <a:r>
              <a:rPr lang="en-GB" dirty="0" smtClean="0">
                <a:hlinkClick r:id="rId7" tooltip="Quantitative research"/>
              </a:rPr>
              <a:t>quantitative research</a:t>
            </a:r>
            <a:r>
              <a:rPr lang="en-GB" dirty="0" smtClean="0"/>
              <a:t> methods. </a:t>
            </a:r>
            <a:endParaRPr lang="en-GB" dirty="0"/>
          </a:p>
        </p:txBody>
      </p:sp>
      <p:sp>
        <p:nvSpPr>
          <p:cNvPr id="4" name="Slide Number Placeholder 3"/>
          <p:cNvSpPr>
            <a:spLocks noGrp="1"/>
          </p:cNvSpPr>
          <p:nvPr>
            <p:ph type="sldNum" sz="quarter" idx="10"/>
          </p:nvPr>
        </p:nvSpPr>
        <p:spPr/>
        <p:txBody>
          <a:bodyPr/>
          <a:lstStyle/>
          <a:p>
            <a:fld id="{CDDDE3DB-1A73-4A2A-ABAE-8077C2793A69}" type="slidenum">
              <a:rPr lang="en-GB" smtClean="0"/>
              <a:t>10</a:t>
            </a:fld>
            <a:endParaRPr lang="en-GB"/>
          </a:p>
        </p:txBody>
      </p:sp>
    </p:spTree>
    <p:extLst>
      <p:ext uri="{BB962C8B-B14F-4D97-AF65-F5344CB8AC3E}">
        <p14:creationId xmlns:p14="http://schemas.microsoft.com/office/powerpoint/2010/main" val="4276268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614D54C-308A-446E-B9A4-CEF2661C765C}" type="datetimeFigureOut">
              <a:rPr lang="en-GB" smtClean="0"/>
              <a:t>03/10/2019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2314434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14D54C-308A-446E-B9A4-CEF2661C765C}" type="datetimeFigureOut">
              <a:rPr lang="en-GB" smtClean="0"/>
              <a:t>03/10/2019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2747279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14D54C-308A-446E-B9A4-CEF2661C765C}" type="datetimeFigureOut">
              <a:rPr lang="en-GB" smtClean="0"/>
              <a:t>03/10/2019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742427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14D54C-308A-446E-B9A4-CEF2661C765C}" type="datetimeFigureOut">
              <a:rPr lang="en-GB" smtClean="0"/>
              <a:t>03/10/2019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1154175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614D54C-308A-446E-B9A4-CEF2661C765C}" type="datetimeFigureOut">
              <a:rPr lang="en-GB" smtClean="0"/>
              <a:t>03/10/2019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2916884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614D54C-308A-446E-B9A4-CEF2661C765C}" type="datetimeFigureOut">
              <a:rPr lang="en-GB" smtClean="0"/>
              <a:t>03/10/2019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2072048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614D54C-308A-446E-B9A4-CEF2661C765C}" type="datetimeFigureOut">
              <a:rPr lang="en-GB" smtClean="0"/>
              <a:t>03/10/2019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103053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614D54C-308A-446E-B9A4-CEF2661C765C}" type="datetimeFigureOut">
              <a:rPr lang="en-GB" smtClean="0"/>
              <a:t>03/10/2019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4292036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4D54C-308A-446E-B9A4-CEF2661C765C}" type="datetimeFigureOut">
              <a:rPr lang="en-GB" smtClean="0"/>
              <a:t>03/10/2019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3231725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614D54C-308A-446E-B9A4-CEF2661C765C}" type="datetimeFigureOut">
              <a:rPr lang="en-GB" smtClean="0"/>
              <a:t>03/10/2019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1724520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614D54C-308A-446E-B9A4-CEF2661C765C}" type="datetimeFigureOut">
              <a:rPr lang="en-GB" smtClean="0"/>
              <a:t>03/10/2019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A2F0C9C-11E7-40C4-9A31-C42B65E6C159}" type="slidenum">
              <a:rPr lang="en-GB" smtClean="0"/>
              <a:t>‹#›</a:t>
            </a:fld>
            <a:endParaRPr lang="en-GB"/>
          </a:p>
        </p:txBody>
      </p:sp>
    </p:spTree>
    <p:extLst>
      <p:ext uri="{BB962C8B-B14F-4D97-AF65-F5344CB8AC3E}">
        <p14:creationId xmlns:p14="http://schemas.microsoft.com/office/powerpoint/2010/main" val="3671440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14D54C-308A-446E-B9A4-CEF2661C765C}" type="datetimeFigureOut">
              <a:rPr lang="en-GB" smtClean="0"/>
              <a:t>03/10/2019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2F0C9C-11E7-40C4-9A31-C42B65E6C159}" type="slidenum">
              <a:rPr lang="en-GB" smtClean="0"/>
              <a:t>‹#›</a:t>
            </a:fld>
            <a:endParaRPr lang="en-GB"/>
          </a:p>
        </p:txBody>
      </p:sp>
    </p:spTree>
    <p:extLst>
      <p:ext uri="{BB962C8B-B14F-4D97-AF65-F5344CB8AC3E}">
        <p14:creationId xmlns:p14="http://schemas.microsoft.com/office/powerpoint/2010/main" val="8750505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AT" dirty="0" err="1" smtClean="0"/>
              <a:t>Previously</a:t>
            </a:r>
            <a:r>
              <a:rPr lang="de-AT" dirty="0" smtClean="0"/>
              <a:t> at </a:t>
            </a:r>
            <a:r>
              <a:rPr lang="de-AT" dirty="0" smtClean="0"/>
              <a:t>School </a:t>
            </a:r>
            <a:r>
              <a:rPr lang="de-AT" dirty="0" err="1" smtClean="0"/>
              <a:t>project</a:t>
            </a:r>
            <a:r>
              <a:rPr lang="de-AT" dirty="0" smtClean="0"/>
              <a:t> </a:t>
            </a:r>
            <a:r>
              <a:rPr lang="de-AT" dirty="0" err="1" smtClean="0"/>
              <a:t>meetings</a:t>
            </a:r>
            <a:r>
              <a:rPr lang="de-AT" dirty="0" smtClean="0"/>
              <a:t>…</a:t>
            </a:r>
            <a:endParaRPr lang="en-GB" dirty="0"/>
          </a:p>
        </p:txBody>
      </p:sp>
      <p:sp>
        <p:nvSpPr>
          <p:cNvPr id="3" name="Subtitle 2"/>
          <p:cNvSpPr>
            <a:spLocks noGrp="1"/>
          </p:cNvSpPr>
          <p:nvPr>
            <p:ph type="subTitle" idx="1"/>
          </p:nvPr>
        </p:nvSpPr>
        <p:spPr/>
        <p:txBody>
          <a:bodyPr/>
          <a:lstStyle/>
          <a:p>
            <a:r>
              <a:rPr lang="de-AT" dirty="0" smtClean="0"/>
              <a:t>A Catch-</a:t>
            </a:r>
            <a:r>
              <a:rPr lang="de-AT" dirty="0" err="1" smtClean="0"/>
              <a:t>up</a:t>
            </a:r>
            <a:r>
              <a:rPr lang="de-AT" dirty="0" smtClean="0"/>
              <a:t> </a:t>
            </a:r>
            <a:r>
              <a:rPr lang="de-AT" dirty="0" err="1" smtClean="0"/>
              <a:t>of</a:t>
            </a:r>
            <a:r>
              <a:rPr lang="de-AT" dirty="0" smtClean="0"/>
              <a:t> </a:t>
            </a:r>
            <a:r>
              <a:rPr lang="de-AT" dirty="0" err="1" smtClean="0"/>
              <a:t>the</a:t>
            </a:r>
            <a:r>
              <a:rPr lang="de-AT" dirty="0" smtClean="0"/>
              <a:t> </a:t>
            </a:r>
            <a:r>
              <a:rPr lang="de-AT" dirty="0" err="1" smtClean="0"/>
              <a:t>meeting</a:t>
            </a:r>
            <a:r>
              <a:rPr lang="de-AT" dirty="0" smtClean="0"/>
              <a:t> on June 18</a:t>
            </a:r>
            <a:r>
              <a:rPr lang="de-AT" baseline="30000" dirty="0" smtClean="0"/>
              <a:t>th</a:t>
            </a:r>
            <a:r>
              <a:rPr lang="de-AT" dirty="0" smtClean="0"/>
              <a:t> 2019</a:t>
            </a:r>
            <a:endParaRPr lang="en-GB" dirty="0"/>
          </a:p>
        </p:txBody>
      </p:sp>
    </p:spTree>
    <p:extLst>
      <p:ext uri="{BB962C8B-B14F-4D97-AF65-F5344CB8AC3E}">
        <p14:creationId xmlns:p14="http://schemas.microsoft.com/office/powerpoint/2010/main" val="19936606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Goal</a:t>
            </a:r>
            <a:endParaRPr lang="en-GB" dirty="0"/>
          </a:p>
        </p:txBody>
      </p:sp>
      <p:grpSp>
        <p:nvGrpSpPr>
          <p:cNvPr id="73" name="Group 72"/>
          <p:cNvGrpSpPr/>
          <p:nvPr/>
        </p:nvGrpSpPr>
        <p:grpSpPr>
          <a:xfrm>
            <a:off x="1515247" y="1333859"/>
            <a:ext cx="8572002" cy="4760668"/>
            <a:chOff x="1778137" y="1288139"/>
            <a:chExt cx="8572002" cy="4760668"/>
          </a:xfrm>
        </p:grpSpPr>
        <p:sp>
          <p:nvSpPr>
            <p:cNvPr id="17" name="TextBox 16"/>
            <p:cNvSpPr txBox="1"/>
            <p:nvPr/>
          </p:nvSpPr>
          <p:spPr>
            <a:xfrm>
              <a:off x="2097578" y="4003820"/>
              <a:ext cx="1942846" cy="1512000"/>
            </a:xfrm>
            <a:prstGeom prst="roundRect">
              <a:avLst/>
            </a:prstGeom>
            <a:solidFill>
              <a:srgbClr val="5B9BD5"/>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Attitude</a:t>
              </a:r>
              <a:endParaRPr lang="en-GB" sz="2800" dirty="0"/>
            </a:p>
          </p:txBody>
        </p:sp>
        <p:sp>
          <p:nvSpPr>
            <p:cNvPr id="18" name="TextBox 17"/>
            <p:cNvSpPr txBox="1"/>
            <p:nvPr/>
          </p:nvSpPr>
          <p:spPr>
            <a:xfrm>
              <a:off x="5133710" y="3968853"/>
              <a:ext cx="1942846" cy="1512000"/>
            </a:xfrm>
            <a:prstGeom prst="roundRect">
              <a:avLst/>
            </a:prstGeom>
            <a:solidFill>
              <a:srgbClr val="FFD966"/>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norm</a:t>
              </a:r>
              <a:endParaRPr lang="en-GB" sz="2800" dirty="0"/>
            </a:p>
          </p:txBody>
        </p:sp>
        <p:sp>
          <p:nvSpPr>
            <p:cNvPr id="8" name="TextBox 7"/>
            <p:cNvSpPr txBox="1"/>
            <p:nvPr/>
          </p:nvSpPr>
          <p:spPr>
            <a:xfrm>
              <a:off x="2108866" y="2841113"/>
              <a:ext cx="7969956" cy="578882"/>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AT" sz="2800" cap="all" dirty="0" smtClean="0">
                  <a:solidFill>
                    <a:schemeClr val="tx1"/>
                  </a:solidFill>
                </a:rPr>
                <a:t>Intention</a:t>
              </a:r>
              <a:endParaRPr lang="en-GB" sz="2800" cap="all" dirty="0">
                <a:solidFill>
                  <a:schemeClr val="tx1"/>
                </a:solidFill>
              </a:endParaRPr>
            </a:p>
          </p:txBody>
        </p:sp>
        <p:sp>
          <p:nvSpPr>
            <p:cNvPr id="31" name="Rectangle 30"/>
            <p:cNvSpPr/>
            <p:nvPr/>
          </p:nvSpPr>
          <p:spPr>
            <a:xfrm>
              <a:off x="1778137" y="3837635"/>
              <a:ext cx="2586037" cy="2211172"/>
            </a:xfrm>
            <a:prstGeom prst="rect">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7846092" y="3824568"/>
              <a:ext cx="2504047" cy="2224239"/>
            </a:xfrm>
            <a:prstGeom prst="rect">
              <a:avLst/>
            </a:prstGeom>
            <a:noFill/>
            <a:ln>
              <a:solidFill>
                <a:srgbClr val="A9D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8357963" y="5563123"/>
              <a:ext cx="1498872" cy="461665"/>
            </a:xfrm>
            <a:prstGeom prst="rect">
              <a:avLst/>
            </a:prstGeom>
            <a:noFill/>
          </p:spPr>
          <p:txBody>
            <a:bodyPr wrap="none" rtlCol="0">
              <a:spAutoFit/>
            </a:bodyPr>
            <a:lstStyle/>
            <a:p>
              <a:r>
                <a:rPr lang="en-GB" sz="2400" cap="small" dirty="0" smtClean="0">
                  <a:solidFill>
                    <a:srgbClr val="A9D18E"/>
                  </a:solidFill>
                </a:rPr>
                <a:t>Self beliefs</a:t>
              </a:r>
              <a:endParaRPr lang="en-GB" sz="2400" cap="small" dirty="0">
                <a:solidFill>
                  <a:srgbClr val="A9D18E"/>
                </a:solidFill>
              </a:endParaRPr>
            </a:p>
          </p:txBody>
        </p:sp>
        <p:sp>
          <p:nvSpPr>
            <p:cNvPr id="39" name="TextBox 38"/>
            <p:cNvSpPr txBox="1"/>
            <p:nvPr/>
          </p:nvSpPr>
          <p:spPr>
            <a:xfrm>
              <a:off x="2108866" y="1288139"/>
              <a:ext cx="7969956" cy="919401"/>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cap="all" dirty="0" smtClean="0">
                  <a:solidFill>
                    <a:schemeClr val="tx1"/>
                  </a:solidFill>
                </a:rPr>
                <a:t>Behavior</a:t>
              </a:r>
            </a:p>
            <a:p>
              <a:pPr algn="ctr"/>
              <a:r>
                <a:rPr lang="en-US" sz="2000" dirty="0" smtClean="0">
                  <a:solidFill>
                    <a:schemeClr val="tx1"/>
                  </a:solidFill>
                </a:rPr>
                <a:t>(Teachers should use the kits)</a:t>
              </a:r>
              <a:endParaRPr lang="en-US" sz="2000" dirty="0">
                <a:solidFill>
                  <a:schemeClr val="tx1"/>
                </a:solidFill>
              </a:endParaRPr>
            </a:p>
          </p:txBody>
        </p:sp>
        <p:sp>
          <p:nvSpPr>
            <p:cNvPr id="40" name="Down Arrow 39"/>
            <p:cNvSpPr/>
            <p:nvPr/>
          </p:nvSpPr>
          <p:spPr>
            <a:xfrm flipV="1">
              <a:off x="5281244" y="2239547"/>
              <a:ext cx="1620887" cy="584616"/>
            </a:xfrm>
            <a:prstGeom prst="downArrow">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8124687" y="3966687"/>
              <a:ext cx="1942846" cy="1532334"/>
            </a:xfrm>
            <a:prstGeom prst="roundRect">
              <a:avLst/>
            </a:prstGeom>
            <a:solidFill>
              <a:srgbClr val="A9D18E"/>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a:t>
              </a:r>
              <a:r>
                <a:rPr lang="en-US" sz="2800" dirty="0" smtClean="0"/>
                <a:t>behavioral</a:t>
              </a:r>
              <a:r>
                <a:rPr lang="en-GB" sz="2800" dirty="0" smtClean="0"/>
                <a:t> control </a:t>
              </a:r>
              <a:endParaRPr lang="en-GB" sz="2800" dirty="0"/>
            </a:p>
          </p:txBody>
        </p:sp>
        <p:sp>
          <p:nvSpPr>
            <p:cNvPr id="66" name="TextBox 65"/>
            <p:cNvSpPr txBox="1"/>
            <p:nvPr/>
          </p:nvSpPr>
          <p:spPr>
            <a:xfrm>
              <a:off x="1872266" y="5565566"/>
              <a:ext cx="2416046" cy="461665"/>
            </a:xfrm>
            <a:prstGeom prst="rect">
              <a:avLst/>
            </a:prstGeom>
            <a:noFill/>
          </p:spPr>
          <p:txBody>
            <a:bodyPr wrap="none" rtlCol="0">
              <a:spAutoFit/>
            </a:bodyPr>
            <a:lstStyle/>
            <a:p>
              <a:r>
                <a:rPr lang="en-GB" sz="2400" cap="small" dirty="0" smtClean="0">
                  <a:solidFill>
                    <a:srgbClr val="5B9BD5"/>
                  </a:solidFill>
                </a:rPr>
                <a:t>Positive experience</a:t>
              </a:r>
              <a:endParaRPr lang="en-GB" sz="2400" cap="small" dirty="0">
                <a:solidFill>
                  <a:srgbClr val="5B9BD5"/>
                </a:solidFill>
              </a:endParaRPr>
            </a:p>
          </p:txBody>
        </p:sp>
        <p:sp>
          <p:nvSpPr>
            <p:cNvPr id="68" name="Rectangle 67"/>
            <p:cNvSpPr/>
            <p:nvPr/>
          </p:nvSpPr>
          <p:spPr>
            <a:xfrm>
              <a:off x="4816028" y="3837635"/>
              <a:ext cx="2586037" cy="2211172"/>
            </a:xfrm>
            <a:prstGeom prst="rect">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p:cNvSpPr txBox="1"/>
            <p:nvPr/>
          </p:nvSpPr>
          <p:spPr>
            <a:xfrm>
              <a:off x="5084983" y="5554121"/>
              <a:ext cx="2048125" cy="461665"/>
            </a:xfrm>
            <a:prstGeom prst="rect">
              <a:avLst/>
            </a:prstGeom>
            <a:noFill/>
          </p:spPr>
          <p:txBody>
            <a:bodyPr wrap="none" rtlCol="0">
              <a:spAutoFit/>
            </a:bodyPr>
            <a:lstStyle/>
            <a:p>
              <a:r>
                <a:rPr lang="en-GB" sz="2400" cap="small" dirty="0" smtClean="0">
                  <a:solidFill>
                    <a:srgbClr val="5B9BD5"/>
                  </a:solidFill>
                </a:rPr>
                <a:t>Social Pressure</a:t>
              </a:r>
              <a:endParaRPr lang="en-GB" sz="2400" cap="small" dirty="0">
                <a:solidFill>
                  <a:srgbClr val="5B9BD5"/>
                </a:solidFill>
              </a:endParaRPr>
            </a:p>
          </p:txBody>
        </p:sp>
        <p:cxnSp>
          <p:nvCxnSpPr>
            <p:cNvPr id="12" name="Straight Arrow Connector 11"/>
            <p:cNvCxnSpPr/>
            <p:nvPr/>
          </p:nvCxnSpPr>
          <p:spPr>
            <a:xfrm flipH="1" flipV="1">
              <a:off x="3069001" y="3413733"/>
              <a:ext cx="11288" cy="74506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9096110" y="3400733"/>
              <a:ext cx="11289" cy="824089"/>
            </a:xfrm>
            <a:prstGeom prst="straightConnector1">
              <a:avLst/>
            </a:prstGeom>
            <a:ln w="762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6093844" y="3400733"/>
              <a:ext cx="11289" cy="824089"/>
            </a:xfrm>
            <a:prstGeom prst="straightConnector1">
              <a:avLst/>
            </a:prstGeom>
            <a:ln w="762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75" name="Footer Placeholder 74"/>
          <p:cNvSpPr>
            <a:spLocks noGrp="1"/>
          </p:cNvSpPr>
          <p:nvPr>
            <p:ph type="ftr" sz="quarter" idx="11"/>
          </p:nvPr>
        </p:nvSpPr>
        <p:spPr>
          <a:xfrm>
            <a:off x="3417570" y="6356350"/>
            <a:ext cx="5415650" cy="365125"/>
          </a:xfrm>
        </p:spPr>
        <p:txBody>
          <a:bodyPr/>
          <a:lstStyle/>
          <a:p>
            <a:r>
              <a:rPr lang="en-GB" dirty="0" smtClean="0"/>
              <a:t>Adapted schematic representation of Theory of Planned </a:t>
            </a:r>
            <a:r>
              <a:rPr lang="en-GB" dirty="0" err="1" smtClean="0"/>
              <a:t>Behavior</a:t>
            </a:r>
            <a:r>
              <a:rPr lang="en-GB" dirty="0" smtClean="0"/>
              <a:t> (</a:t>
            </a:r>
            <a:r>
              <a:rPr lang="en-GB" dirty="0" err="1" smtClean="0"/>
              <a:t>Aizen</a:t>
            </a:r>
            <a:r>
              <a:rPr lang="en-GB" dirty="0" smtClean="0"/>
              <a:t>, 2002)</a:t>
            </a:r>
            <a:endParaRPr lang="en-GB" dirty="0"/>
          </a:p>
        </p:txBody>
      </p:sp>
    </p:spTree>
    <p:extLst>
      <p:ext uri="{BB962C8B-B14F-4D97-AF65-F5344CB8AC3E}">
        <p14:creationId xmlns:p14="http://schemas.microsoft.com/office/powerpoint/2010/main" val="20286072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Goal</a:t>
            </a:r>
            <a:endParaRPr lang="en-GB" dirty="0"/>
          </a:p>
        </p:txBody>
      </p:sp>
      <p:grpSp>
        <p:nvGrpSpPr>
          <p:cNvPr id="73" name="Group 72"/>
          <p:cNvGrpSpPr/>
          <p:nvPr/>
        </p:nvGrpSpPr>
        <p:grpSpPr>
          <a:xfrm>
            <a:off x="1515247" y="1333859"/>
            <a:ext cx="10185229" cy="4760668"/>
            <a:chOff x="1778137" y="1288139"/>
            <a:chExt cx="10185229" cy="4760668"/>
          </a:xfrm>
        </p:grpSpPr>
        <p:sp>
          <p:nvSpPr>
            <p:cNvPr id="17" name="TextBox 16"/>
            <p:cNvSpPr txBox="1"/>
            <p:nvPr/>
          </p:nvSpPr>
          <p:spPr>
            <a:xfrm>
              <a:off x="2097578" y="4003820"/>
              <a:ext cx="1942846" cy="1512000"/>
            </a:xfrm>
            <a:prstGeom prst="roundRect">
              <a:avLst/>
            </a:prstGeom>
            <a:solidFill>
              <a:srgbClr val="5B9BD5"/>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Attitude</a:t>
              </a:r>
              <a:endParaRPr lang="en-GB" sz="2800" dirty="0"/>
            </a:p>
          </p:txBody>
        </p:sp>
        <p:sp>
          <p:nvSpPr>
            <p:cNvPr id="18" name="TextBox 17"/>
            <p:cNvSpPr txBox="1"/>
            <p:nvPr/>
          </p:nvSpPr>
          <p:spPr>
            <a:xfrm>
              <a:off x="5133710" y="3968853"/>
              <a:ext cx="1942846" cy="1512000"/>
            </a:xfrm>
            <a:prstGeom prst="roundRect">
              <a:avLst/>
            </a:prstGeom>
            <a:solidFill>
              <a:srgbClr val="FFD966"/>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norm</a:t>
              </a:r>
              <a:endParaRPr lang="en-GB" sz="2800" dirty="0"/>
            </a:p>
          </p:txBody>
        </p:sp>
        <p:sp>
          <p:nvSpPr>
            <p:cNvPr id="21" name="TextBox 20"/>
            <p:cNvSpPr txBox="1"/>
            <p:nvPr/>
          </p:nvSpPr>
          <p:spPr>
            <a:xfrm>
              <a:off x="10598657" y="2624961"/>
              <a:ext cx="1364709" cy="1055608"/>
            </a:xfrm>
            <a:prstGeom prst="roundRect">
              <a:avLst/>
            </a:prstGeom>
            <a:noFill/>
            <a:ln>
              <a:solidFill>
                <a:srgbClr val="A9D18E"/>
              </a:solid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solidFill>
                    <a:schemeClr val="tx1"/>
                  </a:solidFill>
                </a:rPr>
                <a:t>Actual control</a:t>
              </a:r>
              <a:endParaRPr lang="en-GB" sz="2800" dirty="0">
                <a:solidFill>
                  <a:schemeClr val="tx1"/>
                </a:solidFill>
              </a:endParaRPr>
            </a:p>
          </p:txBody>
        </p:sp>
        <p:sp>
          <p:nvSpPr>
            <p:cNvPr id="8" name="TextBox 7"/>
            <p:cNvSpPr txBox="1"/>
            <p:nvPr/>
          </p:nvSpPr>
          <p:spPr>
            <a:xfrm>
              <a:off x="2108866" y="2841113"/>
              <a:ext cx="7969956" cy="578882"/>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AT" sz="2800" cap="all" dirty="0" smtClean="0">
                  <a:solidFill>
                    <a:schemeClr val="tx1"/>
                  </a:solidFill>
                </a:rPr>
                <a:t>Intention</a:t>
              </a:r>
              <a:endParaRPr lang="en-GB" sz="2800" cap="all" dirty="0">
                <a:solidFill>
                  <a:schemeClr val="tx1"/>
                </a:solidFill>
              </a:endParaRPr>
            </a:p>
          </p:txBody>
        </p:sp>
        <p:sp>
          <p:nvSpPr>
            <p:cNvPr id="31" name="Rectangle 30"/>
            <p:cNvSpPr/>
            <p:nvPr/>
          </p:nvSpPr>
          <p:spPr>
            <a:xfrm>
              <a:off x="1778137" y="3837635"/>
              <a:ext cx="2586037" cy="2211172"/>
            </a:xfrm>
            <a:prstGeom prst="rect">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7846092" y="3824568"/>
              <a:ext cx="2504047" cy="2224239"/>
            </a:xfrm>
            <a:prstGeom prst="rect">
              <a:avLst/>
            </a:prstGeom>
            <a:noFill/>
            <a:ln>
              <a:solidFill>
                <a:srgbClr val="A9D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Arrow Connector 34"/>
            <p:cNvCxnSpPr>
              <a:stCxn id="21" idx="2"/>
              <a:endCxn id="33" idx="3"/>
            </p:cNvCxnSpPr>
            <p:nvPr/>
          </p:nvCxnSpPr>
          <p:spPr>
            <a:xfrm flipH="1">
              <a:off x="10350139" y="3680569"/>
              <a:ext cx="930873" cy="1256119"/>
            </a:xfrm>
            <a:prstGeom prst="straightConnector1">
              <a:avLst/>
            </a:prstGeom>
            <a:ln>
              <a:solidFill>
                <a:srgbClr val="A9D18E"/>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8357963" y="5563123"/>
              <a:ext cx="1498872" cy="461665"/>
            </a:xfrm>
            <a:prstGeom prst="rect">
              <a:avLst/>
            </a:prstGeom>
            <a:noFill/>
          </p:spPr>
          <p:txBody>
            <a:bodyPr wrap="none" rtlCol="0">
              <a:spAutoFit/>
            </a:bodyPr>
            <a:lstStyle/>
            <a:p>
              <a:r>
                <a:rPr lang="en-GB" sz="2400" cap="small" dirty="0" smtClean="0">
                  <a:solidFill>
                    <a:srgbClr val="A9D18E"/>
                  </a:solidFill>
                </a:rPr>
                <a:t>Self beliefs</a:t>
              </a:r>
              <a:endParaRPr lang="en-GB" sz="2400" cap="small" dirty="0">
                <a:solidFill>
                  <a:srgbClr val="A9D18E"/>
                </a:solidFill>
              </a:endParaRPr>
            </a:p>
          </p:txBody>
        </p:sp>
        <p:sp>
          <p:nvSpPr>
            <p:cNvPr id="37" name="TextBox 36"/>
            <p:cNvSpPr txBox="1"/>
            <p:nvPr/>
          </p:nvSpPr>
          <p:spPr>
            <a:xfrm rot="18391688">
              <a:off x="10700146" y="4077794"/>
              <a:ext cx="667170" cy="461665"/>
            </a:xfrm>
            <a:prstGeom prst="rect">
              <a:avLst/>
            </a:prstGeom>
            <a:noFill/>
          </p:spPr>
          <p:txBody>
            <a:bodyPr wrap="none" rtlCol="0">
              <a:spAutoFit/>
            </a:bodyPr>
            <a:lstStyle/>
            <a:p>
              <a:r>
                <a:rPr lang="de-AT" sz="2400" dirty="0" smtClean="0">
                  <a:solidFill>
                    <a:srgbClr val="A9D18E"/>
                  </a:solidFill>
                </a:rPr>
                <a:t>PCK</a:t>
              </a:r>
              <a:endParaRPr lang="en-GB" sz="2400" dirty="0">
                <a:solidFill>
                  <a:srgbClr val="A9D18E"/>
                </a:solidFill>
              </a:endParaRPr>
            </a:p>
          </p:txBody>
        </p:sp>
        <p:sp>
          <p:nvSpPr>
            <p:cNvPr id="39" name="TextBox 38"/>
            <p:cNvSpPr txBox="1"/>
            <p:nvPr/>
          </p:nvSpPr>
          <p:spPr>
            <a:xfrm>
              <a:off x="2108866" y="1288139"/>
              <a:ext cx="7969956" cy="919401"/>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cap="all" dirty="0" smtClean="0">
                  <a:solidFill>
                    <a:schemeClr val="tx1"/>
                  </a:solidFill>
                </a:rPr>
                <a:t>Behavior</a:t>
              </a:r>
            </a:p>
            <a:p>
              <a:pPr algn="ctr"/>
              <a:r>
                <a:rPr lang="en-US" sz="2000" dirty="0" smtClean="0">
                  <a:solidFill>
                    <a:schemeClr val="tx1"/>
                  </a:solidFill>
                </a:rPr>
                <a:t>(Teachers should use the kits)</a:t>
              </a:r>
              <a:endParaRPr lang="en-US" sz="2000" dirty="0">
                <a:solidFill>
                  <a:schemeClr val="tx1"/>
                </a:solidFill>
              </a:endParaRPr>
            </a:p>
          </p:txBody>
        </p:sp>
        <p:sp>
          <p:nvSpPr>
            <p:cNvPr id="40" name="Down Arrow 39"/>
            <p:cNvSpPr/>
            <p:nvPr/>
          </p:nvSpPr>
          <p:spPr>
            <a:xfrm flipV="1">
              <a:off x="5281244" y="2239547"/>
              <a:ext cx="1620887" cy="584616"/>
            </a:xfrm>
            <a:prstGeom prst="downArrow">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8124687" y="3966687"/>
              <a:ext cx="1942846" cy="1532334"/>
            </a:xfrm>
            <a:prstGeom prst="roundRect">
              <a:avLst/>
            </a:prstGeom>
            <a:solidFill>
              <a:srgbClr val="A9D18E"/>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a:t>
              </a:r>
              <a:r>
                <a:rPr lang="en-US" sz="2800" dirty="0" smtClean="0"/>
                <a:t>behavioral</a:t>
              </a:r>
              <a:r>
                <a:rPr lang="en-GB" sz="2800" dirty="0" smtClean="0"/>
                <a:t> control </a:t>
              </a:r>
              <a:endParaRPr lang="en-GB" sz="2800" dirty="0"/>
            </a:p>
          </p:txBody>
        </p:sp>
        <p:cxnSp>
          <p:nvCxnSpPr>
            <p:cNvPr id="56" name="Straight Arrow Connector 55"/>
            <p:cNvCxnSpPr>
              <a:stCxn id="21" idx="0"/>
              <a:endCxn id="39" idx="3"/>
            </p:cNvCxnSpPr>
            <p:nvPr/>
          </p:nvCxnSpPr>
          <p:spPr>
            <a:xfrm flipH="1" flipV="1">
              <a:off x="10078822" y="1747840"/>
              <a:ext cx="1202190" cy="877121"/>
            </a:xfrm>
            <a:prstGeom prst="straightConnector1">
              <a:avLst/>
            </a:prstGeom>
            <a:ln>
              <a:solidFill>
                <a:srgbClr val="A9D18E"/>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1872266" y="5565566"/>
              <a:ext cx="2416046" cy="461665"/>
            </a:xfrm>
            <a:prstGeom prst="rect">
              <a:avLst/>
            </a:prstGeom>
            <a:noFill/>
          </p:spPr>
          <p:txBody>
            <a:bodyPr wrap="none" rtlCol="0">
              <a:spAutoFit/>
            </a:bodyPr>
            <a:lstStyle/>
            <a:p>
              <a:r>
                <a:rPr lang="en-GB" sz="2400" cap="small" dirty="0" smtClean="0">
                  <a:solidFill>
                    <a:srgbClr val="5B9BD5"/>
                  </a:solidFill>
                </a:rPr>
                <a:t>Positive experience</a:t>
              </a:r>
              <a:endParaRPr lang="en-GB" sz="2400" cap="small" dirty="0">
                <a:solidFill>
                  <a:srgbClr val="5B9BD5"/>
                </a:solidFill>
              </a:endParaRPr>
            </a:p>
          </p:txBody>
        </p:sp>
        <p:sp>
          <p:nvSpPr>
            <p:cNvPr id="68" name="Rectangle 67"/>
            <p:cNvSpPr/>
            <p:nvPr/>
          </p:nvSpPr>
          <p:spPr>
            <a:xfrm>
              <a:off x="4816028" y="3837635"/>
              <a:ext cx="2586037" cy="2211172"/>
            </a:xfrm>
            <a:prstGeom prst="rect">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p:cNvSpPr txBox="1"/>
            <p:nvPr/>
          </p:nvSpPr>
          <p:spPr>
            <a:xfrm>
              <a:off x="5084983" y="5554121"/>
              <a:ext cx="2048125" cy="461665"/>
            </a:xfrm>
            <a:prstGeom prst="rect">
              <a:avLst/>
            </a:prstGeom>
            <a:noFill/>
          </p:spPr>
          <p:txBody>
            <a:bodyPr wrap="none" rtlCol="0">
              <a:spAutoFit/>
            </a:bodyPr>
            <a:lstStyle/>
            <a:p>
              <a:r>
                <a:rPr lang="en-GB" sz="2400" cap="small" dirty="0" smtClean="0">
                  <a:solidFill>
                    <a:srgbClr val="5B9BD5"/>
                  </a:solidFill>
                </a:rPr>
                <a:t>Social Pressure</a:t>
              </a:r>
              <a:endParaRPr lang="en-GB" sz="2400" cap="small" dirty="0">
                <a:solidFill>
                  <a:srgbClr val="5B9BD5"/>
                </a:solidFill>
              </a:endParaRPr>
            </a:p>
          </p:txBody>
        </p:sp>
        <p:sp>
          <p:nvSpPr>
            <p:cNvPr id="71" name="TextBox 70"/>
            <p:cNvSpPr txBox="1"/>
            <p:nvPr/>
          </p:nvSpPr>
          <p:spPr>
            <a:xfrm rot="2190747">
              <a:off x="10339767" y="1794325"/>
              <a:ext cx="1241237" cy="461665"/>
            </a:xfrm>
            <a:prstGeom prst="rect">
              <a:avLst/>
            </a:prstGeom>
            <a:noFill/>
          </p:spPr>
          <p:txBody>
            <a:bodyPr wrap="none" rtlCol="0">
              <a:spAutoFit/>
            </a:bodyPr>
            <a:lstStyle/>
            <a:p>
              <a:r>
                <a:rPr lang="de-AT" sz="2400" dirty="0" smtClean="0">
                  <a:solidFill>
                    <a:srgbClr val="A9D18E"/>
                  </a:solidFill>
                </a:rPr>
                <a:t>Material</a:t>
              </a:r>
              <a:endParaRPr lang="en-GB" sz="2400" dirty="0">
                <a:solidFill>
                  <a:srgbClr val="A9D18E"/>
                </a:solidFill>
              </a:endParaRPr>
            </a:p>
          </p:txBody>
        </p:sp>
        <p:cxnSp>
          <p:nvCxnSpPr>
            <p:cNvPr id="12" name="Straight Arrow Connector 11"/>
            <p:cNvCxnSpPr/>
            <p:nvPr/>
          </p:nvCxnSpPr>
          <p:spPr>
            <a:xfrm flipH="1" flipV="1">
              <a:off x="3069001" y="3413733"/>
              <a:ext cx="11288" cy="74506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9096110" y="3400733"/>
              <a:ext cx="11289" cy="824089"/>
            </a:xfrm>
            <a:prstGeom prst="straightConnector1">
              <a:avLst/>
            </a:prstGeom>
            <a:ln w="762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6093844" y="3400733"/>
              <a:ext cx="11289" cy="824089"/>
            </a:xfrm>
            <a:prstGeom prst="straightConnector1">
              <a:avLst/>
            </a:prstGeom>
            <a:ln w="762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75" name="Footer Placeholder 74"/>
          <p:cNvSpPr>
            <a:spLocks noGrp="1"/>
          </p:cNvSpPr>
          <p:nvPr>
            <p:ph type="ftr" sz="quarter" idx="11"/>
          </p:nvPr>
        </p:nvSpPr>
        <p:spPr>
          <a:xfrm>
            <a:off x="3417570" y="6356350"/>
            <a:ext cx="5415650" cy="365125"/>
          </a:xfrm>
        </p:spPr>
        <p:txBody>
          <a:bodyPr/>
          <a:lstStyle/>
          <a:p>
            <a:r>
              <a:rPr lang="en-GB" dirty="0" smtClean="0"/>
              <a:t>Adapted schematic representation of Theory of Planned </a:t>
            </a:r>
            <a:r>
              <a:rPr lang="en-GB" dirty="0" err="1" smtClean="0"/>
              <a:t>Behavior</a:t>
            </a:r>
            <a:r>
              <a:rPr lang="en-GB" dirty="0" smtClean="0"/>
              <a:t> (</a:t>
            </a:r>
            <a:r>
              <a:rPr lang="en-GB" dirty="0" err="1" smtClean="0"/>
              <a:t>Aizen</a:t>
            </a:r>
            <a:r>
              <a:rPr lang="en-GB" dirty="0" smtClean="0"/>
              <a:t>, 2002)</a:t>
            </a:r>
            <a:endParaRPr lang="en-GB" dirty="0"/>
          </a:p>
        </p:txBody>
      </p:sp>
    </p:spTree>
    <p:extLst>
      <p:ext uri="{BB962C8B-B14F-4D97-AF65-F5344CB8AC3E}">
        <p14:creationId xmlns:p14="http://schemas.microsoft.com/office/powerpoint/2010/main" val="22389410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err="1" smtClean="0"/>
              <a:t>Ideas</a:t>
            </a:r>
            <a:r>
              <a:rPr lang="de-AT" dirty="0" smtClean="0"/>
              <a:t> </a:t>
            </a:r>
            <a:r>
              <a:rPr lang="de-AT" dirty="0" err="1" smtClean="0"/>
              <a:t>for</a:t>
            </a:r>
            <a:r>
              <a:rPr lang="de-AT" dirty="0" smtClean="0"/>
              <a:t> </a:t>
            </a:r>
            <a:r>
              <a:rPr lang="de-AT" dirty="0" err="1" smtClean="0"/>
              <a:t>teacher</a:t>
            </a:r>
            <a:r>
              <a:rPr lang="de-AT" dirty="0" smtClean="0"/>
              <a:t> </a:t>
            </a:r>
            <a:r>
              <a:rPr lang="de-AT" dirty="0" err="1" smtClean="0"/>
              <a:t>trainings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86104721"/>
              </p:ext>
            </p:extLst>
          </p:nvPr>
        </p:nvGraphicFramePr>
        <p:xfrm>
          <a:off x="751434" y="3828671"/>
          <a:ext cx="10515600" cy="25482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 name="Rectangle 22"/>
          <p:cNvSpPr/>
          <p:nvPr/>
        </p:nvSpPr>
        <p:spPr>
          <a:xfrm>
            <a:off x="838197" y="1601735"/>
            <a:ext cx="6831333" cy="523220"/>
          </a:xfrm>
          <a:prstGeom prst="rect">
            <a:avLst/>
          </a:prstGeom>
        </p:spPr>
        <p:txBody>
          <a:bodyPr wrap="square">
            <a:spAutoFit/>
          </a:bodyPr>
          <a:lstStyle/>
          <a:p>
            <a:r>
              <a:rPr lang="en-GB" sz="2800" dirty="0" smtClean="0"/>
              <a:t>Short local training sessions (approx. 2 days) </a:t>
            </a:r>
          </a:p>
        </p:txBody>
      </p:sp>
    </p:spTree>
    <p:extLst>
      <p:ext uri="{BB962C8B-B14F-4D97-AF65-F5344CB8AC3E}">
        <p14:creationId xmlns:p14="http://schemas.microsoft.com/office/powerpoint/2010/main" val="5236544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a:off x="2940755" y="2555842"/>
            <a:ext cx="6310489" cy="408649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dirty="0"/>
          </a:p>
        </p:txBody>
      </p:sp>
      <p:sp>
        <p:nvSpPr>
          <p:cNvPr id="2" name="Title 1"/>
          <p:cNvSpPr>
            <a:spLocks noGrp="1"/>
          </p:cNvSpPr>
          <p:nvPr>
            <p:ph type="title"/>
          </p:nvPr>
        </p:nvSpPr>
        <p:spPr/>
        <p:txBody>
          <a:bodyPr/>
          <a:lstStyle/>
          <a:p>
            <a:r>
              <a:rPr lang="de-AT" dirty="0" err="1" smtClean="0"/>
              <a:t>Ideas</a:t>
            </a:r>
            <a:r>
              <a:rPr lang="de-AT" dirty="0" smtClean="0"/>
              <a:t> </a:t>
            </a:r>
            <a:r>
              <a:rPr lang="de-AT" dirty="0" err="1" smtClean="0"/>
              <a:t>for</a:t>
            </a:r>
            <a:r>
              <a:rPr lang="de-AT" dirty="0" smtClean="0"/>
              <a:t> </a:t>
            </a:r>
            <a:r>
              <a:rPr lang="de-AT" dirty="0" err="1" smtClean="0"/>
              <a:t>teacher</a:t>
            </a:r>
            <a:r>
              <a:rPr lang="de-AT" dirty="0" smtClean="0"/>
              <a:t> </a:t>
            </a:r>
            <a:r>
              <a:rPr lang="de-AT" dirty="0" err="1" smtClean="0"/>
              <a:t>trainings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22896294"/>
              </p:ext>
            </p:extLst>
          </p:nvPr>
        </p:nvGraphicFramePr>
        <p:xfrm>
          <a:off x="751434" y="3828671"/>
          <a:ext cx="10515600" cy="25482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3858320" y="2693530"/>
            <a:ext cx="4081742" cy="578882"/>
          </a:xfrm>
          <a:prstGeom prst="roundRect">
            <a:avLst/>
          </a:prstGeom>
          <a:solidFill>
            <a:schemeClr val="accent2">
              <a:lumMod val="60000"/>
              <a:lumOff val="4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de-AT" sz="2800" dirty="0" smtClean="0">
                <a:solidFill>
                  <a:schemeClr val="tx1"/>
                </a:solidFill>
              </a:rPr>
              <a:t>Try out </a:t>
            </a:r>
            <a:r>
              <a:rPr lang="de-AT" sz="2800" dirty="0" err="1" smtClean="0">
                <a:solidFill>
                  <a:schemeClr val="tx1"/>
                </a:solidFill>
              </a:rPr>
              <a:t>experiments</a:t>
            </a:r>
            <a:r>
              <a:rPr lang="de-AT" sz="2800" dirty="0" smtClean="0">
                <a:solidFill>
                  <a:schemeClr val="tx1"/>
                </a:solidFill>
              </a:rPr>
              <a:t> in </a:t>
            </a:r>
            <a:r>
              <a:rPr lang="de-AT" sz="2800" dirty="0" err="1" smtClean="0">
                <a:solidFill>
                  <a:schemeClr val="tx1"/>
                </a:solidFill>
              </a:rPr>
              <a:t>kits</a:t>
            </a:r>
            <a:endParaRPr lang="en-GB" sz="2800" dirty="0">
              <a:solidFill>
                <a:schemeClr val="tx1"/>
              </a:solidFill>
            </a:endParaRPr>
          </a:p>
        </p:txBody>
      </p:sp>
      <p:sp>
        <p:nvSpPr>
          <p:cNvPr id="23" name="Rectangle 22"/>
          <p:cNvSpPr/>
          <p:nvPr/>
        </p:nvSpPr>
        <p:spPr>
          <a:xfrm>
            <a:off x="838197" y="1601735"/>
            <a:ext cx="6831333" cy="523220"/>
          </a:xfrm>
          <a:prstGeom prst="rect">
            <a:avLst/>
          </a:prstGeom>
        </p:spPr>
        <p:txBody>
          <a:bodyPr wrap="square">
            <a:spAutoFit/>
          </a:bodyPr>
          <a:lstStyle/>
          <a:p>
            <a:r>
              <a:rPr lang="en-GB" sz="2800" dirty="0" smtClean="0"/>
              <a:t>Short local training sessions (approx. 2 days) </a:t>
            </a:r>
          </a:p>
        </p:txBody>
      </p:sp>
    </p:spTree>
    <p:extLst>
      <p:ext uri="{BB962C8B-B14F-4D97-AF65-F5344CB8AC3E}">
        <p14:creationId xmlns:p14="http://schemas.microsoft.com/office/powerpoint/2010/main" val="24990491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a:off x="2940755" y="2555842"/>
            <a:ext cx="6310489" cy="408649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dirty="0"/>
          </a:p>
        </p:txBody>
      </p:sp>
      <p:sp>
        <p:nvSpPr>
          <p:cNvPr id="2" name="Title 1"/>
          <p:cNvSpPr>
            <a:spLocks noGrp="1"/>
          </p:cNvSpPr>
          <p:nvPr>
            <p:ph type="title"/>
          </p:nvPr>
        </p:nvSpPr>
        <p:spPr/>
        <p:txBody>
          <a:bodyPr/>
          <a:lstStyle/>
          <a:p>
            <a:r>
              <a:rPr lang="de-AT" dirty="0" err="1" smtClean="0"/>
              <a:t>Ideas</a:t>
            </a:r>
            <a:r>
              <a:rPr lang="de-AT" dirty="0" smtClean="0"/>
              <a:t> </a:t>
            </a:r>
            <a:r>
              <a:rPr lang="de-AT" dirty="0" err="1" smtClean="0"/>
              <a:t>for</a:t>
            </a:r>
            <a:r>
              <a:rPr lang="de-AT" dirty="0" smtClean="0"/>
              <a:t> </a:t>
            </a:r>
            <a:r>
              <a:rPr lang="de-AT" dirty="0" err="1" smtClean="0"/>
              <a:t>teacher</a:t>
            </a:r>
            <a:r>
              <a:rPr lang="de-AT" dirty="0" smtClean="0"/>
              <a:t> </a:t>
            </a:r>
            <a:r>
              <a:rPr lang="de-AT" dirty="0" err="1" smtClean="0"/>
              <a:t>trainings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95968085"/>
              </p:ext>
            </p:extLst>
          </p:nvPr>
        </p:nvGraphicFramePr>
        <p:xfrm>
          <a:off x="751434" y="3828671"/>
          <a:ext cx="10515600" cy="25482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Straight Arrow Connector 9"/>
          <p:cNvCxnSpPr/>
          <p:nvPr/>
        </p:nvCxnSpPr>
        <p:spPr>
          <a:xfrm flipH="1">
            <a:off x="5148725" y="3083604"/>
            <a:ext cx="11288" cy="74506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7008144" y="3004582"/>
            <a:ext cx="11289" cy="824089"/>
          </a:xfrm>
          <a:prstGeom prst="straightConnector1">
            <a:avLst/>
          </a:prstGeom>
          <a:ln w="762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58320" y="2693530"/>
            <a:ext cx="4081742" cy="578882"/>
          </a:xfrm>
          <a:prstGeom prst="roundRect">
            <a:avLst/>
          </a:prstGeom>
          <a:solidFill>
            <a:schemeClr val="accent2">
              <a:lumMod val="60000"/>
              <a:lumOff val="4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de-AT" sz="2800" dirty="0" smtClean="0">
                <a:solidFill>
                  <a:schemeClr val="tx1"/>
                </a:solidFill>
              </a:rPr>
              <a:t>Try out </a:t>
            </a:r>
            <a:r>
              <a:rPr lang="de-AT" sz="2800" dirty="0" err="1" smtClean="0">
                <a:solidFill>
                  <a:schemeClr val="tx1"/>
                </a:solidFill>
              </a:rPr>
              <a:t>experiments</a:t>
            </a:r>
            <a:r>
              <a:rPr lang="de-AT" sz="2800" dirty="0" smtClean="0">
                <a:solidFill>
                  <a:schemeClr val="tx1"/>
                </a:solidFill>
              </a:rPr>
              <a:t> in </a:t>
            </a:r>
            <a:r>
              <a:rPr lang="de-AT" sz="2800" dirty="0" err="1" smtClean="0">
                <a:solidFill>
                  <a:schemeClr val="tx1"/>
                </a:solidFill>
              </a:rPr>
              <a:t>kits</a:t>
            </a:r>
            <a:endParaRPr lang="en-GB" sz="2800" dirty="0">
              <a:solidFill>
                <a:schemeClr val="tx1"/>
              </a:solidFill>
            </a:endParaRPr>
          </a:p>
        </p:txBody>
      </p:sp>
      <p:sp>
        <p:nvSpPr>
          <p:cNvPr id="23" name="Rectangle 22"/>
          <p:cNvSpPr/>
          <p:nvPr/>
        </p:nvSpPr>
        <p:spPr>
          <a:xfrm>
            <a:off x="838197" y="1601735"/>
            <a:ext cx="6831333" cy="523220"/>
          </a:xfrm>
          <a:prstGeom prst="rect">
            <a:avLst/>
          </a:prstGeom>
        </p:spPr>
        <p:txBody>
          <a:bodyPr wrap="square">
            <a:spAutoFit/>
          </a:bodyPr>
          <a:lstStyle/>
          <a:p>
            <a:r>
              <a:rPr lang="en-GB" sz="2800" dirty="0" smtClean="0"/>
              <a:t>Short local training sessions (approx. 2 days) </a:t>
            </a:r>
          </a:p>
        </p:txBody>
      </p:sp>
    </p:spTree>
    <p:extLst>
      <p:ext uri="{BB962C8B-B14F-4D97-AF65-F5344CB8AC3E}">
        <p14:creationId xmlns:p14="http://schemas.microsoft.com/office/powerpoint/2010/main" val="1691862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a:off x="2940755" y="2555842"/>
            <a:ext cx="6310489" cy="408649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dirty="0"/>
          </a:p>
        </p:txBody>
      </p:sp>
      <p:sp>
        <p:nvSpPr>
          <p:cNvPr id="2" name="Title 1"/>
          <p:cNvSpPr>
            <a:spLocks noGrp="1"/>
          </p:cNvSpPr>
          <p:nvPr>
            <p:ph type="title"/>
          </p:nvPr>
        </p:nvSpPr>
        <p:spPr/>
        <p:txBody>
          <a:bodyPr/>
          <a:lstStyle/>
          <a:p>
            <a:r>
              <a:rPr lang="de-AT" dirty="0" err="1" smtClean="0"/>
              <a:t>Ideas</a:t>
            </a:r>
            <a:r>
              <a:rPr lang="de-AT" dirty="0" smtClean="0"/>
              <a:t> </a:t>
            </a:r>
            <a:r>
              <a:rPr lang="de-AT" dirty="0" err="1" smtClean="0"/>
              <a:t>for</a:t>
            </a:r>
            <a:r>
              <a:rPr lang="de-AT" dirty="0" smtClean="0"/>
              <a:t> </a:t>
            </a:r>
            <a:r>
              <a:rPr lang="de-AT" dirty="0" err="1" smtClean="0"/>
              <a:t>teacher</a:t>
            </a:r>
            <a:r>
              <a:rPr lang="de-AT" dirty="0" smtClean="0"/>
              <a:t> </a:t>
            </a:r>
            <a:r>
              <a:rPr lang="de-AT" dirty="0" err="1" smtClean="0"/>
              <a:t>trainings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95968085"/>
              </p:ext>
            </p:extLst>
          </p:nvPr>
        </p:nvGraphicFramePr>
        <p:xfrm>
          <a:off x="751434" y="3828671"/>
          <a:ext cx="10515600" cy="25482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5682072" y="4879660"/>
            <a:ext cx="754832" cy="446276"/>
          </a:xfrm>
          <a:prstGeom prst="rect">
            <a:avLst/>
          </a:prstGeom>
          <a:noFill/>
        </p:spPr>
        <p:txBody>
          <a:bodyPr wrap="square" rtlCol="0">
            <a:spAutoFit/>
          </a:bodyPr>
          <a:lstStyle/>
          <a:p>
            <a:r>
              <a:rPr lang="de-AT" sz="2300" dirty="0"/>
              <a:t>PCK</a:t>
            </a:r>
            <a:endParaRPr lang="en-GB" sz="2300" dirty="0"/>
          </a:p>
        </p:txBody>
      </p:sp>
      <p:cxnSp>
        <p:nvCxnSpPr>
          <p:cNvPr id="10" name="Straight Arrow Connector 9"/>
          <p:cNvCxnSpPr/>
          <p:nvPr/>
        </p:nvCxnSpPr>
        <p:spPr>
          <a:xfrm flipH="1">
            <a:off x="5148725" y="3083604"/>
            <a:ext cx="11288" cy="74506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7008144" y="3004582"/>
            <a:ext cx="11289" cy="824089"/>
          </a:xfrm>
          <a:prstGeom prst="straightConnector1">
            <a:avLst/>
          </a:prstGeom>
          <a:ln w="762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58320" y="2693530"/>
            <a:ext cx="4081742" cy="578882"/>
          </a:xfrm>
          <a:prstGeom prst="roundRect">
            <a:avLst/>
          </a:prstGeom>
          <a:solidFill>
            <a:schemeClr val="accent2">
              <a:lumMod val="60000"/>
              <a:lumOff val="4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de-AT" sz="2800" dirty="0" smtClean="0">
                <a:solidFill>
                  <a:schemeClr val="tx1"/>
                </a:solidFill>
              </a:rPr>
              <a:t>Try out </a:t>
            </a:r>
            <a:r>
              <a:rPr lang="de-AT" sz="2800" dirty="0" err="1" smtClean="0">
                <a:solidFill>
                  <a:schemeClr val="tx1"/>
                </a:solidFill>
              </a:rPr>
              <a:t>experiments</a:t>
            </a:r>
            <a:r>
              <a:rPr lang="de-AT" sz="2800" dirty="0" smtClean="0">
                <a:solidFill>
                  <a:schemeClr val="tx1"/>
                </a:solidFill>
              </a:rPr>
              <a:t> in </a:t>
            </a:r>
            <a:r>
              <a:rPr lang="de-AT" sz="2800" dirty="0" err="1" smtClean="0">
                <a:solidFill>
                  <a:schemeClr val="tx1"/>
                </a:solidFill>
              </a:rPr>
              <a:t>kits</a:t>
            </a:r>
            <a:endParaRPr lang="en-GB" sz="2800" dirty="0">
              <a:solidFill>
                <a:schemeClr val="tx1"/>
              </a:solidFill>
            </a:endParaRPr>
          </a:p>
        </p:txBody>
      </p:sp>
      <p:sp>
        <p:nvSpPr>
          <p:cNvPr id="23" name="Rectangle 22"/>
          <p:cNvSpPr/>
          <p:nvPr/>
        </p:nvSpPr>
        <p:spPr>
          <a:xfrm>
            <a:off x="838197" y="1601735"/>
            <a:ext cx="6831333" cy="523220"/>
          </a:xfrm>
          <a:prstGeom prst="rect">
            <a:avLst/>
          </a:prstGeom>
        </p:spPr>
        <p:txBody>
          <a:bodyPr wrap="square">
            <a:spAutoFit/>
          </a:bodyPr>
          <a:lstStyle/>
          <a:p>
            <a:r>
              <a:rPr lang="en-GB" sz="2800" dirty="0" smtClean="0"/>
              <a:t>Short local training sessions (approx. 2 days) </a:t>
            </a:r>
          </a:p>
        </p:txBody>
      </p:sp>
    </p:spTree>
    <p:extLst>
      <p:ext uri="{BB962C8B-B14F-4D97-AF65-F5344CB8AC3E}">
        <p14:creationId xmlns:p14="http://schemas.microsoft.com/office/powerpoint/2010/main" val="18045086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Problems and challenges</a:t>
            </a:r>
            <a:endParaRPr lang="en-GB" dirty="0"/>
          </a:p>
        </p:txBody>
      </p:sp>
      <p:sp>
        <p:nvSpPr>
          <p:cNvPr id="3" name="Content Placeholder 2"/>
          <p:cNvSpPr>
            <a:spLocks noGrp="1"/>
          </p:cNvSpPr>
          <p:nvPr>
            <p:ph idx="1"/>
          </p:nvPr>
        </p:nvSpPr>
        <p:spPr/>
        <p:txBody>
          <a:bodyPr>
            <a:normAutofit fontScale="92500"/>
          </a:bodyPr>
          <a:lstStyle/>
          <a:p>
            <a:pPr marL="0" indent="0">
              <a:buNone/>
            </a:pPr>
            <a:r>
              <a:rPr lang="en-GB" b="1" dirty="0" smtClean="0"/>
              <a:t>Self selection:</a:t>
            </a:r>
          </a:p>
          <a:p>
            <a:pPr marL="0" indent="0">
              <a:buNone/>
            </a:pPr>
            <a:r>
              <a:rPr lang="en-GB" dirty="0" smtClean="0"/>
              <a:t>Is </a:t>
            </a:r>
            <a:r>
              <a:rPr lang="en-GB" dirty="0"/>
              <a:t>hard to avoid. One idea is to target in particular the physics department heads of schools and use them as </a:t>
            </a:r>
            <a:r>
              <a:rPr lang="en-GB" dirty="0" err="1" smtClean="0"/>
              <a:t>multiplicators</a:t>
            </a:r>
            <a:r>
              <a:rPr lang="en-GB" dirty="0" smtClean="0"/>
              <a:t> </a:t>
            </a:r>
            <a:r>
              <a:rPr lang="en-GB" dirty="0"/>
              <a:t>to teach their colleagues</a:t>
            </a:r>
            <a:r>
              <a:rPr lang="en-GB" dirty="0" smtClean="0"/>
              <a:t>.</a:t>
            </a:r>
            <a:endParaRPr lang="de-AT" dirty="0"/>
          </a:p>
          <a:p>
            <a:pPr marL="0" indent="0">
              <a:buNone/>
            </a:pPr>
            <a:r>
              <a:rPr lang="en-GB" b="1" dirty="0" smtClean="0"/>
              <a:t>Lack of experience with experiments in physics lessons:</a:t>
            </a:r>
          </a:p>
          <a:p>
            <a:pPr marL="0" indent="0">
              <a:buNone/>
            </a:pPr>
            <a:r>
              <a:rPr lang="en-GB" dirty="0" smtClean="0"/>
              <a:t>Therefore, it might be easier for them to start using cognitively activating demonstrations and at a later stage include hands-on activities for their students. The education kit could be a mix of activities suitable for demonstration and hands-on work when appropriate.</a:t>
            </a:r>
            <a:endParaRPr lang="de-AT" dirty="0"/>
          </a:p>
          <a:p>
            <a:pPr marL="0" indent="0">
              <a:buNone/>
            </a:pPr>
            <a:r>
              <a:rPr lang="de-AT" b="1" dirty="0" err="1" smtClean="0"/>
              <a:t>Coordination</a:t>
            </a:r>
            <a:r>
              <a:rPr lang="de-AT" b="1" dirty="0" smtClean="0"/>
              <a:t> </a:t>
            </a:r>
            <a:r>
              <a:rPr lang="de-AT" b="1" dirty="0" err="1" smtClean="0"/>
              <a:t>of</a:t>
            </a:r>
            <a:r>
              <a:rPr lang="de-AT" b="1" dirty="0" smtClean="0"/>
              <a:t> </a:t>
            </a:r>
            <a:r>
              <a:rPr lang="de-AT" b="1" dirty="0" err="1" smtClean="0"/>
              <a:t>teacher</a:t>
            </a:r>
            <a:r>
              <a:rPr lang="de-AT" b="1" dirty="0" smtClean="0"/>
              <a:t> </a:t>
            </a:r>
            <a:r>
              <a:rPr lang="de-AT" b="1" dirty="0" err="1" smtClean="0"/>
              <a:t>trainings</a:t>
            </a:r>
            <a:endParaRPr lang="en-GB" dirty="0"/>
          </a:p>
        </p:txBody>
      </p:sp>
    </p:spTree>
    <p:extLst>
      <p:ext uri="{BB962C8B-B14F-4D97-AF65-F5344CB8AC3E}">
        <p14:creationId xmlns:p14="http://schemas.microsoft.com/office/powerpoint/2010/main" val="787236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err="1" smtClean="0"/>
              <a:t>What</a:t>
            </a:r>
            <a:r>
              <a:rPr lang="de-AT" dirty="0" smtClean="0"/>
              <a:t> </a:t>
            </a:r>
            <a:r>
              <a:rPr lang="de-AT" dirty="0" err="1" smtClean="0"/>
              <a:t>we</a:t>
            </a:r>
            <a:r>
              <a:rPr lang="de-AT" dirty="0" smtClean="0"/>
              <a:t> </a:t>
            </a:r>
            <a:r>
              <a:rPr lang="de-AT" dirty="0" err="1" smtClean="0"/>
              <a:t>can</a:t>
            </a:r>
            <a:r>
              <a:rPr lang="de-AT" dirty="0" smtClean="0"/>
              <a:t> </a:t>
            </a:r>
            <a:r>
              <a:rPr lang="de-AT" dirty="0" err="1" smtClean="0"/>
              <a:t>discuss</a:t>
            </a:r>
            <a:r>
              <a:rPr lang="de-AT" dirty="0" smtClean="0"/>
              <a:t> </a:t>
            </a:r>
            <a:r>
              <a:rPr lang="de-AT" dirty="0" err="1" smtClean="0"/>
              <a:t>today</a:t>
            </a:r>
            <a:r>
              <a:rPr lang="de-AT" dirty="0" smtClean="0"/>
              <a:t>…</a:t>
            </a:r>
            <a:endParaRPr lang="en-GB" dirty="0"/>
          </a:p>
        </p:txBody>
      </p:sp>
      <p:sp>
        <p:nvSpPr>
          <p:cNvPr id="3" name="Content Placeholder 2"/>
          <p:cNvSpPr>
            <a:spLocks noGrp="1"/>
          </p:cNvSpPr>
          <p:nvPr>
            <p:ph idx="1"/>
          </p:nvPr>
        </p:nvSpPr>
        <p:spPr>
          <a:xfrm>
            <a:off x="838200" y="2065655"/>
            <a:ext cx="7208520" cy="3740785"/>
          </a:xfrm>
        </p:spPr>
        <p:txBody>
          <a:bodyPr>
            <a:normAutofit fontScale="92500" lnSpcReduction="10000"/>
          </a:bodyPr>
          <a:lstStyle/>
          <a:p>
            <a:pPr marL="0" indent="0">
              <a:buNone/>
            </a:pPr>
            <a:r>
              <a:rPr lang="en-US" dirty="0" smtClean="0"/>
              <a:t>Project organization</a:t>
            </a:r>
          </a:p>
          <a:p>
            <a:pPr lvl="1"/>
            <a:r>
              <a:rPr lang="en-US" dirty="0" smtClean="0"/>
              <a:t>Team for developing the kits </a:t>
            </a:r>
          </a:p>
          <a:p>
            <a:pPr lvl="2"/>
            <a:r>
              <a:rPr lang="en-US" dirty="0" smtClean="0"/>
              <a:t>Timeline person power</a:t>
            </a:r>
            <a:endParaRPr lang="en-GB" dirty="0" smtClean="0"/>
          </a:p>
          <a:p>
            <a:pPr lvl="2"/>
            <a:r>
              <a:rPr lang="en-GB" dirty="0" smtClean="0"/>
              <a:t>Job description for responsible person:</a:t>
            </a:r>
          </a:p>
          <a:p>
            <a:pPr lvl="3"/>
            <a:r>
              <a:rPr lang="en-GB" dirty="0" smtClean="0"/>
              <a:t>Knowledge about Italian middle school</a:t>
            </a:r>
          </a:p>
          <a:p>
            <a:pPr lvl="3"/>
            <a:r>
              <a:rPr lang="en-GB" dirty="0" smtClean="0"/>
              <a:t>Physics knowledge</a:t>
            </a:r>
          </a:p>
          <a:p>
            <a:pPr lvl="3"/>
            <a:r>
              <a:rPr lang="en-GB" dirty="0" smtClean="0"/>
              <a:t>Network in Italy </a:t>
            </a:r>
          </a:p>
          <a:p>
            <a:pPr lvl="3"/>
            <a:r>
              <a:rPr lang="en-GB" dirty="0" smtClean="0"/>
              <a:t>…</a:t>
            </a:r>
          </a:p>
          <a:p>
            <a:pPr lvl="1"/>
            <a:r>
              <a:rPr lang="en-US" dirty="0" smtClean="0"/>
              <a:t>Timeline</a:t>
            </a:r>
          </a:p>
          <a:p>
            <a:pPr lvl="2"/>
            <a:r>
              <a:rPr lang="en-US" dirty="0" smtClean="0"/>
              <a:t>Development of kit &amp; teacher training</a:t>
            </a:r>
          </a:p>
          <a:p>
            <a:pPr lvl="2"/>
            <a:r>
              <a:rPr lang="en-US" dirty="0" smtClean="0"/>
              <a:t>Pilot teacher trainings</a:t>
            </a:r>
          </a:p>
          <a:p>
            <a:pPr lvl="2"/>
            <a:r>
              <a:rPr lang="en-US" dirty="0" smtClean="0"/>
              <a:t>Large scale teacher trainings</a:t>
            </a:r>
          </a:p>
        </p:txBody>
      </p:sp>
    </p:spTree>
    <p:extLst>
      <p:ext uri="{BB962C8B-B14F-4D97-AF65-F5344CB8AC3E}">
        <p14:creationId xmlns:p14="http://schemas.microsoft.com/office/powerpoint/2010/main" val="753971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Motivation</a:t>
            </a:r>
            <a:endParaRPr lang="en-GB" dirty="0"/>
          </a:p>
        </p:txBody>
      </p:sp>
      <p:sp>
        <p:nvSpPr>
          <p:cNvPr id="3" name="Content Placeholder 2"/>
          <p:cNvSpPr>
            <a:spLocks noGrp="1"/>
          </p:cNvSpPr>
          <p:nvPr>
            <p:ph idx="1"/>
          </p:nvPr>
        </p:nvSpPr>
        <p:spPr>
          <a:xfrm>
            <a:off x="838200" y="1825625"/>
            <a:ext cx="10515600" cy="4489450"/>
          </a:xfrm>
        </p:spPr>
        <p:txBody>
          <a:bodyPr>
            <a:normAutofit/>
          </a:bodyPr>
          <a:lstStyle/>
          <a:p>
            <a:pPr marL="0" indent="0">
              <a:buNone/>
            </a:pPr>
            <a:endParaRPr lang="en-GB" dirty="0" smtClean="0"/>
          </a:p>
          <a:p>
            <a:pPr marL="0" indent="0">
              <a:buNone/>
            </a:pPr>
            <a:endParaRPr lang="en-GB" dirty="0" smtClean="0"/>
          </a:p>
          <a:p>
            <a:pPr marL="0" indent="0">
              <a:buNone/>
            </a:pPr>
            <a:endParaRPr lang="en-GB" dirty="0"/>
          </a:p>
          <a:p>
            <a:pPr marL="0" indent="0">
              <a:buNone/>
            </a:pPr>
            <a:endParaRPr lang="en-GB" dirty="0"/>
          </a:p>
        </p:txBody>
      </p:sp>
    </p:spTree>
    <p:extLst>
      <p:ext uri="{BB962C8B-B14F-4D97-AF65-F5344CB8AC3E}">
        <p14:creationId xmlns:p14="http://schemas.microsoft.com/office/powerpoint/2010/main" val="41315485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Motivation</a:t>
            </a:r>
            <a:endParaRPr lang="en-GB" dirty="0"/>
          </a:p>
        </p:txBody>
      </p:sp>
      <p:sp>
        <p:nvSpPr>
          <p:cNvPr id="3" name="Content Placeholder 2"/>
          <p:cNvSpPr>
            <a:spLocks noGrp="1"/>
          </p:cNvSpPr>
          <p:nvPr>
            <p:ph idx="1"/>
          </p:nvPr>
        </p:nvSpPr>
        <p:spPr>
          <a:xfrm>
            <a:off x="838200" y="1825625"/>
            <a:ext cx="10515600" cy="4489450"/>
          </a:xfrm>
        </p:spPr>
        <p:txBody>
          <a:bodyPr>
            <a:normAutofit/>
          </a:bodyPr>
          <a:lstStyle/>
          <a:p>
            <a:pPr marL="0" indent="0">
              <a:buNone/>
            </a:pPr>
            <a:r>
              <a:rPr lang="en-GB" dirty="0" smtClean="0"/>
              <a:t>Meeting in June:</a:t>
            </a:r>
          </a:p>
          <a:p>
            <a:pPr marL="0" indent="0">
              <a:buNone/>
            </a:pPr>
            <a:r>
              <a:rPr lang="en-GB" dirty="0" smtClean="0"/>
              <a:t>Teachers seem to </a:t>
            </a:r>
            <a:r>
              <a:rPr lang="en-GB" b="1" dirty="0" smtClean="0"/>
              <a:t>perceive physics topics as not that important </a:t>
            </a:r>
            <a:r>
              <a:rPr lang="en-GB" dirty="0" smtClean="0"/>
              <a:t>compared to biology topics due to their university education (it seems that many science teachers have a </a:t>
            </a:r>
            <a:r>
              <a:rPr lang="en-GB" b="1" dirty="0" smtClean="0"/>
              <a:t>biology background</a:t>
            </a:r>
            <a:r>
              <a:rPr lang="en-GB" dirty="0" smtClean="0"/>
              <a:t>)</a:t>
            </a:r>
          </a:p>
          <a:p>
            <a:pPr marL="0" indent="0">
              <a:buNone/>
            </a:pPr>
            <a:endParaRPr lang="en-GB" dirty="0"/>
          </a:p>
        </p:txBody>
      </p:sp>
    </p:spTree>
    <p:extLst>
      <p:ext uri="{BB962C8B-B14F-4D97-AF65-F5344CB8AC3E}">
        <p14:creationId xmlns:p14="http://schemas.microsoft.com/office/powerpoint/2010/main" val="35331663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Motivation</a:t>
            </a:r>
            <a:endParaRPr lang="en-GB" dirty="0"/>
          </a:p>
        </p:txBody>
      </p:sp>
      <p:sp>
        <p:nvSpPr>
          <p:cNvPr id="3" name="Content Placeholder 2"/>
          <p:cNvSpPr>
            <a:spLocks noGrp="1"/>
          </p:cNvSpPr>
          <p:nvPr>
            <p:ph idx="1"/>
          </p:nvPr>
        </p:nvSpPr>
        <p:spPr>
          <a:xfrm>
            <a:off x="838200" y="1825625"/>
            <a:ext cx="10515600" cy="4489450"/>
          </a:xfrm>
        </p:spPr>
        <p:txBody>
          <a:bodyPr>
            <a:normAutofit/>
          </a:bodyPr>
          <a:lstStyle/>
          <a:p>
            <a:pPr marL="0" indent="0">
              <a:buNone/>
            </a:pPr>
            <a:r>
              <a:rPr lang="en-GB" dirty="0" smtClean="0"/>
              <a:t>Meeting in June:</a:t>
            </a:r>
          </a:p>
          <a:p>
            <a:pPr marL="0" indent="0">
              <a:buNone/>
            </a:pPr>
            <a:r>
              <a:rPr lang="en-GB" dirty="0" smtClean="0"/>
              <a:t>Teachers seem to </a:t>
            </a:r>
            <a:r>
              <a:rPr lang="en-GB" b="1" dirty="0" smtClean="0"/>
              <a:t>perceive physics topics as not that important </a:t>
            </a:r>
            <a:r>
              <a:rPr lang="en-GB" dirty="0" smtClean="0"/>
              <a:t>compared to biology topics due to their university education (it seems that many science teachers have a </a:t>
            </a:r>
            <a:r>
              <a:rPr lang="en-GB" b="1" dirty="0" smtClean="0"/>
              <a:t>biology background</a:t>
            </a:r>
            <a:r>
              <a:rPr lang="en-GB" dirty="0" smtClean="0"/>
              <a:t>)</a:t>
            </a:r>
          </a:p>
          <a:p>
            <a:pPr marL="0" indent="0">
              <a:buNone/>
            </a:pPr>
            <a:r>
              <a:rPr lang="en-GB" dirty="0"/>
              <a:t> </a:t>
            </a:r>
            <a:r>
              <a:rPr lang="en-GB" dirty="0" smtClean="0"/>
              <a:t>          only </a:t>
            </a:r>
            <a:r>
              <a:rPr lang="en-GB" dirty="0"/>
              <a:t>providing material will have little </a:t>
            </a:r>
            <a:r>
              <a:rPr lang="en-GB" b="1" dirty="0"/>
              <a:t>impact on students</a:t>
            </a:r>
            <a:r>
              <a:rPr lang="en-GB" dirty="0"/>
              <a:t>. </a:t>
            </a:r>
            <a:endParaRPr lang="en-GB" dirty="0" smtClean="0"/>
          </a:p>
          <a:p>
            <a:pPr marL="0" indent="0">
              <a:buNone/>
            </a:pPr>
            <a:endParaRPr lang="en-GB" dirty="0" smtClean="0"/>
          </a:p>
          <a:p>
            <a:pPr marL="0" indent="0">
              <a:buNone/>
            </a:pPr>
            <a:endParaRPr lang="en-GB" dirty="0" smtClean="0"/>
          </a:p>
          <a:p>
            <a:pPr marL="0" indent="0">
              <a:buNone/>
            </a:pPr>
            <a:endParaRPr lang="en-GB" dirty="0"/>
          </a:p>
          <a:p>
            <a:pPr marL="0" indent="0">
              <a:buNone/>
            </a:pPr>
            <a:endParaRPr lang="en-GB" dirty="0"/>
          </a:p>
        </p:txBody>
      </p:sp>
      <p:sp>
        <p:nvSpPr>
          <p:cNvPr id="13" name="Right Arrow 12"/>
          <p:cNvSpPr/>
          <p:nvPr/>
        </p:nvSpPr>
        <p:spPr>
          <a:xfrm>
            <a:off x="986790" y="3670300"/>
            <a:ext cx="762000" cy="365760"/>
          </a:xfrm>
          <a:prstGeom prst="right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13951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Motivation</a:t>
            </a:r>
            <a:endParaRPr lang="en-GB" dirty="0"/>
          </a:p>
        </p:txBody>
      </p:sp>
      <p:sp>
        <p:nvSpPr>
          <p:cNvPr id="3" name="Content Placeholder 2"/>
          <p:cNvSpPr>
            <a:spLocks noGrp="1"/>
          </p:cNvSpPr>
          <p:nvPr>
            <p:ph idx="1"/>
          </p:nvPr>
        </p:nvSpPr>
        <p:spPr>
          <a:xfrm>
            <a:off x="838200" y="1825625"/>
            <a:ext cx="10515600" cy="4489450"/>
          </a:xfrm>
        </p:spPr>
        <p:txBody>
          <a:bodyPr>
            <a:normAutofit/>
          </a:bodyPr>
          <a:lstStyle/>
          <a:p>
            <a:pPr marL="0" indent="0">
              <a:buNone/>
            </a:pPr>
            <a:r>
              <a:rPr lang="en-GB" dirty="0" smtClean="0"/>
              <a:t>Meeting in June:</a:t>
            </a:r>
          </a:p>
          <a:p>
            <a:pPr marL="0" indent="0">
              <a:buNone/>
            </a:pPr>
            <a:r>
              <a:rPr lang="en-GB" dirty="0" smtClean="0"/>
              <a:t>Teachers seem to </a:t>
            </a:r>
            <a:r>
              <a:rPr lang="en-GB" b="1" dirty="0" smtClean="0"/>
              <a:t>perceive physics topics as not that important </a:t>
            </a:r>
            <a:r>
              <a:rPr lang="en-GB" dirty="0" smtClean="0"/>
              <a:t>compared to biology topics due to their university education (it seems that many science teachers have a </a:t>
            </a:r>
            <a:r>
              <a:rPr lang="en-GB" b="1" dirty="0" smtClean="0"/>
              <a:t>biology background</a:t>
            </a:r>
            <a:r>
              <a:rPr lang="en-GB" dirty="0" smtClean="0"/>
              <a:t>)</a:t>
            </a:r>
          </a:p>
          <a:p>
            <a:pPr marL="0" indent="0">
              <a:buNone/>
            </a:pPr>
            <a:r>
              <a:rPr lang="en-GB" dirty="0"/>
              <a:t> </a:t>
            </a:r>
            <a:r>
              <a:rPr lang="en-GB" dirty="0" smtClean="0"/>
              <a:t>          only </a:t>
            </a:r>
            <a:r>
              <a:rPr lang="en-GB" dirty="0"/>
              <a:t>providing material will have little </a:t>
            </a:r>
            <a:r>
              <a:rPr lang="en-GB" b="1" dirty="0"/>
              <a:t>impact on students</a:t>
            </a:r>
            <a:r>
              <a:rPr lang="en-GB" dirty="0"/>
              <a:t>. </a:t>
            </a:r>
            <a:endParaRPr lang="en-GB" dirty="0" smtClean="0"/>
          </a:p>
          <a:p>
            <a:pPr marL="0" indent="0">
              <a:buNone/>
            </a:pPr>
            <a:endParaRPr lang="en-GB" dirty="0" smtClean="0"/>
          </a:p>
          <a:p>
            <a:pPr marL="0" indent="0">
              <a:buNone/>
            </a:pPr>
            <a:endParaRPr lang="en-GB" dirty="0" smtClean="0"/>
          </a:p>
          <a:p>
            <a:pPr marL="0" indent="0">
              <a:buNone/>
            </a:pPr>
            <a:endParaRPr lang="en-GB" dirty="0"/>
          </a:p>
          <a:p>
            <a:pPr marL="0" indent="0">
              <a:buNone/>
            </a:pPr>
            <a:endParaRPr lang="en-GB" dirty="0"/>
          </a:p>
        </p:txBody>
      </p:sp>
      <p:sp>
        <p:nvSpPr>
          <p:cNvPr id="11" name="TextBox 10"/>
          <p:cNvSpPr txBox="1"/>
          <p:nvPr/>
        </p:nvSpPr>
        <p:spPr>
          <a:xfrm>
            <a:off x="3007045" y="4823460"/>
            <a:ext cx="6177910" cy="578882"/>
          </a:xfrm>
          <a:prstGeom prst="roundRect">
            <a:avLst/>
          </a:prstGeom>
          <a:solidFill>
            <a:schemeClr val="accent2">
              <a:lumMod val="20000"/>
              <a:lumOff val="80000"/>
            </a:schemeClr>
          </a:solidFill>
          <a:ln>
            <a:solidFill>
              <a:schemeClr val="accent2"/>
            </a:solidFill>
          </a:ln>
        </p:spPr>
        <p:txBody>
          <a:bodyPr wrap="none" rtlCol="0">
            <a:spAutoFit/>
          </a:bodyPr>
          <a:lstStyle/>
          <a:p>
            <a:r>
              <a:rPr lang="de-AT" sz="2800" dirty="0" err="1" smtClean="0"/>
              <a:t>We</a:t>
            </a:r>
            <a:r>
              <a:rPr lang="de-AT" sz="2800" dirty="0" smtClean="0"/>
              <a:t> </a:t>
            </a:r>
            <a:r>
              <a:rPr lang="de-AT" sz="2800" dirty="0" err="1" smtClean="0"/>
              <a:t>want</a:t>
            </a:r>
            <a:r>
              <a:rPr lang="de-AT" sz="2800" dirty="0" smtClean="0"/>
              <a:t> </a:t>
            </a:r>
            <a:r>
              <a:rPr lang="de-AT" sz="2800" dirty="0" err="1" smtClean="0"/>
              <a:t>teachers</a:t>
            </a:r>
            <a:r>
              <a:rPr lang="de-AT" sz="2800" dirty="0" smtClean="0"/>
              <a:t> </a:t>
            </a:r>
            <a:r>
              <a:rPr lang="de-AT" sz="2800" dirty="0" err="1" smtClean="0"/>
              <a:t>to</a:t>
            </a:r>
            <a:r>
              <a:rPr lang="de-AT" sz="2800" dirty="0" smtClean="0"/>
              <a:t> </a:t>
            </a:r>
            <a:r>
              <a:rPr lang="de-AT" sz="2800" dirty="0" err="1" smtClean="0"/>
              <a:t>use</a:t>
            </a:r>
            <a:r>
              <a:rPr lang="de-AT" sz="2800" dirty="0" smtClean="0"/>
              <a:t> </a:t>
            </a:r>
            <a:r>
              <a:rPr lang="de-AT" sz="2800" dirty="0" err="1" smtClean="0"/>
              <a:t>the</a:t>
            </a:r>
            <a:r>
              <a:rPr lang="de-AT" sz="2800" dirty="0" smtClean="0"/>
              <a:t> </a:t>
            </a:r>
            <a:r>
              <a:rPr lang="de-AT" sz="2800" dirty="0" err="1" smtClean="0"/>
              <a:t>kit</a:t>
            </a:r>
            <a:r>
              <a:rPr lang="de-AT" sz="2800" dirty="0" smtClean="0"/>
              <a:t> in </a:t>
            </a:r>
            <a:r>
              <a:rPr lang="de-AT" sz="2800" dirty="0" err="1" smtClean="0"/>
              <a:t>school</a:t>
            </a:r>
            <a:endParaRPr lang="en-GB" sz="2800" dirty="0"/>
          </a:p>
        </p:txBody>
      </p:sp>
      <p:sp>
        <p:nvSpPr>
          <p:cNvPr id="13" name="Right Arrow 12"/>
          <p:cNvSpPr/>
          <p:nvPr/>
        </p:nvSpPr>
        <p:spPr>
          <a:xfrm>
            <a:off x="986790" y="3670300"/>
            <a:ext cx="762000" cy="365760"/>
          </a:xfrm>
          <a:prstGeom prst="right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80558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Goal</a:t>
            </a:r>
            <a:endParaRPr lang="en-GB" dirty="0"/>
          </a:p>
        </p:txBody>
      </p:sp>
      <p:grpSp>
        <p:nvGrpSpPr>
          <p:cNvPr id="73" name="Group 72"/>
          <p:cNvGrpSpPr/>
          <p:nvPr/>
        </p:nvGrpSpPr>
        <p:grpSpPr>
          <a:xfrm>
            <a:off x="1834688" y="1333859"/>
            <a:ext cx="7981244" cy="4227681"/>
            <a:chOff x="2097578" y="1288139"/>
            <a:chExt cx="7981244" cy="4227681"/>
          </a:xfrm>
        </p:grpSpPr>
        <p:sp>
          <p:nvSpPr>
            <p:cNvPr id="17" name="TextBox 16"/>
            <p:cNvSpPr txBox="1"/>
            <p:nvPr/>
          </p:nvSpPr>
          <p:spPr>
            <a:xfrm>
              <a:off x="2097578" y="4003820"/>
              <a:ext cx="1942846" cy="1512000"/>
            </a:xfrm>
            <a:prstGeom prst="roundRect">
              <a:avLst/>
            </a:prstGeom>
            <a:solidFill>
              <a:srgbClr val="5B9BD5"/>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Attitude</a:t>
              </a:r>
              <a:endParaRPr lang="en-GB" sz="2800" dirty="0"/>
            </a:p>
          </p:txBody>
        </p:sp>
        <p:sp>
          <p:nvSpPr>
            <p:cNvPr id="18" name="TextBox 17"/>
            <p:cNvSpPr txBox="1"/>
            <p:nvPr/>
          </p:nvSpPr>
          <p:spPr>
            <a:xfrm>
              <a:off x="5133710" y="3968853"/>
              <a:ext cx="1942846" cy="1512000"/>
            </a:xfrm>
            <a:prstGeom prst="roundRect">
              <a:avLst/>
            </a:prstGeom>
            <a:solidFill>
              <a:srgbClr val="FFD966"/>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norm</a:t>
              </a:r>
              <a:endParaRPr lang="en-GB" sz="2800" dirty="0"/>
            </a:p>
          </p:txBody>
        </p:sp>
        <p:sp>
          <p:nvSpPr>
            <p:cNvPr id="8" name="TextBox 7"/>
            <p:cNvSpPr txBox="1"/>
            <p:nvPr/>
          </p:nvSpPr>
          <p:spPr>
            <a:xfrm>
              <a:off x="2108866" y="2841113"/>
              <a:ext cx="7969956" cy="578882"/>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AT" sz="2800" cap="all" dirty="0" smtClean="0">
                  <a:solidFill>
                    <a:schemeClr val="tx1"/>
                  </a:solidFill>
                </a:rPr>
                <a:t>Intention</a:t>
              </a:r>
              <a:endParaRPr lang="en-GB" sz="2800" cap="all" dirty="0">
                <a:solidFill>
                  <a:schemeClr val="tx1"/>
                </a:solidFill>
              </a:endParaRPr>
            </a:p>
          </p:txBody>
        </p:sp>
        <p:sp>
          <p:nvSpPr>
            <p:cNvPr id="39" name="TextBox 38"/>
            <p:cNvSpPr txBox="1"/>
            <p:nvPr/>
          </p:nvSpPr>
          <p:spPr>
            <a:xfrm>
              <a:off x="2108866" y="1288139"/>
              <a:ext cx="7969956" cy="919401"/>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cap="all" dirty="0" smtClean="0">
                  <a:solidFill>
                    <a:schemeClr val="tx1"/>
                  </a:solidFill>
                </a:rPr>
                <a:t>Behavior</a:t>
              </a:r>
            </a:p>
            <a:p>
              <a:pPr algn="ctr"/>
              <a:r>
                <a:rPr lang="en-US" sz="2000" dirty="0" smtClean="0">
                  <a:solidFill>
                    <a:schemeClr val="tx1"/>
                  </a:solidFill>
                </a:rPr>
                <a:t> </a:t>
              </a:r>
              <a:endParaRPr lang="en-US" sz="2000" dirty="0">
                <a:solidFill>
                  <a:schemeClr val="tx1"/>
                </a:solidFill>
              </a:endParaRPr>
            </a:p>
          </p:txBody>
        </p:sp>
        <p:sp>
          <p:nvSpPr>
            <p:cNvPr id="40" name="Down Arrow 39"/>
            <p:cNvSpPr/>
            <p:nvPr/>
          </p:nvSpPr>
          <p:spPr>
            <a:xfrm flipV="1">
              <a:off x="5281244" y="2239547"/>
              <a:ext cx="1620887" cy="584616"/>
            </a:xfrm>
            <a:prstGeom prst="downArrow">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8124687" y="3966687"/>
              <a:ext cx="1942846" cy="1532334"/>
            </a:xfrm>
            <a:prstGeom prst="roundRect">
              <a:avLst/>
            </a:prstGeom>
            <a:solidFill>
              <a:srgbClr val="A9D18E"/>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a:t>
              </a:r>
              <a:r>
                <a:rPr lang="en-US" sz="2800" dirty="0" smtClean="0"/>
                <a:t>behavioral</a:t>
              </a:r>
              <a:r>
                <a:rPr lang="en-GB" sz="2800" dirty="0" smtClean="0"/>
                <a:t> control </a:t>
              </a:r>
              <a:endParaRPr lang="en-GB" sz="2800" dirty="0"/>
            </a:p>
          </p:txBody>
        </p:sp>
        <p:cxnSp>
          <p:nvCxnSpPr>
            <p:cNvPr id="12" name="Straight Arrow Connector 11"/>
            <p:cNvCxnSpPr/>
            <p:nvPr/>
          </p:nvCxnSpPr>
          <p:spPr>
            <a:xfrm flipH="1" flipV="1">
              <a:off x="3069001" y="3413733"/>
              <a:ext cx="11288" cy="74506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9096110" y="3400733"/>
              <a:ext cx="11289" cy="824089"/>
            </a:xfrm>
            <a:prstGeom prst="straightConnector1">
              <a:avLst/>
            </a:prstGeom>
            <a:ln w="762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6093844" y="3400733"/>
              <a:ext cx="11289" cy="824089"/>
            </a:xfrm>
            <a:prstGeom prst="straightConnector1">
              <a:avLst/>
            </a:prstGeom>
            <a:ln w="762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75" name="Footer Placeholder 74"/>
          <p:cNvSpPr>
            <a:spLocks noGrp="1"/>
          </p:cNvSpPr>
          <p:nvPr>
            <p:ph type="ftr" sz="quarter" idx="11"/>
          </p:nvPr>
        </p:nvSpPr>
        <p:spPr>
          <a:xfrm>
            <a:off x="3417570" y="6356350"/>
            <a:ext cx="5415650" cy="365125"/>
          </a:xfrm>
        </p:spPr>
        <p:txBody>
          <a:bodyPr/>
          <a:lstStyle/>
          <a:p>
            <a:r>
              <a:rPr lang="en-GB" dirty="0" smtClean="0"/>
              <a:t>Adapted schematic representation of Theory of Planned </a:t>
            </a:r>
            <a:r>
              <a:rPr lang="en-GB" dirty="0" err="1" smtClean="0"/>
              <a:t>Behavior</a:t>
            </a:r>
            <a:r>
              <a:rPr lang="en-GB" dirty="0" smtClean="0"/>
              <a:t> (</a:t>
            </a:r>
            <a:r>
              <a:rPr lang="en-GB" dirty="0" err="1" smtClean="0"/>
              <a:t>Aizen</a:t>
            </a:r>
            <a:r>
              <a:rPr lang="en-GB" dirty="0" smtClean="0"/>
              <a:t>, 2002)</a:t>
            </a:r>
            <a:endParaRPr lang="en-GB" dirty="0"/>
          </a:p>
        </p:txBody>
      </p:sp>
    </p:spTree>
    <p:extLst>
      <p:ext uri="{BB962C8B-B14F-4D97-AF65-F5344CB8AC3E}">
        <p14:creationId xmlns:p14="http://schemas.microsoft.com/office/powerpoint/2010/main" val="34812884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Goal</a:t>
            </a:r>
            <a:endParaRPr lang="en-GB" dirty="0"/>
          </a:p>
        </p:txBody>
      </p:sp>
      <p:grpSp>
        <p:nvGrpSpPr>
          <p:cNvPr id="73" name="Group 72"/>
          <p:cNvGrpSpPr/>
          <p:nvPr/>
        </p:nvGrpSpPr>
        <p:grpSpPr>
          <a:xfrm>
            <a:off x="1834688" y="1333859"/>
            <a:ext cx="7981244" cy="4227681"/>
            <a:chOff x="2097578" y="1288139"/>
            <a:chExt cx="7981244" cy="4227681"/>
          </a:xfrm>
        </p:grpSpPr>
        <p:sp>
          <p:nvSpPr>
            <p:cNvPr id="17" name="TextBox 16"/>
            <p:cNvSpPr txBox="1"/>
            <p:nvPr/>
          </p:nvSpPr>
          <p:spPr>
            <a:xfrm>
              <a:off x="2097578" y="4003820"/>
              <a:ext cx="1942846" cy="1512000"/>
            </a:xfrm>
            <a:prstGeom prst="roundRect">
              <a:avLst/>
            </a:prstGeom>
            <a:solidFill>
              <a:srgbClr val="5B9BD5"/>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Attitude</a:t>
              </a:r>
              <a:endParaRPr lang="en-GB" sz="2800" dirty="0"/>
            </a:p>
          </p:txBody>
        </p:sp>
        <p:sp>
          <p:nvSpPr>
            <p:cNvPr id="18" name="TextBox 17"/>
            <p:cNvSpPr txBox="1"/>
            <p:nvPr/>
          </p:nvSpPr>
          <p:spPr>
            <a:xfrm>
              <a:off x="5133710" y="3968853"/>
              <a:ext cx="1942846" cy="1512000"/>
            </a:xfrm>
            <a:prstGeom prst="roundRect">
              <a:avLst/>
            </a:prstGeom>
            <a:solidFill>
              <a:srgbClr val="FFD966"/>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norm</a:t>
              </a:r>
              <a:endParaRPr lang="en-GB" sz="2800" dirty="0"/>
            </a:p>
          </p:txBody>
        </p:sp>
        <p:sp>
          <p:nvSpPr>
            <p:cNvPr id="8" name="TextBox 7"/>
            <p:cNvSpPr txBox="1"/>
            <p:nvPr/>
          </p:nvSpPr>
          <p:spPr>
            <a:xfrm>
              <a:off x="2108866" y="2841113"/>
              <a:ext cx="7969956" cy="578882"/>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AT" sz="2800" cap="all" dirty="0" smtClean="0">
                  <a:solidFill>
                    <a:schemeClr val="tx1"/>
                  </a:solidFill>
                </a:rPr>
                <a:t>Intention</a:t>
              </a:r>
              <a:endParaRPr lang="en-GB" sz="2800" cap="all" dirty="0">
                <a:solidFill>
                  <a:schemeClr val="tx1"/>
                </a:solidFill>
              </a:endParaRPr>
            </a:p>
          </p:txBody>
        </p:sp>
        <p:sp>
          <p:nvSpPr>
            <p:cNvPr id="39" name="TextBox 38"/>
            <p:cNvSpPr txBox="1"/>
            <p:nvPr/>
          </p:nvSpPr>
          <p:spPr>
            <a:xfrm>
              <a:off x="2108866" y="1288139"/>
              <a:ext cx="7969956" cy="919401"/>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cap="all" dirty="0" smtClean="0">
                  <a:solidFill>
                    <a:schemeClr val="tx1"/>
                  </a:solidFill>
                </a:rPr>
                <a:t>Behavior</a:t>
              </a:r>
            </a:p>
            <a:p>
              <a:pPr algn="ctr"/>
              <a:r>
                <a:rPr lang="en-US" sz="2000" dirty="0" smtClean="0">
                  <a:solidFill>
                    <a:schemeClr val="tx1"/>
                  </a:solidFill>
                </a:rPr>
                <a:t>(Teachers should use the kits)</a:t>
              </a:r>
              <a:endParaRPr lang="en-US" sz="2000" dirty="0">
                <a:solidFill>
                  <a:schemeClr val="tx1"/>
                </a:solidFill>
              </a:endParaRPr>
            </a:p>
          </p:txBody>
        </p:sp>
        <p:sp>
          <p:nvSpPr>
            <p:cNvPr id="40" name="Down Arrow 39"/>
            <p:cNvSpPr/>
            <p:nvPr/>
          </p:nvSpPr>
          <p:spPr>
            <a:xfrm flipV="1">
              <a:off x="5281244" y="2239547"/>
              <a:ext cx="1620887" cy="584616"/>
            </a:xfrm>
            <a:prstGeom prst="downArrow">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8124687" y="3966687"/>
              <a:ext cx="1942846" cy="1532334"/>
            </a:xfrm>
            <a:prstGeom prst="roundRect">
              <a:avLst/>
            </a:prstGeom>
            <a:solidFill>
              <a:srgbClr val="A9D18E"/>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a:t>
              </a:r>
              <a:r>
                <a:rPr lang="en-US" sz="2800" dirty="0" smtClean="0"/>
                <a:t>behavioral</a:t>
              </a:r>
              <a:r>
                <a:rPr lang="en-GB" sz="2800" dirty="0" smtClean="0"/>
                <a:t> control </a:t>
              </a:r>
              <a:endParaRPr lang="en-GB" sz="2800" dirty="0"/>
            </a:p>
          </p:txBody>
        </p:sp>
        <p:cxnSp>
          <p:nvCxnSpPr>
            <p:cNvPr id="12" name="Straight Arrow Connector 11"/>
            <p:cNvCxnSpPr/>
            <p:nvPr/>
          </p:nvCxnSpPr>
          <p:spPr>
            <a:xfrm flipH="1" flipV="1">
              <a:off x="3069001" y="3413733"/>
              <a:ext cx="11288" cy="74506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9096110" y="3400733"/>
              <a:ext cx="11289" cy="824089"/>
            </a:xfrm>
            <a:prstGeom prst="straightConnector1">
              <a:avLst/>
            </a:prstGeom>
            <a:ln w="762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6093844" y="3400733"/>
              <a:ext cx="11289" cy="824089"/>
            </a:xfrm>
            <a:prstGeom prst="straightConnector1">
              <a:avLst/>
            </a:prstGeom>
            <a:ln w="762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75" name="Footer Placeholder 74"/>
          <p:cNvSpPr>
            <a:spLocks noGrp="1"/>
          </p:cNvSpPr>
          <p:nvPr>
            <p:ph type="ftr" sz="quarter" idx="11"/>
          </p:nvPr>
        </p:nvSpPr>
        <p:spPr>
          <a:xfrm>
            <a:off x="3417570" y="6356350"/>
            <a:ext cx="5415650" cy="365125"/>
          </a:xfrm>
        </p:spPr>
        <p:txBody>
          <a:bodyPr/>
          <a:lstStyle/>
          <a:p>
            <a:r>
              <a:rPr lang="en-GB" dirty="0" smtClean="0"/>
              <a:t>Adapted schematic representation of Theory of Planned </a:t>
            </a:r>
            <a:r>
              <a:rPr lang="en-GB" dirty="0" err="1" smtClean="0"/>
              <a:t>Behavior</a:t>
            </a:r>
            <a:r>
              <a:rPr lang="en-GB" dirty="0" smtClean="0"/>
              <a:t> (</a:t>
            </a:r>
            <a:r>
              <a:rPr lang="en-GB" dirty="0" err="1" smtClean="0"/>
              <a:t>Aizen</a:t>
            </a:r>
            <a:r>
              <a:rPr lang="en-GB" dirty="0" smtClean="0"/>
              <a:t>, 2002)</a:t>
            </a:r>
            <a:endParaRPr lang="en-GB" dirty="0"/>
          </a:p>
        </p:txBody>
      </p:sp>
    </p:spTree>
    <p:extLst>
      <p:ext uri="{BB962C8B-B14F-4D97-AF65-F5344CB8AC3E}">
        <p14:creationId xmlns:p14="http://schemas.microsoft.com/office/powerpoint/2010/main" val="2552770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Goal</a:t>
            </a:r>
            <a:endParaRPr lang="en-GB" dirty="0"/>
          </a:p>
        </p:txBody>
      </p:sp>
      <p:grpSp>
        <p:nvGrpSpPr>
          <p:cNvPr id="73" name="Group 72"/>
          <p:cNvGrpSpPr/>
          <p:nvPr/>
        </p:nvGrpSpPr>
        <p:grpSpPr>
          <a:xfrm>
            <a:off x="1515247" y="1333859"/>
            <a:ext cx="8300685" cy="4760668"/>
            <a:chOff x="1778137" y="1288139"/>
            <a:chExt cx="8300685" cy="4760668"/>
          </a:xfrm>
        </p:grpSpPr>
        <p:sp>
          <p:nvSpPr>
            <p:cNvPr id="17" name="TextBox 16"/>
            <p:cNvSpPr txBox="1"/>
            <p:nvPr/>
          </p:nvSpPr>
          <p:spPr>
            <a:xfrm>
              <a:off x="2097578" y="4003820"/>
              <a:ext cx="1942846" cy="1512000"/>
            </a:xfrm>
            <a:prstGeom prst="roundRect">
              <a:avLst/>
            </a:prstGeom>
            <a:solidFill>
              <a:srgbClr val="5B9BD5"/>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Attitude</a:t>
              </a:r>
              <a:endParaRPr lang="en-GB" sz="2800" dirty="0"/>
            </a:p>
          </p:txBody>
        </p:sp>
        <p:sp>
          <p:nvSpPr>
            <p:cNvPr id="18" name="TextBox 17"/>
            <p:cNvSpPr txBox="1"/>
            <p:nvPr/>
          </p:nvSpPr>
          <p:spPr>
            <a:xfrm>
              <a:off x="5133710" y="3968853"/>
              <a:ext cx="1942846" cy="1512000"/>
            </a:xfrm>
            <a:prstGeom prst="roundRect">
              <a:avLst/>
            </a:prstGeom>
            <a:solidFill>
              <a:srgbClr val="FFD966"/>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norm</a:t>
              </a:r>
              <a:endParaRPr lang="en-GB" sz="2800" dirty="0"/>
            </a:p>
          </p:txBody>
        </p:sp>
        <p:sp>
          <p:nvSpPr>
            <p:cNvPr id="8" name="TextBox 7"/>
            <p:cNvSpPr txBox="1"/>
            <p:nvPr/>
          </p:nvSpPr>
          <p:spPr>
            <a:xfrm>
              <a:off x="2108866" y="2841113"/>
              <a:ext cx="7969956" cy="578882"/>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AT" sz="2800" cap="all" dirty="0" smtClean="0">
                  <a:solidFill>
                    <a:schemeClr val="tx1"/>
                  </a:solidFill>
                </a:rPr>
                <a:t>Intention</a:t>
              </a:r>
              <a:endParaRPr lang="en-GB" sz="2800" cap="all" dirty="0">
                <a:solidFill>
                  <a:schemeClr val="tx1"/>
                </a:solidFill>
              </a:endParaRPr>
            </a:p>
          </p:txBody>
        </p:sp>
        <p:sp>
          <p:nvSpPr>
            <p:cNvPr id="31" name="Rectangle 30"/>
            <p:cNvSpPr/>
            <p:nvPr/>
          </p:nvSpPr>
          <p:spPr>
            <a:xfrm>
              <a:off x="1778137" y="3837635"/>
              <a:ext cx="2586037" cy="2211172"/>
            </a:xfrm>
            <a:prstGeom prst="rect">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2108866" y="1288139"/>
              <a:ext cx="7969956" cy="919401"/>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cap="all" dirty="0" smtClean="0">
                  <a:solidFill>
                    <a:schemeClr val="tx1"/>
                  </a:solidFill>
                </a:rPr>
                <a:t>Behavior</a:t>
              </a:r>
            </a:p>
            <a:p>
              <a:pPr algn="ctr"/>
              <a:r>
                <a:rPr lang="en-US" sz="2000" dirty="0" smtClean="0">
                  <a:solidFill>
                    <a:schemeClr val="tx1"/>
                  </a:solidFill>
                </a:rPr>
                <a:t>(Teachers should use the kits)</a:t>
              </a:r>
              <a:endParaRPr lang="en-US" sz="2000" dirty="0">
                <a:solidFill>
                  <a:schemeClr val="tx1"/>
                </a:solidFill>
              </a:endParaRPr>
            </a:p>
          </p:txBody>
        </p:sp>
        <p:sp>
          <p:nvSpPr>
            <p:cNvPr id="40" name="Down Arrow 39"/>
            <p:cNvSpPr/>
            <p:nvPr/>
          </p:nvSpPr>
          <p:spPr>
            <a:xfrm flipV="1">
              <a:off x="5281244" y="2239547"/>
              <a:ext cx="1620887" cy="584616"/>
            </a:xfrm>
            <a:prstGeom prst="downArrow">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8124687" y="3966687"/>
              <a:ext cx="1942846" cy="1532334"/>
            </a:xfrm>
            <a:prstGeom prst="roundRect">
              <a:avLst/>
            </a:prstGeom>
            <a:solidFill>
              <a:srgbClr val="A9D18E"/>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a:t>
              </a:r>
              <a:r>
                <a:rPr lang="en-US" sz="2800" dirty="0" smtClean="0"/>
                <a:t>behavioral</a:t>
              </a:r>
              <a:r>
                <a:rPr lang="en-GB" sz="2800" dirty="0" smtClean="0"/>
                <a:t> control </a:t>
              </a:r>
              <a:endParaRPr lang="en-GB" sz="2800" dirty="0"/>
            </a:p>
          </p:txBody>
        </p:sp>
        <p:sp>
          <p:nvSpPr>
            <p:cNvPr id="66" name="TextBox 65"/>
            <p:cNvSpPr txBox="1"/>
            <p:nvPr/>
          </p:nvSpPr>
          <p:spPr>
            <a:xfrm>
              <a:off x="1872266" y="5565566"/>
              <a:ext cx="2416046" cy="461665"/>
            </a:xfrm>
            <a:prstGeom prst="rect">
              <a:avLst/>
            </a:prstGeom>
            <a:noFill/>
          </p:spPr>
          <p:txBody>
            <a:bodyPr wrap="none" rtlCol="0">
              <a:spAutoFit/>
            </a:bodyPr>
            <a:lstStyle/>
            <a:p>
              <a:r>
                <a:rPr lang="en-GB" sz="2400" cap="small" dirty="0" smtClean="0">
                  <a:solidFill>
                    <a:srgbClr val="5B9BD5"/>
                  </a:solidFill>
                </a:rPr>
                <a:t>Positive experience</a:t>
              </a:r>
              <a:endParaRPr lang="en-GB" sz="2400" cap="small" dirty="0">
                <a:solidFill>
                  <a:srgbClr val="5B9BD5"/>
                </a:solidFill>
              </a:endParaRPr>
            </a:p>
          </p:txBody>
        </p:sp>
        <p:cxnSp>
          <p:nvCxnSpPr>
            <p:cNvPr id="12" name="Straight Arrow Connector 11"/>
            <p:cNvCxnSpPr/>
            <p:nvPr/>
          </p:nvCxnSpPr>
          <p:spPr>
            <a:xfrm flipH="1" flipV="1">
              <a:off x="3069001" y="3413733"/>
              <a:ext cx="11288" cy="74506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9096110" y="3400733"/>
              <a:ext cx="11289" cy="824089"/>
            </a:xfrm>
            <a:prstGeom prst="straightConnector1">
              <a:avLst/>
            </a:prstGeom>
            <a:ln w="762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6093844" y="3400733"/>
              <a:ext cx="11289" cy="824089"/>
            </a:xfrm>
            <a:prstGeom prst="straightConnector1">
              <a:avLst/>
            </a:prstGeom>
            <a:ln w="762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75" name="Footer Placeholder 74"/>
          <p:cNvSpPr>
            <a:spLocks noGrp="1"/>
          </p:cNvSpPr>
          <p:nvPr>
            <p:ph type="ftr" sz="quarter" idx="11"/>
          </p:nvPr>
        </p:nvSpPr>
        <p:spPr>
          <a:xfrm>
            <a:off x="3417570" y="6356350"/>
            <a:ext cx="5415650" cy="365125"/>
          </a:xfrm>
        </p:spPr>
        <p:txBody>
          <a:bodyPr/>
          <a:lstStyle/>
          <a:p>
            <a:r>
              <a:rPr lang="en-GB" dirty="0" smtClean="0"/>
              <a:t>Adapted schematic representation of Theory of Planned </a:t>
            </a:r>
            <a:r>
              <a:rPr lang="en-GB" dirty="0" err="1" smtClean="0"/>
              <a:t>Behavior</a:t>
            </a:r>
            <a:r>
              <a:rPr lang="en-GB" dirty="0" smtClean="0"/>
              <a:t> (</a:t>
            </a:r>
            <a:r>
              <a:rPr lang="en-GB" dirty="0" err="1" smtClean="0"/>
              <a:t>Aizen</a:t>
            </a:r>
            <a:r>
              <a:rPr lang="en-GB" dirty="0" smtClean="0"/>
              <a:t>, 2002)</a:t>
            </a:r>
            <a:endParaRPr lang="en-GB" dirty="0"/>
          </a:p>
        </p:txBody>
      </p:sp>
    </p:spTree>
    <p:extLst>
      <p:ext uri="{BB962C8B-B14F-4D97-AF65-F5344CB8AC3E}">
        <p14:creationId xmlns:p14="http://schemas.microsoft.com/office/powerpoint/2010/main" val="1849725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Goal</a:t>
            </a:r>
            <a:endParaRPr lang="en-GB" dirty="0"/>
          </a:p>
        </p:txBody>
      </p:sp>
      <p:grpSp>
        <p:nvGrpSpPr>
          <p:cNvPr id="73" name="Group 72"/>
          <p:cNvGrpSpPr/>
          <p:nvPr/>
        </p:nvGrpSpPr>
        <p:grpSpPr>
          <a:xfrm>
            <a:off x="1515247" y="1333859"/>
            <a:ext cx="8300685" cy="4760668"/>
            <a:chOff x="1778137" y="1288139"/>
            <a:chExt cx="8300685" cy="4760668"/>
          </a:xfrm>
        </p:grpSpPr>
        <p:sp>
          <p:nvSpPr>
            <p:cNvPr id="17" name="TextBox 16"/>
            <p:cNvSpPr txBox="1"/>
            <p:nvPr/>
          </p:nvSpPr>
          <p:spPr>
            <a:xfrm>
              <a:off x="2097578" y="4003820"/>
              <a:ext cx="1942846" cy="1512000"/>
            </a:xfrm>
            <a:prstGeom prst="roundRect">
              <a:avLst/>
            </a:prstGeom>
            <a:solidFill>
              <a:srgbClr val="5B9BD5"/>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Attitude</a:t>
              </a:r>
              <a:endParaRPr lang="en-GB" sz="2800" dirty="0"/>
            </a:p>
          </p:txBody>
        </p:sp>
        <p:sp>
          <p:nvSpPr>
            <p:cNvPr id="18" name="TextBox 17"/>
            <p:cNvSpPr txBox="1"/>
            <p:nvPr/>
          </p:nvSpPr>
          <p:spPr>
            <a:xfrm>
              <a:off x="5133710" y="3968853"/>
              <a:ext cx="1942846" cy="1512000"/>
            </a:xfrm>
            <a:prstGeom prst="roundRect">
              <a:avLst/>
            </a:prstGeom>
            <a:solidFill>
              <a:srgbClr val="FFD966"/>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norm</a:t>
              </a:r>
              <a:endParaRPr lang="en-GB" sz="2800" dirty="0"/>
            </a:p>
          </p:txBody>
        </p:sp>
        <p:sp>
          <p:nvSpPr>
            <p:cNvPr id="8" name="TextBox 7"/>
            <p:cNvSpPr txBox="1"/>
            <p:nvPr/>
          </p:nvSpPr>
          <p:spPr>
            <a:xfrm>
              <a:off x="2108866" y="2841113"/>
              <a:ext cx="7969956" cy="578882"/>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de-AT" sz="2800" cap="all" dirty="0" smtClean="0">
                  <a:solidFill>
                    <a:schemeClr val="tx1"/>
                  </a:solidFill>
                </a:rPr>
                <a:t>Intention</a:t>
              </a:r>
              <a:endParaRPr lang="en-GB" sz="2800" cap="all" dirty="0">
                <a:solidFill>
                  <a:schemeClr val="tx1"/>
                </a:solidFill>
              </a:endParaRPr>
            </a:p>
          </p:txBody>
        </p:sp>
        <p:sp>
          <p:nvSpPr>
            <p:cNvPr id="31" name="Rectangle 30"/>
            <p:cNvSpPr/>
            <p:nvPr/>
          </p:nvSpPr>
          <p:spPr>
            <a:xfrm>
              <a:off x="1778137" y="3837635"/>
              <a:ext cx="2586037" cy="2211172"/>
            </a:xfrm>
            <a:prstGeom prst="rect">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2108866" y="1288139"/>
              <a:ext cx="7969956" cy="919401"/>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cap="all" dirty="0" smtClean="0">
                  <a:solidFill>
                    <a:schemeClr val="tx1"/>
                  </a:solidFill>
                </a:rPr>
                <a:t>Behavior</a:t>
              </a:r>
            </a:p>
            <a:p>
              <a:pPr algn="ctr"/>
              <a:r>
                <a:rPr lang="en-US" sz="2000" dirty="0" smtClean="0">
                  <a:solidFill>
                    <a:schemeClr val="tx1"/>
                  </a:solidFill>
                </a:rPr>
                <a:t>(Teachers should use the kits)</a:t>
              </a:r>
              <a:endParaRPr lang="en-US" sz="2000" dirty="0">
                <a:solidFill>
                  <a:schemeClr val="tx1"/>
                </a:solidFill>
              </a:endParaRPr>
            </a:p>
          </p:txBody>
        </p:sp>
        <p:sp>
          <p:nvSpPr>
            <p:cNvPr id="40" name="Down Arrow 39"/>
            <p:cNvSpPr/>
            <p:nvPr/>
          </p:nvSpPr>
          <p:spPr>
            <a:xfrm flipV="1">
              <a:off x="5281244" y="2239547"/>
              <a:ext cx="1620887" cy="584616"/>
            </a:xfrm>
            <a:prstGeom prst="downArrow">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8124687" y="3966687"/>
              <a:ext cx="1942846" cy="1532334"/>
            </a:xfrm>
            <a:prstGeom prst="roundRect">
              <a:avLst/>
            </a:prstGeom>
            <a:solidFill>
              <a:srgbClr val="A9D18E"/>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nchor="ctr">
              <a:spAutoFit/>
            </a:bodyPr>
            <a:lstStyle/>
            <a:p>
              <a:pPr algn="ctr"/>
              <a:r>
                <a:rPr lang="en-GB" sz="2800" dirty="0" smtClean="0"/>
                <a:t>Perceived </a:t>
              </a:r>
              <a:r>
                <a:rPr lang="en-US" sz="2800" dirty="0" smtClean="0"/>
                <a:t>behavioral</a:t>
              </a:r>
              <a:r>
                <a:rPr lang="en-GB" sz="2800" dirty="0" smtClean="0"/>
                <a:t> control </a:t>
              </a:r>
              <a:endParaRPr lang="en-GB" sz="2800" dirty="0"/>
            </a:p>
          </p:txBody>
        </p:sp>
        <p:sp>
          <p:nvSpPr>
            <p:cNvPr id="66" name="TextBox 65"/>
            <p:cNvSpPr txBox="1"/>
            <p:nvPr/>
          </p:nvSpPr>
          <p:spPr>
            <a:xfrm>
              <a:off x="1872266" y="5565566"/>
              <a:ext cx="2416046" cy="461665"/>
            </a:xfrm>
            <a:prstGeom prst="rect">
              <a:avLst/>
            </a:prstGeom>
            <a:noFill/>
          </p:spPr>
          <p:txBody>
            <a:bodyPr wrap="none" rtlCol="0">
              <a:spAutoFit/>
            </a:bodyPr>
            <a:lstStyle/>
            <a:p>
              <a:r>
                <a:rPr lang="en-GB" sz="2400" cap="small" dirty="0" smtClean="0">
                  <a:solidFill>
                    <a:srgbClr val="5B9BD5"/>
                  </a:solidFill>
                </a:rPr>
                <a:t>Positive experience</a:t>
              </a:r>
              <a:endParaRPr lang="en-GB" sz="2400" cap="small" dirty="0">
                <a:solidFill>
                  <a:srgbClr val="5B9BD5"/>
                </a:solidFill>
              </a:endParaRPr>
            </a:p>
          </p:txBody>
        </p:sp>
        <p:sp>
          <p:nvSpPr>
            <p:cNvPr id="68" name="Rectangle 67"/>
            <p:cNvSpPr/>
            <p:nvPr/>
          </p:nvSpPr>
          <p:spPr>
            <a:xfrm>
              <a:off x="4816028" y="3837635"/>
              <a:ext cx="2586037" cy="2211172"/>
            </a:xfrm>
            <a:prstGeom prst="rect">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p:cNvSpPr txBox="1"/>
            <p:nvPr/>
          </p:nvSpPr>
          <p:spPr>
            <a:xfrm>
              <a:off x="5084983" y="5554121"/>
              <a:ext cx="2048125" cy="461665"/>
            </a:xfrm>
            <a:prstGeom prst="rect">
              <a:avLst/>
            </a:prstGeom>
            <a:noFill/>
          </p:spPr>
          <p:txBody>
            <a:bodyPr wrap="none" rtlCol="0">
              <a:spAutoFit/>
            </a:bodyPr>
            <a:lstStyle/>
            <a:p>
              <a:r>
                <a:rPr lang="en-GB" sz="2400" cap="small" dirty="0" smtClean="0">
                  <a:solidFill>
                    <a:srgbClr val="5B9BD5"/>
                  </a:solidFill>
                </a:rPr>
                <a:t>Social Pressure</a:t>
              </a:r>
              <a:endParaRPr lang="en-GB" sz="2400" cap="small" dirty="0">
                <a:solidFill>
                  <a:srgbClr val="5B9BD5"/>
                </a:solidFill>
              </a:endParaRPr>
            </a:p>
          </p:txBody>
        </p:sp>
        <p:cxnSp>
          <p:nvCxnSpPr>
            <p:cNvPr id="12" name="Straight Arrow Connector 11"/>
            <p:cNvCxnSpPr/>
            <p:nvPr/>
          </p:nvCxnSpPr>
          <p:spPr>
            <a:xfrm flipH="1" flipV="1">
              <a:off x="3069001" y="3413733"/>
              <a:ext cx="11288" cy="74506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9096110" y="3400733"/>
              <a:ext cx="11289" cy="824089"/>
            </a:xfrm>
            <a:prstGeom prst="straightConnector1">
              <a:avLst/>
            </a:prstGeom>
            <a:ln w="762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6093844" y="3400733"/>
              <a:ext cx="11289" cy="824089"/>
            </a:xfrm>
            <a:prstGeom prst="straightConnector1">
              <a:avLst/>
            </a:prstGeom>
            <a:ln w="762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75" name="Footer Placeholder 74"/>
          <p:cNvSpPr>
            <a:spLocks noGrp="1"/>
          </p:cNvSpPr>
          <p:nvPr>
            <p:ph type="ftr" sz="quarter" idx="11"/>
          </p:nvPr>
        </p:nvSpPr>
        <p:spPr>
          <a:xfrm>
            <a:off x="3417570" y="6356350"/>
            <a:ext cx="5415650" cy="365125"/>
          </a:xfrm>
        </p:spPr>
        <p:txBody>
          <a:bodyPr/>
          <a:lstStyle/>
          <a:p>
            <a:r>
              <a:rPr lang="en-GB" dirty="0" smtClean="0"/>
              <a:t>Adapted schematic representation of Theory of Planned </a:t>
            </a:r>
            <a:r>
              <a:rPr lang="en-GB" dirty="0" err="1" smtClean="0"/>
              <a:t>Behavior</a:t>
            </a:r>
            <a:r>
              <a:rPr lang="en-GB" dirty="0" smtClean="0"/>
              <a:t> (</a:t>
            </a:r>
            <a:r>
              <a:rPr lang="en-GB" dirty="0" err="1" smtClean="0"/>
              <a:t>Aizen</a:t>
            </a:r>
            <a:r>
              <a:rPr lang="en-GB" dirty="0" smtClean="0"/>
              <a:t>, 2002)</a:t>
            </a:r>
            <a:endParaRPr lang="en-GB" dirty="0"/>
          </a:p>
        </p:txBody>
      </p:sp>
    </p:spTree>
    <p:extLst>
      <p:ext uri="{BB962C8B-B14F-4D97-AF65-F5344CB8AC3E}">
        <p14:creationId xmlns:p14="http://schemas.microsoft.com/office/powerpoint/2010/main" val="12354080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559</TotalTime>
  <Words>2995</Words>
  <Application>Microsoft Office PowerPoint</Application>
  <PresentationFormat>Widescreen</PresentationFormat>
  <Paragraphs>212</Paragraphs>
  <Slides>17</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Previously at School project meetings…</vt:lpstr>
      <vt:lpstr>Motivation</vt:lpstr>
      <vt:lpstr>Motivation</vt:lpstr>
      <vt:lpstr>Motivation</vt:lpstr>
      <vt:lpstr>Motivation</vt:lpstr>
      <vt:lpstr>Goal</vt:lpstr>
      <vt:lpstr>Goal</vt:lpstr>
      <vt:lpstr>Goal</vt:lpstr>
      <vt:lpstr>Goal</vt:lpstr>
      <vt:lpstr>Goal</vt:lpstr>
      <vt:lpstr>Goal</vt:lpstr>
      <vt:lpstr>Ideas for teacher trainings</vt:lpstr>
      <vt:lpstr>Ideas for teacher trainings</vt:lpstr>
      <vt:lpstr>Ideas for teacher trainings</vt:lpstr>
      <vt:lpstr>Ideas for teacher trainings</vt:lpstr>
      <vt:lpstr>Problems and challenges</vt:lpstr>
      <vt:lpstr>What we can discuss today…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Catch- up</dc:title>
  <dc:creator>Alexandra Jansky</dc:creator>
  <cp:lastModifiedBy>Alexandra Jansky</cp:lastModifiedBy>
  <cp:revision>32</cp:revision>
  <dcterms:created xsi:type="dcterms:W3CDTF">2019-09-26T08:43:11Z</dcterms:created>
  <dcterms:modified xsi:type="dcterms:W3CDTF">2019-10-03T16:25:17Z</dcterms:modified>
</cp:coreProperties>
</file>