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65" r:id="rId4"/>
    <p:sldId id="282" r:id="rId5"/>
    <p:sldId id="283" r:id="rId6"/>
    <p:sldId id="258" r:id="rId7"/>
    <p:sldId id="270" r:id="rId8"/>
    <p:sldId id="273" r:id="rId9"/>
    <p:sldId id="281" r:id="rId10"/>
    <p:sldId id="268" r:id="rId11"/>
    <p:sldId id="277" r:id="rId12"/>
    <p:sldId id="27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ra Jansky" initials="AJ" lastIdx="4" clrIdx="0">
    <p:extLst>
      <p:ext uri="{19B8F6BF-5375-455C-9EA6-DF929625EA0E}">
        <p15:presenceInfo xmlns:p15="http://schemas.microsoft.com/office/powerpoint/2012/main" userId="Alexandra Jansky" providerId="None"/>
      </p:ext>
    </p:extLst>
  </p:cmAuthor>
  <p:cmAuthor id="2" name="Ana Godinho" initials="AG" lastIdx="1" clrIdx="1">
    <p:extLst>
      <p:ext uri="{19B8F6BF-5375-455C-9EA6-DF929625EA0E}">
        <p15:presenceInfo xmlns:p15="http://schemas.microsoft.com/office/powerpoint/2012/main" userId="Ana Godinh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59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4726D-A9D4-4572-9DDF-B6D97691F8B8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8826A-4DA8-491E-B033-E0965EA548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957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FG: Aspirations </a:t>
            </a:r>
            <a:r>
              <a:rPr lang="en-US" dirty="0">
                <a:sym typeface="Wingdings"/>
              </a:rPr>
              <a:t> Goals</a:t>
            </a:r>
          </a:p>
          <a:p>
            <a:r>
              <a:rPr lang="en-US" dirty="0">
                <a:sym typeface="Wingdings"/>
              </a:rPr>
              <a:t>the</a:t>
            </a:r>
            <a:r>
              <a:rPr lang="en-US" baseline="0" dirty="0">
                <a:sym typeface="Wingdings"/>
              </a:rPr>
              <a:t> science, the discoveries and the technologies</a:t>
            </a:r>
            <a:endParaRPr lang="en-US" dirty="0">
              <a:sym typeface="Wingding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EE108-980F-984F-BDF1-070EAE35DA6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12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221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197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244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190625" y="1151930"/>
            <a:ext cx="9810750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90625" y="3545086"/>
            <a:ext cx="9810750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0" algn="ctr">
              <a:spcBef>
                <a:spcPts val="0"/>
              </a:spcBef>
              <a:buSzTx/>
              <a:buNone/>
              <a:defRPr sz="2601"/>
            </a:lvl2pPr>
            <a:lvl3pPr marL="0" indent="0" algn="ctr">
              <a:spcBef>
                <a:spcPts val="0"/>
              </a:spcBef>
              <a:buSzTx/>
              <a:buNone/>
              <a:defRPr sz="2601"/>
            </a:lvl3pPr>
            <a:lvl4pPr marL="0" indent="0" algn="ctr">
              <a:spcBef>
                <a:spcPts val="0"/>
              </a:spcBef>
              <a:buSzTx/>
              <a:buNone/>
              <a:defRPr sz="2601"/>
            </a:lvl4pPr>
            <a:lvl5pPr marL="0" indent="0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590151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524000" y="473273"/>
            <a:ext cx="9144000" cy="415230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190625" y="4723805"/>
            <a:ext cx="9810750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90625" y="5732859"/>
            <a:ext cx="9810750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0" algn="ctr">
              <a:spcBef>
                <a:spcPts val="0"/>
              </a:spcBef>
              <a:buSzTx/>
              <a:buNone/>
              <a:defRPr sz="2601"/>
            </a:lvl2pPr>
            <a:lvl3pPr marL="0" indent="0" algn="ctr">
              <a:spcBef>
                <a:spcPts val="0"/>
              </a:spcBef>
              <a:buSzTx/>
              <a:buNone/>
              <a:defRPr sz="2601"/>
            </a:lvl3pPr>
            <a:lvl4pPr marL="0" indent="0" algn="ctr">
              <a:spcBef>
                <a:spcPts val="0"/>
              </a:spcBef>
              <a:buSzTx/>
              <a:buNone/>
              <a:defRPr sz="2601"/>
            </a:lvl4pPr>
            <a:lvl5pPr marL="0" indent="0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1448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190625" y="2268141"/>
            <a:ext cx="9810750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253519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298406" y="446484"/>
            <a:ext cx="5000625" cy="577750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892969" y="446484"/>
            <a:ext cx="5000625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321844"/>
            <a:ext cx="5000625" cy="28932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/>
            </a:lvl1pPr>
            <a:lvl2pPr marL="0" indent="0" algn="ctr">
              <a:spcBef>
                <a:spcPts val="0"/>
              </a:spcBef>
              <a:buSzTx/>
              <a:buNone/>
              <a:defRPr sz="2601"/>
            </a:lvl2pPr>
            <a:lvl3pPr marL="0" indent="0" algn="ctr">
              <a:spcBef>
                <a:spcPts val="0"/>
              </a:spcBef>
              <a:buSzTx/>
              <a:buNone/>
              <a:defRPr sz="2601"/>
            </a:lvl3pPr>
            <a:lvl4pPr marL="0" indent="0" algn="ctr">
              <a:spcBef>
                <a:spcPts val="0"/>
              </a:spcBef>
              <a:buSzTx/>
              <a:buNone/>
              <a:defRPr sz="2601"/>
            </a:lvl4pPr>
            <a:lvl5pPr marL="0" indent="0" algn="ctr">
              <a:spcBef>
                <a:spcPts val="0"/>
              </a:spcBef>
              <a:buSzTx/>
              <a:buNone/>
              <a:defRPr sz="260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836352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814420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298406" y="1821656"/>
            <a:ext cx="5000625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92969" y="1821656"/>
            <a:ext cx="5000625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33329" y="6536531"/>
            <a:ext cx="278923" cy="275717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042082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892969"/>
            <a:ext cx="10406063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435821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298406" y="3580805"/>
            <a:ext cx="5000625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298406" y="625078"/>
            <a:ext cx="5000625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892969" y="625078"/>
            <a:ext cx="5000625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441771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0098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190625" y="4473773"/>
            <a:ext cx="9810750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190625" y="2979431"/>
            <a:ext cx="9810750" cy="47051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391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168960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234260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263333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55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902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021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69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36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89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98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EA7A4-4DF2-4F70-A048-B35C422ED242}" type="datetimeFigureOut">
              <a:rPr lang="en-GB" smtClean="0"/>
              <a:t>04/10/2019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DFDE8-3DB6-4EB4-B041-F8C7CE86BD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53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10406063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821656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33329" y="6536531"/>
            <a:ext cx="278923" cy="27571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125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0502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145000"/>
        <a:buFontTx/>
        <a:buChar char="•"/>
        <a:tabLst/>
        <a:defRPr sz="225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60729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321457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482186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642915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803643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964372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125101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285829" algn="ct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5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Visitor Experience in </a:t>
            </a:r>
            <a:br>
              <a:rPr lang="en-GB" dirty="0"/>
            </a:br>
            <a:r>
              <a:rPr lang="en-GB" dirty="0"/>
              <a:t>Science Gateway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CERN | 04.10.19</a:t>
            </a:r>
          </a:p>
          <a:p>
            <a:r>
              <a:rPr lang="en-GB" dirty="0"/>
              <a:t>Meeting with </a:t>
            </a:r>
            <a:r>
              <a:rPr lang="en-GB"/>
              <a:t>Agneli</a:t>
            </a:r>
            <a:r>
              <a:rPr lang="en-GB" dirty="0"/>
              <a:t> Foundation</a:t>
            </a:r>
          </a:p>
        </p:txBody>
      </p:sp>
    </p:spTree>
    <p:extLst>
      <p:ext uri="{BB962C8B-B14F-4D97-AF65-F5344CB8AC3E}">
        <p14:creationId xmlns:p14="http://schemas.microsoft.com/office/powerpoint/2010/main" val="3043384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Next </a:t>
            </a:r>
            <a:r>
              <a:rPr lang="de-AT" dirty="0" err="1"/>
              <a:t>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Together</a:t>
            </a:r>
          </a:p>
          <a:p>
            <a:r>
              <a:rPr lang="en-GB" dirty="0"/>
              <a:t>Identifying cross-cutting themes (across labs, exhibitions, auditorium)</a:t>
            </a:r>
          </a:p>
          <a:p>
            <a:r>
              <a:rPr lang="en-GB" dirty="0"/>
              <a:t>Developing activities/content for common themes </a:t>
            </a:r>
          </a:p>
          <a:p>
            <a:pPr lvl="1"/>
            <a:r>
              <a:rPr lang="en-GB" dirty="0"/>
              <a:t>January 2020 workshop with education and exhibition teams and invited experts</a:t>
            </a:r>
          </a:p>
          <a:p>
            <a:r>
              <a:rPr lang="en-GB" dirty="0"/>
              <a:t>Identify connection between activities (programming)</a:t>
            </a:r>
          </a:p>
          <a:p>
            <a:r>
              <a:rPr lang="en-GB" dirty="0"/>
              <a:t>Working on call for tender for scenographer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Individually</a:t>
            </a:r>
          </a:p>
          <a:p>
            <a:r>
              <a:rPr lang="en-GB" dirty="0"/>
              <a:t>Discuss technical needs for exhibitions, labs and auditorium</a:t>
            </a:r>
          </a:p>
          <a:p>
            <a:r>
              <a:rPr lang="en-GB" dirty="0"/>
              <a:t>Investigate possible activities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667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F3DEF-8FD6-8140-98A9-B98F6E4F6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467" y="146598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Science Gateway’s 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273FA-715B-B749-9E3C-2CA97E553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5333" y="1632537"/>
            <a:ext cx="7890100" cy="48698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Inspire more young students to </a:t>
            </a:r>
            <a:r>
              <a:rPr lang="en-GB" sz="2000" b="1" dirty="0">
                <a:solidFill>
                  <a:srgbClr val="0070C0"/>
                </a:solidFill>
              </a:rPr>
              <a:t>pursue a career in science</a:t>
            </a:r>
            <a:r>
              <a:rPr lang="en-GB" sz="2000" dirty="0">
                <a:solidFill>
                  <a:srgbClr val="0070C0"/>
                </a:solidFill>
              </a:rPr>
              <a:t>. Empower the next generation of adults to </a:t>
            </a:r>
            <a:r>
              <a:rPr lang="en-GB" sz="2000" b="1" dirty="0">
                <a:solidFill>
                  <a:srgbClr val="0070C0"/>
                </a:solidFill>
              </a:rPr>
              <a:t>make sense of the science that shapes their lives</a:t>
            </a:r>
            <a:r>
              <a:rPr lang="en-GB" sz="2000" dirty="0">
                <a:solidFill>
                  <a:srgbClr val="0070C0"/>
                </a:solidFill>
              </a:rPr>
              <a:t>. 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Enable a diverse audience across all sectors of the public to </a:t>
            </a:r>
            <a:r>
              <a:rPr lang="en-GB" sz="2000" b="1" dirty="0">
                <a:solidFill>
                  <a:srgbClr val="0070C0"/>
                </a:solidFill>
              </a:rPr>
              <a:t>engage with the science, the discoveries and the technologies at CERN</a:t>
            </a:r>
            <a:r>
              <a:rPr lang="en-GB" sz="2000" dirty="0">
                <a:solidFill>
                  <a:srgbClr val="0070C0"/>
                </a:solidFill>
              </a:rPr>
              <a:t>. 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70C0"/>
                </a:solidFill>
              </a:rPr>
              <a:t>Convey the importance and relevance of fundamental science in bringing nations together through </a:t>
            </a:r>
            <a:r>
              <a:rPr lang="en-GB" sz="2000" b="1" dirty="0">
                <a:solidFill>
                  <a:srgbClr val="0070C0"/>
                </a:solidFill>
              </a:rPr>
              <a:t>peaceful collaboration and driving innovation</a:t>
            </a:r>
            <a:r>
              <a:rPr lang="en-GB" sz="2000" dirty="0">
                <a:solidFill>
                  <a:srgbClr val="0070C0"/>
                </a:solidFill>
              </a:rPr>
              <a:t>.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endParaRPr lang="en-GB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70C0"/>
                </a:solidFill>
              </a:rPr>
              <a:t>Enable </a:t>
            </a:r>
            <a:r>
              <a:rPr lang="en-US" sz="2000" b="1" dirty="0">
                <a:solidFill>
                  <a:srgbClr val="0070C0"/>
                </a:solidFill>
              </a:rPr>
              <a:t>interaction with the people working at CERN, the science and the discoveries</a:t>
            </a:r>
            <a:r>
              <a:rPr lang="en-US" sz="2000" dirty="0">
                <a:solidFill>
                  <a:srgbClr val="0070C0"/>
                </a:solidFill>
              </a:rPr>
              <a:t>, in keeping with the spirit of openness that pervades this publicly funded laboratory   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0070C0"/>
                </a:solidFill>
              </a:rPr>
              <a:t>Conserve and display the heritage of big science</a:t>
            </a:r>
            <a:r>
              <a:rPr lang="en-GB" sz="2000" dirty="0">
                <a:solidFill>
                  <a:srgbClr val="0070C0"/>
                </a:solidFill>
              </a:rPr>
              <a:t>, the objects and stories that transmit the tremendous human endeavour in a tangible way.</a:t>
            </a:r>
          </a:p>
          <a:p>
            <a:pPr marL="0" indent="0">
              <a:buNone/>
            </a:pPr>
            <a:r>
              <a:rPr lang="en-GB" sz="2000" b="1" dirty="0">
                <a:solidFill>
                  <a:srgbClr val="0070C0"/>
                </a:solidFill>
              </a:rPr>
              <a:t>Build ties across Member States and beyond</a:t>
            </a:r>
            <a:r>
              <a:rPr lang="en-GB" sz="2000" dirty="0">
                <a:solidFill>
                  <a:srgbClr val="0070C0"/>
                </a:solidFill>
              </a:rPr>
              <a:t>, sharing content and encouraging co-creation with other museums, science centres and education networks.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endParaRPr lang="en-US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16DCB8-CB7F-3144-81D0-B1CD3D88E39C}"/>
              </a:ext>
            </a:extLst>
          </p:cNvPr>
          <p:cNvSpPr txBox="1"/>
          <p:nvPr/>
        </p:nvSpPr>
        <p:spPr>
          <a:xfrm>
            <a:off x="652467" y="1632537"/>
            <a:ext cx="28181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Inspire</a:t>
            </a:r>
          </a:p>
          <a:p>
            <a:pPr algn="r"/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Educate </a:t>
            </a:r>
          </a:p>
          <a:p>
            <a:pPr algn="r"/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Engage</a:t>
            </a:r>
          </a:p>
          <a:p>
            <a:pPr algn="r"/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Treasure</a:t>
            </a:r>
          </a:p>
          <a:p>
            <a:pPr algn="r"/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Collaborate</a:t>
            </a:r>
          </a:p>
        </p:txBody>
      </p:sp>
    </p:spTree>
    <p:extLst>
      <p:ext uri="{BB962C8B-B14F-4D97-AF65-F5344CB8AC3E}">
        <p14:creationId xmlns:p14="http://schemas.microsoft.com/office/powerpoint/2010/main" val="3124336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3776132" y="4295425"/>
            <a:ext cx="5407378" cy="112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770489" y="948267"/>
            <a:ext cx="0" cy="33528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670756" y="4301067"/>
            <a:ext cx="2099733" cy="16707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97955" y="573291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/>
              <a:t>Themes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498453" y="4106439"/>
            <a:ext cx="2567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"/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Stages </a:t>
            </a:r>
            <a:r>
              <a:rPr lang="de-AT" b="1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fontAlgn="b"/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cognitive</a:t>
            </a:r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development</a:t>
            </a:r>
            <a:r>
              <a:rPr lang="en-GB" b="1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1,2</a:t>
            </a:r>
            <a:endParaRPr lang="de-AT" b="1" baseline="30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dirty="0"/>
              <a:t>(Age </a:t>
            </a:r>
            <a:r>
              <a:rPr lang="de-AT" dirty="0" err="1"/>
              <a:t>group</a:t>
            </a:r>
            <a:r>
              <a:rPr lang="de-AT" dirty="0"/>
              <a:t>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13368" y="6104089"/>
            <a:ext cx="2526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/>
              <a:t>Location/type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activity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19818" y="4396941"/>
            <a:ext cx="122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err="1"/>
              <a:t>Pre</a:t>
            </a:r>
            <a:r>
              <a:rPr lang="de-AT" dirty="0"/>
              <a:t>- </a:t>
            </a:r>
          </a:p>
          <a:p>
            <a:r>
              <a:rPr lang="de-AT" dirty="0"/>
              <a:t>(</a:t>
            </a:r>
            <a:r>
              <a:rPr lang="de-AT" dirty="0" smtClean="0"/>
              <a:t>5-7 </a:t>
            </a:r>
            <a:r>
              <a:rPr lang="de-AT" dirty="0"/>
              <a:t>years)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63404" y="2956665"/>
            <a:ext cx="200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Scientific reasoning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76567" y="1384492"/>
            <a:ext cx="1687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States </a:t>
            </a:r>
            <a:r>
              <a:rPr lang="de-AT" dirty="0" err="1"/>
              <a:t>of</a:t>
            </a:r>
            <a:r>
              <a:rPr lang="de-AT" dirty="0"/>
              <a:t> matter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376835" y="1776598"/>
            <a:ext cx="124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Technology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70778" y="2543573"/>
            <a:ext cx="199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Structure of matter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55797" y="4405869"/>
            <a:ext cx="1293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err="1"/>
              <a:t>Concrete</a:t>
            </a:r>
            <a:r>
              <a:rPr lang="de-AT" dirty="0"/>
              <a:t> </a:t>
            </a:r>
          </a:p>
          <a:p>
            <a:r>
              <a:rPr lang="de-AT" dirty="0" smtClean="0"/>
              <a:t>(</a:t>
            </a:r>
            <a:r>
              <a:rPr lang="de-AT" dirty="0" smtClean="0"/>
              <a:t>8</a:t>
            </a:r>
            <a:r>
              <a:rPr lang="de-AT" dirty="0" smtClean="0"/>
              <a:t>-11 </a:t>
            </a:r>
            <a:r>
              <a:rPr lang="de-AT" dirty="0"/>
              <a:t>years)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817205" y="4419769"/>
            <a:ext cx="1410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Formal</a:t>
            </a:r>
          </a:p>
          <a:p>
            <a:pPr algn="ctr"/>
            <a:r>
              <a:rPr lang="de-AT" dirty="0" smtClean="0"/>
              <a:t>(12-15 years)</a:t>
            </a:r>
            <a:endParaRPr lang="de-AT" dirty="0"/>
          </a:p>
        </p:txBody>
      </p:sp>
      <p:sp>
        <p:nvSpPr>
          <p:cNvPr id="18" name="TextBox 17"/>
          <p:cNvSpPr txBox="1"/>
          <p:nvPr/>
        </p:nvSpPr>
        <p:spPr>
          <a:xfrm>
            <a:off x="8227784" y="4406174"/>
            <a:ext cx="1270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Post-formal</a:t>
            </a:r>
          </a:p>
          <a:p>
            <a:r>
              <a:rPr lang="en-US" dirty="0" smtClean="0"/>
              <a:t>(&gt;16 years)</a:t>
            </a:r>
            <a:endParaRPr lang="de-AT" dirty="0"/>
          </a:p>
        </p:txBody>
      </p:sp>
      <p:sp>
        <p:nvSpPr>
          <p:cNvPr id="39" name="TextBox 38"/>
          <p:cNvSpPr txBox="1"/>
          <p:nvPr/>
        </p:nvSpPr>
        <p:spPr>
          <a:xfrm rot="3107979">
            <a:off x="1841053" y="4360252"/>
            <a:ext cx="125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Auditorium</a:t>
            </a:r>
          </a:p>
        </p:txBody>
      </p:sp>
      <p:sp>
        <p:nvSpPr>
          <p:cNvPr id="40" name="TextBox 39"/>
          <p:cNvSpPr txBox="1"/>
          <p:nvPr/>
        </p:nvSpPr>
        <p:spPr>
          <a:xfrm rot="3085911">
            <a:off x="1107524" y="4611818"/>
            <a:ext cx="15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Education Labs</a:t>
            </a:r>
          </a:p>
        </p:txBody>
      </p:sp>
      <p:sp>
        <p:nvSpPr>
          <p:cNvPr id="41" name="TextBox 40"/>
          <p:cNvSpPr txBox="1"/>
          <p:nvPr/>
        </p:nvSpPr>
        <p:spPr>
          <a:xfrm rot="3055271">
            <a:off x="985210" y="5178052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Exhibition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300615" y="2167043"/>
            <a:ext cx="136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Acceleration</a:t>
            </a:r>
          </a:p>
        </p:txBody>
      </p:sp>
      <p:sp>
        <p:nvSpPr>
          <p:cNvPr id="49" name="TextBox 48"/>
          <p:cNvSpPr txBox="1"/>
          <p:nvPr/>
        </p:nvSpPr>
        <p:spPr>
          <a:xfrm rot="5400000">
            <a:off x="3047691" y="338134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…</a:t>
            </a:r>
            <a:endParaRPr lang="en-GB" dirty="0"/>
          </a:p>
        </p:txBody>
      </p:sp>
      <p:sp>
        <p:nvSpPr>
          <p:cNvPr id="50" name="Fußzeilenplatzhalter 9">
            <a:extLst>
              <a:ext uri="{FF2B5EF4-FFF2-40B4-BE49-F238E27FC236}">
                <a16:creationId xmlns:a16="http://schemas.microsoft.com/office/drawing/2014/main" id="{36F8FE08-F5F5-40FA-BC6D-03BE7A58550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850824" y="6504043"/>
            <a:ext cx="10490352" cy="391661"/>
          </a:xfrm>
        </p:spPr>
        <p:txBody>
          <a:bodyPr/>
          <a:lstStyle/>
          <a:p>
            <a:pPr algn="l"/>
            <a:r>
              <a:rPr lang="en-US" baseline="30000" dirty="0"/>
              <a:t>1 </a:t>
            </a:r>
            <a:r>
              <a:rPr lang="en-US" dirty="0"/>
              <a:t>Piaget, J. &amp; </a:t>
            </a:r>
            <a:r>
              <a:rPr lang="en-US" dirty="0" err="1"/>
              <a:t>Inhelder</a:t>
            </a:r>
            <a:r>
              <a:rPr lang="en-US" dirty="0"/>
              <a:t>, B. (1969). The psychology of the child. New York: Basic Books. </a:t>
            </a:r>
            <a:br>
              <a:rPr lang="en-US" dirty="0"/>
            </a:br>
            <a:r>
              <a:rPr lang="en-US" baseline="30000" dirty="0"/>
              <a:t>2 </a:t>
            </a:r>
            <a:r>
              <a:rPr lang="en-US" dirty="0"/>
              <a:t>Lawson, E. (2004). The nature and development of scientific reasoning: A synthetic view. International Journal of Science and Mathematics Education, 2(3), 307.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80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3776132" y="4295425"/>
            <a:ext cx="5407378" cy="112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770489" y="948267"/>
            <a:ext cx="0" cy="33528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670756" y="4301067"/>
            <a:ext cx="2099733" cy="16707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97955" y="573291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/>
              <a:t>Themes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498453" y="4106439"/>
            <a:ext cx="2567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"/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Stages </a:t>
            </a:r>
            <a:r>
              <a:rPr lang="de-AT" b="1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fontAlgn="b"/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cognitive</a:t>
            </a:r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development</a:t>
            </a:r>
            <a:r>
              <a:rPr lang="en-GB" b="1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1,2</a:t>
            </a:r>
            <a:endParaRPr lang="de-AT" b="1" baseline="30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dirty="0"/>
              <a:t>(Age </a:t>
            </a:r>
            <a:r>
              <a:rPr lang="de-AT" dirty="0" err="1"/>
              <a:t>group</a:t>
            </a:r>
            <a:r>
              <a:rPr lang="de-AT" dirty="0"/>
              <a:t>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13368" y="6104089"/>
            <a:ext cx="2526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/>
              <a:t>Location/type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activity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19818" y="4396941"/>
            <a:ext cx="122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err="1"/>
              <a:t>Pre</a:t>
            </a:r>
            <a:r>
              <a:rPr lang="de-AT" dirty="0"/>
              <a:t>- </a:t>
            </a:r>
          </a:p>
          <a:p>
            <a:r>
              <a:rPr lang="de-AT" dirty="0"/>
              <a:t>(</a:t>
            </a:r>
            <a:r>
              <a:rPr lang="de-AT" dirty="0" smtClean="0"/>
              <a:t>5-7 </a:t>
            </a:r>
            <a:r>
              <a:rPr lang="de-AT" dirty="0"/>
              <a:t>years)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63404" y="2956665"/>
            <a:ext cx="200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Scientific reasoning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76567" y="1384492"/>
            <a:ext cx="1687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States </a:t>
            </a:r>
            <a:r>
              <a:rPr lang="de-AT" dirty="0" err="1"/>
              <a:t>of</a:t>
            </a:r>
            <a:r>
              <a:rPr lang="de-AT" dirty="0"/>
              <a:t> matter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376835" y="1776598"/>
            <a:ext cx="124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Technology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70778" y="2543573"/>
            <a:ext cx="199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Structure of matter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55797" y="4405869"/>
            <a:ext cx="1293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err="1"/>
              <a:t>Concrete</a:t>
            </a:r>
            <a:r>
              <a:rPr lang="de-AT" dirty="0"/>
              <a:t> </a:t>
            </a:r>
          </a:p>
          <a:p>
            <a:r>
              <a:rPr lang="de-AT" dirty="0" smtClean="0"/>
              <a:t>(</a:t>
            </a:r>
            <a:r>
              <a:rPr lang="de-AT" dirty="0" smtClean="0"/>
              <a:t>8</a:t>
            </a:r>
            <a:r>
              <a:rPr lang="de-AT" dirty="0" smtClean="0"/>
              <a:t>-11 </a:t>
            </a:r>
            <a:r>
              <a:rPr lang="de-AT" dirty="0"/>
              <a:t>years)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817205" y="4419769"/>
            <a:ext cx="1410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Formal</a:t>
            </a:r>
          </a:p>
          <a:p>
            <a:pPr algn="ctr"/>
            <a:r>
              <a:rPr lang="de-AT" dirty="0" smtClean="0"/>
              <a:t>(12-15 years)</a:t>
            </a:r>
            <a:endParaRPr lang="de-AT" dirty="0"/>
          </a:p>
        </p:txBody>
      </p:sp>
      <p:sp>
        <p:nvSpPr>
          <p:cNvPr id="18" name="TextBox 17"/>
          <p:cNvSpPr txBox="1"/>
          <p:nvPr/>
        </p:nvSpPr>
        <p:spPr>
          <a:xfrm>
            <a:off x="8227784" y="4406174"/>
            <a:ext cx="1270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Post-formal</a:t>
            </a:r>
          </a:p>
          <a:p>
            <a:r>
              <a:rPr lang="en-US" dirty="0" smtClean="0"/>
              <a:t>(&gt;16 years)</a:t>
            </a:r>
            <a:endParaRPr lang="de-AT" dirty="0"/>
          </a:p>
        </p:txBody>
      </p:sp>
      <p:sp>
        <p:nvSpPr>
          <p:cNvPr id="39" name="TextBox 38"/>
          <p:cNvSpPr txBox="1"/>
          <p:nvPr/>
        </p:nvSpPr>
        <p:spPr>
          <a:xfrm rot="3107979">
            <a:off x="1841053" y="4360252"/>
            <a:ext cx="125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Auditorium</a:t>
            </a:r>
          </a:p>
        </p:txBody>
      </p:sp>
      <p:sp>
        <p:nvSpPr>
          <p:cNvPr id="40" name="TextBox 39"/>
          <p:cNvSpPr txBox="1"/>
          <p:nvPr/>
        </p:nvSpPr>
        <p:spPr>
          <a:xfrm rot="3085911">
            <a:off x="1107524" y="4611818"/>
            <a:ext cx="15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Education Labs</a:t>
            </a:r>
          </a:p>
        </p:txBody>
      </p:sp>
      <p:sp>
        <p:nvSpPr>
          <p:cNvPr id="41" name="TextBox 40"/>
          <p:cNvSpPr txBox="1"/>
          <p:nvPr/>
        </p:nvSpPr>
        <p:spPr>
          <a:xfrm rot="3055271">
            <a:off x="985210" y="5178052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Exhibition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300615" y="2167043"/>
            <a:ext cx="136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Acceleration</a:t>
            </a:r>
          </a:p>
        </p:txBody>
      </p:sp>
      <p:sp>
        <p:nvSpPr>
          <p:cNvPr id="49" name="TextBox 48"/>
          <p:cNvSpPr txBox="1"/>
          <p:nvPr/>
        </p:nvSpPr>
        <p:spPr>
          <a:xfrm rot="5400000">
            <a:off x="3047691" y="338134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…</a:t>
            </a:r>
            <a:endParaRPr lang="en-GB" dirty="0"/>
          </a:p>
        </p:txBody>
      </p:sp>
      <p:sp>
        <p:nvSpPr>
          <p:cNvPr id="50" name="Fußzeilenplatzhalter 9">
            <a:extLst>
              <a:ext uri="{FF2B5EF4-FFF2-40B4-BE49-F238E27FC236}">
                <a16:creationId xmlns:a16="http://schemas.microsoft.com/office/drawing/2014/main" id="{36F8FE08-F5F5-40FA-BC6D-03BE7A58550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850824" y="6504043"/>
            <a:ext cx="10490352" cy="391661"/>
          </a:xfrm>
        </p:spPr>
        <p:txBody>
          <a:bodyPr/>
          <a:lstStyle/>
          <a:p>
            <a:pPr algn="l"/>
            <a:r>
              <a:rPr lang="en-US" baseline="30000" dirty="0"/>
              <a:t>1 </a:t>
            </a:r>
            <a:r>
              <a:rPr lang="en-US" dirty="0"/>
              <a:t>Piaget, J. &amp; </a:t>
            </a:r>
            <a:r>
              <a:rPr lang="en-US" dirty="0" err="1"/>
              <a:t>Inhelder</a:t>
            </a:r>
            <a:r>
              <a:rPr lang="en-US" dirty="0"/>
              <a:t>, B. (1969). The psychology of the child. New York: Basic Books. </a:t>
            </a:r>
            <a:br>
              <a:rPr lang="en-US" dirty="0"/>
            </a:br>
            <a:r>
              <a:rPr lang="en-US" baseline="30000" dirty="0"/>
              <a:t>2 </a:t>
            </a:r>
            <a:r>
              <a:rPr lang="en-US" dirty="0"/>
              <a:t>Lawson, E. (2004). The nature and development of scientific reasoning: A synthetic view. International Journal of Science and Mathematics Education, 2(3), 307.</a:t>
            </a:r>
          </a:p>
          <a:p>
            <a:pPr algn="l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27FF57-0F1B-DB48-97B0-2A998295F9E1}"/>
              </a:ext>
            </a:extLst>
          </p:cNvPr>
          <p:cNvSpPr txBox="1"/>
          <p:nvPr/>
        </p:nvSpPr>
        <p:spPr>
          <a:xfrm>
            <a:off x="4298298" y="1016067"/>
            <a:ext cx="7502102" cy="14773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Final list of themes is not fixed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Education team took part in brainstorming sessions with scientists for hands-on exhibit ideas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Open Days activities being evaluated for inclusion in SG exhibition and labs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Create continuous/integrated scenography </a:t>
            </a:r>
          </a:p>
        </p:txBody>
      </p:sp>
    </p:spTree>
    <p:extLst>
      <p:ext uri="{BB962C8B-B14F-4D97-AF65-F5344CB8AC3E}">
        <p14:creationId xmlns:p14="http://schemas.microsoft.com/office/powerpoint/2010/main" val="487257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>
            <a:off x="3776132" y="4295425"/>
            <a:ext cx="5407378" cy="112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770489" y="948267"/>
            <a:ext cx="0" cy="335280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670756" y="4301067"/>
            <a:ext cx="2099733" cy="167075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97955" y="573291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/>
              <a:t>Themes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9498453" y="4106439"/>
            <a:ext cx="25676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"/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Stages </a:t>
            </a:r>
            <a:r>
              <a:rPr lang="de-AT" b="1" dirty="0" err="1">
                <a:solidFill>
                  <a:srgbClr val="000000"/>
                </a:solidFill>
                <a:latin typeface="Calibri" panose="020F0502020204030204" pitchFamily="34" charset="0"/>
              </a:rPr>
              <a:t>of</a:t>
            </a:r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fontAlgn="b"/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cognitive</a:t>
            </a:r>
            <a:r>
              <a:rPr lang="de-AT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alibri" panose="020F0502020204030204" pitchFamily="34" charset="0"/>
              </a:rPr>
              <a:t>development</a:t>
            </a:r>
            <a:r>
              <a:rPr lang="en-GB" b="1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1,2</a:t>
            </a:r>
            <a:endParaRPr lang="de-AT" b="1" baseline="30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de-AT" dirty="0"/>
              <a:t>(Age </a:t>
            </a:r>
            <a:r>
              <a:rPr lang="de-AT" dirty="0" err="1"/>
              <a:t>group</a:t>
            </a:r>
            <a:r>
              <a:rPr lang="de-AT" dirty="0"/>
              <a:t>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13368" y="6104089"/>
            <a:ext cx="2526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/>
              <a:t>Location/type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activity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19818" y="4396941"/>
            <a:ext cx="122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 err="1"/>
              <a:t>Pre</a:t>
            </a:r>
            <a:r>
              <a:rPr lang="de-AT" dirty="0"/>
              <a:t>- </a:t>
            </a:r>
          </a:p>
          <a:p>
            <a:r>
              <a:rPr lang="de-AT" dirty="0"/>
              <a:t>(</a:t>
            </a:r>
            <a:r>
              <a:rPr lang="de-AT" dirty="0" smtClean="0"/>
              <a:t>5-7 </a:t>
            </a:r>
            <a:r>
              <a:rPr lang="de-AT" dirty="0"/>
              <a:t>years)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63404" y="2956665"/>
            <a:ext cx="200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Scientific reasoning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76567" y="1384492"/>
            <a:ext cx="1687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States </a:t>
            </a:r>
            <a:r>
              <a:rPr lang="de-AT" dirty="0" err="1"/>
              <a:t>of</a:t>
            </a:r>
            <a:r>
              <a:rPr lang="de-AT" dirty="0"/>
              <a:t> matter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376835" y="1776598"/>
            <a:ext cx="124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Technology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70778" y="2543573"/>
            <a:ext cx="199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Structure of matter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55797" y="4405869"/>
            <a:ext cx="1293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err="1"/>
              <a:t>Concrete</a:t>
            </a:r>
            <a:r>
              <a:rPr lang="de-AT" dirty="0"/>
              <a:t> </a:t>
            </a:r>
          </a:p>
          <a:p>
            <a:r>
              <a:rPr lang="de-AT" dirty="0" smtClean="0"/>
              <a:t>(</a:t>
            </a:r>
            <a:r>
              <a:rPr lang="de-AT" dirty="0" smtClean="0"/>
              <a:t>8</a:t>
            </a:r>
            <a:r>
              <a:rPr lang="de-AT" dirty="0" smtClean="0"/>
              <a:t>-11 </a:t>
            </a:r>
            <a:r>
              <a:rPr lang="de-AT" dirty="0"/>
              <a:t>years)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817205" y="4419769"/>
            <a:ext cx="1410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smtClean="0"/>
              <a:t>Formal</a:t>
            </a:r>
          </a:p>
          <a:p>
            <a:pPr algn="ctr"/>
            <a:r>
              <a:rPr lang="de-AT" dirty="0" smtClean="0"/>
              <a:t>(12-15 years)</a:t>
            </a:r>
            <a:endParaRPr lang="de-AT" dirty="0"/>
          </a:p>
        </p:txBody>
      </p:sp>
      <p:sp>
        <p:nvSpPr>
          <p:cNvPr id="18" name="TextBox 17"/>
          <p:cNvSpPr txBox="1"/>
          <p:nvPr/>
        </p:nvSpPr>
        <p:spPr>
          <a:xfrm>
            <a:off x="8227784" y="4406174"/>
            <a:ext cx="1270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Post-formal</a:t>
            </a:r>
          </a:p>
          <a:p>
            <a:r>
              <a:rPr lang="en-US" dirty="0" smtClean="0"/>
              <a:t>(&gt;16 years)</a:t>
            </a:r>
            <a:endParaRPr lang="de-AT" dirty="0"/>
          </a:p>
        </p:txBody>
      </p:sp>
      <p:sp>
        <p:nvSpPr>
          <p:cNvPr id="39" name="TextBox 38"/>
          <p:cNvSpPr txBox="1"/>
          <p:nvPr/>
        </p:nvSpPr>
        <p:spPr>
          <a:xfrm rot="3107979">
            <a:off x="1841053" y="4360252"/>
            <a:ext cx="125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Auditorium</a:t>
            </a:r>
          </a:p>
        </p:txBody>
      </p:sp>
      <p:sp>
        <p:nvSpPr>
          <p:cNvPr id="40" name="TextBox 39"/>
          <p:cNvSpPr txBox="1"/>
          <p:nvPr/>
        </p:nvSpPr>
        <p:spPr>
          <a:xfrm rot="3085911">
            <a:off x="1107524" y="4611818"/>
            <a:ext cx="15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Education Labs</a:t>
            </a:r>
          </a:p>
        </p:txBody>
      </p:sp>
      <p:sp>
        <p:nvSpPr>
          <p:cNvPr id="41" name="TextBox 40"/>
          <p:cNvSpPr txBox="1"/>
          <p:nvPr/>
        </p:nvSpPr>
        <p:spPr>
          <a:xfrm rot="3055271">
            <a:off x="985210" y="5178052"/>
            <a:ext cx="111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Exhibition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300615" y="2167043"/>
            <a:ext cx="136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Acceleration</a:t>
            </a:r>
          </a:p>
        </p:txBody>
      </p:sp>
      <p:sp>
        <p:nvSpPr>
          <p:cNvPr id="49" name="TextBox 48"/>
          <p:cNvSpPr txBox="1"/>
          <p:nvPr/>
        </p:nvSpPr>
        <p:spPr>
          <a:xfrm rot="5400000">
            <a:off x="3047691" y="3381344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…</a:t>
            </a:r>
            <a:endParaRPr lang="en-GB" dirty="0"/>
          </a:p>
        </p:txBody>
      </p:sp>
      <p:sp>
        <p:nvSpPr>
          <p:cNvPr id="50" name="Fußzeilenplatzhalter 9">
            <a:extLst>
              <a:ext uri="{FF2B5EF4-FFF2-40B4-BE49-F238E27FC236}">
                <a16:creationId xmlns:a16="http://schemas.microsoft.com/office/drawing/2014/main" id="{36F8FE08-F5F5-40FA-BC6D-03BE7A58550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850824" y="6504043"/>
            <a:ext cx="10490352" cy="391661"/>
          </a:xfrm>
        </p:spPr>
        <p:txBody>
          <a:bodyPr/>
          <a:lstStyle/>
          <a:p>
            <a:pPr algn="l"/>
            <a:r>
              <a:rPr lang="en-US" baseline="30000" dirty="0"/>
              <a:t>1 </a:t>
            </a:r>
            <a:r>
              <a:rPr lang="en-US" dirty="0"/>
              <a:t>Piaget, J. &amp; </a:t>
            </a:r>
            <a:r>
              <a:rPr lang="en-US" dirty="0" err="1"/>
              <a:t>Inhelder</a:t>
            </a:r>
            <a:r>
              <a:rPr lang="en-US" dirty="0"/>
              <a:t>, B. (1969). The psychology of the child. New York: Basic Books. </a:t>
            </a:r>
            <a:br>
              <a:rPr lang="en-US" dirty="0"/>
            </a:br>
            <a:r>
              <a:rPr lang="en-US" baseline="30000" dirty="0"/>
              <a:t>2 </a:t>
            </a:r>
            <a:r>
              <a:rPr lang="en-US" dirty="0"/>
              <a:t>Lawson, E. (2004). The nature and development of scientific reasoning: A synthetic view. International Journal of Science and Mathematics Education, 2(3), 307.</a:t>
            </a:r>
          </a:p>
          <a:p>
            <a:pPr algn="l"/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6675150" y="1293647"/>
            <a:ext cx="1694687" cy="4888089"/>
            <a:chOff x="5509948" y="1300480"/>
            <a:chExt cx="1694687" cy="4888089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7201273" y="1311769"/>
              <a:ext cx="0" cy="2988231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5513456" y="4300000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5509948" y="3189049"/>
              <a:ext cx="11970" cy="299952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5520250" y="1300480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516797" y="1588457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5520730" y="1890052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5513210" y="2191883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5513456" y="2459892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5516495" y="2746912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5516707" y="3040179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516796" y="3328873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5516987" y="3600727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5523591" y="3848674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5516987" y="4103449"/>
              <a:ext cx="1681044" cy="188856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4797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Example</a:t>
            </a:r>
            <a:r>
              <a:rPr lang="de-AT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Theme: </a:t>
            </a:r>
            <a:r>
              <a:rPr lang="en-GB" dirty="0"/>
              <a:t>Acceleration </a:t>
            </a:r>
            <a:r>
              <a:rPr lang="de-AT" dirty="0"/>
              <a:t/>
            </a:r>
            <a:br>
              <a:rPr lang="de-AT" dirty="0"/>
            </a:br>
            <a:r>
              <a:rPr lang="de-AT" b="1" dirty="0"/>
              <a:t>Age </a:t>
            </a:r>
            <a:r>
              <a:rPr lang="de-AT" b="1" dirty="0" err="1"/>
              <a:t>group</a:t>
            </a:r>
            <a:r>
              <a:rPr lang="de-AT" b="1" dirty="0"/>
              <a:t>: </a:t>
            </a:r>
            <a:r>
              <a:rPr lang="de-AT" dirty="0"/>
              <a:t>(post-)formal </a:t>
            </a:r>
            <a:r>
              <a:rPr lang="de-AT" dirty="0" err="1"/>
              <a:t>stage</a:t>
            </a:r>
            <a:r>
              <a:rPr lang="de-AT" dirty="0"/>
              <a:t> (</a:t>
            </a:r>
            <a:r>
              <a:rPr lang="en-GB" dirty="0"/>
              <a:t>~ 16-19 years</a:t>
            </a:r>
            <a:r>
              <a:rPr lang="de-AT" dirty="0"/>
              <a:t>)</a:t>
            </a:r>
            <a:endParaRPr lang="en-GB" dirty="0"/>
          </a:p>
          <a:p>
            <a:pPr marL="0" indent="0">
              <a:buNone/>
            </a:pPr>
            <a:endParaRPr lang="de-AT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063714"/>
              </p:ext>
            </p:extLst>
          </p:nvPr>
        </p:nvGraphicFramePr>
        <p:xfrm>
          <a:off x="1036320" y="2939626"/>
          <a:ext cx="9543627" cy="2136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1209">
                  <a:extLst>
                    <a:ext uri="{9D8B030D-6E8A-4147-A177-3AD203B41FA5}">
                      <a16:colId xmlns:a16="http://schemas.microsoft.com/office/drawing/2014/main" val="621631668"/>
                    </a:ext>
                  </a:extLst>
                </a:gridCol>
                <a:gridCol w="3181209">
                  <a:extLst>
                    <a:ext uri="{9D8B030D-6E8A-4147-A177-3AD203B41FA5}">
                      <a16:colId xmlns:a16="http://schemas.microsoft.com/office/drawing/2014/main" val="24806009"/>
                    </a:ext>
                  </a:extLst>
                </a:gridCol>
                <a:gridCol w="3181209">
                  <a:extLst>
                    <a:ext uri="{9D8B030D-6E8A-4147-A177-3AD203B41FA5}">
                      <a16:colId xmlns:a16="http://schemas.microsoft.com/office/drawing/2014/main" val="21052651"/>
                    </a:ext>
                  </a:extLst>
                </a:gridCol>
              </a:tblGrid>
              <a:tr h="399627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Education Labs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/>
                        <a:t>Exhibition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19287"/>
                  </a:ext>
                </a:extLst>
              </a:tr>
              <a:tr h="1297093">
                <a:tc>
                  <a:txBody>
                    <a:bodyPr/>
                    <a:lstStyle/>
                    <a:p>
                      <a:pPr algn="ctr"/>
                      <a:endParaRPr lang="de-AT" noProof="0" dirty="0"/>
                    </a:p>
                    <a:p>
                      <a:pPr algn="ctr"/>
                      <a:endParaRPr lang="de-AT" noProof="0" dirty="0"/>
                    </a:p>
                    <a:p>
                      <a:pPr algn="ctr"/>
                      <a:endParaRPr lang="de-AT" noProof="0" dirty="0"/>
                    </a:p>
                    <a:p>
                      <a:pPr algn="ctr"/>
                      <a:endParaRPr lang="de-AT" noProof="0" dirty="0"/>
                    </a:p>
                    <a:p>
                      <a:pPr algn="ctr"/>
                      <a:endParaRPr lang="de-AT" noProof="0" dirty="0"/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572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233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Example</a:t>
            </a:r>
            <a:r>
              <a:rPr lang="de-AT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Theme: </a:t>
            </a:r>
            <a:r>
              <a:rPr lang="en-GB" dirty="0"/>
              <a:t>Acceleration </a:t>
            </a:r>
            <a:r>
              <a:rPr lang="de-AT" dirty="0"/>
              <a:t/>
            </a:r>
            <a:br>
              <a:rPr lang="de-AT" dirty="0"/>
            </a:br>
            <a:r>
              <a:rPr lang="de-AT" b="1" dirty="0"/>
              <a:t>Age </a:t>
            </a:r>
            <a:r>
              <a:rPr lang="de-AT" b="1" dirty="0" err="1"/>
              <a:t>group</a:t>
            </a:r>
            <a:r>
              <a:rPr lang="de-AT" b="1" dirty="0"/>
              <a:t>: </a:t>
            </a:r>
            <a:r>
              <a:rPr lang="de-AT" dirty="0"/>
              <a:t>(post-)formal </a:t>
            </a:r>
            <a:r>
              <a:rPr lang="de-AT" dirty="0" err="1"/>
              <a:t>stage</a:t>
            </a:r>
            <a:r>
              <a:rPr lang="de-AT" dirty="0"/>
              <a:t> (</a:t>
            </a:r>
            <a:r>
              <a:rPr lang="en-GB" dirty="0"/>
              <a:t>~ 16-19 years</a:t>
            </a:r>
            <a:r>
              <a:rPr lang="de-AT" dirty="0"/>
              <a:t>)</a:t>
            </a:r>
            <a:endParaRPr lang="en-GB" dirty="0"/>
          </a:p>
          <a:p>
            <a:pPr marL="0" indent="0">
              <a:buNone/>
            </a:pPr>
            <a:endParaRPr lang="de-AT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326455"/>
              </p:ext>
            </p:extLst>
          </p:nvPr>
        </p:nvGraphicFramePr>
        <p:xfrm>
          <a:off x="1036320" y="2939626"/>
          <a:ext cx="9543627" cy="2136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1209">
                  <a:extLst>
                    <a:ext uri="{9D8B030D-6E8A-4147-A177-3AD203B41FA5}">
                      <a16:colId xmlns:a16="http://schemas.microsoft.com/office/drawing/2014/main" val="621631668"/>
                    </a:ext>
                  </a:extLst>
                </a:gridCol>
                <a:gridCol w="3181209">
                  <a:extLst>
                    <a:ext uri="{9D8B030D-6E8A-4147-A177-3AD203B41FA5}">
                      <a16:colId xmlns:a16="http://schemas.microsoft.com/office/drawing/2014/main" val="24806009"/>
                    </a:ext>
                  </a:extLst>
                </a:gridCol>
                <a:gridCol w="3181209">
                  <a:extLst>
                    <a:ext uri="{9D8B030D-6E8A-4147-A177-3AD203B41FA5}">
                      <a16:colId xmlns:a16="http://schemas.microsoft.com/office/drawing/2014/main" val="21052651"/>
                    </a:ext>
                  </a:extLst>
                </a:gridCol>
              </a:tblGrid>
              <a:tr h="399627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Education Labs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/>
                        <a:t>Exhibition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19287"/>
                  </a:ext>
                </a:extLst>
              </a:tr>
              <a:tr h="1297093">
                <a:tc>
                  <a:txBody>
                    <a:bodyPr/>
                    <a:lstStyle/>
                    <a:p>
                      <a:pPr algn="ctr"/>
                      <a:r>
                        <a:rPr lang="de-AT" b="1" dirty="0"/>
                        <a:t>Science </a:t>
                      </a:r>
                      <a:r>
                        <a:rPr lang="de-AT" b="1" dirty="0" err="1"/>
                        <a:t>show</a:t>
                      </a:r>
                      <a:endParaRPr lang="de-AT" b="1" dirty="0"/>
                    </a:p>
                    <a:p>
                      <a:pPr algn="ctr"/>
                      <a:r>
                        <a:rPr lang="en-GB" noProof="0" dirty="0"/>
                        <a:t>“How to make particles faster”</a:t>
                      </a:r>
                    </a:p>
                    <a:p>
                      <a:pPr algn="ctr"/>
                      <a:r>
                        <a:rPr lang="en-GB" noProof="0" dirty="0"/>
                        <a:t>Showing different ways</a:t>
                      </a:r>
                      <a:r>
                        <a:rPr lang="en-GB" baseline="0" noProof="0" dirty="0"/>
                        <a:t> to accelerate</a:t>
                      </a:r>
                    </a:p>
                    <a:p>
                      <a:pPr algn="ctr"/>
                      <a:endParaRPr lang="en-GB" baseline="0" noProof="0" dirty="0"/>
                    </a:p>
                    <a:p>
                      <a:pPr algn="ctr"/>
                      <a:endParaRPr lang="en-GB" baseline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572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156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Example</a:t>
            </a:r>
            <a:r>
              <a:rPr lang="de-AT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Theme: </a:t>
            </a:r>
            <a:r>
              <a:rPr lang="en-GB" dirty="0"/>
              <a:t>Acceleration </a:t>
            </a:r>
            <a:r>
              <a:rPr lang="de-AT" dirty="0"/>
              <a:t/>
            </a:r>
            <a:br>
              <a:rPr lang="de-AT" dirty="0"/>
            </a:br>
            <a:r>
              <a:rPr lang="de-AT" b="1" dirty="0"/>
              <a:t>Age </a:t>
            </a:r>
            <a:r>
              <a:rPr lang="de-AT" b="1" dirty="0" err="1"/>
              <a:t>group</a:t>
            </a:r>
            <a:r>
              <a:rPr lang="de-AT" b="1" dirty="0"/>
              <a:t>: </a:t>
            </a:r>
            <a:r>
              <a:rPr lang="de-AT" dirty="0"/>
              <a:t>(post-)formal </a:t>
            </a:r>
            <a:r>
              <a:rPr lang="de-AT" dirty="0" err="1"/>
              <a:t>stage</a:t>
            </a:r>
            <a:r>
              <a:rPr lang="de-AT" dirty="0"/>
              <a:t> (</a:t>
            </a:r>
            <a:r>
              <a:rPr lang="en-GB" dirty="0"/>
              <a:t>~ 16-19 years</a:t>
            </a:r>
            <a:r>
              <a:rPr lang="de-AT" dirty="0"/>
              <a:t>))</a:t>
            </a:r>
            <a:endParaRPr lang="en-GB" dirty="0"/>
          </a:p>
          <a:p>
            <a:pPr marL="0" indent="0">
              <a:buNone/>
            </a:pPr>
            <a:endParaRPr lang="de-AT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528265"/>
              </p:ext>
            </p:extLst>
          </p:nvPr>
        </p:nvGraphicFramePr>
        <p:xfrm>
          <a:off x="1036320" y="2939626"/>
          <a:ext cx="9543627" cy="2136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1209">
                  <a:extLst>
                    <a:ext uri="{9D8B030D-6E8A-4147-A177-3AD203B41FA5}">
                      <a16:colId xmlns:a16="http://schemas.microsoft.com/office/drawing/2014/main" val="621631668"/>
                    </a:ext>
                  </a:extLst>
                </a:gridCol>
                <a:gridCol w="3181209">
                  <a:extLst>
                    <a:ext uri="{9D8B030D-6E8A-4147-A177-3AD203B41FA5}">
                      <a16:colId xmlns:a16="http://schemas.microsoft.com/office/drawing/2014/main" val="24806009"/>
                    </a:ext>
                  </a:extLst>
                </a:gridCol>
                <a:gridCol w="3181209">
                  <a:extLst>
                    <a:ext uri="{9D8B030D-6E8A-4147-A177-3AD203B41FA5}">
                      <a16:colId xmlns:a16="http://schemas.microsoft.com/office/drawing/2014/main" val="21052651"/>
                    </a:ext>
                  </a:extLst>
                </a:gridCol>
              </a:tblGrid>
              <a:tr h="399627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Education Labs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/>
                        <a:t>Exhibition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19287"/>
                  </a:ext>
                </a:extLst>
              </a:tr>
              <a:tr h="1297093">
                <a:tc>
                  <a:txBody>
                    <a:bodyPr/>
                    <a:lstStyle/>
                    <a:p>
                      <a:pPr algn="ctr"/>
                      <a:r>
                        <a:rPr lang="de-AT" b="1" dirty="0"/>
                        <a:t>Science </a:t>
                      </a:r>
                      <a:r>
                        <a:rPr lang="de-AT" b="1" dirty="0" err="1"/>
                        <a:t>show</a:t>
                      </a:r>
                      <a:endParaRPr lang="de-AT" b="1" dirty="0"/>
                    </a:p>
                    <a:p>
                      <a:pPr algn="ctr"/>
                      <a:r>
                        <a:rPr lang="en-GB" noProof="0" dirty="0"/>
                        <a:t>“How to make particles faster”</a:t>
                      </a:r>
                    </a:p>
                    <a:p>
                      <a:pPr algn="ctr"/>
                      <a:r>
                        <a:rPr lang="en-GB" noProof="0" dirty="0"/>
                        <a:t>Showing different ways</a:t>
                      </a:r>
                      <a:r>
                        <a:rPr lang="en-GB" baseline="0" noProof="0" dirty="0"/>
                        <a:t> to accelerate</a:t>
                      </a:r>
                    </a:p>
                    <a:p>
                      <a:pPr algn="ctr"/>
                      <a:endParaRPr lang="en-GB" baseline="0" noProof="0" dirty="0"/>
                    </a:p>
                    <a:p>
                      <a:pPr algn="ctr"/>
                      <a:endParaRPr lang="en-GB" baseline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/>
                        <a:t>Workshops</a:t>
                      </a:r>
                    </a:p>
                    <a:p>
                      <a:pPr algn="ctr"/>
                      <a:r>
                        <a:rPr lang="en-GB" b="0" noProof="0" dirty="0"/>
                        <a:t>“Electron beam</a:t>
                      </a:r>
                      <a:r>
                        <a:rPr lang="en-GB" b="0" baseline="0" noProof="0" dirty="0"/>
                        <a:t> experiment”</a:t>
                      </a:r>
                    </a:p>
                    <a:p>
                      <a:pPr algn="ctr"/>
                      <a:r>
                        <a:rPr lang="de-AT" b="0" baseline="0" noProof="0" dirty="0"/>
                        <a:t>„Medical </a:t>
                      </a:r>
                      <a:r>
                        <a:rPr lang="en-GB" b="0" baseline="0" noProof="0" dirty="0"/>
                        <a:t>Application</a:t>
                      </a:r>
                      <a:r>
                        <a:rPr lang="de-AT" b="0" baseline="0" noProof="0" dirty="0"/>
                        <a:t>“</a:t>
                      </a:r>
                      <a:endParaRPr lang="en-GB" b="0" baseline="0" noProof="0" dirty="0"/>
                    </a:p>
                    <a:p>
                      <a:pPr algn="ctr"/>
                      <a:r>
                        <a:rPr lang="de-AT" b="0" baseline="0" noProof="0" dirty="0"/>
                        <a:t>„</a:t>
                      </a:r>
                      <a:r>
                        <a:rPr lang="en-GB" b="0" baseline="0" noProof="0" dirty="0"/>
                        <a:t>Particle</a:t>
                      </a:r>
                      <a:r>
                        <a:rPr lang="de-AT" b="0" baseline="0" noProof="0" dirty="0"/>
                        <a:t> Traps“</a:t>
                      </a:r>
                      <a:endParaRPr lang="en-GB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572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434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Example</a:t>
            </a:r>
            <a:r>
              <a:rPr lang="de-AT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Theme: </a:t>
            </a:r>
            <a:r>
              <a:rPr lang="en-GB" dirty="0"/>
              <a:t>Acceleration </a:t>
            </a:r>
            <a:r>
              <a:rPr lang="de-AT" dirty="0"/>
              <a:t/>
            </a:r>
            <a:br>
              <a:rPr lang="de-AT" dirty="0"/>
            </a:br>
            <a:r>
              <a:rPr lang="de-AT" b="1" dirty="0"/>
              <a:t>Age </a:t>
            </a:r>
            <a:r>
              <a:rPr lang="de-AT" b="1" dirty="0" err="1"/>
              <a:t>group</a:t>
            </a:r>
            <a:r>
              <a:rPr lang="de-AT" b="1" dirty="0"/>
              <a:t>: </a:t>
            </a:r>
            <a:r>
              <a:rPr lang="de-AT" dirty="0"/>
              <a:t>(post-)formal </a:t>
            </a:r>
            <a:r>
              <a:rPr lang="de-AT" dirty="0" err="1"/>
              <a:t>stage</a:t>
            </a:r>
            <a:r>
              <a:rPr lang="de-AT" dirty="0"/>
              <a:t> (</a:t>
            </a:r>
            <a:r>
              <a:rPr lang="en-GB" dirty="0"/>
              <a:t>~ 16-19 years</a:t>
            </a:r>
            <a:r>
              <a:rPr lang="de-AT" dirty="0"/>
              <a:t>))</a:t>
            </a:r>
            <a:endParaRPr lang="en-GB" dirty="0"/>
          </a:p>
          <a:p>
            <a:pPr marL="0" indent="0">
              <a:buNone/>
            </a:pPr>
            <a:endParaRPr lang="de-AT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43"/>
              </p:ext>
            </p:extLst>
          </p:nvPr>
        </p:nvGraphicFramePr>
        <p:xfrm>
          <a:off x="1036320" y="2939626"/>
          <a:ext cx="9543627" cy="2136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1209">
                  <a:extLst>
                    <a:ext uri="{9D8B030D-6E8A-4147-A177-3AD203B41FA5}">
                      <a16:colId xmlns:a16="http://schemas.microsoft.com/office/drawing/2014/main" val="621631668"/>
                    </a:ext>
                  </a:extLst>
                </a:gridCol>
                <a:gridCol w="3181209">
                  <a:extLst>
                    <a:ext uri="{9D8B030D-6E8A-4147-A177-3AD203B41FA5}">
                      <a16:colId xmlns:a16="http://schemas.microsoft.com/office/drawing/2014/main" val="24806009"/>
                    </a:ext>
                  </a:extLst>
                </a:gridCol>
                <a:gridCol w="3181209">
                  <a:extLst>
                    <a:ext uri="{9D8B030D-6E8A-4147-A177-3AD203B41FA5}">
                      <a16:colId xmlns:a16="http://schemas.microsoft.com/office/drawing/2014/main" val="21052651"/>
                    </a:ext>
                  </a:extLst>
                </a:gridCol>
              </a:tblGrid>
              <a:tr h="399627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Education Labs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/>
                        <a:t>Exhibition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19287"/>
                  </a:ext>
                </a:extLst>
              </a:tr>
              <a:tr h="1297093">
                <a:tc>
                  <a:txBody>
                    <a:bodyPr/>
                    <a:lstStyle/>
                    <a:p>
                      <a:pPr algn="ctr"/>
                      <a:r>
                        <a:rPr lang="de-AT" b="1" dirty="0"/>
                        <a:t>Science </a:t>
                      </a:r>
                      <a:r>
                        <a:rPr lang="de-AT" b="1" dirty="0" err="1"/>
                        <a:t>show</a:t>
                      </a:r>
                      <a:endParaRPr lang="de-AT" b="1" dirty="0"/>
                    </a:p>
                    <a:p>
                      <a:pPr algn="ctr"/>
                      <a:r>
                        <a:rPr lang="en-GB" noProof="0" dirty="0"/>
                        <a:t>“How to make particles faster”</a:t>
                      </a:r>
                    </a:p>
                    <a:p>
                      <a:pPr algn="ctr"/>
                      <a:r>
                        <a:rPr lang="en-GB" noProof="0" dirty="0"/>
                        <a:t>Showing different ways</a:t>
                      </a:r>
                      <a:r>
                        <a:rPr lang="en-GB" baseline="0" noProof="0" dirty="0"/>
                        <a:t> to accelerate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1" dirty="0"/>
                        <a:t>Workshops</a:t>
                      </a:r>
                    </a:p>
                    <a:p>
                      <a:pPr algn="ctr"/>
                      <a:r>
                        <a:rPr lang="en-GB" b="0" noProof="0" dirty="0"/>
                        <a:t>“Electron beam</a:t>
                      </a:r>
                      <a:r>
                        <a:rPr lang="en-GB" b="0" baseline="0" noProof="0" dirty="0"/>
                        <a:t> experiment”</a:t>
                      </a:r>
                    </a:p>
                    <a:p>
                      <a:pPr algn="ctr"/>
                      <a:r>
                        <a:rPr lang="de-AT" b="0" baseline="0" noProof="0" dirty="0"/>
                        <a:t>„Medical </a:t>
                      </a:r>
                      <a:r>
                        <a:rPr lang="en-GB" b="0" baseline="0" noProof="0" dirty="0"/>
                        <a:t>Application</a:t>
                      </a:r>
                      <a:r>
                        <a:rPr lang="de-AT" b="0" baseline="0" noProof="0" dirty="0"/>
                        <a:t>“</a:t>
                      </a:r>
                      <a:endParaRPr lang="en-GB" b="0" baseline="0" noProof="0" dirty="0"/>
                    </a:p>
                    <a:p>
                      <a:pPr algn="ctr"/>
                      <a:r>
                        <a:rPr lang="de-AT" b="0" baseline="0" noProof="0" dirty="0"/>
                        <a:t>„</a:t>
                      </a:r>
                      <a:r>
                        <a:rPr lang="en-GB" b="0" baseline="0" noProof="0" dirty="0"/>
                        <a:t>Particle</a:t>
                      </a:r>
                      <a:r>
                        <a:rPr lang="de-AT" b="0" baseline="0" noProof="0" dirty="0"/>
                        <a:t> Traps“</a:t>
                      </a:r>
                      <a:endParaRPr lang="en-GB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</a:t>
                      </a:r>
                    </a:p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Functioning proton accelerator, showing applications of accelerators in </a:t>
                      </a:r>
                      <a:endParaRPr lang="en-US" dirty="0">
                        <a:effectLst/>
                      </a:endParaRPr>
                    </a:p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medicine and for analysis of materials 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572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029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"/>
          <p:cNvSpPr/>
          <p:nvPr/>
        </p:nvSpPr>
        <p:spPr>
          <a:xfrm>
            <a:off x="3903762" y="1987274"/>
            <a:ext cx="695121" cy="33088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20" name="Rectangle"/>
          <p:cNvSpPr/>
          <p:nvPr/>
        </p:nvSpPr>
        <p:spPr>
          <a:xfrm>
            <a:off x="3492996" y="1879699"/>
            <a:ext cx="695121" cy="51426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21" name="Rectangle"/>
          <p:cNvSpPr/>
          <p:nvPr/>
        </p:nvSpPr>
        <p:spPr>
          <a:xfrm>
            <a:off x="4368105" y="1879699"/>
            <a:ext cx="695121" cy="514260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22" name="Rectangle"/>
          <p:cNvSpPr/>
          <p:nvPr/>
        </p:nvSpPr>
        <p:spPr>
          <a:xfrm>
            <a:off x="5189637" y="2111871"/>
            <a:ext cx="695121" cy="5354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23" name="Rectangle"/>
          <p:cNvSpPr/>
          <p:nvPr/>
        </p:nvSpPr>
        <p:spPr>
          <a:xfrm>
            <a:off x="5063226" y="1879699"/>
            <a:ext cx="695121" cy="514260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24" name="RFQ 1"/>
          <p:cNvSpPr txBox="1"/>
          <p:nvPr/>
        </p:nvSpPr>
        <p:spPr>
          <a:xfrm>
            <a:off x="4445003" y="2011030"/>
            <a:ext cx="471284" cy="234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500" b="0"/>
            </a:lvl1pPr>
          </a:lstStyle>
          <a:p>
            <a:pPr algn="ctr"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RFQ 1</a:t>
            </a:r>
          </a:p>
        </p:txBody>
      </p:sp>
      <p:sp>
        <p:nvSpPr>
          <p:cNvPr id="125" name="RFQ 2"/>
          <p:cNvSpPr txBox="1"/>
          <p:nvPr/>
        </p:nvSpPr>
        <p:spPr>
          <a:xfrm>
            <a:off x="5180786" y="2011030"/>
            <a:ext cx="471284" cy="234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500" b="0"/>
            </a:lvl1pPr>
          </a:lstStyle>
          <a:p>
            <a:pPr algn="ctr"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RFQ 2</a:t>
            </a:r>
          </a:p>
        </p:txBody>
      </p:sp>
      <p:sp>
        <p:nvSpPr>
          <p:cNvPr id="126" name="Source"/>
          <p:cNvSpPr txBox="1"/>
          <p:nvPr/>
        </p:nvSpPr>
        <p:spPr>
          <a:xfrm>
            <a:off x="3555466" y="2011030"/>
            <a:ext cx="500138" cy="234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500" b="0"/>
            </a:lvl1pPr>
          </a:lstStyle>
          <a:p>
            <a:pPr algn="ctr"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Source</a:t>
            </a:r>
          </a:p>
        </p:txBody>
      </p:sp>
      <p:sp>
        <p:nvSpPr>
          <p:cNvPr id="127" name="Triangle"/>
          <p:cNvSpPr/>
          <p:nvPr/>
        </p:nvSpPr>
        <p:spPr>
          <a:xfrm rot="16200000">
            <a:off x="6394726" y="1557463"/>
            <a:ext cx="82321" cy="1146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28" name="E = 2 MeV; &lt; I &gt; = 5 nA; peak = 200 nA (during bunch)…"/>
          <p:cNvSpPr txBox="1"/>
          <p:nvPr/>
        </p:nvSpPr>
        <p:spPr>
          <a:xfrm>
            <a:off x="4708288" y="2462423"/>
            <a:ext cx="3383940" cy="802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defTabSz="410751" hangingPunct="0">
              <a:lnSpc>
                <a:spcPct val="150000"/>
              </a:lnSpc>
              <a:defRPr sz="1500" b="0"/>
            </a:pPr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E = 2 MeV; &lt; I &gt; = 5 nA; peak = 200 nA (during bunch)</a:t>
            </a:r>
          </a:p>
          <a:p>
            <a:pPr defTabSz="410751" hangingPunct="0">
              <a:lnSpc>
                <a:spcPct val="150000"/>
              </a:lnSpc>
              <a:defRPr sz="1500" b="0"/>
            </a:pPr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200 bunches/s, 0.125 ms length, 1.5·10</a:t>
            </a:r>
            <a:r>
              <a:rPr sz="1055" kern="0" baseline="31999">
                <a:solidFill>
                  <a:srgbClr val="000000"/>
                </a:solidFill>
                <a:latin typeface="Helvetica Neue"/>
                <a:sym typeface="Helvetica Neue"/>
              </a:rPr>
              <a:t>8</a:t>
            </a:r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 protons/bunch</a:t>
            </a:r>
          </a:p>
          <a:p>
            <a:pPr defTabSz="410751" hangingPunct="0">
              <a:lnSpc>
                <a:spcPct val="150000"/>
              </a:lnSpc>
              <a:defRPr sz="1500" b="0"/>
            </a:pPr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To clarify: expected light intensity in visible range?</a:t>
            </a:r>
          </a:p>
        </p:txBody>
      </p:sp>
      <p:sp>
        <p:nvSpPr>
          <p:cNvPr id="129" name="r = 0.25mm"/>
          <p:cNvSpPr txBox="1"/>
          <p:nvPr/>
        </p:nvSpPr>
        <p:spPr>
          <a:xfrm>
            <a:off x="5570485" y="1147778"/>
            <a:ext cx="756618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1500" b="0"/>
            </a:lvl1pPr>
          </a:lstStyle>
          <a:p>
            <a:pPr algn="ctr"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r = 0.25mm</a:t>
            </a:r>
          </a:p>
        </p:txBody>
      </p:sp>
      <p:sp>
        <p:nvSpPr>
          <p:cNvPr id="130" name="Line"/>
          <p:cNvSpPr/>
          <p:nvPr/>
        </p:nvSpPr>
        <p:spPr>
          <a:xfrm>
            <a:off x="5930801" y="1477549"/>
            <a:ext cx="0" cy="616463"/>
          </a:xfrm>
          <a:prstGeom prst="line">
            <a:avLst/>
          </a:prstGeom>
          <a:ln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31" name="r = 0.5mm"/>
          <p:cNvSpPr txBox="1"/>
          <p:nvPr/>
        </p:nvSpPr>
        <p:spPr>
          <a:xfrm>
            <a:off x="6483265" y="1147778"/>
            <a:ext cx="681278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1500" b="0"/>
            </a:lvl1pPr>
          </a:lstStyle>
          <a:p>
            <a:pPr algn="ctr"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r = 0.5mm</a:t>
            </a:r>
          </a:p>
        </p:txBody>
      </p:sp>
      <p:sp>
        <p:nvSpPr>
          <p:cNvPr id="132" name="Line"/>
          <p:cNvSpPr/>
          <p:nvPr/>
        </p:nvSpPr>
        <p:spPr>
          <a:xfrm>
            <a:off x="6814840" y="1477549"/>
            <a:ext cx="0" cy="616463"/>
          </a:xfrm>
          <a:prstGeom prst="line">
            <a:avLst/>
          </a:prstGeom>
          <a:ln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33" name="beam radius in vacuum"/>
          <p:cNvSpPr txBox="1"/>
          <p:nvPr/>
        </p:nvSpPr>
        <p:spPr>
          <a:xfrm>
            <a:off x="5651013" y="928286"/>
            <a:ext cx="1468352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1500" b="0"/>
            </a:lvl1pPr>
          </a:lstStyle>
          <a:p>
            <a:pPr algn="ctr"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beam radius in vacuum</a:t>
            </a:r>
          </a:p>
        </p:txBody>
      </p:sp>
      <p:sp>
        <p:nvSpPr>
          <p:cNvPr id="134" name="RFQ for Science Gateway"/>
          <p:cNvSpPr txBox="1"/>
          <p:nvPr/>
        </p:nvSpPr>
        <p:spPr>
          <a:xfrm>
            <a:off x="1949015" y="871682"/>
            <a:ext cx="2758769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/>
          </a:lstStyle>
          <a:p>
            <a:pPr defTabSz="410751" hangingPunct="0"/>
            <a:r>
              <a:rPr sz="1687" b="1" kern="0" dirty="0">
                <a:solidFill>
                  <a:srgbClr val="000000"/>
                </a:solidFill>
                <a:latin typeface="Helvetica Neue"/>
                <a:sym typeface="Helvetica Neue"/>
              </a:rPr>
              <a:t> RFQ for Science Gateway</a:t>
            </a:r>
          </a:p>
        </p:txBody>
      </p:sp>
      <p:sp>
        <p:nvSpPr>
          <p:cNvPr id="135" name="Range in air (NTP, 2 Mev) ~ 6 cm"/>
          <p:cNvSpPr txBox="1"/>
          <p:nvPr/>
        </p:nvSpPr>
        <p:spPr>
          <a:xfrm>
            <a:off x="7228561" y="1934724"/>
            <a:ext cx="2083905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lnSpc>
                <a:spcPct val="150000"/>
              </a:lnSpc>
              <a:defRPr sz="1500" b="0"/>
            </a:lvl1pPr>
          </a:lstStyle>
          <a:p>
            <a:pPr algn="ctr"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Range in air (NTP, 2 Mev) ~ 6 cm</a:t>
            </a:r>
          </a:p>
        </p:txBody>
      </p:sp>
      <p:sp>
        <p:nvSpPr>
          <p:cNvPr id="136" name="1) Inject different gases (He, Ne, Ar)"/>
          <p:cNvSpPr txBox="1"/>
          <p:nvPr/>
        </p:nvSpPr>
        <p:spPr>
          <a:xfrm>
            <a:off x="2132335" y="3375840"/>
            <a:ext cx="2265044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1) Inject different gases (He, Ne, Ar) </a:t>
            </a:r>
          </a:p>
        </p:txBody>
      </p:sp>
      <p:sp>
        <p:nvSpPr>
          <p:cNvPr id="137" name="Rectangle"/>
          <p:cNvSpPr/>
          <p:nvPr/>
        </p:nvSpPr>
        <p:spPr>
          <a:xfrm>
            <a:off x="4525134" y="3380305"/>
            <a:ext cx="695121" cy="5354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38" name="Triangle"/>
          <p:cNvSpPr/>
          <p:nvPr/>
        </p:nvSpPr>
        <p:spPr>
          <a:xfrm rot="16200000">
            <a:off x="5730224" y="2825897"/>
            <a:ext cx="82321" cy="1146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39" name="Rectangle"/>
          <p:cNvSpPr/>
          <p:nvPr/>
        </p:nvSpPr>
        <p:spPr>
          <a:xfrm>
            <a:off x="4525134" y="3639266"/>
            <a:ext cx="695121" cy="5354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40" name="Triangle"/>
          <p:cNvSpPr/>
          <p:nvPr/>
        </p:nvSpPr>
        <p:spPr>
          <a:xfrm rot="16200000">
            <a:off x="5730224" y="3084858"/>
            <a:ext cx="82321" cy="1146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41" name="observe different colours (visual)"/>
          <p:cNvSpPr txBox="1"/>
          <p:nvPr/>
        </p:nvSpPr>
        <p:spPr>
          <a:xfrm>
            <a:off x="7273469" y="3295473"/>
            <a:ext cx="2022991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observe different colours (visual)</a:t>
            </a:r>
          </a:p>
        </p:txBody>
      </p:sp>
      <p:sp>
        <p:nvSpPr>
          <p:cNvPr id="142" name="using spectrometre: see spectral lines"/>
          <p:cNvSpPr txBox="1"/>
          <p:nvPr/>
        </p:nvSpPr>
        <p:spPr>
          <a:xfrm>
            <a:off x="7273469" y="3595332"/>
            <a:ext cx="2337179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using spectrometre: see spectral lines</a:t>
            </a:r>
          </a:p>
        </p:txBody>
      </p:sp>
      <p:sp>
        <p:nvSpPr>
          <p:cNvPr id="143" name="2) Range variation by moderators"/>
          <p:cNvSpPr txBox="1"/>
          <p:nvPr/>
        </p:nvSpPr>
        <p:spPr>
          <a:xfrm>
            <a:off x="2132334" y="4081285"/>
            <a:ext cx="2075889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2) Range variation by moderators</a:t>
            </a:r>
          </a:p>
        </p:txBody>
      </p:sp>
      <p:sp>
        <p:nvSpPr>
          <p:cNvPr id="144" name="Rectangle"/>
          <p:cNvSpPr/>
          <p:nvPr/>
        </p:nvSpPr>
        <p:spPr>
          <a:xfrm>
            <a:off x="4525134" y="4160414"/>
            <a:ext cx="695121" cy="5354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45" name="Triangle"/>
          <p:cNvSpPr/>
          <p:nvPr/>
        </p:nvSpPr>
        <p:spPr>
          <a:xfrm rot="16200000">
            <a:off x="5388236" y="3947993"/>
            <a:ext cx="82321" cy="4625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46" name="different materials (thickness, density, composition)"/>
          <p:cNvSpPr txBox="1"/>
          <p:nvPr/>
        </p:nvSpPr>
        <p:spPr>
          <a:xfrm>
            <a:off x="7273469" y="4081285"/>
            <a:ext cx="3130665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different materials (thickness, density, composition)</a:t>
            </a:r>
          </a:p>
        </p:txBody>
      </p:sp>
      <p:sp>
        <p:nvSpPr>
          <p:cNvPr id="147" name="Rectangle"/>
          <p:cNvSpPr/>
          <p:nvPr/>
        </p:nvSpPr>
        <p:spPr>
          <a:xfrm>
            <a:off x="5491461" y="4000919"/>
            <a:ext cx="40184" cy="324182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48" name="3) Deviation in magnetic field"/>
          <p:cNvSpPr txBox="1"/>
          <p:nvPr/>
        </p:nvSpPr>
        <p:spPr>
          <a:xfrm>
            <a:off x="2132335" y="4768871"/>
            <a:ext cx="1806585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3) Deviation in magnetic field</a:t>
            </a:r>
          </a:p>
        </p:txBody>
      </p:sp>
      <p:sp>
        <p:nvSpPr>
          <p:cNvPr id="149" name="Rectangle"/>
          <p:cNvSpPr/>
          <p:nvPr/>
        </p:nvSpPr>
        <p:spPr>
          <a:xfrm>
            <a:off x="4525134" y="4848000"/>
            <a:ext cx="695121" cy="5354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50" name="deviate beam with magnets (few hundred Gauss)"/>
          <p:cNvSpPr txBox="1"/>
          <p:nvPr/>
        </p:nvSpPr>
        <p:spPr>
          <a:xfrm>
            <a:off x="7255610" y="4733153"/>
            <a:ext cx="3013647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deviate beam with magnets (few hundred Gauss)</a:t>
            </a:r>
          </a:p>
        </p:txBody>
      </p:sp>
      <p:grpSp>
        <p:nvGrpSpPr>
          <p:cNvPr id="154" name="Group"/>
          <p:cNvGrpSpPr/>
          <p:nvPr/>
        </p:nvGrpSpPr>
        <p:grpSpPr>
          <a:xfrm>
            <a:off x="5531644" y="4455190"/>
            <a:ext cx="241059" cy="364534"/>
            <a:chOff x="0" y="0"/>
            <a:chExt cx="342837" cy="518446"/>
          </a:xfrm>
        </p:grpSpPr>
        <p:sp>
          <p:nvSpPr>
            <p:cNvPr id="151" name="Rectangle"/>
            <p:cNvSpPr/>
            <p:nvPr/>
          </p:nvSpPr>
          <p:spPr>
            <a:xfrm rot="19234832">
              <a:off x="117886" y="6118"/>
              <a:ext cx="174709" cy="433889"/>
            </a:xfrm>
            <a:prstGeom prst="rect">
              <a:avLst/>
            </a:prstGeom>
            <a:solidFill>
              <a:srgbClr val="945200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47" kern="0">
                <a:solidFill>
                  <a:srgbClr val="FFFFFF"/>
                </a:solidFill>
                <a:latin typeface="Helvetica Neue Medium"/>
                <a:sym typeface="Helvetica Neue Medium"/>
              </a:endParaRPr>
            </a:p>
          </p:txBody>
        </p:sp>
        <p:sp>
          <p:nvSpPr>
            <p:cNvPr id="152" name="N"/>
            <p:cNvSpPr txBox="1"/>
            <p:nvPr/>
          </p:nvSpPr>
          <p:spPr>
            <a:xfrm>
              <a:off x="0" y="0"/>
              <a:ext cx="186945" cy="3104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numCol="1" anchor="t">
              <a:spAutoFit/>
            </a:bodyPr>
            <a:lstStyle>
              <a:lvl1pPr algn="l">
                <a:lnSpc>
                  <a:spcPct val="150000"/>
                </a:lnSpc>
                <a:defRPr sz="900" b="0">
                  <a:solidFill>
                    <a:schemeClr val="accent2">
                      <a:hueOff val="-85259"/>
                      <a:satOff val="14347"/>
                      <a:lumOff val="22373"/>
                    </a:schemeClr>
                  </a:solidFill>
                </a:defRPr>
              </a:lvl1pPr>
            </a:lstStyle>
            <a:p>
              <a:pPr defTabSz="410751" hangingPunct="0"/>
              <a:r>
                <a:rPr sz="633" kern="0">
                  <a:solidFill>
                    <a:srgbClr val="16E7CF">
                      <a:hueOff val="-85259"/>
                      <a:satOff val="14347"/>
                      <a:lumOff val="22373"/>
                    </a:srgbClr>
                  </a:solidFill>
                  <a:latin typeface="Helvetica Neue"/>
                  <a:sym typeface="Helvetica Neue"/>
                </a:rPr>
                <a:t>N</a:t>
              </a:r>
            </a:p>
          </p:txBody>
        </p:sp>
        <p:sp>
          <p:nvSpPr>
            <p:cNvPr id="153" name="S"/>
            <p:cNvSpPr txBox="1"/>
            <p:nvPr/>
          </p:nvSpPr>
          <p:spPr>
            <a:xfrm>
              <a:off x="162731" y="208025"/>
              <a:ext cx="180106" cy="3104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numCol="1" anchor="t">
              <a:spAutoFit/>
            </a:bodyPr>
            <a:lstStyle>
              <a:lvl1pPr algn="l">
                <a:lnSpc>
                  <a:spcPct val="150000"/>
                </a:lnSpc>
                <a:defRPr sz="900" b="0">
                  <a:solidFill>
                    <a:schemeClr val="accent2">
                      <a:hueOff val="-85259"/>
                      <a:satOff val="14347"/>
                      <a:lumOff val="22373"/>
                    </a:schemeClr>
                  </a:solidFill>
                </a:defRPr>
              </a:lvl1pPr>
            </a:lstStyle>
            <a:p>
              <a:pPr defTabSz="410751" hangingPunct="0"/>
              <a:r>
                <a:rPr sz="633" kern="0">
                  <a:solidFill>
                    <a:srgbClr val="16E7CF">
                      <a:hueOff val="-85259"/>
                      <a:satOff val="14347"/>
                      <a:lumOff val="22373"/>
                    </a:srgbClr>
                  </a:solidFill>
                  <a:latin typeface="Helvetica Neue"/>
                  <a:sym typeface="Helvetica Neue"/>
                </a:rPr>
                <a:t>S</a:t>
              </a:r>
            </a:p>
          </p:txBody>
        </p:sp>
      </p:grpSp>
      <p:sp>
        <p:nvSpPr>
          <p:cNvPr id="155" name="Shape"/>
          <p:cNvSpPr/>
          <p:nvPr/>
        </p:nvSpPr>
        <p:spPr>
          <a:xfrm rot="15420000">
            <a:off x="5647278" y="4164010"/>
            <a:ext cx="210180" cy="11130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85" h="21190" extrusionOk="0">
                <a:moveTo>
                  <a:pt x="6390" y="0"/>
                </a:moveTo>
                <a:cubicBezTo>
                  <a:pt x="4470" y="2641"/>
                  <a:pt x="3450" y="5305"/>
                  <a:pt x="3249" y="7974"/>
                </a:cubicBezTo>
                <a:cubicBezTo>
                  <a:pt x="2988" y="11448"/>
                  <a:pt x="4237" y="15051"/>
                  <a:pt x="13558" y="17841"/>
                </a:cubicBezTo>
                <a:cubicBezTo>
                  <a:pt x="17515" y="19025"/>
                  <a:pt x="20196" y="20491"/>
                  <a:pt x="15466" y="21055"/>
                </a:cubicBezTo>
                <a:cubicBezTo>
                  <a:pt x="10902" y="21600"/>
                  <a:pt x="6435" y="20406"/>
                  <a:pt x="5082" y="18953"/>
                </a:cubicBezTo>
                <a:cubicBezTo>
                  <a:pt x="3510" y="17265"/>
                  <a:pt x="2197" y="15566"/>
                  <a:pt x="1228" y="13855"/>
                </a:cubicBezTo>
                <a:cubicBezTo>
                  <a:pt x="-1404" y="9209"/>
                  <a:pt x="140" y="4471"/>
                  <a:pt x="6390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56" name="4) PIXE (proton-induced X-ray…"/>
          <p:cNvSpPr txBox="1"/>
          <p:nvPr/>
        </p:nvSpPr>
        <p:spPr>
          <a:xfrm>
            <a:off x="2132335" y="5545755"/>
            <a:ext cx="1878720" cy="559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/>
          <a:p>
            <a:pPr defTabSz="410751" hangingPunct="0">
              <a:lnSpc>
                <a:spcPct val="150000"/>
              </a:lnSpc>
              <a:defRPr sz="1500" b="0"/>
            </a:pPr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4) PIXE (proton-induced X-ray</a:t>
            </a:r>
          </a:p>
          <a:p>
            <a:pPr defTabSz="410751" hangingPunct="0">
              <a:lnSpc>
                <a:spcPct val="150000"/>
              </a:lnSpc>
              <a:defRPr sz="1500" b="0"/>
            </a:pPr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    emission)</a:t>
            </a:r>
          </a:p>
        </p:txBody>
      </p:sp>
      <p:sp>
        <p:nvSpPr>
          <p:cNvPr id="157" name="Rectangle"/>
          <p:cNvSpPr/>
          <p:nvPr/>
        </p:nvSpPr>
        <p:spPr>
          <a:xfrm>
            <a:off x="4525134" y="5624883"/>
            <a:ext cx="695121" cy="5354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58" name="artefacts (Au, Ag), pigments (paintings)"/>
          <p:cNvSpPr txBox="1"/>
          <p:nvPr/>
        </p:nvSpPr>
        <p:spPr>
          <a:xfrm>
            <a:off x="7255609" y="5510035"/>
            <a:ext cx="2409314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artefacts (Au, Ag), pigments (paintings)</a:t>
            </a:r>
          </a:p>
        </p:txBody>
      </p:sp>
      <p:sp>
        <p:nvSpPr>
          <p:cNvPr id="159" name="Triangle"/>
          <p:cNvSpPr/>
          <p:nvPr/>
        </p:nvSpPr>
        <p:spPr>
          <a:xfrm rot="16200000">
            <a:off x="5750315" y="5066830"/>
            <a:ext cx="82321" cy="1146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60" name="X-ray spectrometer"/>
          <p:cNvSpPr/>
          <p:nvPr/>
        </p:nvSpPr>
        <p:spPr>
          <a:xfrm rot="2003405">
            <a:off x="4897183" y="5149846"/>
            <a:ext cx="593390" cy="30475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>
              <a:defRPr sz="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 defTabSz="410751" hangingPunct="0"/>
            <a:r>
              <a:rPr sz="562" kern="0">
                <a:solidFill>
                  <a:srgbClr val="000000"/>
                </a:solidFill>
              </a:rPr>
              <a:t>X-ray spectrometer</a:t>
            </a:r>
          </a:p>
        </p:txBody>
      </p:sp>
      <p:sp>
        <p:nvSpPr>
          <p:cNvPr id="161" name="Star"/>
          <p:cNvSpPr/>
          <p:nvPr/>
        </p:nvSpPr>
        <p:spPr>
          <a:xfrm>
            <a:off x="5578906" y="5509772"/>
            <a:ext cx="288584" cy="219756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62" name="Line"/>
          <p:cNvSpPr/>
          <p:nvPr/>
        </p:nvSpPr>
        <p:spPr>
          <a:xfrm>
            <a:off x="5447124" y="5442644"/>
            <a:ext cx="242314" cy="149740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63" name="5) Pressure variations"/>
          <p:cNvSpPr txBox="1"/>
          <p:nvPr/>
        </p:nvSpPr>
        <p:spPr>
          <a:xfrm>
            <a:off x="2132334" y="6277988"/>
            <a:ext cx="1384996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5) Pressure variations</a:t>
            </a:r>
          </a:p>
        </p:txBody>
      </p:sp>
      <p:sp>
        <p:nvSpPr>
          <p:cNvPr id="164" name="Rectangle"/>
          <p:cNvSpPr/>
          <p:nvPr/>
        </p:nvSpPr>
        <p:spPr>
          <a:xfrm>
            <a:off x="4525134" y="6357117"/>
            <a:ext cx="695121" cy="5354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65" name="Bragg peak shift by lower/higher pressure"/>
          <p:cNvSpPr txBox="1"/>
          <p:nvPr/>
        </p:nvSpPr>
        <p:spPr>
          <a:xfrm>
            <a:off x="7273469" y="6277988"/>
            <a:ext cx="2563202" cy="315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 algn="l">
              <a:lnSpc>
                <a:spcPct val="150000"/>
              </a:lnSpc>
              <a:defRPr sz="1500" b="0"/>
            </a:lvl1pPr>
          </a:lstStyle>
          <a:p>
            <a:pPr defTabSz="410751" hangingPunct="0"/>
            <a:r>
              <a:rPr sz="1055" kern="0">
                <a:solidFill>
                  <a:srgbClr val="000000"/>
                </a:solidFill>
                <a:latin typeface="Helvetica Neue"/>
                <a:sym typeface="Helvetica Neue"/>
              </a:rPr>
              <a:t>Bragg peak shift by lower/higher pressure</a:t>
            </a:r>
          </a:p>
        </p:txBody>
      </p:sp>
      <p:sp>
        <p:nvSpPr>
          <p:cNvPr id="166" name="Rectangle"/>
          <p:cNvSpPr/>
          <p:nvPr/>
        </p:nvSpPr>
        <p:spPr>
          <a:xfrm>
            <a:off x="5224719" y="6277989"/>
            <a:ext cx="1640351" cy="219492"/>
          </a:xfrm>
          <a:prstGeom prst="rect">
            <a:avLst/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67" name="Triangle"/>
          <p:cNvSpPr/>
          <p:nvPr/>
        </p:nvSpPr>
        <p:spPr>
          <a:xfrm rot="16200000">
            <a:off x="5910529" y="5656841"/>
            <a:ext cx="145736" cy="1475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5">
              <a:lumOff val="-29866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68" name="Triangle"/>
          <p:cNvSpPr/>
          <p:nvPr/>
        </p:nvSpPr>
        <p:spPr>
          <a:xfrm rot="16200000">
            <a:off x="5751788" y="5816924"/>
            <a:ext cx="82321" cy="1146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sp>
        <p:nvSpPr>
          <p:cNvPr id="169" name="Triangle"/>
          <p:cNvSpPr/>
          <p:nvPr/>
        </p:nvSpPr>
        <p:spPr>
          <a:xfrm rot="16200000">
            <a:off x="5460311" y="6116589"/>
            <a:ext cx="82321" cy="5456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3998089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715</Words>
  <Application>Microsoft Office PowerPoint</Application>
  <PresentationFormat>Widescreen</PresentationFormat>
  <Paragraphs>177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Calibri Light</vt:lpstr>
      <vt:lpstr>Helvetica Light</vt:lpstr>
      <vt:lpstr>Helvetica Neue</vt:lpstr>
      <vt:lpstr>Helvetica Neue Light</vt:lpstr>
      <vt:lpstr>Helvetica Neue Medium</vt:lpstr>
      <vt:lpstr>Helvetica Neue Thin</vt:lpstr>
      <vt:lpstr>Wingdings</vt:lpstr>
      <vt:lpstr>Office Theme</vt:lpstr>
      <vt:lpstr>White</vt:lpstr>
      <vt:lpstr>Visitor Experience in  Science Gateway</vt:lpstr>
      <vt:lpstr>PowerPoint Presentation</vt:lpstr>
      <vt:lpstr>PowerPoint Presentation</vt:lpstr>
      <vt:lpstr>PowerPoint Presentation</vt:lpstr>
      <vt:lpstr>Example </vt:lpstr>
      <vt:lpstr>Example </vt:lpstr>
      <vt:lpstr>Example </vt:lpstr>
      <vt:lpstr>Example </vt:lpstr>
      <vt:lpstr>PowerPoint Presentation</vt:lpstr>
      <vt:lpstr>Next steps</vt:lpstr>
      <vt:lpstr>Science Gateway’s mission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Visitor Experience in Science Gateway</dc:title>
  <dc:creator>Alexandra Jansky</dc:creator>
  <cp:lastModifiedBy>VC room</cp:lastModifiedBy>
  <cp:revision>22</cp:revision>
  <dcterms:created xsi:type="dcterms:W3CDTF">2019-10-03T14:34:12Z</dcterms:created>
  <dcterms:modified xsi:type="dcterms:W3CDTF">2019-10-04T07:04:29Z</dcterms:modified>
</cp:coreProperties>
</file>