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33" r:id="rId1"/>
  </p:sldMasterIdLst>
  <p:notesMasterIdLst>
    <p:notesMasterId r:id="rId8"/>
  </p:notesMasterIdLst>
  <p:handoutMasterIdLst>
    <p:handoutMasterId r:id="rId9"/>
  </p:handoutMasterIdLst>
  <p:sldIdLst>
    <p:sldId id="261" r:id="rId2"/>
    <p:sldId id="258" r:id="rId3"/>
    <p:sldId id="259" r:id="rId4"/>
    <p:sldId id="262" r:id="rId5"/>
    <p:sldId id="260" r:id="rId6"/>
    <p:sldId id="263" r:id="rId7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Oswald" panose="02000303000000000000" pitchFamily="2" charset="0"/>
      <p:regular r:id="rId16"/>
      <p:bold r:id="rId17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0000"/>
    <a:srgbClr val="0033CC"/>
    <a:srgbClr val="33CAFF"/>
    <a:srgbClr val="6D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57" autoAdjust="0"/>
  </p:normalViewPr>
  <p:slideViewPr>
    <p:cSldViewPr snapToGrid="0">
      <p:cViewPr varScale="1">
        <p:scale>
          <a:sx n="106" d="100"/>
          <a:sy n="106" d="100"/>
        </p:scale>
        <p:origin x="70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640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6930F-F76C-4C14-B074-A03C7725AB36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34736-9D37-4EEC-8370-373E626F4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9744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B821B-146C-4C48-943B-6F7E942A4A73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41F9A-8D86-4FF8-863D-6CD2F06B5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2059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Oswald" panose="02000503000000000000" pitchFamily="2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Oswald" panose="02000503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00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52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299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  <a:latin typeface="Oswald" panose="02000503000000000000" pitchFamily="2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Oswald" panose="02000503000000000000" pitchFamily="2" charset="0"/>
              </a:defRPr>
            </a:lvl1pPr>
            <a:lvl2pPr>
              <a:defRPr>
                <a:latin typeface="Oswald" panose="02000503000000000000" pitchFamily="2" charset="0"/>
              </a:defRPr>
            </a:lvl2pPr>
            <a:lvl3pPr>
              <a:defRPr>
                <a:latin typeface="Oswald" panose="02000503000000000000" pitchFamily="2" charset="0"/>
              </a:defRPr>
            </a:lvl3pPr>
            <a:lvl4pPr>
              <a:defRPr>
                <a:latin typeface="Oswald" panose="02000503000000000000" pitchFamily="2" charset="0"/>
              </a:defRPr>
            </a:lvl4pPr>
            <a:lvl5pPr>
              <a:defRPr>
                <a:latin typeface="Oswald" panose="02000503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ttangolo 6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2" y="6228016"/>
            <a:ext cx="1262743" cy="774963"/>
          </a:xfrm>
          <a:prstGeom prst="rect">
            <a:avLst/>
          </a:prstGeom>
        </p:spPr>
      </p:pic>
      <p:sp>
        <p:nvSpPr>
          <p:cNvPr id="9" name="Rettangolo 8"/>
          <p:cNvSpPr/>
          <p:nvPr userDrawn="1"/>
        </p:nvSpPr>
        <p:spPr>
          <a:xfrm>
            <a:off x="1905802" y="6461610"/>
            <a:ext cx="92980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0" i="0" baseline="0" dirty="0">
                <a:solidFill>
                  <a:schemeClr val="bg2">
                    <a:lumMod val="90000"/>
                  </a:schemeClr>
                </a:solidFill>
                <a:latin typeface="Oswald" panose="02000503000000000000" pitchFamily="2" charset="0"/>
              </a:rPr>
              <a:t> oscar.azzolini</a:t>
            </a:r>
            <a:r>
              <a:rPr lang="en-US" sz="1400" b="0" i="0" dirty="0">
                <a:solidFill>
                  <a:schemeClr val="bg2">
                    <a:lumMod val="90000"/>
                  </a:schemeClr>
                </a:solidFill>
                <a:latin typeface="Oswald" panose="02000503000000000000" pitchFamily="2" charset="0"/>
              </a:rPr>
              <a:t>@lnl.infn.it       cristian.pira@lnl.infn.it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36993" y="64246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Oswald" panose="020005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7CF1D8-012F-4C4A-942F-460B411F49CB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7074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6231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7961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12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0425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3047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836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672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2ACDC-A9E6-4C82-9FB0-86D32B8218D2}" type="datetimeFigureOut">
              <a:rPr lang="it-IT" smtClean="0"/>
              <a:t>26/09/2019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08107-5E1D-4D0B-8324-B2C6731D2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81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FEC63B-E5FE-4160-8D84-F110C9B7F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688"/>
            <a:ext cx="12192000" cy="1325563"/>
          </a:xfrm>
        </p:spPr>
        <p:txBody>
          <a:bodyPr/>
          <a:lstStyle/>
          <a:p>
            <a:pPr algn="ctr"/>
            <a:r>
              <a:rPr lang="it-IT" b="1" dirty="0"/>
              <a:t>Project Plan </a:t>
            </a:r>
            <a:r>
              <a:rPr lang="it-IT" dirty="0" err="1"/>
              <a:t>R</a:t>
            </a:r>
            <a:r>
              <a:rPr lang="it-IT" b="1" dirty="0" err="1"/>
              <a:t>esume</a:t>
            </a:r>
            <a:endParaRPr lang="it-IT" b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3C06674-3E40-42BA-B23F-F67CFC266D95}"/>
              </a:ext>
            </a:extLst>
          </p:cNvPr>
          <p:cNvSpPr txBox="1"/>
          <p:nvPr/>
        </p:nvSpPr>
        <p:spPr>
          <a:xfrm>
            <a:off x="2824681" y="2055137"/>
            <a:ext cx="713413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800" b="1" i="1" dirty="0">
                <a:solidFill>
                  <a:srgbClr val="00B050"/>
                </a:solidFill>
              </a:rPr>
              <a:t>WPO: Annealing of cooper sheets</a:t>
            </a:r>
          </a:p>
          <a:p>
            <a:pPr marL="342900" indent="-342900">
              <a:buFont typeface="+mj-lt"/>
              <a:buAutoNum type="arabicPeriod"/>
            </a:pPr>
            <a:endParaRPr lang="en-GB" sz="2800" b="1" i="1" dirty="0"/>
          </a:p>
          <a:p>
            <a:pPr marL="342900" indent="-342900">
              <a:buFont typeface="+mj-lt"/>
              <a:buAutoNum type="arabicPeriod"/>
            </a:pPr>
            <a:r>
              <a:rPr lang="en-GB" sz="2800" b="1" i="1" dirty="0">
                <a:solidFill>
                  <a:schemeClr val="accent4"/>
                </a:solidFill>
              </a:rPr>
              <a:t>WP1: 1,3GHz copper cavities spinning</a:t>
            </a:r>
          </a:p>
          <a:p>
            <a:pPr marL="342900" indent="-342900">
              <a:buFont typeface="+mj-lt"/>
              <a:buAutoNum type="arabicPeriod"/>
            </a:pPr>
            <a:endParaRPr lang="en-GB" sz="2800" b="1" i="1" dirty="0">
              <a:solidFill>
                <a:schemeClr val="accent4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800" b="1" i="1" dirty="0">
                <a:solidFill>
                  <a:schemeClr val="accent4"/>
                </a:solidFill>
              </a:rPr>
              <a:t>WP2a: simulacra test on variable annealing temperatures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b="1" i="1" dirty="0">
                <a:solidFill>
                  <a:schemeClr val="accent4"/>
                </a:solidFill>
              </a:rPr>
              <a:t>WP2b: simulacra test on intermediate dies</a:t>
            </a:r>
          </a:p>
        </p:txBody>
      </p:sp>
    </p:spTree>
    <p:extLst>
      <p:ext uri="{BB962C8B-B14F-4D97-AF65-F5344CB8AC3E}">
        <p14:creationId xmlns:p14="http://schemas.microsoft.com/office/powerpoint/2010/main" val="393129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FEC63B-E5FE-4160-8D84-F110C9B7F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688"/>
            <a:ext cx="12192000" cy="1325563"/>
          </a:xfrm>
        </p:spPr>
        <p:txBody>
          <a:bodyPr/>
          <a:lstStyle/>
          <a:p>
            <a:pPr algn="ctr"/>
            <a:r>
              <a:rPr lang="it-IT" b="1" dirty="0"/>
              <a:t>1,3 GHz Spinning and </a:t>
            </a:r>
            <a:r>
              <a:rPr lang="it-IT" b="1" dirty="0" err="1"/>
              <a:t>Spinnability</a:t>
            </a:r>
            <a:r>
              <a:rPr lang="it-IT" b="1" dirty="0"/>
              <a:t> Test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3C06674-3E40-42BA-B23F-F67CFC266D95}"/>
              </a:ext>
            </a:extLst>
          </p:cNvPr>
          <p:cNvSpPr txBox="1"/>
          <p:nvPr/>
        </p:nvSpPr>
        <p:spPr>
          <a:xfrm>
            <a:off x="479833" y="1484769"/>
            <a:ext cx="68715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i="1" dirty="0"/>
              <a:t>1,3 GHz Spinning: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GB" dirty="0"/>
              <a:t>The old operator is retired, we are looking for the possibility to contract him for these treatments (next week we will have the final meeting)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b="1" i="1" dirty="0"/>
              <a:t>Spinnability Test:</a:t>
            </a:r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GB" dirty="0"/>
              <a:t>Copper Sheet annealed with the standard treatment at 500°C for 2h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GB" dirty="0"/>
              <a:t>We had a little delay for the contract with Padua University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GB" dirty="0"/>
              <a:t>We established the hardness test and finalizing the test definition for the spinnability</a:t>
            </a:r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sp>
        <p:nvSpPr>
          <p:cNvPr id="25" name="Titolo 1">
            <a:extLst>
              <a:ext uri="{FF2B5EF4-FFF2-40B4-BE49-F238E27FC236}">
                <a16:creationId xmlns:a16="http://schemas.microsoft.com/office/drawing/2014/main" id="{292B9B46-4195-4879-9BC2-F4699426B03B}"/>
              </a:ext>
            </a:extLst>
          </p:cNvPr>
          <p:cNvSpPr txBox="1">
            <a:spLocks/>
          </p:cNvSpPr>
          <p:nvPr/>
        </p:nvSpPr>
        <p:spPr>
          <a:xfrm>
            <a:off x="7927820" y="2918914"/>
            <a:ext cx="37843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Oswald" panose="02000503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600">
                <a:solidFill>
                  <a:schemeClr val="accent4"/>
                </a:solidFill>
              </a:rPr>
              <a:t>1  Month delay from the original schedule</a:t>
            </a:r>
          </a:p>
        </p:txBody>
      </p:sp>
    </p:spTree>
    <p:extLst>
      <p:ext uri="{BB962C8B-B14F-4D97-AF65-F5344CB8AC3E}">
        <p14:creationId xmlns:p14="http://schemas.microsoft.com/office/powerpoint/2010/main" val="1272336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FEC63B-E5FE-4160-8D84-F110C9B7F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688"/>
            <a:ext cx="12192000" cy="1325563"/>
          </a:xfrm>
        </p:spPr>
        <p:txBody>
          <a:bodyPr/>
          <a:lstStyle/>
          <a:p>
            <a:pPr algn="ctr"/>
            <a:r>
              <a:rPr lang="it-IT" b="1"/>
              <a:t>Spinnability Test</a:t>
            </a:r>
            <a:endParaRPr lang="it-IT" b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3C06674-3E40-42BA-B23F-F67CFC266D95}"/>
              </a:ext>
            </a:extLst>
          </p:cNvPr>
          <p:cNvSpPr txBox="1"/>
          <p:nvPr/>
        </p:nvSpPr>
        <p:spPr>
          <a:xfrm>
            <a:off x="504753" y="1155392"/>
            <a:ext cx="67470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First Half Cell: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Test Spinning with fixed Angle (copying the shape of the cavity) First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Tensile Test at the status of the material before the spinning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F6A568C-82F8-4AB9-9973-0C1DD7805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945" y="1364720"/>
            <a:ext cx="5207055" cy="449738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FF80CBF-6032-42F9-B24A-4D1DD1B4A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423" y="3009306"/>
            <a:ext cx="3806852" cy="297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66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FEC63B-E5FE-4160-8D84-F110C9B7F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688"/>
            <a:ext cx="12192000" cy="1325563"/>
          </a:xfrm>
        </p:spPr>
        <p:txBody>
          <a:bodyPr/>
          <a:lstStyle/>
          <a:p>
            <a:pPr algn="ctr"/>
            <a:r>
              <a:rPr lang="it-IT" b="1"/>
              <a:t>Spinnability Test</a:t>
            </a:r>
            <a:endParaRPr lang="it-IT" b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3C06674-3E40-42BA-B23F-F67CFC266D95}"/>
              </a:ext>
            </a:extLst>
          </p:cNvPr>
          <p:cNvSpPr txBox="1"/>
          <p:nvPr/>
        </p:nvSpPr>
        <p:spPr>
          <a:xfrm>
            <a:off x="504753" y="1155392"/>
            <a:ext cx="67470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First Half Cell: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Test Spinning with fixed Angle (copying the shape of the cavity) First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Tensile Test at the status of the material before the spinning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F6A568C-82F8-4AB9-9973-0C1DD7805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945" y="1364720"/>
            <a:ext cx="5207055" cy="449738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FF80CBF-6032-42F9-B24A-4D1DD1B4A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423" y="3009306"/>
            <a:ext cx="3806852" cy="2971085"/>
          </a:xfrm>
          <a:prstGeom prst="rect">
            <a:avLst/>
          </a:prstGeom>
        </p:spPr>
      </p:pic>
      <p:sp>
        <p:nvSpPr>
          <p:cNvPr id="4" name="Connettore 3">
            <a:extLst>
              <a:ext uri="{FF2B5EF4-FFF2-40B4-BE49-F238E27FC236}">
                <a16:creationId xmlns:a16="http://schemas.microsoft.com/office/drawing/2014/main" id="{8CB09CA2-5511-4326-9C77-C3CDFA20949A}"/>
              </a:ext>
            </a:extLst>
          </p:cNvPr>
          <p:cNvSpPr/>
          <p:nvPr/>
        </p:nvSpPr>
        <p:spPr>
          <a:xfrm>
            <a:off x="8419722" y="3613412"/>
            <a:ext cx="144855" cy="135802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479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FEC63B-E5FE-4160-8D84-F110C9B7F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688"/>
            <a:ext cx="12192000" cy="1325563"/>
          </a:xfrm>
        </p:spPr>
        <p:txBody>
          <a:bodyPr/>
          <a:lstStyle/>
          <a:p>
            <a:pPr algn="ctr"/>
            <a:r>
              <a:rPr lang="it-IT" b="1"/>
              <a:t>Spinnability Test</a:t>
            </a:r>
            <a:endParaRPr lang="it-IT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F6A568C-82F8-4AB9-9973-0C1DD7805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3540" y="2893835"/>
            <a:ext cx="3478766" cy="300464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E5B48CE-8D0B-4CA7-B784-6DA9E3D53FF2}"/>
              </a:ext>
            </a:extLst>
          </p:cNvPr>
          <p:cNvSpPr txBox="1"/>
          <p:nvPr/>
        </p:nvSpPr>
        <p:spPr>
          <a:xfrm>
            <a:off x="613246" y="1073632"/>
            <a:ext cx="90262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Second Half Cell for 3 different Annealing Temperatures: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Test Spinning with fixed Angle (copying the shape of the cavity) Starting from the simulacrum obtained from the first half cell spinning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Tensile Test at the status of the material before the spinning of the second half cell at three different Annealing temperatures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5DC445E-513E-4109-9470-65316E2FA031}"/>
              </a:ext>
            </a:extLst>
          </p:cNvPr>
          <p:cNvSpPr/>
          <p:nvPr/>
        </p:nvSpPr>
        <p:spPr>
          <a:xfrm rot="20722104">
            <a:off x="730173" y="3660375"/>
            <a:ext cx="2574102" cy="17270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542365B-3531-41FD-B674-B5773A2E3CC0}"/>
              </a:ext>
            </a:extLst>
          </p:cNvPr>
          <p:cNvSpPr/>
          <p:nvPr/>
        </p:nvSpPr>
        <p:spPr>
          <a:xfrm rot="873892">
            <a:off x="733300" y="5397877"/>
            <a:ext cx="2513466" cy="1875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59BE3E49-3F32-4718-8FA2-677F3DA5F655}"/>
              </a:ext>
            </a:extLst>
          </p:cNvPr>
          <p:cNvSpPr/>
          <p:nvPr/>
        </p:nvSpPr>
        <p:spPr>
          <a:xfrm rot="5400000">
            <a:off x="188889" y="4548334"/>
            <a:ext cx="1268616" cy="1461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rapezio 14">
            <a:extLst>
              <a:ext uri="{FF2B5EF4-FFF2-40B4-BE49-F238E27FC236}">
                <a16:creationId xmlns:a16="http://schemas.microsoft.com/office/drawing/2014/main" id="{1AA3368D-F298-49D3-986E-CCAC6053ECE6}"/>
              </a:ext>
            </a:extLst>
          </p:cNvPr>
          <p:cNvSpPr/>
          <p:nvPr/>
        </p:nvSpPr>
        <p:spPr>
          <a:xfrm rot="16200000">
            <a:off x="736748" y="3980466"/>
            <a:ext cx="1618816" cy="127958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Trapezio 15">
            <a:extLst>
              <a:ext uri="{FF2B5EF4-FFF2-40B4-BE49-F238E27FC236}">
                <a16:creationId xmlns:a16="http://schemas.microsoft.com/office/drawing/2014/main" id="{B4FFA617-DDF8-4B0C-BFEB-C387A4A953DC}"/>
              </a:ext>
            </a:extLst>
          </p:cNvPr>
          <p:cNvSpPr/>
          <p:nvPr/>
        </p:nvSpPr>
        <p:spPr>
          <a:xfrm rot="5400000">
            <a:off x="2172595" y="3980467"/>
            <a:ext cx="1618815" cy="127958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43DF3E2-C08D-4993-8090-ECC258CEA73D}"/>
              </a:ext>
            </a:extLst>
          </p:cNvPr>
          <p:cNvSpPr/>
          <p:nvPr/>
        </p:nvSpPr>
        <p:spPr>
          <a:xfrm>
            <a:off x="2185949" y="3810851"/>
            <a:ext cx="156259" cy="1618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6035489B-F7EB-41DE-A56F-FB6450E0660F}"/>
              </a:ext>
            </a:extLst>
          </p:cNvPr>
          <p:cNvCxnSpPr>
            <a:cxnSpLocks/>
          </p:cNvCxnSpPr>
          <p:nvPr/>
        </p:nvCxnSpPr>
        <p:spPr>
          <a:xfrm flipH="1">
            <a:off x="539324" y="4596469"/>
            <a:ext cx="360576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43A8401-A456-4753-BA4A-8AA07E521A66}"/>
              </a:ext>
            </a:extLst>
          </p:cNvPr>
          <p:cNvCxnSpPr>
            <a:cxnSpLocks/>
          </p:cNvCxnSpPr>
          <p:nvPr/>
        </p:nvCxnSpPr>
        <p:spPr>
          <a:xfrm flipH="1" flipV="1">
            <a:off x="2342207" y="5358456"/>
            <a:ext cx="1641758" cy="4008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4A7E02A9-5858-4C9B-B19A-4F099A2E9A08}"/>
              </a:ext>
            </a:extLst>
          </p:cNvPr>
          <p:cNvSpPr txBox="1"/>
          <p:nvPr/>
        </p:nvSpPr>
        <p:spPr>
          <a:xfrm>
            <a:off x="4016567" y="5441651"/>
            <a:ext cx="3065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Diameter of the base of the cone in the range 150-200 mm</a:t>
            </a:r>
          </a:p>
        </p:txBody>
      </p:sp>
      <p:sp>
        <p:nvSpPr>
          <p:cNvPr id="17" name="Connettore 16">
            <a:extLst>
              <a:ext uri="{FF2B5EF4-FFF2-40B4-BE49-F238E27FC236}">
                <a16:creationId xmlns:a16="http://schemas.microsoft.com/office/drawing/2014/main" id="{FEDC4EB5-1C13-4574-8E73-C23440D7057C}"/>
              </a:ext>
            </a:extLst>
          </p:cNvPr>
          <p:cNvSpPr/>
          <p:nvPr/>
        </p:nvSpPr>
        <p:spPr>
          <a:xfrm>
            <a:off x="8374455" y="4396157"/>
            <a:ext cx="144855" cy="135802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onnettore 19">
            <a:extLst>
              <a:ext uri="{FF2B5EF4-FFF2-40B4-BE49-F238E27FC236}">
                <a16:creationId xmlns:a16="http://schemas.microsoft.com/office/drawing/2014/main" id="{8D5BDAD8-DF2E-49F3-ACEA-A6AEAB98F3C6}"/>
              </a:ext>
            </a:extLst>
          </p:cNvPr>
          <p:cNvSpPr/>
          <p:nvPr/>
        </p:nvSpPr>
        <p:spPr>
          <a:xfrm>
            <a:off x="10144643" y="3345011"/>
            <a:ext cx="144855" cy="13580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39540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FEC63B-E5FE-4160-8D84-F110C9B7F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688"/>
            <a:ext cx="12192000" cy="1325563"/>
          </a:xfrm>
        </p:spPr>
        <p:txBody>
          <a:bodyPr/>
          <a:lstStyle/>
          <a:p>
            <a:pPr algn="ctr"/>
            <a:r>
              <a:rPr lang="it-IT" b="1"/>
              <a:t>Spinnability Test</a:t>
            </a:r>
            <a:endParaRPr lang="it-IT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F6A568C-82F8-4AB9-9973-0C1DD7805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3540" y="2893835"/>
            <a:ext cx="3478766" cy="300464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E5B48CE-8D0B-4CA7-B784-6DA9E3D53FF2}"/>
              </a:ext>
            </a:extLst>
          </p:cNvPr>
          <p:cNvSpPr txBox="1"/>
          <p:nvPr/>
        </p:nvSpPr>
        <p:spPr>
          <a:xfrm>
            <a:off x="613246" y="1073632"/>
            <a:ext cx="90262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Second Half Cell for 3 different Annealing Temperatures: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Test Spinning with fixed Angle (copying the shape of the cavity) Starting from the simulacrum obtained from the first half cell spinning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Tensile Test at the status of the material before the spinning of the second half cell at three different Annealing temperatures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5DC445E-513E-4109-9470-65316E2FA031}"/>
              </a:ext>
            </a:extLst>
          </p:cNvPr>
          <p:cNvSpPr/>
          <p:nvPr/>
        </p:nvSpPr>
        <p:spPr>
          <a:xfrm rot="20722104">
            <a:off x="730173" y="3660375"/>
            <a:ext cx="2574102" cy="17270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542365B-3531-41FD-B674-B5773A2E3CC0}"/>
              </a:ext>
            </a:extLst>
          </p:cNvPr>
          <p:cNvSpPr/>
          <p:nvPr/>
        </p:nvSpPr>
        <p:spPr>
          <a:xfrm rot="873892">
            <a:off x="733300" y="5397877"/>
            <a:ext cx="2513466" cy="1875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59BE3E49-3F32-4718-8FA2-677F3DA5F655}"/>
              </a:ext>
            </a:extLst>
          </p:cNvPr>
          <p:cNvSpPr/>
          <p:nvPr/>
        </p:nvSpPr>
        <p:spPr>
          <a:xfrm rot="5400000">
            <a:off x="188889" y="4548334"/>
            <a:ext cx="1268616" cy="1461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rapezio 14">
            <a:extLst>
              <a:ext uri="{FF2B5EF4-FFF2-40B4-BE49-F238E27FC236}">
                <a16:creationId xmlns:a16="http://schemas.microsoft.com/office/drawing/2014/main" id="{1AA3368D-F298-49D3-986E-CCAC6053ECE6}"/>
              </a:ext>
            </a:extLst>
          </p:cNvPr>
          <p:cNvSpPr/>
          <p:nvPr/>
        </p:nvSpPr>
        <p:spPr>
          <a:xfrm rot="16200000">
            <a:off x="736748" y="3980466"/>
            <a:ext cx="1618816" cy="127958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Trapezio 15">
            <a:extLst>
              <a:ext uri="{FF2B5EF4-FFF2-40B4-BE49-F238E27FC236}">
                <a16:creationId xmlns:a16="http://schemas.microsoft.com/office/drawing/2014/main" id="{B4FFA617-DDF8-4B0C-BFEB-C387A4A953DC}"/>
              </a:ext>
            </a:extLst>
          </p:cNvPr>
          <p:cNvSpPr/>
          <p:nvPr/>
        </p:nvSpPr>
        <p:spPr>
          <a:xfrm rot="5400000">
            <a:off x="2172595" y="3980467"/>
            <a:ext cx="1618815" cy="127958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43DF3E2-C08D-4993-8090-ECC258CEA73D}"/>
              </a:ext>
            </a:extLst>
          </p:cNvPr>
          <p:cNvSpPr/>
          <p:nvPr/>
        </p:nvSpPr>
        <p:spPr>
          <a:xfrm>
            <a:off x="2185949" y="3810851"/>
            <a:ext cx="156259" cy="1618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6035489B-F7EB-41DE-A56F-FB6450E0660F}"/>
              </a:ext>
            </a:extLst>
          </p:cNvPr>
          <p:cNvCxnSpPr>
            <a:cxnSpLocks/>
          </p:cNvCxnSpPr>
          <p:nvPr/>
        </p:nvCxnSpPr>
        <p:spPr>
          <a:xfrm flipH="1">
            <a:off x="539324" y="4596469"/>
            <a:ext cx="360576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43A8401-A456-4753-BA4A-8AA07E521A66}"/>
              </a:ext>
            </a:extLst>
          </p:cNvPr>
          <p:cNvCxnSpPr>
            <a:cxnSpLocks/>
          </p:cNvCxnSpPr>
          <p:nvPr/>
        </p:nvCxnSpPr>
        <p:spPr>
          <a:xfrm flipH="1" flipV="1">
            <a:off x="2342207" y="5358456"/>
            <a:ext cx="1641758" cy="4008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4A7E02A9-5858-4C9B-B19A-4F099A2E9A08}"/>
              </a:ext>
            </a:extLst>
          </p:cNvPr>
          <p:cNvSpPr txBox="1"/>
          <p:nvPr/>
        </p:nvSpPr>
        <p:spPr>
          <a:xfrm>
            <a:off x="4016567" y="5441651"/>
            <a:ext cx="3065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Diameter of the base of the cone in the range 150-200 mm</a:t>
            </a:r>
          </a:p>
        </p:txBody>
      </p:sp>
      <p:sp>
        <p:nvSpPr>
          <p:cNvPr id="17" name="Connettore 16">
            <a:extLst>
              <a:ext uri="{FF2B5EF4-FFF2-40B4-BE49-F238E27FC236}">
                <a16:creationId xmlns:a16="http://schemas.microsoft.com/office/drawing/2014/main" id="{FEDC4EB5-1C13-4574-8E73-C23440D7057C}"/>
              </a:ext>
            </a:extLst>
          </p:cNvPr>
          <p:cNvSpPr/>
          <p:nvPr/>
        </p:nvSpPr>
        <p:spPr>
          <a:xfrm>
            <a:off x="8354840" y="4450739"/>
            <a:ext cx="144855" cy="135802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onnettore 19">
            <a:extLst>
              <a:ext uri="{FF2B5EF4-FFF2-40B4-BE49-F238E27FC236}">
                <a16:creationId xmlns:a16="http://schemas.microsoft.com/office/drawing/2014/main" id="{8D5BDAD8-DF2E-49F3-ACEA-A6AEAB98F3C6}"/>
              </a:ext>
            </a:extLst>
          </p:cNvPr>
          <p:cNvSpPr/>
          <p:nvPr/>
        </p:nvSpPr>
        <p:spPr>
          <a:xfrm>
            <a:off x="8807511" y="3801208"/>
            <a:ext cx="144855" cy="135802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1" name="Connettore 20">
            <a:extLst>
              <a:ext uri="{FF2B5EF4-FFF2-40B4-BE49-F238E27FC236}">
                <a16:creationId xmlns:a16="http://schemas.microsoft.com/office/drawing/2014/main" id="{4C55957F-AAA3-410E-89E8-519BEAE0047D}"/>
              </a:ext>
            </a:extLst>
          </p:cNvPr>
          <p:cNvSpPr/>
          <p:nvPr/>
        </p:nvSpPr>
        <p:spPr>
          <a:xfrm>
            <a:off x="10072215" y="3345919"/>
            <a:ext cx="144855" cy="13580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7" name="Connettore 26">
            <a:extLst>
              <a:ext uri="{FF2B5EF4-FFF2-40B4-BE49-F238E27FC236}">
                <a16:creationId xmlns:a16="http://schemas.microsoft.com/office/drawing/2014/main" id="{BC88FB7B-D713-4AA0-9438-319210B701E8}"/>
              </a:ext>
            </a:extLst>
          </p:cNvPr>
          <p:cNvSpPr/>
          <p:nvPr/>
        </p:nvSpPr>
        <p:spPr>
          <a:xfrm>
            <a:off x="8644550" y="3977801"/>
            <a:ext cx="144855" cy="135802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8" name="Connettore 27">
            <a:extLst>
              <a:ext uri="{FF2B5EF4-FFF2-40B4-BE49-F238E27FC236}">
                <a16:creationId xmlns:a16="http://schemas.microsoft.com/office/drawing/2014/main" id="{0A491CE5-49F1-4C05-A7E0-027A88ABA7ED}"/>
              </a:ext>
            </a:extLst>
          </p:cNvPr>
          <p:cNvSpPr/>
          <p:nvPr/>
        </p:nvSpPr>
        <p:spPr>
          <a:xfrm>
            <a:off x="8499695" y="4155389"/>
            <a:ext cx="144855" cy="135802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74A7968-B5E3-4BD0-A3F7-C8B55D3C737B}"/>
              </a:ext>
            </a:extLst>
          </p:cNvPr>
          <p:cNvSpPr txBox="1"/>
          <p:nvPr/>
        </p:nvSpPr>
        <p:spPr>
          <a:xfrm>
            <a:off x="8560922" y="3499777"/>
            <a:ext cx="456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T1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771C8BDC-B411-4D79-AABE-7021D076BDB1}"/>
              </a:ext>
            </a:extLst>
          </p:cNvPr>
          <p:cNvSpPr txBox="1"/>
          <p:nvPr/>
        </p:nvSpPr>
        <p:spPr>
          <a:xfrm>
            <a:off x="8285025" y="3716257"/>
            <a:ext cx="456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T2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805DEFF-D7AD-4122-9653-73D49FA02A8E}"/>
              </a:ext>
            </a:extLst>
          </p:cNvPr>
          <p:cNvSpPr txBox="1"/>
          <p:nvPr/>
        </p:nvSpPr>
        <p:spPr>
          <a:xfrm>
            <a:off x="8153199" y="4001633"/>
            <a:ext cx="456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T3</a:t>
            </a:r>
          </a:p>
        </p:txBody>
      </p:sp>
    </p:spTree>
    <p:extLst>
      <p:ext uri="{BB962C8B-B14F-4D97-AF65-F5344CB8AC3E}">
        <p14:creationId xmlns:p14="http://schemas.microsoft.com/office/powerpoint/2010/main" val="31136873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12544</TotalTime>
  <Words>316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Calibri Light</vt:lpstr>
      <vt:lpstr>Oswald</vt:lpstr>
      <vt:lpstr>Arial</vt:lpstr>
      <vt:lpstr>Calibri</vt:lpstr>
      <vt:lpstr>Wingdings</vt:lpstr>
      <vt:lpstr>Tema di Office</vt:lpstr>
      <vt:lpstr>Project Plan Resume</vt:lpstr>
      <vt:lpstr>1,3 GHz Spinning and Spinnability Test</vt:lpstr>
      <vt:lpstr>Spinnability Test</vt:lpstr>
      <vt:lpstr>Spinnability Test</vt:lpstr>
      <vt:lpstr>Spinnability Test</vt:lpstr>
      <vt:lpstr>Spinnability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</dc:creator>
  <cp:lastModifiedBy>Oscar Azzolini</cp:lastModifiedBy>
  <cp:revision>540</cp:revision>
  <dcterms:created xsi:type="dcterms:W3CDTF">2013-11-07T09:11:08Z</dcterms:created>
  <dcterms:modified xsi:type="dcterms:W3CDTF">2019-09-26T09:00:48Z</dcterms:modified>
</cp:coreProperties>
</file>