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8" r:id="rId2"/>
    <p:sldId id="264" r:id="rId3"/>
    <p:sldId id="262" r:id="rId4"/>
    <p:sldId id="290" r:id="rId5"/>
    <p:sldId id="291" r:id="rId6"/>
    <p:sldId id="292" r:id="rId7"/>
    <p:sldId id="276" r:id="rId8"/>
    <p:sldId id="272" r:id="rId9"/>
    <p:sldId id="285" r:id="rId10"/>
    <p:sldId id="280" r:id="rId11"/>
    <p:sldId id="281" r:id="rId12"/>
    <p:sldId id="289" r:id="rId13"/>
    <p:sldId id="288" r:id="rId14"/>
    <p:sldId id="283" r:id="rId15"/>
    <p:sldId id="277" r:id="rId16"/>
    <p:sldId id="284" r:id="rId17"/>
    <p:sldId id="287" r:id="rId18"/>
    <p:sldId id="278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B8E7"/>
    <a:srgbClr val="4CB8E8"/>
    <a:srgbClr val="12B537"/>
    <a:srgbClr val="F4641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5" autoAdjust="0"/>
    <p:restoredTop sz="94660"/>
  </p:normalViewPr>
  <p:slideViewPr>
    <p:cSldViewPr snapToGrid="0" snapToObjects="1">
      <p:cViewPr varScale="1">
        <p:scale>
          <a:sx n="171" d="100"/>
          <a:sy n="171" d="100"/>
        </p:scale>
        <p:origin x="736" y="16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Another example is Team</a:t>
            </a:r>
            <a:r>
              <a:rPr lang="fi-FI" baseline="0" dirty="0"/>
              <a:t> Edumind – combining inspiration from a research project on augmented reality for maintenance workers with a societal challenge on helping autistic kids to communicate better with their surroundings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FEC2-B27D-D742-A3AC-67ED00126B4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47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685800" y="297467"/>
            <a:ext cx="7772400" cy="2445731"/>
          </a:xfrm>
          <a:prstGeom prst="rect">
            <a:avLst/>
          </a:prstGeom>
        </p:spPr>
        <p:txBody>
          <a:bodyPr/>
          <a:lstStyle>
            <a:lvl1pPr indent="304800" algn="ctr">
              <a:defRPr sz="4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4800">
                <a:uFill>
                  <a:solidFill/>
                </a:u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685800" y="2840053"/>
            <a:ext cx="7772400" cy="207061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1pPr>
            <a:lvl2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2pPr>
            <a:lvl3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3pPr>
            <a:lvl4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4pPr>
            <a:lvl5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95351406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79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  <p:sldLayoutId id="2147483685" r:id="rId13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ttract-eu.org/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theport.ch/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esign_thinking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496" y="3796545"/>
            <a:ext cx="7155968" cy="705332"/>
          </a:xfrm>
        </p:spPr>
        <p:txBody>
          <a:bodyPr/>
          <a:lstStyle/>
          <a:p>
            <a:r>
              <a:rPr lang="en-US" dirty="0"/>
              <a:t>CERN IdeaSquare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"/>
          </p:nvPr>
        </p:nvSpPr>
        <p:spPr>
          <a:xfrm>
            <a:off x="2489358" y="4408487"/>
            <a:ext cx="5397106" cy="379206"/>
          </a:xfrm>
        </p:spPr>
        <p:txBody>
          <a:bodyPr lIns="45720" tIns="0" rIns="45720" bIns="0" anchor="t">
            <a:normAutofit fontScale="62500" lnSpcReduction="20000"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fr-CH" dirty="0"/>
          </a:p>
          <a:p>
            <a:pPr lvl="0" eaLnBrk="1" latinLnBrk="0" hangingPunct="1"/>
            <a:r>
              <a:rPr lang="fr-CH" dirty="0"/>
              <a:t>Hans </a:t>
            </a:r>
            <a:r>
              <a:rPr lang="fr-CH" dirty="0" err="1"/>
              <a:t>Hagenes</a:t>
            </a:r>
            <a:r>
              <a:rPr lang="fr-CH" dirty="0"/>
              <a:t> </a:t>
            </a:r>
            <a:r>
              <a:rPr lang="fr-CH" dirty="0" err="1"/>
              <a:t>Bøe</a:t>
            </a:r>
            <a:endParaRPr kumimoji="0" lang="fr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892A11-4B85-A544-9675-5C7EF3CBB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76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EXAMPLES OF STUDENT PROJECTS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290" y="1654139"/>
            <a:ext cx="4431121" cy="295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81216"/>
      </p:ext>
    </p:extLst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PREVENTING HIP INJURY FROM INVOLUNTARY FALL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824" y="917578"/>
            <a:ext cx="5590521" cy="42259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9370" y="6286270"/>
            <a:ext cx="3367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http://2014.cbi-course.com/</a:t>
            </a:r>
          </a:p>
        </p:txBody>
      </p:sp>
    </p:spTree>
    <p:extLst>
      <p:ext uri="{BB962C8B-B14F-4D97-AF65-F5344CB8AC3E}">
        <p14:creationId xmlns:p14="http://schemas.microsoft.com/office/powerpoint/2010/main" val="4096183387"/>
      </p:ext>
    </p:extLst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0422F4-FB73-9449-B43A-301DBFEA1B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42" b="8559"/>
          <a:stretch/>
        </p:blipFill>
        <p:spPr>
          <a:xfrm>
            <a:off x="0" y="0"/>
            <a:ext cx="9188450" cy="51435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BECE033-A786-3842-B26E-90E14D5557EF}"/>
              </a:ext>
            </a:extLst>
          </p:cNvPr>
          <p:cNvSpPr txBox="1">
            <a:spLocks/>
          </p:cNvSpPr>
          <p:nvPr/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solidFill>
                  <a:schemeClr val="bg1"/>
                </a:solidFill>
              </a:rPr>
              <a:t>A SHEPHERD FISH TO PREVENT OVERFISHING BY SHEPHERDING SCHOOLS OF FISH AWAY FROM FISHING FLEET BEFORE THEY HAVE REACHED OPTIMAL SIZE</a:t>
            </a:r>
          </a:p>
        </p:txBody>
      </p:sp>
    </p:spTree>
    <p:extLst>
      <p:ext uri="{BB962C8B-B14F-4D97-AF65-F5344CB8AC3E}">
        <p14:creationId xmlns:p14="http://schemas.microsoft.com/office/powerpoint/2010/main" val="1498161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99370" y="6286270"/>
            <a:ext cx="3367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http://2014.cbi-course.com/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CE4B12-86ED-8846-A305-7D94A740C5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07" r="622" b="650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15623"/>
      </p:ext>
    </p:extLst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-1" b="12715"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1232" y="373774"/>
            <a:ext cx="80899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fr-CH" b="1" dirty="0">
                <a:solidFill>
                  <a:schemeClr val="accent6"/>
                </a:solidFill>
                <a:latin typeface="+mj-lt"/>
                <a:cs typeface="Lato Regular"/>
              </a:rPr>
              <a:t>HELPING CHILDREN IN THE AUTISM SPECTRUM TO COMMUNICATE</a:t>
            </a:r>
            <a:endParaRPr lang="en-US" b="1" dirty="0">
              <a:solidFill>
                <a:schemeClr val="accent6"/>
              </a:solidFill>
              <a:latin typeface="+mj-lt"/>
              <a:cs typeface="Lato Regula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541" y="4206241"/>
            <a:ext cx="5430129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https://www.youtube.com/watch?v=w5S8vSHH_XA</a:t>
            </a:r>
          </a:p>
        </p:txBody>
      </p:sp>
    </p:spTree>
    <p:extLst>
      <p:ext uri="{BB962C8B-B14F-4D97-AF65-F5344CB8AC3E}">
        <p14:creationId xmlns:p14="http://schemas.microsoft.com/office/powerpoint/2010/main" val="238900292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IDEASQUARE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/>
          </a:bodyPr>
          <a:lstStyle/>
          <a:p>
            <a:r>
              <a:rPr lang="en-US" dirty="0"/>
              <a:t>Education of future scientists and innovators</a:t>
            </a:r>
          </a:p>
          <a:p>
            <a:r>
              <a:rPr lang="en-US" dirty="0"/>
              <a:t>Creating talent for </a:t>
            </a:r>
            <a:r>
              <a:rPr lang="en-US" i="1" dirty="0"/>
              <a:t>both</a:t>
            </a:r>
            <a:r>
              <a:rPr lang="en-US" dirty="0"/>
              <a:t> basic research and entrepreneurship (iterative prototyping, new business concepts)</a:t>
            </a:r>
          </a:p>
          <a:p>
            <a:r>
              <a:rPr lang="en-US" dirty="0"/>
              <a:t>Sharing of ideas, spaces and resources improved in and between versatile development projects in a high-tech environment</a:t>
            </a:r>
          </a:p>
          <a:p>
            <a:r>
              <a:rPr lang="en-US" dirty="0"/>
              <a:t>Societal value from basic research</a:t>
            </a:r>
          </a:p>
          <a:p>
            <a:r>
              <a:rPr lang="en-US" dirty="0"/>
              <a:t>Shared experimental data on innovation processes (CIJ)</a:t>
            </a:r>
          </a:p>
          <a:p>
            <a:r>
              <a:rPr lang="en-US" dirty="0"/>
              <a:t>Demonstrator for ATTRACT (</a:t>
            </a:r>
            <a:r>
              <a:rPr lang="en-US" dirty="0">
                <a:hlinkClick r:id="rId3"/>
              </a:rPr>
              <a:t>www.attract-eu.org</a:t>
            </a:r>
            <a:r>
              <a:rPr lang="en-US" dirty="0"/>
              <a:t>) to create local entrepreneurial ecosystems using centers like CERN as engines of innovation</a:t>
            </a:r>
          </a:p>
        </p:txBody>
      </p:sp>
    </p:spTree>
    <p:extLst>
      <p:ext uri="{BB962C8B-B14F-4D97-AF65-F5344CB8AC3E}">
        <p14:creationId xmlns:p14="http://schemas.microsoft.com/office/powerpoint/2010/main" val="14414747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07" y="286097"/>
            <a:ext cx="8725647" cy="705332"/>
          </a:xfrm>
        </p:spPr>
        <p:txBody>
          <a:bodyPr>
            <a:noAutofit/>
          </a:bodyPr>
          <a:lstStyle/>
          <a:p>
            <a:r>
              <a:rPr lang="en-US" sz="2400" dirty="0"/>
              <a:t>SOCIO-ECONOMIC RESEARCH ON EXPERIMENTAL INNOVATION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1900" y="991429"/>
            <a:ext cx="528245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IdeaSquare</a:t>
            </a:r>
            <a:r>
              <a:rPr lang="fr-CH" dirty="0"/>
              <a:t> Journal of </a:t>
            </a:r>
            <a:r>
              <a:rPr lang="fr-CH" dirty="0" err="1"/>
              <a:t>Experimental</a:t>
            </a:r>
            <a:r>
              <a:rPr lang="fr-CH" dirty="0"/>
              <a:t> Innovation</a:t>
            </a:r>
          </a:p>
          <a:p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Online, </a:t>
            </a:r>
            <a:r>
              <a:rPr lang="fr-CH" sz="1400" dirty="0" err="1"/>
              <a:t>cited</a:t>
            </a:r>
            <a:r>
              <a:rPr lang="fr-CH" sz="1400" dirty="0"/>
              <a:t> (Reuters) open </a:t>
            </a:r>
            <a:r>
              <a:rPr lang="fr-CH" sz="1400" dirty="0" err="1"/>
              <a:t>access</a:t>
            </a:r>
            <a:r>
              <a:rPr lang="fr-CH" sz="1400" dirty="0"/>
              <a:t> journal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Targeted</a:t>
            </a:r>
            <a:r>
              <a:rPr lang="fr-CH" sz="1400" dirty="0"/>
              <a:t> for </a:t>
            </a:r>
            <a:r>
              <a:rPr lang="fr-CH" sz="1400" dirty="0" err="1"/>
              <a:t>research</a:t>
            </a:r>
            <a:r>
              <a:rPr lang="fr-CH" sz="1400" dirty="0"/>
              <a:t> on </a:t>
            </a:r>
            <a:r>
              <a:rPr lang="fr-CH" sz="1400" dirty="0" err="1"/>
              <a:t>experimental</a:t>
            </a:r>
            <a:r>
              <a:rPr lang="fr-CH" sz="1400" dirty="0"/>
              <a:t> innovation </a:t>
            </a:r>
            <a:r>
              <a:rPr lang="fr-CH" sz="1400" dirty="0" err="1"/>
              <a:t>processes</a:t>
            </a:r>
            <a:r>
              <a:rPr lang="fr-CH" sz="1400" dirty="0"/>
              <a:t> and </a:t>
            </a:r>
            <a:r>
              <a:rPr lang="fr-CH" sz="1400" dirty="0" err="1"/>
              <a:t>methodologies</a:t>
            </a:r>
            <a:r>
              <a:rPr lang="fr-CH" sz="1400" dirty="0"/>
              <a:t>, (to </a:t>
            </a:r>
            <a:r>
              <a:rPr lang="fr-CH" sz="1400" dirty="0" err="1"/>
              <a:t>be</a:t>
            </a:r>
            <a:r>
              <a:rPr lang="fr-CH" sz="1400" dirty="0"/>
              <a:t>) </a:t>
            </a:r>
            <a:r>
              <a:rPr lang="fr-CH" sz="1400" dirty="0" err="1"/>
              <a:t>tested</a:t>
            </a:r>
            <a:r>
              <a:rPr lang="fr-CH" sz="1400" dirty="0"/>
              <a:t> or </a:t>
            </a:r>
            <a:r>
              <a:rPr lang="fr-CH" sz="1400" dirty="0" err="1"/>
              <a:t>used</a:t>
            </a:r>
            <a:r>
              <a:rPr lang="fr-CH" sz="1400" dirty="0"/>
              <a:t> at </a:t>
            </a:r>
            <a:r>
              <a:rPr lang="fr-CH" sz="1400" dirty="0" err="1"/>
              <a:t>IdeaSquare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Short, </a:t>
            </a:r>
            <a:r>
              <a:rPr lang="fr-CH" sz="1400" dirty="0" err="1"/>
              <a:t>peer-reviewed</a:t>
            </a:r>
            <a:r>
              <a:rPr lang="fr-CH" sz="1400" dirty="0"/>
              <a:t> articles to </a:t>
            </a:r>
            <a:r>
              <a:rPr lang="fr-CH" sz="1400" dirty="0" err="1"/>
              <a:t>communicate</a:t>
            </a:r>
            <a:r>
              <a:rPr lang="fr-CH" sz="1400" dirty="0"/>
              <a:t> key </a:t>
            </a:r>
            <a:r>
              <a:rPr lang="fr-CH" sz="1400" dirty="0" err="1"/>
              <a:t>results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Annual</a:t>
            </a:r>
            <a:r>
              <a:rPr lang="fr-CH" sz="1400" dirty="0"/>
              <a:t> workshops to </a:t>
            </a:r>
            <a:r>
              <a:rPr lang="fr-CH" sz="1400" dirty="0" err="1"/>
              <a:t>work</a:t>
            </a:r>
            <a:r>
              <a:rPr lang="fr-CH" sz="1400" dirty="0"/>
              <a:t> </a:t>
            </a:r>
            <a:r>
              <a:rPr lang="fr-CH" sz="1400" dirty="0" err="1"/>
              <a:t>further</a:t>
            </a:r>
            <a:r>
              <a:rPr lang="fr-CH" sz="1400" dirty="0"/>
              <a:t> on </a:t>
            </a:r>
            <a:r>
              <a:rPr lang="fr-CH" sz="1400" dirty="0" err="1"/>
              <a:t>published</a:t>
            </a:r>
            <a:r>
              <a:rPr lang="fr-CH" sz="1400" dirty="0"/>
              <a:t> articles for </a:t>
            </a:r>
            <a:r>
              <a:rPr lang="fr-CH" sz="1400" dirty="0" err="1"/>
              <a:t>special</a:t>
            </a:r>
            <a:r>
              <a:rPr lang="fr-CH" sz="1400" dirty="0"/>
              <a:t> issues in </a:t>
            </a:r>
            <a:r>
              <a:rPr lang="fr-CH" sz="1400" dirty="0" err="1"/>
              <a:t>well-established</a:t>
            </a:r>
            <a:r>
              <a:rPr lang="fr-CH" sz="1400" dirty="0"/>
              <a:t> </a:t>
            </a:r>
            <a:r>
              <a:rPr lang="fr-CH" sz="1400" dirty="0" err="1"/>
              <a:t>journals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First issue in </a:t>
            </a:r>
            <a:r>
              <a:rPr lang="fr-CH" sz="1400" dirty="0" err="1"/>
              <a:t>Autumn</a:t>
            </a:r>
            <a:r>
              <a:rPr lang="fr-CH" sz="1400" dirty="0"/>
              <a:t>,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Editor-in-</a:t>
            </a:r>
            <a:r>
              <a:rPr lang="fr-CH" sz="1400" dirty="0" err="1"/>
              <a:t>chief</a:t>
            </a:r>
            <a:r>
              <a:rPr lang="fr-CH" sz="1400" dirty="0"/>
              <a:t>: Prof. Saku Makinen (Tampere </a:t>
            </a:r>
            <a:r>
              <a:rPr lang="fr-CH" sz="1400" dirty="0" err="1"/>
              <a:t>University</a:t>
            </a:r>
            <a:r>
              <a:rPr lang="fr-CH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Senior Editors: Prof. Julian Birkinshaw (LBS), Roberto Verganti (Milan), Henry Chesbrough  (UC Berkeley)</a:t>
            </a:r>
          </a:p>
          <a:p>
            <a:endParaRPr lang="en-GB" sz="1400" dirty="0"/>
          </a:p>
          <a:p>
            <a:r>
              <a:rPr lang="en-GB" sz="1400" dirty="0"/>
              <a:t>http://cij-ei.web.cern.ch/cij-ei/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7ADFD5-FCD7-EA4A-B0BD-034CDD629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203" y="1059161"/>
            <a:ext cx="2111063" cy="297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224440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INVOLVED WITH IDEASQUARE?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/>
          </a:bodyPr>
          <a:lstStyle/>
          <a:p>
            <a:r>
              <a:rPr lang="en-US" dirty="0"/>
              <a:t>Through physics experiments at CERN doing detector R&amp;D that have some connection with society (e.g. non-physics student initiatives)</a:t>
            </a:r>
          </a:p>
          <a:p>
            <a:pPr lvl="1"/>
            <a:r>
              <a:rPr lang="fr-CH" dirty="0" err="1"/>
              <a:t>e.g</a:t>
            </a:r>
            <a:r>
              <a:rPr lang="fr-CH" dirty="0"/>
              <a:t>. ATTRACT</a:t>
            </a:r>
            <a:endParaRPr lang="en-US" dirty="0"/>
          </a:p>
          <a:p>
            <a:r>
              <a:rPr lang="fr-CH" dirty="0" err="1"/>
              <a:t>Proposing</a:t>
            </a:r>
            <a:r>
              <a:rPr lang="fr-CH" dirty="0"/>
              <a:t> and </a:t>
            </a:r>
            <a:r>
              <a:rPr lang="fr-CH" dirty="0" err="1"/>
              <a:t>participating</a:t>
            </a:r>
            <a:r>
              <a:rPr lang="fr-CH" dirty="0"/>
              <a:t> in initiatives to </a:t>
            </a:r>
            <a:r>
              <a:rPr lang="fr-CH" dirty="0" err="1"/>
              <a:t>bring</a:t>
            </a:r>
            <a:r>
              <a:rPr lang="fr-CH" dirty="0"/>
              <a:t> </a:t>
            </a:r>
            <a:r>
              <a:rPr lang="fr-CH" dirty="0" err="1"/>
              <a:t>together</a:t>
            </a:r>
            <a:r>
              <a:rPr lang="fr-CH" dirty="0"/>
              <a:t> engineering, business management and design </a:t>
            </a:r>
            <a:r>
              <a:rPr lang="fr-CH" dirty="0" err="1"/>
              <a:t>students</a:t>
            </a:r>
            <a:r>
              <a:rPr lang="fr-CH" dirty="0"/>
              <a:t> (and </a:t>
            </a:r>
            <a:r>
              <a:rPr lang="fr-CH" dirty="0" err="1"/>
              <a:t>their</a:t>
            </a:r>
            <a:r>
              <a:rPr lang="fr-CH" dirty="0"/>
              <a:t> </a:t>
            </a:r>
            <a:r>
              <a:rPr lang="fr-CH" dirty="0" err="1"/>
              <a:t>professors</a:t>
            </a:r>
            <a:r>
              <a:rPr lang="fr-CH" dirty="0"/>
              <a:t>) </a:t>
            </a:r>
            <a:r>
              <a:rPr lang="fr-CH" dirty="0" err="1"/>
              <a:t>who</a:t>
            </a:r>
            <a:r>
              <a:rPr lang="fr-CH" dirty="0"/>
              <a:t> </a:t>
            </a:r>
            <a:r>
              <a:rPr lang="fr-CH" dirty="0" err="1"/>
              <a:t>ask</a:t>
            </a:r>
            <a:r>
              <a:rPr lang="fr-CH" dirty="0"/>
              <a:t> </a:t>
            </a:r>
            <a:r>
              <a:rPr lang="fr-CH" dirty="0" err="1"/>
              <a:t>IdeaSquare</a:t>
            </a:r>
            <a:r>
              <a:rPr lang="fr-CH" dirty="0"/>
              <a:t> to host </a:t>
            </a:r>
            <a:r>
              <a:rPr lang="fr-CH" dirty="0" err="1"/>
              <a:t>them</a:t>
            </a:r>
            <a:r>
              <a:rPr lang="fr-CH" dirty="0"/>
              <a:t> (</a:t>
            </a:r>
            <a:r>
              <a:rPr lang="fr-CH" dirty="0" err="1"/>
              <a:t>e.g</a:t>
            </a:r>
            <a:r>
              <a:rPr lang="fr-CH" dirty="0"/>
              <a:t>. CBI)</a:t>
            </a:r>
          </a:p>
          <a:p>
            <a:r>
              <a:rPr lang="fr-CH" dirty="0" err="1"/>
              <a:t>Participating</a:t>
            </a:r>
            <a:r>
              <a:rPr lang="fr-CH" dirty="0"/>
              <a:t> in new </a:t>
            </a:r>
            <a:r>
              <a:rPr lang="fr-CH" dirty="0" err="1"/>
              <a:t>events</a:t>
            </a:r>
            <a:r>
              <a:rPr lang="fr-CH" dirty="0"/>
              <a:t> and initiatives (</a:t>
            </a:r>
            <a:r>
              <a:rPr lang="fr-CH" dirty="0" err="1"/>
              <a:t>e.g</a:t>
            </a:r>
            <a:r>
              <a:rPr lang="fr-CH" dirty="0"/>
              <a:t>. </a:t>
            </a:r>
            <a:r>
              <a:rPr lang="fr-CH" dirty="0" err="1"/>
              <a:t>hackathons</a:t>
            </a:r>
            <a:r>
              <a:rPr lang="fr-CH" dirty="0"/>
              <a:t>, </a:t>
            </a:r>
            <a:r>
              <a:rPr lang="fr-CH" dirty="0" err="1"/>
              <a:t>see</a:t>
            </a:r>
            <a:r>
              <a:rPr lang="fr-CH" dirty="0"/>
              <a:t> </a:t>
            </a:r>
            <a:r>
              <a:rPr lang="fr-CH" dirty="0">
                <a:hlinkClick r:id="rId3"/>
              </a:rPr>
              <a:t>Port</a:t>
            </a:r>
            <a:r>
              <a:rPr lang="fr-CH" dirty="0"/>
              <a:t>)</a:t>
            </a:r>
          </a:p>
          <a:p>
            <a:r>
              <a:rPr lang="fr-CH" dirty="0" err="1"/>
              <a:t>Doing</a:t>
            </a:r>
            <a:r>
              <a:rPr lang="fr-CH" dirty="0"/>
              <a:t> </a:t>
            </a:r>
            <a:r>
              <a:rPr lang="fr-CH" dirty="0" err="1"/>
              <a:t>research</a:t>
            </a:r>
            <a:r>
              <a:rPr lang="fr-CH" dirty="0"/>
              <a:t> (</a:t>
            </a:r>
            <a:r>
              <a:rPr lang="fr-CH" dirty="0" err="1"/>
              <a:t>e.g</a:t>
            </a:r>
            <a:r>
              <a:rPr lang="fr-CH" dirty="0"/>
              <a:t>. PhD) </a:t>
            </a:r>
            <a:r>
              <a:rPr lang="fr-CH" dirty="0" err="1"/>
              <a:t>together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us on innovation </a:t>
            </a:r>
            <a:r>
              <a:rPr lang="fr-CH" dirty="0" err="1"/>
              <a:t>processes</a:t>
            </a:r>
            <a:r>
              <a:rPr lang="fr-CH" dirty="0"/>
              <a:t> (CIJ)</a:t>
            </a:r>
          </a:p>
          <a:p>
            <a:pPr marL="36576" indent="0" algn="ctr">
              <a:buNone/>
            </a:pPr>
            <a:r>
              <a:rPr lang="fr-CH" u="sng" dirty="0"/>
              <a:t>https://</a:t>
            </a:r>
            <a:r>
              <a:rPr lang="fr-CH" u="sng" dirty="0" err="1"/>
              <a:t>ideasquare.cern</a:t>
            </a:r>
            <a:endParaRPr lang="fr-CH" u="sng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747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Content Placeholder 22" descr="Ideas-label-white-text-transparent-background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59" r="-2302"/>
          <a:stretch/>
        </p:blipFill>
        <p:spPr>
          <a:xfrm>
            <a:off x="3439980" y="1410771"/>
            <a:ext cx="3532229" cy="3203575"/>
          </a:xfrm>
        </p:spPr>
      </p:pic>
      <p:pic>
        <p:nvPicPr>
          <p:cNvPr id="4" name="droppedImage.pdf"/>
          <p:cNvPicPr/>
          <p:nvPr/>
        </p:nvPicPr>
        <p:blipFill rotWithShape="1">
          <a:blip r:embed="rId3"/>
          <a:srcRect b="27006"/>
          <a:stretch/>
        </p:blipFill>
        <p:spPr>
          <a:xfrm>
            <a:off x="-594429" y="-516590"/>
            <a:ext cx="11694230" cy="568925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5188" y="962135"/>
            <a:ext cx="4833956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Questions? Comments?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Contact information:</a:t>
            </a: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Email:   </a:t>
            </a:r>
            <a:r>
              <a:rPr lang="en-US">
                <a:solidFill>
                  <a:srgbClr val="FFFFFF"/>
                </a:solidFill>
              </a:rPr>
              <a:t>santeri</a:t>
            </a:r>
            <a:r>
              <a:rPr lang="en-US" dirty="0" err="1">
                <a:solidFill>
                  <a:srgbClr val="FFFFFF"/>
                </a:solidFill>
              </a:rPr>
              <a:t>.palomaki@cern.ch</a:t>
            </a: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chemeClr val="bg1"/>
                </a:solidFill>
              </a:rPr>
              <a:t>                     </a:t>
            </a:r>
            <a:r>
              <a:rPr lang="en-US" b="1" dirty="0">
                <a:solidFill>
                  <a:schemeClr val="bg1"/>
                </a:solidFill>
              </a:rPr>
              <a:t>@</a:t>
            </a:r>
            <a:r>
              <a:rPr lang="en-US" b="1" dirty="0" err="1">
                <a:solidFill>
                  <a:schemeClr val="bg1"/>
                </a:solidFill>
              </a:rPr>
              <a:t>ideasCERN</a:t>
            </a:r>
            <a:endParaRPr lang="en-US" b="1" dirty="0">
              <a:solidFill>
                <a:schemeClr val="bg1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chemeClr val="bg1"/>
                </a:solidFill>
              </a:rPr>
              <a:t>#</a:t>
            </a:r>
            <a:r>
              <a:rPr lang="en-US" dirty="0" err="1">
                <a:solidFill>
                  <a:schemeClr val="bg1"/>
                </a:solidFill>
              </a:rPr>
              <a:t>Ideasquare</a:t>
            </a:r>
            <a:r>
              <a:rPr lang="en-US" dirty="0">
                <a:solidFill>
                  <a:schemeClr val="bg1"/>
                </a:solidFill>
              </a:rPr>
              <a:t> #</a:t>
            </a:r>
            <a:r>
              <a:rPr lang="en-US" dirty="0" err="1">
                <a:solidFill>
                  <a:schemeClr val="bg1"/>
                </a:solidFill>
              </a:rPr>
              <a:t>ThinkDoCollaborate</a:t>
            </a:r>
            <a:r>
              <a:rPr lang="en-US" dirty="0">
                <a:solidFill>
                  <a:schemeClr val="bg1"/>
                </a:solidFill>
              </a:rPr>
              <a:t> #CERN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Let’s have a cup of coffee and make it happen!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625333" y="1803391"/>
            <a:ext cx="1608828" cy="636168"/>
            <a:chOff x="1846555" y="1804663"/>
            <a:chExt cx="1774843" cy="701814"/>
          </a:xfrm>
        </p:grpSpPr>
        <p:sp>
          <p:nvSpPr>
            <p:cNvPr id="10" name="Freeform 9"/>
            <p:cNvSpPr/>
            <p:nvPr/>
          </p:nvSpPr>
          <p:spPr>
            <a:xfrm>
              <a:off x="1867647" y="2016968"/>
              <a:ext cx="209177" cy="271132"/>
            </a:xfrm>
            <a:custGeom>
              <a:avLst/>
              <a:gdLst>
                <a:gd name="connsiteX0" fmla="*/ 0 w 209177"/>
                <a:gd name="connsiteY0" fmla="*/ 15032 h 271132"/>
                <a:gd name="connsiteX1" fmla="*/ 194235 w 209177"/>
                <a:gd name="connsiteY1" fmla="*/ 15032 h 271132"/>
                <a:gd name="connsiteX2" fmla="*/ 209177 w 209177"/>
                <a:gd name="connsiteY2" fmla="*/ 59856 h 271132"/>
                <a:gd name="connsiteX3" fmla="*/ 164353 w 209177"/>
                <a:gd name="connsiteY3" fmla="*/ 239150 h 271132"/>
                <a:gd name="connsiteX4" fmla="*/ 119529 w 209177"/>
                <a:gd name="connsiteY4" fmla="*/ 269032 h 271132"/>
                <a:gd name="connsiteX5" fmla="*/ 74706 w 209177"/>
                <a:gd name="connsiteY5" fmla="*/ 269032 h 27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77" h="271132">
                  <a:moveTo>
                    <a:pt x="0" y="15032"/>
                  </a:moveTo>
                  <a:cubicBezTo>
                    <a:pt x="17636" y="13072"/>
                    <a:pt x="153207" y="-17790"/>
                    <a:pt x="194235" y="15032"/>
                  </a:cubicBezTo>
                  <a:cubicBezTo>
                    <a:pt x="206533" y="24871"/>
                    <a:pt x="204196" y="44915"/>
                    <a:pt x="209177" y="59856"/>
                  </a:cubicBezTo>
                  <a:cubicBezTo>
                    <a:pt x="197876" y="172857"/>
                    <a:pt x="228207" y="188066"/>
                    <a:pt x="164353" y="239150"/>
                  </a:cubicBezTo>
                  <a:cubicBezTo>
                    <a:pt x="150331" y="250368"/>
                    <a:pt x="136565" y="263354"/>
                    <a:pt x="119529" y="269032"/>
                  </a:cubicBezTo>
                  <a:cubicBezTo>
                    <a:pt x="105355" y="273757"/>
                    <a:pt x="89647" y="269032"/>
                    <a:pt x="74706" y="269032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11294" y="1927412"/>
              <a:ext cx="59765" cy="343647"/>
            </a:xfrm>
            <a:custGeom>
              <a:avLst/>
              <a:gdLst>
                <a:gd name="connsiteX0" fmla="*/ 0 w 59765"/>
                <a:gd name="connsiteY0" fmla="*/ 0 h 343647"/>
                <a:gd name="connsiteX1" fmla="*/ 14941 w 59765"/>
                <a:gd name="connsiteY1" fmla="*/ 283882 h 343647"/>
                <a:gd name="connsiteX2" fmla="*/ 29882 w 59765"/>
                <a:gd name="connsiteY2" fmla="*/ 328706 h 343647"/>
                <a:gd name="connsiteX3" fmla="*/ 59765 w 59765"/>
                <a:gd name="connsiteY3" fmla="*/ 343647 h 3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5" h="343647">
                  <a:moveTo>
                    <a:pt x="0" y="0"/>
                  </a:moveTo>
                  <a:cubicBezTo>
                    <a:pt x="4980" y="94627"/>
                    <a:pt x="6362" y="189513"/>
                    <a:pt x="14941" y="283882"/>
                  </a:cubicBezTo>
                  <a:cubicBezTo>
                    <a:pt x="16367" y="299567"/>
                    <a:pt x="20432" y="316106"/>
                    <a:pt x="29882" y="328706"/>
                  </a:cubicBezTo>
                  <a:cubicBezTo>
                    <a:pt x="36564" y="337615"/>
                    <a:pt x="49804" y="338667"/>
                    <a:pt x="59765" y="34364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375647" y="1912471"/>
              <a:ext cx="0" cy="433294"/>
            </a:xfrm>
            <a:custGeom>
              <a:avLst/>
              <a:gdLst>
                <a:gd name="connsiteX0" fmla="*/ 0 w 0"/>
                <a:gd name="connsiteY0" fmla="*/ 0 h 433294"/>
                <a:gd name="connsiteX1" fmla="*/ 0 w 0"/>
                <a:gd name="connsiteY1" fmla="*/ 433294 h 4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33294">
                  <a:moveTo>
                    <a:pt x="0" y="0"/>
                  </a:moveTo>
                  <a:lnTo>
                    <a:pt x="0" y="433294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11294" y="2136051"/>
              <a:ext cx="164353" cy="45361"/>
            </a:xfrm>
            <a:custGeom>
              <a:avLst/>
              <a:gdLst>
                <a:gd name="connsiteX0" fmla="*/ 0 w 164353"/>
                <a:gd name="connsiteY0" fmla="*/ 45361 h 45361"/>
                <a:gd name="connsiteX1" fmla="*/ 104588 w 164353"/>
                <a:gd name="connsiteY1" fmla="*/ 30420 h 45361"/>
                <a:gd name="connsiteX2" fmla="*/ 164353 w 164353"/>
                <a:gd name="connsiteY2" fmla="*/ 537 h 45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353" h="45361">
                  <a:moveTo>
                    <a:pt x="0" y="45361"/>
                  </a:moveTo>
                  <a:cubicBezTo>
                    <a:pt x="34863" y="40381"/>
                    <a:pt x="71179" y="41557"/>
                    <a:pt x="104588" y="30420"/>
                  </a:cubicBezTo>
                  <a:cubicBezTo>
                    <a:pt x="215366" y="-6506"/>
                    <a:pt x="68165" y="537"/>
                    <a:pt x="164353" y="53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6555" y="2038601"/>
              <a:ext cx="192177" cy="467876"/>
            </a:xfrm>
            <a:custGeom>
              <a:avLst/>
              <a:gdLst>
                <a:gd name="connsiteX0" fmla="*/ 0 w 192177"/>
                <a:gd name="connsiteY0" fmla="*/ 0 h 467876"/>
                <a:gd name="connsiteX1" fmla="*/ 50133 w 192177"/>
                <a:gd name="connsiteY1" fmla="*/ 133679 h 467876"/>
                <a:gd name="connsiteX2" fmla="*/ 108621 w 192177"/>
                <a:gd name="connsiteY2" fmla="*/ 217228 h 467876"/>
                <a:gd name="connsiteX3" fmla="*/ 167109 w 192177"/>
                <a:gd name="connsiteY3" fmla="*/ 309133 h 467876"/>
                <a:gd name="connsiteX4" fmla="*/ 175465 w 192177"/>
                <a:gd name="connsiteY4" fmla="*/ 350907 h 467876"/>
                <a:gd name="connsiteX5" fmla="*/ 183820 w 192177"/>
                <a:gd name="connsiteY5" fmla="*/ 384327 h 467876"/>
                <a:gd name="connsiteX6" fmla="*/ 192176 w 192177"/>
                <a:gd name="connsiteY6" fmla="*/ 467876 h 46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177" h="467876">
                  <a:moveTo>
                    <a:pt x="0" y="0"/>
                  </a:moveTo>
                  <a:cubicBezTo>
                    <a:pt x="14406" y="43216"/>
                    <a:pt x="25782" y="93097"/>
                    <a:pt x="50133" y="133679"/>
                  </a:cubicBezTo>
                  <a:cubicBezTo>
                    <a:pt x="83894" y="189944"/>
                    <a:pt x="76625" y="171522"/>
                    <a:pt x="108621" y="217228"/>
                  </a:cubicBezTo>
                  <a:cubicBezTo>
                    <a:pt x="138323" y="259657"/>
                    <a:pt x="142002" y="267289"/>
                    <a:pt x="167109" y="309133"/>
                  </a:cubicBezTo>
                  <a:cubicBezTo>
                    <a:pt x="169894" y="323058"/>
                    <a:pt x="172384" y="337045"/>
                    <a:pt x="175465" y="350907"/>
                  </a:cubicBezTo>
                  <a:cubicBezTo>
                    <a:pt x="177956" y="362116"/>
                    <a:pt x="182074" y="372978"/>
                    <a:pt x="183820" y="384327"/>
                  </a:cubicBezTo>
                  <a:cubicBezTo>
                    <a:pt x="192484" y="440636"/>
                    <a:pt x="192176" y="436693"/>
                    <a:pt x="192176" y="46787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9925" y="1854793"/>
              <a:ext cx="250899" cy="226954"/>
            </a:xfrm>
            <a:custGeom>
              <a:avLst/>
              <a:gdLst>
                <a:gd name="connsiteX0" fmla="*/ 0 w 250899"/>
                <a:gd name="connsiteY0" fmla="*/ 41775 h 226954"/>
                <a:gd name="connsiteX1" fmla="*/ 75199 w 250899"/>
                <a:gd name="connsiteY1" fmla="*/ 108614 h 226954"/>
                <a:gd name="connsiteX2" fmla="*/ 142043 w 250899"/>
                <a:gd name="connsiteY2" fmla="*/ 200518 h 226954"/>
                <a:gd name="connsiteX3" fmla="*/ 150398 w 250899"/>
                <a:gd name="connsiteY3" fmla="*/ 225583 h 226954"/>
                <a:gd name="connsiteX4" fmla="*/ 158754 w 250899"/>
                <a:gd name="connsiteY4" fmla="*/ 175453 h 226954"/>
                <a:gd name="connsiteX5" fmla="*/ 192176 w 250899"/>
                <a:gd name="connsiteY5" fmla="*/ 125324 h 226954"/>
                <a:gd name="connsiteX6" fmla="*/ 233953 w 250899"/>
                <a:gd name="connsiteY6" fmla="*/ 83549 h 226954"/>
                <a:gd name="connsiteX7" fmla="*/ 250664 w 250899"/>
                <a:gd name="connsiteY7" fmla="*/ 0 h 22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0899" h="226954">
                  <a:moveTo>
                    <a:pt x="0" y="41775"/>
                  </a:moveTo>
                  <a:cubicBezTo>
                    <a:pt x="65904" y="151604"/>
                    <a:pt x="-25381" y="16421"/>
                    <a:pt x="75199" y="108614"/>
                  </a:cubicBezTo>
                  <a:cubicBezTo>
                    <a:pt x="91246" y="123323"/>
                    <a:pt x="124345" y="173973"/>
                    <a:pt x="142043" y="200518"/>
                  </a:cubicBezTo>
                  <a:cubicBezTo>
                    <a:pt x="144828" y="208873"/>
                    <a:pt x="145513" y="232911"/>
                    <a:pt x="150398" y="225583"/>
                  </a:cubicBezTo>
                  <a:cubicBezTo>
                    <a:pt x="159795" y="211488"/>
                    <a:pt x="152238" y="191090"/>
                    <a:pt x="158754" y="175453"/>
                  </a:cubicBezTo>
                  <a:cubicBezTo>
                    <a:pt x="166479" y="156915"/>
                    <a:pt x="181035" y="142034"/>
                    <a:pt x="192176" y="125324"/>
                  </a:cubicBezTo>
                  <a:cubicBezTo>
                    <a:pt x="214458" y="91904"/>
                    <a:pt x="200531" y="105829"/>
                    <a:pt x="233953" y="83549"/>
                  </a:cubicBezTo>
                  <a:cubicBezTo>
                    <a:pt x="254187" y="22852"/>
                    <a:pt x="250664" y="51034"/>
                    <a:pt x="250664" y="0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31968" y="2080376"/>
              <a:ext cx="25066" cy="217228"/>
            </a:xfrm>
            <a:custGeom>
              <a:avLst/>
              <a:gdLst>
                <a:gd name="connsiteX0" fmla="*/ 0 w 25066"/>
                <a:gd name="connsiteY0" fmla="*/ 0 h 217228"/>
                <a:gd name="connsiteX1" fmla="*/ 8355 w 25066"/>
                <a:gd name="connsiteY1" fmla="*/ 175453 h 217228"/>
                <a:gd name="connsiteX2" fmla="*/ 25066 w 25066"/>
                <a:gd name="connsiteY2" fmla="*/ 217228 h 2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6" h="217228">
                  <a:moveTo>
                    <a:pt x="0" y="0"/>
                  </a:moveTo>
                  <a:cubicBezTo>
                    <a:pt x="2785" y="58484"/>
                    <a:pt x="3686" y="117089"/>
                    <a:pt x="8355" y="175453"/>
                  </a:cubicBezTo>
                  <a:cubicBezTo>
                    <a:pt x="10784" y="205811"/>
                    <a:pt x="10952" y="203114"/>
                    <a:pt x="25066" y="21722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7336" y="1854793"/>
              <a:ext cx="215531" cy="442811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091518" y="1838083"/>
              <a:ext cx="75199" cy="392682"/>
            </a:xfrm>
            <a:custGeom>
              <a:avLst/>
              <a:gdLst>
                <a:gd name="connsiteX0" fmla="*/ 0 w 75199"/>
                <a:gd name="connsiteY0" fmla="*/ 0 h 392682"/>
                <a:gd name="connsiteX1" fmla="*/ 25066 w 75199"/>
                <a:gd name="connsiteY1" fmla="*/ 242293 h 392682"/>
                <a:gd name="connsiteX2" fmla="*/ 58488 w 75199"/>
                <a:gd name="connsiteY2" fmla="*/ 342552 h 392682"/>
                <a:gd name="connsiteX3" fmla="*/ 66844 w 75199"/>
                <a:gd name="connsiteY3" fmla="*/ 367617 h 392682"/>
                <a:gd name="connsiteX4" fmla="*/ 75199 w 75199"/>
                <a:gd name="connsiteY4" fmla="*/ 392682 h 3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99" h="392682">
                  <a:moveTo>
                    <a:pt x="0" y="0"/>
                  </a:moveTo>
                  <a:cubicBezTo>
                    <a:pt x="5069" y="106457"/>
                    <a:pt x="-4130" y="154712"/>
                    <a:pt x="25066" y="242293"/>
                  </a:cubicBezTo>
                  <a:lnTo>
                    <a:pt x="58488" y="342552"/>
                  </a:lnTo>
                  <a:lnTo>
                    <a:pt x="66844" y="367617"/>
                  </a:lnTo>
                  <a:lnTo>
                    <a:pt x="75199" y="392682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233561" y="1821373"/>
              <a:ext cx="158775" cy="384327"/>
            </a:xfrm>
            <a:custGeom>
              <a:avLst/>
              <a:gdLst>
                <a:gd name="connsiteX0" fmla="*/ 100265 w 158775"/>
                <a:gd name="connsiteY0" fmla="*/ 0 h 384327"/>
                <a:gd name="connsiteX1" fmla="*/ 25066 w 158775"/>
                <a:gd name="connsiteY1" fmla="*/ 8355 h 384327"/>
                <a:gd name="connsiteX2" fmla="*/ 16711 w 158775"/>
                <a:gd name="connsiteY2" fmla="*/ 33420 h 384327"/>
                <a:gd name="connsiteX3" fmla="*/ 8355 w 158775"/>
                <a:gd name="connsiteY3" fmla="*/ 83550 h 384327"/>
                <a:gd name="connsiteX4" fmla="*/ 0 w 158775"/>
                <a:gd name="connsiteY4" fmla="*/ 175454 h 384327"/>
                <a:gd name="connsiteX5" fmla="*/ 16711 w 158775"/>
                <a:gd name="connsiteY5" fmla="*/ 300778 h 384327"/>
                <a:gd name="connsiteX6" fmla="*/ 50132 w 158775"/>
                <a:gd name="connsiteY6" fmla="*/ 350907 h 384327"/>
                <a:gd name="connsiteX7" fmla="*/ 75199 w 158775"/>
                <a:gd name="connsiteY7" fmla="*/ 367617 h 384327"/>
                <a:gd name="connsiteX8" fmla="*/ 125332 w 158775"/>
                <a:gd name="connsiteY8" fmla="*/ 384327 h 384327"/>
                <a:gd name="connsiteX9" fmla="*/ 133687 w 158775"/>
                <a:gd name="connsiteY9" fmla="*/ 359262 h 384327"/>
                <a:gd name="connsiteX10" fmla="*/ 150398 w 158775"/>
                <a:gd name="connsiteY10" fmla="*/ 334197 h 384327"/>
                <a:gd name="connsiteX11" fmla="*/ 158753 w 158775"/>
                <a:gd name="connsiteY11" fmla="*/ 300778 h 38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5" h="384327">
                  <a:moveTo>
                    <a:pt x="100265" y="0"/>
                  </a:moveTo>
                  <a:cubicBezTo>
                    <a:pt x="75199" y="2785"/>
                    <a:pt x="48483" y="-1011"/>
                    <a:pt x="25066" y="8355"/>
                  </a:cubicBezTo>
                  <a:cubicBezTo>
                    <a:pt x="16889" y="11626"/>
                    <a:pt x="18622" y="24823"/>
                    <a:pt x="16711" y="33420"/>
                  </a:cubicBezTo>
                  <a:cubicBezTo>
                    <a:pt x="13036" y="49957"/>
                    <a:pt x="10334" y="66725"/>
                    <a:pt x="8355" y="83550"/>
                  </a:cubicBezTo>
                  <a:cubicBezTo>
                    <a:pt x="4761" y="114100"/>
                    <a:pt x="2785" y="144819"/>
                    <a:pt x="0" y="175454"/>
                  </a:cubicBezTo>
                  <a:cubicBezTo>
                    <a:pt x="594" y="182577"/>
                    <a:pt x="-21" y="270663"/>
                    <a:pt x="16711" y="300778"/>
                  </a:cubicBezTo>
                  <a:cubicBezTo>
                    <a:pt x="26465" y="318333"/>
                    <a:pt x="33422" y="339768"/>
                    <a:pt x="50132" y="350907"/>
                  </a:cubicBezTo>
                  <a:cubicBezTo>
                    <a:pt x="58488" y="356477"/>
                    <a:pt x="66022" y="363539"/>
                    <a:pt x="75199" y="367617"/>
                  </a:cubicBezTo>
                  <a:cubicBezTo>
                    <a:pt x="91296" y="374771"/>
                    <a:pt x="125332" y="384327"/>
                    <a:pt x="125332" y="384327"/>
                  </a:cubicBezTo>
                  <a:cubicBezTo>
                    <a:pt x="128117" y="375972"/>
                    <a:pt x="129748" y="367139"/>
                    <a:pt x="133687" y="359262"/>
                  </a:cubicBezTo>
                  <a:cubicBezTo>
                    <a:pt x="138178" y="350281"/>
                    <a:pt x="145907" y="343178"/>
                    <a:pt x="150398" y="334197"/>
                  </a:cubicBezTo>
                  <a:cubicBezTo>
                    <a:pt x="159634" y="315727"/>
                    <a:pt x="158753" y="315019"/>
                    <a:pt x="158753" y="30077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42466" y="1804663"/>
              <a:ext cx="178932" cy="367617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Ideas-label-white-text-transparent-background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79" y="3804760"/>
            <a:ext cx="1100121" cy="11001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78" y="2512187"/>
            <a:ext cx="296190" cy="2961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552" y="2512187"/>
            <a:ext cx="296190" cy="2961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926" y="2512187"/>
            <a:ext cx="296190" cy="2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145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IDEASQUARE IN 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“Ideasquare is an experiment that brings together researchers, engineers, industrial partners and cross-disciplinary student teams to work together on detector upgrade R&amp;D technologies. The dual purpose is to co-develop new technologies for research purposes and create a fruitful environment for socially and globally relevant new product ideas and innovation.”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4320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15122696159_a23d2f4bb1_o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29149" y="-662985"/>
            <a:ext cx="9363284" cy="624295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IDEASQUARE 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60" y="1164791"/>
            <a:ext cx="5199528" cy="3825562"/>
          </a:xfrm>
        </p:spPr>
        <p:txBody>
          <a:bodyPr>
            <a:normAutofit/>
          </a:bodyPr>
          <a:lstStyle/>
          <a:p>
            <a:r>
              <a:rPr lang="en-US" dirty="0"/>
              <a:t>A project with a dedicated building, hosting:</a:t>
            </a:r>
          </a:p>
          <a:p>
            <a:pPr lvl="1"/>
            <a:r>
              <a:rPr lang="en-US" dirty="0"/>
              <a:t>Detector upgrade R&amp;D projects</a:t>
            </a:r>
          </a:p>
          <a:p>
            <a:pPr lvl="1"/>
            <a:r>
              <a:rPr lang="en-US" dirty="0"/>
              <a:t>Innovation events, workshops, </a:t>
            </a:r>
            <a:r>
              <a:rPr lang="en-US" dirty="0" err="1"/>
              <a:t>hackathons</a:t>
            </a:r>
            <a:endParaRPr lang="en-US" dirty="0"/>
          </a:p>
          <a:p>
            <a:pPr lvl="1"/>
            <a:r>
              <a:rPr lang="en-US" dirty="0"/>
              <a:t>Multidisciplinary master level student programs</a:t>
            </a:r>
          </a:p>
          <a:p>
            <a:r>
              <a:rPr lang="en-US" dirty="0"/>
              <a:t>...to prototype, test and iterate new forms of collaboration and co-creation in the areas or Research, Education and Technology - </a:t>
            </a:r>
            <a:r>
              <a:rPr lang="en-US" dirty="0">
                <a:solidFill>
                  <a:srgbClr val="FF0000"/>
                </a:solidFill>
              </a:rPr>
              <a:t>RET</a:t>
            </a:r>
          </a:p>
          <a:p>
            <a:endParaRPr lang="en-US" dirty="0"/>
          </a:p>
        </p:txBody>
      </p:sp>
      <p:pic>
        <p:nvPicPr>
          <p:cNvPr id="4" name="pasted-image.pdf"/>
          <p:cNvPicPr/>
          <p:nvPr/>
        </p:nvPicPr>
        <p:blipFill>
          <a:blip r:embed="rId3"/>
          <a:stretch>
            <a:fillRect/>
          </a:stretch>
        </p:blipFill>
        <p:spPr>
          <a:xfrm>
            <a:off x="5912682" y="1155285"/>
            <a:ext cx="2774118" cy="283336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/>
          <p:cNvSpPr/>
          <p:nvPr/>
        </p:nvSpPr>
        <p:spPr>
          <a:xfrm>
            <a:off x="6842583" y="2119773"/>
            <a:ext cx="8776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Research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155896" y="3184876"/>
            <a:ext cx="928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Education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7412818" y="3184876"/>
            <a:ext cx="10367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32757538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uiExpand="1" build="p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30F39DE-D4F4-3443-AFB2-BF71DD0960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40" y="0"/>
            <a:ext cx="9123360" cy="5143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065" y="443629"/>
            <a:ext cx="5743388" cy="70533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EXAMPLE: </a:t>
            </a:r>
            <a:r>
              <a:rPr lang="en-US" dirty="0"/>
              <a:t>NEUTRINO PLATFORM</a:t>
            </a:r>
            <a:r>
              <a:rPr lang="en-US" sz="2800" dirty="0"/>
              <a:t>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90" y="1494117"/>
            <a:ext cx="8087430" cy="3137647"/>
          </a:xfrm>
        </p:spPr>
        <p:txBody>
          <a:bodyPr>
            <a:normAutofit lnSpcReduction="10000"/>
          </a:bodyPr>
          <a:lstStyle/>
          <a:p>
            <a:r>
              <a:rPr lang="fr-CH" dirty="0"/>
              <a:t>Neutrino Platform (CENF) </a:t>
            </a:r>
            <a:r>
              <a:rPr lang="en-US" dirty="0"/>
              <a:t>fosters fundamental research in the field of Neutrino Accelerator Physics</a:t>
            </a:r>
          </a:p>
          <a:p>
            <a:r>
              <a:rPr lang="en-US" dirty="0"/>
              <a:t>CENF supports generic detector, neutrino beams R&amp;D and large detector prototypes or demonstrators. It gives  technical, financial and logistics support to approved projects</a:t>
            </a:r>
          </a:p>
          <a:p>
            <a:r>
              <a:rPr lang="fr-CH" dirty="0" err="1"/>
              <a:t>Currently</a:t>
            </a:r>
            <a:r>
              <a:rPr lang="fr-CH" dirty="0"/>
              <a:t> </a:t>
            </a:r>
            <a:r>
              <a:rPr lang="fr-CH" dirty="0" err="1"/>
              <a:t>includes</a:t>
            </a:r>
            <a:r>
              <a:rPr lang="fr-CH" dirty="0"/>
              <a:t> </a:t>
            </a:r>
            <a:r>
              <a:rPr lang="fr-CH" dirty="0" err="1"/>
              <a:t>seven</a:t>
            </a:r>
            <a:r>
              <a:rPr lang="fr-CH" dirty="0"/>
              <a:t> </a:t>
            </a:r>
            <a:r>
              <a:rPr lang="fr-CH" dirty="0" err="1"/>
              <a:t>projects</a:t>
            </a:r>
            <a:r>
              <a:rPr lang="fr-CH" dirty="0"/>
              <a:t>, </a:t>
            </a:r>
            <a:r>
              <a:rPr lang="fr-CH" dirty="0" err="1"/>
              <a:t>including</a:t>
            </a:r>
            <a:r>
              <a:rPr lang="fr-CH" dirty="0"/>
              <a:t> </a:t>
            </a:r>
            <a:r>
              <a:rPr lang="fr-CH" dirty="0" err="1"/>
              <a:t>significant</a:t>
            </a:r>
            <a:r>
              <a:rPr lang="fr-CH" dirty="0"/>
              <a:t> </a:t>
            </a:r>
            <a:r>
              <a:rPr lang="fr-CH" dirty="0" err="1"/>
              <a:t>involvement</a:t>
            </a:r>
            <a:r>
              <a:rPr lang="fr-CH" dirty="0"/>
              <a:t> in (Proto)Dune</a:t>
            </a:r>
          </a:p>
          <a:p>
            <a:r>
              <a:rPr lang="en-US" dirty="0"/>
              <a:t>CERN &amp; IdeaSquare provides a facility for R&amp;D on future technologies (HW and SW) and partner in several neutrino research programs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67155" y="4956464"/>
            <a:ext cx="16937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</a:rPr>
              <a:t>www.attract-eu.com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cenf.web.cern.ch/sites/cenf.web.cern.ch/files/images/neutrino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50" y="497622"/>
            <a:ext cx="142875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69840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tlas-IBL-install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76237" cy="6118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10065" y="301024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412" y="582141"/>
            <a:ext cx="5743388" cy="70533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EXAMPLE: EU-FUNDED ATTRACT PROJECT(S)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94117"/>
            <a:ext cx="8087430" cy="3137647"/>
          </a:xfrm>
        </p:spPr>
        <p:txBody>
          <a:bodyPr>
            <a:normAutofit/>
          </a:bodyPr>
          <a:lstStyle/>
          <a:p>
            <a:r>
              <a:rPr lang="en-US" dirty="0"/>
              <a:t>ATTRACT funds 170 breakthrough projects in Detection &amp; Imaging</a:t>
            </a:r>
          </a:p>
          <a:p>
            <a:r>
              <a:rPr lang="en-US" dirty="0"/>
              <a:t>Provides funding for developing early-stage ideas and prototypes</a:t>
            </a:r>
          </a:p>
          <a:p>
            <a:r>
              <a:rPr lang="en-US" dirty="0"/>
              <a:t>Focuses on high innovation with potential outside research</a:t>
            </a:r>
          </a:p>
          <a:p>
            <a:r>
              <a:rPr lang="en-US" dirty="0"/>
              <a:t>Engages with CBI-like student activities, seeking for unforeseen entrepreneurial opportunities for the young</a:t>
            </a:r>
          </a:p>
          <a:p>
            <a:r>
              <a:rPr lang="en-US" dirty="0"/>
              <a:t>Purpose is to create a new innovation ecosystem in Europe</a:t>
            </a:r>
          </a:p>
          <a:p>
            <a:r>
              <a:rPr lang="fr-CH" dirty="0"/>
              <a:t>ATTRACT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coordinated</a:t>
            </a:r>
            <a:r>
              <a:rPr lang="fr-CH" dirty="0"/>
              <a:t> by CERN (</a:t>
            </a:r>
            <a:r>
              <a:rPr lang="fr-CH" dirty="0" err="1"/>
              <a:t>IdeaSquare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67155" y="4956464"/>
            <a:ext cx="16937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</a:rPr>
              <a:t>www.attract-eu.com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05" y="491702"/>
            <a:ext cx="1466850" cy="73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615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deasquare-students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21764"/>
            <a:ext cx="9178247" cy="6096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412" y="582141"/>
            <a:ext cx="5743388" cy="70533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EXAMPLE: MASTER-LEVEL STUDENT COURSE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51085"/>
            <a:ext cx="8087430" cy="313764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Challenge Based Innovation (CBI) is 5-6 month MSc-level specialization course for product and service development, run by participating universities from 8 countries around the world</a:t>
            </a:r>
          </a:p>
          <a:p>
            <a:r>
              <a:rPr lang="en-US" dirty="0"/>
              <a:t>Over 600 students have participated with more than100 conceptual prototypes produced, contributing to UN Sustainable Development Goals</a:t>
            </a:r>
          </a:p>
          <a:p>
            <a:r>
              <a:rPr lang="en-US" dirty="0"/>
              <a:t>In the course, multidisciplinary student teams learn how to apply Design Thinking – process for new product/service development; engaging with CERN researchers who act as technological coaches in the process</a:t>
            </a:r>
          </a:p>
          <a:p>
            <a:r>
              <a:rPr lang="en-US" dirty="0"/>
              <a:t>“Work extremely hard, learn and have fun!”</a:t>
            </a:r>
          </a:p>
          <a:p>
            <a:r>
              <a:rPr lang="en-US" dirty="0"/>
              <a:t>“Fail fast and often to succeed sooner”</a:t>
            </a:r>
          </a:p>
          <a:p>
            <a:r>
              <a:rPr lang="fr-CH" dirty="0" err="1"/>
              <a:t>Dedicated</a:t>
            </a:r>
            <a:r>
              <a:rPr lang="fr-CH" dirty="0"/>
              <a:t> versions </a:t>
            </a:r>
            <a:r>
              <a:rPr lang="fr-CH" dirty="0" err="1"/>
              <a:t>created</a:t>
            </a:r>
            <a:r>
              <a:rPr lang="fr-CH" dirty="0"/>
              <a:t> for </a:t>
            </a:r>
            <a:r>
              <a:rPr lang="fr-CH" dirty="0" err="1"/>
              <a:t>several</a:t>
            </a:r>
            <a:r>
              <a:rPr lang="fr-CH" dirty="0"/>
              <a:t> </a:t>
            </a:r>
            <a:r>
              <a:rPr lang="fr-CH" dirty="0" err="1"/>
              <a:t>partners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32" y="134615"/>
            <a:ext cx="1445226" cy="1445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128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07" y="449953"/>
            <a:ext cx="8725647" cy="705332"/>
          </a:xfrm>
        </p:spPr>
        <p:txBody>
          <a:bodyPr>
            <a:noAutofit/>
          </a:bodyPr>
          <a:lstStyle/>
          <a:p>
            <a:r>
              <a:rPr lang="en-US" sz="2400" dirty="0"/>
              <a:t>WHAT IS THE MOST INTERESTING LINK FOR NEW INNOVATION?</a:t>
            </a:r>
          </a:p>
        </p:txBody>
      </p:sp>
      <p:sp>
        <p:nvSpPr>
          <p:cNvPr id="9" name="Rectangle 8"/>
          <p:cNvSpPr/>
          <p:nvPr/>
        </p:nvSpPr>
        <p:spPr>
          <a:xfrm>
            <a:off x="1748112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/>
              <a:t>Detector R&amp;D</a:t>
            </a:r>
            <a:br>
              <a:rPr lang="en-US" dirty="0"/>
            </a:br>
            <a:r>
              <a:rPr lang="en-US" dirty="0"/>
              <a:t>Projects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17994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748112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317994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/>
              <a:t>MSc-Level Student Programs, Hacks etc.</a:t>
            </a: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3942249" y="4783732"/>
            <a:ext cx="3429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Focus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2666275" y="4449515"/>
            <a:ext cx="1143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191919"/>
                </a:solidFill>
              </a:rPr>
              <a:t>Product</a:t>
            </a:r>
            <a:endParaRPr lang="en-GB" sz="1400">
              <a:solidFill>
                <a:srgbClr val="19191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5070308" y="4449515"/>
            <a:ext cx="1676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Process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 rot="16200000">
            <a:off x="342901" y="2490253"/>
            <a:ext cx="1489207" cy="33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Technology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 rot="16200000">
            <a:off x="162654" y="3091564"/>
            <a:ext cx="27257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Initially undefined/open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 rot="16200000">
            <a:off x="668639" y="1575586"/>
            <a:ext cx="1752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Defined/closed</a:t>
            </a:r>
            <a:endParaRPr lang="en-GB" sz="1400" dirty="0">
              <a:solidFill>
                <a:srgbClr val="191919"/>
              </a:solidFill>
            </a:endParaRPr>
          </a:p>
        </p:txBody>
      </p:sp>
      <p:pic>
        <p:nvPicPr>
          <p:cNvPr id="30" name="Picture 29" descr="Atlas-IBL-install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91" y="1973934"/>
            <a:ext cx="1150477" cy="76706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268" y="1974691"/>
            <a:ext cx="1160342" cy="766309"/>
          </a:xfrm>
          <a:prstGeom prst="rect">
            <a:avLst/>
          </a:prstGeom>
        </p:spPr>
      </p:pic>
      <p:cxnSp>
        <p:nvCxnSpPr>
          <p:cNvPr id="4" name="Curved Connector 3"/>
          <p:cNvCxnSpPr/>
          <p:nvPr/>
        </p:nvCxnSpPr>
        <p:spPr>
          <a:xfrm>
            <a:off x="3511175" y="1822824"/>
            <a:ext cx="1613647" cy="152154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Electronics-prototype-solderin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47" y="3660588"/>
            <a:ext cx="1048920" cy="699280"/>
          </a:xfrm>
          <a:prstGeom prst="rect">
            <a:avLst/>
          </a:prstGeom>
        </p:spPr>
      </p:pic>
      <p:pic>
        <p:nvPicPr>
          <p:cNvPr id="33" name="Picture 32" descr="Screen Shot 2015-06-27 at 18.27.4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929" y="3651589"/>
            <a:ext cx="1240859" cy="69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84982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854" y="1046492"/>
            <a:ext cx="5980206" cy="39774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IDEASQUARE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The Small Human Collider</a:t>
            </a:r>
          </a:p>
        </p:txBody>
      </p:sp>
    </p:spTree>
    <p:extLst>
      <p:ext uri="{BB962C8B-B14F-4D97-AF65-F5344CB8AC3E}">
        <p14:creationId xmlns:p14="http://schemas.microsoft.com/office/powerpoint/2010/main" val="3734796165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272" y="1042740"/>
            <a:ext cx="5416387" cy="398821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</p:spPr>
        <p:txBody>
          <a:bodyPr>
            <a:normAutofit/>
          </a:bodyPr>
          <a:lstStyle/>
          <a:p>
            <a:r>
              <a:rPr lang="fr-CH" sz="1800" dirty="0"/>
              <a:t>TYPICAL STRUCTURE OF MSC-LEVEL STUDENT PROGRAM AT IDEASQUARE (CBI)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1015" y="4811151"/>
            <a:ext cx="4375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http://www.cbi-course.com/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07659" y="2222695"/>
            <a:ext cx="2179141" cy="37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hlinkClick r:id="rId3"/>
              </a:rPr>
              <a:t>Design </a:t>
            </a:r>
            <a:r>
              <a:rPr lang="fr-CH" dirty="0" err="1">
                <a:hlinkClick r:id="rId3"/>
              </a:rPr>
              <a:t>Thinking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410789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13075</TotalTime>
  <Words>886</Words>
  <Application>Microsoft Macintosh PowerPoint</Application>
  <PresentationFormat>On-screen Show (16:9)</PresentationFormat>
  <Paragraphs>92</Paragraphs>
  <Slides>18</Slides>
  <Notes>1</Notes>
  <HiddenSlides>3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CERNCorporate16-9</vt:lpstr>
      <vt:lpstr>CERN IdeaSquare</vt:lpstr>
      <vt:lpstr>IDEASQUARE IN BRIEF</vt:lpstr>
      <vt:lpstr>IDEASQUARE IS</vt:lpstr>
      <vt:lpstr>EXAMPLE: NEUTRINO PLATFORM PROJECTS</vt:lpstr>
      <vt:lpstr>EXAMPLE: EU-FUNDED ATTRACT PROJECT(S)</vt:lpstr>
      <vt:lpstr>EXAMPLE: MASTER-LEVEL STUDENT COURSE</vt:lpstr>
      <vt:lpstr>WHAT IS THE MOST INTERESTING LINK FOR NEW INNOVATION?</vt:lpstr>
      <vt:lpstr>IDEASQUARE</vt:lpstr>
      <vt:lpstr>TYPICAL STRUCTURE OF MSC-LEVEL STUDENT PROGRAM AT IDEASQUARE (CBI)</vt:lpstr>
      <vt:lpstr>EXAMPLES OF STUDENT PROJECTS</vt:lpstr>
      <vt:lpstr>PREVENTING HIP INJURY FROM INVOLUNTARY FALL</vt:lpstr>
      <vt:lpstr>PowerPoint Presentation</vt:lpstr>
      <vt:lpstr>PowerPoint Presentation</vt:lpstr>
      <vt:lpstr>PowerPoint Presentation</vt:lpstr>
      <vt:lpstr>IDEASQUARE OUTPUT</vt:lpstr>
      <vt:lpstr>SOCIO-ECONOMIC RESEARCH ON EXPERIMENTAL INNOVATION</vt:lpstr>
      <vt:lpstr>HOW TO GET INVOLVED WITH IDEASQUARE?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123</cp:revision>
  <dcterms:created xsi:type="dcterms:W3CDTF">2012-11-30T11:04:26Z</dcterms:created>
  <dcterms:modified xsi:type="dcterms:W3CDTF">2019-11-17T20:55:45Z</dcterms:modified>
</cp:coreProperties>
</file>