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9" r:id="rId3"/>
    <p:sldId id="290" r:id="rId4"/>
    <p:sldId id="288" r:id="rId5"/>
    <p:sldId id="291" r:id="rId6"/>
    <p:sldId id="294" r:id="rId7"/>
    <p:sldId id="281" r:id="rId8"/>
    <p:sldId id="277" r:id="rId9"/>
    <p:sldId id="292" r:id="rId10"/>
    <p:sldId id="258" r:id="rId11"/>
    <p:sldId id="261" r:id="rId12"/>
    <p:sldId id="267" r:id="rId13"/>
    <p:sldId id="270" r:id="rId14"/>
    <p:sldId id="269" r:id="rId15"/>
    <p:sldId id="279" r:id="rId16"/>
    <p:sldId id="293" r:id="rId17"/>
    <p:sldId id="284" r:id="rId18"/>
    <p:sldId id="283" r:id="rId19"/>
    <p:sldId id="287" r:id="rId20"/>
    <p:sldId id="28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Palatino Linotype" panose="02040502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467" y="5685138"/>
            <a:ext cx="1172862" cy="117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25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7578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610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5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60725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0452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Palatino Linotype" panose="0204050205050503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Palatino Linotype" panose="0204050205050503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  <a:lvl2pPr>
              <a:defRPr>
                <a:latin typeface="Palatino Linotype" panose="02040502050505030304" pitchFamily="18" charset="0"/>
              </a:defRPr>
            </a:lvl2pPr>
            <a:lvl3pPr>
              <a:defRPr>
                <a:latin typeface="Palatino Linotype" panose="02040502050505030304" pitchFamily="18" charset="0"/>
              </a:defRPr>
            </a:lvl3pPr>
            <a:lvl4pPr>
              <a:defRPr>
                <a:latin typeface="Palatino Linotype" panose="02040502050505030304" pitchFamily="18" charset="0"/>
              </a:defRPr>
            </a:lvl4pPr>
            <a:lvl5pPr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349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3724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61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Palatino Linotype" panose="02040502050505030304" pitchFamily="18" charset="0"/>
              </a:defRPr>
            </a:lvl1pPr>
            <a:lvl2pPr>
              <a:defRPr sz="2800">
                <a:latin typeface="Palatino Linotype" panose="02040502050505030304" pitchFamily="18" charset="0"/>
              </a:defRPr>
            </a:lvl2pPr>
            <a:lvl3pPr>
              <a:defRPr sz="2400">
                <a:latin typeface="Palatino Linotype" panose="02040502050505030304" pitchFamily="18" charset="0"/>
              </a:defRPr>
            </a:lvl3pPr>
            <a:lvl4pPr>
              <a:defRPr sz="2000">
                <a:latin typeface="Palatino Linotype" panose="02040502050505030304" pitchFamily="18" charset="0"/>
              </a:defRPr>
            </a:lvl4pPr>
            <a:lvl5pPr>
              <a:defRPr sz="2000">
                <a:latin typeface="Palatino Linotype" panose="02040502050505030304" pitchFamily="18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alatino Linotype" panose="0204050205050503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551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Palatino Linotype" panose="02040502050505030304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Palatino Linotype" panose="02040502050505030304" pitchFamily="18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Palatino Linotype" panose="0204050205050503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26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295C1-CAE3-4224-B32B-51819C434D1F}" type="datetimeFigureOut">
              <a:rPr lang="en-GB" smtClean="0"/>
              <a:t>20/11/2019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8BFF5-CD1A-4CBC-B83B-8DAFEB81A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gif"/><Relationship Id="rId7" Type="http://schemas.openxmlformats.org/officeDocument/2006/relationships/image" Target="../media/image16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01058" y="5128591"/>
            <a:ext cx="6691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Palatino Linotype" panose="02040502050505030304" pitchFamily="18" charset="0"/>
              </a:rPr>
              <a:t>Multiverse Thinking</a:t>
            </a:r>
            <a:endParaRPr lang="en-GB" sz="5400" b="1" dirty="0">
              <a:latin typeface="Palatino Linotype" panose="020405020505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6927" y="6258620"/>
            <a:ext cx="4500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Pablo Garcia Tello, CERN, </a:t>
            </a:r>
            <a:r>
              <a:rPr lang="en-US" sz="2000" dirty="0" err="1" smtClean="0">
                <a:latin typeface="Palatino Linotype" panose="02040502050505030304" pitchFamily="18" charset="0"/>
              </a:rPr>
              <a:t>IdeaSquare</a:t>
            </a:r>
            <a:endParaRPr lang="en-GB" sz="2000" b="1" dirty="0">
              <a:latin typeface="Palatino Linotype" panose="0204050205050503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063" y="1152524"/>
            <a:ext cx="6144999" cy="30003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0825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36" y="190518"/>
            <a:ext cx="11073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Palatino Linotype" panose="02040502050505030304" pitchFamily="18" charset="0"/>
              </a:rPr>
              <a:t>Step1: Building Block S</a:t>
            </a:r>
            <a:r>
              <a:rPr lang="en-US" sz="2800" dirty="0">
                <a:latin typeface="Palatino Linotype" panose="02040502050505030304" pitchFamily="18" charset="0"/>
              </a:rPr>
              <a:t>e</a:t>
            </a:r>
            <a:r>
              <a:rPr lang="en-US" sz="2800" dirty="0" smtClean="0">
                <a:latin typeface="Palatino Linotype" panose="02040502050505030304" pitchFamily="18" charset="0"/>
              </a:rPr>
              <a:t>lection: </a:t>
            </a:r>
            <a:r>
              <a:rPr lang="en-US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Social Constructs</a:t>
            </a:r>
            <a:r>
              <a:rPr lang="en-US" b="1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 </a:t>
            </a:r>
            <a:r>
              <a:rPr lang="en-US" b="1" dirty="0" smtClean="0">
                <a:latin typeface="Palatino Linotype" panose="02040502050505030304" pitchFamily="18" charset="0"/>
              </a:rPr>
              <a:t>and the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Resources </a:t>
            </a:r>
            <a:r>
              <a:rPr lang="en-US" b="1" dirty="0" smtClean="0">
                <a:latin typeface="Palatino Linotype" panose="02040502050505030304" pitchFamily="18" charset="0"/>
              </a:rPr>
              <a:t>as building blocks</a:t>
            </a:r>
            <a:endParaRPr lang="en-GB" b="1" dirty="0">
              <a:latin typeface="Palatino Linotype" panose="0204050205050503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2955" y="200783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Social Constructs</a:t>
            </a:r>
            <a:r>
              <a:rPr lang="en-GB" dirty="0" smtClean="0">
                <a:latin typeface="Palatino Linotype" panose="02040502050505030304" pitchFamily="18" charset="0"/>
              </a:rPr>
              <a:t>: </a:t>
            </a:r>
            <a:r>
              <a:rPr lang="en-GB" dirty="0">
                <a:latin typeface="Palatino Linotype" panose="02040502050505030304" pitchFamily="18" charset="0"/>
              </a:rPr>
              <a:t>an idea that has been created and accepted by the people in a </a:t>
            </a:r>
            <a:r>
              <a:rPr lang="en-GB" dirty="0" smtClean="0">
                <a:latin typeface="Palatino Linotype" panose="02040502050505030304" pitchFamily="18" charset="0"/>
              </a:rPr>
              <a:t>society.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422002" y="1176630"/>
            <a:ext cx="28701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Money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Democracy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Poverty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Property rights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Free Market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Freedom of Expression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Family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Job</a:t>
            </a:r>
          </a:p>
          <a:p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Salary….</a:t>
            </a:r>
            <a:endParaRPr lang="en-GB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3439" y="49085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Resources</a:t>
            </a:r>
            <a:r>
              <a:rPr lang="en-GB" dirty="0" smtClean="0">
                <a:latin typeface="Palatino Linotype" panose="02040502050505030304" pitchFamily="18" charset="0"/>
              </a:rPr>
              <a:t>: sources </a:t>
            </a:r>
            <a:r>
              <a:rPr lang="en-GB" dirty="0">
                <a:latin typeface="Palatino Linotype" panose="02040502050505030304" pitchFamily="18" charset="0"/>
              </a:rPr>
              <a:t>of supply or </a:t>
            </a:r>
            <a:r>
              <a:rPr lang="en-GB" dirty="0" smtClean="0">
                <a:latin typeface="Palatino Linotype" panose="02040502050505030304" pitchFamily="18" charset="0"/>
              </a:rPr>
              <a:t>support.</a:t>
            </a:r>
            <a:endParaRPr lang="en-GB" dirty="0">
              <a:latin typeface="Palatino Linotype" panose="0204050205050503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11600" y="4163291"/>
            <a:ext cx="28701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Energy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Population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Data</a:t>
            </a:r>
          </a:p>
          <a:p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apital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Labor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Water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Food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Education….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80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36371" y="1637161"/>
            <a:ext cx="3910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Palatino Linotype" panose="02040502050505030304" pitchFamily="18" charset="0"/>
              </a:rPr>
              <a:t>S</a:t>
            </a:r>
            <a:r>
              <a:rPr lang="en-US" sz="2400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ocial </a:t>
            </a:r>
            <a:r>
              <a:rPr lang="en-US" sz="2400" b="1" dirty="0">
                <a:solidFill>
                  <a:srgbClr val="00B0F0"/>
                </a:solidFill>
                <a:latin typeface="Palatino Linotype" panose="02040502050505030304" pitchFamily="18" charset="0"/>
              </a:rPr>
              <a:t>C</a:t>
            </a:r>
            <a:r>
              <a:rPr lang="en-US" sz="2400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onstruct Scenarios</a:t>
            </a:r>
            <a:endParaRPr lang="en-GB" sz="2400" b="1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733307"/>
            <a:ext cx="1308228" cy="7564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1489765"/>
            <a:ext cx="1308228" cy="7564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2296099"/>
            <a:ext cx="1308228" cy="7564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968085" y="926870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Scarcity</a:t>
            </a:r>
            <a:endParaRPr lang="en-GB" sz="2400" b="1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906642" y="2489662"/>
            <a:ext cx="1805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Abundance</a:t>
            </a:r>
            <a:endParaRPr lang="en-GB" sz="2400" b="1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906642" y="1683328"/>
            <a:ext cx="137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Absence</a:t>
            </a:r>
            <a:endParaRPr lang="en-GB" sz="2400" b="1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4021" y="4740579"/>
            <a:ext cx="3026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Resources Scenarios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3836725"/>
            <a:ext cx="1308228" cy="7564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4593183"/>
            <a:ext cx="1308228" cy="75645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14" y="5399517"/>
            <a:ext cx="1308228" cy="75645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7968085" y="4030288"/>
            <a:ext cx="129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Scarcity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68085" y="5593080"/>
            <a:ext cx="18053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Abundance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06642" y="4786746"/>
            <a:ext cx="13789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rPr>
              <a:t>Absence</a:t>
            </a:r>
            <a:endParaRPr lang="en-GB" sz="2400" b="1" dirty="0">
              <a:solidFill>
                <a:schemeClr val="accent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1740" y="148532"/>
            <a:ext cx="11053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2: Scenario Building: </a:t>
            </a:r>
            <a:r>
              <a:rPr lang="en-US" sz="2400" dirty="0" smtClean="0">
                <a:latin typeface="Palatino Linotype" panose="02040502050505030304" pitchFamily="18" charset="0"/>
              </a:rPr>
              <a:t>Scarcity, Absence and Abundance as options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42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51145" y="1443348"/>
            <a:ext cx="3587275" cy="3010276"/>
            <a:chOff x="2144290" y="2207541"/>
            <a:chExt cx="4511805" cy="3827207"/>
          </a:xfrm>
        </p:grpSpPr>
        <p:grpSp>
          <p:nvGrpSpPr>
            <p:cNvPr id="5" name="Group 4"/>
            <p:cNvGrpSpPr/>
            <p:nvPr/>
          </p:nvGrpSpPr>
          <p:grpSpPr>
            <a:xfrm>
              <a:off x="2144290" y="2867891"/>
              <a:ext cx="4332451" cy="3166857"/>
              <a:chOff x="2032564" y="1122393"/>
              <a:chExt cx="6599847" cy="5049577"/>
            </a:xfrm>
          </p:grpSpPr>
          <p:sp>
            <p:nvSpPr>
              <p:cNvPr id="20" name="Text Box 4"/>
              <p:cNvSpPr txBox="1">
                <a:spLocks noChangeArrowheads="1"/>
              </p:cNvSpPr>
              <p:nvPr/>
            </p:nvSpPr>
            <p:spPr bwMode="auto">
              <a:xfrm>
                <a:off x="2032564" y="1122393"/>
                <a:ext cx="1917097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2238344" y="4578382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2" name="Text Box 6"/>
              <p:cNvSpPr txBox="1">
                <a:spLocks noChangeArrowheads="1"/>
              </p:cNvSpPr>
              <p:nvPr/>
            </p:nvSpPr>
            <p:spPr bwMode="auto">
              <a:xfrm>
                <a:off x="3805913" y="5610430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3" name="Text Box 7"/>
              <p:cNvSpPr txBox="1">
                <a:spLocks noChangeArrowheads="1"/>
              </p:cNvSpPr>
              <p:nvPr/>
            </p:nvSpPr>
            <p:spPr bwMode="auto">
              <a:xfrm>
                <a:off x="6715314" y="5610430"/>
                <a:ext cx="1917097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9" name="Line 2"/>
              <p:cNvSpPr>
                <a:spLocks noChangeShapeType="1"/>
              </p:cNvSpPr>
              <p:nvPr/>
            </p:nvSpPr>
            <p:spPr bwMode="auto">
              <a:xfrm>
                <a:off x="3924563" y="5299106"/>
                <a:ext cx="41970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0" name="Line 3"/>
              <p:cNvSpPr>
                <a:spLocks noChangeShapeType="1"/>
              </p:cNvSpPr>
              <p:nvPr/>
            </p:nvSpPr>
            <p:spPr bwMode="auto">
              <a:xfrm flipV="1">
                <a:off x="39245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2" name="Text Box 4"/>
              <p:cNvSpPr txBox="1">
                <a:spLocks noChangeArrowheads="1"/>
              </p:cNvSpPr>
              <p:nvPr/>
            </p:nvSpPr>
            <p:spPr bwMode="auto">
              <a:xfrm>
                <a:off x="2281340" y="2980323"/>
                <a:ext cx="141954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3" name="Text Box 7"/>
              <p:cNvSpPr txBox="1">
                <a:spLocks noChangeArrowheads="1"/>
              </p:cNvSpPr>
              <p:nvPr/>
            </p:nvSpPr>
            <p:spPr bwMode="auto">
              <a:xfrm>
                <a:off x="5336721" y="5610430"/>
                <a:ext cx="141954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4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-965964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5" name="Line 3"/>
              <p:cNvSpPr>
                <a:spLocks noChangeShapeType="1"/>
              </p:cNvSpPr>
              <p:nvPr/>
            </p:nvSpPr>
            <p:spPr bwMode="auto">
              <a:xfrm flipV="1">
                <a:off x="8121626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396178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7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00201" y="175945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9" name="Line 3"/>
              <p:cNvSpPr>
                <a:spLocks noChangeShapeType="1"/>
              </p:cNvSpPr>
              <p:nvPr/>
            </p:nvSpPr>
            <p:spPr bwMode="auto">
              <a:xfrm flipV="1">
                <a:off x="5431938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0" name="Line 3"/>
              <p:cNvSpPr>
                <a:spLocks noChangeShapeType="1"/>
              </p:cNvSpPr>
              <p:nvPr/>
            </p:nvSpPr>
            <p:spPr bwMode="auto">
              <a:xfrm flipV="1">
                <a:off x="68201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740353" y="2207541"/>
              <a:ext cx="3915742" cy="430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S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ocial Constructs </a:t>
              </a:r>
              <a:r>
                <a:rPr lang="en-US" sz="1600" b="1" dirty="0" smtClean="0">
                  <a:latin typeface="Palatino Linotype" panose="02040502050505030304" pitchFamily="18" charset="0"/>
                </a:rPr>
                <a:t>vs 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rPr>
                <a:t>Resources </a:t>
              </a:r>
              <a:endParaRPr lang="en-GB" sz="1600" b="1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7889694" y="1267173"/>
            <a:ext cx="3828122" cy="3018388"/>
            <a:chOff x="2144290" y="2197228"/>
            <a:chExt cx="4814726" cy="3837520"/>
          </a:xfrm>
        </p:grpSpPr>
        <p:grpSp>
          <p:nvGrpSpPr>
            <p:cNvPr id="88" name="Group 87"/>
            <p:cNvGrpSpPr/>
            <p:nvPr/>
          </p:nvGrpSpPr>
          <p:grpSpPr>
            <a:xfrm>
              <a:off x="2144290" y="2867891"/>
              <a:ext cx="4380274" cy="3166857"/>
              <a:chOff x="2032564" y="1122393"/>
              <a:chExt cx="6672697" cy="5049577"/>
            </a:xfrm>
          </p:grpSpPr>
          <p:sp>
            <p:nvSpPr>
              <p:cNvPr id="90" name="Text Box 4"/>
              <p:cNvSpPr txBox="1">
                <a:spLocks noChangeArrowheads="1"/>
              </p:cNvSpPr>
              <p:nvPr/>
            </p:nvSpPr>
            <p:spPr bwMode="auto">
              <a:xfrm>
                <a:off x="2032564" y="1122393"/>
                <a:ext cx="191709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1" name="Text Box 5"/>
              <p:cNvSpPr txBox="1">
                <a:spLocks noChangeArrowheads="1"/>
              </p:cNvSpPr>
              <p:nvPr/>
            </p:nvSpPr>
            <p:spPr bwMode="auto">
              <a:xfrm>
                <a:off x="2238344" y="4578382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2" name="Text Box 6"/>
              <p:cNvSpPr txBox="1">
                <a:spLocks noChangeArrowheads="1"/>
              </p:cNvSpPr>
              <p:nvPr/>
            </p:nvSpPr>
            <p:spPr bwMode="auto">
              <a:xfrm>
                <a:off x="3805913" y="5610430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3" name="Text Box 7"/>
              <p:cNvSpPr txBox="1">
                <a:spLocks noChangeArrowheads="1"/>
              </p:cNvSpPr>
              <p:nvPr/>
            </p:nvSpPr>
            <p:spPr bwMode="auto">
              <a:xfrm>
                <a:off x="6715313" y="5610430"/>
                <a:ext cx="198994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4" name="Line 2"/>
              <p:cNvSpPr>
                <a:spLocks noChangeShapeType="1"/>
              </p:cNvSpPr>
              <p:nvPr/>
            </p:nvSpPr>
            <p:spPr bwMode="auto">
              <a:xfrm>
                <a:off x="3924563" y="5299106"/>
                <a:ext cx="41970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5" name="Line 3"/>
              <p:cNvSpPr>
                <a:spLocks noChangeShapeType="1"/>
              </p:cNvSpPr>
              <p:nvPr/>
            </p:nvSpPr>
            <p:spPr bwMode="auto">
              <a:xfrm flipV="1">
                <a:off x="39245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6" name="Text Box 4"/>
              <p:cNvSpPr txBox="1">
                <a:spLocks noChangeArrowheads="1"/>
              </p:cNvSpPr>
              <p:nvPr/>
            </p:nvSpPr>
            <p:spPr bwMode="auto">
              <a:xfrm>
                <a:off x="2281340" y="2980323"/>
                <a:ext cx="1419549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7" name="Text Box 7"/>
              <p:cNvSpPr txBox="1">
                <a:spLocks noChangeArrowheads="1"/>
              </p:cNvSpPr>
              <p:nvPr/>
            </p:nvSpPr>
            <p:spPr bwMode="auto">
              <a:xfrm>
                <a:off x="5336720" y="5610430"/>
                <a:ext cx="1419549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8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-965964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99" name="Line 3"/>
              <p:cNvSpPr>
                <a:spLocks noChangeShapeType="1"/>
              </p:cNvSpPr>
              <p:nvPr/>
            </p:nvSpPr>
            <p:spPr bwMode="auto">
              <a:xfrm flipV="1">
                <a:off x="8121626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0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396178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1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00201" y="175945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2" name="Line 3"/>
              <p:cNvSpPr>
                <a:spLocks noChangeShapeType="1"/>
              </p:cNvSpPr>
              <p:nvPr/>
            </p:nvSpPr>
            <p:spPr bwMode="auto">
              <a:xfrm flipV="1">
                <a:off x="5431938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3" name="Line 3"/>
              <p:cNvSpPr>
                <a:spLocks noChangeShapeType="1"/>
              </p:cNvSpPr>
              <p:nvPr/>
            </p:nvSpPr>
            <p:spPr bwMode="auto">
              <a:xfrm flipV="1">
                <a:off x="68201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2250933" y="2197228"/>
              <a:ext cx="4708083" cy="430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S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ocial Constructs </a:t>
              </a:r>
              <a:r>
                <a:rPr lang="en-US" sz="1600" b="1" dirty="0" smtClean="0">
                  <a:latin typeface="Palatino Linotype" panose="02040502050505030304" pitchFamily="18" charset="0"/>
                </a:rPr>
                <a:t>vs 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Social Constructs</a:t>
              </a:r>
              <a:endParaRPr lang="en-GB" sz="1600" b="1" dirty="0">
                <a:solidFill>
                  <a:srgbClr val="00B0F0"/>
                </a:solidFill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975642" y="3608404"/>
            <a:ext cx="3463685" cy="3007406"/>
            <a:chOff x="2120378" y="2211190"/>
            <a:chExt cx="4356363" cy="3823558"/>
          </a:xfrm>
        </p:grpSpPr>
        <p:grpSp>
          <p:nvGrpSpPr>
            <p:cNvPr id="105" name="Group 104"/>
            <p:cNvGrpSpPr/>
            <p:nvPr/>
          </p:nvGrpSpPr>
          <p:grpSpPr>
            <a:xfrm>
              <a:off x="2120378" y="2867891"/>
              <a:ext cx="4356363" cy="3166857"/>
              <a:chOff x="1996138" y="1122393"/>
              <a:chExt cx="6636273" cy="5049577"/>
            </a:xfrm>
          </p:grpSpPr>
          <p:sp>
            <p:nvSpPr>
              <p:cNvPr id="107" name="Text Box 4"/>
              <p:cNvSpPr txBox="1">
                <a:spLocks noChangeArrowheads="1"/>
              </p:cNvSpPr>
              <p:nvPr/>
            </p:nvSpPr>
            <p:spPr bwMode="auto">
              <a:xfrm>
                <a:off x="1996138" y="1122393"/>
                <a:ext cx="1989950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8" name="Text Box 5"/>
              <p:cNvSpPr txBox="1">
                <a:spLocks noChangeArrowheads="1"/>
              </p:cNvSpPr>
              <p:nvPr/>
            </p:nvSpPr>
            <p:spPr bwMode="auto">
              <a:xfrm>
                <a:off x="2238342" y="4578382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09" name="Text Box 6"/>
              <p:cNvSpPr txBox="1">
                <a:spLocks noChangeArrowheads="1"/>
              </p:cNvSpPr>
              <p:nvPr/>
            </p:nvSpPr>
            <p:spPr bwMode="auto">
              <a:xfrm>
                <a:off x="3805913" y="5610430"/>
                <a:ext cx="1505546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0" name="Text Box 7"/>
              <p:cNvSpPr txBox="1">
                <a:spLocks noChangeArrowheads="1"/>
              </p:cNvSpPr>
              <p:nvPr/>
            </p:nvSpPr>
            <p:spPr bwMode="auto">
              <a:xfrm>
                <a:off x="6715314" y="5610430"/>
                <a:ext cx="1917097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1" name="Line 2"/>
              <p:cNvSpPr>
                <a:spLocks noChangeShapeType="1"/>
              </p:cNvSpPr>
              <p:nvPr/>
            </p:nvSpPr>
            <p:spPr bwMode="auto">
              <a:xfrm>
                <a:off x="3924563" y="5299106"/>
                <a:ext cx="41970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2" name="Line 3"/>
              <p:cNvSpPr>
                <a:spLocks noChangeShapeType="1"/>
              </p:cNvSpPr>
              <p:nvPr/>
            </p:nvSpPr>
            <p:spPr bwMode="auto">
              <a:xfrm flipV="1">
                <a:off x="39245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3" name="Text Box 4"/>
              <p:cNvSpPr txBox="1">
                <a:spLocks noChangeArrowheads="1"/>
              </p:cNvSpPr>
              <p:nvPr/>
            </p:nvSpPr>
            <p:spPr bwMode="auto">
              <a:xfrm>
                <a:off x="2281338" y="2980323"/>
                <a:ext cx="141954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4" name="Text Box 7"/>
              <p:cNvSpPr txBox="1">
                <a:spLocks noChangeArrowheads="1"/>
              </p:cNvSpPr>
              <p:nvPr/>
            </p:nvSpPr>
            <p:spPr bwMode="auto">
              <a:xfrm>
                <a:off x="5336721" y="5610430"/>
                <a:ext cx="1419548" cy="5615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5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-965964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6" name="Line 3"/>
              <p:cNvSpPr>
                <a:spLocks noChangeShapeType="1"/>
              </p:cNvSpPr>
              <p:nvPr/>
            </p:nvSpPr>
            <p:spPr bwMode="auto">
              <a:xfrm flipV="1">
                <a:off x="8121626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7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396178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8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00201" y="175945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19" name="Line 3"/>
              <p:cNvSpPr>
                <a:spLocks noChangeShapeType="1"/>
              </p:cNvSpPr>
              <p:nvPr/>
            </p:nvSpPr>
            <p:spPr bwMode="auto">
              <a:xfrm flipV="1">
                <a:off x="5431938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20" name="Line 3"/>
              <p:cNvSpPr>
                <a:spLocks noChangeShapeType="1"/>
              </p:cNvSpPr>
              <p:nvPr/>
            </p:nvSpPr>
            <p:spPr bwMode="auto">
              <a:xfrm flipV="1">
                <a:off x="68201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3104721" y="2211190"/>
              <a:ext cx="3058883" cy="430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rPr>
                <a:t>Resources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 </a:t>
              </a:r>
              <a:r>
                <a:rPr lang="en-US" sz="1600" b="1" dirty="0" smtClean="0">
                  <a:latin typeface="Palatino Linotype" panose="02040502050505030304" pitchFamily="18" charset="0"/>
                </a:rPr>
                <a:t>vs 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rPr>
                <a:t>Resources </a:t>
              </a:r>
              <a:endParaRPr lang="en-GB" sz="1600" b="1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89852" y="132005"/>
            <a:ext cx="4923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3: Scenario(s) </a:t>
            </a:r>
            <a:r>
              <a:rPr lang="en-US" sz="3200" dirty="0">
                <a:latin typeface="Palatino Linotype" panose="02040502050505030304" pitchFamily="18" charset="0"/>
              </a:rPr>
              <a:t>C</a:t>
            </a:r>
            <a:r>
              <a:rPr lang="en-US" sz="3200" dirty="0" smtClean="0">
                <a:latin typeface="Palatino Linotype" panose="02040502050505030304" pitchFamily="18" charset="0"/>
              </a:rPr>
              <a:t>anvas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94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57474" y="1189292"/>
            <a:ext cx="4403365" cy="4016125"/>
            <a:chOff x="2311371" y="2414370"/>
            <a:chExt cx="4067665" cy="3510319"/>
          </a:xfrm>
        </p:grpSpPr>
        <p:grpSp>
          <p:nvGrpSpPr>
            <p:cNvPr id="5" name="Group 4"/>
            <p:cNvGrpSpPr/>
            <p:nvPr/>
          </p:nvGrpSpPr>
          <p:grpSpPr>
            <a:xfrm>
              <a:off x="2311371" y="2867891"/>
              <a:ext cx="3953360" cy="3056798"/>
              <a:chOff x="2287087" y="1122393"/>
              <a:chExt cx="6022357" cy="4874087"/>
            </a:xfrm>
          </p:grpSpPr>
          <p:sp>
            <p:nvSpPr>
              <p:cNvPr id="20" name="Text Box 4"/>
              <p:cNvSpPr txBox="1">
                <a:spLocks noChangeArrowheads="1"/>
              </p:cNvSpPr>
              <p:nvPr/>
            </p:nvSpPr>
            <p:spPr bwMode="auto">
              <a:xfrm>
                <a:off x="2287087" y="1122393"/>
                <a:ext cx="1408053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2438225" y="4578381"/>
                <a:ext cx="1105779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2" name="Text Box 6"/>
              <p:cNvSpPr txBox="1">
                <a:spLocks noChangeArrowheads="1"/>
              </p:cNvSpPr>
              <p:nvPr/>
            </p:nvSpPr>
            <p:spPr bwMode="auto">
              <a:xfrm>
                <a:off x="4117662" y="5610430"/>
                <a:ext cx="1105780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3" name="Text Box 7"/>
              <p:cNvSpPr txBox="1">
                <a:spLocks noChangeArrowheads="1"/>
              </p:cNvSpPr>
              <p:nvPr/>
            </p:nvSpPr>
            <p:spPr bwMode="auto">
              <a:xfrm>
                <a:off x="6901391" y="5610430"/>
                <a:ext cx="1408053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9" name="Line 2"/>
              <p:cNvSpPr>
                <a:spLocks noChangeShapeType="1"/>
              </p:cNvSpPr>
              <p:nvPr/>
            </p:nvSpPr>
            <p:spPr bwMode="auto">
              <a:xfrm>
                <a:off x="3924563" y="5299106"/>
                <a:ext cx="41970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0" name="Line 3"/>
              <p:cNvSpPr>
                <a:spLocks noChangeShapeType="1"/>
              </p:cNvSpPr>
              <p:nvPr/>
            </p:nvSpPr>
            <p:spPr bwMode="auto">
              <a:xfrm flipV="1">
                <a:off x="39245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2" name="Text Box 4"/>
              <p:cNvSpPr txBox="1">
                <a:spLocks noChangeArrowheads="1"/>
              </p:cNvSpPr>
              <p:nvPr/>
            </p:nvSpPr>
            <p:spPr bwMode="auto">
              <a:xfrm>
                <a:off x="2469805" y="2980323"/>
                <a:ext cx="1042616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3" name="Text Box 7"/>
              <p:cNvSpPr txBox="1">
                <a:spLocks noChangeArrowheads="1"/>
              </p:cNvSpPr>
              <p:nvPr/>
            </p:nvSpPr>
            <p:spPr bwMode="auto">
              <a:xfrm>
                <a:off x="5594994" y="5610430"/>
                <a:ext cx="1042617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4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-965964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5" name="Line 3"/>
              <p:cNvSpPr>
                <a:spLocks noChangeShapeType="1"/>
              </p:cNvSpPr>
              <p:nvPr/>
            </p:nvSpPr>
            <p:spPr bwMode="auto">
              <a:xfrm flipV="1">
                <a:off x="8121626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396178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7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00201" y="175945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9" name="Line 3"/>
              <p:cNvSpPr>
                <a:spLocks noChangeShapeType="1"/>
              </p:cNvSpPr>
              <p:nvPr/>
            </p:nvSpPr>
            <p:spPr bwMode="auto">
              <a:xfrm flipV="1">
                <a:off x="5431938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0" name="Line 3"/>
              <p:cNvSpPr>
                <a:spLocks noChangeShapeType="1"/>
              </p:cNvSpPr>
              <p:nvPr/>
            </p:nvSpPr>
            <p:spPr bwMode="auto">
              <a:xfrm flipV="1">
                <a:off x="68201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292837" y="2414370"/>
              <a:ext cx="3086199" cy="29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S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ocial Constructs </a:t>
              </a:r>
              <a:r>
                <a:rPr lang="en-US" sz="1600" b="1" dirty="0" smtClean="0">
                  <a:latin typeface="Palatino Linotype" panose="02040502050505030304" pitchFamily="18" charset="0"/>
                </a:rPr>
                <a:t>vs 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rPr>
                <a:t>Resources </a:t>
              </a:r>
              <a:endParaRPr lang="en-GB" sz="1600" b="1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367016" y="2686039"/>
            <a:ext cx="13099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Palatino Linotype" panose="02040502050505030304" pitchFamily="18" charset="0"/>
              </a:rPr>
              <a:t>Freedom </a:t>
            </a:r>
            <a:endParaRPr lang="en-US" dirty="0" smtClean="0">
              <a:solidFill>
                <a:srgbClr val="00B0F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of </a:t>
            </a:r>
          </a:p>
          <a:p>
            <a:pPr algn="ctr"/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Expression</a:t>
            </a:r>
            <a:endParaRPr lang="en-US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70896" y="5313069"/>
            <a:ext cx="668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ED7D31">
                    <a:lumMod val="75000"/>
                  </a:srgbClr>
                </a:solidFill>
                <a:latin typeface="Palatino Linotype" panose="02040502050505030304" pitchFamily="18" charset="0"/>
              </a:rPr>
              <a:t>Data</a:t>
            </a:r>
          </a:p>
        </p:txBody>
      </p:sp>
      <p:sp>
        <p:nvSpPr>
          <p:cNvPr id="6" name="Oval 5"/>
          <p:cNvSpPr/>
          <p:nvPr/>
        </p:nvSpPr>
        <p:spPr>
          <a:xfrm>
            <a:off x="5274953" y="3019212"/>
            <a:ext cx="332509" cy="310803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Palatino Linotype" panose="0204050205050503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38191" y="2283269"/>
            <a:ext cx="22667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Scenario Building starts with the world as it is today</a:t>
            </a:r>
          </a:p>
          <a:p>
            <a:pPr algn="ctr"/>
            <a:endParaRPr lang="en-US" b="1" dirty="0">
              <a:latin typeface="Palatino Linotype" panose="02040502050505030304" pitchFamily="18" charset="0"/>
            </a:endParaRPr>
          </a:p>
          <a:p>
            <a:pPr algn="ctr"/>
            <a:r>
              <a:rPr lang="en-US" b="1" dirty="0" smtClean="0">
                <a:latin typeface="Palatino Linotype" panose="02040502050505030304" pitchFamily="18" charset="0"/>
              </a:rPr>
              <a:t>…scarcity of Freedom of Expression and abundance of Data  </a:t>
            </a:r>
          </a:p>
          <a:p>
            <a:pPr algn="ctr"/>
            <a:r>
              <a:rPr lang="en-US" b="1" dirty="0" smtClean="0">
                <a:latin typeface="Palatino Linotype" panose="02040502050505030304" pitchFamily="18" charset="0"/>
              </a:rPr>
              <a:t>(data is an abundant resource today)</a:t>
            </a:r>
            <a:endParaRPr lang="en-GB" b="1" dirty="0">
              <a:latin typeface="Palatino Linotype" panose="0204050205050503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2052" y="145208"/>
            <a:ext cx="6218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4: Starting Point (nowadays)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2322" y="1055558"/>
            <a:ext cx="3204808" cy="454891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9251336" y="5682401"/>
            <a:ext cx="2266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Example</a:t>
            </a:r>
            <a:endParaRPr lang="en-GB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5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57474" y="1189292"/>
            <a:ext cx="4403365" cy="4016125"/>
            <a:chOff x="2311371" y="2414370"/>
            <a:chExt cx="4067665" cy="3510319"/>
          </a:xfrm>
        </p:grpSpPr>
        <p:grpSp>
          <p:nvGrpSpPr>
            <p:cNvPr id="5" name="Group 4"/>
            <p:cNvGrpSpPr/>
            <p:nvPr/>
          </p:nvGrpSpPr>
          <p:grpSpPr>
            <a:xfrm>
              <a:off x="2311371" y="2867891"/>
              <a:ext cx="3953360" cy="3056798"/>
              <a:chOff x="2287087" y="1122393"/>
              <a:chExt cx="6022357" cy="4874087"/>
            </a:xfrm>
          </p:grpSpPr>
          <p:sp>
            <p:nvSpPr>
              <p:cNvPr id="20" name="Text Box 4"/>
              <p:cNvSpPr txBox="1">
                <a:spLocks noChangeArrowheads="1"/>
              </p:cNvSpPr>
              <p:nvPr/>
            </p:nvSpPr>
            <p:spPr bwMode="auto">
              <a:xfrm>
                <a:off x="2287087" y="1122393"/>
                <a:ext cx="1408053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1" name="Text Box 5"/>
              <p:cNvSpPr txBox="1">
                <a:spLocks noChangeArrowheads="1"/>
              </p:cNvSpPr>
              <p:nvPr/>
            </p:nvSpPr>
            <p:spPr bwMode="auto">
              <a:xfrm>
                <a:off x="2438225" y="4578381"/>
                <a:ext cx="1105779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2" name="Text Box 6"/>
              <p:cNvSpPr txBox="1">
                <a:spLocks noChangeArrowheads="1"/>
              </p:cNvSpPr>
              <p:nvPr/>
            </p:nvSpPr>
            <p:spPr bwMode="auto">
              <a:xfrm>
                <a:off x="4117662" y="5610430"/>
                <a:ext cx="1105780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Absence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3" name="Text Box 7"/>
              <p:cNvSpPr txBox="1">
                <a:spLocks noChangeArrowheads="1"/>
              </p:cNvSpPr>
              <p:nvPr/>
            </p:nvSpPr>
            <p:spPr bwMode="auto">
              <a:xfrm>
                <a:off x="6901391" y="5610430"/>
                <a:ext cx="1408053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Abundance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39" name="Line 2"/>
              <p:cNvSpPr>
                <a:spLocks noChangeShapeType="1"/>
              </p:cNvSpPr>
              <p:nvPr/>
            </p:nvSpPr>
            <p:spPr bwMode="auto">
              <a:xfrm>
                <a:off x="3924563" y="5299106"/>
                <a:ext cx="419706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0" name="Line 3"/>
              <p:cNvSpPr>
                <a:spLocks noChangeShapeType="1"/>
              </p:cNvSpPr>
              <p:nvPr/>
            </p:nvSpPr>
            <p:spPr bwMode="auto">
              <a:xfrm flipV="1">
                <a:off x="39245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2" name="Text Box 4"/>
              <p:cNvSpPr txBox="1">
                <a:spLocks noChangeArrowheads="1"/>
              </p:cNvSpPr>
              <p:nvPr/>
            </p:nvSpPr>
            <p:spPr bwMode="auto">
              <a:xfrm>
                <a:off x="2469805" y="2980323"/>
                <a:ext cx="1042616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IE" altLang="en-US" sz="12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rgbClr val="00B0F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3" name="Text Box 7"/>
              <p:cNvSpPr txBox="1">
                <a:spLocks noChangeArrowheads="1"/>
              </p:cNvSpPr>
              <p:nvPr/>
            </p:nvSpPr>
            <p:spPr bwMode="auto">
              <a:xfrm>
                <a:off x="5594994" y="5610430"/>
                <a:ext cx="1042617" cy="3860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IE" altLang="en-US" sz="12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Scarcity</a:t>
                </a:r>
                <a:endParaRPr lang="en-GB" altLang="en-US" sz="12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4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-965964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5" name="Line 3"/>
              <p:cNvSpPr>
                <a:spLocks noChangeShapeType="1"/>
              </p:cNvSpPr>
              <p:nvPr/>
            </p:nvSpPr>
            <p:spPr bwMode="auto">
              <a:xfrm flipV="1">
                <a:off x="8121626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6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12920" y="396178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7" name="Line 3"/>
              <p:cNvSpPr>
                <a:spLocks noChangeShapeType="1"/>
              </p:cNvSpPr>
              <p:nvPr/>
            </p:nvSpPr>
            <p:spPr bwMode="auto">
              <a:xfrm rot="5400000" flipV="1">
                <a:off x="6000201" y="175945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49" name="Line 3"/>
              <p:cNvSpPr>
                <a:spLocks noChangeShapeType="1"/>
              </p:cNvSpPr>
              <p:nvPr/>
            </p:nvSpPr>
            <p:spPr bwMode="auto">
              <a:xfrm flipV="1">
                <a:off x="5431938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50" name="Line 3"/>
              <p:cNvSpPr>
                <a:spLocks noChangeShapeType="1"/>
              </p:cNvSpPr>
              <p:nvPr/>
            </p:nvSpPr>
            <p:spPr bwMode="auto">
              <a:xfrm flipV="1">
                <a:off x="6820163" y="1122393"/>
                <a:ext cx="0" cy="41767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sz="1200">
                  <a:solidFill>
                    <a:srgbClr val="00B050"/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292837" y="2414370"/>
              <a:ext cx="3086199" cy="295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S</a:t>
              </a:r>
              <a:r>
                <a:rPr lang="en-US" sz="1600" b="1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ocial Constructs </a:t>
              </a:r>
              <a:r>
                <a:rPr lang="en-US" sz="1600" b="1" dirty="0" smtClean="0">
                  <a:latin typeface="Palatino Linotype" panose="02040502050505030304" pitchFamily="18" charset="0"/>
                </a:rPr>
                <a:t>vs 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rPr>
                <a:t>Resources </a:t>
              </a:r>
              <a:endParaRPr lang="en-GB" sz="1600" b="1" dirty="0">
                <a:solidFill>
                  <a:schemeClr val="accent2">
                    <a:lumMod val="75000"/>
                  </a:schemeClr>
                </a:solidFill>
                <a:latin typeface="Palatino Linotype" panose="02040502050505030304" pitchFamily="18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192942" y="141001"/>
            <a:ext cx="54954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5: My Future (Example)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7016" y="2686039"/>
            <a:ext cx="130997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Palatino Linotype" panose="02040502050505030304" pitchFamily="18" charset="0"/>
              </a:rPr>
              <a:t>Freedom </a:t>
            </a:r>
            <a:endParaRPr lang="en-US" dirty="0" smtClean="0">
              <a:solidFill>
                <a:srgbClr val="00B0F0"/>
              </a:solidFill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of </a:t>
            </a:r>
          </a:p>
          <a:p>
            <a:pPr algn="ctr"/>
            <a:r>
              <a:rPr lang="en-US" dirty="0" smtClean="0">
                <a:solidFill>
                  <a:srgbClr val="00B0F0"/>
                </a:solidFill>
                <a:latin typeface="Palatino Linotype" panose="02040502050505030304" pitchFamily="18" charset="0"/>
              </a:rPr>
              <a:t>Expression</a:t>
            </a:r>
            <a:endParaRPr lang="en-US" dirty="0">
              <a:solidFill>
                <a:srgbClr val="00B0F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70896" y="5313069"/>
            <a:ext cx="6687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>
                <a:solidFill>
                  <a:srgbClr val="ED7D31">
                    <a:lumMod val="75000"/>
                  </a:srgbClr>
                </a:solidFill>
                <a:latin typeface="Palatino Linotype" panose="02040502050505030304" pitchFamily="18" charset="0"/>
              </a:rPr>
              <a:t>Data</a:t>
            </a:r>
          </a:p>
        </p:txBody>
      </p:sp>
      <p:sp>
        <p:nvSpPr>
          <p:cNvPr id="6" name="Oval 5"/>
          <p:cNvSpPr/>
          <p:nvPr/>
        </p:nvSpPr>
        <p:spPr>
          <a:xfrm>
            <a:off x="4270896" y="3067926"/>
            <a:ext cx="332509" cy="310803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Palatino Linotype" panose="02040502050505030304" pitchFamily="18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60347" y="1708160"/>
            <a:ext cx="39486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But this is the scenario where we would like to be in</a:t>
            </a:r>
          </a:p>
          <a:p>
            <a:pPr algn="ctr"/>
            <a:endParaRPr lang="en-US" dirty="0">
              <a:latin typeface="Palatino Linotype" panose="02040502050505030304" pitchFamily="18" charset="0"/>
            </a:endParaRPr>
          </a:p>
          <a:p>
            <a:pPr algn="ctr"/>
            <a:endParaRPr lang="en-US" dirty="0" smtClean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Abundance of Data creates Abundance of Freedom of Expression</a:t>
            </a:r>
            <a:endParaRPr lang="en-GB" b="1" dirty="0">
              <a:latin typeface="Palatino Linotype" panose="0204050205050503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603405" y="2294313"/>
            <a:ext cx="733366" cy="773614"/>
          </a:xfrm>
          <a:prstGeom prst="straightConnector1">
            <a:avLst/>
          </a:prstGeom>
          <a:ln w="57150">
            <a:solidFill>
              <a:srgbClr val="7030A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085687" y="4043149"/>
            <a:ext cx="3948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The goal of MT is to propose a scope of technologies enabling the Transition </a:t>
            </a:r>
            <a:endParaRPr lang="en-GB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29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525154" y="1047833"/>
            <a:ext cx="3849221" cy="3213607"/>
            <a:chOff x="393807" y="1189292"/>
            <a:chExt cx="5767033" cy="4477561"/>
          </a:xfrm>
        </p:grpSpPr>
        <p:grpSp>
          <p:nvGrpSpPr>
            <p:cNvPr id="12" name="Group 11"/>
            <p:cNvGrpSpPr/>
            <p:nvPr/>
          </p:nvGrpSpPr>
          <p:grpSpPr>
            <a:xfrm>
              <a:off x="1714751" y="1189292"/>
              <a:ext cx="4446089" cy="4039309"/>
              <a:chOff x="2271906" y="2414370"/>
              <a:chExt cx="4107132" cy="353058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271906" y="2867891"/>
                <a:ext cx="4071752" cy="3077061"/>
                <a:chOff x="2226968" y="1122393"/>
                <a:chExt cx="6202711" cy="4906397"/>
              </a:xfrm>
            </p:grpSpPr>
            <p:sp>
              <p:nvSpPr>
                <p:cNvPr id="20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226968" y="1122393"/>
                  <a:ext cx="152828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Abundance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21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377364" y="4578381"/>
                  <a:ext cx="122749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Absence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22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117663" y="5610429"/>
                  <a:ext cx="122749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Absence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2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901391" y="5610431"/>
                  <a:ext cx="152828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Abundance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39" name="Line 2"/>
                <p:cNvSpPr>
                  <a:spLocks noChangeShapeType="1"/>
                </p:cNvSpPr>
                <p:nvPr/>
              </p:nvSpPr>
              <p:spPr bwMode="auto">
                <a:xfrm>
                  <a:off x="3924563" y="5299106"/>
                  <a:ext cx="41970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0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3924563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2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407781" y="2980323"/>
                  <a:ext cx="1166664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Scarcity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594995" y="5610431"/>
                  <a:ext cx="1166664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Scarcity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4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12920" y="-965964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5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8121626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6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12920" y="396178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7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00201" y="175945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49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5431938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50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6820163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3292838" y="2414370"/>
                <a:ext cx="3086200" cy="299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</a:t>
                </a:r>
                <a:r>
                  <a:rPr lang="en-US" sz="10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ocial Constructs </a:t>
                </a:r>
                <a:r>
                  <a:rPr lang="en-US" sz="1000" b="1" dirty="0" smtClean="0">
                    <a:latin typeface="Palatino Linotype" panose="02040502050505030304" pitchFamily="18" charset="0"/>
                  </a:rPr>
                  <a:t>vs </a:t>
                </a:r>
                <a:r>
                  <a:rPr lang="en-US" sz="10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Resources </a:t>
                </a:r>
                <a:endParaRPr lang="en-GB" sz="10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393807" y="2349792"/>
              <a:ext cx="1256555" cy="804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Freedom </a:t>
              </a:r>
              <a:endParaRPr lang="en-US" sz="1050" dirty="0" smtClean="0">
                <a:solidFill>
                  <a:srgbClr val="00B0F0"/>
                </a:solidFill>
                <a:latin typeface="Palatino Linotype" panose="02040502050505030304" pitchFamily="18" charset="0"/>
              </a:endParaRPr>
            </a:p>
            <a:p>
              <a:pPr algn="ctr"/>
              <a:r>
                <a:rPr lang="en-US" sz="1050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of </a:t>
              </a:r>
            </a:p>
            <a:p>
              <a:pPr algn="ctr"/>
              <a:r>
                <a:rPr lang="en-US" sz="1050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Expression</a:t>
              </a:r>
              <a:endParaRPr lang="en-US" sz="1050" dirty="0">
                <a:solidFill>
                  <a:srgbClr val="00B0F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270896" y="5313069"/>
              <a:ext cx="699367" cy="353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050" dirty="0">
                  <a:solidFill>
                    <a:srgbClr val="ED7D31">
                      <a:lumMod val="75000"/>
                    </a:srgbClr>
                  </a:solidFill>
                  <a:latin typeface="Palatino Linotype" panose="02040502050505030304" pitchFamily="18" charset="0"/>
                </a:rPr>
                <a:t>Data</a:t>
              </a:r>
            </a:p>
          </p:txBody>
        </p:sp>
        <p:sp>
          <p:nvSpPr>
            <p:cNvPr id="6" name="Oval 5"/>
            <p:cNvSpPr/>
            <p:nvPr/>
          </p:nvSpPr>
          <p:spPr>
            <a:xfrm>
              <a:off x="5336771" y="1968219"/>
              <a:ext cx="332509" cy="310803"/>
            </a:xfrm>
            <a:prstGeom prst="ellipse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latin typeface="Palatino Linotype" panose="02040502050505030304" pitchFamily="18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480340" y="1013828"/>
            <a:ext cx="3683142" cy="3213607"/>
            <a:chOff x="642632" y="1189292"/>
            <a:chExt cx="5518208" cy="4477561"/>
          </a:xfrm>
        </p:grpSpPr>
        <p:grpSp>
          <p:nvGrpSpPr>
            <p:cNvPr id="61" name="Group 60"/>
            <p:cNvGrpSpPr/>
            <p:nvPr/>
          </p:nvGrpSpPr>
          <p:grpSpPr>
            <a:xfrm>
              <a:off x="1714751" y="1189292"/>
              <a:ext cx="4446089" cy="4039309"/>
              <a:chOff x="2271906" y="2414370"/>
              <a:chExt cx="4107132" cy="3530582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2271906" y="2867891"/>
                <a:ext cx="4071752" cy="3077061"/>
                <a:chOff x="2226968" y="1122393"/>
                <a:chExt cx="6202711" cy="4906397"/>
              </a:xfrm>
            </p:grpSpPr>
            <p:sp>
              <p:nvSpPr>
                <p:cNvPr id="68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226968" y="1122393"/>
                  <a:ext cx="152828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Abundance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69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2377364" y="4578381"/>
                  <a:ext cx="122749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Absence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4117663" y="5610429"/>
                  <a:ext cx="122749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Absence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1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6901391" y="5610431"/>
                  <a:ext cx="1528288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Abundance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2" name="Line 2"/>
                <p:cNvSpPr>
                  <a:spLocks noChangeShapeType="1"/>
                </p:cNvSpPr>
                <p:nvPr/>
              </p:nvSpPr>
              <p:spPr bwMode="auto">
                <a:xfrm>
                  <a:off x="3924563" y="5299106"/>
                  <a:ext cx="4197063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3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3924563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4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2407781" y="2980323"/>
                  <a:ext cx="1166664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IE" altLang="en-US" sz="800" b="1" dirty="0" smtClean="0">
                      <a:solidFill>
                        <a:srgbClr val="00B0F0"/>
                      </a:solidFill>
                      <a:latin typeface="Palatino Linotype" panose="02040502050505030304" pitchFamily="18" charset="0"/>
                    </a:rPr>
                    <a:t>Scarcity</a:t>
                  </a:r>
                  <a:endParaRPr lang="en-GB" altLang="en-US" sz="800" b="1" dirty="0">
                    <a:solidFill>
                      <a:srgbClr val="00B0F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594995" y="5610431"/>
                  <a:ext cx="1166664" cy="4183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IE" altLang="en-US" sz="800" b="1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Palatino Linotype" panose="02040502050505030304" pitchFamily="18" charset="0"/>
                    </a:rPr>
                    <a:t>Scarcity</a:t>
                  </a:r>
                  <a:endParaRPr lang="en-GB" altLang="en-US" sz="800" b="1" dirty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6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12920" y="-965964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7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8121626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8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12920" y="396178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79" name="Line 3"/>
                <p:cNvSpPr>
                  <a:spLocks noChangeShapeType="1"/>
                </p:cNvSpPr>
                <p:nvPr/>
              </p:nvSpPr>
              <p:spPr bwMode="auto">
                <a:xfrm rot="5400000" flipV="1">
                  <a:off x="6000201" y="175945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80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5431938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  <p:sp>
              <p:nvSpPr>
                <p:cNvPr id="81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6820163" y="1122393"/>
                  <a:ext cx="0" cy="4176713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 sz="800">
                    <a:solidFill>
                      <a:srgbClr val="00B050"/>
                    </a:solidFill>
                    <a:latin typeface="Palatino Linotype" panose="02040502050505030304" pitchFamily="18" charset="0"/>
                  </a:endParaRPr>
                </a:p>
              </p:txBody>
            </p:sp>
          </p:grpSp>
          <p:sp>
            <p:nvSpPr>
              <p:cNvPr id="67" name="TextBox 66"/>
              <p:cNvSpPr txBox="1"/>
              <p:nvPr/>
            </p:nvSpPr>
            <p:spPr>
              <a:xfrm>
                <a:off x="3292838" y="2414370"/>
                <a:ext cx="3086200" cy="2998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S</a:t>
                </a:r>
                <a:r>
                  <a:rPr lang="en-US" sz="1000" b="1" dirty="0" smtClean="0">
                    <a:solidFill>
                      <a:srgbClr val="00B0F0"/>
                    </a:solidFill>
                    <a:latin typeface="Palatino Linotype" panose="02040502050505030304" pitchFamily="18" charset="0"/>
                  </a:rPr>
                  <a:t>ocial Constructs </a:t>
                </a:r>
                <a:r>
                  <a:rPr lang="en-US" sz="1000" b="1" dirty="0" smtClean="0">
                    <a:latin typeface="Palatino Linotype" panose="02040502050505030304" pitchFamily="18" charset="0"/>
                  </a:rPr>
                  <a:t>vs </a:t>
                </a:r>
                <a:r>
                  <a:rPr lang="en-US" sz="1000" b="1" dirty="0" smtClean="0">
                    <a:solidFill>
                      <a:schemeClr val="accent2">
                        <a:lumMod val="75000"/>
                      </a:schemeClr>
                    </a:solidFill>
                    <a:latin typeface="Palatino Linotype" panose="02040502050505030304" pitchFamily="18" charset="0"/>
                  </a:rPr>
                  <a:t>Resources </a:t>
                </a:r>
                <a:endParaRPr lang="en-GB" sz="1000" b="1" dirty="0">
                  <a:solidFill>
                    <a:schemeClr val="accent2">
                      <a:lumMod val="75000"/>
                    </a:schemeClr>
                  </a:solidFill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62" name="Rectangle 61"/>
            <p:cNvSpPr/>
            <p:nvPr/>
          </p:nvSpPr>
          <p:spPr>
            <a:xfrm>
              <a:off x="642632" y="2549736"/>
              <a:ext cx="1256555" cy="80405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050" dirty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Freedom </a:t>
              </a:r>
              <a:endParaRPr lang="en-US" sz="1050" dirty="0" smtClean="0">
                <a:solidFill>
                  <a:srgbClr val="00B0F0"/>
                </a:solidFill>
                <a:latin typeface="Palatino Linotype" panose="02040502050505030304" pitchFamily="18" charset="0"/>
              </a:endParaRPr>
            </a:p>
            <a:p>
              <a:pPr algn="ctr"/>
              <a:r>
                <a:rPr lang="en-US" sz="1050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of </a:t>
              </a:r>
            </a:p>
            <a:p>
              <a:pPr algn="ctr"/>
              <a:r>
                <a:rPr lang="en-US" sz="1050" dirty="0" smtClean="0">
                  <a:solidFill>
                    <a:srgbClr val="00B0F0"/>
                  </a:solidFill>
                  <a:latin typeface="Palatino Linotype" panose="02040502050505030304" pitchFamily="18" charset="0"/>
                </a:rPr>
                <a:t>Expression</a:t>
              </a:r>
              <a:endParaRPr lang="en-US" sz="1050" dirty="0">
                <a:solidFill>
                  <a:srgbClr val="00B0F0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270896" y="5313069"/>
              <a:ext cx="699367" cy="35378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050" dirty="0">
                  <a:solidFill>
                    <a:srgbClr val="ED7D31">
                      <a:lumMod val="75000"/>
                    </a:srgbClr>
                  </a:solidFill>
                  <a:latin typeface="Palatino Linotype" panose="02040502050505030304" pitchFamily="18" charset="0"/>
                </a:rPr>
                <a:t>Data</a:t>
              </a:r>
            </a:p>
          </p:txBody>
        </p:sp>
        <p:sp>
          <p:nvSpPr>
            <p:cNvPr id="65" name="Oval 64"/>
            <p:cNvSpPr/>
            <p:nvPr/>
          </p:nvSpPr>
          <p:spPr>
            <a:xfrm>
              <a:off x="5185430" y="3072385"/>
              <a:ext cx="332509" cy="310804"/>
            </a:xfrm>
            <a:prstGeom prst="ellipse">
              <a:avLst/>
            </a:prstGeom>
            <a:solidFill>
              <a:srgbClr val="FFFF00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latin typeface="Palatino Linotype" panose="02040502050505030304" pitchFamily="18" charset="0"/>
              </a:endParaRPr>
            </a:p>
          </p:txBody>
        </p:sp>
      </p:grpSp>
      <p:sp>
        <p:nvSpPr>
          <p:cNvPr id="8" name="Freeform 7"/>
          <p:cNvSpPr/>
          <p:nvPr/>
        </p:nvSpPr>
        <p:spPr>
          <a:xfrm>
            <a:off x="4630188" y="1972411"/>
            <a:ext cx="4194159" cy="960233"/>
          </a:xfrm>
          <a:custGeom>
            <a:avLst/>
            <a:gdLst>
              <a:gd name="connsiteX0" fmla="*/ 0 w 8296102"/>
              <a:gd name="connsiteY0" fmla="*/ 939338 h 1165122"/>
              <a:gd name="connsiteX1" fmla="*/ 1446415 w 8296102"/>
              <a:gd name="connsiteY1" fmla="*/ 1163782 h 1165122"/>
              <a:gd name="connsiteX2" fmla="*/ 3366655 w 8296102"/>
              <a:gd name="connsiteY2" fmla="*/ 972589 h 1165122"/>
              <a:gd name="connsiteX3" fmla="*/ 8296102 w 8296102"/>
              <a:gd name="connsiteY3" fmla="*/ 0 h 116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96102" h="1165122">
                <a:moveTo>
                  <a:pt x="0" y="939338"/>
                </a:moveTo>
                <a:cubicBezTo>
                  <a:pt x="442653" y="1048789"/>
                  <a:pt x="885306" y="1158240"/>
                  <a:pt x="1446415" y="1163782"/>
                </a:cubicBezTo>
                <a:cubicBezTo>
                  <a:pt x="2007524" y="1169324"/>
                  <a:pt x="2225041" y="1166553"/>
                  <a:pt x="3366655" y="972589"/>
                </a:cubicBezTo>
                <a:cubicBezTo>
                  <a:pt x="4508270" y="778625"/>
                  <a:pt x="6402186" y="389312"/>
                  <a:pt x="8296102" y="0"/>
                </a:cubicBezTo>
              </a:path>
            </a:pathLst>
          </a:custGeom>
          <a:noFill/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Palatino Linotype" panose="0204050205050503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328336" y="5322561"/>
            <a:ext cx="7927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Now, we know what our transformative technology should enable</a:t>
            </a:r>
          </a:p>
          <a:p>
            <a:pPr algn="ctr"/>
            <a:endParaRPr lang="en-US" dirty="0">
              <a:latin typeface="Palatino Linotype" panose="02040502050505030304" pitchFamily="18" charset="0"/>
            </a:endParaRPr>
          </a:p>
          <a:p>
            <a:pPr algn="ctr"/>
            <a:r>
              <a:rPr lang="en-US" dirty="0" smtClean="0">
                <a:latin typeface="Palatino Linotype" panose="02040502050505030304" pitchFamily="18" charset="0"/>
              </a:rPr>
              <a:t>It should lead to and keep a social status quo with abundance of data and abundance of freedom of expression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52016" y="4261440"/>
            <a:ext cx="128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Nowadays</a:t>
            </a:r>
            <a:endParaRPr lang="en-GB" dirty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89181" y="4307058"/>
            <a:ext cx="127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Palatino Linotype" panose="02040502050505030304" pitchFamily="18" charset="0"/>
              </a:rPr>
              <a:t>My Future</a:t>
            </a:r>
            <a:endParaRPr lang="en-GB" dirty="0">
              <a:solidFill>
                <a:srgbClr val="00B05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97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61679" y="170702"/>
            <a:ext cx="69427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Technology Formulation (conditions)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50960" y="2098542"/>
            <a:ext cx="806127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No violation of Physics Laws.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No “Harry Potter-based Technology.</a:t>
            </a:r>
            <a:endParaRPr lang="en-US" sz="2800" dirty="0">
              <a:solidFill>
                <a:prstClr val="black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864" y="1070255"/>
            <a:ext cx="2739361" cy="27393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413" y="4481149"/>
            <a:ext cx="22098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53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1230" y="1238596"/>
            <a:ext cx="8961285" cy="4946073"/>
            <a:chOff x="340823" y="1354975"/>
            <a:chExt cx="8961285" cy="4946073"/>
          </a:xfrm>
        </p:grpSpPr>
        <p:sp>
          <p:nvSpPr>
            <p:cNvPr id="4" name="Rectangle 3"/>
            <p:cNvSpPr/>
            <p:nvPr/>
          </p:nvSpPr>
          <p:spPr>
            <a:xfrm>
              <a:off x="340823" y="1637607"/>
              <a:ext cx="8961285" cy="4663441"/>
            </a:xfrm>
            <a:prstGeom prst="rect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Palatino Linotype" panose="02040502050505030304" pitchFamily="18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856212" y="1620982"/>
              <a:ext cx="16624" cy="4680066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4" idx="1"/>
              <a:endCxn id="4" idx="3"/>
            </p:cNvCxnSpPr>
            <p:nvPr/>
          </p:nvCxnSpPr>
          <p:spPr>
            <a:xfrm>
              <a:off x="340823" y="3969328"/>
              <a:ext cx="8961285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856212" y="1354975"/>
              <a:ext cx="8445896" cy="27432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600" dirty="0" smtClean="0">
                  <a:latin typeface="Palatino Linotype" panose="02040502050505030304" pitchFamily="18" charset="0"/>
                </a:rPr>
                <a:t>Technology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221418" y="4965911"/>
              <a:ext cx="16398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Palatino Linotype" panose="02040502050505030304" pitchFamily="18" charset="0"/>
                </a:rPr>
                <a:t>Unconventional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-108405" y="2676234"/>
              <a:ext cx="14138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Palatino Linotype" panose="02040502050505030304" pitchFamily="18" charset="0"/>
                </a:rPr>
                <a:t>Conventional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860945" y="1607312"/>
              <a:ext cx="16624" cy="468006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157365" y="1607312"/>
              <a:ext cx="16624" cy="46800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170594" y="1620047"/>
              <a:ext cx="16624" cy="46800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927144" y="1718949"/>
              <a:ext cx="18598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Palatino Linotype" panose="02040502050505030304" pitchFamily="18" charset="0"/>
                </a:rPr>
                <a:t>Modes of Production</a:t>
              </a:r>
              <a:endParaRPr lang="en-GB" sz="1400" dirty="0">
                <a:latin typeface="Palatino Linotype" panose="0204050205050503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942476" y="1718949"/>
              <a:ext cx="1943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Palatino Linotype" panose="02040502050505030304" pitchFamily="18" charset="0"/>
                </a:rPr>
                <a:t>Modes of Distribution</a:t>
              </a:r>
              <a:endParaRPr lang="en-GB" sz="1400" dirty="0">
                <a:latin typeface="Palatino Linotype" panose="0204050205050503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39187" y="1717369"/>
              <a:ext cx="16611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Palatino Linotype" panose="02040502050505030304" pitchFamily="18" charset="0"/>
                </a:rPr>
                <a:t>Modes of Revenue</a:t>
              </a:r>
              <a:endParaRPr lang="en-GB" sz="1400" dirty="0">
                <a:latin typeface="Palatino Linotype" panose="02040502050505030304" pitchFamily="18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9285484" y="1620982"/>
              <a:ext cx="16624" cy="4680066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162533" y="1717369"/>
              <a:ext cx="2063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Palatino Linotype" panose="02040502050505030304" pitchFamily="18" charset="0"/>
                </a:rPr>
                <a:t>Modes of Consumption</a:t>
              </a:r>
              <a:endParaRPr lang="en-GB" sz="1400" dirty="0">
                <a:latin typeface="Palatino Linotype" panose="02040502050505030304" pitchFamily="18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61679" y="170702"/>
            <a:ext cx="7404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6: Technology Formulation Canvas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75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61679" y="170702"/>
            <a:ext cx="5482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Step 7: Conceptual Prototype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679" y="1075797"/>
            <a:ext cx="59410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Palatino Linotype" panose="02040502050505030304" pitchFamily="18" charset="0"/>
              </a:rPr>
              <a:t>Since MT focuses on (far) future scenarios with envisioned not yet available transformative technologies, prototypes are conceived as conceptual compasses.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Palatino Linotype" panose="020405020505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Palatino Linotype" panose="02040502050505030304" pitchFamily="18" charset="0"/>
              </a:rPr>
              <a:t>The goal of prototyping is not instantiating a solution for a problem of today but envisioning a transformative technology not yet available considering the created scenarios.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Palatino Linotype" panose="020405020505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Palatino Linotype" panose="02040502050505030304" pitchFamily="18" charset="0"/>
              </a:rPr>
              <a:t>The Technology </a:t>
            </a:r>
            <a:r>
              <a:rPr lang="en-US" sz="2000" dirty="0">
                <a:latin typeface="Palatino Linotype" panose="02040502050505030304" pitchFamily="18" charset="0"/>
              </a:rPr>
              <a:t>F</a:t>
            </a:r>
            <a:r>
              <a:rPr lang="en-US" sz="2000" dirty="0" smtClean="0">
                <a:latin typeface="Palatino Linotype" panose="02040502050505030304" pitchFamily="18" charset="0"/>
              </a:rPr>
              <a:t>ormulation Canvas is taken as the specs of the not yet available technology.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>
              <a:latin typeface="Palatino Linotype" panose="0204050205050503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>
                <a:latin typeface="Palatino Linotype" panose="02040502050505030304" pitchFamily="18" charset="0"/>
              </a:rPr>
              <a:t>The prototypes are elaborated using drawings, conceptual pictures, cardboard models, </a:t>
            </a:r>
            <a:r>
              <a:rPr lang="en-US" sz="2000" dirty="0" err="1" smtClean="0">
                <a:latin typeface="Palatino Linotype" panose="02040502050505030304" pitchFamily="18" charset="0"/>
              </a:rPr>
              <a:t>etc</a:t>
            </a:r>
            <a:r>
              <a:rPr lang="en-US" sz="2000" dirty="0" smtClean="0">
                <a:latin typeface="Palatino Linotype" panose="02040502050505030304" pitchFamily="18" charset="0"/>
              </a:rPr>
              <a:t>, </a:t>
            </a:r>
            <a:endParaRPr lang="en-US" sz="2000" dirty="0">
              <a:latin typeface="Palatino Linotype" panose="02040502050505030304" pitchFamily="18" charset="0"/>
            </a:endParaRPr>
          </a:p>
          <a:p>
            <a:pPr algn="just"/>
            <a:r>
              <a:rPr lang="en-US" sz="2000" dirty="0" smtClean="0">
                <a:latin typeface="Palatino Linotype" panose="02040502050505030304" pitchFamily="18" charset="0"/>
              </a:rPr>
              <a:t>      (I call it </a:t>
            </a:r>
            <a:r>
              <a:rPr lang="en-US" sz="2000" b="1" dirty="0" smtClean="0">
                <a:latin typeface="Palatino Linotype" panose="02040502050505030304" pitchFamily="18" charset="0"/>
              </a:rPr>
              <a:t>Leonardo’s approach</a:t>
            </a:r>
            <a:r>
              <a:rPr lang="en-US" sz="2000" dirty="0" smtClean="0">
                <a:latin typeface="Palatino Linotype" panose="02040502050505030304" pitchFamily="18" charset="0"/>
              </a:rPr>
              <a:t>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27" y="1385248"/>
            <a:ext cx="5718128" cy="40363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3456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577" y="402719"/>
            <a:ext cx="57775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latin typeface="Palatino Linotype" panose="02040502050505030304" pitchFamily="18" charset="0"/>
              </a:rPr>
              <a:t>Thanks and Questions</a:t>
            </a:r>
            <a:endParaRPr lang="en-GB" sz="4400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577" y="1352010"/>
            <a:ext cx="7034784" cy="4918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41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06335" y="4298109"/>
            <a:ext cx="106319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rgbClr val="101010"/>
                </a:solidFill>
                <a:latin typeface="Palatino Linotype" panose="02040502050505030304" pitchFamily="18" charset="0"/>
              </a:rPr>
              <a:t>Prediction is very difficult, especially if it's about the future</a:t>
            </a:r>
            <a:r>
              <a:rPr lang="en-GB" sz="3600" dirty="0" smtClean="0">
                <a:solidFill>
                  <a:srgbClr val="101010"/>
                </a:solidFill>
                <a:latin typeface="Palatino Linotype" panose="02040502050505030304" pitchFamily="18" charset="0"/>
              </a:rPr>
              <a:t>.</a:t>
            </a:r>
            <a:endParaRPr lang="en-GB" sz="3200" b="1" dirty="0" smtClean="0">
              <a:solidFill>
                <a:srgbClr val="666666"/>
              </a:solidFill>
              <a:latin typeface="Palatino Linotype" panose="02040502050505030304" pitchFamily="18" charset="0"/>
            </a:endParaRPr>
          </a:p>
          <a:p>
            <a:r>
              <a:rPr lang="en-US" sz="3600" b="1" dirty="0" smtClean="0">
                <a:solidFill>
                  <a:srgbClr val="666666"/>
                </a:solidFill>
                <a:latin typeface="Palatino Linotype" panose="02040502050505030304" pitchFamily="18" charset="0"/>
              </a:rPr>
              <a:t>Niels Bohr</a:t>
            </a:r>
            <a:endParaRPr lang="en-GB" sz="3600" dirty="0">
              <a:solidFill>
                <a:srgbClr val="101010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221" y="745639"/>
            <a:ext cx="4594999" cy="343224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570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163" y="469477"/>
            <a:ext cx="93841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b="1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A Little Exercise: Design the Future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200725" y="1739476"/>
            <a:ext cx="1048327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In teams.</a:t>
            </a:r>
            <a:endParaRPr lang="en-US" sz="2000" dirty="0" smtClean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0"/>
            <a:endParaRPr lang="en-US" sz="20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Choose 3 Social Constructs and 3 Resources.</a:t>
            </a:r>
          </a:p>
          <a:p>
            <a:pPr lvl="0"/>
            <a:endParaRPr lang="en-US" sz="20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lvl="0"/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Following the steps of the MT methodology:</a:t>
            </a:r>
          </a:p>
          <a:p>
            <a:pPr lvl="0"/>
            <a:endParaRPr lang="en-US" sz="2000" dirty="0">
              <a:solidFill>
                <a:prstClr val="black"/>
              </a:solidFill>
              <a:latin typeface="Palatino Linotype" panose="0204050205050503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Start with a snapshot of the World Today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Choose your Future in 2100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Consider all (Combinatorial) relations among Social Constructs and Resources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Palatino Linotype" panose="02040502050505030304" pitchFamily="18" charset="0"/>
              </a:rPr>
              <a:t>Propose a Technology that enables your future (any technology would be valid as long as it doesn’t break the laws of physics). </a:t>
            </a:r>
          </a:p>
        </p:txBody>
      </p:sp>
    </p:spTree>
    <p:extLst>
      <p:ext uri="{BB962C8B-B14F-4D97-AF65-F5344CB8AC3E}">
        <p14:creationId xmlns:p14="http://schemas.microsoft.com/office/powerpoint/2010/main" val="24045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53354" y="2118358"/>
            <a:ext cx="112502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Palatino Linotype" panose="02040502050505030304" pitchFamily="18" charset="0"/>
              </a:rPr>
              <a:t>"X-rays will prove to be a hoax.“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 Lord Kelvin, President of the Royal Society, 1883</a:t>
            </a:r>
            <a:r>
              <a:rPr lang="en-GB" sz="1600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GB" sz="1600" b="1" dirty="0">
                <a:latin typeface="Palatino Linotype" panose="02040502050505030304" pitchFamily="18" charset="0"/>
              </a:rPr>
              <a:t>"This 'telephone' has too many shortcomings to be seriously considered as a means of communication."</a:t>
            </a:r>
            <a:r>
              <a:rPr lang="en-GB" sz="1600" dirty="0">
                <a:latin typeface="Palatino Linotype" panose="02040502050505030304" pitchFamily="18" charset="0"/>
              </a:rPr>
              <a:t> 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William Orton, President of Western Union, 1876</a:t>
            </a:r>
            <a:r>
              <a:rPr lang="en-GB" sz="1600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GB" sz="1600" b="1" dirty="0">
                <a:latin typeface="Palatino Linotype" panose="02040502050505030304" pitchFamily="18" charset="0"/>
              </a:rPr>
              <a:t>“I think there is a world market for maybe five computers.”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Thomas Watson, chairman of IBM,1943.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GB" sz="1600" b="1" dirty="0">
                <a:latin typeface="Palatino Linotype" panose="02040502050505030304" pitchFamily="18" charset="0"/>
              </a:rPr>
              <a:t>"Nuclear powered vacuum cleaners will probably be a reality within 10 years.“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Alex </a:t>
            </a:r>
            <a:r>
              <a:rPr lang="en-GB" sz="1600" dirty="0" err="1">
                <a:latin typeface="Palatino Linotype" panose="02040502050505030304" pitchFamily="18" charset="0"/>
              </a:rPr>
              <a:t>Lewyt</a:t>
            </a:r>
            <a:r>
              <a:rPr lang="en-GB" sz="1600" dirty="0">
                <a:latin typeface="Palatino Linotype" panose="02040502050505030304" pitchFamily="18" charset="0"/>
              </a:rPr>
              <a:t>, President of the </a:t>
            </a:r>
            <a:r>
              <a:rPr lang="en-GB" sz="1600" dirty="0" err="1">
                <a:latin typeface="Palatino Linotype" panose="02040502050505030304" pitchFamily="18" charset="0"/>
              </a:rPr>
              <a:t>Lewyt</a:t>
            </a:r>
            <a:r>
              <a:rPr lang="en-GB" sz="1600" dirty="0">
                <a:latin typeface="Palatino Linotype" panose="02040502050505030304" pitchFamily="18" charset="0"/>
              </a:rPr>
              <a:t> Vacuum Cleaner Company, 1955</a:t>
            </a:r>
            <a:r>
              <a:rPr lang="en-GB" sz="1600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GB" sz="1600" b="1" dirty="0">
                <a:latin typeface="Palatino Linotype" panose="02040502050505030304" pitchFamily="18" charset="0"/>
              </a:rPr>
              <a:t>"I predict the Internet will soon go spectacularly supernova and in 1996 catastrophically collapse.“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Robert Metcalfe, founder of 3Com, 1955</a:t>
            </a:r>
            <a:r>
              <a:rPr lang="en-GB" sz="1600" dirty="0" smtClean="0">
                <a:latin typeface="Palatino Linotype" panose="02040502050505030304" pitchFamily="18" charset="0"/>
              </a:rPr>
              <a:t>.</a:t>
            </a:r>
          </a:p>
          <a:p>
            <a:endParaRPr lang="en-US" sz="1600" dirty="0">
              <a:latin typeface="Palatino Linotype" panose="02040502050505030304" pitchFamily="18" charset="0"/>
            </a:endParaRPr>
          </a:p>
          <a:p>
            <a:r>
              <a:rPr lang="en-GB" sz="1600" b="1" dirty="0">
                <a:latin typeface="Palatino Linotype" panose="02040502050505030304" pitchFamily="18" charset="0"/>
              </a:rPr>
              <a:t>"There is practically no chance communications space satellites will be used to provide better telephone, telegraph, television or radio service inside the United States.“</a:t>
            </a:r>
          </a:p>
          <a:p>
            <a:r>
              <a:rPr lang="en-GB" sz="1600" dirty="0">
                <a:latin typeface="Palatino Linotype" panose="02040502050505030304" pitchFamily="18" charset="0"/>
              </a:rPr>
              <a:t>T.A.M. Craven, Federal Communications Commission (FCC) commissioner, 1961</a:t>
            </a:r>
            <a:r>
              <a:rPr lang="en-GB" sz="1600" dirty="0" smtClean="0">
                <a:latin typeface="Palatino Linotype" panose="02040502050505030304" pitchFamily="18" charset="0"/>
              </a:rPr>
              <a:t>.</a:t>
            </a:r>
            <a:endParaRPr lang="en-GB" sz="1600" dirty="0">
              <a:latin typeface="Palatino Linotype" panose="0204050205050503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5512" y="332270"/>
            <a:ext cx="1153806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101010"/>
                </a:solidFill>
                <a:latin typeface="Palatino Linotype" panose="02040502050505030304" pitchFamily="18" charset="0"/>
              </a:rPr>
              <a:t>Despite Bohr’s advice we keep on doing it…</a:t>
            </a:r>
          </a:p>
          <a:p>
            <a:r>
              <a:rPr lang="en-GB" sz="3200" dirty="0" smtClean="0">
                <a:solidFill>
                  <a:srgbClr val="101010"/>
                </a:solidFill>
                <a:latin typeface="Palatino Linotype" panose="02040502050505030304" pitchFamily="18" charset="0"/>
              </a:rPr>
              <a:t>…and proving ourselves wrong…</a:t>
            </a:r>
            <a:endParaRPr lang="en-GB" sz="2800" b="1" dirty="0" smtClean="0">
              <a:solidFill>
                <a:srgbClr val="666666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7513547" y="1599278"/>
            <a:ext cx="46784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 Linotype" panose="02040502050505030304" pitchFamily="18" charset="0"/>
              </a:rPr>
              <a:t>So, what makes </a:t>
            </a:r>
          </a:p>
          <a:p>
            <a:pPr algn="ctr"/>
            <a:r>
              <a:rPr lang="en-US" sz="3200" dirty="0" smtClean="0">
                <a:latin typeface="Palatino Linotype" panose="02040502050505030304" pitchFamily="18" charset="0"/>
              </a:rPr>
              <a:t>you think </a:t>
            </a:r>
          </a:p>
          <a:p>
            <a:pPr algn="ctr"/>
            <a:r>
              <a:rPr lang="en-US" sz="3200" dirty="0" smtClean="0">
                <a:latin typeface="Palatino Linotype" panose="02040502050505030304" pitchFamily="18" charset="0"/>
              </a:rPr>
              <a:t>they will be right? </a:t>
            </a:r>
            <a:endParaRPr lang="en-GB" sz="2800" b="1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999" y="4239031"/>
            <a:ext cx="1794510" cy="2392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456" y="4239031"/>
            <a:ext cx="2392680" cy="2392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496" y="1230105"/>
            <a:ext cx="2359013" cy="2438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629" y="4239031"/>
            <a:ext cx="2392680" cy="2392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746" y="4239031"/>
            <a:ext cx="2392680" cy="23926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334" y="1230105"/>
            <a:ext cx="1893515" cy="24384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16" y="1235363"/>
            <a:ext cx="1824856" cy="243314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0180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-92264" y="127243"/>
            <a:ext cx="710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 Linotype" panose="02040502050505030304" pitchFamily="18" charset="0"/>
              </a:rPr>
              <a:t>I love future archeology cartoons!!!</a:t>
            </a:r>
            <a:endParaRPr lang="en-GB" sz="2800" b="1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137" y="3786867"/>
            <a:ext cx="2468042" cy="28793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37" y="4285397"/>
            <a:ext cx="5096048" cy="25726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454" y="1176211"/>
            <a:ext cx="2987725" cy="23817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191" y="4285397"/>
            <a:ext cx="3277105" cy="24858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955" y="1169544"/>
            <a:ext cx="2808108" cy="29709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85" y="1176211"/>
            <a:ext cx="2523476" cy="296432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9501" y="1153322"/>
            <a:ext cx="2696380" cy="306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6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-92265" y="127243"/>
            <a:ext cx="10082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Palatino Linotype" panose="02040502050505030304" pitchFamily="18" charset="0"/>
              </a:rPr>
              <a:t>The only way to stay safe in the art of forecasting…</a:t>
            </a:r>
            <a:endParaRPr lang="en-GB" sz="2800" b="1" dirty="0">
              <a:latin typeface="Palatino Linotype" panose="02040502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479" y="1841975"/>
            <a:ext cx="5664113" cy="3658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3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34629" y="198520"/>
            <a:ext cx="5454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Why Multiverse (Thinking)? </a:t>
            </a:r>
            <a:endParaRPr lang="en-GB" sz="2800" b="1" dirty="0">
              <a:latin typeface="Palatino Linotype" panose="0204050205050503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63785" y="1629424"/>
            <a:ext cx="7637134" cy="4941675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317500"/>
          </a:effectLst>
        </p:spPr>
      </p:pic>
      <p:sp>
        <p:nvSpPr>
          <p:cNvPr id="16" name="TextBox 15"/>
          <p:cNvSpPr txBox="1"/>
          <p:nvPr/>
        </p:nvSpPr>
        <p:spPr>
          <a:xfrm>
            <a:off x="400653" y="1378943"/>
            <a:ext cx="7782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Inspired by the Many Wolds Interpretation of Quantum Mechanics</a:t>
            </a:r>
            <a:endParaRPr lang="en-GB" sz="2000" b="1" dirty="0">
              <a:latin typeface="Palatino Linotype" panose="02040502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152" y="2650790"/>
            <a:ext cx="27193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Palatino Linotype" panose="02040502050505030304" pitchFamily="18" charset="0"/>
              </a:rPr>
              <a:t>Anything that can happen does happen…</a:t>
            </a:r>
          </a:p>
          <a:p>
            <a:endParaRPr lang="en-US" sz="2000" b="1" dirty="0">
              <a:latin typeface="Palatino Linotype" panose="02040502050505030304" pitchFamily="18" charset="0"/>
            </a:endParaRPr>
          </a:p>
          <a:p>
            <a:r>
              <a:rPr lang="en-US" sz="2000" b="1" dirty="0" smtClean="0">
                <a:latin typeface="Palatino Linotype" panose="02040502050505030304" pitchFamily="18" charset="0"/>
              </a:rPr>
              <a:t>…in multiple parallel universes.</a:t>
            </a:r>
            <a:endParaRPr lang="en-GB" sz="20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1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134629" y="198520"/>
            <a:ext cx="4446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The Multiverse Thinking (MT) </a:t>
            </a:r>
            <a:r>
              <a:rPr lang="en-US" sz="3200" dirty="0">
                <a:latin typeface="Palatino Linotype" panose="02040502050505030304" pitchFamily="18" charset="0"/>
              </a:rPr>
              <a:t>F</a:t>
            </a:r>
            <a:r>
              <a:rPr lang="en-US" sz="3200" dirty="0" smtClean="0">
                <a:latin typeface="Palatino Linotype" panose="02040502050505030304" pitchFamily="18" charset="0"/>
              </a:rPr>
              <a:t>ramework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76665" y="490907"/>
            <a:ext cx="6869970" cy="6004911"/>
            <a:chOff x="3725143" y="1210898"/>
            <a:chExt cx="4741715" cy="4436206"/>
          </a:xfrm>
        </p:grpSpPr>
        <p:sp>
          <p:nvSpPr>
            <p:cNvPr id="36" name="Freeform 35"/>
            <p:cNvSpPr>
              <a:spLocks noChangeAspect="1"/>
            </p:cNvSpPr>
            <p:nvPr/>
          </p:nvSpPr>
          <p:spPr>
            <a:xfrm>
              <a:off x="4586824" y="2667389"/>
              <a:ext cx="1414423" cy="1355190"/>
            </a:xfrm>
            <a:custGeom>
              <a:avLst/>
              <a:gdLst>
                <a:gd name="connsiteX0" fmla="*/ 449256 w 1011557"/>
                <a:gd name="connsiteY0" fmla="*/ 0 h 969195"/>
                <a:gd name="connsiteX1" fmla="*/ 957139 w 1011557"/>
                <a:gd name="connsiteY1" fmla="*/ 128601 h 969195"/>
                <a:gd name="connsiteX2" fmla="*/ 1011557 w 1011557"/>
                <a:gd name="connsiteY2" fmla="*/ 161661 h 969195"/>
                <a:gd name="connsiteX3" fmla="*/ 982337 w 1011557"/>
                <a:gd name="connsiteY3" fmla="*/ 183511 h 969195"/>
                <a:gd name="connsiteX4" fmla="*/ 572292 w 1011557"/>
                <a:gd name="connsiteY4" fmla="*/ 948640 h 969195"/>
                <a:gd name="connsiteX5" fmla="*/ 571254 w 1011557"/>
                <a:gd name="connsiteY5" fmla="*/ 969195 h 969195"/>
                <a:gd name="connsiteX6" fmla="*/ 553759 w 1011557"/>
                <a:gd name="connsiteY6" fmla="*/ 960767 h 969195"/>
                <a:gd name="connsiteX7" fmla="*/ 1638 w 1011557"/>
                <a:gd name="connsiteY7" fmla="*/ 132805 h 969195"/>
                <a:gd name="connsiteX8" fmla="*/ 0 w 1011557"/>
                <a:gd name="connsiteY8" fmla="*/ 100359 h 969195"/>
                <a:gd name="connsiteX9" fmla="*/ 34513 w 1011557"/>
                <a:gd name="connsiteY9" fmla="*/ 83733 h 969195"/>
                <a:gd name="connsiteX10" fmla="*/ 449256 w 1011557"/>
                <a:gd name="connsiteY10" fmla="*/ 0 h 96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1557" h="969195">
                  <a:moveTo>
                    <a:pt x="449256" y="0"/>
                  </a:moveTo>
                  <a:cubicBezTo>
                    <a:pt x="633151" y="0"/>
                    <a:pt x="806164" y="46586"/>
                    <a:pt x="957139" y="128601"/>
                  </a:cubicBezTo>
                  <a:lnTo>
                    <a:pt x="1011557" y="161661"/>
                  </a:lnTo>
                  <a:lnTo>
                    <a:pt x="982337" y="183511"/>
                  </a:lnTo>
                  <a:cubicBezTo>
                    <a:pt x="756534" y="369860"/>
                    <a:pt x="603510" y="641246"/>
                    <a:pt x="572292" y="948640"/>
                  </a:cubicBezTo>
                  <a:lnTo>
                    <a:pt x="571254" y="969195"/>
                  </a:lnTo>
                  <a:lnTo>
                    <a:pt x="553759" y="960767"/>
                  </a:lnTo>
                  <a:cubicBezTo>
                    <a:pt x="251810" y="796738"/>
                    <a:pt x="38015" y="490996"/>
                    <a:pt x="1638" y="132805"/>
                  </a:cubicBezTo>
                  <a:lnTo>
                    <a:pt x="0" y="100359"/>
                  </a:lnTo>
                  <a:lnTo>
                    <a:pt x="34513" y="83733"/>
                  </a:lnTo>
                  <a:cubicBezTo>
                    <a:pt x="161989" y="29815"/>
                    <a:pt x="302141" y="0"/>
                    <a:pt x="449256" y="0"/>
                  </a:cubicBezTo>
                  <a:close/>
                </a:path>
              </a:pathLst>
            </a:custGeom>
            <a:solidFill>
              <a:srgbClr val="2998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7" name="Freeform 36"/>
            <p:cNvSpPr>
              <a:spLocks noChangeAspect="1"/>
            </p:cNvSpPr>
            <p:nvPr/>
          </p:nvSpPr>
          <p:spPr>
            <a:xfrm>
              <a:off x="6190757" y="2667387"/>
              <a:ext cx="1366151" cy="1329030"/>
            </a:xfrm>
            <a:custGeom>
              <a:avLst/>
              <a:gdLst>
                <a:gd name="connsiteX0" fmla="*/ 562301 w 977034"/>
                <a:gd name="connsiteY0" fmla="*/ 0 h 950486"/>
                <a:gd name="connsiteX1" fmla="*/ 879150 w 977034"/>
                <a:gd name="connsiteY1" fmla="*/ 47903 h 950486"/>
                <a:gd name="connsiteX2" fmla="*/ 977034 w 977034"/>
                <a:gd name="connsiteY2" fmla="*/ 83729 h 950486"/>
                <a:gd name="connsiteX3" fmla="*/ 974556 w 977034"/>
                <a:gd name="connsiteY3" fmla="*/ 132805 h 950486"/>
                <a:gd name="connsiteX4" fmla="*/ 510286 w 977034"/>
                <a:gd name="connsiteY4" fmla="*/ 907396 h 950486"/>
                <a:gd name="connsiteX5" fmla="*/ 439358 w 977034"/>
                <a:gd name="connsiteY5" fmla="*/ 950486 h 950486"/>
                <a:gd name="connsiteX6" fmla="*/ 439265 w 977034"/>
                <a:gd name="connsiteY6" fmla="*/ 948640 h 950486"/>
                <a:gd name="connsiteX7" fmla="*/ 29220 w 977034"/>
                <a:gd name="connsiteY7" fmla="*/ 183511 h 950486"/>
                <a:gd name="connsiteX8" fmla="*/ 0 w 977034"/>
                <a:gd name="connsiteY8" fmla="*/ 161661 h 950486"/>
                <a:gd name="connsiteX9" fmla="*/ 54418 w 977034"/>
                <a:gd name="connsiteY9" fmla="*/ 128601 h 950486"/>
                <a:gd name="connsiteX10" fmla="*/ 562301 w 977034"/>
                <a:gd name="connsiteY10" fmla="*/ 0 h 950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77034" h="950486">
                  <a:moveTo>
                    <a:pt x="562301" y="0"/>
                  </a:moveTo>
                  <a:cubicBezTo>
                    <a:pt x="672638" y="0"/>
                    <a:pt x="779057" y="16771"/>
                    <a:pt x="879150" y="47903"/>
                  </a:cubicBezTo>
                  <a:lnTo>
                    <a:pt x="977034" y="83729"/>
                  </a:lnTo>
                  <a:lnTo>
                    <a:pt x="974556" y="132805"/>
                  </a:lnTo>
                  <a:cubicBezTo>
                    <a:pt x="941817" y="455177"/>
                    <a:pt x="765370" y="735065"/>
                    <a:pt x="510286" y="907396"/>
                  </a:cubicBezTo>
                  <a:lnTo>
                    <a:pt x="439358" y="950486"/>
                  </a:lnTo>
                  <a:lnTo>
                    <a:pt x="439265" y="948640"/>
                  </a:lnTo>
                  <a:cubicBezTo>
                    <a:pt x="408047" y="641246"/>
                    <a:pt x="255023" y="369860"/>
                    <a:pt x="29220" y="183511"/>
                  </a:cubicBezTo>
                  <a:lnTo>
                    <a:pt x="0" y="161661"/>
                  </a:lnTo>
                  <a:lnTo>
                    <a:pt x="54418" y="128601"/>
                  </a:lnTo>
                  <a:cubicBezTo>
                    <a:pt x="205393" y="46586"/>
                    <a:pt x="378407" y="0"/>
                    <a:pt x="562301" y="0"/>
                  </a:cubicBezTo>
                  <a:close/>
                </a:path>
              </a:pathLst>
            </a:custGeom>
            <a:solidFill>
              <a:srgbClr val="5559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8" name="Freeform 37"/>
            <p:cNvSpPr>
              <a:spLocks noChangeAspect="1"/>
            </p:cNvSpPr>
            <p:nvPr/>
          </p:nvSpPr>
          <p:spPr>
            <a:xfrm>
              <a:off x="5488689" y="4168108"/>
              <a:ext cx="1215620" cy="1188652"/>
            </a:xfrm>
            <a:custGeom>
              <a:avLst/>
              <a:gdLst>
                <a:gd name="connsiteX0" fmla="*/ 869378 w 869378"/>
                <a:gd name="connsiteY0" fmla="*/ 0 h 850091"/>
                <a:gd name="connsiteX1" fmla="*/ 864269 w 869378"/>
                <a:gd name="connsiteY1" fmla="*/ 101174 h 850091"/>
                <a:gd name="connsiteX2" fmla="*/ 482025 w 869378"/>
                <a:gd name="connsiteY2" fmla="*/ 814427 h 850091"/>
                <a:gd name="connsiteX3" fmla="*/ 434333 w 869378"/>
                <a:gd name="connsiteY3" fmla="*/ 850091 h 850091"/>
                <a:gd name="connsiteX4" fmla="*/ 386640 w 869378"/>
                <a:gd name="connsiteY4" fmla="*/ 814427 h 850091"/>
                <a:gd name="connsiteX5" fmla="*/ 4396 w 869378"/>
                <a:gd name="connsiteY5" fmla="*/ 101174 h 850091"/>
                <a:gd name="connsiteX6" fmla="*/ 0 w 869378"/>
                <a:gd name="connsiteY6" fmla="*/ 14109 h 850091"/>
                <a:gd name="connsiteX7" fmla="*/ 76758 w 869378"/>
                <a:gd name="connsiteY7" fmla="*/ 42203 h 850091"/>
                <a:gd name="connsiteX8" fmla="*/ 416651 w 869378"/>
                <a:gd name="connsiteY8" fmla="*/ 93590 h 850091"/>
                <a:gd name="connsiteX9" fmla="*/ 861558 w 869378"/>
                <a:gd name="connsiteY9" fmla="*/ 3767 h 850091"/>
                <a:gd name="connsiteX10" fmla="*/ 869378 w 869378"/>
                <a:gd name="connsiteY10" fmla="*/ 0 h 850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9378" h="850091">
                  <a:moveTo>
                    <a:pt x="869378" y="0"/>
                  </a:moveTo>
                  <a:lnTo>
                    <a:pt x="864269" y="101174"/>
                  </a:lnTo>
                  <a:cubicBezTo>
                    <a:pt x="835168" y="387727"/>
                    <a:pt x="692519" y="640713"/>
                    <a:pt x="482025" y="814427"/>
                  </a:cubicBezTo>
                  <a:lnTo>
                    <a:pt x="434333" y="850091"/>
                  </a:lnTo>
                  <a:lnTo>
                    <a:pt x="386640" y="814427"/>
                  </a:lnTo>
                  <a:cubicBezTo>
                    <a:pt x="176146" y="640713"/>
                    <a:pt x="33497" y="387727"/>
                    <a:pt x="4396" y="101174"/>
                  </a:cubicBezTo>
                  <a:lnTo>
                    <a:pt x="0" y="14109"/>
                  </a:lnTo>
                  <a:lnTo>
                    <a:pt x="76758" y="42203"/>
                  </a:lnTo>
                  <a:cubicBezTo>
                    <a:pt x="184130" y="75599"/>
                    <a:pt x="298290" y="93590"/>
                    <a:pt x="416651" y="93590"/>
                  </a:cubicBezTo>
                  <a:cubicBezTo>
                    <a:pt x="574466" y="93590"/>
                    <a:pt x="724812" y="61606"/>
                    <a:pt x="861558" y="3767"/>
                  </a:cubicBezTo>
                  <a:lnTo>
                    <a:pt x="869378" y="0"/>
                  </a:lnTo>
                  <a:close/>
                </a:path>
              </a:pathLst>
            </a:custGeom>
            <a:solidFill>
              <a:srgbClr val="A1B4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51" name="Freeform 50"/>
            <p:cNvSpPr>
              <a:spLocks noChangeAspect="1"/>
            </p:cNvSpPr>
            <p:nvPr/>
          </p:nvSpPr>
          <p:spPr>
            <a:xfrm>
              <a:off x="4581968" y="1210898"/>
              <a:ext cx="2977622" cy="1613443"/>
            </a:xfrm>
            <a:custGeom>
              <a:avLst/>
              <a:gdLst>
                <a:gd name="connsiteX0" fmla="*/ 1065113 w 2129514"/>
                <a:gd name="connsiteY0" fmla="*/ 0 h 1153890"/>
                <a:gd name="connsiteX1" fmla="*/ 2125117 w 2129514"/>
                <a:gd name="connsiteY1" fmla="*/ 956563 h 1153890"/>
                <a:gd name="connsiteX2" fmla="*/ 2129514 w 2129514"/>
                <a:gd name="connsiteY2" fmla="*/ 1043628 h 1153890"/>
                <a:gd name="connsiteX3" fmla="*/ 2052755 w 2129514"/>
                <a:gd name="connsiteY3" fmla="*/ 1015534 h 1153890"/>
                <a:gd name="connsiteX4" fmla="*/ 1712862 w 2129514"/>
                <a:gd name="connsiteY4" fmla="*/ 964147 h 1153890"/>
                <a:gd name="connsiteX5" fmla="*/ 1168041 w 2129514"/>
                <a:gd name="connsiteY5" fmla="*/ 1102101 h 1153890"/>
                <a:gd name="connsiteX6" fmla="*/ 1082795 w 2129514"/>
                <a:gd name="connsiteY6" fmla="*/ 1153890 h 1153890"/>
                <a:gd name="connsiteX7" fmla="*/ 997548 w 2129514"/>
                <a:gd name="connsiteY7" fmla="*/ 1102101 h 1153890"/>
                <a:gd name="connsiteX8" fmla="*/ 452727 w 2129514"/>
                <a:gd name="connsiteY8" fmla="*/ 964147 h 1153890"/>
                <a:gd name="connsiteX9" fmla="*/ 7820 w 2129514"/>
                <a:gd name="connsiteY9" fmla="*/ 1053970 h 1153890"/>
                <a:gd name="connsiteX10" fmla="*/ 0 w 2129514"/>
                <a:gd name="connsiteY10" fmla="*/ 1057737 h 1153890"/>
                <a:gd name="connsiteX11" fmla="*/ 5109 w 2129514"/>
                <a:gd name="connsiteY11" fmla="*/ 956563 h 1153890"/>
                <a:gd name="connsiteX12" fmla="*/ 1065113 w 2129514"/>
                <a:gd name="connsiteY12" fmla="*/ 0 h 1153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29514" h="1153890">
                  <a:moveTo>
                    <a:pt x="1065113" y="0"/>
                  </a:moveTo>
                  <a:cubicBezTo>
                    <a:pt x="1616796" y="0"/>
                    <a:pt x="2070553" y="419276"/>
                    <a:pt x="2125117" y="956563"/>
                  </a:cubicBezTo>
                  <a:lnTo>
                    <a:pt x="2129514" y="1043628"/>
                  </a:lnTo>
                  <a:lnTo>
                    <a:pt x="2052755" y="1015534"/>
                  </a:lnTo>
                  <a:cubicBezTo>
                    <a:pt x="1945383" y="982138"/>
                    <a:pt x="1831224" y="964147"/>
                    <a:pt x="1712862" y="964147"/>
                  </a:cubicBezTo>
                  <a:cubicBezTo>
                    <a:pt x="1515593" y="964147"/>
                    <a:pt x="1329996" y="1014122"/>
                    <a:pt x="1168041" y="1102101"/>
                  </a:cubicBezTo>
                  <a:lnTo>
                    <a:pt x="1082795" y="1153890"/>
                  </a:lnTo>
                  <a:lnTo>
                    <a:pt x="997548" y="1102101"/>
                  </a:lnTo>
                  <a:cubicBezTo>
                    <a:pt x="835593" y="1014122"/>
                    <a:pt x="649996" y="964147"/>
                    <a:pt x="452727" y="964147"/>
                  </a:cubicBezTo>
                  <a:cubicBezTo>
                    <a:pt x="294912" y="964147"/>
                    <a:pt x="144567" y="996131"/>
                    <a:pt x="7820" y="1053970"/>
                  </a:cubicBezTo>
                  <a:lnTo>
                    <a:pt x="0" y="1057737"/>
                  </a:lnTo>
                  <a:lnTo>
                    <a:pt x="5109" y="956563"/>
                  </a:lnTo>
                  <a:cubicBezTo>
                    <a:pt x="59674" y="419276"/>
                    <a:pt x="513430" y="0"/>
                    <a:pt x="1065113" y="0"/>
                  </a:cubicBezTo>
                  <a:close/>
                </a:path>
              </a:pathLst>
            </a:custGeom>
            <a:solidFill>
              <a:srgbClr val="DE3F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52" name="Freeform 51"/>
            <p:cNvSpPr>
              <a:spLocks noChangeAspect="1"/>
            </p:cNvSpPr>
            <p:nvPr/>
          </p:nvSpPr>
          <p:spPr>
            <a:xfrm>
              <a:off x="6190756" y="2835423"/>
              <a:ext cx="2276102" cy="2811681"/>
            </a:xfrm>
            <a:custGeom>
              <a:avLst/>
              <a:gdLst>
                <a:gd name="connsiteX0" fmla="*/ 1052689 w 1627806"/>
                <a:gd name="connsiteY0" fmla="*/ 0 h 2010837"/>
                <a:gd name="connsiteX1" fmla="*/ 1070184 w 1627806"/>
                <a:gd name="connsiteY1" fmla="*/ 8428 h 2010837"/>
                <a:gd name="connsiteX2" fmla="*/ 1627806 w 1627806"/>
                <a:gd name="connsiteY2" fmla="*/ 945332 h 2010837"/>
                <a:gd name="connsiteX3" fmla="*/ 562301 w 1627806"/>
                <a:gd name="connsiteY3" fmla="*/ 2010837 h 2010837"/>
                <a:gd name="connsiteX4" fmla="*/ 54418 w 1627806"/>
                <a:gd name="connsiteY4" fmla="*/ 1882236 h 2010837"/>
                <a:gd name="connsiteX5" fmla="*/ 0 w 1627806"/>
                <a:gd name="connsiteY5" fmla="*/ 1849176 h 2010837"/>
                <a:gd name="connsiteX6" fmla="*/ 29220 w 1627806"/>
                <a:gd name="connsiteY6" fmla="*/ 1827326 h 2010837"/>
                <a:gd name="connsiteX7" fmla="*/ 445166 w 1627806"/>
                <a:gd name="connsiteY7" fmla="*/ 945332 h 2010837"/>
                <a:gd name="connsiteX8" fmla="*/ 443700 w 1627806"/>
                <a:gd name="connsiteY8" fmla="*/ 916286 h 2010837"/>
                <a:gd name="connsiteX9" fmla="*/ 459373 w 1627806"/>
                <a:gd name="connsiteY9" fmla="*/ 908736 h 2010837"/>
                <a:gd name="connsiteX10" fmla="*/ 1051651 w 1627806"/>
                <a:gd name="connsiteY10" fmla="*/ 20555 h 2010837"/>
                <a:gd name="connsiteX11" fmla="*/ 1052689 w 1627806"/>
                <a:gd name="connsiteY11" fmla="*/ 0 h 2010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7806" h="2010837">
                  <a:moveTo>
                    <a:pt x="1052689" y="0"/>
                  </a:moveTo>
                  <a:lnTo>
                    <a:pt x="1070184" y="8428"/>
                  </a:lnTo>
                  <a:cubicBezTo>
                    <a:pt x="1402329" y="188860"/>
                    <a:pt x="1627806" y="540765"/>
                    <a:pt x="1627806" y="945332"/>
                  </a:cubicBezTo>
                  <a:cubicBezTo>
                    <a:pt x="1627806" y="1533794"/>
                    <a:pt x="1150763" y="2010837"/>
                    <a:pt x="562301" y="2010837"/>
                  </a:cubicBezTo>
                  <a:cubicBezTo>
                    <a:pt x="378407" y="2010837"/>
                    <a:pt x="205393" y="1964251"/>
                    <a:pt x="54418" y="1882236"/>
                  </a:cubicBezTo>
                  <a:lnTo>
                    <a:pt x="0" y="1849176"/>
                  </a:lnTo>
                  <a:lnTo>
                    <a:pt x="29220" y="1827326"/>
                  </a:lnTo>
                  <a:cubicBezTo>
                    <a:pt x="283249" y="1617683"/>
                    <a:pt x="445166" y="1300416"/>
                    <a:pt x="445166" y="945332"/>
                  </a:cubicBezTo>
                  <a:lnTo>
                    <a:pt x="443700" y="916286"/>
                  </a:lnTo>
                  <a:lnTo>
                    <a:pt x="459373" y="908736"/>
                  </a:lnTo>
                  <a:cubicBezTo>
                    <a:pt x="783285" y="732777"/>
                    <a:pt x="1012629" y="404798"/>
                    <a:pt x="1051651" y="20555"/>
                  </a:cubicBezTo>
                  <a:lnTo>
                    <a:pt x="1052689" y="0"/>
                  </a:lnTo>
                  <a:close/>
                </a:path>
              </a:pathLst>
            </a:custGeom>
            <a:solidFill>
              <a:srgbClr val="2EAE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53" name="Freeform 52"/>
            <p:cNvSpPr>
              <a:spLocks noChangeAspect="1"/>
            </p:cNvSpPr>
            <p:nvPr/>
          </p:nvSpPr>
          <p:spPr>
            <a:xfrm>
              <a:off x="3725143" y="2861582"/>
              <a:ext cx="2276102" cy="2785521"/>
            </a:xfrm>
            <a:custGeom>
              <a:avLst/>
              <a:gdLst>
                <a:gd name="connsiteX0" fmla="*/ 540699 w 1627806"/>
                <a:gd name="connsiteY0" fmla="*/ 0 h 1992128"/>
                <a:gd name="connsiteX1" fmla="*/ 540792 w 1627806"/>
                <a:gd name="connsiteY1" fmla="*/ 1846 h 1992128"/>
                <a:gd name="connsiteX2" fmla="*/ 1133070 w 1627806"/>
                <a:gd name="connsiteY2" fmla="*/ 890027 h 1992128"/>
                <a:gd name="connsiteX3" fmla="*/ 1183267 w 1627806"/>
                <a:gd name="connsiteY3" fmla="*/ 914208 h 1992128"/>
                <a:gd name="connsiteX4" fmla="*/ 1182640 w 1627806"/>
                <a:gd name="connsiteY4" fmla="*/ 926623 h 1992128"/>
                <a:gd name="connsiteX5" fmla="*/ 1598586 w 1627806"/>
                <a:gd name="connsiteY5" fmla="*/ 1808617 h 1992128"/>
                <a:gd name="connsiteX6" fmla="*/ 1627806 w 1627806"/>
                <a:gd name="connsiteY6" fmla="*/ 1830467 h 1992128"/>
                <a:gd name="connsiteX7" fmla="*/ 1573388 w 1627806"/>
                <a:gd name="connsiteY7" fmla="*/ 1863527 h 1992128"/>
                <a:gd name="connsiteX8" fmla="*/ 1065505 w 1627806"/>
                <a:gd name="connsiteY8" fmla="*/ 1992128 h 1992128"/>
                <a:gd name="connsiteX9" fmla="*/ 0 w 1627806"/>
                <a:gd name="connsiteY9" fmla="*/ 926623 h 1992128"/>
                <a:gd name="connsiteX10" fmla="*/ 469771 w 1627806"/>
                <a:gd name="connsiteY10" fmla="*/ 43090 h 1992128"/>
                <a:gd name="connsiteX11" fmla="*/ 540699 w 1627806"/>
                <a:gd name="connsiteY11" fmla="*/ 0 h 1992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7806" h="1992128">
                  <a:moveTo>
                    <a:pt x="540699" y="0"/>
                  </a:moveTo>
                  <a:lnTo>
                    <a:pt x="540792" y="1846"/>
                  </a:lnTo>
                  <a:cubicBezTo>
                    <a:pt x="579814" y="386089"/>
                    <a:pt x="809159" y="714068"/>
                    <a:pt x="1133070" y="890027"/>
                  </a:cubicBezTo>
                  <a:lnTo>
                    <a:pt x="1183267" y="914208"/>
                  </a:lnTo>
                  <a:lnTo>
                    <a:pt x="1182640" y="926623"/>
                  </a:lnTo>
                  <a:cubicBezTo>
                    <a:pt x="1182640" y="1281707"/>
                    <a:pt x="1344558" y="1598974"/>
                    <a:pt x="1598586" y="1808617"/>
                  </a:cubicBezTo>
                  <a:lnTo>
                    <a:pt x="1627806" y="1830467"/>
                  </a:lnTo>
                  <a:lnTo>
                    <a:pt x="1573388" y="1863527"/>
                  </a:lnTo>
                  <a:cubicBezTo>
                    <a:pt x="1422413" y="1945542"/>
                    <a:pt x="1249400" y="1992128"/>
                    <a:pt x="1065505" y="1992128"/>
                  </a:cubicBezTo>
                  <a:cubicBezTo>
                    <a:pt x="477043" y="1992128"/>
                    <a:pt x="0" y="1515085"/>
                    <a:pt x="0" y="926623"/>
                  </a:cubicBezTo>
                  <a:cubicBezTo>
                    <a:pt x="0" y="558834"/>
                    <a:pt x="186345" y="234569"/>
                    <a:pt x="469771" y="43090"/>
                  </a:cubicBezTo>
                  <a:lnTo>
                    <a:pt x="540699" y="0"/>
                  </a:lnTo>
                  <a:close/>
                </a:path>
              </a:pathLst>
            </a:custGeom>
            <a:solidFill>
              <a:srgbClr val="F3AC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54" name="Freeform 53"/>
            <p:cNvSpPr>
              <a:spLocks noChangeAspect="1"/>
            </p:cNvSpPr>
            <p:nvPr/>
          </p:nvSpPr>
          <p:spPr>
            <a:xfrm>
              <a:off x="5491371" y="2957731"/>
              <a:ext cx="1208086" cy="1232880"/>
            </a:xfrm>
            <a:custGeom>
              <a:avLst/>
              <a:gdLst>
                <a:gd name="connsiteX0" fmla="*/ 432415 w 863990"/>
                <a:gd name="connsiteY0" fmla="*/ 0 h 881722"/>
                <a:gd name="connsiteX1" fmla="*/ 480107 w 863990"/>
                <a:gd name="connsiteY1" fmla="*/ 35664 h 881722"/>
                <a:gd name="connsiteX2" fmla="*/ 862351 w 863990"/>
                <a:gd name="connsiteY2" fmla="*/ 748917 h 881722"/>
                <a:gd name="connsiteX3" fmla="*/ 863990 w 863990"/>
                <a:gd name="connsiteY3" fmla="*/ 781363 h 881722"/>
                <a:gd name="connsiteX4" fmla="*/ 829476 w 863990"/>
                <a:gd name="connsiteY4" fmla="*/ 797989 h 881722"/>
                <a:gd name="connsiteX5" fmla="*/ 414733 w 863990"/>
                <a:gd name="connsiteY5" fmla="*/ 881722 h 881722"/>
                <a:gd name="connsiteX6" fmla="*/ 97884 w 863990"/>
                <a:gd name="connsiteY6" fmla="*/ 833819 h 881722"/>
                <a:gd name="connsiteX7" fmla="*/ 0 w 863990"/>
                <a:gd name="connsiteY7" fmla="*/ 797993 h 881722"/>
                <a:gd name="connsiteX8" fmla="*/ 2478 w 863990"/>
                <a:gd name="connsiteY8" fmla="*/ 748917 h 881722"/>
                <a:gd name="connsiteX9" fmla="*/ 384722 w 863990"/>
                <a:gd name="connsiteY9" fmla="*/ 35664 h 881722"/>
                <a:gd name="connsiteX10" fmla="*/ 432415 w 863990"/>
                <a:gd name="connsiteY10" fmla="*/ 0 h 88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63990" h="881722">
                  <a:moveTo>
                    <a:pt x="432415" y="0"/>
                  </a:moveTo>
                  <a:lnTo>
                    <a:pt x="480107" y="35664"/>
                  </a:lnTo>
                  <a:cubicBezTo>
                    <a:pt x="690601" y="209379"/>
                    <a:pt x="833250" y="462364"/>
                    <a:pt x="862351" y="748917"/>
                  </a:cubicBezTo>
                  <a:lnTo>
                    <a:pt x="863990" y="781363"/>
                  </a:lnTo>
                  <a:lnTo>
                    <a:pt x="829476" y="797989"/>
                  </a:lnTo>
                  <a:cubicBezTo>
                    <a:pt x="702001" y="851907"/>
                    <a:pt x="561849" y="881722"/>
                    <a:pt x="414733" y="881722"/>
                  </a:cubicBezTo>
                  <a:cubicBezTo>
                    <a:pt x="304397" y="881722"/>
                    <a:pt x="197977" y="864951"/>
                    <a:pt x="97884" y="833819"/>
                  </a:cubicBezTo>
                  <a:lnTo>
                    <a:pt x="0" y="797993"/>
                  </a:lnTo>
                  <a:lnTo>
                    <a:pt x="2478" y="748917"/>
                  </a:lnTo>
                  <a:cubicBezTo>
                    <a:pt x="31579" y="462364"/>
                    <a:pt x="174228" y="209379"/>
                    <a:pt x="384722" y="35664"/>
                  </a:cubicBezTo>
                  <a:lnTo>
                    <a:pt x="432415" y="0"/>
                  </a:lnTo>
                  <a:close/>
                </a:path>
              </a:pathLst>
            </a:custGeom>
            <a:solidFill>
              <a:srgbClr val="1037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600350" y="1524184"/>
              <a:ext cx="1046883" cy="6139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Option 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Thinking</a:t>
              </a:r>
              <a:endParaRPr lang="en-US" sz="2400" b="1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63381" y="4038790"/>
              <a:ext cx="1046883" cy="6139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System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Thinking</a:t>
              </a:r>
              <a:endParaRPr lang="en-US" sz="2400" b="1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814914" y="4236086"/>
              <a:ext cx="1578179" cy="6139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Combinatorial</a:t>
              </a:r>
            </a:p>
            <a:p>
              <a:pPr algn="ctr"/>
              <a:r>
                <a:rPr lang="en-US" sz="2400" b="1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Thinking</a:t>
              </a:r>
              <a:endParaRPr lang="en-US" sz="2400" b="1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594885" y="3419748"/>
              <a:ext cx="1057814" cy="5229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  <a:latin typeface="Palatino Linotype" panose="02040502050505030304" pitchFamily="18" charset="0"/>
                </a:rPr>
                <a:t>Multiverse </a:t>
              </a:r>
              <a:endParaRPr lang="en-GB" sz="2000" dirty="0" smtClean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  <a:p>
              <a:pPr algn="ctr"/>
              <a:r>
                <a:rPr lang="en-GB" sz="2000" dirty="0" smtClean="0">
                  <a:solidFill>
                    <a:schemeClr val="bg1"/>
                  </a:solidFill>
                  <a:latin typeface="Palatino Linotype" panose="02040502050505030304" pitchFamily="18" charset="0"/>
                </a:rPr>
                <a:t>Thinking</a:t>
              </a:r>
              <a:endParaRPr lang="en-GB" sz="2000" dirty="0">
                <a:solidFill>
                  <a:schemeClr val="bg1"/>
                </a:solidFill>
                <a:latin typeface="Palatino Linotype" panose="0204050205050503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707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92116" y="664033"/>
            <a:ext cx="110376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Palatino Linotype" panose="02040502050505030304" pitchFamily="18" charset="0"/>
              </a:rPr>
              <a:t>Please, let me show you how to play and you decide how complex you want the game to be…</a:t>
            </a:r>
            <a:endParaRPr lang="en-GB" sz="3200" b="1" dirty="0">
              <a:latin typeface="Palatino Linotype" panose="02040502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676" y="1970116"/>
            <a:ext cx="5934556" cy="44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0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1484</TotalTime>
  <Words>671</Words>
  <Application>Microsoft Office PowerPoint</Application>
  <PresentationFormat>Widescreen</PresentationFormat>
  <Paragraphs>193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Palatino Linotype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88</cp:revision>
  <dcterms:created xsi:type="dcterms:W3CDTF">2018-10-02T21:41:40Z</dcterms:created>
  <dcterms:modified xsi:type="dcterms:W3CDTF">2019-11-20T21:50:46Z</dcterms:modified>
</cp:coreProperties>
</file>