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64" r:id="rId2"/>
    <p:sldId id="286" r:id="rId3"/>
    <p:sldId id="287" r:id="rId4"/>
    <p:sldId id="288" r:id="rId5"/>
    <p:sldId id="289" r:id="rId6"/>
    <p:sldId id="290" r:id="rId7"/>
    <p:sldId id="291" r:id="rId8"/>
    <p:sldId id="292" r:id="rId9"/>
    <p:sldId id="293" r:id="rId10"/>
    <p:sldId id="294" r:id="rId11"/>
    <p:sldId id="295" r:id="rId12"/>
    <p:sldId id="29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DF19"/>
    <a:srgbClr val="8A99BF"/>
    <a:srgbClr val="0055A1"/>
    <a:srgbClr val="7FA9D0"/>
    <a:srgbClr val="80A9D0"/>
    <a:srgbClr val="0D428C"/>
    <a:srgbClr val="2A70B0"/>
    <a:srgbClr val="3A557D"/>
    <a:srgbClr val="256198"/>
    <a:srgbClr val="417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6390" autoAdjust="0"/>
    <p:restoredTop sz="96959" autoAdjust="0"/>
  </p:normalViewPr>
  <p:slideViewPr>
    <p:cSldViewPr snapToGrid="0" snapToObjects="1">
      <p:cViewPr varScale="1">
        <p:scale>
          <a:sx n="84" d="100"/>
          <a:sy n="84" d="100"/>
        </p:scale>
        <p:origin x="200" y="160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54" d="100"/>
          <a:sy n="54" d="100"/>
        </p:scale>
        <p:origin x="2632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10/9/19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36587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smtClean="0"/>
              <a:t>LIU Workshop, 13-15 February 2019</a:t>
            </a:r>
            <a:endParaRPr lang="en-GB" dirty="0"/>
          </a:p>
        </p:txBody>
      </p:sp>
      <p:sp>
        <p:nvSpPr>
          <p:cNvPr id="1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317067" y="6183112"/>
            <a:ext cx="5865784" cy="4017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Speaker’s name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242887" y="213727"/>
            <a:ext cx="9122538" cy="653767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kumimoji="0" lang="en-US" dirty="0" smtClean="0"/>
              <a:t>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2887" y="1076897"/>
            <a:ext cx="11687175" cy="4687409"/>
          </a:xfrm>
        </p:spPr>
        <p:txBody>
          <a:bodyPr/>
          <a:lstStyle>
            <a:lvl1pPr marL="313200" indent="-241200">
              <a:spcBef>
                <a:spcPts val="1272"/>
              </a:spcBef>
              <a:spcAft>
                <a:spcPts val="0"/>
              </a:spcAft>
              <a:defRPr sz="2600"/>
            </a:lvl1pPr>
            <a:lvl2pPr marL="615600" indent="-241200">
              <a:buSzPct val="80000"/>
              <a:buFont typeface="Wingdings" charset="2"/>
              <a:buChar char="§"/>
              <a:defRPr sz="2200"/>
            </a:lvl2pPr>
            <a:lvl3pPr marL="878400" indent="-198000">
              <a:buFont typeface=".AppleSystemUIFont" charset="-120"/>
              <a:buChar char="-"/>
              <a:defRPr sz="1800"/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70000"/>
              <a:buFont typeface="Wingdings" charset="2"/>
              <a:buChar char="q"/>
              <a:tabLst/>
              <a:defRPr sz="1800">
                <a:solidFill>
                  <a:schemeClr val="accent6">
                    <a:lumMod val="50000"/>
                  </a:schemeClr>
                </a:solidFill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  <a:p>
            <a:pPr lvl="4" eaLnBrk="1" latinLnBrk="0" hangingPunct="1"/>
            <a:endParaRPr lang="en-US" dirty="0" smtClean="0"/>
          </a:p>
          <a:p>
            <a:pPr lvl="4" eaLnBrk="1" latinLnBrk="0" hangingPunct="1"/>
            <a:endParaRPr lang="en-US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97166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A. Huschauer, LIU-PS BD WG Meeting, 09 October 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9" descr="bande-01.eps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5915065"/>
            <a:ext cx="12192001" cy="942936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242888" y="233493"/>
            <a:ext cx="11335851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err="1" smtClean="0"/>
              <a:t>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242888" y="1443038"/>
            <a:ext cx="11335852" cy="428540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text</a:t>
            </a:r>
            <a:r>
              <a:rPr kumimoji="0" lang="fr-CH" dirty="0" smtClean="0"/>
              <a:t> styles</a:t>
            </a:r>
          </a:p>
          <a:p>
            <a:pPr lvl="1" eaLnBrk="1" latinLnBrk="0" hangingPunct="1"/>
            <a:r>
              <a:rPr kumimoji="0" lang="fr-CH" dirty="0" smtClean="0"/>
              <a:t>Second </a:t>
            </a:r>
            <a:r>
              <a:rPr kumimoji="0" lang="fr-CH" dirty="0" err="1" smtClean="0"/>
              <a:t>level</a:t>
            </a:r>
            <a:endParaRPr kumimoji="0" lang="fr-CH" dirty="0" smtClean="0"/>
          </a:p>
          <a:p>
            <a:pPr lvl="2" eaLnBrk="1" latinLnBrk="0" hangingPunct="1"/>
            <a:r>
              <a:rPr kumimoji="0" lang="fr-CH" dirty="0" err="1" smtClean="0"/>
              <a:t>Third</a:t>
            </a:r>
            <a:r>
              <a:rPr kumimoji="0" lang="fr-CH" dirty="0" smtClean="0"/>
              <a:t> </a:t>
            </a:r>
            <a:r>
              <a:rPr kumimoji="0" lang="fr-CH" dirty="0" err="1" smtClean="0"/>
              <a:t>level</a:t>
            </a:r>
            <a:endParaRPr kumimoji="0"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2"/>
          </p:nvPr>
        </p:nvSpPr>
        <p:spPr>
          <a:xfrm>
            <a:off x="1290445" y="6183112"/>
            <a:ext cx="971664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rgbClr val="8A99BF"/>
                </a:solidFill>
              </a:defRPr>
            </a:lvl1pPr>
          </a:lstStyle>
          <a:p>
            <a:r>
              <a:rPr lang="en-GB" dirty="0" smtClean="0"/>
              <a:t>A. Huschauer, ABP Group Information Meeting, 25 April 2019</a:t>
            </a:r>
            <a:endParaRPr lang="en-GB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61497" y="6184800"/>
            <a:ext cx="668565" cy="4017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rgbClr val="8A99BF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65" r:id="rId4"/>
    <p:sldLayoutId id="2147483666" r:id="rId5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indent="-188913" algn="l" rtl="0" eaLnBrk="1" latinLnBrk="0" hangingPunct="1">
        <a:spcBef>
          <a:spcPct val="20000"/>
        </a:spcBef>
        <a:buClr>
          <a:srgbClr val="0055A1"/>
        </a:buClr>
        <a:buSzPct val="80000"/>
        <a:buFont typeface="Arial"/>
        <a:buChar char="•"/>
        <a:tabLst/>
        <a:defRPr kumimoji="0" sz="2800" b="1" kern="1200" baseline="0">
          <a:solidFill>
            <a:srgbClr val="0055A1"/>
          </a:solidFill>
          <a:latin typeface="+mn-lt"/>
          <a:ea typeface="+mn-ea"/>
          <a:cs typeface="+mn-cs"/>
        </a:defRPr>
      </a:lvl1pPr>
      <a:lvl2pPr marL="635000" indent="-223838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90000"/>
        <a:buFont typeface="Arial"/>
        <a:buChar char="•"/>
        <a:tabLst/>
        <a:defRPr kumimoji="0" sz="2400" kern="120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2pPr>
      <a:lvl3pPr marL="944563" indent="-195263" algn="l" rtl="0" eaLnBrk="1" latinLnBrk="0" hangingPunct="1">
        <a:spcBef>
          <a:spcPct val="20000"/>
        </a:spcBef>
        <a:buClr>
          <a:schemeClr val="accent6">
            <a:lumMod val="50000"/>
          </a:schemeClr>
        </a:buClr>
        <a:buSzPct val="85000"/>
        <a:buFont typeface="Arial"/>
        <a:buChar char="•"/>
        <a:tabLst/>
        <a:defRPr kumimoji="0" sz="2000" kern="1200" baseline="0">
          <a:solidFill>
            <a:schemeClr val="accent6">
              <a:lumMod val="50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mkdocs.org/" TargetMode="External"/><Relationship Id="rId3" Type="http://schemas.openxmlformats.org/officeDocument/2006/relationships/hyperlink" Target="http://bblumi.web.cern.ch/how-tos/#how-to-make-such-a-nice-website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://acc-models.web.cern.ch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6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2026379/0.1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jpeg"/><Relationship Id="rId3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71696" y="1487431"/>
            <a:ext cx="10969139" cy="1227164"/>
          </a:xfrm>
        </p:spPr>
        <p:txBody>
          <a:bodyPr/>
          <a:lstStyle/>
          <a:p>
            <a:pPr algn="ctr"/>
            <a:r>
              <a:rPr lang="en-US" sz="4400" b="1" dirty="0" smtClean="0"/>
              <a:t>The new PS optics repository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571696" y="2930429"/>
            <a:ext cx="10969139" cy="876635"/>
          </a:xfrm>
        </p:spPr>
        <p:txBody>
          <a:bodyPr>
            <a:noAutofit/>
          </a:bodyPr>
          <a:lstStyle/>
          <a:p>
            <a:pPr algn="ctr"/>
            <a:r>
              <a:rPr lang="en-GB" sz="1800" dirty="0" smtClean="0"/>
              <a:t>A. Huschauer</a:t>
            </a:r>
          </a:p>
          <a:p>
            <a:pPr algn="ctr"/>
            <a:endParaRPr lang="en-GB" sz="1800" dirty="0" smtClean="0"/>
          </a:p>
          <a:p>
            <a:pPr algn="ctr"/>
            <a:r>
              <a:rPr lang="en-GB" sz="1800" dirty="0" smtClean="0"/>
              <a:t>LIU-PS Beam Dynamics WG Meeting, 09 October 2019</a:t>
            </a:r>
          </a:p>
          <a:p>
            <a:pPr algn="ctr"/>
            <a:endParaRPr lang="en-GB" sz="1800" dirty="0" smtClean="0"/>
          </a:p>
          <a:p>
            <a:pPr algn="ctr"/>
            <a:endParaRPr lang="en-GB" sz="1800" dirty="0"/>
          </a:p>
          <a:p>
            <a:pPr algn="ctr"/>
            <a:r>
              <a:rPr lang="en-GB" sz="1800" u="sng" dirty="0" smtClean="0"/>
              <a:t>Acknowledgements</a:t>
            </a:r>
          </a:p>
          <a:p>
            <a:pPr algn="ctr"/>
            <a:r>
              <a:rPr lang="en-GB" sz="1800" dirty="0" smtClean="0"/>
              <a:t>T. </a:t>
            </a:r>
            <a:r>
              <a:rPr lang="en-GB" sz="1800" dirty="0" err="1" smtClean="0"/>
              <a:t>Birtwistle</a:t>
            </a:r>
            <a:r>
              <a:rPr lang="en-GB" sz="1800" dirty="0" smtClean="0"/>
              <a:t>, D. </a:t>
            </a:r>
            <a:r>
              <a:rPr lang="en-GB" sz="1800" dirty="0" err="1" smtClean="0"/>
              <a:t>Gamba</a:t>
            </a:r>
            <a:r>
              <a:rPr lang="en-GB" sz="1800" dirty="0" smtClean="0"/>
              <a:t>, M. </a:t>
            </a:r>
            <a:r>
              <a:rPr lang="en-GB" sz="1800" dirty="0" err="1" smtClean="0"/>
              <a:t>Giovannozzi</a:t>
            </a:r>
            <a:r>
              <a:rPr lang="en-GB" sz="1800" dirty="0" smtClean="0"/>
              <a:t>, K. Li, R. de Maria, J. </a:t>
            </a:r>
            <a:r>
              <a:rPr lang="en-GB" sz="1800" dirty="0" err="1" smtClean="0"/>
              <a:t>Renedo</a:t>
            </a:r>
            <a:r>
              <a:rPr lang="en-GB" sz="1800" dirty="0" smtClean="0"/>
              <a:t> </a:t>
            </a:r>
            <a:r>
              <a:rPr lang="en-GB" sz="1800" dirty="0" err="1" smtClean="0"/>
              <a:t>Anglada</a:t>
            </a:r>
            <a:r>
              <a:rPr lang="en-GB" sz="1800" dirty="0" smtClean="0"/>
              <a:t>, G. </a:t>
            </a:r>
            <a:r>
              <a:rPr lang="en-GB" sz="1800" dirty="0" err="1" smtClean="0"/>
              <a:t>Sterbini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optics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Repository has been completely restructured</a:t>
            </a:r>
          </a:p>
          <a:p>
            <a:pPr lvl="1"/>
            <a:r>
              <a:rPr lang="en-US" sz="2000" dirty="0" smtClean="0"/>
              <a:t>Previously various folders such as sequence, strength, </a:t>
            </a:r>
            <a:r>
              <a:rPr lang="en-US" sz="2000" dirty="0" err="1" smtClean="0"/>
              <a:t>madx</a:t>
            </a:r>
            <a:r>
              <a:rPr lang="en-US" sz="2000" dirty="0" smtClean="0"/>
              <a:t>,</a:t>
            </a:r>
            <a:r>
              <a:rPr lang="is-IS" sz="2000" dirty="0" smtClean="0"/>
              <a:t>… contained all files</a:t>
            </a:r>
          </a:p>
          <a:p>
            <a:pPr lvl="1"/>
            <a:r>
              <a:rPr lang="en-US" sz="2000" dirty="0" smtClean="0"/>
              <a:t>N</a:t>
            </a:r>
            <a:r>
              <a:rPr lang="is-IS" sz="2000" dirty="0" smtClean="0"/>
              <a:t>ew structure follows the approach implemented by Riccardo for the LHC, and for each accelerator we now have:</a:t>
            </a:r>
          </a:p>
          <a:p>
            <a:pPr lvl="2"/>
            <a:r>
              <a:rPr lang="is-IS" sz="2000" dirty="0"/>
              <a:t>D</a:t>
            </a:r>
            <a:r>
              <a:rPr lang="is-IS" sz="2000" dirty="0" smtClean="0"/>
              <a:t>ifferent optics scenarios (i.e. </a:t>
            </a:r>
            <a:r>
              <a:rPr lang="en-US" sz="2000" dirty="0"/>
              <a:t>b</a:t>
            </a:r>
            <a:r>
              <a:rPr lang="is-IS" sz="2000" dirty="0" smtClean="0"/>
              <a:t>are machine, EAST, LHC, TOF, ... </a:t>
            </a:r>
            <a:r>
              <a:rPr lang="en-US" sz="2000" dirty="0"/>
              <a:t>i</a:t>
            </a:r>
            <a:r>
              <a:rPr lang="is-IS" sz="2000" dirty="0" smtClean="0"/>
              <a:t>n the case of the PS) and</a:t>
            </a:r>
          </a:p>
          <a:p>
            <a:pPr lvl="2"/>
            <a:r>
              <a:rPr lang="en-US" sz="2000" dirty="0" smtClean="0"/>
              <a:t>Different configurations for each scenario (i.e. injection, flat bottom, flat top, extraction, </a:t>
            </a:r>
            <a:r>
              <a:rPr lang="is-IS" sz="2000" dirty="0" smtClean="0"/>
              <a:t>…)</a:t>
            </a:r>
          </a:p>
          <a:p>
            <a:pPr lvl="2"/>
            <a:r>
              <a:rPr lang="is-IS" sz="2000" dirty="0" smtClean="0"/>
              <a:t>Each configuration is based on the 2018 reference measurements</a:t>
            </a:r>
          </a:p>
          <a:p>
            <a:r>
              <a:rPr lang="is-IS" sz="2400" dirty="0" smtClean="0"/>
              <a:t>Information for the whole chain is now centralized on a new webpage</a:t>
            </a:r>
          </a:p>
          <a:p>
            <a:pPr lvl="1"/>
            <a:r>
              <a:rPr lang="is-IS" sz="2000" dirty="0" smtClean="0"/>
              <a:t>For the moment only PS and PSB follow the new structure, others to come</a:t>
            </a:r>
          </a:p>
          <a:p>
            <a:pPr lvl="1"/>
            <a:r>
              <a:rPr lang="is-IS" sz="2000" dirty="0" smtClean="0"/>
              <a:t>Webpage is basically displaying the content of the underlying Gitlab repository</a:t>
            </a:r>
          </a:p>
          <a:p>
            <a:pPr lvl="2"/>
            <a:r>
              <a:rPr lang="en-US" sz="2000" dirty="0" smtClean="0"/>
              <a:t>U</a:t>
            </a:r>
            <a:r>
              <a:rPr lang="is-IS" sz="2000" dirty="0" smtClean="0"/>
              <a:t>sing </a:t>
            </a:r>
            <a:r>
              <a:rPr lang="is-IS" sz="2000" dirty="0" smtClean="0">
                <a:hlinkClick r:id="rId2"/>
              </a:rPr>
              <a:t>MkDocs</a:t>
            </a:r>
            <a:r>
              <a:rPr lang="is-IS" sz="2000" dirty="0" smtClean="0"/>
              <a:t> to write the page content in Markdown and automatically transform it into html code</a:t>
            </a:r>
          </a:p>
          <a:p>
            <a:pPr lvl="3"/>
            <a:r>
              <a:rPr lang="is-IS" sz="2000" dirty="0" smtClean="0"/>
              <a:t>Initial steps provided by Davide and Guido (</a:t>
            </a:r>
            <a:r>
              <a:rPr lang="is-IS" sz="2000" dirty="0" smtClean="0">
                <a:hlinkClick r:id="rId3"/>
              </a:rPr>
              <a:t>link</a:t>
            </a:r>
            <a:r>
              <a:rPr lang="is-IS" sz="2000" dirty="0" smtClean="0"/>
              <a:t>) much appreciated!</a:t>
            </a:r>
          </a:p>
          <a:p>
            <a:pPr lvl="2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</p:spTree>
    <p:extLst>
      <p:ext uri="{BB962C8B-B14F-4D97-AF65-F5344CB8AC3E}">
        <p14:creationId xmlns:p14="http://schemas.microsoft.com/office/powerpoint/2010/main" val="1097371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new optics repository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2" indent="0" algn="ctr">
              <a:spcBef>
                <a:spcPts val="0"/>
              </a:spcBef>
              <a:buClrTx/>
              <a:buSzTx/>
              <a:buNone/>
            </a:pPr>
            <a:endParaRPr lang="en-US" sz="4000" b="1" dirty="0" smtClean="0">
              <a:hlinkClick r:id="rId2"/>
            </a:endParaRPr>
          </a:p>
          <a:p>
            <a:pPr marL="0" lvl="2" indent="0" algn="ctr">
              <a:spcBef>
                <a:spcPts val="0"/>
              </a:spcBef>
              <a:buClrTx/>
              <a:buSzTx/>
              <a:buNone/>
            </a:pPr>
            <a:endParaRPr lang="en-US" sz="4000" b="1" dirty="0">
              <a:hlinkClick r:id="rId2"/>
            </a:endParaRPr>
          </a:p>
          <a:p>
            <a:pPr marL="0" lvl="2" indent="0" algn="ctr">
              <a:spcBef>
                <a:spcPts val="0"/>
              </a:spcBef>
              <a:buClrTx/>
              <a:buSzTx/>
              <a:buNone/>
            </a:pPr>
            <a:endParaRPr lang="en-US" sz="4000" b="1" dirty="0" smtClean="0">
              <a:hlinkClick r:id="rId2"/>
            </a:endParaRPr>
          </a:p>
          <a:p>
            <a:pPr marL="0" lvl="2" indent="0" algn="ctr">
              <a:spcBef>
                <a:spcPts val="0"/>
              </a:spcBef>
              <a:buClrTx/>
              <a:buSzTx/>
              <a:buNone/>
            </a:pPr>
            <a:r>
              <a:rPr lang="en-US" sz="4000" b="1" dirty="0" smtClean="0">
                <a:hlinkClick r:id="rId2"/>
              </a:rPr>
              <a:t>http</a:t>
            </a:r>
            <a:r>
              <a:rPr lang="en-US" sz="4000" b="1" dirty="0">
                <a:hlinkClick r:id="rId2"/>
              </a:rPr>
              <a:t>://</a:t>
            </a:r>
            <a:r>
              <a:rPr lang="en-US" sz="4000" b="1" dirty="0" smtClean="0">
                <a:hlinkClick r:id="rId2"/>
              </a:rPr>
              <a:t>acc-models.web.cern.ch</a:t>
            </a:r>
            <a:endParaRPr lang="en-US" sz="4000" b="1" dirty="0" smtClean="0"/>
          </a:p>
          <a:p>
            <a:pPr marL="0" lvl="2" indent="0" algn="ctr">
              <a:spcBef>
                <a:spcPts val="0"/>
              </a:spcBef>
              <a:buClrTx/>
              <a:buSzTx/>
              <a:buNone/>
            </a:pPr>
            <a:endParaRPr lang="en-US" sz="40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</p:spTree>
    <p:extLst>
      <p:ext uri="{BB962C8B-B14F-4D97-AF65-F5344CB8AC3E}">
        <p14:creationId xmlns:p14="http://schemas.microsoft.com/office/powerpoint/2010/main" val="2065825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z="2800" dirty="0" smtClean="0"/>
              <a:t>New PS optics repository available online and on </a:t>
            </a:r>
            <a:r>
              <a:rPr lang="en-US" sz="2800" dirty="0" err="1" smtClean="0"/>
              <a:t>Gitlab</a:t>
            </a:r>
            <a:endParaRPr lang="en-US" sz="2800" dirty="0" smtClean="0"/>
          </a:p>
          <a:p>
            <a:pPr lvl="1"/>
            <a:r>
              <a:rPr lang="en-US" sz="2400" dirty="0" smtClean="0"/>
              <a:t>Files will also soon be made available on EOS and AFS</a:t>
            </a:r>
          </a:p>
          <a:p>
            <a:r>
              <a:rPr lang="en-US" sz="2800" dirty="0"/>
              <a:t>Missing </a:t>
            </a:r>
            <a:r>
              <a:rPr lang="en-US" sz="2800" dirty="0" smtClean="0"/>
              <a:t>steps:</a:t>
            </a:r>
          </a:p>
          <a:p>
            <a:pPr lvl="1"/>
            <a:r>
              <a:rPr lang="en-US" sz="2400" dirty="0" smtClean="0"/>
              <a:t>Finalize setup of EAST slow extraction configuration</a:t>
            </a:r>
          </a:p>
          <a:p>
            <a:pPr lvl="1"/>
            <a:r>
              <a:rPr lang="en-US" sz="2400" dirty="0" smtClean="0"/>
              <a:t>Finalize cross-check of transfer functions for different magnetic elements</a:t>
            </a:r>
          </a:p>
          <a:p>
            <a:pPr lvl="1"/>
            <a:r>
              <a:rPr lang="en-US" sz="2400" dirty="0" smtClean="0"/>
              <a:t>Correct lengths and positions of certain elements in LDB</a:t>
            </a:r>
          </a:p>
          <a:p>
            <a:r>
              <a:rPr lang="en-US" sz="2800" dirty="0" smtClean="0"/>
              <a:t>Latest versions will be tagged on </a:t>
            </a:r>
            <a:r>
              <a:rPr lang="en-US" sz="2800" dirty="0" err="1" smtClean="0"/>
              <a:t>Gitlab</a:t>
            </a:r>
            <a:endParaRPr lang="en-US" sz="2800" dirty="0" smtClean="0"/>
          </a:p>
          <a:p>
            <a:pPr lvl="1"/>
            <a:r>
              <a:rPr lang="en-US" sz="2400" dirty="0" smtClean="0"/>
              <a:t>Aiming at the use of a single repository for OP and ABP/ABT</a:t>
            </a:r>
          </a:p>
          <a:p>
            <a:pPr lvl="1"/>
            <a:r>
              <a:rPr lang="en-US" sz="2400" dirty="0" smtClean="0"/>
              <a:t>JMAD configuration files to be included in the repo</a:t>
            </a:r>
          </a:p>
          <a:p>
            <a:r>
              <a:rPr lang="en-US" sz="2800" dirty="0" smtClean="0"/>
              <a:t>Also working on a PS aperture model</a:t>
            </a:r>
          </a:p>
          <a:p>
            <a:pPr lvl="1"/>
            <a:r>
              <a:rPr lang="en-US" sz="2400" dirty="0" smtClean="0"/>
              <a:t>Help provided by Oliver and Tom to include aperture information in LDB</a:t>
            </a:r>
          </a:p>
          <a:p>
            <a:pPr lvl="1"/>
            <a:r>
              <a:rPr lang="en-US" sz="2400" dirty="0" smtClean="0"/>
              <a:t>Possibility to define apertures of arbitrary geometry implemented in MAD-X and PTC</a:t>
            </a:r>
          </a:p>
          <a:p>
            <a:pPr lvl="1"/>
            <a:endParaRPr lang="en-US" sz="2400" dirty="0" smtClean="0"/>
          </a:p>
          <a:p>
            <a:pPr marL="72000" indent="0" algn="ctr">
              <a:buNone/>
            </a:pPr>
            <a:r>
              <a:rPr lang="en-US" sz="2800" u="sng" dirty="0" smtClean="0"/>
              <a:t>Any feedback on the new repository is highly appreciated!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</p:spTree>
    <p:extLst>
      <p:ext uri="{BB962C8B-B14F-4D97-AF65-F5344CB8AC3E}">
        <p14:creationId xmlns:p14="http://schemas.microsoft.com/office/powerpoint/2010/main" val="882453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Establish coherency between optics created by BE-ABP and optics used by BE-OP</a:t>
            </a:r>
          </a:p>
          <a:p>
            <a:pPr lvl="1"/>
            <a:r>
              <a:rPr lang="en-US" dirty="0" smtClean="0"/>
              <a:t>PS sequence files were updated over the years to incorporate modifications according to ECRs</a:t>
            </a:r>
          </a:p>
          <a:p>
            <a:pPr lvl="1"/>
            <a:r>
              <a:rPr lang="en-US" dirty="0" smtClean="0"/>
              <a:t>PS strengths files haven’t been updated since ~ 10 years</a:t>
            </a:r>
          </a:p>
          <a:p>
            <a:pPr lvl="1"/>
            <a:r>
              <a:rPr lang="en-US" dirty="0" smtClean="0"/>
              <a:t>2018 reference measurement campaigns provided necessary data to update the repository</a:t>
            </a:r>
          </a:p>
          <a:p>
            <a:endParaRPr lang="en-US" sz="1200" dirty="0" smtClean="0"/>
          </a:p>
          <a:p>
            <a:r>
              <a:rPr lang="en-US" dirty="0" smtClean="0"/>
              <a:t>Improved understanding about the PS main units (MUs)</a:t>
            </a:r>
          </a:p>
          <a:p>
            <a:pPr lvl="1"/>
            <a:r>
              <a:rPr lang="en-US" dirty="0" smtClean="0"/>
              <a:t>Collaboration with TE-MSC on the magnetic model provided new information about the distribution of non-</a:t>
            </a:r>
            <a:r>
              <a:rPr lang="en-US" dirty="0" err="1" smtClean="0"/>
              <a:t>linearities</a:t>
            </a:r>
            <a:r>
              <a:rPr lang="en-US" dirty="0" smtClean="0"/>
              <a:t> inside the MUs</a:t>
            </a:r>
          </a:p>
          <a:p>
            <a:pPr lvl="1"/>
            <a:r>
              <a:rPr lang="en-US" dirty="0" smtClean="0"/>
              <a:t>Redefinition of layout of MUs and straight sections (SSs) to more accurately represent reality</a:t>
            </a:r>
          </a:p>
          <a:p>
            <a:endParaRPr lang="en-US" sz="1200" dirty="0" smtClean="0"/>
          </a:p>
          <a:p>
            <a:r>
              <a:rPr lang="en-US" dirty="0" smtClean="0"/>
              <a:t>LS2 perfect time slot to review the PS optics model and create a new repository</a:t>
            </a:r>
          </a:p>
          <a:p>
            <a:pPr lvl="1"/>
            <a:r>
              <a:rPr lang="en-US" dirty="0" smtClean="0"/>
              <a:t>Aiming at:</a:t>
            </a:r>
          </a:p>
          <a:p>
            <a:pPr lvl="2"/>
            <a:r>
              <a:rPr lang="en-US" sz="2200" dirty="0" smtClean="0"/>
              <a:t>a single repository for the whole complex</a:t>
            </a:r>
          </a:p>
          <a:p>
            <a:pPr lvl="2"/>
            <a:r>
              <a:rPr lang="en-US" sz="2200" dirty="0"/>
              <a:t>a</a:t>
            </a:r>
            <a:r>
              <a:rPr lang="en-US" sz="2200" dirty="0" smtClean="0"/>
              <a:t> sequence extraction from the layout DB for all accelerators and transfer lines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</p:spTree>
    <p:extLst>
      <p:ext uri="{BB962C8B-B14F-4D97-AF65-F5344CB8AC3E}">
        <p14:creationId xmlns:p14="http://schemas.microsoft.com/office/powerpoint/2010/main" val="1480232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Previous PS sequence description considered SSs to extend from flange to flange</a:t>
            </a:r>
          </a:p>
          <a:p>
            <a:pPr lvl="1"/>
            <a:r>
              <a:rPr lang="en-US" sz="1800" dirty="0" smtClean="0"/>
              <a:t>Resulting in 20 long SSs of 2.4 m and 80 short SSs of 1.0 m</a:t>
            </a:r>
          </a:p>
          <a:p>
            <a:pPr lvl="1"/>
            <a:r>
              <a:rPr lang="en-US" sz="1800" dirty="0" smtClean="0"/>
              <a:t>Low-energy quads (LEQ) and BPMs were therefore allocated to the MUs as they are mounted in the drift space between the main coils </a:t>
            </a:r>
          </a:p>
          <a:p>
            <a:pPr lvl="1"/>
            <a:r>
              <a:rPr lang="en-US" sz="1800" dirty="0" smtClean="0"/>
              <a:t>In view of extracting the sequence from LDB this had to be corrected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6239" r="6976"/>
          <a:stretch/>
        </p:blipFill>
        <p:spPr>
          <a:xfrm>
            <a:off x="3730338" y="2847111"/>
            <a:ext cx="4309018" cy="2764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60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Revision of the SS and MU definitions</a:t>
            </a:r>
          </a:p>
          <a:p>
            <a:pPr lvl="1"/>
            <a:r>
              <a:rPr lang="en-US" sz="2000" dirty="0" smtClean="0"/>
              <a:t>In 1972 H. </a:t>
            </a:r>
            <a:r>
              <a:rPr lang="en-US" sz="2000" dirty="0" err="1" smtClean="0"/>
              <a:t>Umstätter</a:t>
            </a:r>
            <a:r>
              <a:rPr lang="en-US" sz="2000" dirty="0" smtClean="0"/>
              <a:t> nicely described the nominal PS layout in the following document (</a:t>
            </a:r>
            <a:r>
              <a:rPr lang="en-US" sz="2000" dirty="0" smtClean="0">
                <a:hlinkClick r:id="rId2"/>
              </a:rPr>
              <a:t>EDMS2026379</a:t>
            </a:r>
            <a:r>
              <a:rPr lang="en-US" sz="2000" dirty="0" smtClean="0"/>
              <a:t>)</a:t>
            </a:r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  <a:p>
            <a:pPr lvl="1"/>
            <a:endParaRPr lang="en-US" sz="2000" dirty="0" smtClean="0"/>
          </a:p>
          <a:p>
            <a:pPr lvl="1"/>
            <a:endParaRPr lang="en-US" sz="2500" dirty="0"/>
          </a:p>
          <a:p>
            <a:pPr lvl="1"/>
            <a:r>
              <a:rPr lang="en-US" sz="2000" dirty="0" smtClean="0"/>
              <a:t>Nominal circumference: </a:t>
            </a:r>
          </a:p>
          <a:p>
            <a:pPr lvl="2"/>
            <a:r>
              <a:rPr lang="en-US" sz="2000" dirty="0" smtClean="0"/>
              <a:t>Including 20 SSs with a length of 3.0 m and 80 SSs with 1.6 m</a:t>
            </a:r>
            <a:br>
              <a:rPr lang="en-US" sz="2000" dirty="0" smtClean="0"/>
            </a:br>
            <a:r>
              <a:rPr lang="en-US" sz="2000" dirty="0" smtClean="0"/>
              <a:t>(188.0 m in total)</a:t>
            </a:r>
          </a:p>
          <a:p>
            <a:pPr lvl="2"/>
            <a:r>
              <a:rPr lang="en-US" sz="2000" dirty="0" smtClean="0"/>
              <a:t>This leads to a magnetic length of each MU of  </a:t>
            </a:r>
          </a:p>
          <a:p>
            <a:pPr lvl="2"/>
            <a:r>
              <a:rPr lang="en-US" sz="2000" dirty="0" smtClean="0"/>
              <a:t>And a bending radius of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49520"/>
          <a:stretch/>
        </p:blipFill>
        <p:spPr>
          <a:xfrm>
            <a:off x="3669880" y="1985625"/>
            <a:ext cx="4692580" cy="1989466"/>
          </a:xfrm>
          <a:prstGeom prst="rect">
            <a:avLst/>
          </a:prstGeom>
          <a:ln w="952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880" y="4107501"/>
            <a:ext cx="2968617" cy="432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32944" y="5122640"/>
            <a:ext cx="2552700" cy="431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40960" y="5486291"/>
            <a:ext cx="1833081" cy="43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5297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2887" y="1076898"/>
            <a:ext cx="11687175" cy="4991394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Definition of SSs and MUs has been updated to adhere to this definitions</a:t>
            </a:r>
          </a:p>
          <a:p>
            <a:pPr lvl="1"/>
            <a:r>
              <a:rPr lang="en-US" sz="1600" dirty="0" smtClean="0"/>
              <a:t>Collaboration with Tom (EN-ACE) to update the LDB accordingly</a:t>
            </a:r>
          </a:p>
          <a:p>
            <a:pPr lvl="1"/>
            <a:r>
              <a:rPr lang="en-US" sz="1600" dirty="0" smtClean="0"/>
              <a:t>Length of MUs is defined as their magnetic length as indicated by the two reference points on the drawings</a:t>
            </a:r>
          </a:p>
          <a:p>
            <a:pPr lvl="2"/>
            <a:r>
              <a:rPr lang="en-US" sz="1600" dirty="0" smtClean="0"/>
              <a:t>The full MU assembly length is therefore composed of the lengths of the iron blocks, the central and the mini junctions and a correction length between end of the iron and magnetic length reference point</a:t>
            </a:r>
          </a:p>
          <a:p>
            <a:endParaRPr lang="en-US" sz="16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3200" dirty="0"/>
          </a:p>
          <a:p>
            <a:endParaRPr lang="en-US" sz="2000" dirty="0" smtClean="0"/>
          </a:p>
          <a:p>
            <a:endParaRPr lang="en-US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301497" y="2574170"/>
            <a:ext cx="9864789" cy="3192063"/>
            <a:chOff x="1301497" y="2299850"/>
            <a:chExt cx="9864789" cy="319206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t="19169"/>
            <a:stretch/>
          </p:blipFill>
          <p:spPr>
            <a:xfrm>
              <a:off x="5563136" y="2299850"/>
              <a:ext cx="5603150" cy="290992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l="6239" r="6976"/>
            <a:stretch/>
          </p:blipFill>
          <p:spPr>
            <a:xfrm>
              <a:off x="1301497" y="2689774"/>
              <a:ext cx="3927356" cy="252000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280982" y="5184136"/>
              <a:ext cx="256430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u="sng" dirty="0" smtClean="0">
                  <a:solidFill>
                    <a:schemeClr val="accent6">
                      <a:lumMod val="50000"/>
                    </a:schemeClr>
                  </a:solidFill>
                </a:rPr>
                <a:t>Example of SS01 and MU01</a:t>
              </a:r>
              <a:endParaRPr lang="en-US" sz="1400" u="sng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225916" y="2438396"/>
              <a:ext cx="502446" cy="209813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041662" y="2812471"/>
              <a:ext cx="502446" cy="209813"/>
            </a:xfrm>
            <a:prstGeom prst="rect">
              <a:avLst/>
            </a:prstGeom>
            <a:solidFill>
              <a:srgbClr val="FFFF00">
                <a:alpha val="50000"/>
              </a:srgbClr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4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69323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OPERA description of the PS MUs</a:t>
            </a:r>
          </a:p>
          <a:p>
            <a:pPr lvl="1"/>
            <a:r>
              <a:rPr lang="en-US" sz="1600" dirty="0" smtClean="0"/>
              <a:t>TE-MSC improved the meshing used in the 3D OPERA model of the Mus</a:t>
            </a:r>
          </a:p>
          <a:p>
            <a:pPr lvl="2"/>
            <a:r>
              <a:rPr lang="en-US" sz="1600" dirty="0" smtClean="0"/>
              <a:t>Convergence of the obtained harmonics independent of the reference radius</a:t>
            </a:r>
          </a:p>
          <a:p>
            <a:pPr lvl="2"/>
            <a:r>
              <a:rPr lang="en-US" sz="1600" dirty="0" smtClean="0"/>
              <a:t>In the absence of saturation effects, higher order components mainly localized at extremities and in the junction</a:t>
            </a:r>
          </a:p>
          <a:p>
            <a:pPr lvl="2"/>
            <a:r>
              <a:rPr lang="en-US" sz="1600" dirty="0" smtClean="0"/>
              <a:t>Saturation effects lead to an important contribution of the body as well</a:t>
            </a:r>
          </a:p>
          <a:p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1612" y="2968124"/>
            <a:ext cx="4405878" cy="19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2615" y="2788124"/>
            <a:ext cx="3625352" cy="23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2134" y="2788124"/>
            <a:ext cx="3715833" cy="23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33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59" y="3606465"/>
            <a:ext cx="5162429" cy="22963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OPERA description of the PS MUs</a:t>
            </a:r>
          </a:p>
          <a:p>
            <a:pPr lvl="1"/>
            <a:r>
              <a:rPr lang="en-US" sz="1600" dirty="0" smtClean="0"/>
              <a:t>TE-MSC improved the meshing used in the 3D OPERA model of the Mus</a:t>
            </a:r>
          </a:p>
          <a:p>
            <a:pPr lvl="2"/>
            <a:r>
              <a:rPr lang="en-US" sz="1600" dirty="0" smtClean="0"/>
              <a:t>Convergence of the obtained harmonics independent of the reference radius</a:t>
            </a:r>
          </a:p>
          <a:p>
            <a:pPr lvl="2"/>
            <a:r>
              <a:rPr lang="en-US" sz="1600" dirty="0" smtClean="0"/>
              <a:t>In the absence of saturation effects, higher order components mainly localized at extremities and in the junction</a:t>
            </a:r>
          </a:p>
          <a:p>
            <a:r>
              <a:rPr lang="en-US" sz="2000" dirty="0" smtClean="0"/>
              <a:t>MAD-X </a:t>
            </a:r>
            <a:r>
              <a:rPr lang="en-US" sz="2000" dirty="0"/>
              <a:t>description of the PS </a:t>
            </a:r>
            <a:r>
              <a:rPr lang="en-US" sz="2000" dirty="0" smtClean="0"/>
              <a:t>MUs</a:t>
            </a:r>
          </a:p>
          <a:p>
            <a:pPr lvl="1"/>
            <a:r>
              <a:rPr lang="en-US" sz="1600" dirty="0" smtClean="0"/>
              <a:t>Description improved based on information from OPERA simulations</a:t>
            </a:r>
          </a:p>
          <a:p>
            <a:pPr lvl="2"/>
            <a:r>
              <a:rPr lang="en-US" sz="1600" dirty="0" smtClean="0"/>
              <a:t>Concerns mainly the distribution of the multipoles inside the MUs, i.e. three multipoles only (entrance, junction, exit)</a:t>
            </a:r>
          </a:p>
          <a:p>
            <a:pPr lvl="3"/>
            <a:r>
              <a:rPr lang="en-US" sz="1600" dirty="0" smtClean="0"/>
              <a:t>Previously there were four at the entrance and exit of each half-unit, with their effects basically cancelling out in the junction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</p:spTree>
    <p:extLst>
      <p:ext uri="{BB962C8B-B14F-4D97-AF65-F5344CB8AC3E}">
        <p14:creationId xmlns:p14="http://schemas.microsoft.com/office/powerpoint/2010/main" val="81132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of the PS lattice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OPERA description of the PS MUs</a:t>
            </a:r>
          </a:p>
          <a:p>
            <a:pPr lvl="1"/>
            <a:r>
              <a:rPr lang="en-US" sz="1600" dirty="0" smtClean="0"/>
              <a:t>TE-MSC improved the meshing used in the 3D OPERA model of the Mus</a:t>
            </a:r>
          </a:p>
          <a:p>
            <a:pPr lvl="2"/>
            <a:r>
              <a:rPr lang="en-US" sz="1600" dirty="0" smtClean="0"/>
              <a:t>Convergence of the obtained harmonics independent of the reference radius</a:t>
            </a:r>
          </a:p>
          <a:p>
            <a:pPr lvl="2"/>
            <a:r>
              <a:rPr lang="en-US" sz="1600" dirty="0" smtClean="0"/>
              <a:t>In the absence of saturation effects, higher order components mainly localized at extremities and in the junction</a:t>
            </a:r>
          </a:p>
          <a:p>
            <a:r>
              <a:rPr lang="en-US" sz="2000" dirty="0" smtClean="0"/>
              <a:t>MAD-X </a:t>
            </a:r>
            <a:r>
              <a:rPr lang="en-US" sz="2000" dirty="0"/>
              <a:t>description of the PS </a:t>
            </a:r>
            <a:r>
              <a:rPr lang="en-US" sz="2000" dirty="0" smtClean="0"/>
              <a:t>MUs</a:t>
            </a:r>
          </a:p>
          <a:p>
            <a:pPr lvl="1"/>
            <a:r>
              <a:rPr lang="en-US" sz="1600" dirty="0" smtClean="0"/>
              <a:t>Description improved based on information from OPERA simulations</a:t>
            </a:r>
          </a:p>
          <a:p>
            <a:pPr lvl="2"/>
            <a:r>
              <a:rPr lang="en-US" sz="1600" dirty="0" smtClean="0"/>
              <a:t>Concerns mainly the distribution of the multipoles inside the MUs, i.e. three multipoles only (entrance, junction, exit)</a:t>
            </a:r>
          </a:p>
          <a:p>
            <a:pPr lvl="3"/>
            <a:r>
              <a:rPr lang="en-US" sz="1600" dirty="0" smtClean="0"/>
              <a:t>Previously there were four at the entrance and exit of each half-unit, with their effects basically cancelling out in the junction</a:t>
            </a:r>
          </a:p>
          <a:p>
            <a:pPr lvl="1"/>
            <a:r>
              <a:rPr lang="en-US" sz="1600" dirty="0" smtClean="0"/>
              <a:t>Additional modification to the lattice concerns the treatment of the effect of the PFW:</a:t>
            </a:r>
          </a:p>
          <a:p>
            <a:pPr lvl="2"/>
            <a:r>
              <a:rPr lang="en-US" sz="1600" dirty="0" smtClean="0"/>
              <a:t>Previously incorporated using the multipoles, their </a:t>
            </a:r>
            <a:r>
              <a:rPr lang="en-US" sz="1600" dirty="0" err="1" smtClean="0"/>
              <a:t>quadrupolar</a:t>
            </a:r>
            <a:r>
              <a:rPr lang="en-US" sz="1600" dirty="0" smtClean="0"/>
              <a:t> and </a:t>
            </a:r>
            <a:r>
              <a:rPr lang="en-US" sz="1600" dirty="0" err="1" smtClean="0"/>
              <a:t>sextupolar</a:t>
            </a:r>
            <a:r>
              <a:rPr lang="en-US" sz="1600" dirty="0" smtClean="0"/>
              <a:t> effect are now directly assigned to the SBEND</a:t>
            </a:r>
          </a:p>
          <a:p>
            <a:pPr lvl="2"/>
            <a:r>
              <a:rPr lang="en-US" sz="1600" dirty="0" smtClean="0"/>
              <a:t>Only </a:t>
            </a:r>
            <a:r>
              <a:rPr lang="en-US" sz="1600" dirty="0" err="1" smtClean="0"/>
              <a:t>octupole</a:t>
            </a:r>
            <a:r>
              <a:rPr lang="en-US" sz="1600" dirty="0" smtClean="0"/>
              <a:t> component will still be included using the multipoles</a:t>
            </a:r>
          </a:p>
          <a:p>
            <a:pPr lvl="1"/>
            <a:r>
              <a:rPr lang="en-US" sz="1600" dirty="0" smtClean="0"/>
              <a:t>Saturation effects at high-energy are now also accounted for by distributing the bare-machine non-</a:t>
            </a:r>
            <a:r>
              <a:rPr lang="en-US" sz="1600" dirty="0" err="1" smtClean="0"/>
              <a:t>linearities</a:t>
            </a:r>
            <a:r>
              <a:rPr lang="en-US" sz="1600" dirty="0" smtClean="0"/>
              <a:t> between multipoles and SBENDs</a:t>
            </a:r>
            <a:r>
              <a:rPr lang="en-US" sz="2000" dirty="0" smtClean="0"/>
              <a:t> </a:t>
            </a:r>
          </a:p>
          <a:p>
            <a:pPr lvl="1"/>
            <a:endParaRPr lang="en-US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</p:spTree>
    <p:extLst>
      <p:ext uri="{BB962C8B-B14F-4D97-AF65-F5344CB8AC3E}">
        <p14:creationId xmlns:p14="http://schemas.microsoft.com/office/powerpoint/2010/main" val="10969120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 of the PS lattice from LDB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New LDB currently under development by BE-CO</a:t>
            </a:r>
          </a:p>
          <a:p>
            <a:pPr lvl="1"/>
            <a:r>
              <a:rPr lang="en-US" sz="1800" dirty="0" smtClean="0"/>
              <a:t>Possibility to extract the sequences should be available this month</a:t>
            </a:r>
          </a:p>
          <a:p>
            <a:endParaRPr lang="en-US" sz="1500" dirty="0" smtClean="0"/>
          </a:p>
          <a:p>
            <a:r>
              <a:rPr lang="en-US" sz="2400" dirty="0" smtClean="0"/>
              <a:t>Extraction of the PS lattice</a:t>
            </a:r>
          </a:p>
          <a:p>
            <a:pPr lvl="1"/>
            <a:r>
              <a:rPr lang="en-US" sz="1800" dirty="0" smtClean="0"/>
              <a:t>Definition of SS-sequence will come directly from LDB</a:t>
            </a:r>
          </a:p>
          <a:p>
            <a:pPr lvl="2"/>
            <a:r>
              <a:rPr lang="en-US" dirty="0" smtClean="0"/>
              <a:t>Currently verifying lengths and positions of all elements with Tom</a:t>
            </a:r>
          </a:p>
          <a:p>
            <a:pPr lvl="2"/>
            <a:r>
              <a:rPr lang="en-US" dirty="0" smtClean="0"/>
              <a:t>Any modification announced by an ECR will be automatically incorporated</a:t>
            </a:r>
          </a:p>
          <a:p>
            <a:pPr lvl="1"/>
            <a:r>
              <a:rPr lang="en-US" sz="1800" dirty="0" smtClean="0"/>
              <a:t>Definition of MU-sequence will remain with BE-ABP, as the description of the MUs does not have a real correspondence to mechanical elements as it is the case in the SSs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A. Huschauer, LIU-PS BD WG Meeting, 09 October 2019</a:t>
            </a:r>
          </a:p>
        </p:txBody>
      </p:sp>
    </p:spTree>
    <p:extLst>
      <p:ext uri="{BB962C8B-B14F-4D97-AF65-F5344CB8AC3E}">
        <p14:creationId xmlns:p14="http://schemas.microsoft.com/office/powerpoint/2010/main" val="9769131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25358</TotalTime>
  <Words>1256</Words>
  <Application>Microsoft Macintosh PowerPoint</Application>
  <PresentationFormat>Widescreen</PresentationFormat>
  <Paragraphs>143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.AppleSystemUIFont</vt:lpstr>
      <vt:lpstr>Calibri</vt:lpstr>
      <vt:lpstr>Courier New</vt:lpstr>
      <vt:lpstr>Wingdings</vt:lpstr>
      <vt:lpstr>Arial</vt:lpstr>
      <vt:lpstr>CERNCorporate4-3</vt:lpstr>
      <vt:lpstr>The new PS optics repository</vt:lpstr>
      <vt:lpstr>Motivation</vt:lpstr>
      <vt:lpstr>Layout of the PS lattice</vt:lpstr>
      <vt:lpstr>Layout of the PS lattice</vt:lpstr>
      <vt:lpstr>Layout of the PS lattice</vt:lpstr>
      <vt:lpstr>Layout of the PS lattice</vt:lpstr>
      <vt:lpstr>Layout of the PS lattice</vt:lpstr>
      <vt:lpstr>Layout of the PS lattice</vt:lpstr>
      <vt:lpstr>Extraction of the PS lattice from LDB</vt:lpstr>
      <vt:lpstr>The new optics repository</vt:lpstr>
      <vt:lpstr>The new optics repository</vt:lpstr>
      <vt:lpstr>Concluding remarks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Alexander Huschauer</cp:lastModifiedBy>
  <cp:revision>750</cp:revision>
  <dcterms:created xsi:type="dcterms:W3CDTF">2018-06-08T15:21:36Z</dcterms:created>
  <dcterms:modified xsi:type="dcterms:W3CDTF">2019-10-09T09:18:23Z</dcterms:modified>
</cp:coreProperties>
</file>