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87" r:id="rId6"/>
    <p:sldId id="288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5" autoAdjust="0"/>
    <p:restoredTop sz="94660"/>
  </p:normalViewPr>
  <p:slideViewPr>
    <p:cSldViewPr snapToObjects="1" showGuides="1">
      <p:cViewPr varScale="1">
        <p:scale>
          <a:sx n="104" d="100"/>
          <a:sy n="104" d="100"/>
        </p:scale>
        <p:origin x="101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10/10/19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10/10/19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819400"/>
            <a:ext cx="7200000" cy="1142170"/>
          </a:xfrm>
        </p:spPr>
        <p:txBody>
          <a:bodyPr/>
          <a:lstStyle/>
          <a:p>
            <a:pPr algn="ctr"/>
            <a:r>
              <a:rPr lang="en-US" dirty="0"/>
              <a:t>Motivations to remove the warm BPMs close to D1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3628" y="4619400"/>
            <a:ext cx="6692788" cy="11718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M. Giovannozzi reporting the outcome of 157th </a:t>
            </a:r>
            <a:r>
              <a:rPr lang="en-US" dirty="0" err="1"/>
              <a:t>HiLumi</a:t>
            </a:r>
            <a:r>
              <a:rPr lang="en-US" dirty="0"/>
              <a:t> WP2 Meeting </a:t>
            </a:r>
          </a:p>
          <a:p>
            <a:pPr algn="ctr"/>
            <a:endParaRPr lang="en-US" dirty="0"/>
          </a:p>
          <a:p>
            <a:pPr algn="just"/>
            <a:r>
              <a:rPr lang="en-US" dirty="0"/>
              <a:t>Acknowledgements: G. </a:t>
            </a:r>
            <a:r>
              <a:rPr lang="en-US" dirty="0" err="1"/>
              <a:t>Arduini</a:t>
            </a:r>
            <a:r>
              <a:rPr lang="en-US" dirty="0"/>
              <a:t>, R. De Maria, M. Krupa, H. </a:t>
            </a:r>
            <a:r>
              <a:rPr lang="en-US" dirty="0" err="1"/>
              <a:t>Mainaud</a:t>
            </a:r>
            <a:r>
              <a:rPr lang="en-US" dirty="0"/>
              <a:t> Durand, R. </a:t>
            </a:r>
            <a:r>
              <a:rPr lang="en-US" dirty="0" err="1"/>
              <a:t>Tomàs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A622D2-A381-BE47-B222-9F42ACE153C5}"/>
              </a:ext>
            </a:extLst>
          </p:cNvPr>
          <p:cNvSpPr txBox="1">
            <a:spLocks/>
          </p:cNvSpPr>
          <p:nvPr/>
        </p:nvSpPr>
        <p:spPr>
          <a:xfrm>
            <a:off x="108224" y="6449030"/>
            <a:ext cx="6480000" cy="4003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TCC meeting on 10 October 2019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8620"/>
            <a:ext cx="7920000" cy="720000"/>
          </a:xfrm>
        </p:spPr>
        <p:txBody>
          <a:bodyPr/>
          <a:lstStyle/>
          <a:p>
            <a:r>
              <a:rPr lang="en-US" dirty="0"/>
              <a:t>HL-LHC IR BPMs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8F5834-6B7A-7843-9E50-9BD29CC23DB3}"/>
              </a:ext>
            </a:extLst>
          </p:cNvPr>
          <p:cNvSpPr txBox="1">
            <a:spLocks/>
          </p:cNvSpPr>
          <p:nvPr/>
        </p:nvSpPr>
        <p:spPr>
          <a:xfrm>
            <a:off x="612000" y="3861048"/>
            <a:ext cx="7920000" cy="8416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800" b="1" dirty="0">
                <a:solidFill>
                  <a:schemeClr val="bg2"/>
                </a:solidFill>
              </a:rPr>
              <a:t>Two options available</a:t>
            </a:r>
          </a:p>
          <a:p>
            <a:pPr marL="0" indent="0">
              <a:buFont typeface="Wingdings" charset="2"/>
              <a:buNone/>
            </a:pPr>
            <a:endParaRPr lang="en-GB" dirty="0"/>
          </a:p>
        </p:txBody>
      </p:sp>
      <p:pic>
        <p:nvPicPr>
          <p:cNvPr id="34" name="Content Placeholder 6">
            <a:extLst>
              <a:ext uri="{FF2B5EF4-FFF2-40B4-BE49-F238E27FC236}">
                <a16:creationId xmlns:a16="http://schemas.microsoft.com/office/drawing/2014/main" id="{58CD5B09-3987-434F-A457-21B199E23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8" y="836712"/>
            <a:ext cx="9122311" cy="251711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88197A35-9C78-A547-870B-8F38081E9FF4}"/>
              </a:ext>
            </a:extLst>
          </p:cNvPr>
          <p:cNvGrpSpPr/>
          <p:nvPr/>
        </p:nvGrpSpPr>
        <p:grpSpPr>
          <a:xfrm>
            <a:off x="215516" y="728700"/>
            <a:ext cx="8748972" cy="5040561"/>
            <a:chOff x="494857" y="245925"/>
            <a:chExt cx="8154286" cy="4287392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30E4A9A-6846-9545-AD6F-F363B590D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94857" y="2617615"/>
              <a:ext cx="8154286" cy="1915702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7DBDDB-9954-E848-B1FD-A1FFDADF242E}"/>
                </a:ext>
              </a:extLst>
            </p:cNvPr>
            <p:cNvSpPr/>
            <p:nvPr/>
          </p:nvSpPr>
          <p:spPr>
            <a:xfrm>
              <a:off x="4729765" y="245925"/>
              <a:ext cx="2263193" cy="459363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9AAA49B-FA07-5D4F-A875-F27EE2A7CF0A}"/>
                </a:ext>
              </a:extLst>
            </p:cNvPr>
            <p:cNvCxnSpPr>
              <a:cxnSpLocks/>
              <a:stCxn id="37" idx="2"/>
            </p:cNvCxnSpPr>
            <p:nvPr/>
          </p:nvCxnSpPr>
          <p:spPr>
            <a:xfrm flipH="1">
              <a:off x="4679962" y="705287"/>
              <a:ext cx="1181399" cy="1735393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9C1B2E5-FC32-574E-BFAB-DA0AEE93F69C}"/>
              </a:ext>
            </a:extLst>
          </p:cNvPr>
          <p:cNvSpPr txBox="1"/>
          <p:nvPr/>
        </p:nvSpPr>
        <p:spPr>
          <a:xfrm>
            <a:off x="6336196" y="6309320"/>
            <a:ext cx="2195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Courtesy M. Krupa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831E2F-D485-2A46-A345-8C94A07588D1}"/>
              </a:ext>
            </a:extLst>
          </p:cNvPr>
          <p:cNvSpPr/>
          <p:nvPr/>
        </p:nvSpPr>
        <p:spPr>
          <a:xfrm>
            <a:off x="89756" y="3425839"/>
            <a:ext cx="8964488" cy="2415429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14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BD57-DA3C-2045-91B3-0AE1B9A9E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620"/>
            <a:ext cx="7920000" cy="720000"/>
          </a:xfrm>
        </p:spPr>
        <p:txBody>
          <a:bodyPr/>
          <a:lstStyle/>
          <a:p>
            <a:r>
              <a:rPr lang="en-GB" dirty="0"/>
              <a:t>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929E8-362D-F244-A26D-BC2C16277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540" y="692696"/>
            <a:ext cx="8460940" cy="550861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Beam Dynamics</a:t>
            </a:r>
          </a:p>
          <a:p>
            <a:pPr lvl="1"/>
            <a:r>
              <a:rPr lang="en-GB" dirty="0"/>
              <a:t>Without BPMs in D1, unobservable closed bump might occur.</a:t>
            </a:r>
          </a:p>
          <a:p>
            <a:pPr lvl="1"/>
            <a:r>
              <a:rPr lang="en-GB" dirty="0"/>
              <a:t>However, considering realistic errors it is possible to restore the correction performance by giving more weight to the BPMs close to D1.</a:t>
            </a:r>
          </a:p>
          <a:p>
            <a:pPr lvl="1"/>
            <a:r>
              <a:rPr lang="en-GB" b="1" dirty="0"/>
              <a:t>BPMs</a:t>
            </a:r>
            <a:r>
              <a:rPr lang="en-GB" dirty="0"/>
              <a:t> </a:t>
            </a:r>
            <a:r>
              <a:rPr lang="en-GB" b="1" dirty="0"/>
              <a:t>redundancy </a:t>
            </a:r>
            <a:r>
              <a:rPr lang="en-GB" dirty="0"/>
              <a:t>can be restored by using the BPMs in the </a:t>
            </a:r>
            <a:r>
              <a:rPr lang="en-GB" b="1" dirty="0"/>
              <a:t>TCTs.</a:t>
            </a:r>
          </a:p>
          <a:p>
            <a:r>
              <a:rPr lang="en-GB" b="1" dirty="0"/>
              <a:t>Beam Instrumentation</a:t>
            </a:r>
          </a:p>
          <a:p>
            <a:pPr lvl="1"/>
            <a:r>
              <a:rPr lang="en-GB" b="1" dirty="0"/>
              <a:t>Directional coupler </a:t>
            </a:r>
            <a:r>
              <a:rPr lang="en-GB" dirty="0"/>
              <a:t>is needed because of both beams in a common chamber.</a:t>
            </a:r>
          </a:p>
          <a:p>
            <a:pPr lvl="1"/>
            <a:r>
              <a:rPr lang="en-GB" dirty="0"/>
              <a:t>The </a:t>
            </a:r>
            <a:r>
              <a:rPr lang="en-GB" b="1" dirty="0"/>
              <a:t>very large aperture </a:t>
            </a:r>
            <a:r>
              <a:rPr lang="en-GB" dirty="0"/>
              <a:t>represents a </a:t>
            </a:r>
            <a:r>
              <a:rPr lang="en-GB" b="1" dirty="0"/>
              <a:t>challenge</a:t>
            </a:r>
            <a:r>
              <a:rPr lang="en-GB" dirty="0"/>
              <a:t> for the design and the accuracy might be reduced.</a:t>
            </a:r>
          </a:p>
          <a:p>
            <a:pPr lvl="1"/>
            <a:r>
              <a:rPr lang="en-GB" dirty="0"/>
              <a:t>Replacing the BPMs with a </a:t>
            </a:r>
            <a:r>
              <a:rPr lang="en-GB" b="1" dirty="0" err="1"/>
              <a:t>headtail</a:t>
            </a:r>
            <a:r>
              <a:rPr lang="en-GB" b="1" dirty="0"/>
              <a:t> monitor for crab cavity setting-up </a:t>
            </a:r>
            <a:r>
              <a:rPr lang="en-GB" dirty="0"/>
              <a:t>does not seem feasible.</a:t>
            </a:r>
          </a:p>
          <a:p>
            <a:r>
              <a:rPr lang="en-GB" b="1" dirty="0"/>
              <a:t>Alignment</a:t>
            </a:r>
          </a:p>
          <a:p>
            <a:pPr lvl="1"/>
            <a:r>
              <a:rPr lang="en-GB" dirty="0"/>
              <a:t>Up to ± 2.5 mm of misalignment </a:t>
            </a:r>
            <a:r>
              <a:rPr lang="en-GB" dirty="0" err="1"/>
              <a:t>w.r.t</a:t>
            </a:r>
            <a:r>
              <a:rPr lang="en-GB" dirty="0"/>
              <a:t>. D1.</a:t>
            </a:r>
          </a:p>
          <a:p>
            <a:pPr lvl="1"/>
            <a:r>
              <a:rPr lang="en-GB" dirty="0"/>
              <a:t>Possibility to determine its position at the end of each YETS or LS, within an uncertainty of measurement of a few tenths of mm.</a:t>
            </a:r>
          </a:p>
          <a:p>
            <a:pPr lvl="1"/>
            <a:r>
              <a:rPr lang="en-GB" dirty="0"/>
              <a:t>According to the current baseline, the BPM is installed on a support </a:t>
            </a:r>
            <a:r>
              <a:rPr lang="en-GB" b="1" dirty="0"/>
              <a:t>without WPS sensors and based on the above it is not justified to request the installation of WPS sensors.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CE4450-B999-044D-9385-04A21B690379}"/>
              </a:ext>
            </a:extLst>
          </p:cNvPr>
          <p:cNvSpPr txBox="1"/>
          <p:nvPr/>
        </p:nvSpPr>
        <p:spPr>
          <a:xfrm>
            <a:off x="1079612" y="5985284"/>
            <a:ext cx="7020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FF"/>
                </a:solidFill>
              </a:rPr>
              <a:t>The outcome of the WP2 meeting is to recommend removing the warm BPMs near D1.</a:t>
            </a:r>
          </a:p>
        </p:txBody>
      </p:sp>
    </p:spTree>
    <p:extLst>
      <p:ext uri="{BB962C8B-B14F-4D97-AF65-F5344CB8AC3E}">
        <p14:creationId xmlns:p14="http://schemas.microsoft.com/office/powerpoint/2010/main" val="28847956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17479</TotalTime>
  <Words>250</Words>
  <Application>Microsoft Macintosh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Motivations to remove the warm BPMs close to D1</vt:lpstr>
      <vt:lpstr>HL-LHC IR BPMs</vt:lpstr>
      <vt:lpstr>Considerations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Massimo Giovannozzi</cp:lastModifiedBy>
  <cp:revision>897</cp:revision>
  <dcterms:created xsi:type="dcterms:W3CDTF">2016-03-23T12:58:39Z</dcterms:created>
  <dcterms:modified xsi:type="dcterms:W3CDTF">2019-10-10T12:19:40Z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