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380" r:id="rId2"/>
    <p:sldId id="2640" r:id="rId3"/>
    <p:sldId id="2625" r:id="rId4"/>
    <p:sldId id="2642" r:id="rId5"/>
    <p:sldId id="2365" r:id="rId6"/>
    <p:sldId id="2366" r:id="rId7"/>
    <p:sldId id="2643" r:id="rId8"/>
    <p:sldId id="2304" r:id="rId9"/>
    <p:sldId id="2401" r:id="rId10"/>
    <p:sldId id="2637" r:id="rId11"/>
    <p:sldId id="2630" r:id="rId12"/>
    <p:sldId id="2644" r:id="rId13"/>
    <p:sldId id="2627" r:id="rId14"/>
    <p:sldId id="2628" r:id="rId15"/>
    <p:sldId id="2321" r:id="rId16"/>
    <p:sldId id="2645" r:id="rId17"/>
    <p:sldId id="2318" r:id="rId18"/>
    <p:sldId id="2342" r:id="rId19"/>
    <p:sldId id="2340" r:id="rId20"/>
    <p:sldId id="2646" r:id="rId21"/>
    <p:sldId id="2324" r:id="rId22"/>
    <p:sldId id="2636" r:id="rId23"/>
    <p:sldId id="2326" r:id="rId24"/>
    <p:sldId id="2633" r:id="rId25"/>
    <p:sldId id="2631" r:id="rId26"/>
    <p:sldId id="2634" r:id="rId27"/>
    <p:sldId id="2635" r:id="rId28"/>
    <p:sldId id="2641" r:id="rId29"/>
    <p:sldId id="2390" r:id="rId30"/>
    <p:sldId id="2328" r:id="rId31"/>
    <p:sldId id="2327" r:id="rId32"/>
    <p:sldId id="2343" r:id="rId33"/>
    <p:sldId id="2647" r:id="rId34"/>
    <p:sldId id="2369" r:id="rId35"/>
    <p:sldId id="2370" r:id="rId36"/>
    <p:sldId id="2371" r:id="rId37"/>
    <p:sldId id="2372" r:id="rId38"/>
    <p:sldId id="2373" r:id="rId39"/>
    <p:sldId id="2392" r:id="rId40"/>
    <p:sldId id="261" r:id="rId41"/>
    <p:sldId id="2376" r:id="rId42"/>
    <p:sldId id="2377" r:id="rId43"/>
    <p:sldId id="2375" r:id="rId44"/>
    <p:sldId id="2378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E7393"/>
    <a:srgbClr val="5FAAD7"/>
    <a:srgbClr val="5FAA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76" autoAdjust="0"/>
    <p:restoredTop sz="86404"/>
  </p:normalViewPr>
  <p:slideViewPr>
    <p:cSldViewPr snapToGrid="0">
      <p:cViewPr varScale="1">
        <p:scale>
          <a:sx n="112" d="100"/>
          <a:sy n="112" d="100"/>
        </p:scale>
        <p:origin x="444" y="78"/>
      </p:cViewPr>
      <p:guideLst/>
    </p:cSldViewPr>
  </p:slideViewPr>
  <p:outlineViewPr>
    <p:cViewPr>
      <p:scale>
        <a:sx n="33" d="100"/>
        <a:sy n="33" d="100"/>
      </p:scale>
      <p:origin x="0" y="-312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Change in radioligand</a:t>
            </a:r>
            <a:r>
              <a:rPr lang="en-GB" baseline="0"/>
              <a:t> binding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Sheet1!$K$22</c:f>
              <c:strCache>
                <c:ptCount val="1"/>
                <c:pt idx="0">
                  <c:v>Baseline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Sheet1!$L$21:$N$21</c:f>
              <c:strCache>
                <c:ptCount val="3"/>
                <c:pt idx="0">
                  <c:v>Orthostatic blockade</c:v>
                </c:pt>
                <c:pt idx="1">
                  <c:v>NAM</c:v>
                </c:pt>
                <c:pt idx="2">
                  <c:v>PAM</c:v>
                </c:pt>
              </c:strCache>
            </c:strRef>
          </c:cat>
          <c:val>
            <c:numRef>
              <c:f>Sheet1!$L$22:$N$22</c:f>
              <c:numCache>
                <c:formatCode>General</c:formatCode>
                <c:ptCount val="3"/>
                <c:pt idx="0">
                  <c:v>10</c:v>
                </c:pt>
                <c:pt idx="1">
                  <c:v>10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BA-4F90-8309-FC1AA499D250}"/>
            </c:ext>
          </c:extLst>
        </c:ser>
        <c:ser>
          <c:idx val="1"/>
          <c:order val="1"/>
          <c:tx>
            <c:strRef>
              <c:f>Sheet1!$K$23</c:f>
              <c:strCache>
                <c:ptCount val="1"/>
                <c:pt idx="0">
                  <c:v>Post-Drug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Sheet1!$L$21:$N$21</c:f>
              <c:strCache>
                <c:ptCount val="3"/>
                <c:pt idx="0">
                  <c:v>Orthostatic blockade</c:v>
                </c:pt>
                <c:pt idx="1">
                  <c:v>NAM</c:v>
                </c:pt>
                <c:pt idx="2">
                  <c:v>PAM</c:v>
                </c:pt>
              </c:strCache>
            </c:strRef>
          </c:cat>
          <c:val>
            <c:numRef>
              <c:f>Sheet1!$L$23:$N$23</c:f>
              <c:numCache>
                <c:formatCode>General</c:formatCode>
                <c:ptCount val="3"/>
                <c:pt idx="0">
                  <c:v>5</c:v>
                </c:pt>
                <c:pt idx="1">
                  <c:v>7</c:v>
                </c:pt>
                <c:pt idx="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3BA-4F90-8309-FC1AA499D2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12745519"/>
        <c:axId val="2012748847"/>
      </c:barChart>
      <c:catAx>
        <c:axId val="20127455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2748847"/>
        <c:crosses val="autoZero"/>
        <c:auto val="1"/>
        <c:lblAlgn val="ctr"/>
        <c:lblOffset val="100"/>
        <c:noMultiLvlLbl val="0"/>
      </c:catAx>
      <c:valAx>
        <c:axId val="201274884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27455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38990A-B6E8-4544-921A-6DD7F2ABC814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EE261-28A7-FA4E-B798-106F55921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298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37C8E1-9FE8-4A4A-BB66-7FC40AB46EDB}" type="slidenum">
              <a:rPr lang="en-US">
                <a:solidFill>
                  <a:prstClr val="black"/>
                </a:solidFill>
                <a:latin typeface="Calibri"/>
              </a:rPr>
              <a:pPr/>
              <a:t>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91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37C8E1-9FE8-4A4A-BB66-7FC40AB46EDB}" type="slidenum">
              <a:rPr lang="en-US">
                <a:solidFill>
                  <a:prstClr val="black"/>
                </a:solidFill>
                <a:latin typeface="Calibri"/>
              </a:rPr>
              <a:pPr/>
              <a:t>23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505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user/Invicro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witter.com/Invicro" TargetMode="External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openxmlformats.org/officeDocument/2006/relationships/hyperlink" Target="https://www.linkedin.com/company/invicro-llc/" TargetMode="External"/><Relationship Id="rId4" Type="http://schemas.openxmlformats.org/officeDocument/2006/relationships/hyperlink" Target="https://www.facebook.com/invicro/" TargetMode="External"/><Relationship Id="rId9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5E2FE04-2E7E-486A-A00F-2D17E25E7C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FF254E-987E-40B6-9792-01CB95B80E7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01313" y="1139472"/>
            <a:ext cx="4434037" cy="12112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A43588-4803-46A8-BF77-12D563CFC3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6410" y="3748547"/>
            <a:ext cx="9144000" cy="1510486"/>
          </a:xfrm>
        </p:spPr>
        <p:txBody>
          <a:bodyPr anchor="b">
            <a:normAutofit/>
          </a:bodyPr>
          <a:lstStyle>
            <a:lvl1pPr algn="l">
              <a:defRPr sz="4800" i="0">
                <a:solidFill>
                  <a:srgbClr val="5FAAD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C291E6-5290-4E59-B5B8-E9BFF3433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6410" y="5348747"/>
            <a:ext cx="9144000" cy="82345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3E739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325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1E241-201A-4633-A042-60EB31209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7C9D723-93C8-45AE-9628-BD724952CD7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72240" y="1179211"/>
            <a:ext cx="11446134" cy="4297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Clr>
                <a:srgbClr val="5FAAD7"/>
              </a:buClr>
              <a:buFont typeface="Arial" panose="020B0604020202020204" pitchFamily="34" charset="0"/>
              <a:buNone/>
              <a:defRPr sz="2000"/>
            </a:lvl1pPr>
            <a:lvl2pPr marL="742950" indent="-285750">
              <a:buClr>
                <a:srgbClr val="5FAAD7"/>
              </a:buClr>
              <a:buFont typeface="Arial" panose="020B0604020202020204" pitchFamily="34" charset="0"/>
              <a:buChar char="•"/>
              <a:defRPr sz="1800"/>
            </a:lvl2pPr>
            <a:lvl3pPr marL="1200150" indent="-285750">
              <a:buClr>
                <a:srgbClr val="5FAAD7"/>
              </a:buClr>
              <a:buFont typeface="Arial" panose="020B0604020202020204" pitchFamily="34" charset="0"/>
              <a:buChar char="•"/>
              <a:defRPr sz="1600"/>
            </a:lvl3pPr>
            <a:lvl4pPr marL="1657350" indent="-285750">
              <a:buClr>
                <a:srgbClr val="5FAAD7"/>
              </a:buClr>
              <a:buFont typeface="Arial" panose="020B0604020202020204" pitchFamily="34" charset="0"/>
              <a:buChar char="•"/>
              <a:defRPr sz="1400"/>
            </a:lvl4pPr>
            <a:lvl5pPr marL="2000250" indent="-171450">
              <a:buClr>
                <a:srgbClr val="5FAAD7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8557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AFCBF1-786B-4F7D-AB90-B751AD8A4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2156" y="1213566"/>
            <a:ext cx="6172200" cy="487362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C335C7-58E5-48AA-9DD2-43AB0BD61E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4356" y="1290483"/>
            <a:ext cx="4473115" cy="479670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C5AAFF41-35DF-48D4-B44A-47B16AE7E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7989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246AAE-83D9-4B99-BD02-2A13BBC412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22156" y="116440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732804-74D1-4CEE-8212-A91DF33F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4356" y="1164405"/>
            <a:ext cx="4650096" cy="49512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56CAACE-F88C-4294-A2E6-47F3BE537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22801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96FCEB6-2A96-4EE1-90F2-6C82F18098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4BF5FA-35FE-41AB-95AF-7E22A100BE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50619" y="2253798"/>
            <a:ext cx="3490762" cy="9535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2A30EA-3366-4616-93CE-A85A9ABC2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07382"/>
            <a:ext cx="10515600" cy="1069650"/>
          </a:xfrm>
        </p:spPr>
        <p:txBody>
          <a:bodyPr anchor="b">
            <a:normAutofit/>
          </a:bodyPr>
          <a:lstStyle>
            <a:lvl1pPr algn="ctr">
              <a:defRPr sz="2400" b="0" i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Picture 7">
            <a:hlinkClick r:id="rId4"/>
            <a:extLst>
              <a:ext uri="{FF2B5EF4-FFF2-40B4-BE49-F238E27FC236}">
                <a16:creationId xmlns:a16="http://schemas.microsoft.com/office/drawing/2014/main" id="{CF11C33C-8C3B-4405-81F3-4D7FD56CA33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8554" y="6275260"/>
            <a:ext cx="244114" cy="244114"/>
          </a:xfrm>
          <a:prstGeom prst="rect">
            <a:avLst/>
          </a:prstGeom>
        </p:spPr>
      </p:pic>
      <p:pic>
        <p:nvPicPr>
          <p:cNvPr id="10" name="Picture 9">
            <a:hlinkClick r:id="rId6"/>
            <a:extLst>
              <a:ext uri="{FF2B5EF4-FFF2-40B4-BE49-F238E27FC236}">
                <a16:creationId xmlns:a16="http://schemas.microsoft.com/office/drawing/2014/main" id="{C16A6E8C-0223-4CC6-8525-2F00B009D0A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502" y="6357880"/>
            <a:ext cx="225045" cy="188268"/>
          </a:xfrm>
          <a:prstGeom prst="rect">
            <a:avLst/>
          </a:prstGeom>
        </p:spPr>
      </p:pic>
      <p:pic>
        <p:nvPicPr>
          <p:cNvPr id="12" name="Picture 11">
            <a:hlinkClick r:id="rId8"/>
            <a:extLst>
              <a:ext uri="{FF2B5EF4-FFF2-40B4-BE49-F238E27FC236}">
                <a16:creationId xmlns:a16="http://schemas.microsoft.com/office/drawing/2014/main" id="{1E98C24E-27F2-4FC4-9F89-2A9B5BFA9A7A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047" y="6314961"/>
            <a:ext cx="270830" cy="265696"/>
          </a:xfrm>
          <a:prstGeom prst="rect">
            <a:avLst/>
          </a:prstGeom>
        </p:spPr>
      </p:pic>
      <p:pic>
        <p:nvPicPr>
          <p:cNvPr id="15" name="Picture 14">
            <a:hlinkClick r:id="rId10"/>
            <a:hlinkHover r:id="rId10"/>
            <a:extLst>
              <a:ext uri="{FF2B5EF4-FFF2-40B4-BE49-F238E27FC236}">
                <a16:creationId xmlns:a16="http://schemas.microsoft.com/office/drawing/2014/main" id="{BF3D1431-3FD7-4E6D-A168-73CFD3195E07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314" y="6275259"/>
            <a:ext cx="272796" cy="27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6191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A5FD8-DF3F-4F69-A13F-4FA71B34160B}" type="datetimeFigureOut">
              <a:rPr lang="en-US" smtClean="0"/>
              <a:t>9/5/2022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D2000-5EDE-487C-B8B6-9CB25693043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007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Content and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713"/>
            <a:ext cx="10722885" cy="251777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4633913"/>
            <a:ext cx="9003323" cy="1600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07700" y="5643156"/>
            <a:ext cx="1278232" cy="1038563"/>
          </a:xfrm>
          <a:prstGeom prst="rect">
            <a:avLst/>
          </a:prstGeom>
        </p:spPr>
      </p:pic>
      <p:grpSp>
        <p:nvGrpSpPr>
          <p:cNvPr id="22" name="Group 21"/>
          <p:cNvGrpSpPr/>
          <p:nvPr userDrawn="1"/>
        </p:nvGrpSpPr>
        <p:grpSpPr>
          <a:xfrm>
            <a:off x="9734846" y="455591"/>
            <a:ext cx="2513429" cy="253120"/>
            <a:chOff x="7059443" y="1193300"/>
            <a:chExt cx="2636521" cy="174205"/>
          </a:xfrm>
        </p:grpSpPr>
        <p:cxnSp>
          <p:nvCxnSpPr>
            <p:cNvPr id="23" name="Straight Connector 22"/>
            <p:cNvCxnSpPr/>
            <p:nvPr userDrawn="1"/>
          </p:nvCxnSpPr>
          <p:spPr>
            <a:xfrm flipH="1">
              <a:off x="7244574" y="1193300"/>
              <a:ext cx="2451390" cy="0"/>
            </a:xfrm>
            <a:prstGeom prst="line">
              <a:avLst/>
            </a:prstGeom>
            <a:ln w="12700">
              <a:solidFill>
                <a:srgbClr val="B8709E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>
            <a:xfrm flipH="1">
              <a:off x="7188469" y="1251368"/>
              <a:ext cx="2507495" cy="0"/>
            </a:xfrm>
            <a:prstGeom prst="line">
              <a:avLst/>
            </a:prstGeom>
            <a:ln w="12700">
              <a:solidFill>
                <a:srgbClr val="6E238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 userDrawn="1"/>
          </p:nvCxnSpPr>
          <p:spPr>
            <a:xfrm flipH="1">
              <a:off x="7059443" y="1367505"/>
              <a:ext cx="2636521" cy="0"/>
            </a:xfrm>
            <a:prstGeom prst="line">
              <a:avLst/>
            </a:prstGeom>
            <a:ln w="12700">
              <a:solidFill>
                <a:srgbClr val="B8709E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 userDrawn="1"/>
          </p:nvCxnSpPr>
          <p:spPr>
            <a:xfrm flipH="1">
              <a:off x="7280423" y="1309436"/>
              <a:ext cx="2415541" cy="0"/>
            </a:xfrm>
            <a:prstGeom prst="line">
              <a:avLst/>
            </a:prstGeom>
            <a:ln w="12700">
              <a:solidFill>
                <a:schemeClr val="bg2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838263" y="6587468"/>
            <a:ext cx="8565735" cy="212725"/>
          </a:xfrm>
          <a:prstGeom prst="rect">
            <a:avLst/>
          </a:prstGeom>
        </p:spPr>
        <p:txBody>
          <a:bodyPr lIns="91419" tIns="45710" rIns="91419" bIns="45710"/>
          <a:lstStyle>
            <a:lvl1pPr>
              <a:defRPr>
                <a:solidFill>
                  <a:srgbClr val="212469"/>
                </a:solidFill>
              </a:defRPr>
            </a:lvl1pPr>
          </a:lstStyle>
          <a:p>
            <a:pPr defTabSz="914192"/>
            <a:r>
              <a:rPr lang="en-US" sz="800" b="1">
                <a:latin typeface="Gotham-Book"/>
                <a:cs typeface="Gotham-Book"/>
              </a:rPr>
              <a:t>Imanova 2014 I  strictly private &amp; confidential, sharing content with 3rd party is strictly prohibited I  all rights reserved  </a:t>
            </a:r>
            <a:endParaRPr lang="en-US" sz="800" dirty="0">
              <a:latin typeface="Gotham-Book"/>
              <a:cs typeface="Gotham-Book"/>
            </a:endParaRPr>
          </a:p>
        </p:txBody>
      </p:sp>
    </p:spTree>
    <p:extLst>
      <p:ext uri="{BB962C8B-B14F-4D97-AF65-F5344CB8AC3E}">
        <p14:creationId xmlns:p14="http://schemas.microsoft.com/office/powerpoint/2010/main" val="288907293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043942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255723" y="59230"/>
            <a:ext cx="9520044" cy="576693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59309" y="569419"/>
            <a:ext cx="9516458" cy="38977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edit Master subtitle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0"/>
          </p:nvPr>
        </p:nvSpPr>
        <p:spPr>
          <a:xfrm>
            <a:off x="628651" y="1035392"/>
            <a:ext cx="10947400" cy="5187607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de-DE" dirty="0"/>
              <a:t>Click to edit Master text styles</a:t>
            </a:r>
          </a:p>
          <a:p>
            <a:pPr lvl="1"/>
            <a:r>
              <a:rPr lang="de-DE" dirty="0"/>
              <a:t>Second level</a:t>
            </a:r>
          </a:p>
          <a:p>
            <a:pPr lvl="2"/>
            <a:r>
              <a:rPr lang="de-DE" dirty="0"/>
              <a:t>Third level</a:t>
            </a:r>
          </a:p>
          <a:p>
            <a:pPr lvl="3"/>
            <a:r>
              <a:rPr lang="de-DE" dirty="0"/>
              <a:t>Fourth level</a:t>
            </a:r>
          </a:p>
          <a:p>
            <a:pPr lvl="4"/>
            <a:r>
              <a:rPr lang="de-DE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22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15A92-FE3D-46B1-BD1F-D55870F1B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619AD5-D5F3-415F-AF40-315C787D1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356" y="1143792"/>
            <a:ext cx="114638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807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4B657D5-E918-4646-BF4D-6DE2C2F9FF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85C2DB-D356-48ED-A76A-A9A9F0B56F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24371" y="347717"/>
            <a:ext cx="1647322" cy="4500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2A30EA-3366-4616-93CE-A85A9ABC2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55303"/>
            <a:ext cx="10515600" cy="1354814"/>
          </a:xfrm>
        </p:spPr>
        <p:txBody>
          <a:bodyPr anchor="b">
            <a:normAutofit/>
          </a:bodyPr>
          <a:lstStyle>
            <a:lvl1pPr algn="ctr">
              <a:defRPr sz="4000" b="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083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281B6-E44A-49E9-986E-83E93D13A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F0F8A-3043-42B3-A22C-BD0D248322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4356" y="1166863"/>
            <a:ext cx="5628405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74BCB9-3970-4380-9047-6DA848F45E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304" y="1166863"/>
            <a:ext cx="5628405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970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AA8B16-2214-4B59-BB1A-76864529E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4356" y="1179718"/>
            <a:ext cx="5484995" cy="570424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E7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C6BADA-66A8-4F3B-81F4-5DBCC8B736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4356" y="2004591"/>
            <a:ext cx="5484995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CCFA6C-7A56-4A0F-A216-D97D8850A8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57206" y="1179718"/>
            <a:ext cx="5512007" cy="570424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E7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304C2E-8C3A-4E4F-B5C8-12D169AF2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57206" y="2004591"/>
            <a:ext cx="551200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F38C5F3F-69A2-4D93-B566-330A4A659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409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67875-F60F-4380-B5CD-E6B78CD59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99582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1588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1E241-201A-4633-A042-60EB31209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504FA7A-6A2E-4E28-ABE3-9D3DA361349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64356" y="1114846"/>
            <a:ext cx="3044777" cy="4463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Clr>
                <a:srgbClr val="5FAAD7"/>
              </a:buClr>
              <a:buFont typeface="Arial" panose="020B0604020202020204" pitchFamily="34" charset="0"/>
              <a:buNone/>
              <a:defRPr sz="2000"/>
            </a:lvl1pPr>
            <a:lvl2pPr marL="457200" indent="0">
              <a:buClr>
                <a:srgbClr val="5FAAD7"/>
              </a:buClr>
              <a:buFont typeface="Arial" panose="020B0604020202020204" pitchFamily="34" charset="0"/>
              <a:buNone/>
              <a:defRPr sz="1800"/>
            </a:lvl2pPr>
            <a:lvl3pPr marL="914400" indent="0">
              <a:buClr>
                <a:srgbClr val="5FAAD7"/>
              </a:buClr>
              <a:buFont typeface="Arial" panose="020B0604020202020204" pitchFamily="34" charset="0"/>
              <a:buNone/>
              <a:defRPr sz="1600"/>
            </a:lvl3pPr>
            <a:lvl4pPr marL="1371600" indent="0">
              <a:buClr>
                <a:srgbClr val="5FAAD7"/>
              </a:buClr>
              <a:buFont typeface="Arial" panose="020B0604020202020204" pitchFamily="34" charset="0"/>
              <a:buNone/>
              <a:defRPr sz="1400"/>
            </a:lvl4pPr>
            <a:lvl5pPr marL="1828800" indent="0">
              <a:buClr>
                <a:srgbClr val="5FAAD7"/>
              </a:buClr>
              <a:buFont typeface="Arial" panose="020B0604020202020204" pitchFamily="34" charset="0"/>
              <a:buNone/>
              <a:defRPr sz="1200"/>
            </a:lvl5pPr>
          </a:lstStyle>
          <a:p>
            <a:pPr lvl="0"/>
            <a:r>
              <a:rPr lang="en-US" dirty="0"/>
              <a:t>Chart description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7C9D723-93C8-45AE-9628-BD724952CD7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646390" y="1114846"/>
            <a:ext cx="7764560" cy="4463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Clr>
                <a:srgbClr val="5FAAD7"/>
              </a:buClr>
              <a:buFont typeface="Arial" panose="020B0604020202020204" pitchFamily="34" charset="0"/>
              <a:buNone/>
              <a:defRPr sz="2000"/>
            </a:lvl1pPr>
            <a:lvl2pPr marL="742950" indent="-285750">
              <a:buClr>
                <a:srgbClr val="5FAAD7"/>
              </a:buClr>
              <a:buFont typeface="Arial" panose="020B0604020202020204" pitchFamily="34" charset="0"/>
              <a:buChar char="•"/>
              <a:defRPr sz="1800"/>
            </a:lvl2pPr>
            <a:lvl3pPr marL="1200150" indent="-285750">
              <a:buClr>
                <a:srgbClr val="5FAAD7"/>
              </a:buClr>
              <a:buFont typeface="Arial" panose="020B0604020202020204" pitchFamily="34" charset="0"/>
              <a:buChar char="•"/>
              <a:defRPr sz="1600"/>
            </a:lvl3pPr>
            <a:lvl4pPr marL="1657350" indent="-285750">
              <a:buClr>
                <a:srgbClr val="5FAAD7"/>
              </a:buClr>
              <a:buFont typeface="Arial" panose="020B0604020202020204" pitchFamily="34" charset="0"/>
              <a:buChar char="•"/>
              <a:defRPr sz="1400"/>
            </a:lvl4pPr>
            <a:lvl5pPr marL="2000250" indent="-171450">
              <a:buClr>
                <a:srgbClr val="5FAAD7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263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1E241-201A-4633-A042-60EB31209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504FA7A-6A2E-4E28-ABE3-9D3DA361349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70973" y="1171609"/>
            <a:ext cx="3044777" cy="4463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Clr>
                <a:srgbClr val="5FAAD7"/>
              </a:buClr>
              <a:buFont typeface="Arial" panose="020B0604020202020204" pitchFamily="34" charset="0"/>
              <a:buNone/>
              <a:defRPr sz="2000"/>
            </a:lvl1pPr>
            <a:lvl2pPr marL="457200" indent="0">
              <a:buClr>
                <a:srgbClr val="5FAAD7"/>
              </a:buClr>
              <a:buFont typeface="Arial" panose="020B0604020202020204" pitchFamily="34" charset="0"/>
              <a:buNone/>
              <a:defRPr sz="1800"/>
            </a:lvl2pPr>
            <a:lvl3pPr marL="914400" indent="0">
              <a:buClr>
                <a:srgbClr val="5FAAD7"/>
              </a:buClr>
              <a:buFont typeface="Arial" panose="020B0604020202020204" pitchFamily="34" charset="0"/>
              <a:buNone/>
              <a:defRPr sz="1600"/>
            </a:lvl3pPr>
            <a:lvl4pPr marL="1371600" indent="0">
              <a:buClr>
                <a:srgbClr val="5FAAD7"/>
              </a:buClr>
              <a:buFont typeface="Arial" panose="020B0604020202020204" pitchFamily="34" charset="0"/>
              <a:buNone/>
              <a:defRPr sz="1400"/>
            </a:lvl4pPr>
            <a:lvl5pPr marL="1828800" indent="0">
              <a:buClr>
                <a:srgbClr val="5FAAD7"/>
              </a:buClr>
              <a:buFont typeface="Arial" panose="020B0604020202020204" pitchFamily="34" charset="0"/>
              <a:buNone/>
              <a:defRPr sz="1200"/>
            </a:lvl5pPr>
          </a:lstStyle>
          <a:p>
            <a:pPr lvl="0"/>
            <a:r>
              <a:rPr lang="en-US" dirty="0"/>
              <a:t>Chart description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7C9D723-93C8-45AE-9628-BD724952CD7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72240" y="1179211"/>
            <a:ext cx="7764560" cy="4463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Clr>
                <a:srgbClr val="5FAAD7"/>
              </a:buClr>
              <a:buFont typeface="Arial" panose="020B0604020202020204" pitchFamily="34" charset="0"/>
              <a:buNone/>
              <a:defRPr sz="2000"/>
            </a:lvl1pPr>
            <a:lvl2pPr marL="742950" indent="-285750">
              <a:buClr>
                <a:srgbClr val="5FAAD7"/>
              </a:buClr>
              <a:buFont typeface="Arial" panose="020B0604020202020204" pitchFamily="34" charset="0"/>
              <a:buChar char="•"/>
              <a:defRPr sz="1800"/>
            </a:lvl2pPr>
            <a:lvl3pPr marL="1200150" indent="-285750">
              <a:buClr>
                <a:srgbClr val="5FAAD7"/>
              </a:buClr>
              <a:buFont typeface="Arial" panose="020B0604020202020204" pitchFamily="34" charset="0"/>
              <a:buChar char="•"/>
              <a:defRPr sz="1600"/>
            </a:lvl3pPr>
            <a:lvl4pPr marL="1657350" indent="-285750">
              <a:buClr>
                <a:srgbClr val="5FAAD7"/>
              </a:buClr>
              <a:buFont typeface="Arial" panose="020B0604020202020204" pitchFamily="34" charset="0"/>
              <a:buChar char="•"/>
              <a:defRPr sz="1400"/>
            </a:lvl4pPr>
            <a:lvl5pPr marL="2000250" indent="-171450">
              <a:buClr>
                <a:srgbClr val="5FAAD7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4460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F91D8FD-F0B5-4C04-AD34-574DCD92196C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AA7859-AFFD-421D-88C6-C5316467DE53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10340576" y="153836"/>
            <a:ext cx="1620363" cy="44264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FC5A1409-3E4A-4EC5-8E47-05388CFDB2AA}"/>
              </a:ext>
            </a:extLst>
          </p:cNvPr>
          <p:cNvSpPr/>
          <p:nvPr userDrawn="1"/>
        </p:nvSpPr>
        <p:spPr>
          <a:xfrm>
            <a:off x="0" y="6715526"/>
            <a:ext cx="12192000" cy="142474"/>
          </a:xfrm>
          <a:prstGeom prst="rect">
            <a:avLst/>
          </a:prstGeom>
          <a:solidFill>
            <a:srgbClr val="5FAA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6EC119-3E2F-4090-A71C-0CDD19999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356" y="218521"/>
            <a:ext cx="10515600" cy="677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A45E64-B5F0-440D-A196-C9E2AAE6F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4356" y="111429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FC103BF3-C19A-434A-B4CE-56B3F21BF2C9}"/>
              </a:ext>
            </a:extLst>
          </p:cNvPr>
          <p:cNvSpPr txBox="1">
            <a:spLocks/>
          </p:cNvSpPr>
          <p:nvPr userDrawn="1"/>
        </p:nvSpPr>
        <p:spPr>
          <a:xfrm>
            <a:off x="11651226" y="6656438"/>
            <a:ext cx="452283" cy="2015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A1EB7FF-9BEF-2042-9D32-718794826C9A}" type="slidenum">
              <a:rPr lang="en-US" sz="1100" smtClean="0"/>
              <a:pPr algn="r"/>
              <a:t>‹#›</a:t>
            </a:fld>
            <a:endParaRPr lang="en-US" sz="11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42CCA5-7D04-4930-9D75-ABA261FC800C}"/>
              </a:ext>
            </a:extLst>
          </p:cNvPr>
          <p:cNvSpPr txBox="1"/>
          <p:nvPr userDrawn="1"/>
        </p:nvSpPr>
        <p:spPr>
          <a:xfrm>
            <a:off x="364356" y="664978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www.invicro.com</a:t>
            </a:r>
          </a:p>
        </p:txBody>
      </p:sp>
    </p:spTree>
    <p:extLst>
      <p:ext uri="{BB962C8B-B14F-4D97-AF65-F5344CB8AC3E}">
        <p14:creationId xmlns:p14="http://schemas.microsoft.com/office/powerpoint/2010/main" val="646309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2" r:id="rId6"/>
    <p:sldLayoutId id="2147483655" r:id="rId7"/>
    <p:sldLayoutId id="2147483661" r:id="rId8"/>
    <p:sldLayoutId id="2147483663" r:id="rId9"/>
    <p:sldLayoutId id="2147483664" r:id="rId10"/>
    <p:sldLayoutId id="2147483656" r:id="rId11"/>
    <p:sldLayoutId id="2147483657" r:id="rId12"/>
    <p:sldLayoutId id="2147483660" r:id="rId13"/>
    <p:sldLayoutId id="2147483665" r:id="rId14"/>
    <p:sldLayoutId id="2147483668" r:id="rId15"/>
    <p:sldLayoutId id="2147483672" r:id="rId16"/>
    <p:sldLayoutId id="214748367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200" b="1" i="1" kern="1200" smtClean="0">
          <a:solidFill>
            <a:srgbClr val="3E739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E7393"/>
        </a:buClr>
        <a:buFont typeface="Arial" panose="020B0604020202020204" pitchFamily="34" charset="0"/>
        <a:buChar char="•"/>
        <a:defRPr lang="en-US" sz="24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E7393"/>
        </a:buClr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E7393"/>
        </a:buClr>
        <a:buFont typeface="Arial" panose="020B0604020202020204" pitchFamily="34" charset="0"/>
        <a:buChar char="•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E7393"/>
        </a:buClr>
        <a:buFont typeface="Arial" panose="020B0604020202020204" pitchFamily="34" charset="0"/>
        <a:buChar char="•"/>
        <a:defRPr lang="en-US" sz="16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E7393"/>
        </a:buClr>
        <a:buFont typeface="Arial" panose="020B0604020202020204" pitchFamily="34" charset="0"/>
        <a:buChar char="•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10" Type="http://schemas.openxmlformats.org/officeDocument/2006/relationships/image" Target="../media/image46.png"/><Relationship Id="rId4" Type="http://schemas.openxmlformats.org/officeDocument/2006/relationships/image" Target="../media/image40.jpeg"/><Relationship Id="rId9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2.png"/><Relationship Id="rId4" Type="http://schemas.openxmlformats.org/officeDocument/2006/relationships/image" Target="../media/image7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1.tiff"/><Relationship Id="rId4" Type="http://schemas.openxmlformats.org/officeDocument/2006/relationships/image" Target="../media/image7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emf"/><Relationship Id="rId5" Type="http://schemas.openxmlformats.org/officeDocument/2006/relationships/image" Target="../media/image80.png"/><Relationship Id="rId4" Type="http://schemas.openxmlformats.org/officeDocument/2006/relationships/image" Target="../media/image79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80.png"/><Relationship Id="rId4" Type="http://schemas.openxmlformats.org/officeDocument/2006/relationships/image" Target="../media/image670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19.png"/><Relationship Id="rId3" Type="http://schemas.openxmlformats.org/officeDocument/2006/relationships/image" Target="../media/image14.png"/><Relationship Id="rId21" Type="http://schemas.openxmlformats.org/officeDocument/2006/relationships/image" Target="../media/image50.png"/><Relationship Id="rId7" Type="http://schemas.openxmlformats.org/officeDocument/2006/relationships/image" Target="../media/image15.emf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17.png"/><Relationship Id="rId5" Type="http://schemas.openxmlformats.org/officeDocument/2006/relationships/image" Target="../media/image134.png"/><Relationship Id="rId15" Type="http://schemas.openxmlformats.org/officeDocument/2006/relationships/image" Target="../media/image19.wmf"/><Relationship Id="rId10" Type="http://schemas.openxmlformats.org/officeDocument/2006/relationships/image" Target="../media/image16.emf"/><Relationship Id="rId9" Type="http://schemas.openxmlformats.org/officeDocument/2006/relationships/image" Target="../media/image15.emf"/><Relationship Id="rId14" Type="http://schemas.openxmlformats.org/officeDocument/2006/relationships/oleObject" Target="../embeddings/oleObject2.bin"/><Relationship Id="rId22" Type="http://schemas.openxmlformats.org/officeDocument/2006/relationships/image" Target="../media/image2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7FE6CA1-7138-4AA9-B7CA-8F64C03965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F3A8AA-E8F1-415F-9E1E-9FBD3C9B0F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951" y="5843875"/>
            <a:ext cx="2404274" cy="65739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BC915B43-CBBC-4119-A284-C24AB597EFC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9842" y="889220"/>
            <a:ext cx="10424819" cy="88008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algn="ctr"/>
            <a:r>
              <a:rPr lang="en-GB" sz="6000" b="1" dirty="0"/>
              <a:t>Understanding Brain Function in Psychiatric Disease</a:t>
            </a:r>
            <a:endParaRPr 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7FF2E947-46CA-4706-96AB-182EF39E62D0}"/>
              </a:ext>
            </a:extLst>
          </p:cNvPr>
          <p:cNvSpPr txBox="1">
            <a:spLocks/>
          </p:cNvSpPr>
          <p:nvPr/>
        </p:nvSpPr>
        <p:spPr>
          <a:xfrm>
            <a:off x="5423354" y="5353724"/>
            <a:ext cx="6491277" cy="490151"/>
          </a:xfrm>
          <a:prstGeom prst="rect">
            <a:avLst/>
          </a:prstGeom>
        </p:spPr>
        <p:txBody>
          <a:bodyPr anchor="b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 A Rabiner, </a:t>
            </a:r>
          </a:p>
          <a:p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EVP, Head of Translational Applications</a:t>
            </a:r>
            <a:endParaRPr lang="en-US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Invicro</a:t>
            </a: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Reader in Molecular Neuroimaging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Centre for Neuroimaging 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Sciences,Institute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of Psychiatry, Psychology and Neuroscience, King’s College, London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78C89F7-E494-42CD-840D-81D9C56597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42" y="1531052"/>
            <a:ext cx="3519171" cy="35275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993165-E8B0-4C2F-A1A2-B43708AE9DC6}"/>
              </a:ext>
            </a:extLst>
          </p:cNvPr>
          <p:cNvSpPr txBox="1"/>
          <p:nvPr/>
        </p:nvSpPr>
        <p:spPr>
          <a:xfrm>
            <a:off x="5260086" y="2131999"/>
            <a:ext cx="60944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+mj-lt"/>
              </a:rPr>
              <a:t>MEDAMI 2022 – 5</a:t>
            </a:r>
            <a:r>
              <a:rPr lang="en-GB" sz="2000" b="1" baseline="30000" dirty="0">
                <a:solidFill>
                  <a:schemeClr val="bg1"/>
                </a:solidFill>
                <a:latin typeface="+mj-lt"/>
              </a:rPr>
              <a:t>th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292713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spd="slow" advClick="0" advTm="1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F8F62-7CA7-4D61-B414-2CA5F2FDC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5-HT release in the treatment of depressive disorders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3729453-1643-4722-ACCC-C407AC2F72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8625" y="1260475"/>
            <a:ext cx="20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3F3E499-A3DD-460C-8341-A5F425C01E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8991" y="3388814"/>
            <a:ext cx="1658917" cy="736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altLang="en-US" sz="1400" dirty="0"/>
              <a:t>Chronic SSRI</a:t>
            </a:r>
          </a:p>
          <a:p>
            <a:pPr algn="ctr"/>
            <a:r>
              <a:rPr lang="en-GB" altLang="en-US" sz="1400" dirty="0"/>
              <a:t>5-HT</a:t>
            </a:r>
            <a:r>
              <a:rPr lang="en-GB" altLang="en-US" sz="1400" baseline="-25000" dirty="0"/>
              <a:t>1A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autoreceptor</a:t>
            </a:r>
            <a:endParaRPr lang="en-GB" altLang="en-US" sz="1400" dirty="0"/>
          </a:p>
          <a:p>
            <a:pPr algn="ctr"/>
            <a:r>
              <a:rPr lang="en-US" altLang="en-US" sz="1400" dirty="0" err="1"/>
              <a:t>desensetised</a:t>
            </a:r>
            <a:endParaRPr lang="en-US" altLang="en-US" sz="1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4C8EC7-BBDA-4B71-ACFF-F9241EF96D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0892" y="1591176"/>
            <a:ext cx="1658917" cy="736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altLang="en-US" sz="1400" dirty="0"/>
              <a:t>Acute SSRI</a:t>
            </a:r>
          </a:p>
          <a:p>
            <a:pPr algn="ctr"/>
            <a:r>
              <a:rPr lang="en-GB" altLang="en-US" sz="1400" dirty="0"/>
              <a:t>5-HT</a:t>
            </a:r>
            <a:r>
              <a:rPr lang="en-GB" altLang="en-US" sz="1400" baseline="-25000" dirty="0"/>
              <a:t>1A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autoreceptor</a:t>
            </a:r>
            <a:endParaRPr lang="en-GB" altLang="en-US" sz="1400" dirty="0"/>
          </a:p>
          <a:p>
            <a:pPr algn="ctr"/>
            <a:r>
              <a:rPr lang="en-US" altLang="en-US" sz="1400" dirty="0"/>
              <a:t>activated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3D77D0-54A9-4D2F-880C-077265118E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4782" y="5071895"/>
            <a:ext cx="2918528" cy="736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/>
            <a:r>
              <a:rPr lang="en-US" altLang="en-US" sz="1400" dirty="0"/>
              <a:t>Pindolol +Acute SSRI</a:t>
            </a:r>
          </a:p>
          <a:p>
            <a:pPr algn="ctr"/>
            <a:r>
              <a:rPr lang="en-GB" altLang="en-US" sz="1400" dirty="0"/>
              <a:t>5-HT</a:t>
            </a:r>
            <a:r>
              <a:rPr lang="en-GB" altLang="en-US" sz="1400" baseline="-25000" dirty="0"/>
              <a:t>1A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autoreceptor</a:t>
            </a:r>
            <a:endParaRPr lang="en-GB" altLang="en-US" sz="1400" dirty="0"/>
          </a:p>
          <a:p>
            <a:pPr algn="ctr"/>
            <a:r>
              <a:rPr lang="en-US" altLang="en-US" sz="1400" dirty="0"/>
              <a:t>blocked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7F3D761-E3D5-4CD2-8B4F-FAF45DE89A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6765" y="6209305"/>
            <a:ext cx="1003481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altLang="en-US" dirty="0">
                <a:latin typeface="Arial" panose="020B0604020202020204" pitchFamily="34" charset="0"/>
              </a:rPr>
              <a:t>Pindolol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A4E5559-43FE-475F-89B3-001BD6DA14BD}"/>
              </a:ext>
            </a:extLst>
          </p:cNvPr>
          <p:cNvGrpSpPr/>
          <p:nvPr/>
        </p:nvGrpSpPr>
        <p:grpSpPr>
          <a:xfrm>
            <a:off x="6131265" y="1489075"/>
            <a:ext cx="4937471" cy="4800600"/>
            <a:chOff x="3249902" y="1295400"/>
            <a:chExt cx="4937471" cy="4800600"/>
          </a:xfrm>
        </p:grpSpPr>
        <p:sp>
          <p:nvSpPr>
            <p:cNvPr id="6" name="AutoShape 5">
              <a:extLst>
                <a:ext uri="{FF2B5EF4-FFF2-40B4-BE49-F238E27FC236}">
                  <a16:creationId xmlns:a16="http://schemas.microsoft.com/office/drawing/2014/main" id="{1FD7C2CD-F498-434C-813E-6335A02DE7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721225" y="2212975"/>
              <a:ext cx="685800" cy="374650"/>
            </a:xfrm>
            <a:prstGeom prst="rightArrow">
              <a:avLst>
                <a:gd name="adj1" fmla="val 50000"/>
                <a:gd name="adj2" fmla="val 91602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5E460CB-9D98-4BFF-B547-5010821B7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5100" y="2365375"/>
              <a:ext cx="622300" cy="454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altLang="en-US" b="1">
                  <a:latin typeface="Arial" panose="020B0604020202020204" pitchFamily="34" charset="0"/>
                </a:rPr>
                <a:t>-ve</a:t>
              </a:r>
            </a:p>
          </p:txBody>
        </p:sp>
        <p:sp>
          <p:nvSpPr>
            <p:cNvPr id="9" name="Line 8">
              <a:extLst>
                <a:ext uri="{FF2B5EF4-FFF2-40B4-BE49-F238E27FC236}">
                  <a16:creationId xmlns:a16="http://schemas.microsoft.com/office/drawing/2014/main" id="{E9536499-5510-417C-AD8C-01E68F0F39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0350" y="3378200"/>
              <a:ext cx="1219200" cy="0"/>
            </a:xfrm>
            <a:prstGeom prst="line">
              <a:avLst/>
            </a:prstGeom>
            <a:noFill/>
            <a:ln w="12700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highlight>
                  <a:srgbClr val="0000FF"/>
                </a:highlight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8B738B8-ECA7-4848-B28B-18FBFA377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6104" y="3633560"/>
              <a:ext cx="857250" cy="454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altLang="en-US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5-HT</a:t>
              </a:r>
              <a:r>
                <a:rPr lang="en-US" altLang="en-US" sz="2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 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3D09F63-CAF7-4DFB-B949-2BD161C28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4888" y="1295400"/>
              <a:ext cx="530225" cy="711200"/>
            </a:xfrm>
            <a:prstGeom prst="ellipse">
              <a:avLst/>
            </a:prstGeom>
            <a:noFill/>
            <a:ln w="12700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highlight>
                  <a:srgbClr val="0000FF"/>
                </a:highlight>
              </a:endParaRPr>
            </a:p>
          </p:txBody>
        </p:sp>
        <p:sp>
          <p:nvSpPr>
            <p:cNvPr id="12" name="Line 11">
              <a:extLst>
                <a:ext uri="{FF2B5EF4-FFF2-40B4-BE49-F238E27FC236}">
                  <a16:creationId xmlns:a16="http://schemas.microsoft.com/office/drawing/2014/main" id="{80ECA42F-C933-4250-B1E2-5059BE4083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5113" y="1676400"/>
              <a:ext cx="1219200" cy="0"/>
            </a:xfrm>
            <a:prstGeom prst="line">
              <a:avLst/>
            </a:prstGeom>
            <a:noFill/>
            <a:ln w="12700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highlight>
                  <a:srgbClr val="0000FF"/>
                </a:highlight>
              </a:endParaRPr>
            </a:p>
          </p:txBody>
        </p:sp>
        <p:sp>
          <p:nvSpPr>
            <p:cNvPr id="13" name="Line 12">
              <a:extLst>
                <a:ext uri="{FF2B5EF4-FFF2-40B4-BE49-F238E27FC236}">
                  <a16:creationId xmlns:a16="http://schemas.microsoft.com/office/drawing/2014/main" id="{45F96FCA-36DC-4BBE-8078-DC3CE0ACAC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42088" y="1403350"/>
              <a:ext cx="211137" cy="273050"/>
            </a:xfrm>
            <a:prstGeom prst="line">
              <a:avLst/>
            </a:prstGeom>
            <a:noFill/>
            <a:ln w="12700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highlight>
                  <a:srgbClr val="0000FF"/>
                </a:highlight>
              </a:endParaRPr>
            </a:p>
          </p:txBody>
        </p:sp>
        <p:sp>
          <p:nvSpPr>
            <p:cNvPr id="14" name="Line 13">
              <a:extLst>
                <a:ext uri="{FF2B5EF4-FFF2-40B4-BE49-F238E27FC236}">
                  <a16:creationId xmlns:a16="http://schemas.microsoft.com/office/drawing/2014/main" id="{BC951853-E99A-4E82-A55A-E7D4450223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2088" y="1676400"/>
              <a:ext cx="139700" cy="228600"/>
            </a:xfrm>
            <a:prstGeom prst="line">
              <a:avLst/>
            </a:prstGeom>
            <a:noFill/>
            <a:ln w="12700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highlight>
                  <a:srgbClr val="0000FF"/>
                </a:highlight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4AF4043-1A9B-47CE-A9B7-C69DE6404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8469" y="1782708"/>
              <a:ext cx="857250" cy="454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altLang="en-US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5-HT</a:t>
              </a:r>
              <a:r>
                <a:rPr lang="en-US" altLang="en-US" sz="2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 </a:t>
              </a:r>
            </a:p>
          </p:txBody>
        </p:sp>
        <p:sp>
          <p:nvSpPr>
            <p:cNvPr id="16" name="Line 15">
              <a:extLst>
                <a:ext uri="{FF2B5EF4-FFF2-40B4-BE49-F238E27FC236}">
                  <a16:creationId xmlns:a16="http://schemas.microsoft.com/office/drawing/2014/main" id="{F6AAEBFF-1DD3-4B9F-A8C5-04296DE247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22888" y="5029200"/>
              <a:ext cx="1219200" cy="0"/>
            </a:xfrm>
            <a:prstGeom prst="line">
              <a:avLst/>
            </a:prstGeom>
            <a:noFill/>
            <a:ln w="12700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highlight>
                  <a:srgbClr val="0000FF"/>
                </a:highlight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13B5567-C137-4CFF-9E7A-EAA73D5C0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2894" y="5298594"/>
              <a:ext cx="857250" cy="454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altLang="en-US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5-HT</a:t>
              </a:r>
              <a:r>
                <a:rPr lang="en-US" altLang="en-US" sz="2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 </a:t>
              </a:r>
            </a:p>
          </p:txBody>
        </p:sp>
        <p:sp>
          <p:nvSpPr>
            <p:cNvPr id="18" name="AutoShape 17">
              <a:extLst>
                <a:ext uri="{FF2B5EF4-FFF2-40B4-BE49-F238E27FC236}">
                  <a16:creationId xmlns:a16="http://schemas.microsoft.com/office/drawing/2014/main" id="{6D8B94E8-28A1-43CD-9BBD-41926EED25F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622">
              <a:off x="6945313" y="3136900"/>
              <a:ext cx="563562" cy="495300"/>
            </a:xfrm>
            <a:prstGeom prst="rightArrow">
              <a:avLst>
                <a:gd name="adj1" fmla="val 50000"/>
                <a:gd name="adj2" fmla="val 56938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AutoShape 18">
              <a:extLst>
                <a:ext uri="{FF2B5EF4-FFF2-40B4-BE49-F238E27FC236}">
                  <a16:creationId xmlns:a16="http://schemas.microsoft.com/office/drawing/2014/main" id="{EA1FCFB4-D18C-4386-8177-C70F4F137D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2401">
              <a:off x="6910388" y="4743450"/>
              <a:ext cx="633412" cy="495300"/>
            </a:xfrm>
            <a:prstGeom prst="rightArrow">
              <a:avLst>
                <a:gd name="adj1" fmla="val 50000"/>
                <a:gd name="adj2" fmla="val 63996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B07CC0B-7A77-4F4A-85BD-EF632A8A5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3138" y="1981200"/>
              <a:ext cx="492125" cy="7620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B162A74-B6C1-4FE8-9648-6486C53545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3138" y="4724400"/>
              <a:ext cx="530225" cy="711200"/>
            </a:xfrm>
            <a:prstGeom prst="ellipse">
              <a:avLst/>
            </a:prstGeom>
            <a:noFill/>
            <a:ln w="12700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highlight>
                  <a:srgbClr val="0000FF"/>
                </a:highlight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8DBA035-77A9-40CF-9578-D8D37FDD6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4888" y="3054350"/>
              <a:ext cx="530225" cy="711200"/>
            </a:xfrm>
            <a:prstGeom prst="ellipse">
              <a:avLst/>
            </a:prstGeom>
            <a:noFill/>
            <a:ln w="12700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highlight>
                  <a:srgbClr val="0000FF"/>
                </a:highlight>
              </a:endParaRPr>
            </a:p>
          </p:txBody>
        </p:sp>
        <p:sp>
          <p:nvSpPr>
            <p:cNvPr id="24" name="Line 23">
              <a:extLst>
                <a:ext uri="{FF2B5EF4-FFF2-40B4-BE49-F238E27FC236}">
                  <a16:creationId xmlns:a16="http://schemas.microsoft.com/office/drawing/2014/main" id="{5FD28600-205F-450D-9A8F-46C392A1F5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42088" y="3124200"/>
              <a:ext cx="211137" cy="273050"/>
            </a:xfrm>
            <a:prstGeom prst="line">
              <a:avLst/>
            </a:prstGeom>
            <a:noFill/>
            <a:ln w="12700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highlight>
                  <a:srgbClr val="0000FF"/>
                </a:highlight>
              </a:endParaRPr>
            </a:p>
          </p:txBody>
        </p:sp>
        <p:sp>
          <p:nvSpPr>
            <p:cNvPr id="25" name="Line 24">
              <a:extLst>
                <a:ext uri="{FF2B5EF4-FFF2-40B4-BE49-F238E27FC236}">
                  <a16:creationId xmlns:a16="http://schemas.microsoft.com/office/drawing/2014/main" id="{9FB126EE-ADFD-4E03-9E1C-089DA37494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2088" y="3397250"/>
              <a:ext cx="139700" cy="228600"/>
            </a:xfrm>
            <a:prstGeom prst="line">
              <a:avLst/>
            </a:prstGeom>
            <a:noFill/>
            <a:ln w="12700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highlight>
                  <a:srgbClr val="0000FF"/>
                </a:highlight>
              </a:endParaRPr>
            </a:p>
          </p:txBody>
        </p:sp>
        <p:sp>
          <p:nvSpPr>
            <p:cNvPr id="26" name="Line 25">
              <a:extLst>
                <a:ext uri="{FF2B5EF4-FFF2-40B4-BE49-F238E27FC236}">
                  <a16:creationId xmlns:a16="http://schemas.microsoft.com/office/drawing/2014/main" id="{937C0FCA-8245-49B7-8B5A-298F4D8AF8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42088" y="4756150"/>
              <a:ext cx="211137" cy="273050"/>
            </a:xfrm>
            <a:prstGeom prst="line">
              <a:avLst/>
            </a:prstGeom>
            <a:noFill/>
            <a:ln w="12700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highlight>
                  <a:srgbClr val="0000FF"/>
                </a:highlight>
              </a:endParaRPr>
            </a:p>
          </p:txBody>
        </p:sp>
        <p:sp>
          <p:nvSpPr>
            <p:cNvPr id="27" name="Line 26">
              <a:extLst>
                <a:ext uri="{FF2B5EF4-FFF2-40B4-BE49-F238E27FC236}">
                  <a16:creationId xmlns:a16="http://schemas.microsoft.com/office/drawing/2014/main" id="{EE2DD254-420A-4997-B783-ECFFF79182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2088" y="5029200"/>
              <a:ext cx="139700" cy="228600"/>
            </a:xfrm>
            <a:prstGeom prst="line">
              <a:avLst/>
            </a:prstGeom>
            <a:noFill/>
            <a:ln w="12700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highlight>
                  <a:srgbClr val="0000FF"/>
                </a:highlight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730C52F-964A-44D3-9512-6335E3C1BF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9188" y="3733800"/>
              <a:ext cx="328612" cy="7620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D40DD25-DDC8-4F26-9B9C-D57AD793E5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3138" y="5410200"/>
              <a:ext cx="492125" cy="7620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Line 29">
              <a:extLst>
                <a:ext uri="{FF2B5EF4-FFF2-40B4-BE49-F238E27FC236}">
                  <a16:creationId xmlns:a16="http://schemas.microsoft.com/office/drawing/2014/main" id="{5AA36D22-8240-4841-8742-DC725346BD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75983" y="5715000"/>
              <a:ext cx="0" cy="381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Text Box 30">
              <a:extLst>
                <a:ext uri="{FF2B5EF4-FFF2-40B4-BE49-F238E27FC236}">
                  <a16:creationId xmlns:a16="http://schemas.microsoft.com/office/drawing/2014/main" id="{AF175FB1-0402-499F-8A83-E4BDB10DA9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9902" y="3515379"/>
              <a:ext cx="115954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 altLang="en-US" sz="1400" b="1" dirty="0"/>
                <a:t>5-HT</a:t>
              </a:r>
              <a:r>
                <a:rPr lang="en-GB" altLang="en-US" sz="1400" b="1" baseline="-25000" dirty="0"/>
                <a:t>1A</a:t>
              </a:r>
            </a:p>
            <a:p>
              <a:pPr algn="ctr"/>
              <a:r>
                <a:rPr lang="en-GB" altLang="en-US" sz="1400" b="1" dirty="0" err="1"/>
                <a:t>autoreceptor</a:t>
              </a:r>
              <a:endParaRPr lang="en-GB" altLang="en-US" sz="1400" b="1" dirty="0"/>
            </a:p>
          </p:txBody>
        </p:sp>
        <p:sp>
          <p:nvSpPr>
            <p:cNvPr id="32" name="Line 31">
              <a:extLst>
                <a:ext uri="{FF2B5EF4-FFF2-40B4-BE49-F238E27FC236}">
                  <a16:creationId xmlns:a16="http://schemas.microsoft.com/office/drawing/2014/main" id="{D758A69B-7688-4A37-AC4A-BAD1BE613D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91013" y="2133600"/>
              <a:ext cx="492125" cy="1371600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Line 32">
              <a:extLst>
                <a:ext uri="{FF2B5EF4-FFF2-40B4-BE49-F238E27FC236}">
                  <a16:creationId xmlns:a16="http://schemas.microsoft.com/office/drawing/2014/main" id="{ED6A470A-DBD4-4C81-A153-DAB2075188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19575" y="3733800"/>
              <a:ext cx="563563" cy="0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Line 33">
              <a:extLst>
                <a:ext uri="{FF2B5EF4-FFF2-40B4-BE49-F238E27FC236}">
                  <a16:creationId xmlns:a16="http://schemas.microsoft.com/office/drawing/2014/main" id="{F7F46C7B-CF4D-4F53-9072-05A09425DA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91013" y="4267200"/>
              <a:ext cx="492125" cy="1143000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" name="Rectangle 35">
              <a:extLst>
                <a:ext uri="{FF2B5EF4-FFF2-40B4-BE49-F238E27FC236}">
                  <a16:creationId xmlns:a16="http://schemas.microsoft.com/office/drawing/2014/main" id="{A37482CE-65CC-4F19-AE9E-1A209F1277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4250" y="4953000"/>
              <a:ext cx="525786" cy="82843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altLang="en-US" sz="4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x</a:t>
              </a:r>
              <a:endParaRPr lang="en-US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36" name="AutoShape 36">
              <a:extLst>
                <a:ext uri="{FF2B5EF4-FFF2-40B4-BE49-F238E27FC236}">
                  <a16:creationId xmlns:a16="http://schemas.microsoft.com/office/drawing/2014/main" id="{8782557F-20B0-4928-8038-3C8477EB96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26140" y="5511800"/>
              <a:ext cx="609600" cy="457200"/>
            </a:xfrm>
            <a:prstGeom prst="rightArrow">
              <a:avLst>
                <a:gd name="adj1" fmla="val 50000"/>
                <a:gd name="adj2" fmla="val 66722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" name="AutoShape 37">
              <a:extLst>
                <a:ext uri="{FF2B5EF4-FFF2-40B4-BE49-F238E27FC236}">
                  <a16:creationId xmlns:a16="http://schemas.microsoft.com/office/drawing/2014/main" id="{7A3A2F1D-C6CD-471B-9EC6-16346FAC1E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800600" y="3886200"/>
              <a:ext cx="609600" cy="457200"/>
            </a:xfrm>
            <a:prstGeom prst="rightArrow">
              <a:avLst>
                <a:gd name="adj1" fmla="val 50000"/>
                <a:gd name="adj2" fmla="val 66722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Oval 38">
              <a:extLst>
                <a:ext uri="{FF2B5EF4-FFF2-40B4-BE49-F238E27FC236}">
                  <a16:creationId xmlns:a16="http://schemas.microsoft.com/office/drawing/2014/main" id="{B04A5783-61CF-439C-988C-BF87B99CC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5248" y="1298582"/>
              <a:ext cx="492125" cy="1066800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" name="Oval 39">
              <a:extLst>
                <a:ext uri="{FF2B5EF4-FFF2-40B4-BE49-F238E27FC236}">
                  <a16:creationId xmlns:a16="http://schemas.microsoft.com/office/drawing/2014/main" id="{85AAEA26-9B39-4EAC-9FC0-0127197490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5248" y="2917389"/>
              <a:ext cx="492125" cy="1066800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Oval 40">
              <a:extLst>
                <a:ext uri="{FF2B5EF4-FFF2-40B4-BE49-F238E27FC236}">
                  <a16:creationId xmlns:a16="http://schemas.microsoft.com/office/drawing/2014/main" id="{C67F3790-39B0-4563-80BF-7F135B403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0144" y="4536196"/>
              <a:ext cx="492125" cy="1066800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4" name="AutoShape 44">
              <a:extLst>
                <a:ext uri="{FF2B5EF4-FFF2-40B4-BE49-F238E27FC236}">
                  <a16:creationId xmlns:a16="http://schemas.microsoft.com/office/drawing/2014/main" id="{DC6C52B9-2C8C-4ECF-B91A-B22F0885089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593670">
              <a:off x="7038975" y="1574800"/>
              <a:ext cx="252413" cy="171450"/>
            </a:xfrm>
            <a:prstGeom prst="rightArrow">
              <a:avLst>
                <a:gd name="adj1" fmla="val 50000"/>
                <a:gd name="adj2" fmla="val 73673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FAFFBD86-AC27-4ED5-BD6C-A9A84B2FAD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66744" y="2167478"/>
              <a:ext cx="584860" cy="131332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793356EB-586B-4C38-AA59-492F40A209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97816" y="3789065"/>
              <a:ext cx="385322" cy="2740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E2C06F0E-767C-41A5-BD2A-4F7DFBB48D4D}"/>
                </a:ext>
              </a:extLst>
            </p:cNvPr>
            <p:cNvCxnSpPr/>
            <p:nvPr/>
          </p:nvCxnSpPr>
          <p:spPr>
            <a:xfrm>
              <a:off x="4225992" y="4070365"/>
              <a:ext cx="463947" cy="12139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B3F1309E-AD1D-44ED-B495-629FD50686C3}"/>
              </a:ext>
            </a:extLst>
          </p:cNvPr>
          <p:cNvSpPr txBox="1"/>
          <p:nvPr/>
        </p:nvSpPr>
        <p:spPr>
          <a:xfrm>
            <a:off x="7382719" y="1057527"/>
            <a:ext cx="1360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5-HT neuron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E87E6A3-306E-49BB-AF73-3CED60DC7D18}"/>
              </a:ext>
            </a:extLst>
          </p:cNvPr>
          <p:cNvSpPr txBox="1"/>
          <p:nvPr/>
        </p:nvSpPr>
        <p:spPr>
          <a:xfrm>
            <a:off x="10132882" y="932000"/>
            <a:ext cx="1425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Post-synaptic</a:t>
            </a:r>
          </a:p>
          <a:p>
            <a:r>
              <a:rPr lang="en-GB" dirty="0"/>
              <a:t> neuron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6647587-8AA2-4FED-9241-4B13EBB099DA}"/>
              </a:ext>
            </a:extLst>
          </p:cNvPr>
          <p:cNvSpPr txBox="1"/>
          <p:nvPr/>
        </p:nvSpPr>
        <p:spPr>
          <a:xfrm>
            <a:off x="593179" y="1252896"/>
            <a:ext cx="341542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Antidepressants block the 5-HT transporter or MAO within hours/days of administration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Clinical effect of antidepressants requires 4-6 weeks of treatment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activation by increased 5-HT concentration of 5-HT</a:t>
            </a:r>
            <a:r>
              <a:rPr lang="en-GB" baseline="-25000" dirty="0"/>
              <a:t>1A/B </a:t>
            </a:r>
            <a:r>
              <a:rPr lang="en-GB" dirty="0"/>
              <a:t> </a:t>
            </a:r>
            <a:r>
              <a:rPr lang="en-GB" dirty="0" err="1"/>
              <a:t>autoreceptors</a:t>
            </a:r>
            <a:r>
              <a:rPr lang="en-GB" dirty="0"/>
              <a:t> is proposed to reduce 5-HT release and delay onset of clinical efficacy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Blockade of 5-HT</a:t>
            </a:r>
            <a:r>
              <a:rPr lang="en-GB" baseline="-25000" dirty="0"/>
              <a:t>1A/B </a:t>
            </a:r>
            <a:r>
              <a:rPr lang="en-GB" dirty="0" err="1"/>
              <a:t>autoreceptors</a:t>
            </a:r>
            <a:r>
              <a:rPr lang="en-GB" dirty="0"/>
              <a:t> was proposed as a strategy to accelerate and augment SSRI treatment</a:t>
            </a:r>
          </a:p>
        </p:txBody>
      </p:sp>
    </p:spTree>
    <p:extLst>
      <p:ext uri="{BB962C8B-B14F-4D97-AF65-F5344CB8AC3E}">
        <p14:creationId xmlns:p14="http://schemas.microsoft.com/office/powerpoint/2010/main" val="2330344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C1177-DBB5-42F0-9987-91C2B784C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254" y="560043"/>
            <a:ext cx="10515600" cy="677254"/>
          </a:xfrm>
        </p:spPr>
        <p:txBody>
          <a:bodyPr>
            <a:normAutofit fontScale="90000"/>
          </a:bodyPr>
          <a:lstStyle/>
          <a:p>
            <a:r>
              <a:rPr lang="en-GB" dirty="0"/>
              <a:t>Evaluation of pindolol augmentation of SSRI in depression – evaluation of 5-HT</a:t>
            </a:r>
            <a:r>
              <a:rPr lang="en-GB" baseline="-25000" dirty="0"/>
              <a:t>1A</a:t>
            </a:r>
            <a:r>
              <a:rPr lang="en-GB" dirty="0"/>
              <a:t> </a:t>
            </a:r>
            <a:r>
              <a:rPr lang="en-GB" dirty="0" err="1"/>
              <a:t>autoreceptor</a:t>
            </a:r>
            <a:r>
              <a:rPr lang="en-GB" dirty="0"/>
              <a:t> blockade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9775A5-30F6-4942-8886-C8982D411B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41" y="1481865"/>
            <a:ext cx="4687893" cy="2803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2259B0A6-8D10-4394-81CF-46D689CF3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453" y="1283138"/>
            <a:ext cx="4362013" cy="4924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C0F3B20-8A24-4BAE-BAFB-9C3FA172DC2B}"/>
              </a:ext>
            </a:extLst>
          </p:cNvPr>
          <p:cNvSpPr txBox="1"/>
          <p:nvPr/>
        </p:nvSpPr>
        <p:spPr>
          <a:xfrm>
            <a:off x="298254" y="4330979"/>
            <a:ext cx="71821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Pindolol (a </a:t>
            </a:r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/>
              <a:t>-blocker with 5-HT</a:t>
            </a:r>
            <a:r>
              <a:rPr lang="en-GB" baseline="-25000" dirty="0"/>
              <a:t>1A</a:t>
            </a:r>
            <a:r>
              <a:rPr lang="en-GB" dirty="0"/>
              <a:t> affinity) proposed to accelerate and augment SSRI treatment in depression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Clinical trials of 2.5 mg dose provided disappointing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PET study using [</a:t>
            </a:r>
            <a:r>
              <a:rPr lang="en-GB" baseline="30000" dirty="0"/>
              <a:t>11</a:t>
            </a:r>
            <a:r>
              <a:rPr lang="en-GB" dirty="0"/>
              <a:t>C]WAY-100635 evaluated pindolol occupancy of the 5-HT</a:t>
            </a:r>
            <a:r>
              <a:rPr lang="en-GB" baseline="-25000" dirty="0"/>
              <a:t>1A</a:t>
            </a:r>
            <a:r>
              <a:rPr lang="en-GB" dirty="0"/>
              <a:t> receptor and found occupancy of 2.5 mg dose to be too low for clinical efficacy</a:t>
            </a:r>
          </a:p>
        </p:txBody>
      </p:sp>
    </p:spTree>
    <p:extLst>
      <p:ext uri="{BB962C8B-B14F-4D97-AF65-F5344CB8AC3E}">
        <p14:creationId xmlns:p14="http://schemas.microsoft.com/office/powerpoint/2010/main" val="36113275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Pharmacokinetic and Pharmacodynamic Biomarkers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356" y="1354807"/>
            <a:ext cx="11463850" cy="4351338"/>
          </a:xfrm>
        </p:spPr>
        <p:txBody>
          <a:bodyPr>
            <a:normAutofit fontScale="85000" lnSpcReduction="20000"/>
          </a:bodyPr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Concentration of drug in tissue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Drug-target interaction</a:t>
            </a:r>
          </a:p>
          <a:p>
            <a:endParaRPr lang="en-GB" sz="2800" dirty="0"/>
          </a:p>
          <a:p>
            <a:r>
              <a:rPr lang="en-GB" sz="2800" dirty="0"/>
              <a:t>Change in molecular target density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molecular target affinity (allosteric modulation)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neurotransmitter release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brain activity and/or metabolism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724253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6A514-B8D1-4DB9-B03C-D6270AD67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816" y="248560"/>
            <a:ext cx="10515600" cy="677254"/>
          </a:xfrm>
        </p:spPr>
        <p:txBody>
          <a:bodyPr/>
          <a:lstStyle/>
          <a:p>
            <a:r>
              <a:rPr lang="en-GB" dirty="0"/>
              <a:t>5-HT neurotransmission in depression – MAO-A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EF0A84-50B7-41FC-A4AD-2B26871F0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41" y="1323414"/>
            <a:ext cx="4791075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3E1D718-FFF7-489F-9A0C-853A744963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050" y="2204872"/>
            <a:ext cx="2880320" cy="25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A4F252B7-5812-4EB3-9DDE-1A48DFA6EF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30" y="2852935"/>
            <a:ext cx="7064418" cy="3459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7F9DF4-0D48-482B-8FC7-B344437FCF06}"/>
              </a:ext>
            </a:extLst>
          </p:cNvPr>
          <p:cNvSpPr txBox="1"/>
          <p:nvPr/>
        </p:nvSpPr>
        <p:spPr>
          <a:xfrm>
            <a:off x="9039194" y="1184223"/>
            <a:ext cx="284298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3306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Calibri"/>
                <a:ea typeface="ＭＳ Ｐゴシック"/>
              </a:rPr>
              <a:t>5-HT dysregulation is  implicated in the pathophysiology of depression</a:t>
            </a:r>
          </a:p>
          <a:p>
            <a:pPr marL="742950" lvl="1" indent="-285750" defTabSz="913306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Calibri"/>
                <a:ea typeface="ＭＳ Ｐゴシック"/>
              </a:rPr>
              <a:t>Most antidepressants increase brain 5-HT levels</a:t>
            </a:r>
          </a:p>
          <a:p>
            <a:pPr marL="285750" indent="-285750" defTabSz="913306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0000"/>
              </a:solidFill>
              <a:latin typeface="Calibri"/>
              <a:ea typeface="ＭＳ Ｐゴシック"/>
            </a:endParaRPr>
          </a:p>
          <a:p>
            <a:pPr marL="285750" indent="-285750" defTabSz="913306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Calibri"/>
                <a:ea typeface="ＭＳ Ｐゴシック"/>
              </a:rPr>
              <a:t>Monoamine Oxidase A (MAO-A) a major path for the breakdown of 5-HT</a:t>
            </a:r>
          </a:p>
          <a:p>
            <a:pPr marL="285750" indent="-285750" defTabSz="913306">
              <a:buFont typeface="Arial" panose="020B0604020202020204" pitchFamily="34" charset="0"/>
              <a:buChar char="•"/>
            </a:pPr>
            <a:endParaRPr lang="en-GB" sz="1600" i="1" dirty="0">
              <a:solidFill>
                <a:srgbClr val="000000"/>
              </a:solidFill>
              <a:latin typeface="Calibri"/>
              <a:ea typeface="ＭＳ Ｐゴシック"/>
            </a:endParaRPr>
          </a:p>
          <a:p>
            <a:pPr marL="285750" indent="-285750" defTabSz="913306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Calibri"/>
                <a:ea typeface="ＭＳ Ｐゴシック"/>
              </a:rPr>
              <a:t>[</a:t>
            </a:r>
            <a:r>
              <a:rPr lang="en-GB" sz="1600" baseline="30000" dirty="0">
                <a:solidFill>
                  <a:srgbClr val="000000"/>
                </a:solidFill>
                <a:latin typeface="Calibri"/>
                <a:ea typeface="ＭＳ Ｐゴシック"/>
              </a:rPr>
              <a:t>11</a:t>
            </a:r>
            <a:r>
              <a:rPr lang="en-GB" sz="1600" dirty="0">
                <a:solidFill>
                  <a:srgbClr val="000000"/>
                </a:solidFill>
                <a:latin typeface="Calibri"/>
                <a:ea typeface="ＭＳ Ｐゴシック"/>
              </a:rPr>
              <a:t>C]</a:t>
            </a:r>
            <a:r>
              <a:rPr lang="en-GB" sz="1600" dirty="0" err="1">
                <a:solidFill>
                  <a:srgbClr val="000000"/>
                </a:solidFill>
                <a:latin typeface="Calibri"/>
                <a:ea typeface="ＭＳ Ｐゴシック"/>
              </a:rPr>
              <a:t>harmine</a:t>
            </a:r>
            <a:r>
              <a:rPr lang="en-GB" sz="1600" dirty="0">
                <a:solidFill>
                  <a:srgbClr val="000000"/>
                </a:solidFill>
                <a:latin typeface="Calibri"/>
                <a:ea typeface="ＭＳ Ｐゴシック"/>
              </a:rPr>
              <a:t> is a PET ligand suitable to evaluate MAO-A density</a:t>
            </a:r>
          </a:p>
          <a:p>
            <a:pPr marL="285750" indent="-285750" defTabSz="913306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0000"/>
              </a:solidFill>
              <a:latin typeface="Calibri"/>
              <a:ea typeface="ＭＳ Ｐゴシック"/>
            </a:endParaRPr>
          </a:p>
          <a:p>
            <a:pPr marL="285750" indent="-285750" defTabSz="913306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Calibri"/>
                <a:ea typeface="ＭＳ Ｐゴシック"/>
              </a:rPr>
              <a:t>Patients with major depression demonstrated widespread increases in MAO-A expression implying reduction in brain 5-HT levels</a:t>
            </a:r>
            <a:endParaRPr lang="en-US" sz="1600" dirty="0">
              <a:solidFill>
                <a:srgbClr val="000000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72999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7BD1-470B-4674-A5D9-54E8F4DAB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687" y="449674"/>
            <a:ext cx="10515600" cy="677254"/>
          </a:xfrm>
        </p:spPr>
        <p:txBody>
          <a:bodyPr>
            <a:normAutofit/>
          </a:bodyPr>
          <a:lstStyle/>
          <a:p>
            <a:r>
              <a:rPr lang="en-GB" dirty="0"/>
              <a:t>Second Messenger function in Huntington’s Disease – PDE 10A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0D7891-D768-4FD8-9F04-25FA24187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720" y="1321634"/>
            <a:ext cx="7024078" cy="480012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405EAEE-7EBB-4B9A-9668-E8D69563D082}"/>
              </a:ext>
            </a:extLst>
          </p:cNvPr>
          <p:cNvSpPr/>
          <p:nvPr/>
        </p:nvSpPr>
        <p:spPr>
          <a:xfrm>
            <a:off x="8203017" y="1512291"/>
            <a:ext cx="3574014" cy="4273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6515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 Significant changes in PDE-10A in pre-manifest HD</a:t>
            </a:r>
          </a:p>
          <a:p>
            <a:pPr marL="0" marR="0" lvl="0" indent="0" algn="l" defTabSz="456515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Calibri"/>
              <a:ea typeface="ＭＳ Ｐゴシック" charset="0"/>
              <a:cs typeface="ＭＳ Ｐゴシック" charset="0"/>
            </a:endParaRPr>
          </a:p>
          <a:p>
            <a:pPr marL="0" marR="0" lvl="0" indent="0" algn="l" defTabSz="456515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Up to 43 years pre-manifestation of clinical symptoms</a:t>
            </a:r>
          </a:p>
          <a:p>
            <a:pPr marL="0" marR="0" lvl="0" indent="0" algn="l" defTabSz="456515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endParaRPr lang="en-US" dirty="0">
              <a:solidFill>
                <a:srgbClr val="44546A">
                  <a:lumMod val="75000"/>
                </a:srgbClr>
              </a:solidFill>
              <a:latin typeface="Calibri"/>
              <a:ea typeface="ＭＳ Ｐゴシック" charset="0"/>
              <a:cs typeface="ＭＳ Ｐゴシック" charset="0"/>
            </a:endParaRPr>
          </a:p>
          <a:p>
            <a:pPr marL="0" marR="0" lvl="0" indent="0" algn="l" defTabSz="456515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Calibri"/>
              <a:ea typeface="ＭＳ Ｐゴシック" charset="0"/>
              <a:cs typeface="ＭＳ Ｐゴシック" charset="0"/>
            </a:endParaRPr>
          </a:p>
          <a:p>
            <a:pPr marL="0" marR="0" lvl="0" indent="0" algn="l" defTabSz="456515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Earliest abnormal finding in HD (No Atrophy)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D91010-4540-4CFD-8DF5-6FAA68606173}"/>
              </a:ext>
            </a:extLst>
          </p:cNvPr>
          <p:cNvSpPr/>
          <p:nvPr/>
        </p:nvSpPr>
        <p:spPr>
          <a:xfrm>
            <a:off x="1105019" y="6256795"/>
            <a:ext cx="18964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65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Niccolini</a:t>
            </a:r>
            <a:r>
              <a:rPr kumimoji="0" lang="sv-SE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et al , Brain (2015)</a:t>
            </a:r>
          </a:p>
        </p:txBody>
      </p:sp>
    </p:spTree>
    <p:extLst>
      <p:ext uri="{BB962C8B-B14F-4D97-AF65-F5344CB8AC3E}">
        <p14:creationId xmlns:p14="http://schemas.microsoft.com/office/powerpoint/2010/main" val="1179470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968" y="215853"/>
            <a:ext cx="8712344" cy="549273"/>
          </a:xfrm>
        </p:spPr>
        <p:txBody>
          <a:bodyPr>
            <a:normAutofit/>
          </a:bodyPr>
          <a:lstStyle/>
          <a:p>
            <a:r>
              <a:rPr lang="en-US" dirty="0"/>
              <a:t>Dopamine Transporter (DAT)– [</a:t>
            </a:r>
            <a:r>
              <a:rPr lang="en-US" baseline="30000" dirty="0"/>
              <a:t>18</a:t>
            </a:r>
            <a:r>
              <a:rPr lang="en-US" dirty="0"/>
              <a:t>F]FE-PE2I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986" y="6420979"/>
            <a:ext cx="3136900" cy="365125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lang="sv-SE" sz="1200" i="1" dirty="0">
                <a:solidFill>
                  <a:srgbClr val="000000"/>
                </a:solidFill>
                <a:latin typeface="Calibri"/>
              </a:rPr>
              <a:t>A. Varrone, Karolinska Institutet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1217874" y="1057304"/>
            <a:ext cx="8617611" cy="532859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3497263" fontAlgn="base">
              <a:spcBef>
                <a:spcPct val="0"/>
              </a:spcBef>
              <a:spcAft>
                <a:spcPct val="0"/>
              </a:spcAft>
            </a:pPr>
            <a:endParaRPr lang="sv-SE" sz="69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1072158" y="5535975"/>
            <a:ext cx="2651159" cy="61147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429660" tIns="85932" rIns="429660" bIns="214830" anchor="ctr">
            <a:spAutoFit/>
          </a:bodyPr>
          <a:lstStyle/>
          <a:p>
            <a:pPr algn="ctr" defTabSz="456515"/>
            <a:r>
              <a:rPr lang="en-US" sz="2000" dirty="0">
                <a:solidFill>
                  <a:prstClr val="white"/>
                </a:solidFill>
                <a:latin typeface="Calibri"/>
              </a:rPr>
              <a:t>Control</a:t>
            </a:r>
          </a:p>
        </p:txBody>
      </p:sp>
      <p:pic>
        <p:nvPicPr>
          <p:cNvPr id="11" name="Picture 10" descr="P03 DAT b.jpg"/>
          <p:cNvPicPr>
            <a:picLocks noChangeAspect="1"/>
          </p:cNvPicPr>
          <p:nvPr/>
        </p:nvPicPr>
        <p:blipFill>
          <a:blip r:embed="rId2" cstate="print"/>
          <a:srcRect l="66457" t="57143" r="18656" b="6857"/>
          <a:stretch>
            <a:fillRect/>
          </a:stretch>
        </p:blipFill>
        <p:spPr>
          <a:xfrm>
            <a:off x="10074443" y="3850003"/>
            <a:ext cx="904901" cy="1512168"/>
          </a:xfrm>
          <a:prstGeom prst="rect">
            <a:avLst/>
          </a:prstGeom>
        </p:spPr>
      </p:pic>
      <p:pic>
        <p:nvPicPr>
          <p:cNvPr id="13" name="Picture 12" descr="P04 DAT a.jpg"/>
          <p:cNvPicPr>
            <a:picLocks noChangeAspect="1"/>
          </p:cNvPicPr>
          <p:nvPr/>
        </p:nvPicPr>
        <p:blipFill>
          <a:blip r:embed="rId3" cstate="print"/>
          <a:srcRect l="66971" t="55429" r="18912" b="5143"/>
          <a:stretch>
            <a:fillRect/>
          </a:stretch>
        </p:blipFill>
        <p:spPr>
          <a:xfrm>
            <a:off x="10074443" y="1401731"/>
            <a:ext cx="858095" cy="1656184"/>
          </a:xfrm>
          <a:prstGeom prst="rect">
            <a:avLst/>
          </a:prstGeom>
        </p:spPr>
      </p:pic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2897645" y="5535975"/>
            <a:ext cx="3041203" cy="61147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429660" tIns="85932" rIns="429660" bIns="214830" anchor="ctr">
            <a:spAutoFit/>
          </a:bodyPr>
          <a:lstStyle/>
          <a:p>
            <a:pPr algn="ctr" defTabSz="456515"/>
            <a:r>
              <a:rPr lang="en-US" sz="2000" dirty="0">
                <a:solidFill>
                  <a:prstClr val="white"/>
                </a:solidFill>
                <a:latin typeface="Calibri"/>
              </a:rPr>
              <a:t>H&amp;Y 1</a:t>
            </a: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7263174" y="5535975"/>
            <a:ext cx="2885185" cy="61147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429660" tIns="85932" rIns="429660" bIns="214830" anchor="ctr">
            <a:spAutoFit/>
          </a:bodyPr>
          <a:lstStyle/>
          <a:p>
            <a:pPr algn="ctr" defTabSz="456515"/>
            <a:r>
              <a:rPr lang="en-US" sz="2000" dirty="0">
                <a:solidFill>
                  <a:prstClr val="white"/>
                </a:solidFill>
                <a:latin typeface="Calibri"/>
              </a:rPr>
              <a:t>H&amp;Y 2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546010" y="1092387"/>
            <a:ext cx="8096020" cy="4500566"/>
            <a:chOff x="181422" y="908720"/>
            <a:chExt cx="8594003" cy="4896544"/>
          </a:xfrm>
        </p:grpSpPr>
        <p:pic>
          <p:nvPicPr>
            <p:cNvPr id="8" name="Picture 7" descr="DAT a.jpg"/>
            <p:cNvPicPr>
              <a:picLocks noChangeAspect="1"/>
            </p:cNvPicPr>
            <p:nvPr/>
          </p:nvPicPr>
          <p:blipFill rotWithShape="1">
            <a:blip r:embed="rId4" cstate="print"/>
            <a:srcRect l="2246" t="52001" r="68369"/>
            <a:stretch/>
          </p:blipFill>
          <p:spPr>
            <a:xfrm flipH="1">
              <a:off x="181422" y="908720"/>
              <a:ext cx="2041273" cy="2304240"/>
            </a:xfrm>
            <a:prstGeom prst="rect">
              <a:avLst/>
            </a:prstGeom>
          </p:spPr>
        </p:pic>
        <p:pic>
          <p:nvPicPr>
            <p:cNvPr id="9" name="Picture 8" descr="DAT b.jpg"/>
            <p:cNvPicPr>
              <a:picLocks noChangeAspect="1"/>
            </p:cNvPicPr>
            <p:nvPr/>
          </p:nvPicPr>
          <p:blipFill rotWithShape="1">
            <a:blip r:embed="rId5" cstate="print"/>
            <a:srcRect l="4717" t="52001" r="68144"/>
            <a:stretch/>
          </p:blipFill>
          <p:spPr>
            <a:xfrm flipH="1">
              <a:off x="181422" y="3429000"/>
              <a:ext cx="1885256" cy="2304240"/>
            </a:xfrm>
            <a:prstGeom prst="rect">
              <a:avLst/>
            </a:prstGeom>
          </p:spPr>
        </p:pic>
        <p:pic>
          <p:nvPicPr>
            <p:cNvPr id="10" name="Picture 9" descr="P05 DAT b.jpg"/>
            <p:cNvPicPr>
              <a:picLocks noChangeAspect="1"/>
            </p:cNvPicPr>
            <p:nvPr/>
          </p:nvPicPr>
          <p:blipFill>
            <a:blip r:embed="rId6" cstate="print"/>
            <a:srcRect l="3369" t="52001" r="66311"/>
            <a:stretch>
              <a:fillRect/>
            </a:stretch>
          </p:blipFill>
          <p:spPr>
            <a:xfrm flipH="1">
              <a:off x="4484948" y="3501008"/>
              <a:ext cx="2106234" cy="2304256"/>
            </a:xfrm>
            <a:prstGeom prst="rect">
              <a:avLst/>
            </a:prstGeom>
          </p:spPr>
        </p:pic>
        <p:pic>
          <p:nvPicPr>
            <p:cNvPr id="12" name="Picture 11" descr="P05 DAT a1.jpg"/>
            <p:cNvPicPr>
              <a:picLocks noChangeAspect="1"/>
            </p:cNvPicPr>
            <p:nvPr/>
          </p:nvPicPr>
          <p:blipFill>
            <a:blip r:embed="rId7" cstate="print"/>
            <a:srcRect l="2246" t="49866" r="65188"/>
            <a:stretch>
              <a:fillRect/>
            </a:stretch>
          </p:blipFill>
          <p:spPr>
            <a:xfrm flipH="1">
              <a:off x="4406940" y="908721"/>
              <a:ext cx="2262251" cy="2406733"/>
            </a:xfrm>
            <a:prstGeom prst="rect">
              <a:avLst/>
            </a:prstGeom>
          </p:spPr>
        </p:pic>
        <p:pic>
          <p:nvPicPr>
            <p:cNvPr id="14" name="Picture 13" descr="P03 DAT b.jpg"/>
            <p:cNvPicPr>
              <a:picLocks noChangeAspect="1"/>
            </p:cNvPicPr>
            <p:nvPr/>
          </p:nvPicPr>
          <p:blipFill>
            <a:blip r:embed="rId2" cstate="print"/>
            <a:srcRect l="2450" t="50910" r="66923"/>
            <a:stretch>
              <a:fillRect/>
            </a:stretch>
          </p:blipFill>
          <p:spPr>
            <a:xfrm flipH="1">
              <a:off x="6825208" y="3501008"/>
              <a:ext cx="1950217" cy="2160240"/>
            </a:xfrm>
            <a:prstGeom prst="rect">
              <a:avLst/>
            </a:prstGeom>
          </p:spPr>
        </p:pic>
        <p:pic>
          <p:nvPicPr>
            <p:cNvPr id="15" name="Picture 14" descr="P03 DAT a2.jpg"/>
            <p:cNvPicPr>
              <a:picLocks noChangeAspect="1"/>
            </p:cNvPicPr>
            <p:nvPr/>
          </p:nvPicPr>
          <p:blipFill>
            <a:blip r:embed="rId8" cstate="print"/>
            <a:srcRect l="3106" t="51502" r="65451"/>
            <a:stretch>
              <a:fillRect/>
            </a:stretch>
          </p:blipFill>
          <p:spPr>
            <a:xfrm flipH="1">
              <a:off x="6747199" y="1052736"/>
              <a:ext cx="2002197" cy="2134164"/>
            </a:xfrm>
            <a:prstGeom prst="rect">
              <a:avLst/>
            </a:prstGeom>
          </p:spPr>
        </p:pic>
        <p:pic>
          <p:nvPicPr>
            <p:cNvPr id="18" name="Picture 47"/>
            <p:cNvPicPr>
              <a:picLocks noChangeAspect="1" noChangeArrowheads="1"/>
            </p:cNvPicPr>
            <p:nvPr/>
          </p:nvPicPr>
          <p:blipFill>
            <a:blip r:embed="rId9" cstate="print"/>
            <a:srcRect l="13402" t="7014" r="11944"/>
            <a:stretch>
              <a:fillRect/>
            </a:stretch>
          </p:blipFill>
          <p:spPr bwMode="auto">
            <a:xfrm flipH="1">
              <a:off x="2222697" y="980729"/>
              <a:ext cx="1950217" cy="2242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48"/>
            <p:cNvPicPr>
              <a:picLocks noChangeAspect="1" noChangeArrowheads="1"/>
            </p:cNvPicPr>
            <p:nvPr/>
          </p:nvPicPr>
          <p:blipFill>
            <a:blip r:embed="rId10" cstate="print"/>
            <a:srcRect l="10771" r="8604"/>
            <a:stretch>
              <a:fillRect/>
            </a:stretch>
          </p:blipFill>
          <p:spPr bwMode="auto">
            <a:xfrm flipH="1">
              <a:off x="2144688" y="3356993"/>
              <a:ext cx="2106234" cy="2388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5069185" y="5535975"/>
            <a:ext cx="3041203" cy="61147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429660" tIns="85932" rIns="429660" bIns="214830" anchor="ctr">
            <a:spAutoFit/>
          </a:bodyPr>
          <a:lstStyle/>
          <a:p>
            <a:pPr algn="ctr" defTabSz="456515"/>
            <a:r>
              <a:rPr lang="en-US" sz="2000" dirty="0">
                <a:solidFill>
                  <a:prstClr val="white"/>
                </a:solidFill>
                <a:latin typeface="Calibri"/>
              </a:rPr>
              <a:t>H&amp;Y 1.5</a:t>
            </a:r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9684399" y="3201931"/>
            <a:ext cx="1638182" cy="61147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429660" tIns="85932" rIns="429660" bIns="214830" anchor="ctr">
            <a:spAutoFit/>
          </a:bodyPr>
          <a:lstStyle/>
          <a:p>
            <a:pPr algn="ctr" defTabSz="456515"/>
            <a:r>
              <a:rPr lang="en-US" sz="2000" i="1" dirty="0">
                <a:solidFill>
                  <a:srgbClr val="000000"/>
                </a:solidFill>
                <a:latin typeface="Calibri"/>
              </a:rPr>
              <a:t>BP</a:t>
            </a:r>
            <a:r>
              <a:rPr lang="en-US" sz="2000" baseline="-25000" dirty="0">
                <a:solidFill>
                  <a:srgbClr val="000000"/>
                </a:solidFill>
                <a:latin typeface="Calibri"/>
              </a:rPr>
              <a:t>ND</a:t>
            </a:r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5159897" y="5919248"/>
            <a:ext cx="2885185" cy="61147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429660" tIns="85932" rIns="429660" bIns="214830" anchor="ctr">
            <a:spAutoFit/>
          </a:bodyPr>
          <a:lstStyle/>
          <a:p>
            <a:pPr algn="ctr" defTabSz="456515"/>
            <a:r>
              <a:rPr lang="en-US" sz="2000" dirty="0">
                <a:solidFill>
                  <a:schemeClr val="bg1"/>
                </a:solidFill>
                <a:latin typeface="Calibri"/>
              </a:rPr>
              <a:t>Parkinson</a:t>
            </a:r>
          </a:p>
        </p:txBody>
      </p:sp>
      <p:sp>
        <p:nvSpPr>
          <p:cNvPr id="24" name="Right Brace 23"/>
          <p:cNvSpPr/>
          <p:nvPr/>
        </p:nvSpPr>
        <p:spPr bwMode="auto">
          <a:xfrm rot="5400000">
            <a:off x="6495044" y="3696793"/>
            <a:ext cx="216024" cy="4602511"/>
          </a:xfrm>
          <a:prstGeom prst="rightBrace">
            <a:avLst/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sv-SE" sz="2400">
              <a:solidFill>
                <a:prstClr val="black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9807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Pharmacokinetic and Pharmacodynamic Biomarkers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356" y="1354807"/>
            <a:ext cx="11463850" cy="4351338"/>
          </a:xfrm>
        </p:spPr>
        <p:txBody>
          <a:bodyPr>
            <a:normAutofit fontScale="85000" lnSpcReduction="20000"/>
          </a:bodyPr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Concentration of drug in tissue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Drug-target interaction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molecular target density</a:t>
            </a:r>
          </a:p>
          <a:p>
            <a:endParaRPr lang="en-GB" sz="2800" dirty="0"/>
          </a:p>
          <a:p>
            <a:r>
              <a:rPr lang="en-GB" sz="2800" dirty="0"/>
              <a:t>Change in molecular target affinity (allosteric modulation)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neurotransmitter release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brain activity and/or metabolism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29433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Allosteric Modulators </a:t>
            </a:r>
            <a:endParaRPr lang="en-GB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31" y="1875353"/>
            <a:ext cx="4194412" cy="168873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0920" y="1114544"/>
            <a:ext cx="4462659" cy="3462828"/>
          </a:xfrm>
          <a:prstGeom prst="rect">
            <a:avLst/>
          </a:prstGeom>
        </p:spPr>
      </p:pic>
      <p:graphicFrame>
        <p:nvGraphicFramePr>
          <p:cNvPr id="34" name="Chart 33"/>
          <p:cNvGraphicFramePr>
            <a:graphicFrameLocks/>
          </p:cNvGraphicFramePr>
          <p:nvPr/>
        </p:nvGraphicFramePr>
        <p:xfrm>
          <a:off x="2795391" y="372649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484899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809" y="228678"/>
            <a:ext cx="9520044" cy="576693"/>
          </a:xfrm>
        </p:spPr>
        <p:txBody>
          <a:bodyPr/>
          <a:lstStyle/>
          <a:p>
            <a:r>
              <a:rPr lang="en-GB" sz="3200" b="1" dirty="0"/>
              <a:t>Modulation of PDE </a:t>
            </a:r>
            <a:r>
              <a:rPr lang="en-GB" sz="3200" b="1" dirty="0" err="1"/>
              <a:t>radioligand</a:t>
            </a:r>
            <a:r>
              <a:rPr lang="en-GB" sz="3200" b="1" dirty="0"/>
              <a:t> binding by </a:t>
            </a:r>
            <a:r>
              <a:rPr lang="en-GB" sz="3200" b="1" dirty="0" err="1"/>
              <a:t>cN’s</a:t>
            </a:r>
            <a:endParaRPr lang="en-GB" sz="32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2419" y="1531657"/>
            <a:ext cx="3741538" cy="38968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723" y="1531657"/>
            <a:ext cx="3934495" cy="391177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662957" y="5546536"/>
            <a:ext cx="72589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PDE4 blockade by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rolipram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		PDE2 blockade by JNJ49137530 </a:t>
            </a:r>
          </a:p>
          <a:p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Ooms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et al, 2016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7241" y="983848"/>
            <a:ext cx="277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PDE2 and [</a:t>
            </a:r>
            <a:r>
              <a:rPr lang="en-GB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F]PF-05270430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7241" y="5546536"/>
            <a:ext cx="3645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Effect of PDE10 blockade by MP-10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92419" y="1057175"/>
            <a:ext cx="2887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PDE10 and [</a:t>
            </a:r>
            <a:r>
              <a:rPr lang="en-GB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F]JNJ42259152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2158" y="1531657"/>
            <a:ext cx="3673495" cy="3896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8092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05" y="281585"/>
            <a:ext cx="10515600" cy="677254"/>
          </a:xfrm>
        </p:spPr>
        <p:txBody>
          <a:bodyPr>
            <a:noAutofit/>
          </a:bodyPr>
          <a:lstStyle/>
          <a:p>
            <a:r>
              <a:rPr lang="en-GB" sz="2800" dirty="0"/>
              <a:t>Modulation of the affinity of m4AChR PAM by agonist stimulation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56" y="1005836"/>
            <a:ext cx="11214989" cy="10498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80" y="2370821"/>
            <a:ext cx="5944388" cy="37454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1312" y="5414221"/>
            <a:ext cx="5642778" cy="7020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1312" y="6163268"/>
            <a:ext cx="5596763" cy="26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637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Pharmacokinetic and Pharmacodynamic Biomarkers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356" y="1354807"/>
            <a:ext cx="11463850" cy="4351338"/>
          </a:xfrm>
        </p:spPr>
        <p:txBody>
          <a:bodyPr>
            <a:normAutofit fontScale="85000" lnSpcReduction="20000"/>
          </a:bodyPr>
          <a:lstStyle/>
          <a:p>
            <a:r>
              <a:rPr lang="en-GB" sz="2800" dirty="0"/>
              <a:t>Concentration of drug in tissue</a:t>
            </a:r>
          </a:p>
          <a:p>
            <a:endParaRPr lang="en-GB" sz="2800" dirty="0"/>
          </a:p>
          <a:p>
            <a:r>
              <a:rPr lang="en-GB" sz="2800" dirty="0"/>
              <a:t>Drug-target interaction</a:t>
            </a:r>
          </a:p>
          <a:p>
            <a:endParaRPr lang="en-GB" sz="2800" dirty="0"/>
          </a:p>
          <a:p>
            <a:r>
              <a:rPr lang="en-GB" sz="2800" dirty="0"/>
              <a:t>Change in molecular target density</a:t>
            </a:r>
          </a:p>
          <a:p>
            <a:endParaRPr lang="en-GB" sz="2800" dirty="0"/>
          </a:p>
          <a:p>
            <a:r>
              <a:rPr lang="en-GB" sz="2800" dirty="0"/>
              <a:t>Change in molecular target affinity (allosteric modulation)</a:t>
            </a:r>
          </a:p>
          <a:p>
            <a:endParaRPr lang="en-GB" sz="2800" dirty="0"/>
          </a:p>
          <a:p>
            <a:r>
              <a:rPr lang="en-GB" sz="2800" dirty="0"/>
              <a:t>Change in neurotransmitter release</a:t>
            </a:r>
          </a:p>
          <a:p>
            <a:endParaRPr lang="en-GB" sz="2800" dirty="0"/>
          </a:p>
          <a:p>
            <a:r>
              <a:rPr lang="en-GB" sz="2800" dirty="0"/>
              <a:t>Change in brain activity and/or metabolism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22285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Pharmacokinetic and Pharmacodynamic Biomarkers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356" y="1354807"/>
            <a:ext cx="11463850" cy="4351338"/>
          </a:xfrm>
        </p:spPr>
        <p:txBody>
          <a:bodyPr>
            <a:normAutofit fontScale="85000" lnSpcReduction="20000"/>
          </a:bodyPr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Concentration of drug in tissue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Drug-target interaction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molecular target density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molecular target affinity (allosteric modulation)</a:t>
            </a:r>
          </a:p>
          <a:p>
            <a:endParaRPr lang="en-GB" sz="2800" dirty="0"/>
          </a:p>
          <a:p>
            <a:r>
              <a:rPr lang="en-GB" sz="2800" dirty="0"/>
              <a:t>Change in neurotransmitter release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brain activity and/or metabolism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2611241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872" y="205990"/>
            <a:ext cx="8148741" cy="549273"/>
          </a:xfrm>
        </p:spPr>
        <p:txBody>
          <a:bodyPr>
            <a:noAutofit/>
          </a:bodyPr>
          <a:lstStyle/>
          <a:p>
            <a:r>
              <a:rPr lang="en-GB" dirty="0"/>
              <a:t>Measuring Neurotransmitter Release - Dopamine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03" y="795858"/>
            <a:ext cx="3825083" cy="2806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894" y="829420"/>
            <a:ext cx="3137910" cy="2962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12076" y="3845751"/>
            <a:ext cx="218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i="1" dirty="0">
                <a:solidFill>
                  <a:prstClr val="black"/>
                </a:solidFill>
                <a:latin typeface="Calibri"/>
              </a:rPr>
              <a:t>Laruelle, JCBFM 2000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55919" y="3681057"/>
            <a:ext cx="2355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i="1" dirty="0">
                <a:solidFill>
                  <a:prstClr val="black"/>
                </a:solidFill>
                <a:latin typeface="Calibri"/>
              </a:rPr>
              <a:t>Houston, Synapse 2004</a:t>
            </a:r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997" y="4135723"/>
            <a:ext cx="2923704" cy="2384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98" y="4152309"/>
            <a:ext cx="3244163" cy="235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715046" y="6318565"/>
            <a:ext cx="295068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i="1" dirty="0">
                <a:solidFill>
                  <a:prstClr val="black"/>
                </a:solidFill>
                <a:latin typeface="Calibri"/>
              </a:rPr>
              <a:t>Laruelle, Synapse 1997            </a:t>
            </a:r>
          </a:p>
        </p:txBody>
      </p:sp>
    </p:spTree>
    <p:extLst>
      <p:ext uri="{BB962C8B-B14F-4D97-AF65-F5344CB8AC3E}">
        <p14:creationId xmlns:p14="http://schemas.microsoft.com/office/powerpoint/2010/main" val="9988029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008E2-6324-4E94-8FCC-4958687C3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 of Dopamine Involvement in Reward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83E35E-1860-4DC6-9700-7975BA776579}"/>
              </a:ext>
            </a:extLst>
          </p:cNvPr>
          <p:cNvSpPr txBox="1"/>
          <p:nvPr/>
        </p:nvSpPr>
        <p:spPr>
          <a:xfrm>
            <a:off x="403170" y="6270147"/>
            <a:ext cx="954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prstClr val="black"/>
                </a:solidFill>
                <a:latin typeface="Calibri"/>
              </a:rPr>
              <a:t>Koepp et al, Evidence for striatal dopamine release during a video game. Nature </a:t>
            </a:r>
            <a:r>
              <a:rPr lang="en-GB" b="1" dirty="0"/>
              <a:t>393</a:t>
            </a:r>
            <a:r>
              <a:rPr lang="en-GB" dirty="0"/>
              <a:t>, 266–268; </a:t>
            </a:r>
            <a:r>
              <a:rPr lang="en-GB" i="1" dirty="0">
                <a:solidFill>
                  <a:prstClr val="black"/>
                </a:solidFill>
                <a:latin typeface="Calibri"/>
              </a:rPr>
              <a:t>1998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B349B91-3B80-4E2A-A13C-A249C7BB7C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157" y="1369750"/>
            <a:ext cx="3253686" cy="411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1FE84509-777A-45C5-9D79-D898EA4964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471" y="1677672"/>
            <a:ext cx="3626625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722D20-D667-43CC-80F9-E21BC123DD55}"/>
              </a:ext>
            </a:extLst>
          </p:cNvPr>
          <p:cNvSpPr txBox="1"/>
          <p:nvPr/>
        </p:nvSpPr>
        <p:spPr>
          <a:xfrm>
            <a:off x="176270" y="1517932"/>
            <a:ext cx="39770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Reward was postulated to be mediated by dopamine released in the striatum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First direct evaluation of the relationship between reward and dopamine release in the human brain using [</a:t>
            </a:r>
            <a:r>
              <a:rPr lang="en-GB" baseline="30000" dirty="0"/>
              <a:t>11</a:t>
            </a:r>
            <a:r>
              <a:rPr lang="en-GB" dirty="0"/>
              <a:t>C]raclopride PET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Individuals playing a video game demonstrated dopamine release that correlated with the performance level and the monetary reward received</a:t>
            </a:r>
          </a:p>
        </p:txBody>
      </p:sp>
    </p:spTree>
    <p:extLst>
      <p:ext uri="{BB962C8B-B14F-4D97-AF65-F5344CB8AC3E}">
        <p14:creationId xmlns:p14="http://schemas.microsoft.com/office/powerpoint/2010/main" val="27305119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837" y="645635"/>
            <a:ext cx="9325771" cy="5478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13" y="197141"/>
            <a:ext cx="8712344" cy="549273"/>
          </a:xfrm>
        </p:spPr>
        <p:txBody>
          <a:bodyPr>
            <a:normAutofit/>
          </a:bodyPr>
          <a:lstStyle/>
          <a:p>
            <a:r>
              <a:rPr lang="en-US" dirty="0"/>
              <a:t>Imaging Neuronal Viability &amp; Function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8019" y="2013527"/>
            <a:ext cx="87774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Patient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Control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27219" y="958187"/>
            <a:ext cx="1118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[</a:t>
            </a:r>
            <a:r>
              <a:rPr lang="en-GB" baseline="30000" dirty="0"/>
              <a:t>18</a:t>
            </a:r>
            <a:r>
              <a:rPr lang="en-GB" dirty="0"/>
              <a:t>F]DOPA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723910" y="958187"/>
            <a:ext cx="1556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[</a:t>
            </a:r>
            <a:r>
              <a:rPr lang="en-GB" baseline="30000" dirty="0"/>
              <a:t>11</a:t>
            </a:r>
            <a:r>
              <a:rPr lang="en-GB" dirty="0"/>
              <a:t>C]</a:t>
            </a:r>
            <a:r>
              <a:rPr lang="en-GB" dirty="0" err="1"/>
              <a:t>raclopride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16959" y="5966150"/>
            <a:ext cx="2059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/>
              <a:t>Piccini</a:t>
            </a:r>
            <a:r>
              <a:rPr lang="en-GB" i="1" dirty="0"/>
              <a:t>, Nature 1999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537784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B1A91-0FFE-4F92-943F-77CBB6CDF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900" dirty="0"/>
              <a:t>Dopaminergic Abnormalities in Schizophrenia</a:t>
            </a:r>
          </a:p>
        </p:txBody>
      </p:sp>
      <p:pic>
        <p:nvPicPr>
          <p:cNvPr id="3" name="Picture 2" descr="An external file that holds a picture, illustration, etc.&#10;Object name is emss-53679-f0001.jpg">
            <a:extLst>
              <a:ext uri="{FF2B5EF4-FFF2-40B4-BE49-F238E27FC236}">
                <a16:creationId xmlns:a16="http://schemas.microsoft.com/office/drawing/2014/main" id="{5208EFC6-1CC1-43EA-856F-9CF034B98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415" y="1172249"/>
            <a:ext cx="8828366" cy="451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87E0B22-C7E6-4BA3-BF13-97FD1EAC5490}"/>
              </a:ext>
            </a:extLst>
          </p:cNvPr>
          <p:cNvSpPr txBox="1"/>
          <p:nvPr/>
        </p:nvSpPr>
        <p:spPr>
          <a:xfrm>
            <a:off x="8068906" y="6163611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3306"/>
            <a:r>
              <a:rPr lang="en-GB" dirty="0" err="1">
                <a:solidFill>
                  <a:srgbClr val="000000"/>
                </a:solidFill>
                <a:latin typeface="Arial"/>
                <a:ea typeface="ＭＳ Ｐゴシック"/>
              </a:rPr>
              <a:t>Howes</a:t>
            </a:r>
            <a:r>
              <a:rPr lang="en-GB" dirty="0">
                <a:solidFill>
                  <a:srgbClr val="000000"/>
                </a:solidFill>
                <a:latin typeface="Arial"/>
                <a:ea typeface="ＭＳ Ｐゴシック"/>
              </a:rPr>
              <a:t>, Current Pharm Des, 2009</a:t>
            </a:r>
          </a:p>
        </p:txBody>
      </p:sp>
    </p:spTree>
    <p:extLst>
      <p:ext uri="{BB962C8B-B14F-4D97-AF65-F5344CB8AC3E}">
        <p14:creationId xmlns:p14="http://schemas.microsoft.com/office/powerpoint/2010/main" val="4680464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8E02F-CCE9-47A8-958F-76D02F660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900" dirty="0"/>
              <a:t>Dopaminergic Neurotransmission in Schizophrenia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6DCC7ED0-2225-4B8C-9095-DEC05CF22B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93" y="1864475"/>
            <a:ext cx="4010275" cy="340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0F5E5C-8FFB-4A36-9992-389400AF1C30}"/>
              </a:ext>
            </a:extLst>
          </p:cNvPr>
          <p:cNvSpPr txBox="1"/>
          <p:nvPr/>
        </p:nvSpPr>
        <p:spPr>
          <a:xfrm>
            <a:off x="2655066" y="6362480"/>
            <a:ext cx="97499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prstClr val="black"/>
                </a:solidFill>
                <a:latin typeface="Calibri"/>
              </a:rPr>
              <a:t>Abi-</a:t>
            </a:r>
            <a:r>
              <a:rPr lang="en-GB" sz="1200" i="1" dirty="0" err="1">
                <a:solidFill>
                  <a:prstClr val="black"/>
                </a:solidFill>
                <a:latin typeface="Calibri"/>
              </a:rPr>
              <a:t>Dargham</a:t>
            </a:r>
            <a:r>
              <a:rPr lang="en-GB" sz="1200" i="1" dirty="0">
                <a:solidFill>
                  <a:prstClr val="black"/>
                </a:solidFill>
                <a:latin typeface="Calibri"/>
              </a:rPr>
              <a:t> et al, Increased striatal dopamine transmission in schizophrenia: confirmation in a second cohort. Am J Psychiatry 155 (6), 761-7; 1998</a:t>
            </a:r>
            <a:endParaRPr lang="en-GB" sz="1200" dirty="0">
              <a:latin typeface="Segoe UI" panose="020B05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45D38E-4983-4AFF-9B62-3F83FC11B1EF}"/>
              </a:ext>
            </a:extLst>
          </p:cNvPr>
          <p:cNvSpPr txBox="1"/>
          <p:nvPr/>
        </p:nvSpPr>
        <p:spPr>
          <a:xfrm>
            <a:off x="1117394" y="5356394"/>
            <a:ext cx="3754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  <a:r>
              <a:rPr lang="en-GB" baseline="-25000" dirty="0"/>
              <a:t>2</a:t>
            </a:r>
            <a:r>
              <a:rPr lang="en-GB" dirty="0"/>
              <a:t> receptor density does not differ between patients with schizophrenia and healthy individuals</a:t>
            </a:r>
          </a:p>
        </p:txBody>
      </p:sp>
    </p:spTree>
    <p:extLst>
      <p:ext uri="{BB962C8B-B14F-4D97-AF65-F5344CB8AC3E}">
        <p14:creationId xmlns:p14="http://schemas.microsoft.com/office/powerpoint/2010/main" val="35125167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8E02F-CCE9-47A8-958F-76D02F660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900" dirty="0"/>
              <a:t>Dopaminergic Neurotransmission in Schizophrenia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6DCC7ED0-2225-4B8C-9095-DEC05CF22B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93" y="1864475"/>
            <a:ext cx="4010275" cy="340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0F5E5C-8FFB-4A36-9992-389400AF1C30}"/>
              </a:ext>
            </a:extLst>
          </p:cNvPr>
          <p:cNvSpPr txBox="1"/>
          <p:nvPr/>
        </p:nvSpPr>
        <p:spPr>
          <a:xfrm>
            <a:off x="2655066" y="6362480"/>
            <a:ext cx="97499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prstClr val="black"/>
                </a:solidFill>
                <a:latin typeface="Calibri"/>
              </a:rPr>
              <a:t>Abi-</a:t>
            </a:r>
            <a:r>
              <a:rPr lang="en-GB" sz="1200" i="1" dirty="0" err="1">
                <a:solidFill>
                  <a:prstClr val="black"/>
                </a:solidFill>
                <a:latin typeface="Calibri"/>
              </a:rPr>
              <a:t>Dargham</a:t>
            </a:r>
            <a:r>
              <a:rPr lang="en-GB" sz="1200" i="1" dirty="0">
                <a:solidFill>
                  <a:prstClr val="black"/>
                </a:solidFill>
                <a:latin typeface="Calibri"/>
              </a:rPr>
              <a:t> et al, Increased striatal dopamine transmission in schizophrenia: confirmation in a second cohort. Am J Psychiatry 155 (6), 761-7; 1998</a:t>
            </a:r>
            <a:endParaRPr lang="en-GB" sz="1200" dirty="0">
              <a:latin typeface="Segoe UI" panose="020B0502040204020203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6E2587-6D91-455C-9D6B-7563E8D7F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64474"/>
            <a:ext cx="4107102" cy="340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50EB0C-2E08-497E-BE5B-6C82FE1EAF33}"/>
              </a:ext>
            </a:extLst>
          </p:cNvPr>
          <p:cNvSpPr txBox="1"/>
          <p:nvPr/>
        </p:nvSpPr>
        <p:spPr>
          <a:xfrm>
            <a:off x="1117394" y="5356394"/>
            <a:ext cx="3754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  <a:r>
              <a:rPr lang="en-GB" baseline="-25000" dirty="0"/>
              <a:t>2</a:t>
            </a:r>
            <a:r>
              <a:rPr lang="en-GB" dirty="0"/>
              <a:t> receptor density does not differ between patients with schizophrenia and healthy individuals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A0FD57-F986-403F-A859-716D4E5FA5EB}"/>
              </a:ext>
            </a:extLst>
          </p:cNvPr>
          <p:cNvSpPr txBox="1"/>
          <p:nvPr/>
        </p:nvSpPr>
        <p:spPr>
          <a:xfrm>
            <a:off x="6690093" y="5319006"/>
            <a:ext cx="4547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Dopamine release capacity is significantly higher in patients with schizophrenia compared to healthy individuals</a:t>
            </a:r>
          </a:p>
        </p:txBody>
      </p:sp>
    </p:spTree>
    <p:extLst>
      <p:ext uri="{BB962C8B-B14F-4D97-AF65-F5344CB8AC3E}">
        <p14:creationId xmlns:p14="http://schemas.microsoft.com/office/powerpoint/2010/main" val="29277031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8E02F-CCE9-47A8-958F-76D02F660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900" dirty="0"/>
              <a:t>Dopaminergic Neurotransmission in Schizophrenia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6DCC7ED0-2225-4B8C-9095-DEC05CF22B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93" y="1864475"/>
            <a:ext cx="4010275" cy="340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0F5E5C-8FFB-4A36-9992-389400AF1C30}"/>
              </a:ext>
            </a:extLst>
          </p:cNvPr>
          <p:cNvSpPr txBox="1"/>
          <p:nvPr/>
        </p:nvSpPr>
        <p:spPr>
          <a:xfrm>
            <a:off x="2655066" y="6362480"/>
            <a:ext cx="97499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prstClr val="black"/>
                </a:solidFill>
                <a:latin typeface="Calibri"/>
              </a:rPr>
              <a:t>Abi-</a:t>
            </a:r>
            <a:r>
              <a:rPr lang="en-GB" sz="1200" i="1" dirty="0" err="1">
                <a:solidFill>
                  <a:prstClr val="black"/>
                </a:solidFill>
                <a:latin typeface="Calibri"/>
              </a:rPr>
              <a:t>Dargham</a:t>
            </a:r>
            <a:r>
              <a:rPr lang="en-GB" sz="1200" i="1" dirty="0">
                <a:solidFill>
                  <a:prstClr val="black"/>
                </a:solidFill>
                <a:latin typeface="Calibri"/>
              </a:rPr>
              <a:t> et al, Increased striatal dopamine transmission in schizophrenia: confirmation in a second cohort. Am J Psychiatry 155 (6), 761-7; 1998</a:t>
            </a:r>
            <a:endParaRPr lang="en-GB" sz="1200" dirty="0">
              <a:latin typeface="Segoe UI" panose="020B0502040204020203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6E2587-6D91-455C-9D6B-7563E8D7F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64474"/>
            <a:ext cx="4107102" cy="340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50EB0C-2E08-497E-BE5B-6C82FE1EAF33}"/>
              </a:ext>
            </a:extLst>
          </p:cNvPr>
          <p:cNvSpPr txBox="1"/>
          <p:nvPr/>
        </p:nvSpPr>
        <p:spPr>
          <a:xfrm>
            <a:off x="1117394" y="5356394"/>
            <a:ext cx="3754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</a:t>
            </a:r>
            <a:r>
              <a:rPr lang="en-GB" baseline="-25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receptor density does not differ between patients with schizophrenia and healthy individuals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A0FD57-F986-403F-A859-716D4E5FA5EB}"/>
              </a:ext>
            </a:extLst>
          </p:cNvPr>
          <p:cNvSpPr txBox="1"/>
          <p:nvPr/>
        </p:nvSpPr>
        <p:spPr>
          <a:xfrm>
            <a:off x="6690093" y="5319006"/>
            <a:ext cx="4547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Dopamine release capacity is significantly higher in patients with schizophrenia compared to healthy individuals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03FFEC51-40A6-4E11-9BDE-B1B3BD16D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433" y="1389965"/>
            <a:ext cx="4120388" cy="3846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282CA14-9ED0-4622-AC27-9236E06EB15F}"/>
              </a:ext>
            </a:extLst>
          </p:cNvPr>
          <p:cNvSpPr txBox="1"/>
          <p:nvPr/>
        </p:nvSpPr>
        <p:spPr>
          <a:xfrm>
            <a:off x="4434289" y="895775"/>
            <a:ext cx="3800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Dopamine release capacity is related to the intensity of positive symptoms</a:t>
            </a:r>
          </a:p>
        </p:txBody>
      </p:sp>
    </p:spTree>
    <p:extLst>
      <p:ext uri="{BB962C8B-B14F-4D97-AF65-F5344CB8AC3E}">
        <p14:creationId xmlns:p14="http://schemas.microsoft.com/office/powerpoint/2010/main" val="38952286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3B0CF-7957-75E0-6D16-854DAB59C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z="2900" b="1" i="1" u="none" strike="noStrike" kern="1200" cap="none" spc="0" normalizeH="0" baseline="0" noProof="0" dirty="0">
                <a:ln>
                  <a:noFill/>
                </a:ln>
                <a:solidFill>
                  <a:srgbClr val="3E7393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Dopaminergic Neurotransmission in Schizophrenia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35EA6B-099F-10FF-89D0-C9DFA2A70C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7499"/>
          <a:stretch/>
        </p:blipFill>
        <p:spPr>
          <a:xfrm>
            <a:off x="0" y="5858767"/>
            <a:ext cx="4893217" cy="8257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2955A1B-E9D7-D1B6-0512-786D9368F9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66"/>
          <a:stretch/>
        </p:blipFill>
        <p:spPr>
          <a:xfrm>
            <a:off x="4893217" y="5583655"/>
            <a:ext cx="7176864" cy="11217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B930611-CF53-2040-3C9B-8B6A475D5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8263" y="1092155"/>
            <a:ext cx="6879795" cy="429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0886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872" y="205990"/>
            <a:ext cx="8148741" cy="549273"/>
          </a:xfrm>
        </p:spPr>
        <p:txBody>
          <a:bodyPr>
            <a:noAutofit/>
          </a:bodyPr>
          <a:lstStyle/>
          <a:p>
            <a:r>
              <a:rPr lang="en-GB" dirty="0"/>
              <a:t>Measuring Neurotransmitter Release – 5-HT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358239" y="971707"/>
            <a:ext cx="4536029" cy="1775372"/>
            <a:chOff x="7536234" y="2447418"/>
            <a:chExt cx="4925459" cy="2000132"/>
          </a:xfrm>
        </p:grpSpPr>
        <p:grpSp>
          <p:nvGrpSpPr>
            <p:cNvPr id="11" name="Group 10"/>
            <p:cNvGrpSpPr/>
            <p:nvPr/>
          </p:nvGrpSpPr>
          <p:grpSpPr>
            <a:xfrm>
              <a:off x="7536234" y="2447418"/>
              <a:ext cx="4925459" cy="2000132"/>
              <a:chOff x="7647141" y="3193350"/>
              <a:chExt cx="4925459" cy="2000132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7647141" y="4898752"/>
                <a:ext cx="4925459" cy="294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b="1" i="1" dirty="0">
                    <a:latin typeface="Calibri Light"/>
                    <a:cs typeface="Calibri Light"/>
                  </a:rPr>
                  <a:t>Fig 1: </a:t>
                </a:r>
                <a:r>
                  <a:rPr lang="en-GB" sz="1100" i="1" dirty="0">
                    <a:latin typeface="Calibri Light"/>
                    <a:cs typeface="Calibri Light"/>
                  </a:rPr>
                  <a:t>[</a:t>
                </a:r>
                <a:r>
                  <a:rPr lang="en-GB" sz="1100" i="1" baseline="30000" dirty="0">
                    <a:latin typeface="Calibri Light"/>
                    <a:cs typeface="Calibri Light"/>
                  </a:rPr>
                  <a:t>11</a:t>
                </a:r>
                <a:r>
                  <a:rPr lang="en-GB" sz="1100" i="1" dirty="0">
                    <a:latin typeface="Calibri Light"/>
                    <a:cs typeface="Calibri Light"/>
                  </a:rPr>
                  <a:t>C]Cimbi-36 binding</a:t>
                </a:r>
                <a:r>
                  <a:rPr lang="en-GB" sz="1100" i="1" baseline="-25000" dirty="0">
                    <a:latin typeface="Calibri Light"/>
                    <a:cs typeface="Calibri Light"/>
                  </a:rPr>
                  <a:t> </a:t>
                </a:r>
                <a:r>
                  <a:rPr lang="en-GB" sz="1100" i="1" dirty="0">
                    <a:latin typeface="Calibri Light"/>
                    <a:cs typeface="Calibri Light"/>
                  </a:rPr>
                  <a:t>before and after d-amphetamine in a male HC</a:t>
                </a:r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7852708" y="3193350"/>
                <a:ext cx="4214681" cy="1687413"/>
                <a:chOff x="7852708" y="3193350"/>
                <a:chExt cx="4214681" cy="1687413"/>
              </a:xfrm>
            </p:grpSpPr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852708" y="3193350"/>
                  <a:ext cx="4214681" cy="1687413"/>
                </a:xfrm>
                <a:prstGeom prst="rect">
                  <a:avLst/>
                </a:prstGeom>
              </p:spPr>
            </p:pic>
            <p:sp>
              <p:nvSpPr>
                <p:cNvPr id="16" name="TextBox 15"/>
                <p:cNvSpPr txBox="1"/>
                <p:nvPr/>
              </p:nvSpPr>
              <p:spPr>
                <a:xfrm>
                  <a:off x="8450158" y="3195048"/>
                  <a:ext cx="70724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lvl="0"/>
                  <a:r>
                    <a:rPr lang="en-GB" sz="1200" dirty="0">
                      <a:solidFill>
                        <a:schemeClr val="bg1"/>
                      </a:solidFill>
                      <a:latin typeface="Calibri"/>
                    </a:rPr>
                    <a:t>Baseline</a:t>
                  </a:r>
                  <a:endParaRPr lang="en-GB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9331427" y="3202545"/>
                  <a:ext cx="137300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lvl="0"/>
                  <a:r>
                    <a:rPr lang="en-GB" sz="1200" dirty="0">
                      <a:solidFill>
                        <a:schemeClr val="bg1"/>
                      </a:solidFill>
                      <a:latin typeface="Calibri"/>
                    </a:rPr>
                    <a:t>Post-amphetamine</a:t>
                  </a:r>
                  <a:endParaRPr lang="en-GB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 rot="16200000">
                  <a:off x="7245813" y="3845640"/>
                  <a:ext cx="1490790" cy="276999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 lvl="0" algn="ctr"/>
                  <a:r>
                    <a:rPr lang="en-GB" sz="1200" dirty="0">
                      <a:solidFill>
                        <a:schemeClr val="bg1"/>
                      </a:solidFill>
                      <a:latin typeface="Calibri"/>
                    </a:rPr>
                    <a:t>SUV</a:t>
                  </a:r>
                  <a:endParaRPr lang="en-GB" sz="12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2" name="TextBox 11"/>
            <p:cNvSpPr txBox="1"/>
            <p:nvPr/>
          </p:nvSpPr>
          <p:spPr>
            <a:xfrm>
              <a:off x="10929907" y="2449116"/>
              <a:ext cx="4379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GB" sz="1200" dirty="0">
                  <a:solidFill>
                    <a:schemeClr val="bg1"/>
                  </a:solidFill>
                  <a:latin typeface="Calibri"/>
                </a:rPr>
                <a:t>MRI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110" y="1096150"/>
            <a:ext cx="2399093" cy="14057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16137" y="1025373"/>
            <a:ext cx="3371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High affinity 5-HT</a:t>
            </a:r>
            <a:r>
              <a:rPr lang="en-GB" baseline="-25000" dirty="0"/>
              <a:t>2</a:t>
            </a:r>
            <a:r>
              <a:rPr lang="en-GB" dirty="0"/>
              <a:t> agonist</a:t>
            </a:r>
          </a:p>
          <a:p>
            <a:endParaRPr lang="en-GB" dirty="0"/>
          </a:p>
          <a:p>
            <a:r>
              <a:rPr lang="en-GB" dirty="0"/>
              <a:t>Demonstrated sensitivity to 5-HT fluctuation in preclinical species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872" y="2995979"/>
            <a:ext cx="4295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Effect of d-amphetamine on [</a:t>
            </a:r>
            <a:r>
              <a:rPr lang="en-GB" baseline="30000" dirty="0"/>
              <a:t>11</a:t>
            </a:r>
            <a:r>
              <a:rPr lang="en-GB" dirty="0"/>
              <a:t>C]Cimbi-36 BP</a:t>
            </a:r>
            <a:r>
              <a:rPr lang="en-GB" baseline="-25000" dirty="0"/>
              <a:t>ND </a:t>
            </a:r>
            <a:r>
              <a:rPr lang="en-GB" dirty="0"/>
              <a:t> in healthy volunteers</a:t>
            </a:r>
            <a:endParaRPr lang="en-GB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6107119" y="3011490"/>
            <a:ext cx="5291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Comparison of d-amphetamine on [</a:t>
            </a:r>
            <a:r>
              <a:rPr lang="en-GB" baseline="30000" dirty="0"/>
              <a:t>11</a:t>
            </a:r>
            <a:r>
              <a:rPr lang="en-GB" dirty="0"/>
              <a:t>C]Cimbi-36 BP</a:t>
            </a:r>
            <a:r>
              <a:rPr lang="en-GB" baseline="-25000" dirty="0"/>
              <a:t>ND </a:t>
            </a:r>
            <a:r>
              <a:rPr lang="en-GB" dirty="0"/>
              <a:t> in healthy volunteers and depressed patients</a:t>
            </a:r>
            <a:endParaRPr lang="en-GB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9364546" y="6443886"/>
            <a:ext cx="2522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>
                <a:latin typeface="Calibri Light"/>
                <a:cs typeface="Calibri Light"/>
              </a:rPr>
              <a:t>[</a:t>
            </a:r>
            <a:r>
              <a:rPr lang="en-GB" sz="1100" i="1" baseline="30000" dirty="0">
                <a:latin typeface="Calibri Light"/>
                <a:cs typeface="Calibri Light"/>
              </a:rPr>
              <a:t>11</a:t>
            </a:r>
            <a:r>
              <a:rPr lang="en-GB" sz="1100" i="1" dirty="0">
                <a:latin typeface="Calibri Light"/>
                <a:cs typeface="Calibri Light"/>
              </a:rPr>
              <a:t>C]Cimbi-36 </a:t>
            </a:r>
            <a:r>
              <a:rPr lang="en-US" sz="1100" i="1" dirty="0">
                <a:latin typeface="Symbol" panose="05050102010706020507" pitchFamily="18" charset="2"/>
              </a:rPr>
              <a:t>D</a:t>
            </a:r>
            <a:r>
              <a:rPr lang="en-US" sz="1100" i="1" dirty="0"/>
              <a:t> </a:t>
            </a:r>
            <a:r>
              <a:rPr lang="en-GB" sz="1100" i="1" dirty="0" err="1">
                <a:latin typeface="Calibri Light"/>
                <a:cs typeface="Calibri Light"/>
              </a:rPr>
              <a:t>BP</a:t>
            </a:r>
            <a:r>
              <a:rPr lang="en-GB" sz="1100" i="1" baseline="30000" dirty="0" err="1">
                <a:latin typeface="Calibri Light"/>
                <a:cs typeface="Calibri Light"/>
              </a:rPr>
              <a:t>FCx</a:t>
            </a:r>
            <a:r>
              <a:rPr lang="en-GB" sz="1100" i="1" baseline="-25000" dirty="0" err="1">
                <a:latin typeface="Calibri Light"/>
                <a:cs typeface="Calibri Light"/>
              </a:rPr>
              <a:t>ND</a:t>
            </a:r>
            <a:r>
              <a:rPr lang="en-US" sz="1100" i="1" baseline="-25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1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 in HC, MDD &amp; PD</a:t>
            </a:r>
            <a:endParaRPr lang="en-US" sz="1100" i="1" baseline="-25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BE930F9-7769-466C-A226-FEF87B9034E8}"/>
              </a:ext>
            </a:extLst>
          </p:cNvPr>
          <p:cNvGrpSpPr/>
          <p:nvPr/>
        </p:nvGrpSpPr>
        <p:grpSpPr>
          <a:xfrm>
            <a:off x="449634" y="3723302"/>
            <a:ext cx="3492500" cy="3005278"/>
            <a:chOff x="449634" y="3723302"/>
            <a:chExt cx="3492500" cy="3005278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692AFF1F-6A50-4FC5-96B4-DBA696A2C035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49634" y="3723302"/>
              <a:ext cx="3492500" cy="2641600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46E2A8C-B559-4BF0-B330-C28890806089}"/>
                </a:ext>
              </a:extLst>
            </p:cNvPr>
            <p:cNvSpPr txBox="1"/>
            <p:nvPr/>
          </p:nvSpPr>
          <p:spPr>
            <a:xfrm>
              <a:off x="542544" y="6420803"/>
              <a:ext cx="32221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err="1">
                  <a:solidFill>
                    <a:prstClr val="black"/>
                  </a:solidFill>
                  <a:latin typeface="Calibri"/>
                </a:rPr>
                <a:t>Erritzoe</a:t>
              </a:r>
              <a:r>
                <a:rPr lang="en-GB" sz="1400" i="1" dirty="0">
                  <a:solidFill>
                    <a:prstClr val="black"/>
                  </a:solidFill>
                  <a:latin typeface="Calibri"/>
                </a:rPr>
                <a:t>, Neuropsychopharmacology 2020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9A578E45-2610-4BFC-8564-87C360207A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5353" y="3678135"/>
            <a:ext cx="3978915" cy="273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23F77-9B4A-4D79-8AA2-425738FC5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Applications of Imaging in Translational Medicine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C9365-3416-4520-82E1-2F0C99E3B5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54" y="1107520"/>
            <a:ext cx="4151547" cy="5061926"/>
          </a:xfrm>
        </p:spPr>
        <p:txBody>
          <a:bodyPr>
            <a:normAutofit/>
          </a:bodyPr>
          <a:lstStyle/>
          <a:p>
            <a:r>
              <a:rPr lang="en-GB" sz="2000" dirty="0"/>
              <a:t>Investigate Normal State</a:t>
            </a:r>
          </a:p>
          <a:p>
            <a:pPr lvl="1"/>
            <a:r>
              <a:rPr lang="en-GB" sz="1800" dirty="0"/>
              <a:t>Normal Function</a:t>
            </a:r>
          </a:p>
          <a:p>
            <a:pPr lvl="1"/>
            <a:r>
              <a:rPr lang="en-GB" sz="1800" dirty="0"/>
              <a:t>Link to Individual Differences</a:t>
            </a:r>
          </a:p>
          <a:p>
            <a:pPr lvl="2"/>
            <a:r>
              <a:rPr lang="en-GB" sz="1600" dirty="0"/>
              <a:t>Genetic</a:t>
            </a:r>
          </a:p>
          <a:p>
            <a:pPr lvl="2"/>
            <a:r>
              <a:rPr lang="en-GB" sz="1600" dirty="0"/>
              <a:t>Environmental</a:t>
            </a:r>
          </a:p>
          <a:p>
            <a:pPr lvl="2"/>
            <a:endParaRPr lang="en-GB" sz="1600" dirty="0"/>
          </a:p>
          <a:p>
            <a:r>
              <a:rPr lang="en-GB" sz="2000" dirty="0"/>
              <a:t> Investigate Disease</a:t>
            </a:r>
          </a:p>
          <a:p>
            <a:pPr lvl="1"/>
            <a:r>
              <a:rPr lang="en-GB" sz="1800" dirty="0"/>
              <a:t>Evaluate Pathological Changes</a:t>
            </a:r>
          </a:p>
          <a:p>
            <a:pPr lvl="1"/>
            <a:r>
              <a:rPr lang="en-GB" sz="1800" dirty="0"/>
              <a:t>Disease Progression</a:t>
            </a:r>
          </a:p>
          <a:p>
            <a:pPr lvl="1"/>
            <a:r>
              <a:rPr lang="en-GB" sz="1800" dirty="0"/>
              <a:t>Effects of Treatment</a:t>
            </a:r>
          </a:p>
          <a:p>
            <a:endParaRPr lang="en-GB" sz="2000" dirty="0"/>
          </a:p>
          <a:p>
            <a:r>
              <a:rPr lang="en-GB" sz="2000" dirty="0"/>
              <a:t> Evaluate Pharmacology</a:t>
            </a:r>
          </a:p>
          <a:p>
            <a:pPr lvl="1"/>
            <a:r>
              <a:rPr lang="en-GB" sz="1800" dirty="0"/>
              <a:t>Drug/Target Interaction</a:t>
            </a:r>
          </a:p>
          <a:p>
            <a:pPr lvl="1"/>
            <a:r>
              <a:rPr lang="en-GB" sz="1800" dirty="0"/>
              <a:t>Dose Selection</a:t>
            </a:r>
          </a:p>
          <a:p>
            <a:pPr lvl="1"/>
            <a:r>
              <a:rPr lang="en-GB" sz="1800" dirty="0"/>
              <a:t>Off-target interactions</a:t>
            </a:r>
          </a:p>
          <a:p>
            <a:endParaRPr lang="en-GB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B9DCC4-617C-46B5-A41B-FCFB935539A3}"/>
              </a:ext>
            </a:extLst>
          </p:cNvPr>
          <p:cNvSpPr txBox="1"/>
          <p:nvPr/>
        </p:nvSpPr>
        <p:spPr>
          <a:xfrm>
            <a:off x="4125031" y="1135972"/>
            <a:ext cx="4962320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Anatomy</a:t>
            </a:r>
          </a:p>
          <a:p>
            <a:r>
              <a:rPr lang="en-GB" sz="1600" dirty="0">
                <a:solidFill>
                  <a:srgbClr val="FF0000"/>
                </a:solidFill>
              </a:rPr>
              <a:t>	X-ray</a:t>
            </a:r>
          </a:p>
          <a:p>
            <a:r>
              <a:rPr lang="en-GB" sz="1600" dirty="0">
                <a:solidFill>
                  <a:srgbClr val="FF0000"/>
                </a:solidFill>
              </a:rPr>
              <a:t>	Computerised Tomography (CT)</a:t>
            </a:r>
          </a:p>
          <a:p>
            <a:r>
              <a:rPr lang="en-GB" sz="1600" dirty="0">
                <a:solidFill>
                  <a:srgbClr val="FF0000"/>
                </a:solidFill>
              </a:rPr>
              <a:t>	Structural Magnetic Resonance Imaging (MRI) </a:t>
            </a:r>
          </a:p>
          <a:p>
            <a:r>
              <a:rPr lang="en-GB" sz="1600" dirty="0">
                <a:solidFill>
                  <a:srgbClr val="FF0000"/>
                </a:solidFill>
              </a:rPr>
              <a:t>	Ultra-sound (US)</a:t>
            </a:r>
          </a:p>
          <a:p>
            <a:r>
              <a:rPr lang="en-GB" sz="1600" dirty="0">
                <a:solidFill>
                  <a:srgbClr val="FF0000"/>
                </a:solidFill>
              </a:rPr>
              <a:t>	Light Photography</a:t>
            </a:r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Physiology/Biochemistry/Pharmacology</a:t>
            </a:r>
          </a:p>
          <a:p>
            <a:r>
              <a:rPr lang="en-GB" sz="1600" dirty="0"/>
              <a:t>	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Positron Emission Tomography (PET)</a:t>
            </a:r>
          </a:p>
          <a:p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	Single Photon Tomography (SPET)</a:t>
            </a:r>
          </a:p>
          <a:p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	2D 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  <a:latin typeface="Symbol" panose="05050102010706020507" pitchFamily="18" charset="2"/>
              </a:rPr>
              <a:t>g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-Scintigraphy</a:t>
            </a:r>
          </a:p>
          <a:p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	Magnetic Resonance Spectroscopy (MRS)</a:t>
            </a:r>
          </a:p>
          <a:p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	Functional Magnetic Resonance (BOLD/ALS)</a:t>
            </a:r>
          </a:p>
          <a:p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	Near Infrared Spectroscopy (NIRS)</a:t>
            </a:r>
          </a:p>
          <a:p>
            <a:endParaRPr lang="en-GB" sz="1600" dirty="0"/>
          </a:p>
          <a:p>
            <a:r>
              <a:rPr lang="en-GB" sz="1600" dirty="0"/>
              <a:t>	</a:t>
            </a:r>
            <a:r>
              <a:rPr lang="en-GB" sz="1600" dirty="0">
                <a:solidFill>
                  <a:srgbClr val="00B050"/>
                </a:solidFill>
              </a:rPr>
              <a:t>Electroencephalography (EEG)</a:t>
            </a:r>
          </a:p>
          <a:p>
            <a:r>
              <a:rPr lang="en-GB" sz="1600" dirty="0">
                <a:solidFill>
                  <a:srgbClr val="00B050"/>
                </a:solidFill>
              </a:rPr>
              <a:t>	Electrocardiography (ECG)</a:t>
            </a:r>
          </a:p>
          <a:p>
            <a:r>
              <a:rPr lang="en-GB" sz="1600" dirty="0">
                <a:solidFill>
                  <a:srgbClr val="00B050"/>
                </a:solidFill>
              </a:rPr>
              <a:t>	Magnetoencephalography (MEG)</a:t>
            </a:r>
          </a:p>
          <a:p>
            <a:endParaRPr lang="en-GB" sz="1600" dirty="0"/>
          </a:p>
          <a:p>
            <a:r>
              <a:rPr lang="en-GB" sz="1600" dirty="0"/>
              <a:t> 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D0ED700D-E072-4EAF-8039-0A649782D2CC}"/>
              </a:ext>
            </a:extLst>
          </p:cNvPr>
          <p:cNvSpPr/>
          <p:nvPr/>
        </p:nvSpPr>
        <p:spPr>
          <a:xfrm>
            <a:off x="8969034" y="1433960"/>
            <a:ext cx="110403" cy="1274064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FF0000"/>
              </a:highlight>
            </a:endParaRP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650439D9-5095-4D73-A490-116750AC2259}"/>
              </a:ext>
            </a:extLst>
          </p:cNvPr>
          <p:cNvSpPr/>
          <p:nvPr/>
        </p:nvSpPr>
        <p:spPr>
          <a:xfrm>
            <a:off x="8941438" y="3429000"/>
            <a:ext cx="110402" cy="1374648"/>
          </a:xfrm>
          <a:prstGeom prst="rightBrac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EA8F3971-BDD2-4945-83C6-E26980BB8EAD}"/>
              </a:ext>
            </a:extLst>
          </p:cNvPr>
          <p:cNvSpPr/>
          <p:nvPr/>
        </p:nvSpPr>
        <p:spPr>
          <a:xfrm>
            <a:off x="8941435" y="5009683"/>
            <a:ext cx="110405" cy="1078992"/>
          </a:xfrm>
          <a:prstGeom prst="righ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B3A8CC-35A5-42D7-A90D-D337A70F4989}"/>
              </a:ext>
            </a:extLst>
          </p:cNvPr>
          <p:cNvSpPr txBox="1"/>
          <p:nvPr/>
        </p:nvSpPr>
        <p:spPr>
          <a:xfrm>
            <a:off x="9170110" y="1655493"/>
            <a:ext cx="28162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Evaluates anatomical features e.g. organ size, shape, tissue density, water/fat content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7E621D-E7C0-4854-AC24-FFA08FFABE6F}"/>
              </a:ext>
            </a:extLst>
          </p:cNvPr>
          <p:cNvSpPr txBox="1"/>
          <p:nvPr/>
        </p:nvSpPr>
        <p:spPr>
          <a:xfrm>
            <a:off x="9084390" y="3638483"/>
            <a:ext cx="31076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2">
                    <a:lumMod val="75000"/>
                  </a:schemeClr>
                </a:solidFill>
              </a:rPr>
              <a:t>Evaluates specific molecules in tissue. Exogenous probes or endogenous molecular markers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332FE7-D1AE-4CA9-8671-22CD02ECD7FE}"/>
              </a:ext>
            </a:extLst>
          </p:cNvPr>
          <p:cNvSpPr txBox="1"/>
          <p:nvPr/>
        </p:nvSpPr>
        <p:spPr>
          <a:xfrm>
            <a:off x="9170110" y="5138915"/>
            <a:ext cx="2816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B050"/>
                </a:solidFill>
              </a:rPr>
              <a:t>Evaluates electromagnetic fields generated by excitable tissues</a:t>
            </a:r>
          </a:p>
        </p:txBody>
      </p:sp>
    </p:spTree>
    <p:extLst>
      <p:ext uri="{BB962C8B-B14F-4D97-AF65-F5344CB8AC3E}">
        <p14:creationId xmlns:p14="http://schemas.microsoft.com/office/powerpoint/2010/main" val="27632632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77" y="3704512"/>
            <a:ext cx="4805983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722" y="4042266"/>
            <a:ext cx="4540226" cy="248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169" y="78603"/>
            <a:ext cx="8523209" cy="549273"/>
          </a:xfrm>
        </p:spPr>
        <p:txBody>
          <a:bodyPr>
            <a:noAutofit/>
          </a:bodyPr>
          <a:lstStyle/>
          <a:p>
            <a:r>
              <a:rPr lang="en-GB" dirty="0"/>
              <a:t>Measuring Endogenous Neurotransmitter Release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5031" y="5662359"/>
            <a:ext cx="24120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400" i="1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Colasanti, </a:t>
            </a:r>
            <a:r>
              <a:rPr lang="en-GB" sz="1400" i="1" dirty="0" err="1">
                <a:solidFill>
                  <a:schemeClr val="tx2">
                    <a:lumMod val="75000"/>
                  </a:schemeClr>
                </a:solidFill>
                <a:latin typeface="Calibri"/>
              </a:rPr>
              <a:t>Biol</a:t>
            </a:r>
            <a:r>
              <a:rPr lang="en-GB" sz="1400" i="1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 Psychiatry 212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433" y="3160142"/>
            <a:ext cx="113524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Opioids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21596" y="675403"/>
            <a:ext cx="777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5-HT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455444" y="6396940"/>
            <a:ext cx="186166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400" i="1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Gallezot, Synapse 2014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268964" y="3546422"/>
            <a:ext cx="1867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Acetylcholine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83177" y="620103"/>
            <a:ext cx="147668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Dopamine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601" y="757450"/>
            <a:ext cx="2590172" cy="1786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380773" y="2102531"/>
            <a:ext cx="1544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200" i="1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Shotbolt, JCBFM 2012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D4BB54-A859-4591-9587-F4CB0087B35F}"/>
              </a:ext>
            </a:extLst>
          </p:cNvPr>
          <p:cNvGrpSpPr/>
          <p:nvPr/>
        </p:nvGrpSpPr>
        <p:grpSpPr>
          <a:xfrm>
            <a:off x="7474448" y="826545"/>
            <a:ext cx="3592078" cy="2863515"/>
            <a:chOff x="449634" y="3723302"/>
            <a:chExt cx="3592078" cy="2863515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B1BCE990-99F4-4C74-9773-F966A1CB2C03}"/>
                </a:ext>
              </a:extLst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449634" y="3723302"/>
              <a:ext cx="3492500" cy="2641600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A6717A8-241F-46FB-970D-0E0653A36A4E}"/>
                </a:ext>
              </a:extLst>
            </p:cNvPr>
            <p:cNvSpPr txBox="1"/>
            <p:nvPr/>
          </p:nvSpPr>
          <p:spPr>
            <a:xfrm>
              <a:off x="819548" y="6279040"/>
              <a:ext cx="32221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err="1">
                  <a:solidFill>
                    <a:prstClr val="black"/>
                  </a:solidFill>
                  <a:latin typeface="Calibri"/>
                </a:rPr>
                <a:t>Erritzoe</a:t>
              </a:r>
              <a:r>
                <a:rPr lang="en-GB" sz="1400" i="1" dirty="0">
                  <a:solidFill>
                    <a:prstClr val="black"/>
                  </a:solidFill>
                  <a:latin typeface="Calibri"/>
                </a:rPr>
                <a:t>, Neuropsychopharmacology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67546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219" y="256914"/>
            <a:ext cx="8220891" cy="549273"/>
          </a:xfrm>
        </p:spPr>
        <p:txBody>
          <a:bodyPr>
            <a:noAutofit/>
          </a:bodyPr>
          <a:lstStyle/>
          <a:p>
            <a:r>
              <a:rPr lang="en-GB" dirty="0"/>
              <a:t>Agonist </a:t>
            </a:r>
            <a:r>
              <a:rPr lang="en-GB" dirty="0" err="1"/>
              <a:t>Radioligands</a:t>
            </a:r>
            <a:r>
              <a:rPr lang="en-GB" dirty="0"/>
              <a:t> – Improved Sensitivity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30835" y="5234710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i="1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Shotbolt, JCBFM 2012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835" y="1893129"/>
            <a:ext cx="4642860" cy="3203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87946" y="1403989"/>
            <a:ext cx="4385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[</a:t>
            </a:r>
            <a:r>
              <a:rPr lang="en-GB" baseline="30000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11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C]PHNO and 0.3 mg/kg d-amphetamine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  <a:latin typeface="Calibri"/>
              </a:rPr>
              <a:t>p.o.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 in the human brain</a:t>
            </a: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915" y="2050320"/>
            <a:ext cx="3200831" cy="2743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587838" y="1403989"/>
            <a:ext cx="3948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[</a:t>
            </a:r>
            <a:r>
              <a:rPr lang="en-GB" baseline="30000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11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C]NPA and d-amphetamine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  <a:latin typeface="Calibri"/>
              </a:rPr>
              <a:t>i.v.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 in the NHP brain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60399" y="5213990"/>
            <a:ext cx="2585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i="1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Narendran, Synapse 2004</a:t>
            </a:r>
          </a:p>
        </p:txBody>
      </p:sp>
    </p:spTree>
    <p:extLst>
      <p:ext uri="{BB962C8B-B14F-4D97-AF65-F5344CB8AC3E}">
        <p14:creationId xmlns:p14="http://schemas.microsoft.com/office/powerpoint/2010/main" val="21010829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5C7F4-48F7-1247-8388-22D9209E8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158" y="140798"/>
            <a:ext cx="10515600" cy="677254"/>
          </a:xfrm>
        </p:spPr>
        <p:txBody>
          <a:bodyPr>
            <a:normAutofit/>
          </a:bodyPr>
          <a:lstStyle/>
          <a:p>
            <a:r>
              <a:rPr lang="en-US" dirty="0"/>
              <a:t>Dopamine Modulation – Drug modified NT release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0515" y="921791"/>
            <a:ext cx="7433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TAK-041 – Targets GPR-139 (orphan receptor) – no selective ligands identified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9285" y="1993363"/>
            <a:ext cx="4006546" cy="334760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5A1E9F1-AFE1-4F65-90A6-7CD3E5898F89}"/>
              </a:ext>
            </a:extLst>
          </p:cNvPr>
          <p:cNvGrpSpPr/>
          <p:nvPr/>
        </p:nvGrpSpPr>
        <p:grpSpPr>
          <a:xfrm>
            <a:off x="320515" y="1506049"/>
            <a:ext cx="2757315" cy="2431298"/>
            <a:chOff x="199661" y="1917529"/>
            <a:chExt cx="2757315" cy="243129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9661" y="1917529"/>
              <a:ext cx="2757315" cy="132482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333"/>
            <a:stretch/>
          </p:blipFill>
          <p:spPr>
            <a:xfrm>
              <a:off x="320515" y="3310404"/>
              <a:ext cx="1029093" cy="1038423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49608" y="3310404"/>
              <a:ext cx="847417" cy="420660"/>
            </a:xfrm>
            <a:prstGeom prst="rect">
              <a:avLst/>
            </a:prstGeom>
          </p:spPr>
        </p:pic>
      </p:grpSp>
      <p:sp>
        <p:nvSpPr>
          <p:cNvPr id="4" name="TextBox 3"/>
          <p:cNvSpPr txBox="1"/>
          <p:nvPr/>
        </p:nvSpPr>
        <p:spPr>
          <a:xfrm>
            <a:off x="7471925" y="6347870"/>
            <a:ext cx="4720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Rabiner et al, Neuropsychopharmacology, 2021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0676105-25BF-45BC-B3BE-3C9AEBBC9E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2656" y="3538417"/>
            <a:ext cx="5464972" cy="3099537"/>
          </a:xfrm>
          <a:prstGeom prst="rect">
            <a:avLst/>
          </a:prstGeom>
        </p:spPr>
      </p:pic>
      <p:pic>
        <p:nvPicPr>
          <p:cNvPr id="22" name="Picture 21" descr="Shape&#10;&#10;Description automatically generated with medium confidence">
            <a:extLst>
              <a:ext uri="{FF2B5EF4-FFF2-40B4-BE49-F238E27FC236}">
                <a16:creationId xmlns:a16="http://schemas.microsoft.com/office/drawing/2014/main" id="{45CA834F-1F6A-47AB-AE07-19F505A9C0F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06"/>
          <a:stretch/>
        </p:blipFill>
        <p:spPr>
          <a:xfrm>
            <a:off x="3820964" y="1347626"/>
            <a:ext cx="3650961" cy="197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0306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Pharmacokinetic and Pharmacodynamic Biomarkers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356" y="1354807"/>
            <a:ext cx="11463850" cy="4351338"/>
          </a:xfrm>
        </p:spPr>
        <p:txBody>
          <a:bodyPr>
            <a:normAutofit fontScale="85000" lnSpcReduction="20000"/>
          </a:bodyPr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Concentration of drug in tissue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Drug-target interaction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molecular target density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molecular target affinity (allosteric modulation)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neurotransmitter release</a:t>
            </a:r>
          </a:p>
          <a:p>
            <a:endParaRPr lang="en-GB" sz="2800" dirty="0"/>
          </a:p>
          <a:p>
            <a:r>
              <a:rPr lang="en-GB" sz="2800" dirty="0"/>
              <a:t>Change in brain activity and/or metabolism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7356166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" y="315214"/>
            <a:ext cx="8168640" cy="54927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B0F0"/>
                </a:solidFill>
                <a:latin typeface="Calibri Light" panose="020F0302020204030204" pitchFamily="34" charset="0"/>
              </a:rPr>
              <a:t>Evaluation of Target Engagement and Target Modulation in Phase I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64381" y="1093085"/>
            <a:ext cx="9694258" cy="477052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defTabSz="913032"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  <a:ea typeface="ＭＳ Ｐゴシック" charset="0"/>
              </a:rPr>
              <a:t>Background:</a:t>
            </a:r>
          </a:p>
          <a:p>
            <a:pPr marL="285721" indent="-285721" defTabSz="913032">
              <a:buFont typeface="Calibri" panose="020F0502020204030204" pitchFamily="34" charset="0"/>
              <a:buChar char="⁻"/>
              <a:defRPr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GSK1521498 a novel m-opioid receptor (</a:t>
            </a:r>
            <a:r>
              <a:rPr lang="en-GB" sz="1600" dirty="0" err="1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mOR</a:t>
            </a:r>
            <a:r>
              <a:rPr lang="en-GB" sz="16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) antagonist/inverse agonist in development for appetite dysregulation</a:t>
            </a:r>
          </a:p>
          <a:p>
            <a:pPr marL="285721" indent="-285721" defTabSz="913032">
              <a:buFont typeface="Calibri" panose="020F0502020204030204" pitchFamily="34" charset="0"/>
              <a:buChar char="⁻"/>
              <a:defRPr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Modulation of mOR neurotransmission  hypothesised to modulate brain reward mechanisms  associated with eating behaviour</a:t>
            </a:r>
          </a:p>
          <a:p>
            <a:pPr marL="285721" indent="-285721" defTabSz="913032">
              <a:buFont typeface="Calibri" panose="020F0502020204030204" pitchFamily="34" charset="0"/>
              <a:buChar char="⁻"/>
              <a:defRPr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Naltrexone – a relatively unselective mOR antagonist (affinity for </a:t>
            </a:r>
            <a:r>
              <a:rPr lang="en-GB" sz="1600" dirty="0" err="1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dOR</a:t>
            </a:r>
            <a:r>
              <a:rPr lang="en-GB" sz="16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 and </a:t>
            </a:r>
            <a:r>
              <a:rPr lang="en-GB" sz="1600" dirty="0" err="1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kOR</a:t>
            </a:r>
            <a:r>
              <a:rPr lang="en-GB" sz="16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) is on the market</a:t>
            </a:r>
          </a:p>
          <a:p>
            <a:pPr defTabSz="913032">
              <a:defRPr/>
            </a:pPr>
            <a:endParaRPr lang="en-GB" sz="2000" dirty="0">
              <a:solidFill>
                <a:schemeClr val="tx2">
                  <a:lumMod val="75000"/>
                </a:schemeClr>
              </a:solidFill>
              <a:ea typeface="ＭＳ Ｐゴシック"/>
            </a:endParaRPr>
          </a:p>
          <a:p>
            <a:pPr defTabSz="913032"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Aim: </a:t>
            </a:r>
          </a:p>
          <a:p>
            <a:pPr marL="285721" indent="-285721" defTabSz="913032">
              <a:buFont typeface="Calibri" panose="020F0502020204030204" pitchFamily="34" charset="0"/>
              <a:buChar char="⁻"/>
              <a:defRPr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Demonstrate the relationship between plasma drug concentration and mOR occupancy over time following a single oral dose, to enable the prediction of plasma concentration : mOR  occupancy relationship following repeat dosing in clinical populations</a:t>
            </a:r>
          </a:p>
          <a:p>
            <a:pPr marL="285721" indent="-285721" defTabSz="913032">
              <a:buFont typeface="Calibri" panose="020F0502020204030204" pitchFamily="34" charset="0"/>
              <a:buChar char="⁻"/>
              <a:defRPr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Demonstrate modulation of brain activity following mOR engagement by GSK1521498</a:t>
            </a:r>
          </a:p>
          <a:p>
            <a:pPr marL="285721" indent="-285721" defTabSz="913032">
              <a:buFont typeface="Calibri" panose="020F0502020204030204" pitchFamily="34" charset="0"/>
              <a:buChar char="⁻"/>
              <a:defRPr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Compare GSK1521498 to Naltrexone</a:t>
            </a:r>
          </a:p>
          <a:p>
            <a:pPr defTabSz="913032">
              <a:defRPr/>
            </a:pPr>
            <a:endParaRPr lang="en-GB" dirty="0">
              <a:solidFill>
                <a:schemeClr val="tx2">
                  <a:lumMod val="75000"/>
                </a:schemeClr>
              </a:solidFill>
              <a:ea typeface="ＭＳ Ｐゴシック"/>
            </a:endParaRPr>
          </a:p>
          <a:p>
            <a:pPr defTabSz="913032">
              <a:defRPr/>
            </a:pPr>
            <a:r>
              <a:rPr lang="en-GB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Study:</a:t>
            </a:r>
          </a:p>
          <a:p>
            <a:pPr marL="285721" indent="-285721" defTabSz="913032">
              <a:buFont typeface="Calibri" panose="020F0502020204030204" pitchFamily="34" charset="0"/>
              <a:buChar char="⁻"/>
              <a:defRPr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Healthy volunteers, in parallel with first in human safety study</a:t>
            </a:r>
          </a:p>
          <a:p>
            <a:pPr marL="285721" indent="-285721" defTabSz="913032">
              <a:buFont typeface="Calibri" panose="020F0502020204030204" pitchFamily="34" charset="0"/>
              <a:buChar char="⁻"/>
              <a:defRPr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Use [</a:t>
            </a:r>
            <a:r>
              <a:rPr lang="en-GB" sz="1600" baseline="30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11</a:t>
            </a:r>
            <a:r>
              <a:rPr lang="en-GB" sz="16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C]</a:t>
            </a:r>
            <a:r>
              <a:rPr lang="en-GB" sz="1600" dirty="0" err="1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carfentanil</a:t>
            </a:r>
            <a:r>
              <a:rPr lang="en-GB" sz="16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 PET to evaluate mOR time-occupancy relationship</a:t>
            </a:r>
          </a:p>
          <a:p>
            <a:pPr marL="285721" indent="-285721" defTabSz="913032">
              <a:buFont typeface="Calibri" panose="020F0502020204030204" pitchFamily="34" charset="0"/>
              <a:buChar char="⁻"/>
              <a:defRPr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Use fMRI with a palatable food stimulus to evaluate brain reward mechanisms following drug administration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9018688" y="6342813"/>
            <a:ext cx="27145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4">
              <a:defRPr/>
            </a:pPr>
            <a:r>
              <a:rPr lang="en-GB" sz="1400" i="1" dirty="0" err="1">
                <a:cs typeface="Calibri" pitchFamily="34" charset="0"/>
              </a:rPr>
              <a:t>Rabiner</a:t>
            </a:r>
            <a:r>
              <a:rPr lang="en-GB" sz="1400" i="1" dirty="0">
                <a:cs typeface="Calibri" pitchFamily="34" charset="0"/>
              </a:rPr>
              <a:t> et al, </a:t>
            </a:r>
            <a:r>
              <a:rPr lang="en-GB" sz="1400" i="1" dirty="0" err="1">
                <a:cs typeface="Calibri" pitchFamily="34" charset="0"/>
              </a:rPr>
              <a:t>Mol</a:t>
            </a:r>
            <a:r>
              <a:rPr lang="en-GB" sz="1400" i="1" dirty="0">
                <a:cs typeface="Calibri" pitchFamily="34" charset="0"/>
              </a:rPr>
              <a:t> Psychiatry 2011</a:t>
            </a:r>
          </a:p>
        </p:txBody>
      </p:sp>
    </p:spTree>
    <p:extLst>
      <p:ext uri="{BB962C8B-B14F-4D97-AF65-F5344CB8AC3E}">
        <p14:creationId xmlns:p14="http://schemas.microsoft.com/office/powerpoint/2010/main" val="17086148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74145" y="987925"/>
            <a:ext cx="7125970" cy="51038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286" y="354498"/>
            <a:ext cx="8650224" cy="54927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B0F0"/>
                </a:solidFill>
                <a:latin typeface="Calibri Light" panose="020F0302020204030204" pitchFamily="34" charset="0"/>
              </a:rPr>
              <a:t>Study Design</a:t>
            </a: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145" y="1127080"/>
            <a:ext cx="6973859" cy="496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9018688" y="6342813"/>
            <a:ext cx="27145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4">
              <a:defRPr/>
            </a:pPr>
            <a:r>
              <a:rPr lang="en-GB" sz="1400" i="1" dirty="0" err="1">
                <a:cs typeface="Calibri" pitchFamily="34" charset="0"/>
              </a:rPr>
              <a:t>Rabiner</a:t>
            </a:r>
            <a:r>
              <a:rPr lang="en-GB" sz="1400" i="1" dirty="0">
                <a:cs typeface="Calibri" pitchFamily="34" charset="0"/>
              </a:rPr>
              <a:t> et al, </a:t>
            </a:r>
            <a:r>
              <a:rPr lang="en-GB" sz="1400" i="1" dirty="0" err="1">
                <a:cs typeface="Calibri" pitchFamily="34" charset="0"/>
              </a:rPr>
              <a:t>Mol</a:t>
            </a:r>
            <a:r>
              <a:rPr lang="en-GB" sz="1400" i="1" dirty="0">
                <a:cs typeface="Calibri" pitchFamily="34" charset="0"/>
              </a:rPr>
              <a:t> Psychiatry 2011</a:t>
            </a:r>
          </a:p>
        </p:txBody>
      </p:sp>
    </p:spTree>
    <p:extLst>
      <p:ext uri="{BB962C8B-B14F-4D97-AF65-F5344CB8AC3E}">
        <p14:creationId xmlns:p14="http://schemas.microsoft.com/office/powerpoint/2010/main" val="27025281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476325" y="1653416"/>
            <a:ext cx="2387600" cy="46148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lIns="91229" tIns="45617" rIns="91229" bIns="45617">
            <a:spAutoFit/>
          </a:bodyPr>
          <a:lstStyle/>
          <a:p>
            <a:pPr defTabSz="830028">
              <a:spcBef>
                <a:spcPct val="50000"/>
              </a:spcBef>
              <a:defRPr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  <a:cs typeface="Calibri" pitchFamily="34" charset="0"/>
              </a:rPr>
              <a:t>GSK1521498</a:t>
            </a:r>
          </a:p>
        </p:txBody>
      </p:sp>
      <p:pic>
        <p:nvPicPr>
          <p:cNvPr id="8" name="Picture 7" descr="Naltrex_Hyst.JPG"/>
          <p:cNvPicPr>
            <a:picLocks noChangeAspect="1"/>
          </p:cNvPicPr>
          <p:nvPr/>
        </p:nvPicPr>
        <p:blipFill>
          <a:blip r:embed="rId2" cstate="print"/>
          <a:srcRect l="1693" t="4185" r="37935" b="66378"/>
          <a:stretch>
            <a:fillRect/>
          </a:stretch>
        </p:blipFill>
        <p:spPr>
          <a:xfrm>
            <a:off x="1476324" y="2114905"/>
            <a:ext cx="4758931" cy="38341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76326" y="1191758"/>
            <a:ext cx="4758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Quantification of Target Engagement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65176" y="298943"/>
            <a:ext cx="8151223" cy="54927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B0F0"/>
                </a:solidFill>
                <a:latin typeface="Calibri Light" panose="020F0302020204030204" pitchFamily="34" charset="0"/>
              </a:rPr>
              <a:t>Evaluation of the relationship between plasma concentration and target occupancy</a:t>
            </a:r>
          </a:p>
        </p:txBody>
      </p:sp>
    </p:spTree>
    <p:extLst>
      <p:ext uri="{BB962C8B-B14F-4D97-AF65-F5344CB8AC3E}">
        <p14:creationId xmlns:p14="http://schemas.microsoft.com/office/powerpoint/2010/main" val="5147534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476326" y="1136342"/>
            <a:ext cx="4758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Quantification of Target Engagement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8016" y="284730"/>
            <a:ext cx="8151223" cy="54927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B0F0"/>
                </a:solidFill>
                <a:latin typeface="Calibri Light" panose="020F0302020204030204" pitchFamily="34" charset="0"/>
              </a:rPr>
              <a:t>Evaluation of the relationship between plasma concentration and target occupancy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291659" y="1794111"/>
            <a:ext cx="8928926" cy="4102634"/>
            <a:chOff x="1291659" y="1794111"/>
            <a:chExt cx="8928926" cy="4102634"/>
          </a:xfrm>
        </p:grpSpPr>
        <p:pic>
          <p:nvPicPr>
            <p:cNvPr id="10" name="Picture 9" descr="Naltrex_Hyst.JPG"/>
            <p:cNvPicPr>
              <a:picLocks noChangeAspect="1"/>
            </p:cNvPicPr>
            <p:nvPr/>
          </p:nvPicPr>
          <p:blipFill>
            <a:blip r:embed="rId2" cstate="print"/>
            <a:srcRect l="1073" t="38268" r="37983" b="31948"/>
            <a:stretch>
              <a:fillRect/>
            </a:stretch>
          </p:blipFill>
          <p:spPr>
            <a:xfrm>
              <a:off x="5407463" y="2010061"/>
              <a:ext cx="4813122" cy="3886684"/>
            </a:xfrm>
            <a:prstGeom prst="rect">
              <a:avLst/>
            </a:prstGeom>
          </p:spPr>
        </p:pic>
        <p:pic>
          <p:nvPicPr>
            <p:cNvPr id="8" name="Picture 7" descr="Naltrex_Hyst.JPG"/>
            <p:cNvPicPr>
              <a:picLocks noChangeAspect="1"/>
            </p:cNvPicPr>
            <p:nvPr/>
          </p:nvPicPr>
          <p:blipFill>
            <a:blip r:embed="rId2" cstate="print"/>
            <a:srcRect l="1693" t="4185" r="37935" b="66378"/>
            <a:stretch>
              <a:fillRect/>
            </a:stretch>
          </p:blipFill>
          <p:spPr>
            <a:xfrm>
              <a:off x="1348067" y="2042059"/>
              <a:ext cx="4784436" cy="3854686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 rot="16200000">
              <a:off x="691495" y="3614019"/>
              <a:ext cx="156966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Occupancy (%)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854802" y="5263978"/>
              <a:ext cx="3972562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100" b="1" dirty="0"/>
                <a:t>   0.1	     1 	 10	100                 1000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010791" y="5263978"/>
              <a:ext cx="393248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100" b="1" dirty="0"/>
                <a:t>   0.01	           0.1	                    1 	                          10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916194" y="5541889"/>
              <a:ext cx="606304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/>
                <a:t>Concentration (ng/mL)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179363" y="3558490"/>
              <a:ext cx="329447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b="1" dirty="0"/>
                <a:t>   0                20            40             60             80            100</a:t>
              </a:r>
            </a:p>
          </p:txBody>
        </p:sp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2921484" y="1794111"/>
              <a:ext cx="6385473" cy="399902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square" lIns="91229" tIns="45617" rIns="91229" bIns="45617">
              <a:spAutoFit/>
            </a:bodyPr>
            <a:lstStyle/>
            <a:p>
              <a:pPr defTabSz="830028">
                <a:spcBef>
                  <a:spcPct val="50000"/>
                </a:spcBef>
                <a:defRPr/>
              </a:pPr>
              <a:r>
                <a:rPr lang="en-GB" sz="2000" dirty="0">
                  <a:solidFill>
                    <a:schemeClr val="tx2">
                      <a:lumMod val="75000"/>
                    </a:schemeClr>
                  </a:solidFill>
                  <a:cs typeface="Calibri" pitchFamily="34" charset="0"/>
                </a:rPr>
                <a:t>GSK1521498				Naltrexone	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17989" y="4605890"/>
              <a:ext cx="756938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3 hr</a:t>
              </a:r>
            </a:p>
            <a:p>
              <a:r>
                <a:rPr lang="en-GB" sz="1000" b="1" dirty="0"/>
                <a:t>4 to 27 hr</a:t>
              </a:r>
            </a:p>
            <a:p>
              <a:r>
                <a:rPr lang="en-GB" sz="1000" b="1" dirty="0"/>
                <a:t>32 to 51 hr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053851" y="4583515"/>
              <a:ext cx="756938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3  To 4 hr</a:t>
              </a:r>
            </a:p>
            <a:p>
              <a:r>
                <a:rPr lang="en-GB" sz="1000" b="1" dirty="0"/>
                <a:t>10 to 16 hr</a:t>
              </a:r>
            </a:p>
            <a:p>
              <a:r>
                <a:rPr lang="en-GB" sz="1000" b="1" dirty="0"/>
                <a:t>23 to 33 hr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60405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286" y="1696699"/>
            <a:ext cx="5181120" cy="1015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561429" y="2874876"/>
            <a:ext cx="6056169" cy="338526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defTabSz="913032">
              <a:defRPr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ea typeface="ＭＳ Ｐゴシック"/>
                <a:cs typeface="Calibri" pitchFamily="34" charset="0"/>
              </a:rPr>
              <a:t>Whole Brain Activation by High Fat/High Sugar Smoothie  vs Water</a:t>
            </a:r>
            <a:endParaRPr lang="en-US" sz="1600" dirty="0">
              <a:solidFill>
                <a:schemeClr val="tx2">
                  <a:lumMod val="75000"/>
                </a:schemeClr>
              </a:solidFill>
              <a:ea typeface="ＭＳ Ｐゴシック"/>
              <a:cs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76324" y="1143633"/>
            <a:ext cx="4960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Assessment  of Functional Modulation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423" y="3498418"/>
            <a:ext cx="3620426" cy="224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5632970" y="3479178"/>
            <a:ext cx="3934026" cy="2736297"/>
            <a:chOff x="2029114" y="3533389"/>
            <a:chExt cx="4847142" cy="3296581"/>
          </a:xfrm>
        </p:grpSpPr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9114" y="3533389"/>
              <a:ext cx="4847142" cy="27077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2029114" y="6273775"/>
              <a:ext cx="4847142" cy="556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3032">
                <a:defRPr/>
              </a:pP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ea typeface="ＭＳ Ｐゴシック"/>
                  <a:cs typeface="Calibri" pitchFamily="34" charset="0"/>
                </a:rPr>
                <a:t>Relationship Between  m-OR Occupancy and Amygdala Activation by  Palatable Food</a:t>
              </a:r>
              <a:endParaRPr lang="en-US" sz="1200" dirty="0">
                <a:solidFill>
                  <a:schemeClr val="tx2">
                    <a:lumMod val="75000"/>
                  </a:schemeClr>
                </a:solidFill>
                <a:ea typeface="ＭＳ Ｐゴシック"/>
                <a:cs typeface="Calibri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561423" y="5733809"/>
            <a:ext cx="3620426" cy="461665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algn="ctr" defTabSz="913032">
              <a:defRPr/>
            </a:pPr>
            <a:r>
              <a:rPr lang="en-GB" sz="1200" dirty="0">
                <a:solidFill>
                  <a:schemeClr val="tx2">
                    <a:lumMod val="75000"/>
                  </a:schemeClr>
                </a:solidFill>
                <a:ea typeface="ＭＳ Ｐゴシック"/>
                <a:cs typeface="Calibri" pitchFamily="34" charset="0"/>
              </a:rPr>
              <a:t>Effects of m-OR Blockade on Brain  Activation in  Response to Palatable Food</a:t>
            </a:r>
            <a:endParaRPr lang="en-US" sz="1200" dirty="0">
              <a:solidFill>
                <a:schemeClr val="tx2">
                  <a:lumMod val="75000"/>
                </a:schemeClr>
              </a:solidFill>
              <a:ea typeface="ＭＳ Ｐゴシック"/>
              <a:cs typeface="Calibri" pitchFamily="34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61282" y="419452"/>
            <a:ext cx="9658220" cy="54927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B0F0"/>
                </a:solidFill>
                <a:latin typeface="Calibri Light" panose="020F0302020204030204" pitchFamily="34" charset="0"/>
              </a:rPr>
              <a:t>Synergies </a:t>
            </a:r>
            <a:r>
              <a:rPr lang="en-GB">
                <a:solidFill>
                  <a:srgbClr val="00B0F0"/>
                </a:solidFill>
                <a:latin typeface="Calibri Light" panose="020F0302020204030204" pitchFamily="34" charset="0"/>
              </a:rPr>
              <a:t>between Target </a:t>
            </a:r>
            <a:r>
              <a:rPr lang="en-GB" dirty="0">
                <a:solidFill>
                  <a:srgbClr val="00B0F0"/>
                </a:solidFill>
                <a:latin typeface="Calibri Light" panose="020F0302020204030204" pitchFamily="34" charset="0"/>
              </a:rPr>
              <a:t>Engagement and Target Modulation Evaluation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018688" y="6342813"/>
            <a:ext cx="27145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4">
              <a:defRPr/>
            </a:pPr>
            <a:r>
              <a:rPr lang="en-GB" sz="1400" i="1" dirty="0" err="1">
                <a:cs typeface="Calibri" pitchFamily="34" charset="0"/>
              </a:rPr>
              <a:t>Rabiner</a:t>
            </a:r>
            <a:r>
              <a:rPr lang="en-GB" sz="1400" i="1" dirty="0">
                <a:cs typeface="Calibri" pitchFamily="34" charset="0"/>
              </a:rPr>
              <a:t> et al, </a:t>
            </a:r>
            <a:r>
              <a:rPr lang="en-GB" sz="1400" i="1" dirty="0" err="1">
                <a:cs typeface="Calibri" pitchFamily="34" charset="0"/>
              </a:rPr>
              <a:t>Mol</a:t>
            </a:r>
            <a:r>
              <a:rPr lang="en-GB" sz="1400" i="1" dirty="0">
                <a:cs typeface="Calibri" pitchFamily="34" charset="0"/>
              </a:rPr>
              <a:t> Psychiatry 2011</a:t>
            </a:r>
          </a:p>
        </p:txBody>
      </p:sp>
    </p:spTree>
    <p:extLst>
      <p:ext uri="{BB962C8B-B14F-4D97-AF65-F5344CB8AC3E}">
        <p14:creationId xmlns:p14="http://schemas.microsoft.com/office/powerpoint/2010/main" val="41320727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1" y="358105"/>
            <a:ext cx="8349986" cy="677254"/>
          </a:xfrm>
        </p:spPr>
        <p:txBody>
          <a:bodyPr>
            <a:normAutofit fontScale="90000"/>
          </a:bodyPr>
          <a:lstStyle/>
          <a:p>
            <a:r>
              <a:rPr lang="en-GB" dirty="0"/>
              <a:t>Relationship of BOLD fMRI signal change and occupancy of a novel target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887191"/>
            <a:ext cx="4558815" cy="28096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56952" y="1392195"/>
            <a:ext cx="1273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N-Back task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9686" y="2023347"/>
            <a:ext cx="3847050" cy="25373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85222" y="1436818"/>
            <a:ext cx="1684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“switching” task</a:t>
            </a:r>
          </a:p>
        </p:txBody>
      </p:sp>
    </p:spTree>
    <p:extLst>
      <p:ext uri="{BB962C8B-B14F-4D97-AF65-F5344CB8AC3E}">
        <p14:creationId xmlns:p14="http://schemas.microsoft.com/office/powerpoint/2010/main" val="4099471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Pharmacokinetic and Pharmacodynamic Biomarkers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356" y="1354807"/>
            <a:ext cx="11463850" cy="4351338"/>
          </a:xfrm>
        </p:spPr>
        <p:txBody>
          <a:bodyPr>
            <a:normAutofit fontScale="85000" lnSpcReduction="20000"/>
          </a:bodyPr>
          <a:lstStyle/>
          <a:p>
            <a:r>
              <a:rPr lang="en-GB" sz="2800" dirty="0"/>
              <a:t>Concentration of drug in tissue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Drug-target interaction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molecular target density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molecular target affinity (allosteric modulation)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neurotransmitter release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brain activity and/or metabolism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095730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F653F3-BF31-427E-9634-6015AB20A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352333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518" y="355852"/>
            <a:ext cx="8603226" cy="54927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B0F0"/>
                </a:solidFill>
                <a:latin typeface="Calibri Light" panose="020F0302020204030204" pitchFamily="34" charset="0"/>
              </a:rPr>
              <a:t>Effects of Receptor Upregulation on PET Occupancy Measurement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76376" y="1255281"/>
            <a:ext cx="91059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PET studies estimate target occupancy by comparing ligand binding pre- and post-administration of a drug</a:t>
            </a:r>
          </a:p>
          <a:p>
            <a:r>
              <a:rPr lang="en-GB" sz="1600" i="1" dirty="0">
                <a:solidFill>
                  <a:srgbClr val="000090"/>
                </a:solidFill>
              </a:rPr>
              <a:t>Assumption of lack of change in total receptor availability</a:t>
            </a:r>
          </a:p>
          <a:p>
            <a:endParaRPr lang="en-GB" sz="1200" i="1" dirty="0"/>
          </a:p>
          <a:p>
            <a:r>
              <a:rPr lang="en-GB" sz="1600" dirty="0"/>
              <a:t>A change in total receptor availability will induce bias in the estimation of occupancy, if not accounted for </a:t>
            </a:r>
          </a:p>
          <a:p>
            <a:r>
              <a:rPr lang="en-GB" sz="1600" dirty="0"/>
              <a:t>	</a:t>
            </a:r>
          </a:p>
          <a:p>
            <a:r>
              <a:rPr lang="en-GB" sz="1600" dirty="0"/>
              <a:t>	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5551176" y="2584107"/>
            <a:ext cx="4953943" cy="3323277"/>
            <a:chOff x="3887065" y="2442851"/>
            <a:chExt cx="4953943" cy="3323277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7065" y="2442851"/>
              <a:ext cx="4953943" cy="3323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6631250" y="3909079"/>
              <a:ext cx="1" cy="1224439"/>
            </a:xfrm>
            <a:prstGeom prst="straightConnector1">
              <a:avLst/>
            </a:prstGeom>
            <a:ln w="28575" cmpd="sng">
              <a:solidFill>
                <a:schemeClr val="accent1">
                  <a:lumMod val="50000"/>
                </a:schemeClr>
              </a:solidFill>
              <a:headEnd type="none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6988976" y="3894165"/>
              <a:ext cx="1" cy="1224439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headEnd type="none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232017" y="4661995"/>
              <a:ext cx="11875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50000"/>
                    </a:schemeClr>
                  </a:solidFill>
                </a:rPr>
                <a:t>EC</a:t>
              </a:r>
              <a:r>
                <a:rPr lang="en-US" baseline="-25000" dirty="0">
                  <a:solidFill>
                    <a:schemeClr val="accent1">
                      <a:lumMod val="50000"/>
                    </a:schemeClr>
                  </a:solidFill>
                </a:rPr>
                <a:t>50</a:t>
              </a:r>
              <a:r>
                <a:rPr lang="en-US" dirty="0"/>
                <a:t> &lt; </a:t>
              </a:r>
              <a:r>
                <a:rPr lang="en-US" dirty="0">
                  <a:solidFill>
                    <a:srgbClr val="FF0000"/>
                  </a:solidFill>
                </a:rPr>
                <a:t>EC</a:t>
              </a:r>
              <a:r>
                <a:rPr lang="en-US" baseline="-25000" dirty="0">
                  <a:solidFill>
                    <a:srgbClr val="FF0000"/>
                  </a:solidFill>
                </a:rPr>
                <a:t>50</a:t>
              </a:r>
            </a:p>
          </p:txBody>
        </p:sp>
      </p:grp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1170795" y="2589464"/>
            <a:ext cx="3368334" cy="3138640"/>
            <a:chOff x="893857" y="2914897"/>
            <a:chExt cx="2823887" cy="2631320"/>
          </a:xfrm>
        </p:grpSpPr>
        <p:sp>
          <p:nvSpPr>
            <p:cNvPr id="35" name="TextBox 34"/>
            <p:cNvSpPr txBox="1"/>
            <p:nvPr/>
          </p:nvSpPr>
          <p:spPr>
            <a:xfrm rot="16200000">
              <a:off x="194870" y="4139345"/>
              <a:ext cx="2105859" cy="707886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Pre-Treatment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Baseline BP</a:t>
              </a:r>
              <a:r>
                <a:rPr kumimoji="0" lang="en-GB" sz="14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ND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  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 rot="16200000">
              <a:off x="1455312" y="4604696"/>
              <a:ext cx="1431636" cy="451406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Post-block  BP</a:t>
              </a:r>
              <a:r>
                <a:rPr kumimoji="0" lang="en-GB" sz="14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ND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  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 rot="16200000">
              <a:off x="416712" y="3991516"/>
              <a:ext cx="2586181" cy="523220"/>
            </a:xfrm>
            <a:prstGeom prst="rect">
              <a:avLst/>
            </a:prstGeom>
            <a:solidFill>
              <a:srgbClr val="5B9BD5">
                <a:lumMod val="60000"/>
                <a:lumOff val="40000"/>
              </a:srgb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Post-Treatment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Baseline BP</a:t>
              </a:r>
              <a:r>
                <a:rPr kumimoji="0" lang="en-GB" sz="14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ND</a:t>
              </a:r>
              <a:r>
                <a:rPr kumimoji="0" lang="en-GB" sz="18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  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2535884" y="3521481"/>
              <a:ext cx="8771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Measured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Occupancy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 rot="16200000">
              <a:off x="2980363" y="3375279"/>
              <a:ext cx="11977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True Occupancy</a:t>
              </a: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1971413" y="3440358"/>
              <a:ext cx="789708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>
            <a:xfrm>
              <a:off x="1963853" y="4111036"/>
              <a:ext cx="1459797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>
            <a:xfrm flipV="1">
              <a:off x="2001979" y="2952352"/>
              <a:ext cx="1421671" cy="7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>
            <a:xfrm>
              <a:off x="2742847" y="3449866"/>
              <a:ext cx="0" cy="654624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3259828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881" y="179950"/>
            <a:ext cx="8712344" cy="54927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B0F0"/>
                </a:solidFill>
                <a:latin typeface="Calibri Light" panose="020F0302020204030204" pitchFamily="34" charset="0"/>
              </a:rPr>
              <a:t>Human Brain Dopamine-D2 Receptor Occupancy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76376" y="1005898"/>
            <a:ext cx="91059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Human PET studies of D2R occupancy by antipsychotics consistently report discrepancies between single-dose (SD) and repeat-dose (RD)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The observed lower apparent affinity seen in repeat dose studies is consistent with an upregulation of D2R induced by repeated antipsychotic administration leading to an underestimation of D2R occupancy</a:t>
            </a:r>
          </a:p>
          <a:p>
            <a:r>
              <a:rPr lang="en-GB" sz="1600" dirty="0"/>
              <a:t>	</a:t>
            </a:r>
          </a:p>
          <a:p>
            <a:r>
              <a:rPr lang="en-GB" sz="1600" dirty="0"/>
              <a:t>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62407" y="1969076"/>
          <a:ext cx="6646606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7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40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79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Drug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Single 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Repeat</a:t>
                      </a:r>
                      <a:r>
                        <a:rPr lang="en-GB" baseline="0" dirty="0"/>
                        <a:t> dose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References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dirty="0"/>
                        <a:t>JNJ-37822681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15.8 ng/ml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  <a:p>
                      <a:r>
                        <a:rPr lang="en-GB" sz="1400" b="0" dirty="0"/>
                        <a:t>26 ng/ml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dirty="0" err="1"/>
                        <a:t>Te</a:t>
                      </a:r>
                      <a:r>
                        <a:rPr lang="en-GB" sz="1100" b="0" dirty="0"/>
                        <a:t> </a:t>
                      </a:r>
                      <a:r>
                        <a:rPr lang="en-GB" sz="1100" b="0" dirty="0" err="1"/>
                        <a:t>Beek</a:t>
                      </a:r>
                      <a:r>
                        <a:rPr lang="en-GB" sz="1100" b="0" dirty="0"/>
                        <a:t> 2012</a:t>
                      </a:r>
                    </a:p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/>
                        <a:t>Schmidt 2012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dirty="0" err="1"/>
                        <a:t>Lurasidone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   7.6 ng/ml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  <a:p>
                      <a:r>
                        <a:rPr lang="en-GB" sz="1400" b="0" dirty="0"/>
                        <a:t>29 ng/ml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dirty="0"/>
                        <a:t>Wong 2013</a:t>
                      </a:r>
                    </a:p>
                    <a:p>
                      <a:r>
                        <a:rPr lang="en-GB" sz="1100" b="0" dirty="0" err="1"/>
                        <a:t>Potkin</a:t>
                      </a:r>
                      <a:r>
                        <a:rPr lang="en-GB" sz="1100" b="0" dirty="0"/>
                        <a:t> 2014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dirty="0"/>
                        <a:t>Ziprasidone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19.3 ng/ml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  <a:p>
                      <a:endParaRPr lang="en-GB" sz="1400" b="0" dirty="0"/>
                    </a:p>
                    <a:p>
                      <a:r>
                        <a:rPr lang="en-GB" sz="1400" b="0" dirty="0"/>
                        <a:t>33</a:t>
                      </a:r>
                      <a:r>
                        <a:rPr lang="en-GB" sz="1400" b="0" baseline="0" dirty="0"/>
                        <a:t> ng/ml</a:t>
                      </a:r>
                    </a:p>
                    <a:p>
                      <a:r>
                        <a:rPr lang="en-GB" sz="1400" b="0" baseline="0" dirty="0"/>
                        <a:t>84 ng/ml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dirty="0"/>
                        <a:t>Bench 1993, 1996; </a:t>
                      </a:r>
                      <a:r>
                        <a:rPr lang="en-GB" sz="1100" b="0" dirty="0" err="1"/>
                        <a:t>Vernalaken</a:t>
                      </a:r>
                      <a:r>
                        <a:rPr lang="en-GB" sz="1100" b="0" dirty="0"/>
                        <a:t> 2008</a:t>
                      </a:r>
                    </a:p>
                    <a:p>
                      <a:endParaRPr lang="en-GB" sz="1100" b="0" dirty="0"/>
                    </a:p>
                    <a:p>
                      <a:r>
                        <a:rPr lang="en-GB" sz="1100" b="0" dirty="0" err="1"/>
                        <a:t>Mamo</a:t>
                      </a:r>
                      <a:r>
                        <a:rPr lang="en-GB" sz="1100" b="0" dirty="0"/>
                        <a:t> 2004</a:t>
                      </a:r>
                    </a:p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/>
                        <a:t>Suzuki</a:t>
                      </a:r>
                      <a:r>
                        <a:rPr lang="en-GB" sz="1100" b="0" baseline="0" dirty="0"/>
                        <a:t> 2013</a:t>
                      </a:r>
                      <a:endParaRPr lang="en-GB" sz="11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924" y="2638680"/>
            <a:ext cx="2603826" cy="1751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66292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713" y="232150"/>
            <a:ext cx="8712344" cy="549273"/>
          </a:xfrm>
        </p:spPr>
        <p:txBody>
          <a:bodyPr>
            <a:normAutofit fontScale="90000"/>
          </a:bodyPr>
          <a:lstStyle/>
          <a:p>
            <a:r>
              <a:rPr lang="en-GB" sz="3600" dirty="0">
                <a:solidFill>
                  <a:srgbClr val="00B0F0"/>
                </a:solidFill>
                <a:latin typeface="Calibri Light" panose="020F0302020204030204" pitchFamily="34" charset="0"/>
              </a:rPr>
              <a:t>Target Upregulation – RD Occupancy Bias</a:t>
            </a:r>
            <a:br>
              <a:rPr lang="en-GB" sz="4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en-GB" sz="3100" dirty="0">
                <a:solidFill>
                  <a:schemeClr val="accent1"/>
                </a:solidFill>
              </a:rPr>
              <a:t>example: D</a:t>
            </a:r>
            <a:r>
              <a:rPr lang="en-GB" sz="3100" baseline="-25000" dirty="0">
                <a:solidFill>
                  <a:schemeClr val="accent1"/>
                </a:solidFill>
              </a:rPr>
              <a:t>2</a:t>
            </a:r>
            <a:r>
              <a:rPr lang="en-GB" sz="3100" dirty="0">
                <a:solidFill>
                  <a:schemeClr val="accent1"/>
                </a:solidFill>
              </a:rPr>
              <a:t>R occupancy by antipsychotics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391" y="5924872"/>
            <a:ext cx="577587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Occupancy Data from:  </a:t>
            </a:r>
          </a:p>
          <a:p>
            <a:r>
              <a:rPr lang="en-GB" sz="1600" dirty="0"/>
              <a:t>Single dose   </a:t>
            </a:r>
            <a:r>
              <a:rPr lang="en-GB" sz="1400" i="1" dirty="0"/>
              <a:t>(</a:t>
            </a:r>
            <a:r>
              <a:rPr lang="en-GB" sz="1400" i="1" dirty="0" err="1"/>
              <a:t>Te</a:t>
            </a:r>
            <a:r>
              <a:rPr lang="en-GB" sz="1400" i="1" dirty="0"/>
              <a:t> </a:t>
            </a:r>
            <a:r>
              <a:rPr lang="en-GB" sz="1400" i="1" dirty="0" err="1"/>
              <a:t>Beek</a:t>
            </a:r>
            <a:r>
              <a:rPr lang="en-GB" sz="1400" i="1" dirty="0"/>
              <a:t> et al, J Psychopharmacology (2012) 26; 1128 – 1135) </a:t>
            </a:r>
          </a:p>
          <a:p>
            <a:r>
              <a:rPr lang="en-GB" sz="1600" dirty="0"/>
              <a:t>Repeat dose </a:t>
            </a:r>
            <a:r>
              <a:rPr lang="en-GB" sz="1400" i="1" dirty="0"/>
              <a:t>(Schmidt et al, Psychopharmacology (2012) 224:549–557)</a:t>
            </a:r>
            <a:endParaRPr lang="en-GB" sz="14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590" y="1734940"/>
            <a:ext cx="4572001" cy="3453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937" y="1736646"/>
            <a:ext cx="4572002" cy="3453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294975" y="5188780"/>
          <a:ext cx="4320336" cy="701206"/>
        </p:xfrm>
        <a:graphic>
          <a:graphicData uri="http://schemas.openxmlformats.org/drawingml/2006/table">
            <a:tbl>
              <a:tblPr firstRow="1" firstCol="1" bandRow="1"/>
              <a:tblGrid>
                <a:gridCol w="72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17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57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3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EC</a:t>
                      </a:r>
                      <a:r>
                        <a:rPr lang="en-GB" sz="1400" b="1" i="1" baseline="-25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r>
                        <a:rPr lang="en-GB" sz="14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(ng/ml)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i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U</a:t>
                      </a:r>
                      <a:r>
                        <a:rPr lang="en-GB" sz="1400" b="1" i="1" baseline="-250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max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SD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14.3 (5.6 -23.0)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1.10 (0.53 – 1.67)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3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1.62 (1.05 – 2.20)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066320" y="5188780"/>
          <a:ext cx="3359887" cy="692850"/>
        </p:xfrm>
        <a:graphic>
          <a:graphicData uri="http://schemas.openxmlformats.org/drawingml/2006/table">
            <a:tbl>
              <a:tblPr firstRow="1" firstCol="1" bandRow="1"/>
              <a:tblGrid>
                <a:gridCol w="12108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90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3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i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EC</a:t>
                      </a:r>
                      <a:r>
                        <a:rPr lang="en-GB" sz="1400" b="1" i="1" baseline="-250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50</a:t>
                      </a:r>
                      <a:r>
                        <a:rPr lang="en-GB" sz="1400" b="1" i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(ng/ml)</a:t>
                      </a:r>
                      <a:endParaRPr lang="en-GB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53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SD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+mn-lt"/>
                        </a:rPr>
                        <a:t>15.7   (14.2-17.3)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53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74295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+mn-lt"/>
                        </a:rPr>
                        <a:t>26.8   (24.1-30.0)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538731" y="928310"/>
                <a:ext cx="3902414" cy="7280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/>
                            </a:rPr>
                            <m:t>𝑂</m:t>
                          </m:r>
                        </m:e>
                        <m:sup>
                          <m:r>
                            <a:rPr lang="en-GB" sz="1400" i="1">
                              <a:latin typeface="Cambria Math"/>
                            </a:rPr>
                            <m:t>𝑀</m:t>
                          </m:r>
                        </m:sup>
                      </m:sSup>
                      <m:r>
                        <a:rPr lang="en-GB" sz="1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/>
                            </a:rPr>
                            <m:t>[</m:t>
                          </m:r>
                          <m:r>
                            <a:rPr lang="en-GB" sz="1400" i="1">
                              <a:latin typeface="Cambria Math"/>
                            </a:rPr>
                            <m:t>𝐷𝑟𝑢𝑔</m:t>
                          </m:r>
                          <m:r>
                            <a:rPr lang="en-GB" sz="1400" i="1">
                              <a:latin typeface="Cambria Math"/>
                            </a:rPr>
                            <m:t>]−</m:t>
                          </m:r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/>
                                </a:rPr>
                                <m:t>𝐸𝐶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/>
                                </a:rPr>
                                <m:t>50</m:t>
                              </m:r>
                            </m:sub>
                          </m:sSub>
                          <m:f>
                            <m:f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i="1">
                                  <a:latin typeface="Cambria Math"/>
                                </a:rPr>
                                <m:t>[</m:t>
                              </m:r>
                              <m:r>
                                <a:rPr lang="en-GB" sz="1400" i="1">
                                  <a:latin typeface="Cambria Math"/>
                                </a:rPr>
                                <m:t>𝐷𝑟𝑢𝑔</m:t>
                              </m:r>
                              <m:r>
                                <a:rPr lang="en-GB" sz="1400" i="1">
                                  <a:latin typeface="Cambria Math"/>
                                </a:rPr>
                                <m:t>]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/>
                                    </a:rPr>
                                    <m:t>[</m:t>
                                  </m:r>
                                  <m:r>
                                    <a:rPr lang="en-GB" sz="1400" i="1">
                                      <a:latin typeface="Cambria Math"/>
                                    </a:rPr>
                                    <m:t>𝐷𝑟𝑢𝑔</m:t>
                                  </m:r>
                                  <m:r>
                                    <a:rPr lang="en-GB" sz="1400" i="1">
                                      <a:latin typeface="Cambria Math"/>
                                    </a:rPr>
                                    <m:t>]+</m:t>
                                  </m:r>
                                  <m:r>
                                    <a:rPr lang="en-GB" sz="1400" i="1">
                                      <a:latin typeface="Cambria Math"/>
                                    </a:rPr>
                                    <m:t>𝐸𝐶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/>
                                    </a:rPr>
                                    <m:t>50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400" i="1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GB" sz="1400" i="1">
                              <a:latin typeface="Cambria Math"/>
                            </a:rPr>
                            <m:t>−1)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/>
                                </a:rPr>
                                <m:t>[</m:t>
                              </m:r>
                              <m:r>
                                <a:rPr lang="en-GB" sz="1400" i="1">
                                  <a:latin typeface="Cambria Math"/>
                                </a:rPr>
                                <m:t>𝐷𝑟𝑢𝑔</m:t>
                              </m:r>
                              <m:r>
                                <a:rPr lang="en-GB" sz="1400" i="1">
                                  <a:latin typeface="Cambria Math"/>
                                </a:rPr>
                                <m:t>]+</m:t>
                              </m:r>
                              <m:r>
                                <a:rPr lang="en-GB" sz="1400" i="1">
                                  <a:latin typeface="Cambria Math"/>
                                </a:rPr>
                                <m:t>𝐸𝐶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/>
                                </a:rPr>
                                <m:t>50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8731" y="928310"/>
                <a:ext cx="3902414" cy="7280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2433763" y="1021476"/>
                <a:ext cx="1844351" cy="5417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/>
                            </a:rPr>
                            <m:t>𝑂</m:t>
                          </m:r>
                        </m:e>
                        <m:sup>
                          <m:r>
                            <a:rPr lang="en-GB" sz="1400" i="1">
                              <a:latin typeface="Cambria Math"/>
                            </a:rPr>
                            <m:t>𝑀</m:t>
                          </m:r>
                        </m:sup>
                      </m:sSup>
                      <m:r>
                        <a:rPr lang="en-GB" sz="1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/>
                            </a:rPr>
                            <m:t>[</m:t>
                          </m:r>
                          <m:r>
                            <a:rPr lang="en-GB" sz="1400" i="1">
                              <a:latin typeface="Cambria Math"/>
                            </a:rPr>
                            <m:t>𝐷𝑟𝑢𝑔</m:t>
                          </m:r>
                          <m:r>
                            <a:rPr lang="en-GB" sz="1400" i="1">
                              <a:latin typeface="Cambria Math"/>
                            </a:rPr>
                            <m:t>] 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/>
                                </a:rPr>
                                <m:t>[</m:t>
                              </m:r>
                              <m:r>
                                <a:rPr lang="en-GB" sz="1400" i="1">
                                  <a:latin typeface="Cambria Math"/>
                                </a:rPr>
                                <m:t>𝐷𝑟𝑢𝑔</m:t>
                              </m:r>
                              <m:r>
                                <a:rPr lang="en-GB" sz="1400" i="1">
                                  <a:latin typeface="Cambria Math"/>
                                </a:rPr>
                                <m:t>]+</m:t>
                              </m:r>
                              <m:r>
                                <a:rPr lang="en-GB" sz="1400" i="1">
                                  <a:latin typeface="Cambria Math"/>
                                </a:rPr>
                                <m:t>𝐸𝐶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/>
                                </a:rPr>
                                <m:t>50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3763" y="1021476"/>
                <a:ext cx="1844351" cy="541751"/>
              </a:xfrm>
              <a:prstGeom prst="rect">
                <a:avLst/>
              </a:prstGeom>
              <a:blipFill>
                <a:blip r:embed="rId5"/>
                <a:stretch>
                  <a:fillRect b="-56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9734831"/>
      </p:ext>
    </p:extLst>
  </p:cSld>
  <p:clrMapOvr>
    <a:masterClrMapping/>
  </p:clrMapOvr>
  <p:transition spd="slow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584" y="366763"/>
            <a:ext cx="8712344" cy="54927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Dopamine-D2 Receptor Upregulation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8520" y="177604"/>
            <a:ext cx="91059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b="1" i="1" dirty="0">
              <a:solidFill>
                <a:srgbClr val="00B0F0"/>
              </a:solidFill>
              <a:latin typeface="Calibri Light" panose="020F0302020204030204" pitchFamily="34" charset="0"/>
              <a:ea typeface="+mj-ea"/>
              <a:cs typeface="+mj-cs"/>
            </a:endParaRPr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Upregulation of Dopamine-D2 receptor (D2R) has been demonstrated in the rodent brain following  several  weeks dosing with antipsychotics D2R antagonists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Magnitude of upregulation is expected to vary with the target occupancy, duration of treatment and intrinsic efficacy of the blocker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93121" y="1825507"/>
          <a:ext cx="8475211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3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97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874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dirty="0"/>
                        <a:t>Reference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Drug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            Ventral Striatum           Dorsal Striatum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0" dirty="0" err="1"/>
                        <a:t>Tarazi</a:t>
                      </a:r>
                      <a:r>
                        <a:rPr lang="en-GB" sz="1200" b="0" dirty="0"/>
                        <a:t>, 2001</a:t>
                      </a:r>
                    </a:p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err="1"/>
                        <a:t>Florijn</a:t>
                      </a:r>
                      <a:r>
                        <a:rPr lang="en-GB" sz="1200" b="0" dirty="0"/>
                        <a:t>, 1997</a:t>
                      </a:r>
                    </a:p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err="1"/>
                        <a:t>Tarazi</a:t>
                      </a:r>
                      <a:r>
                        <a:rPr lang="en-GB" sz="1200" b="0" dirty="0"/>
                        <a:t>, 1997</a:t>
                      </a:r>
                    </a:p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err="1"/>
                        <a:t>Tarazi</a:t>
                      </a:r>
                      <a:r>
                        <a:rPr lang="en-GB" sz="1200" b="0" dirty="0"/>
                        <a:t>, 2008</a:t>
                      </a:r>
                    </a:p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dirty="0"/>
                    </a:p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dirty="0"/>
                    </a:p>
                    <a:p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err="1"/>
                        <a:t>Asenapine</a:t>
                      </a:r>
                      <a:endParaRPr lang="en-GB" sz="1400" b="0" dirty="0"/>
                    </a:p>
                    <a:p>
                      <a:r>
                        <a:rPr lang="en-GB" sz="1400" b="0" dirty="0"/>
                        <a:t>Risperidone</a:t>
                      </a:r>
                    </a:p>
                    <a:p>
                      <a:r>
                        <a:rPr lang="en-GB" sz="1400" b="0" dirty="0" err="1"/>
                        <a:t>Olanzepine</a:t>
                      </a:r>
                      <a:endParaRPr lang="en-GB" sz="1400" b="0" dirty="0"/>
                    </a:p>
                    <a:p>
                      <a:r>
                        <a:rPr lang="en-GB" sz="1400" b="0" dirty="0"/>
                        <a:t>Quetiapine</a:t>
                      </a:r>
                    </a:p>
                    <a:p>
                      <a:r>
                        <a:rPr lang="en-GB" sz="1400" b="0" dirty="0"/>
                        <a:t>Haloperidol</a:t>
                      </a:r>
                    </a:p>
                    <a:p>
                      <a:r>
                        <a:rPr lang="en-GB" sz="1400" b="0" dirty="0"/>
                        <a:t>Clozapine</a:t>
                      </a:r>
                    </a:p>
                    <a:p>
                      <a:r>
                        <a:rPr lang="en-GB" sz="1400" b="0" dirty="0" err="1"/>
                        <a:t>Raclopride</a:t>
                      </a:r>
                      <a:endParaRPr lang="en-GB" sz="1400" b="0" dirty="0"/>
                    </a:p>
                    <a:p>
                      <a:r>
                        <a:rPr lang="en-GB" sz="1400" b="0" dirty="0" err="1"/>
                        <a:t>Fluphenazine</a:t>
                      </a:r>
                      <a:endParaRPr lang="en-GB" sz="1400" b="0" dirty="0"/>
                    </a:p>
                    <a:p>
                      <a:r>
                        <a:rPr lang="en-GB" sz="1400" b="0" dirty="0"/>
                        <a:t>NPA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132%</a:t>
                      </a:r>
                      <a:r>
                        <a:rPr lang="en-GB" sz="1400" b="0" dirty="0"/>
                        <a:t>   </a:t>
                      </a:r>
                    </a:p>
                    <a:p>
                      <a:pPr algn="ctr"/>
                      <a:r>
                        <a:rPr lang="en-GB" sz="1400" b="1" dirty="0"/>
                        <a:t>137%</a:t>
                      </a:r>
                    </a:p>
                    <a:p>
                      <a:pPr algn="ctr"/>
                      <a:r>
                        <a:rPr lang="en-GB" sz="1400" b="1" dirty="0"/>
                        <a:t>128%</a:t>
                      </a:r>
                    </a:p>
                    <a:p>
                      <a:pPr algn="ctr"/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107%</a:t>
                      </a:r>
                    </a:p>
                    <a:p>
                      <a:pPr algn="ctr"/>
                      <a:r>
                        <a:rPr lang="en-GB" sz="1400" b="1" dirty="0"/>
                        <a:t>126%</a:t>
                      </a:r>
                      <a:r>
                        <a:rPr lang="en-GB" sz="1400" b="0" dirty="0"/>
                        <a:t>   </a:t>
                      </a:r>
                    </a:p>
                    <a:p>
                      <a:pPr algn="ctr"/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102%, 110%</a:t>
                      </a:r>
                    </a:p>
                    <a:p>
                      <a:pPr algn="ctr"/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113%</a:t>
                      </a:r>
                    </a:p>
                    <a:p>
                      <a:pPr marL="0" marR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127%</a:t>
                      </a:r>
                      <a:r>
                        <a:rPr lang="en-GB" sz="1400" b="0" dirty="0"/>
                        <a:t>   </a:t>
                      </a:r>
                    </a:p>
                    <a:p>
                      <a:pPr algn="ctr"/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105%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141%</a:t>
                      </a:r>
                      <a:r>
                        <a:rPr lang="en-GB" sz="1400" b="0" dirty="0"/>
                        <a:t>   </a:t>
                      </a:r>
                    </a:p>
                    <a:p>
                      <a:pPr algn="ctr"/>
                      <a:r>
                        <a:rPr lang="en-GB" sz="1400" b="1" dirty="0"/>
                        <a:t>141%</a:t>
                      </a:r>
                    </a:p>
                    <a:p>
                      <a:pPr algn="ctr"/>
                      <a:r>
                        <a:rPr lang="en-GB" sz="1400" b="1" dirty="0"/>
                        <a:t>125%</a:t>
                      </a:r>
                    </a:p>
                    <a:p>
                      <a:pPr marL="0" algn="ctr" defTabSz="742950" rtl="0" eaLnBrk="1" latinLnBrk="0" hangingPunct="1"/>
                      <a:r>
                        <a:rPr lang="en-GB" sz="14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101%</a:t>
                      </a:r>
                    </a:p>
                    <a:p>
                      <a:pPr algn="ctr"/>
                      <a:r>
                        <a:rPr lang="en-GB" sz="1400" b="1" dirty="0"/>
                        <a:t>126%</a:t>
                      </a:r>
                    </a:p>
                    <a:p>
                      <a:pPr algn="ctr"/>
                      <a:r>
                        <a:rPr lang="en-GB" sz="14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105%</a:t>
                      </a:r>
                    </a:p>
                    <a:p>
                      <a:pPr algn="ctr"/>
                      <a:r>
                        <a:rPr lang="en-GB" sz="14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113%</a:t>
                      </a:r>
                    </a:p>
                    <a:p>
                      <a:pPr algn="ctr"/>
                      <a:r>
                        <a:rPr lang="en-GB" sz="1400" b="1" dirty="0"/>
                        <a:t>115%</a:t>
                      </a:r>
                    </a:p>
                    <a:p>
                      <a:pPr marL="0" algn="ctr" defTabSz="742950" rtl="0" eaLnBrk="1" latinLnBrk="0" hangingPunct="1"/>
                      <a:r>
                        <a:rPr lang="en-GB" sz="14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/>
                        <a:t>Huang, 1997</a:t>
                      </a:r>
                    </a:p>
                    <a:p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Haloperidol</a:t>
                      </a:r>
                    </a:p>
                    <a:p>
                      <a:r>
                        <a:rPr lang="en-GB" sz="1400" b="0" dirty="0"/>
                        <a:t>Clozapine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141%</a:t>
                      </a:r>
                    </a:p>
                    <a:p>
                      <a:pPr algn="ctr"/>
                      <a:r>
                        <a:rPr lang="en-GB" sz="1400" b="1" dirty="0"/>
                        <a:t>185%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132%</a:t>
                      </a:r>
                    </a:p>
                    <a:p>
                      <a:pPr algn="ctr"/>
                      <a:r>
                        <a:rPr lang="en-GB" sz="1400" b="1" dirty="0"/>
                        <a:t>152%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/>
                        <a:t>Inoue, 1997</a:t>
                      </a:r>
                    </a:p>
                    <a:p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Haloperidol</a:t>
                      </a:r>
                    </a:p>
                    <a:p>
                      <a:r>
                        <a:rPr lang="en-GB" sz="1400" b="0" dirty="0"/>
                        <a:t>Aripiprazole (  12 mg/kg)</a:t>
                      </a:r>
                    </a:p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/>
                        <a:t>Aripiprazole (100 mg/kg)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/>
                        <a:t>                                                </a:t>
                      </a:r>
                      <a:r>
                        <a:rPr lang="en-GB" sz="1400" b="1" dirty="0"/>
                        <a:t>140%</a:t>
                      </a:r>
                    </a:p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/>
                        <a:t>                                                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102%</a:t>
                      </a:r>
                    </a:p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/>
                        <a:t>                                                </a:t>
                      </a:r>
                      <a:r>
                        <a:rPr lang="en-GB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121%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217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0545" y="210182"/>
            <a:ext cx="8712344" cy="549273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solidFill>
                  <a:srgbClr val="00B0F0"/>
                </a:solidFill>
                <a:latin typeface="Calibri Light" panose="020F0302020204030204" pitchFamily="34" charset="0"/>
              </a:rPr>
              <a:t>Biodistribution</a:t>
            </a:r>
            <a:r>
              <a:rPr lang="en-US" baseline="30000" dirty="0">
                <a:solidFill>
                  <a:srgbClr val="00B0F0"/>
                </a:solidFill>
                <a:latin typeface="Calibri Light" panose="020F0302020204030204" pitchFamily="34" charset="0"/>
              </a:rPr>
              <a:t>+</a:t>
            </a:r>
            <a:r>
              <a:rPr lang="en-US" dirty="0">
                <a:solidFill>
                  <a:srgbClr val="00B0F0"/>
                </a:solidFill>
                <a:latin typeface="Calibri Light" panose="020F0302020204030204" pitchFamily="34" charset="0"/>
              </a:rPr>
              <a:t>- Assessing Free Drug Brain Concentrations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2300" y="976337"/>
            <a:ext cx="4932515" cy="15602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38290" y="831739"/>
            <a:ext cx="4134465" cy="967444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  <a:cs typeface="Arial Rounded MT Bold"/>
              </a:rPr>
              <a:t>Biodistribution</a:t>
            </a:r>
            <a:r>
              <a:rPr lang="en-US" sz="2400" baseline="30000" dirty="0">
                <a:solidFill>
                  <a:schemeClr val="tx2">
                    <a:lumMod val="75000"/>
                  </a:schemeClr>
                </a:solidFill>
                <a:cs typeface="Arial Rounded MT Bold"/>
              </a:rPr>
              <a:t>+</a:t>
            </a:r>
          </a:p>
          <a:p>
            <a:endParaRPr lang="en-US" sz="1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Measuring Free Drug Concentration in Brain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Assessing Active Transport Liability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A63ECDB-6B36-4F70-93EF-9B126DECE3C5}"/>
              </a:ext>
            </a:extLst>
          </p:cNvPr>
          <p:cNvCxnSpPr>
            <a:cxnSpLocks/>
          </p:cNvCxnSpPr>
          <p:nvPr/>
        </p:nvCxnSpPr>
        <p:spPr>
          <a:xfrm flipH="1" flipV="1">
            <a:off x="5648627" y="3088597"/>
            <a:ext cx="280002" cy="6404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9A7F684-520A-400E-94A2-4A4F156713AD}"/>
              </a:ext>
            </a:extLst>
          </p:cNvPr>
          <p:cNvCxnSpPr>
            <a:cxnSpLocks/>
          </p:cNvCxnSpPr>
          <p:nvPr/>
        </p:nvCxnSpPr>
        <p:spPr>
          <a:xfrm>
            <a:off x="5928629" y="3099639"/>
            <a:ext cx="0" cy="45471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3FACE5E-190F-4B94-81DA-5533F7719AB4}"/>
              </a:ext>
            </a:extLst>
          </p:cNvPr>
          <p:cNvGrpSpPr/>
          <p:nvPr/>
        </p:nvGrpSpPr>
        <p:grpSpPr>
          <a:xfrm>
            <a:off x="210066" y="1725419"/>
            <a:ext cx="8289114" cy="2889073"/>
            <a:chOff x="813990" y="1750057"/>
            <a:chExt cx="8289114" cy="288907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33FC639-C0DB-4511-ADFA-DA0E15C6EC6D}"/>
                </a:ext>
              </a:extLst>
            </p:cNvPr>
            <p:cNvGrpSpPr/>
            <p:nvPr/>
          </p:nvGrpSpPr>
          <p:grpSpPr>
            <a:xfrm>
              <a:off x="813990" y="2354938"/>
              <a:ext cx="8289114" cy="2284192"/>
              <a:chOff x="1586266" y="2332834"/>
              <a:chExt cx="8289114" cy="228419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Object 6"/>
                  <p:cNvSpPr txBox="1"/>
                  <p:nvPr/>
                </p:nvSpPr>
                <p:spPr bwMode="auto">
                  <a:xfrm>
                    <a:off x="4936511" y="3468109"/>
                    <a:ext cx="2735263" cy="593725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>
                    <a:norm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𝐹𝑇</m:t>
                              </m:r>
                            </m:sub>
                          </m:sSub>
                          <m: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GB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𝑁𝐷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𝑁𝐷</m:t>
                                  </m:r>
                                </m:sub>
                              </m:sSub>
                              <m:r>
                                <a:rPr lang="en-GB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oMath>
                      </m:oMathPara>
                    </a14:m>
                    <a:endParaRPr lang="en-GB" sz="2800" dirty="0"/>
                  </a:p>
                </p:txBody>
              </p:sp>
            </mc:Choice>
            <mc:Fallback xmlns="">
              <p:sp>
                <p:nvSpPr>
                  <p:cNvPr id="24" name="Object 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936511" y="3468109"/>
                    <a:ext cx="2735263" cy="593725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" name="Straight Arrow Connector 2"/>
              <p:cNvCxnSpPr/>
              <p:nvPr/>
            </p:nvCxnSpPr>
            <p:spPr>
              <a:xfrm>
                <a:off x="4337844" y="4166732"/>
                <a:ext cx="1964044" cy="1582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/>
              <p:nvPr/>
            </p:nvCxnSpPr>
            <p:spPr>
              <a:xfrm flipH="1" flipV="1">
                <a:off x="6913358" y="4168314"/>
                <a:ext cx="1113189" cy="2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/>
              <p:cNvSpPr txBox="1"/>
              <p:nvPr/>
            </p:nvSpPr>
            <p:spPr>
              <a:xfrm>
                <a:off x="1586266" y="2332834"/>
                <a:ext cx="20033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6515"/>
                <a:r>
                  <a:rPr lang="en-US" dirty="0">
                    <a:solidFill>
                      <a:prstClr val="black"/>
                    </a:solidFill>
                  </a:rPr>
                  <a:t>Equilibrium Dialysis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62" name="Object 3"/>
                  <p:cNvGraphicFramePr>
                    <a:graphicFrameLocks noChangeAspect="1"/>
                  </p:cNvGraphicFramePr>
                  <p:nvPr/>
                </p:nvGraphicFramePr>
                <p:xfrm>
                  <a:off x="3040064" y="3482976"/>
                  <a:ext cx="9525" cy="11113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Bitmap Image" r:id="rId6" imgW="25400" imgH="25400" progId="PBrush">
                          <p:embed/>
                        </p:oleObj>
                      </mc:Choice>
                      <mc:Fallback>
                        <p:oleObj name="Bitmap Image" r:id="rId6" imgW="25400" imgH="25400" progId="PBrush">
                          <p:embed/>
                          <p:pic>
                            <p:nvPicPr>
                              <p:cNvPr id="62" name="Object 3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7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040064" y="3482976"/>
                                <a:ext cx="9525" cy="11113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62" name="Object 3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374924937"/>
                      </p:ext>
                    </p:extLst>
                  </p:nvPr>
                </p:nvGraphicFramePr>
                <p:xfrm>
                  <a:off x="3040064" y="3482976"/>
                  <a:ext cx="9525" cy="11113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Bitmap Image" r:id="rId8" imgW="25400" imgH="25400" progId="PBrush">
                          <p:embed/>
                        </p:oleObj>
                      </mc:Choice>
                      <mc:Fallback>
                        <p:oleObj name="Bitmap Image" r:id="rId8" imgW="25400" imgH="25400" progId="PBrush">
                          <p:embed/>
                          <p:pic>
                            <p:nvPicPr>
                              <p:cNvPr id="62" name="Object 3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9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040064" y="3482976"/>
                                <a:ext cx="9525" cy="11113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p:sp>
            <p:nvSpPr>
              <p:cNvPr id="64" name="Rectangle 63"/>
              <p:cNvSpPr/>
              <p:nvPr/>
            </p:nvSpPr>
            <p:spPr>
              <a:xfrm>
                <a:off x="1681485" y="2796233"/>
                <a:ext cx="2664495" cy="1371027"/>
              </a:xfrm>
              <a:prstGeom prst="rect">
                <a:avLst/>
              </a:prstGeom>
              <a:noFill/>
              <a:ln w="127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8450864" y="2558583"/>
                <a:ext cx="530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6515"/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PET</a:t>
                </a:r>
              </a:p>
            </p:txBody>
          </p:sp>
          <p:cxnSp>
            <p:nvCxnSpPr>
              <p:cNvPr id="100" name="Straight Arrow Connector 99"/>
              <p:cNvCxnSpPr/>
              <p:nvPr/>
            </p:nvCxnSpPr>
            <p:spPr>
              <a:xfrm flipV="1">
                <a:off x="6296890" y="4069172"/>
                <a:ext cx="2253" cy="99145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/>
              <p:cNvCxnSpPr/>
              <p:nvPr/>
            </p:nvCxnSpPr>
            <p:spPr>
              <a:xfrm flipV="1">
                <a:off x="6914278" y="4071574"/>
                <a:ext cx="2253" cy="99145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 rotWithShape="1">
              <a:blip r:embed="rId10" cstate="print"/>
              <a:srcRect l="63488" t="16953" r="16773" b="19083"/>
              <a:stretch/>
            </p:blipFill>
            <p:spPr bwMode="auto">
              <a:xfrm>
                <a:off x="8046582" y="2966769"/>
                <a:ext cx="1828798" cy="1650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12B8B7A-B637-4E84-BE9D-C78EF274A11E}"/>
                </a:ext>
              </a:extLst>
            </p:cNvPr>
            <p:cNvGrpSpPr/>
            <p:nvPr/>
          </p:nvGrpSpPr>
          <p:grpSpPr>
            <a:xfrm>
              <a:off x="5193291" y="2136552"/>
              <a:ext cx="1060795" cy="1183412"/>
              <a:chOff x="5193291" y="2136552"/>
              <a:chExt cx="1060795" cy="1183412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2530FBAA-6DFE-452C-8B99-3F463AD0B5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479827" y="2661539"/>
                <a:ext cx="774259" cy="658425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32B4DF3A-F50C-43E0-AF22-AB4478A83D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 rot="16943043">
                <a:off x="5192257" y="2137586"/>
                <a:ext cx="613829" cy="611762"/>
              </a:xfrm>
              <a:prstGeom prst="rect">
                <a:avLst/>
              </a:prstGeom>
            </p:spPr>
          </p:pic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6459802-47B1-4CFF-B099-818BECACF558}"/>
                </a:ext>
              </a:extLst>
            </p:cNvPr>
            <p:cNvSpPr txBox="1"/>
            <p:nvPr/>
          </p:nvSpPr>
          <p:spPr>
            <a:xfrm>
              <a:off x="5108279" y="1750057"/>
              <a:ext cx="17636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6515"/>
              <a:r>
                <a:rPr lang="en-US" dirty="0">
                  <a:solidFill>
                    <a:prstClr val="black"/>
                  </a:solidFill>
                </a:rPr>
                <a:t>Plasma Sampling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5A801D1-220E-4894-A341-6496F7BD28DC}"/>
              </a:ext>
            </a:extLst>
          </p:cNvPr>
          <p:cNvGrpSpPr/>
          <p:nvPr/>
        </p:nvGrpSpPr>
        <p:grpSpPr>
          <a:xfrm>
            <a:off x="270545" y="4935178"/>
            <a:ext cx="1880840" cy="1422301"/>
            <a:chOff x="739155" y="5175427"/>
            <a:chExt cx="1880840" cy="14223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Object 4">
                  <a:extLst>
                    <a:ext uri="{FF2B5EF4-FFF2-40B4-BE49-F238E27FC236}">
                      <a16:creationId xmlns:a16="http://schemas.microsoft.com/office/drawing/2014/main" id="{00C7E7A4-71A3-4393-9E93-02EE728A1A61}"/>
                    </a:ext>
                  </a:extLst>
                </p:cNvPr>
                <p:cNvSpPr txBox="1"/>
                <p:nvPr/>
              </p:nvSpPr>
              <p:spPr bwMode="auto">
                <a:xfrm>
                  <a:off x="779638" y="5175427"/>
                  <a:ext cx="1840357" cy="67997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>
                  <a:no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𝐹𝑇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den>
                      </m:f>
                    </m:oMath>
                  </a14:m>
                  <a:r>
                    <a:rPr lang="en-GB" dirty="0"/>
                    <a:t>  </a:t>
                  </a:r>
                  <a14:m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∴</m:t>
                      </m:r>
                    </m:oMath>
                  </a14:m>
                  <a:endParaRPr lang="en-GB" dirty="0">
                    <a:ea typeface="Cambria Math" panose="02040503050406030204" pitchFamily="18" charset="0"/>
                  </a:endParaRPr>
                </a:p>
                <a:p>
                  <a:endParaRPr lang="en-GB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𝑁𝐷</m:t>
                            </m:r>
                          </m:sub>
                        </m:sSub>
                        <m:r>
                          <a:rPr lang="en-GB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GB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sub>
                            </m:sSub>
                          </m:den>
                        </m:f>
                        <m:r>
                          <a:rPr lang="en-GB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GB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𝑁𝐷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8" name="Object 4">
                  <a:extLst>
                    <a:ext uri="{FF2B5EF4-FFF2-40B4-BE49-F238E27FC236}">
                      <a16:creationId xmlns:a16="http://schemas.microsoft.com/office/drawing/2014/main" id="{00C7E7A4-71A3-4393-9E93-02EE728A1A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79638" y="5175427"/>
                  <a:ext cx="1840357" cy="679975"/>
                </a:xfrm>
                <a:prstGeom prst="rect">
                  <a:avLst/>
                </a:prstGeom>
                <a:blipFill>
                  <a:blip r:embed="rId13"/>
                  <a:stretch>
                    <a:fillRect b="-9459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1B96CEE-FD5F-48B4-8C7C-1EFC4FE37F32}"/>
                </a:ext>
              </a:extLst>
            </p:cNvPr>
            <p:cNvSpPr/>
            <p:nvPr/>
          </p:nvSpPr>
          <p:spPr>
            <a:xfrm>
              <a:off x="739155" y="5872294"/>
              <a:ext cx="562063" cy="71437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AFC323C-341C-4D61-B6BA-121C3B304282}"/>
                </a:ext>
              </a:extLst>
            </p:cNvPr>
            <p:cNvSpPr/>
            <p:nvPr/>
          </p:nvSpPr>
          <p:spPr>
            <a:xfrm>
              <a:off x="2022670" y="5883353"/>
              <a:ext cx="562063" cy="71437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661ACBDE-0A66-472B-9E0E-9873984E9685}"/>
              </a:ext>
            </a:extLst>
          </p:cNvPr>
          <p:cNvSpPr txBox="1"/>
          <p:nvPr/>
        </p:nvSpPr>
        <p:spPr>
          <a:xfrm>
            <a:off x="136865" y="4528500"/>
            <a:ext cx="2665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6515"/>
            <a:r>
              <a:rPr lang="en-US" u="sng" dirty="0">
                <a:solidFill>
                  <a:prstClr val="black"/>
                </a:solidFill>
              </a:rPr>
              <a:t>BBB Transport Assessment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A02A534-67E8-46F1-9961-D3112EB892D6}"/>
              </a:ext>
            </a:extLst>
          </p:cNvPr>
          <p:cNvGrpSpPr/>
          <p:nvPr/>
        </p:nvGrpSpPr>
        <p:grpSpPr>
          <a:xfrm>
            <a:off x="8032303" y="4630693"/>
            <a:ext cx="2820709" cy="1846090"/>
            <a:chOff x="8913148" y="4612104"/>
            <a:chExt cx="2820709" cy="184609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01AEF01-BB86-478C-8968-0E1D384B1D8F}"/>
                </a:ext>
              </a:extLst>
            </p:cNvPr>
            <p:cNvGrpSpPr/>
            <p:nvPr/>
          </p:nvGrpSpPr>
          <p:grpSpPr>
            <a:xfrm>
              <a:off x="8913148" y="5198318"/>
              <a:ext cx="2820709" cy="1259876"/>
              <a:chOff x="5709434" y="4773053"/>
              <a:chExt cx="2820709" cy="1259876"/>
            </a:xfrm>
          </p:grpSpPr>
          <p:graphicFrame>
            <p:nvGraphicFramePr>
              <p:cNvPr id="22" name="Object 4"/>
              <p:cNvGraphicFramePr>
                <a:graphicFrameLocks noChangeAspect="1"/>
              </p:cNvGraphicFramePr>
              <p:nvPr/>
            </p:nvGraphicFramePr>
            <p:xfrm>
              <a:off x="5830184" y="4773053"/>
              <a:ext cx="1860550" cy="714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4" imgW="1041120" imgH="431640" progId="Equation.3">
                      <p:embed/>
                    </p:oleObj>
                  </mc:Choice>
                  <mc:Fallback>
                    <p:oleObj name="Equation" r:id="rId14" imgW="1041120" imgH="431640" progId="Equation.3">
                      <p:embed/>
                      <p:pic>
                        <p:nvPicPr>
                          <p:cNvPr id="22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830184" y="4773053"/>
                            <a:ext cx="1860550" cy="714375"/>
                          </a:xfrm>
                          <a:prstGeom prst="rect">
                            <a:avLst/>
                          </a:prstGeom>
                          <a:solidFill>
                            <a:srgbClr val="FFFFFF"/>
                          </a:solidFill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" name="Rectangle 1"/>
              <p:cNvSpPr/>
              <p:nvPr/>
            </p:nvSpPr>
            <p:spPr>
              <a:xfrm>
                <a:off x="5709434" y="5694375"/>
                <a:ext cx="282070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i="1" dirty="0">
                    <a:solidFill>
                      <a:srgbClr val="FF0000"/>
                    </a:solidFill>
                  </a:rPr>
                  <a:t>Assuming in vitro K</a:t>
                </a:r>
                <a:r>
                  <a:rPr lang="en-US" sz="1600" i="1" baseline="-25000" dirty="0">
                    <a:solidFill>
                      <a:srgbClr val="FF0000"/>
                    </a:solidFill>
                  </a:rPr>
                  <a:t>D</a:t>
                </a:r>
                <a:r>
                  <a:rPr lang="en-US" sz="1600" i="1" dirty="0">
                    <a:solidFill>
                      <a:srgbClr val="FF0000"/>
                    </a:solidFill>
                  </a:rPr>
                  <a:t> = in vivo K</a:t>
                </a:r>
                <a:r>
                  <a:rPr lang="en-US" sz="1600" i="1" baseline="-25000" dirty="0">
                    <a:solidFill>
                      <a:srgbClr val="FF0000"/>
                    </a:solidFill>
                  </a:rPr>
                  <a:t>D</a:t>
                </a:r>
                <a:endParaRPr lang="en-US" sz="1600" i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418B548-CFDE-4FDB-AC8A-F78A8ECC9825}"/>
                </a:ext>
              </a:extLst>
            </p:cNvPr>
            <p:cNvSpPr txBox="1"/>
            <p:nvPr/>
          </p:nvSpPr>
          <p:spPr>
            <a:xfrm>
              <a:off x="8913148" y="4612104"/>
              <a:ext cx="2665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6515"/>
              <a:r>
                <a:rPr lang="en-US" u="sng" dirty="0">
                  <a:solidFill>
                    <a:prstClr val="black"/>
                  </a:solidFill>
                </a:rPr>
                <a:t>BBB Transport Assessment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Object 4">
                <a:extLst>
                  <a:ext uri="{FF2B5EF4-FFF2-40B4-BE49-F238E27FC236}">
                    <a16:creationId xmlns:a16="http://schemas.microsoft.com/office/drawing/2014/main" id="{DB0D87ED-C42B-4B62-A122-C15DA604C8E6}"/>
                  </a:ext>
                </a:extLst>
              </p:cNvPr>
              <p:cNvSpPr txBox="1"/>
              <p:nvPr/>
            </p:nvSpPr>
            <p:spPr bwMode="auto">
              <a:xfrm>
                <a:off x="3023487" y="4630693"/>
                <a:ext cx="1840357" cy="6799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𝑁𝐷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𝑁𝐷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Object 4">
                <a:extLst>
                  <a:ext uri="{FF2B5EF4-FFF2-40B4-BE49-F238E27FC236}">
                    <a16:creationId xmlns:a16="http://schemas.microsoft.com/office/drawing/2014/main" id="{DB0D87ED-C42B-4B62-A122-C15DA604C8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23487" y="4630693"/>
                <a:ext cx="1840357" cy="679975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Object 4">
                <a:extLst>
                  <a:ext uri="{FF2B5EF4-FFF2-40B4-BE49-F238E27FC236}">
                    <a16:creationId xmlns:a16="http://schemas.microsoft.com/office/drawing/2014/main" id="{807D952B-10E5-489E-B685-5EB5796218A0}"/>
                  </a:ext>
                </a:extLst>
              </p:cNvPr>
              <p:cNvSpPr txBox="1"/>
              <p:nvPr/>
            </p:nvSpPr>
            <p:spPr bwMode="auto">
              <a:xfrm>
                <a:off x="3035546" y="5719025"/>
                <a:ext cx="1840357" cy="6799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𝑁𝐷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𝑁𝐷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4" name="Object 4">
                <a:extLst>
                  <a:ext uri="{FF2B5EF4-FFF2-40B4-BE49-F238E27FC236}">
                    <a16:creationId xmlns:a16="http://schemas.microsoft.com/office/drawing/2014/main" id="{807D952B-10E5-489E-B685-5EB579621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35546" y="5719025"/>
                <a:ext cx="1840357" cy="679975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E5C15B5E-3B06-48C6-8F95-4C2A34C1510A}"/>
              </a:ext>
            </a:extLst>
          </p:cNvPr>
          <p:cNvSpPr txBox="1"/>
          <p:nvPr/>
        </p:nvSpPr>
        <p:spPr>
          <a:xfrm>
            <a:off x="316235" y="6357479"/>
            <a:ext cx="1754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00B050"/>
                </a:solidFill>
              </a:rPr>
              <a:t>Passive Diffusion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B9B158D-1DBB-4D72-B4C2-2A2712482278}"/>
              </a:ext>
            </a:extLst>
          </p:cNvPr>
          <p:cNvSpPr txBox="1"/>
          <p:nvPr/>
        </p:nvSpPr>
        <p:spPr>
          <a:xfrm>
            <a:off x="3052760" y="5310668"/>
            <a:ext cx="15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00B050"/>
                </a:solidFill>
              </a:rPr>
              <a:t>Efflux Gradient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B687AD-2C46-4036-AC33-06187D30D93B}"/>
              </a:ext>
            </a:extLst>
          </p:cNvPr>
          <p:cNvSpPr txBox="1"/>
          <p:nvPr/>
        </p:nvSpPr>
        <p:spPr>
          <a:xfrm>
            <a:off x="3052759" y="6323105"/>
            <a:ext cx="1573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00B050"/>
                </a:solidFill>
              </a:rPr>
              <a:t>Influx Gradient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57683D-B81C-EC60-A407-1EFAD0BF8D6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48702" y="2916475"/>
            <a:ext cx="2313432" cy="1080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618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24845"/>
            <a:ext cx="8712344" cy="549273"/>
          </a:xfrm>
        </p:spPr>
        <p:txBody>
          <a:bodyPr>
            <a:noAutofit/>
          </a:bodyPr>
          <a:lstStyle/>
          <a:p>
            <a:pPr defTabSz="91297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</a:pPr>
            <a:r>
              <a:rPr lang="en-GB" dirty="0">
                <a:solidFill>
                  <a:srgbClr val="00B0F0"/>
                </a:solidFill>
                <a:latin typeface="Calibri Light" panose="020F0302020204030204" pitchFamily="34" charset="0"/>
              </a:rPr>
              <a:t>Characterising BBB transport of GSK1034702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32455" y="934052"/>
            <a:ext cx="9316558" cy="1938982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marL="285721" indent="-285721" defTabSz="913032">
              <a:buFont typeface="Calibri" panose="020F0502020204030204" pitchFamily="34" charset="0"/>
              <a:buChar char="⁻"/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A novel mAChR</a:t>
            </a:r>
            <a:r>
              <a:rPr lang="en-GB" sz="2000" baseline="-25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1  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PAM that is a weak </a:t>
            </a:r>
            <a:r>
              <a:rPr lang="en-GB" sz="2000" dirty="0" err="1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PgP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 substrate </a:t>
            </a:r>
            <a:r>
              <a:rPr lang="en-GB" sz="2000" i="1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in vitro</a:t>
            </a:r>
            <a:endParaRPr lang="en-GB" sz="2000" dirty="0">
              <a:solidFill>
                <a:schemeClr val="tx2">
                  <a:lumMod val="75000"/>
                </a:schemeClr>
              </a:solidFill>
              <a:ea typeface="ＭＳ Ｐゴシック"/>
            </a:endParaRPr>
          </a:p>
          <a:p>
            <a:pPr marL="742237" lvl="1" indent="-285721" defTabSz="913032">
              <a:buFont typeface="Calibri" panose="020F0502020204030204" pitchFamily="34" charset="0"/>
              <a:buChar char="⁻"/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 efflux ratio   2.6:1 in MDCK cell line expressing human MDR1</a:t>
            </a:r>
          </a:p>
          <a:p>
            <a:pPr marL="285721" lvl="1" indent="-285721" defTabSz="913032">
              <a:buFont typeface="Calibri" panose="020F0502020204030204" pitchFamily="34" charset="0"/>
              <a:buChar char="⁻"/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Species variability in brain-to-plasma ratios </a:t>
            </a:r>
          </a:p>
          <a:p>
            <a:pPr marL="742238" lvl="2" indent="-285721" defTabSz="913032">
              <a:buFont typeface="Calibri" panose="020F0502020204030204" pitchFamily="34" charset="0"/>
              <a:buChar char="⁻"/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mouse, rat and marmoset ratios of 0.4, 0.6 and 2.0</a:t>
            </a:r>
          </a:p>
          <a:p>
            <a:pPr marL="285721" lvl="1" indent="-285721" defTabSz="913032">
              <a:buFont typeface="Calibri" panose="020F0502020204030204" pitchFamily="34" charset="0"/>
              <a:buChar char="⁻"/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Human PET study investigated the brain penetration of [</a:t>
            </a:r>
            <a:r>
              <a:rPr lang="en-GB" sz="2000" baseline="30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11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C]GSK1034702 in 4 subjects before and after a single oral dose of 5mg of GSK1034702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913" y="2946163"/>
            <a:ext cx="3018704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93013" y="3140658"/>
            <a:ext cx="879080" cy="1323429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defTabSz="913032">
              <a:defRPr/>
            </a:pPr>
            <a:r>
              <a:rPr lang="en-GB" sz="1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Baseline</a:t>
            </a:r>
          </a:p>
          <a:p>
            <a:pPr defTabSz="913032">
              <a:defRPr/>
            </a:pPr>
            <a:endParaRPr lang="en-GB" sz="1000" dirty="0">
              <a:solidFill>
                <a:schemeClr val="tx2">
                  <a:lumMod val="75000"/>
                </a:schemeClr>
              </a:solidFill>
              <a:ea typeface="ＭＳ Ｐゴシック"/>
            </a:endParaRPr>
          </a:p>
          <a:p>
            <a:pPr defTabSz="913032">
              <a:defRPr/>
            </a:pPr>
            <a:endParaRPr lang="en-GB" sz="1000" dirty="0">
              <a:solidFill>
                <a:schemeClr val="tx2">
                  <a:lumMod val="75000"/>
                </a:schemeClr>
              </a:solidFill>
              <a:ea typeface="ＭＳ Ｐゴシック"/>
            </a:endParaRPr>
          </a:p>
          <a:p>
            <a:pPr defTabSz="913032">
              <a:defRPr/>
            </a:pPr>
            <a:endParaRPr lang="en-GB" sz="1000" dirty="0">
              <a:solidFill>
                <a:schemeClr val="tx2">
                  <a:lumMod val="75000"/>
                </a:schemeClr>
              </a:solidFill>
              <a:ea typeface="ＭＳ Ｐゴシック"/>
            </a:endParaRPr>
          </a:p>
          <a:p>
            <a:pPr defTabSz="913032">
              <a:defRPr/>
            </a:pPr>
            <a:endParaRPr lang="en-GB" sz="1000" dirty="0">
              <a:solidFill>
                <a:schemeClr val="tx2">
                  <a:lumMod val="75000"/>
                </a:schemeClr>
              </a:solidFill>
              <a:ea typeface="ＭＳ Ｐゴシック"/>
            </a:endParaRPr>
          </a:p>
          <a:p>
            <a:pPr defTabSz="913032">
              <a:defRPr/>
            </a:pPr>
            <a:endParaRPr lang="en-GB" sz="1000" dirty="0">
              <a:solidFill>
                <a:schemeClr val="tx2">
                  <a:lumMod val="75000"/>
                </a:schemeClr>
              </a:solidFill>
              <a:ea typeface="ＭＳ Ｐゴシック"/>
            </a:endParaRPr>
          </a:p>
          <a:p>
            <a:pPr defTabSz="913032">
              <a:defRPr/>
            </a:pPr>
            <a:r>
              <a:rPr lang="en-GB" sz="1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Post 5mg of GSK1034702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983" y="2981491"/>
            <a:ext cx="4337125" cy="1449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006981" y="4432288"/>
            <a:ext cx="4337126" cy="26160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 defTabSz="913032">
              <a:defRPr/>
            </a:pPr>
            <a:r>
              <a:rPr lang="en-GB" sz="1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[</a:t>
            </a:r>
            <a:r>
              <a:rPr lang="en-GB" sz="1100" baseline="30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11</a:t>
            </a:r>
            <a:r>
              <a:rPr lang="en-GB" sz="11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C] GSK1034702 regional V</a:t>
            </a:r>
            <a:r>
              <a:rPr lang="en-GB" sz="1100" baseline="-25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48406" y="4962398"/>
            <a:ext cx="3093728" cy="43087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 defTabSz="913032">
              <a:defRPr/>
            </a:pPr>
            <a:r>
              <a:rPr lang="en-GB" sz="1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[</a:t>
            </a:r>
            <a:r>
              <a:rPr lang="en-GB" sz="1100" baseline="30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11</a:t>
            </a:r>
            <a:r>
              <a:rPr lang="en-GB" sz="11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C] GSK1034702 distribution in the brain of a representative subject</a:t>
            </a:r>
            <a:endParaRPr lang="en-GB" sz="1100" baseline="-25000" dirty="0">
              <a:solidFill>
                <a:schemeClr val="tx2">
                  <a:lumMod val="75000"/>
                </a:schemeClr>
              </a:solidFill>
              <a:ea typeface="ＭＳ Ｐゴシック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93014" y="5282265"/>
            <a:ext cx="97559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032">
              <a:defRPr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Results:          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Human brain V</a:t>
            </a:r>
            <a:r>
              <a:rPr lang="en-GB" baseline="-25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T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 ~ 4.9 broadly similar to NHP brain V</a:t>
            </a:r>
            <a:r>
              <a:rPr lang="en-GB" baseline="-250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T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 ~ 3.9 &amp; </a:t>
            </a:r>
            <a:r>
              <a:rPr lang="en-GB" i="1" dirty="0" err="1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f</a:t>
            </a:r>
            <a:r>
              <a:rPr lang="en-GB" i="1" baseline="-25000" dirty="0" err="1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P</a:t>
            </a:r>
            <a:r>
              <a:rPr lang="en-GB" i="1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/</a:t>
            </a:r>
            <a:r>
              <a:rPr lang="en-GB" i="1" dirty="0" err="1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f</a:t>
            </a:r>
            <a:r>
              <a:rPr lang="en-GB" i="1" baseline="-25000" dirty="0" err="1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ND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 ~ 2.6</a:t>
            </a:r>
          </a:p>
          <a:p>
            <a:pPr defTabSz="913032">
              <a:defRPr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Conclusion:</a:t>
            </a:r>
            <a:r>
              <a:rPr lang="en-GB" b="1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     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ea typeface="ＭＳ Ｐゴシック"/>
              </a:rPr>
              <a:t>No evidence of liability to efflux pumps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931800" y="6263852"/>
            <a:ext cx="31941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600" i="1" dirty="0">
                <a:solidFill>
                  <a:prstClr val="black"/>
                </a:solidFill>
              </a:rPr>
              <a:t>Ridler et al. EJNMMI Research 2014</a:t>
            </a:r>
          </a:p>
        </p:txBody>
      </p:sp>
    </p:spTree>
    <p:extLst>
      <p:ext uri="{BB962C8B-B14F-4D97-AF65-F5344CB8AC3E}">
        <p14:creationId xmlns:p14="http://schemas.microsoft.com/office/powerpoint/2010/main" val="827827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Pharmacokinetic and Pharmacodynamic Biomarkers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356" y="1354807"/>
            <a:ext cx="11463850" cy="4351338"/>
          </a:xfrm>
        </p:spPr>
        <p:txBody>
          <a:bodyPr>
            <a:normAutofit fontScale="85000" lnSpcReduction="20000"/>
          </a:bodyPr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Concentration of drug in tissue</a:t>
            </a:r>
          </a:p>
          <a:p>
            <a:endParaRPr lang="en-GB" sz="2800" dirty="0"/>
          </a:p>
          <a:p>
            <a:r>
              <a:rPr lang="en-GB" sz="2800" dirty="0"/>
              <a:t>Drug-target interaction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molecular target density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molecular target affinity (allosteric modulation)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neurotransmitter release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Change in brain activity and/or metabolism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35683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4">
            <a:extLst>
              <a:ext uri="{FF2B5EF4-FFF2-40B4-BE49-F238E27FC236}">
                <a16:creationId xmlns:a16="http://schemas.microsoft.com/office/drawing/2014/main" id="{7FA69D74-D47D-584F-B5C4-2CF03B768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10" y="151537"/>
            <a:ext cx="10515600" cy="677254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Quantifying Target Engagement to </a:t>
            </a:r>
            <a:r>
              <a:rPr lang="en-US" sz="3100" dirty="0" err="1"/>
              <a:t>Optimise</a:t>
            </a:r>
            <a:r>
              <a:rPr lang="en-US" sz="3100" dirty="0"/>
              <a:t> Dose Selection</a:t>
            </a:r>
            <a:br>
              <a:rPr lang="en-US" sz="2800" dirty="0"/>
            </a:br>
            <a:r>
              <a:rPr lang="en-US" sz="2000" dirty="0"/>
              <a:t>Better, Faster and Cheaper Clinical Trials</a:t>
            </a:r>
            <a:endParaRPr lang="en-US" sz="28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F02C752-3976-694B-ABE0-BB968719F139}"/>
              </a:ext>
            </a:extLst>
          </p:cNvPr>
          <p:cNvGrpSpPr>
            <a:grpSpLocks noChangeAspect="1"/>
          </p:cNvGrpSpPr>
          <p:nvPr/>
        </p:nvGrpSpPr>
        <p:grpSpPr>
          <a:xfrm>
            <a:off x="292131" y="856405"/>
            <a:ext cx="3555212" cy="2596736"/>
            <a:chOff x="5368086" y="828075"/>
            <a:chExt cx="4919020" cy="3592864"/>
          </a:xfrm>
        </p:grpSpPr>
        <p:pic>
          <p:nvPicPr>
            <p:cNvPr id="20" name="Picture 3" descr="DASB_Subject1">
              <a:extLst>
                <a:ext uri="{FF2B5EF4-FFF2-40B4-BE49-F238E27FC236}">
                  <a16:creationId xmlns:a16="http://schemas.microsoft.com/office/drawing/2014/main" id="{8CC27F3E-68A4-7B41-847C-6E9AE73DA56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l="27089" t="5037" r="32806" b="72643"/>
            <a:stretch/>
          </p:blipFill>
          <p:spPr bwMode="auto">
            <a:xfrm>
              <a:off x="7119576" y="1296029"/>
              <a:ext cx="3159582" cy="1317972"/>
            </a:xfrm>
            <a:prstGeom prst="rect">
              <a:avLst/>
            </a:prstGeom>
            <a:noFill/>
          </p:spPr>
        </p:pic>
        <p:sp>
          <p:nvSpPr>
            <p:cNvPr id="21" name="Text Box 6">
              <a:extLst>
                <a:ext uri="{FF2B5EF4-FFF2-40B4-BE49-F238E27FC236}">
                  <a16:creationId xmlns:a16="http://schemas.microsoft.com/office/drawing/2014/main" id="{6B84A781-C893-0D4B-B073-583E6929CD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98717" y="875116"/>
              <a:ext cx="184711" cy="461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431" tIns="45715" rIns="91431" bIns="45715">
              <a:spAutoFit/>
            </a:bodyPr>
            <a:lstStyle/>
            <a:p>
              <a:pPr algn="ctr" defTabSz="914309"/>
              <a:endParaRPr lang="en-GB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2" name="AutoShape 173">
              <a:extLst>
                <a:ext uri="{FF2B5EF4-FFF2-40B4-BE49-F238E27FC236}">
                  <a16:creationId xmlns:a16="http://schemas.microsoft.com/office/drawing/2014/main" id="{D5181173-E2C8-F54D-A439-760D3618F2E3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5405034" y="1128516"/>
              <a:ext cx="1425759" cy="1554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23" name="Rectangle 174">
              <a:extLst>
                <a:ext uri="{FF2B5EF4-FFF2-40B4-BE49-F238E27FC236}">
                  <a16:creationId xmlns:a16="http://schemas.microsoft.com/office/drawing/2014/main" id="{191CC603-D66C-2F47-8018-373B76A0182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414321" y="1137806"/>
              <a:ext cx="1558892" cy="154496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09"/>
              <a:endParaRPr lang="en-GB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24" name="Line 175">
              <a:extLst>
                <a:ext uri="{FF2B5EF4-FFF2-40B4-BE49-F238E27FC236}">
                  <a16:creationId xmlns:a16="http://schemas.microsoft.com/office/drawing/2014/main" id="{96776B2C-9810-F046-A4C3-6B7BE2E717C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539758" y="1137806"/>
              <a:ext cx="1549" cy="15449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25" name="Freeform 176">
              <a:extLst>
                <a:ext uri="{FF2B5EF4-FFF2-40B4-BE49-F238E27FC236}">
                  <a16:creationId xmlns:a16="http://schemas.microsoft.com/office/drawing/2014/main" id="{0E88A463-7D95-3A44-AEA7-504FD0EAFD8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40682" y="1600673"/>
              <a:ext cx="99076" cy="99076"/>
            </a:xfrm>
            <a:custGeom>
              <a:avLst/>
              <a:gdLst>
                <a:gd name="T0" fmla="*/ 101600 w 134"/>
                <a:gd name="T1" fmla="*/ 0 h 133"/>
                <a:gd name="T2" fmla="*/ 0 w 134"/>
                <a:gd name="T3" fmla="*/ 0 h 133"/>
                <a:gd name="T4" fmla="*/ 0 w 134"/>
                <a:gd name="T5" fmla="*/ 25209 h 133"/>
                <a:gd name="T6" fmla="*/ 25021 w 134"/>
                <a:gd name="T7" fmla="*/ 50418 h 133"/>
                <a:gd name="T8" fmla="*/ 0 w 134"/>
                <a:gd name="T9" fmla="*/ 76391 h 133"/>
                <a:gd name="T10" fmla="*/ 0 w 134"/>
                <a:gd name="T11" fmla="*/ 101600 h 133"/>
                <a:gd name="T12" fmla="*/ 101600 w 134"/>
                <a:gd name="T13" fmla="*/ 101600 h 133"/>
                <a:gd name="T14" fmla="*/ 101600 w 134"/>
                <a:gd name="T15" fmla="*/ 0 h 1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"/>
                <a:gd name="T25" fmla="*/ 0 h 133"/>
                <a:gd name="T26" fmla="*/ 134 w 134"/>
                <a:gd name="T27" fmla="*/ 133 h 13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" h="133">
                  <a:moveTo>
                    <a:pt x="134" y="0"/>
                  </a:moveTo>
                  <a:lnTo>
                    <a:pt x="0" y="0"/>
                  </a:lnTo>
                  <a:lnTo>
                    <a:pt x="0" y="33"/>
                  </a:lnTo>
                  <a:lnTo>
                    <a:pt x="33" y="66"/>
                  </a:lnTo>
                  <a:lnTo>
                    <a:pt x="0" y="100"/>
                  </a:lnTo>
                  <a:lnTo>
                    <a:pt x="0" y="133"/>
                  </a:lnTo>
                  <a:lnTo>
                    <a:pt x="134" y="133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FF"/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26" name="Freeform 177">
              <a:extLst>
                <a:ext uri="{FF2B5EF4-FFF2-40B4-BE49-F238E27FC236}">
                  <a16:creationId xmlns:a16="http://schemas.microsoft.com/office/drawing/2014/main" id="{74269445-3722-8F4A-9DE9-557CB6CE32D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40682" y="1335956"/>
              <a:ext cx="99076" cy="97527"/>
            </a:xfrm>
            <a:custGeom>
              <a:avLst/>
              <a:gdLst>
                <a:gd name="T0" fmla="*/ 101600 w 134"/>
                <a:gd name="T1" fmla="*/ 0 h 132"/>
                <a:gd name="T2" fmla="*/ 0 w 134"/>
                <a:gd name="T3" fmla="*/ 0 h 132"/>
                <a:gd name="T4" fmla="*/ 0 w 134"/>
                <a:gd name="T5" fmla="*/ 25003 h 132"/>
                <a:gd name="T6" fmla="*/ 25021 w 134"/>
                <a:gd name="T7" fmla="*/ 50006 h 132"/>
                <a:gd name="T8" fmla="*/ 0 w 134"/>
                <a:gd name="T9" fmla="*/ 76524 h 132"/>
                <a:gd name="T10" fmla="*/ 0 w 134"/>
                <a:gd name="T11" fmla="*/ 100012 h 132"/>
                <a:gd name="T12" fmla="*/ 101600 w 134"/>
                <a:gd name="T13" fmla="*/ 100012 h 132"/>
                <a:gd name="T14" fmla="*/ 101600 w 134"/>
                <a:gd name="T15" fmla="*/ 0 h 1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"/>
                <a:gd name="T25" fmla="*/ 0 h 132"/>
                <a:gd name="T26" fmla="*/ 134 w 134"/>
                <a:gd name="T27" fmla="*/ 132 h 1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" h="132">
                  <a:moveTo>
                    <a:pt x="134" y="0"/>
                  </a:moveTo>
                  <a:lnTo>
                    <a:pt x="0" y="0"/>
                  </a:lnTo>
                  <a:lnTo>
                    <a:pt x="0" y="33"/>
                  </a:lnTo>
                  <a:lnTo>
                    <a:pt x="33" y="66"/>
                  </a:lnTo>
                  <a:lnTo>
                    <a:pt x="0" y="101"/>
                  </a:lnTo>
                  <a:lnTo>
                    <a:pt x="0" y="132"/>
                  </a:lnTo>
                  <a:lnTo>
                    <a:pt x="134" y="132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FF"/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27" name="Freeform 178">
              <a:extLst>
                <a:ext uri="{FF2B5EF4-FFF2-40B4-BE49-F238E27FC236}">
                  <a16:creationId xmlns:a16="http://schemas.microsoft.com/office/drawing/2014/main" id="{FEAD55DC-2155-B148-9672-440F6C88BB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40682" y="1467540"/>
              <a:ext cx="99076" cy="99076"/>
            </a:xfrm>
            <a:custGeom>
              <a:avLst/>
              <a:gdLst>
                <a:gd name="T0" fmla="*/ 101600 w 134"/>
                <a:gd name="T1" fmla="*/ 0 h 134"/>
                <a:gd name="T2" fmla="*/ 0 w 134"/>
                <a:gd name="T3" fmla="*/ 0 h 134"/>
                <a:gd name="T4" fmla="*/ 0 w 134"/>
                <a:gd name="T5" fmla="*/ 26537 h 134"/>
                <a:gd name="T6" fmla="*/ 25021 w 134"/>
                <a:gd name="T7" fmla="*/ 50800 h 134"/>
                <a:gd name="T8" fmla="*/ 0 w 134"/>
                <a:gd name="T9" fmla="*/ 76579 h 134"/>
                <a:gd name="T10" fmla="*/ 0 w 134"/>
                <a:gd name="T11" fmla="*/ 101600 h 134"/>
                <a:gd name="T12" fmla="*/ 101600 w 134"/>
                <a:gd name="T13" fmla="*/ 101600 h 134"/>
                <a:gd name="T14" fmla="*/ 101600 w 134"/>
                <a:gd name="T15" fmla="*/ 0 h 1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"/>
                <a:gd name="T25" fmla="*/ 0 h 134"/>
                <a:gd name="T26" fmla="*/ 134 w 134"/>
                <a:gd name="T27" fmla="*/ 134 h 1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" h="134">
                  <a:moveTo>
                    <a:pt x="134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3" y="67"/>
                  </a:lnTo>
                  <a:lnTo>
                    <a:pt x="0" y="101"/>
                  </a:lnTo>
                  <a:lnTo>
                    <a:pt x="0" y="134"/>
                  </a:lnTo>
                  <a:lnTo>
                    <a:pt x="134" y="1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FF"/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28" name="Freeform 179">
              <a:extLst>
                <a:ext uri="{FF2B5EF4-FFF2-40B4-BE49-F238E27FC236}">
                  <a16:creationId xmlns:a16="http://schemas.microsoft.com/office/drawing/2014/main" id="{E1CF35EE-B8C5-8642-95EA-E875E26A8F4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40682" y="1732258"/>
              <a:ext cx="99076" cy="99076"/>
            </a:xfrm>
            <a:custGeom>
              <a:avLst/>
              <a:gdLst>
                <a:gd name="T0" fmla="*/ 101600 w 134"/>
                <a:gd name="T1" fmla="*/ 0 h 132"/>
                <a:gd name="T2" fmla="*/ 0 w 134"/>
                <a:gd name="T3" fmla="*/ 0 h 132"/>
                <a:gd name="T4" fmla="*/ 0 w 134"/>
                <a:gd name="T5" fmla="*/ 25400 h 132"/>
                <a:gd name="T6" fmla="*/ 25021 w 134"/>
                <a:gd name="T7" fmla="*/ 50800 h 132"/>
                <a:gd name="T8" fmla="*/ 0 w 134"/>
                <a:gd name="T9" fmla="*/ 77739 h 132"/>
                <a:gd name="T10" fmla="*/ 0 w 134"/>
                <a:gd name="T11" fmla="*/ 101600 h 132"/>
                <a:gd name="T12" fmla="*/ 101600 w 134"/>
                <a:gd name="T13" fmla="*/ 101600 h 132"/>
                <a:gd name="T14" fmla="*/ 101600 w 134"/>
                <a:gd name="T15" fmla="*/ 0 h 1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"/>
                <a:gd name="T25" fmla="*/ 0 h 132"/>
                <a:gd name="T26" fmla="*/ 134 w 134"/>
                <a:gd name="T27" fmla="*/ 132 h 1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" h="132">
                  <a:moveTo>
                    <a:pt x="134" y="0"/>
                  </a:moveTo>
                  <a:lnTo>
                    <a:pt x="0" y="0"/>
                  </a:lnTo>
                  <a:lnTo>
                    <a:pt x="0" y="33"/>
                  </a:lnTo>
                  <a:lnTo>
                    <a:pt x="33" y="66"/>
                  </a:lnTo>
                  <a:lnTo>
                    <a:pt x="0" y="101"/>
                  </a:lnTo>
                  <a:lnTo>
                    <a:pt x="0" y="132"/>
                  </a:lnTo>
                  <a:lnTo>
                    <a:pt x="134" y="132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FF"/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29" name="Freeform 180">
              <a:extLst>
                <a:ext uri="{FF2B5EF4-FFF2-40B4-BE49-F238E27FC236}">
                  <a16:creationId xmlns:a16="http://schemas.microsoft.com/office/drawing/2014/main" id="{D104B18A-26A5-154A-BA82-2EEDA3FC262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40682" y="1863843"/>
              <a:ext cx="99076" cy="100624"/>
            </a:xfrm>
            <a:custGeom>
              <a:avLst/>
              <a:gdLst>
                <a:gd name="T0" fmla="*/ 101600 w 134"/>
                <a:gd name="T1" fmla="*/ 0 h 134"/>
                <a:gd name="T2" fmla="*/ 0 w 134"/>
                <a:gd name="T3" fmla="*/ 0 h 134"/>
                <a:gd name="T4" fmla="*/ 0 w 134"/>
                <a:gd name="T5" fmla="*/ 26952 h 134"/>
                <a:gd name="T6" fmla="*/ 25021 w 134"/>
                <a:gd name="T7" fmla="*/ 51594 h 134"/>
                <a:gd name="T8" fmla="*/ 0 w 134"/>
                <a:gd name="T9" fmla="*/ 77776 h 134"/>
                <a:gd name="T10" fmla="*/ 0 w 134"/>
                <a:gd name="T11" fmla="*/ 103188 h 134"/>
                <a:gd name="T12" fmla="*/ 101600 w 134"/>
                <a:gd name="T13" fmla="*/ 103188 h 134"/>
                <a:gd name="T14" fmla="*/ 101600 w 134"/>
                <a:gd name="T15" fmla="*/ 0 h 1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"/>
                <a:gd name="T25" fmla="*/ 0 h 134"/>
                <a:gd name="T26" fmla="*/ 134 w 134"/>
                <a:gd name="T27" fmla="*/ 134 h 1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" h="134">
                  <a:moveTo>
                    <a:pt x="134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3" y="67"/>
                  </a:lnTo>
                  <a:lnTo>
                    <a:pt x="0" y="101"/>
                  </a:lnTo>
                  <a:lnTo>
                    <a:pt x="0" y="134"/>
                  </a:lnTo>
                  <a:lnTo>
                    <a:pt x="134" y="1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FF"/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30" name="Freeform 181">
              <a:extLst>
                <a:ext uri="{FF2B5EF4-FFF2-40B4-BE49-F238E27FC236}">
                  <a16:creationId xmlns:a16="http://schemas.microsoft.com/office/drawing/2014/main" id="{104F25DA-8771-3947-A4AC-1D0B8276708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40682" y="1996975"/>
              <a:ext cx="99076" cy="99076"/>
            </a:xfrm>
            <a:custGeom>
              <a:avLst/>
              <a:gdLst>
                <a:gd name="T0" fmla="*/ 101600 w 134"/>
                <a:gd name="T1" fmla="*/ 0 h 133"/>
                <a:gd name="T2" fmla="*/ 0 w 134"/>
                <a:gd name="T3" fmla="*/ 0 h 133"/>
                <a:gd name="T4" fmla="*/ 0 w 134"/>
                <a:gd name="T5" fmla="*/ 25209 h 133"/>
                <a:gd name="T6" fmla="*/ 25021 w 134"/>
                <a:gd name="T7" fmla="*/ 51182 h 133"/>
                <a:gd name="T8" fmla="*/ 0 w 134"/>
                <a:gd name="T9" fmla="*/ 76391 h 133"/>
                <a:gd name="T10" fmla="*/ 0 w 134"/>
                <a:gd name="T11" fmla="*/ 101600 h 133"/>
                <a:gd name="T12" fmla="*/ 101600 w 134"/>
                <a:gd name="T13" fmla="*/ 101600 h 133"/>
                <a:gd name="T14" fmla="*/ 101600 w 134"/>
                <a:gd name="T15" fmla="*/ 0 h 1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"/>
                <a:gd name="T25" fmla="*/ 0 h 133"/>
                <a:gd name="T26" fmla="*/ 134 w 134"/>
                <a:gd name="T27" fmla="*/ 133 h 13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" h="133">
                  <a:moveTo>
                    <a:pt x="134" y="0"/>
                  </a:moveTo>
                  <a:lnTo>
                    <a:pt x="0" y="0"/>
                  </a:lnTo>
                  <a:lnTo>
                    <a:pt x="0" y="33"/>
                  </a:lnTo>
                  <a:lnTo>
                    <a:pt x="33" y="67"/>
                  </a:lnTo>
                  <a:lnTo>
                    <a:pt x="0" y="100"/>
                  </a:lnTo>
                  <a:lnTo>
                    <a:pt x="0" y="133"/>
                  </a:lnTo>
                  <a:lnTo>
                    <a:pt x="134" y="133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FF"/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31" name="Freeform 182">
              <a:extLst>
                <a:ext uri="{FF2B5EF4-FFF2-40B4-BE49-F238E27FC236}">
                  <a16:creationId xmlns:a16="http://schemas.microsoft.com/office/drawing/2014/main" id="{3BC1848D-2A89-5742-8E9F-877D90CC6F7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40682" y="2130109"/>
              <a:ext cx="99076" cy="97528"/>
            </a:xfrm>
            <a:custGeom>
              <a:avLst/>
              <a:gdLst>
                <a:gd name="T0" fmla="*/ 101600 w 134"/>
                <a:gd name="T1" fmla="*/ 0 h 132"/>
                <a:gd name="T2" fmla="*/ 0 w 134"/>
                <a:gd name="T3" fmla="*/ 0 h 132"/>
                <a:gd name="T4" fmla="*/ 0 w 134"/>
                <a:gd name="T5" fmla="*/ 25003 h 132"/>
                <a:gd name="T6" fmla="*/ 25021 w 134"/>
                <a:gd name="T7" fmla="*/ 50007 h 132"/>
                <a:gd name="T8" fmla="*/ 0 w 134"/>
                <a:gd name="T9" fmla="*/ 76525 h 132"/>
                <a:gd name="T10" fmla="*/ 0 w 134"/>
                <a:gd name="T11" fmla="*/ 100013 h 132"/>
                <a:gd name="T12" fmla="*/ 101600 w 134"/>
                <a:gd name="T13" fmla="*/ 100013 h 132"/>
                <a:gd name="T14" fmla="*/ 101600 w 134"/>
                <a:gd name="T15" fmla="*/ 0 h 1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"/>
                <a:gd name="T25" fmla="*/ 0 h 132"/>
                <a:gd name="T26" fmla="*/ 134 w 134"/>
                <a:gd name="T27" fmla="*/ 132 h 1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" h="132">
                  <a:moveTo>
                    <a:pt x="134" y="0"/>
                  </a:moveTo>
                  <a:lnTo>
                    <a:pt x="0" y="0"/>
                  </a:lnTo>
                  <a:lnTo>
                    <a:pt x="0" y="33"/>
                  </a:lnTo>
                  <a:lnTo>
                    <a:pt x="33" y="66"/>
                  </a:lnTo>
                  <a:lnTo>
                    <a:pt x="0" y="101"/>
                  </a:lnTo>
                  <a:lnTo>
                    <a:pt x="0" y="132"/>
                  </a:lnTo>
                  <a:lnTo>
                    <a:pt x="134" y="132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FF"/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32" name="Freeform 183">
              <a:extLst>
                <a:ext uri="{FF2B5EF4-FFF2-40B4-BE49-F238E27FC236}">
                  <a16:creationId xmlns:a16="http://schemas.microsoft.com/office/drawing/2014/main" id="{C9D592F8-62C7-4743-AD97-9AF696930C9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40682" y="1202823"/>
              <a:ext cx="99076" cy="99076"/>
            </a:xfrm>
            <a:custGeom>
              <a:avLst/>
              <a:gdLst>
                <a:gd name="T0" fmla="*/ 101600 w 134"/>
                <a:gd name="T1" fmla="*/ 0 h 133"/>
                <a:gd name="T2" fmla="*/ 0 w 134"/>
                <a:gd name="T3" fmla="*/ 0 h 133"/>
                <a:gd name="T4" fmla="*/ 0 w 134"/>
                <a:gd name="T5" fmla="*/ 25209 h 133"/>
                <a:gd name="T6" fmla="*/ 25021 w 134"/>
                <a:gd name="T7" fmla="*/ 50418 h 133"/>
                <a:gd name="T8" fmla="*/ 0 w 134"/>
                <a:gd name="T9" fmla="*/ 76391 h 133"/>
                <a:gd name="T10" fmla="*/ 0 w 134"/>
                <a:gd name="T11" fmla="*/ 101600 h 133"/>
                <a:gd name="T12" fmla="*/ 101600 w 134"/>
                <a:gd name="T13" fmla="*/ 101600 h 133"/>
                <a:gd name="T14" fmla="*/ 101600 w 134"/>
                <a:gd name="T15" fmla="*/ 0 h 1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"/>
                <a:gd name="T25" fmla="*/ 0 h 133"/>
                <a:gd name="T26" fmla="*/ 134 w 134"/>
                <a:gd name="T27" fmla="*/ 133 h 13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" h="133">
                  <a:moveTo>
                    <a:pt x="134" y="0"/>
                  </a:moveTo>
                  <a:lnTo>
                    <a:pt x="0" y="0"/>
                  </a:lnTo>
                  <a:lnTo>
                    <a:pt x="0" y="33"/>
                  </a:lnTo>
                  <a:lnTo>
                    <a:pt x="33" y="66"/>
                  </a:lnTo>
                  <a:lnTo>
                    <a:pt x="0" y="100"/>
                  </a:lnTo>
                  <a:lnTo>
                    <a:pt x="0" y="133"/>
                  </a:lnTo>
                  <a:lnTo>
                    <a:pt x="134" y="133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FF"/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33" name="Freeform 184">
              <a:extLst>
                <a:ext uri="{FF2B5EF4-FFF2-40B4-BE49-F238E27FC236}">
                  <a16:creationId xmlns:a16="http://schemas.microsoft.com/office/drawing/2014/main" id="{4366BF31-BCB0-B64D-AE67-BC81E5169BA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40682" y="2261693"/>
              <a:ext cx="99076" cy="99076"/>
            </a:xfrm>
            <a:custGeom>
              <a:avLst/>
              <a:gdLst>
                <a:gd name="T0" fmla="*/ 101600 w 134"/>
                <a:gd name="T1" fmla="*/ 0 h 134"/>
                <a:gd name="T2" fmla="*/ 0 w 134"/>
                <a:gd name="T3" fmla="*/ 0 h 134"/>
                <a:gd name="T4" fmla="*/ 0 w 134"/>
                <a:gd name="T5" fmla="*/ 26537 h 134"/>
                <a:gd name="T6" fmla="*/ 25021 w 134"/>
                <a:gd name="T7" fmla="*/ 50800 h 134"/>
                <a:gd name="T8" fmla="*/ 0 w 134"/>
                <a:gd name="T9" fmla="*/ 76579 h 134"/>
                <a:gd name="T10" fmla="*/ 0 w 134"/>
                <a:gd name="T11" fmla="*/ 101600 h 134"/>
                <a:gd name="T12" fmla="*/ 101600 w 134"/>
                <a:gd name="T13" fmla="*/ 101600 h 134"/>
                <a:gd name="T14" fmla="*/ 101600 w 134"/>
                <a:gd name="T15" fmla="*/ 0 h 1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"/>
                <a:gd name="T25" fmla="*/ 0 h 134"/>
                <a:gd name="T26" fmla="*/ 134 w 134"/>
                <a:gd name="T27" fmla="*/ 134 h 1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" h="134">
                  <a:moveTo>
                    <a:pt x="134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3" y="67"/>
                  </a:lnTo>
                  <a:lnTo>
                    <a:pt x="0" y="101"/>
                  </a:lnTo>
                  <a:lnTo>
                    <a:pt x="0" y="134"/>
                  </a:lnTo>
                  <a:lnTo>
                    <a:pt x="134" y="1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FF"/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34" name="Freeform 185">
              <a:extLst>
                <a:ext uri="{FF2B5EF4-FFF2-40B4-BE49-F238E27FC236}">
                  <a16:creationId xmlns:a16="http://schemas.microsoft.com/office/drawing/2014/main" id="{FA7F6244-F20E-4D4B-92D5-CF435B1F6DB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40682" y="2394826"/>
              <a:ext cx="99076" cy="99076"/>
            </a:xfrm>
            <a:custGeom>
              <a:avLst/>
              <a:gdLst>
                <a:gd name="T0" fmla="*/ 101600 w 134"/>
                <a:gd name="T1" fmla="*/ 0 h 133"/>
                <a:gd name="T2" fmla="*/ 0 w 134"/>
                <a:gd name="T3" fmla="*/ 0 h 133"/>
                <a:gd name="T4" fmla="*/ 0 w 134"/>
                <a:gd name="T5" fmla="*/ 25209 h 133"/>
                <a:gd name="T6" fmla="*/ 25021 w 134"/>
                <a:gd name="T7" fmla="*/ 51182 h 133"/>
                <a:gd name="T8" fmla="*/ 0 w 134"/>
                <a:gd name="T9" fmla="*/ 76391 h 133"/>
                <a:gd name="T10" fmla="*/ 0 w 134"/>
                <a:gd name="T11" fmla="*/ 101600 h 133"/>
                <a:gd name="T12" fmla="*/ 101600 w 134"/>
                <a:gd name="T13" fmla="*/ 101600 h 133"/>
                <a:gd name="T14" fmla="*/ 101600 w 134"/>
                <a:gd name="T15" fmla="*/ 0 h 1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"/>
                <a:gd name="T25" fmla="*/ 0 h 133"/>
                <a:gd name="T26" fmla="*/ 134 w 134"/>
                <a:gd name="T27" fmla="*/ 133 h 13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" h="133">
                  <a:moveTo>
                    <a:pt x="134" y="0"/>
                  </a:moveTo>
                  <a:lnTo>
                    <a:pt x="0" y="0"/>
                  </a:lnTo>
                  <a:lnTo>
                    <a:pt x="0" y="33"/>
                  </a:lnTo>
                  <a:lnTo>
                    <a:pt x="33" y="67"/>
                  </a:lnTo>
                  <a:lnTo>
                    <a:pt x="0" y="100"/>
                  </a:lnTo>
                  <a:lnTo>
                    <a:pt x="0" y="133"/>
                  </a:lnTo>
                  <a:lnTo>
                    <a:pt x="134" y="133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FF"/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35" name="Freeform 186">
              <a:extLst>
                <a:ext uri="{FF2B5EF4-FFF2-40B4-BE49-F238E27FC236}">
                  <a16:creationId xmlns:a16="http://schemas.microsoft.com/office/drawing/2014/main" id="{73F65030-6DF1-6048-9451-3368C84D76D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40682" y="2526411"/>
              <a:ext cx="99076" cy="99076"/>
            </a:xfrm>
            <a:custGeom>
              <a:avLst/>
              <a:gdLst>
                <a:gd name="T0" fmla="*/ 101600 w 134"/>
                <a:gd name="T1" fmla="*/ 0 h 133"/>
                <a:gd name="T2" fmla="*/ 0 w 134"/>
                <a:gd name="T3" fmla="*/ 0 h 133"/>
                <a:gd name="T4" fmla="*/ 0 w 134"/>
                <a:gd name="T5" fmla="*/ 25209 h 133"/>
                <a:gd name="T6" fmla="*/ 25021 w 134"/>
                <a:gd name="T7" fmla="*/ 50418 h 133"/>
                <a:gd name="T8" fmla="*/ 0 w 134"/>
                <a:gd name="T9" fmla="*/ 77155 h 133"/>
                <a:gd name="T10" fmla="*/ 0 w 134"/>
                <a:gd name="T11" fmla="*/ 101600 h 133"/>
                <a:gd name="T12" fmla="*/ 101600 w 134"/>
                <a:gd name="T13" fmla="*/ 101600 h 133"/>
                <a:gd name="T14" fmla="*/ 101600 w 134"/>
                <a:gd name="T15" fmla="*/ 0 h 1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"/>
                <a:gd name="T25" fmla="*/ 0 h 133"/>
                <a:gd name="T26" fmla="*/ 134 w 134"/>
                <a:gd name="T27" fmla="*/ 133 h 13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" h="133">
                  <a:moveTo>
                    <a:pt x="134" y="0"/>
                  </a:moveTo>
                  <a:lnTo>
                    <a:pt x="0" y="0"/>
                  </a:lnTo>
                  <a:lnTo>
                    <a:pt x="0" y="33"/>
                  </a:lnTo>
                  <a:lnTo>
                    <a:pt x="33" y="66"/>
                  </a:lnTo>
                  <a:lnTo>
                    <a:pt x="0" y="101"/>
                  </a:lnTo>
                  <a:lnTo>
                    <a:pt x="0" y="133"/>
                  </a:lnTo>
                  <a:lnTo>
                    <a:pt x="134" y="133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FF"/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36" name="Freeform 187">
              <a:extLst>
                <a:ext uri="{FF2B5EF4-FFF2-40B4-BE49-F238E27FC236}">
                  <a16:creationId xmlns:a16="http://schemas.microsoft.com/office/drawing/2014/main" id="{DEF76459-1ACE-AA4B-87B4-C346B5CAF68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911247" y="1566616"/>
              <a:ext cx="99076" cy="99076"/>
            </a:xfrm>
            <a:custGeom>
              <a:avLst/>
              <a:gdLst>
                <a:gd name="T0" fmla="*/ 68752 w 133"/>
                <a:gd name="T1" fmla="*/ 76391 h 133"/>
                <a:gd name="T2" fmla="*/ 101600 w 133"/>
                <a:gd name="T3" fmla="*/ 51182 h 133"/>
                <a:gd name="T4" fmla="*/ 68752 w 133"/>
                <a:gd name="T5" fmla="*/ 25973 h 133"/>
                <a:gd name="T6" fmla="*/ 68752 w 133"/>
                <a:gd name="T7" fmla="*/ 0 h 133"/>
                <a:gd name="T8" fmla="*/ 0 w 133"/>
                <a:gd name="T9" fmla="*/ 0 h 133"/>
                <a:gd name="T10" fmla="*/ 0 w 133"/>
                <a:gd name="T11" fmla="*/ 101600 h 133"/>
                <a:gd name="T12" fmla="*/ 68752 w 133"/>
                <a:gd name="T13" fmla="*/ 101600 h 133"/>
                <a:gd name="T14" fmla="*/ 68752 w 133"/>
                <a:gd name="T15" fmla="*/ 76391 h 1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3"/>
                <a:gd name="T25" fmla="*/ 0 h 133"/>
                <a:gd name="T26" fmla="*/ 133 w 133"/>
                <a:gd name="T27" fmla="*/ 133 h 13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3" h="133">
                  <a:moveTo>
                    <a:pt x="90" y="100"/>
                  </a:moveTo>
                  <a:lnTo>
                    <a:pt x="133" y="67"/>
                  </a:lnTo>
                  <a:lnTo>
                    <a:pt x="90" y="34"/>
                  </a:lnTo>
                  <a:lnTo>
                    <a:pt x="90" y="0"/>
                  </a:lnTo>
                  <a:lnTo>
                    <a:pt x="0" y="0"/>
                  </a:lnTo>
                  <a:lnTo>
                    <a:pt x="0" y="133"/>
                  </a:lnTo>
                  <a:lnTo>
                    <a:pt x="90" y="133"/>
                  </a:lnTo>
                  <a:lnTo>
                    <a:pt x="90" y="100"/>
                  </a:lnTo>
                  <a:close/>
                </a:path>
              </a:pathLst>
            </a:custGeom>
            <a:solidFill>
              <a:srgbClr val="FF0000"/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37" name="Freeform 188">
              <a:extLst>
                <a:ext uri="{FF2B5EF4-FFF2-40B4-BE49-F238E27FC236}">
                  <a16:creationId xmlns:a16="http://schemas.microsoft.com/office/drawing/2014/main" id="{7A07AC2B-5B54-0047-9112-978A1F216C8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644981" y="2063542"/>
              <a:ext cx="100624" cy="99076"/>
            </a:xfrm>
            <a:custGeom>
              <a:avLst/>
              <a:gdLst>
                <a:gd name="T0" fmla="*/ 68535 w 134"/>
                <a:gd name="T1" fmla="*/ 76579 h 134"/>
                <a:gd name="T2" fmla="*/ 103188 w 134"/>
                <a:gd name="T3" fmla="*/ 50800 h 134"/>
                <a:gd name="T4" fmla="*/ 68535 w 134"/>
                <a:gd name="T5" fmla="*/ 26537 h 134"/>
                <a:gd name="T6" fmla="*/ 68535 w 134"/>
                <a:gd name="T7" fmla="*/ 0 h 134"/>
                <a:gd name="T8" fmla="*/ 0 w 134"/>
                <a:gd name="T9" fmla="*/ 0 h 134"/>
                <a:gd name="T10" fmla="*/ 0 w 134"/>
                <a:gd name="T11" fmla="*/ 101600 h 134"/>
                <a:gd name="T12" fmla="*/ 68535 w 134"/>
                <a:gd name="T13" fmla="*/ 101600 h 134"/>
                <a:gd name="T14" fmla="*/ 68535 w 134"/>
                <a:gd name="T15" fmla="*/ 76579 h 1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"/>
                <a:gd name="T25" fmla="*/ 0 h 134"/>
                <a:gd name="T26" fmla="*/ 134 w 134"/>
                <a:gd name="T27" fmla="*/ 134 h 1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" h="134">
                  <a:moveTo>
                    <a:pt x="89" y="101"/>
                  </a:moveTo>
                  <a:lnTo>
                    <a:pt x="134" y="67"/>
                  </a:lnTo>
                  <a:lnTo>
                    <a:pt x="89" y="35"/>
                  </a:lnTo>
                  <a:lnTo>
                    <a:pt x="89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89" y="134"/>
                  </a:lnTo>
                  <a:lnTo>
                    <a:pt x="89" y="101"/>
                  </a:lnTo>
                  <a:close/>
                </a:path>
              </a:pathLst>
            </a:custGeom>
            <a:solidFill>
              <a:srgbClr val="FF0000"/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38" name="Freeform 189">
              <a:extLst>
                <a:ext uri="{FF2B5EF4-FFF2-40B4-BE49-F238E27FC236}">
                  <a16:creationId xmlns:a16="http://schemas.microsoft.com/office/drawing/2014/main" id="{3BF9CCA3-545C-A64C-B67D-9E70CCB42FC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74117" y="1602222"/>
              <a:ext cx="100623" cy="99076"/>
            </a:xfrm>
            <a:custGeom>
              <a:avLst/>
              <a:gdLst>
                <a:gd name="T0" fmla="*/ 68791 w 135"/>
                <a:gd name="T1" fmla="*/ 76391 h 133"/>
                <a:gd name="T2" fmla="*/ 103187 w 135"/>
                <a:gd name="T3" fmla="*/ 51182 h 133"/>
                <a:gd name="T4" fmla="*/ 68791 w 135"/>
                <a:gd name="T5" fmla="*/ 25209 h 133"/>
                <a:gd name="T6" fmla="*/ 68791 w 135"/>
                <a:gd name="T7" fmla="*/ 0 h 133"/>
                <a:gd name="T8" fmla="*/ 0 w 135"/>
                <a:gd name="T9" fmla="*/ 0 h 133"/>
                <a:gd name="T10" fmla="*/ 0 w 135"/>
                <a:gd name="T11" fmla="*/ 101600 h 133"/>
                <a:gd name="T12" fmla="*/ 68791 w 135"/>
                <a:gd name="T13" fmla="*/ 101600 h 133"/>
                <a:gd name="T14" fmla="*/ 68791 w 135"/>
                <a:gd name="T15" fmla="*/ 76391 h 1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5"/>
                <a:gd name="T25" fmla="*/ 0 h 133"/>
                <a:gd name="T26" fmla="*/ 135 w 135"/>
                <a:gd name="T27" fmla="*/ 133 h 13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5" h="133">
                  <a:moveTo>
                    <a:pt x="90" y="100"/>
                  </a:moveTo>
                  <a:lnTo>
                    <a:pt x="135" y="67"/>
                  </a:lnTo>
                  <a:lnTo>
                    <a:pt x="90" y="33"/>
                  </a:lnTo>
                  <a:lnTo>
                    <a:pt x="90" y="0"/>
                  </a:lnTo>
                  <a:lnTo>
                    <a:pt x="0" y="0"/>
                  </a:lnTo>
                  <a:lnTo>
                    <a:pt x="0" y="133"/>
                  </a:lnTo>
                  <a:lnTo>
                    <a:pt x="90" y="133"/>
                  </a:lnTo>
                  <a:lnTo>
                    <a:pt x="90" y="100"/>
                  </a:lnTo>
                  <a:close/>
                </a:path>
              </a:pathLst>
            </a:custGeom>
            <a:solidFill>
              <a:srgbClr val="FF0000"/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39" name="Rectangle 190">
              <a:extLst>
                <a:ext uri="{FF2B5EF4-FFF2-40B4-BE49-F238E27FC236}">
                  <a16:creationId xmlns:a16="http://schemas.microsoft.com/office/drawing/2014/main" id="{A6B1B2B7-6FBD-4249-81AC-7FA7F3A94C7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454571" y="1182699"/>
              <a:ext cx="815825" cy="1447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309"/>
              <a:endParaRPr lang="en-GB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40" name="Rectangle 191">
              <a:extLst>
                <a:ext uri="{FF2B5EF4-FFF2-40B4-BE49-F238E27FC236}">
                  <a16:creationId xmlns:a16="http://schemas.microsoft.com/office/drawing/2014/main" id="{3A815392-406B-8F48-BF48-84639F67009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315291" y="1188891"/>
              <a:ext cx="620770" cy="1447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309"/>
              <a:endParaRPr lang="en-GB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41" name="Text Box 192">
              <a:extLst>
                <a:ext uri="{FF2B5EF4-FFF2-40B4-BE49-F238E27FC236}">
                  <a16:creationId xmlns:a16="http://schemas.microsoft.com/office/drawing/2014/main" id="{D3AD5927-4361-FA43-91BA-C01FB00EDE27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583104" y="1743094"/>
              <a:ext cx="369986" cy="284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914309">
                <a:spcBef>
                  <a:spcPct val="50000"/>
                </a:spcBef>
              </a:pPr>
              <a:r>
                <a:rPr lang="en-CA" sz="1100" dirty="0">
                  <a:solidFill>
                    <a:srgbClr val="1F497D"/>
                  </a:solidFill>
                </a:rPr>
                <a:t>B</a:t>
              </a:r>
              <a:r>
                <a:rPr lang="en-CA" sz="1100" baseline="-25000" dirty="0">
                  <a:solidFill>
                    <a:srgbClr val="1F497D"/>
                  </a:solidFill>
                </a:rPr>
                <a:t>A</a:t>
              </a:r>
              <a:endParaRPr lang="en-CA" sz="1100" dirty="0">
                <a:solidFill>
                  <a:srgbClr val="1F497D"/>
                </a:solidFill>
              </a:endParaRPr>
            </a:p>
          </p:txBody>
        </p:sp>
        <p:sp>
          <p:nvSpPr>
            <p:cNvPr id="42" name="Line 193">
              <a:extLst>
                <a:ext uri="{FF2B5EF4-FFF2-40B4-BE49-F238E27FC236}">
                  <a16:creationId xmlns:a16="http://schemas.microsoft.com/office/drawing/2014/main" id="{50F05BE3-9441-1748-9D2A-A0B9AFD9185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581556" y="1209016"/>
              <a:ext cx="0" cy="1407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43" name="Freeform 194">
              <a:extLst>
                <a:ext uri="{FF2B5EF4-FFF2-40B4-BE49-F238E27FC236}">
                  <a16:creationId xmlns:a16="http://schemas.microsoft.com/office/drawing/2014/main" id="{10F1BF32-6A23-2A46-9928-5B9BE934277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71021" y="2261693"/>
              <a:ext cx="100623" cy="99076"/>
            </a:xfrm>
            <a:custGeom>
              <a:avLst/>
              <a:gdLst>
                <a:gd name="T0" fmla="*/ 68791 w 135"/>
                <a:gd name="T1" fmla="*/ 76391 h 133"/>
                <a:gd name="T2" fmla="*/ 103187 w 135"/>
                <a:gd name="T3" fmla="*/ 51182 h 133"/>
                <a:gd name="T4" fmla="*/ 68791 w 135"/>
                <a:gd name="T5" fmla="*/ 25209 h 133"/>
                <a:gd name="T6" fmla="*/ 68791 w 135"/>
                <a:gd name="T7" fmla="*/ 0 h 133"/>
                <a:gd name="T8" fmla="*/ 0 w 135"/>
                <a:gd name="T9" fmla="*/ 0 h 133"/>
                <a:gd name="T10" fmla="*/ 0 w 135"/>
                <a:gd name="T11" fmla="*/ 101600 h 133"/>
                <a:gd name="T12" fmla="*/ 68791 w 135"/>
                <a:gd name="T13" fmla="*/ 101600 h 133"/>
                <a:gd name="T14" fmla="*/ 68791 w 135"/>
                <a:gd name="T15" fmla="*/ 76391 h 1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5"/>
                <a:gd name="T25" fmla="*/ 0 h 133"/>
                <a:gd name="T26" fmla="*/ 135 w 135"/>
                <a:gd name="T27" fmla="*/ 133 h 13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5" h="133">
                  <a:moveTo>
                    <a:pt x="90" y="100"/>
                  </a:moveTo>
                  <a:lnTo>
                    <a:pt x="135" y="67"/>
                  </a:lnTo>
                  <a:lnTo>
                    <a:pt x="90" y="33"/>
                  </a:lnTo>
                  <a:lnTo>
                    <a:pt x="90" y="0"/>
                  </a:lnTo>
                  <a:lnTo>
                    <a:pt x="0" y="0"/>
                  </a:lnTo>
                  <a:lnTo>
                    <a:pt x="0" y="133"/>
                  </a:lnTo>
                  <a:lnTo>
                    <a:pt x="90" y="133"/>
                  </a:lnTo>
                  <a:lnTo>
                    <a:pt x="90" y="100"/>
                  </a:lnTo>
                  <a:close/>
                </a:path>
              </a:pathLst>
            </a:custGeom>
            <a:solidFill>
              <a:srgbClr val="FF0000"/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44" name="Line 195">
              <a:extLst>
                <a:ext uri="{FF2B5EF4-FFF2-40B4-BE49-F238E27FC236}">
                  <a16:creationId xmlns:a16="http://schemas.microsoft.com/office/drawing/2014/main" id="{2F6A35E2-698C-9C43-A2A0-A3D401FEFF2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583103" y="1207467"/>
              <a:ext cx="309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45" name="Freeform 196">
              <a:extLst>
                <a:ext uri="{FF2B5EF4-FFF2-40B4-BE49-F238E27FC236}">
                  <a16:creationId xmlns:a16="http://schemas.microsoft.com/office/drawing/2014/main" id="{1DE39659-0F9E-FC41-8B1C-0FEF8C05C2C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69472" y="1866939"/>
              <a:ext cx="99076" cy="99076"/>
            </a:xfrm>
            <a:custGeom>
              <a:avLst/>
              <a:gdLst>
                <a:gd name="T0" fmla="*/ 68752 w 133"/>
                <a:gd name="T1" fmla="*/ 76391 h 133"/>
                <a:gd name="T2" fmla="*/ 101600 w 133"/>
                <a:gd name="T3" fmla="*/ 51182 h 133"/>
                <a:gd name="T4" fmla="*/ 68752 w 133"/>
                <a:gd name="T5" fmla="*/ 25973 h 133"/>
                <a:gd name="T6" fmla="*/ 68752 w 133"/>
                <a:gd name="T7" fmla="*/ 0 h 133"/>
                <a:gd name="T8" fmla="*/ 0 w 133"/>
                <a:gd name="T9" fmla="*/ 0 h 133"/>
                <a:gd name="T10" fmla="*/ 0 w 133"/>
                <a:gd name="T11" fmla="*/ 101600 h 133"/>
                <a:gd name="T12" fmla="*/ 68752 w 133"/>
                <a:gd name="T13" fmla="*/ 101600 h 133"/>
                <a:gd name="T14" fmla="*/ 68752 w 133"/>
                <a:gd name="T15" fmla="*/ 76391 h 1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3"/>
                <a:gd name="T25" fmla="*/ 0 h 133"/>
                <a:gd name="T26" fmla="*/ 133 w 133"/>
                <a:gd name="T27" fmla="*/ 133 h 13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3" h="133">
                  <a:moveTo>
                    <a:pt x="90" y="100"/>
                  </a:moveTo>
                  <a:lnTo>
                    <a:pt x="133" y="67"/>
                  </a:lnTo>
                  <a:lnTo>
                    <a:pt x="90" y="34"/>
                  </a:lnTo>
                  <a:lnTo>
                    <a:pt x="90" y="0"/>
                  </a:lnTo>
                  <a:lnTo>
                    <a:pt x="0" y="0"/>
                  </a:lnTo>
                  <a:lnTo>
                    <a:pt x="0" y="133"/>
                  </a:lnTo>
                  <a:lnTo>
                    <a:pt x="90" y="133"/>
                  </a:lnTo>
                  <a:lnTo>
                    <a:pt x="90" y="100"/>
                  </a:lnTo>
                  <a:close/>
                </a:path>
              </a:pathLst>
            </a:custGeom>
            <a:solidFill>
              <a:srgbClr val="FF0000"/>
            </a:solidFill>
            <a:ln w="47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46" name="Line 333">
              <a:extLst>
                <a:ext uri="{FF2B5EF4-FFF2-40B4-BE49-F238E27FC236}">
                  <a16:creationId xmlns:a16="http://schemas.microsoft.com/office/drawing/2014/main" id="{88267B6E-D086-CD4E-9828-1D1DC208018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580007" y="2617746"/>
              <a:ext cx="309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defTabSz="914309"/>
              <a:endParaRPr lang="en-US">
                <a:solidFill>
                  <a:srgbClr val="1F497D"/>
                </a:solidFill>
                <a:latin typeface="Arial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B60F76E-DC30-7C40-9B42-BE6A90832164}"/>
                </a:ext>
              </a:extLst>
            </p:cNvPr>
            <p:cNvSpPr/>
            <p:nvPr/>
          </p:nvSpPr>
          <p:spPr>
            <a:xfrm>
              <a:off x="7956231" y="828075"/>
              <a:ext cx="11544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Arial Rounded MT Bold"/>
                  <a:cs typeface="Arial Rounded MT Bold"/>
                </a:rPr>
                <a:t>Baseline</a:t>
              </a:r>
              <a:endParaRPr lang="en-US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CAB3467-A879-FC46-AE5A-FC91A1CA3B0D}"/>
                </a:ext>
              </a:extLst>
            </p:cNvPr>
            <p:cNvGrpSpPr/>
            <p:nvPr/>
          </p:nvGrpSpPr>
          <p:grpSpPr>
            <a:xfrm>
              <a:off x="5368086" y="2625486"/>
              <a:ext cx="4919020" cy="1795453"/>
              <a:chOff x="5360139" y="3085679"/>
              <a:chExt cx="4919020" cy="1795453"/>
            </a:xfrm>
          </p:grpSpPr>
          <p:sp>
            <p:nvSpPr>
              <p:cNvPr id="47" name="AutoShape 256">
                <a:extLst>
                  <a:ext uri="{FF2B5EF4-FFF2-40B4-BE49-F238E27FC236}">
                    <a16:creationId xmlns:a16="http://schemas.microsoft.com/office/drawing/2014/main" id="{9F443048-0A52-0F44-9EEC-D3FCEEE203D6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5360139" y="3299019"/>
                <a:ext cx="1425760" cy="15527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48" name="Rectangle 257">
                <a:extLst>
                  <a:ext uri="{FF2B5EF4-FFF2-40B4-BE49-F238E27FC236}">
                    <a16:creationId xmlns:a16="http://schemas.microsoft.com/office/drawing/2014/main" id="{F0B07A61-C49C-394D-92A8-E81D2EC6F85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415870" y="3336172"/>
                <a:ext cx="1557344" cy="154496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914309"/>
                <a:endParaRPr lang="en-GB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49" name="Line 258">
                <a:extLst>
                  <a:ext uri="{FF2B5EF4-FFF2-40B4-BE49-F238E27FC236}">
                    <a16:creationId xmlns:a16="http://schemas.microsoft.com/office/drawing/2014/main" id="{396F7CD6-92E3-1341-AA32-D742195C418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6541307" y="3336172"/>
                <a:ext cx="1548" cy="154496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50" name="Freeform 259">
                <a:extLst>
                  <a:ext uri="{FF2B5EF4-FFF2-40B4-BE49-F238E27FC236}">
                    <a16:creationId xmlns:a16="http://schemas.microsoft.com/office/drawing/2014/main" id="{31866636-FFDC-214C-A2A7-C316A7F8FE1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442231" y="3799040"/>
                <a:ext cx="99076" cy="99076"/>
              </a:xfrm>
              <a:custGeom>
                <a:avLst/>
                <a:gdLst>
                  <a:gd name="T0" fmla="*/ 101600 w 134"/>
                  <a:gd name="T1" fmla="*/ 0 h 133"/>
                  <a:gd name="T2" fmla="*/ 0 w 134"/>
                  <a:gd name="T3" fmla="*/ 0 h 133"/>
                  <a:gd name="T4" fmla="*/ 0 w 134"/>
                  <a:gd name="T5" fmla="*/ 25209 h 133"/>
                  <a:gd name="T6" fmla="*/ 25021 w 134"/>
                  <a:gd name="T7" fmla="*/ 50418 h 133"/>
                  <a:gd name="T8" fmla="*/ 0 w 134"/>
                  <a:gd name="T9" fmla="*/ 76391 h 133"/>
                  <a:gd name="T10" fmla="*/ 0 w 134"/>
                  <a:gd name="T11" fmla="*/ 101600 h 133"/>
                  <a:gd name="T12" fmla="*/ 101600 w 134"/>
                  <a:gd name="T13" fmla="*/ 101600 h 133"/>
                  <a:gd name="T14" fmla="*/ 101600 w 134"/>
                  <a:gd name="T15" fmla="*/ 0 h 1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4"/>
                  <a:gd name="T25" fmla="*/ 0 h 133"/>
                  <a:gd name="T26" fmla="*/ 134 w 134"/>
                  <a:gd name="T27" fmla="*/ 133 h 13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4" h="133">
                    <a:moveTo>
                      <a:pt x="134" y="0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33" y="66"/>
                    </a:lnTo>
                    <a:lnTo>
                      <a:pt x="0" y="100"/>
                    </a:lnTo>
                    <a:lnTo>
                      <a:pt x="0" y="133"/>
                    </a:lnTo>
                    <a:lnTo>
                      <a:pt x="134" y="133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0000FF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51" name="Freeform 260">
                <a:extLst>
                  <a:ext uri="{FF2B5EF4-FFF2-40B4-BE49-F238E27FC236}">
                    <a16:creationId xmlns:a16="http://schemas.microsoft.com/office/drawing/2014/main" id="{5A743757-4F83-0148-B15A-8FBD74CE87B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442231" y="3535871"/>
                <a:ext cx="99076" cy="97527"/>
              </a:xfrm>
              <a:custGeom>
                <a:avLst/>
                <a:gdLst>
                  <a:gd name="T0" fmla="*/ 101600 w 134"/>
                  <a:gd name="T1" fmla="*/ 0 h 132"/>
                  <a:gd name="T2" fmla="*/ 0 w 134"/>
                  <a:gd name="T3" fmla="*/ 0 h 132"/>
                  <a:gd name="T4" fmla="*/ 0 w 134"/>
                  <a:gd name="T5" fmla="*/ 25003 h 132"/>
                  <a:gd name="T6" fmla="*/ 25021 w 134"/>
                  <a:gd name="T7" fmla="*/ 50006 h 132"/>
                  <a:gd name="T8" fmla="*/ 0 w 134"/>
                  <a:gd name="T9" fmla="*/ 76524 h 132"/>
                  <a:gd name="T10" fmla="*/ 0 w 134"/>
                  <a:gd name="T11" fmla="*/ 100012 h 132"/>
                  <a:gd name="T12" fmla="*/ 101600 w 134"/>
                  <a:gd name="T13" fmla="*/ 100012 h 132"/>
                  <a:gd name="T14" fmla="*/ 101600 w 134"/>
                  <a:gd name="T15" fmla="*/ 0 h 1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4"/>
                  <a:gd name="T25" fmla="*/ 0 h 132"/>
                  <a:gd name="T26" fmla="*/ 134 w 134"/>
                  <a:gd name="T27" fmla="*/ 132 h 13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4" h="132">
                    <a:moveTo>
                      <a:pt x="134" y="0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33" y="66"/>
                    </a:lnTo>
                    <a:lnTo>
                      <a:pt x="0" y="101"/>
                    </a:lnTo>
                    <a:lnTo>
                      <a:pt x="0" y="132"/>
                    </a:lnTo>
                    <a:lnTo>
                      <a:pt x="134" y="132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0000FF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52" name="Freeform 261">
                <a:extLst>
                  <a:ext uri="{FF2B5EF4-FFF2-40B4-BE49-F238E27FC236}">
                    <a16:creationId xmlns:a16="http://schemas.microsoft.com/office/drawing/2014/main" id="{5C66E5ED-E249-BE41-B0F0-AB1FB0DD613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442231" y="3667455"/>
                <a:ext cx="99076" cy="99076"/>
              </a:xfrm>
              <a:custGeom>
                <a:avLst/>
                <a:gdLst>
                  <a:gd name="T0" fmla="*/ 101600 w 134"/>
                  <a:gd name="T1" fmla="*/ 0 h 134"/>
                  <a:gd name="T2" fmla="*/ 0 w 134"/>
                  <a:gd name="T3" fmla="*/ 0 h 134"/>
                  <a:gd name="T4" fmla="*/ 0 w 134"/>
                  <a:gd name="T5" fmla="*/ 26537 h 134"/>
                  <a:gd name="T6" fmla="*/ 25021 w 134"/>
                  <a:gd name="T7" fmla="*/ 50800 h 134"/>
                  <a:gd name="T8" fmla="*/ 0 w 134"/>
                  <a:gd name="T9" fmla="*/ 76579 h 134"/>
                  <a:gd name="T10" fmla="*/ 0 w 134"/>
                  <a:gd name="T11" fmla="*/ 101600 h 134"/>
                  <a:gd name="T12" fmla="*/ 101600 w 134"/>
                  <a:gd name="T13" fmla="*/ 101600 h 134"/>
                  <a:gd name="T14" fmla="*/ 101600 w 134"/>
                  <a:gd name="T15" fmla="*/ 0 h 13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4"/>
                  <a:gd name="T25" fmla="*/ 0 h 134"/>
                  <a:gd name="T26" fmla="*/ 134 w 134"/>
                  <a:gd name="T27" fmla="*/ 134 h 13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4" h="134">
                    <a:moveTo>
                      <a:pt x="134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33" y="67"/>
                    </a:lnTo>
                    <a:lnTo>
                      <a:pt x="0" y="101"/>
                    </a:lnTo>
                    <a:lnTo>
                      <a:pt x="0" y="134"/>
                    </a:lnTo>
                    <a:lnTo>
                      <a:pt x="134" y="134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0000FF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53" name="Freeform 262">
                <a:extLst>
                  <a:ext uri="{FF2B5EF4-FFF2-40B4-BE49-F238E27FC236}">
                    <a16:creationId xmlns:a16="http://schemas.microsoft.com/office/drawing/2014/main" id="{5A128761-86DC-BB4F-AC2E-A7FE7186987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442231" y="3932173"/>
                <a:ext cx="99076" cy="97527"/>
              </a:xfrm>
              <a:custGeom>
                <a:avLst/>
                <a:gdLst>
                  <a:gd name="T0" fmla="*/ 101600 w 134"/>
                  <a:gd name="T1" fmla="*/ 0 h 132"/>
                  <a:gd name="T2" fmla="*/ 0 w 134"/>
                  <a:gd name="T3" fmla="*/ 0 h 132"/>
                  <a:gd name="T4" fmla="*/ 0 w 134"/>
                  <a:gd name="T5" fmla="*/ 25003 h 132"/>
                  <a:gd name="T6" fmla="*/ 25021 w 134"/>
                  <a:gd name="T7" fmla="*/ 50006 h 132"/>
                  <a:gd name="T8" fmla="*/ 0 w 134"/>
                  <a:gd name="T9" fmla="*/ 76524 h 132"/>
                  <a:gd name="T10" fmla="*/ 0 w 134"/>
                  <a:gd name="T11" fmla="*/ 100012 h 132"/>
                  <a:gd name="T12" fmla="*/ 101600 w 134"/>
                  <a:gd name="T13" fmla="*/ 100012 h 132"/>
                  <a:gd name="T14" fmla="*/ 101600 w 134"/>
                  <a:gd name="T15" fmla="*/ 0 h 1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4"/>
                  <a:gd name="T25" fmla="*/ 0 h 132"/>
                  <a:gd name="T26" fmla="*/ 134 w 134"/>
                  <a:gd name="T27" fmla="*/ 132 h 13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4" h="132">
                    <a:moveTo>
                      <a:pt x="134" y="0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33" y="66"/>
                    </a:lnTo>
                    <a:lnTo>
                      <a:pt x="0" y="101"/>
                    </a:lnTo>
                    <a:lnTo>
                      <a:pt x="0" y="132"/>
                    </a:lnTo>
                    <a:lnTo>
                      <a:pt x="134" y="132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0000FF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54" name="Freeform 263">
                <a:extLst>
                  <a:ext uri="{FF2B5EF4-FFF2-40B4-BE49-F238E27FC236}">
                    <a16:creationId xmlns:a16="http://schemas.microsoft.com/office/drawing/2014/main" id="{93F064E4-DAE3-AD42-AE76-3A4B28377BF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442231" y="4063757"/>
                <a:ext cx="99076" cy="99076"/>
              </a:xfrm>
              <a:custGeom>
                <a:avLst/>
                <a:gdLst>
                  <a:gd name="T0" fmla="*/ 101600 w 134"/>
                  <a:gd name="T1" fmla="*/ 0 h 134"/>
                  <a:gd name="T2" fmla="*/ 0 w 134"/>
                  <a:gd name="T3" fmla="*/ 0 h 134"/>
                  <a:gd name="T4" fmla="*/ 0 w 134"/>
                  <a:gd name="T5" fmla="*/ 26537 h 134"/>
                  <a:gd name="T6" fmla="*/ 25021 w 134"/>
                  <a:gd name="T7" fmla="*/ 50800 h 134"/>
                  <a:gd name="T8" fmla="*/ 0 w 134"/>
                  <a:gd name="T9" fmla="*/ 76579 h 134"/>
                  <a:gd name="T10" fmla="*/ 0 w 134"/>
                  <a:gd name="T11" fmla="*/ 101600 h 134"/>
                  <a:gd name="T12" fmla="*/ 101600 w 134"/>
                  <a:gd name="T13" fmla="*/ 101600 h 134"/>
                  <a:gd name="T14" fmla="*/ 101600 w 134"/>
                  <a:gd name="T15" fmla="*/ 0 h 13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4"/>
                  <a:gd name="T25" fmla="*/ 0 h 134"/>
                  <a:gd name="T26" fmla="*/ 134 w 134"/>
                  <a:gd name="T27" fmla="*/ 134 h 13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4" h="134">
                    <a:moveTo>
                      <a:pt x="134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33" y="67"/>
                    </a:lnTo>
                    <a:lnTo>
                      <a:pt x="0" y="101"/>
                    </a:lnTo>
                    <a:lnTo>
                      <a:pt x="0" y="134"/>
                    </a:lnTo>
                    <a:lnTo>
                      <a:pt x="134" y="134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0000FF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55" name="Freeform 264">
                <a:extLst>
                  <a:ext uri="{FF2B5EF4-FFF2-40B4-BE49-F238E27FC236}">
                    <a16:creationId xmlns:a16="http://schemas.microsoft.com/office/drawing/2014/main" id="{A0BACAF8-686A-2D40-B8F7-B233B4BA771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442231" y="4196891"/>
                <a:ext cx="99076" cy="97528"/>
              </a:xfrm>
              <a:custGeom>
                <a:avLst/>
                <a:gdLst>
                  <a:gd name="T0" fmla="*/ 101600 w 134"/>
                  <a:gd name="T1" fmla="*/ 0 h 133"/>
                  <a:gd name="T2" fmla="*/ 0 w 134"/>
                  <a:gd name="T3" fmla="*/ 0 h 133"/>
                  <a:gd name="T4" fmla="*/ 0 w 134"/>
                  <a:gd name="T5" fmla="*/ 24815 h 133"/>
                  <a:gd name="T6" fmla="*/ 25021 w 134"/>
                  <a:gd name="T7" fmla="*/ 50382 h 133"/>
                  <a:gd name="T8" fmla="*/ 0 w 134"/>
                  <a:gd name="T9" fmla="*/ 75198 h 133"/>
                  <a:gd name="T10" fmla="*/ 0 w 134"/>
                  <a:gd name="T11" fmla="*/ 100013 h 133"/>
                  <a:gd name="T12" fmla="*/ 101600 w 134"/>
                  <a:gd name="T13" fmla="*/ 100013 h 133"/>
                  <a:gd name="T14" fmla="*/ 101600 w 134"/>
                  <a:gd name="T15" fmla="*/ 0 h 1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4"/>
                  <a:gd name="T25" fmla="*/ 0 h 133"/>
                  <a:gd name="T26" fmla="*/ 134 w 134"/>
                  <a:gd name="T27" fmla="*/ 133 h 13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4" h="133">
                    <a:moveTo>
                      <a:pt x="134" y="0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33" y="67"/>
                    </a:lnTo>
                    <a:lnTo>
                      <a:pt x="0" y="100"/>
                    </a:lnTo>
                    <a:lnTo>
                      <a:pt x="0" y="133"/>
                    </a:lnTo>
                    <a:lnTo>
                      <a:pt x="134" y="133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0000FF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56" name="Freeform 265">
                <a:extLst>
                  <a:ext uri="{FF2B5EF4-FFF2-40B4-BE49-F238E27FC236}">
                    <a16:creationId xmlns:a16="http://schemas.microsoft.com/office/drawing/2014/main" id="{2C979137-6755-E64A-9680-2111961B4EE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442231" y="4328476"/>
                <a:ext cx="99076" cy="97527"/>
              </a:xfrm>
              <a:custGeom>
                <a:avLst/>
                <a:gdLst>
                  <a:gd name="T0" fmla="*/ 101600 w 134"/>
                  <a:gd name="T1" fmla="*/ 0 h 132"/>
                  <a:gd name="T2" fmla="*/ 0 w 134"/>
                  <a:gd name="T3" fmla="*/ 0 h 132"/>
                  <a:gd name="T4" fmla="*/ 0 w 134"/>
                  <a:gd name="T5" fmla="*/ 25003 h 132"/>
                  <a:gd name="T6" fmla="*/ 25021 w 134"/>
                  <a:gd name="T7" fmla="*/ 50006 h 132"/>
                  <a:gd name="T8" fmla="*/ 0 w 134"/>
                  <a:gd name="T9" fmla="*/ 76524 h 132"/>
                  <a:gd name="T10" fmla="*/ 0 w 134"/>
                  <a:gd name="T11" fmla="*/ 100012 h 132"/>
                  <a:gd name="T12" fmla="*/ 101600 w 134"/>
                  <a:gd name="T13" fmla="*/ 100012 h 132"/>
                  <a:gd name="T14" fmla="*/ 101600 w 134"/>
                  <a:gd name="T15" fmla="*/ 0 h 1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4"/>
                  <a:gd name="T25" fmla="*/ 0 h 132"/>
                  <a:gd name="T26" fmla="*/ 134 w 134"/>
                  <a:gd name="T27" fmla="*/ 132 h 13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4" h="132">
                    <a:moveTo>
                      <a:pt x="134" y="0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33" y="66"/>
                    </a:lnTo>
                    <a:lnTo>
                      <a:pt x="0" y="101"/>
                    </a:lnTo>
                    <a:lnTo>
                      <a:pt x="0" y="132"/>
                    </a:lnTo>
                    <a:lnTo>
                      <a:pt x="134" y="132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0000FF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57" name="Freeform 266">
                <a:extLst>
                  <a:ext uri="{FF2B5EF4-FFF2-40B4-BE49-F238E27FC236}">
                    <a16:creationId xmlns:a16="http://schemas.microsoft.com/office/drawing/2014/main" id="{3320B71C-8A36-9E47-BE7D-04E5D836173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442231" y="3402738"/>
                <a:ext cx="99076" cy="99076"/>
              </a:xfrm>
              <a:custGeom>
                <a:avLst/>
                <a:gdLst>
                  <a:gd name="T0" fmla="*/ 101600 w 134"/>
                  <a:gd name="T1" fmla="*/ 0 h 133"/>
                  <a:gd name="T2" fmla="*/ 0 w 134"/>
                  <a:gd name="T3" fmla="*/ 0 h 133"/>
                  <a:gd name="T4" fmla="*/ 0 w 134"/>
                  <a:gd name="T5" fmla="*/ 25209 h 133"/>
                  <a:gd name="T6" fmla="*/ 25021 w 134"/>
                  <a:gd name="T7" fmla="*/ 50418 h 133"/>
                  <a:gd name="T8" fmla="*/ 0 w 134"/>
                  <a:gd name="T9" fmla="*/ 76391 h 133"/>
                  <a:gd name="T10" fmla="*/ 0 w 134"/>
                  <a:gd name="T11" fmla="*/ 101600 h 133"/>
                  <a:gd name="T12" fmla="*/ 101600 w 134"/>
                  <a:gd name="T13" fmla="*/ 101600 h 133"/>
                  <a:gd name="T14" fmla="*/ 101600 w 134"/>
                  <a:gd name="T15" fmla="*/ 0 h 1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4"/>
                  <a:gd name="T25" fmla="*/ 0 h 133"/>
                  <a:gd name="T26" fmla="*/ 134 w 134"/>
                  <a:gd name="T27" fmla="*/ 133 h 13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4" h="133">
                    <a:moveTo>
                      <a:pt x="134" y="0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33" y="66"/>
                    </a:lnTo>
                    <a:lnTo>
                      <a:pt x="0" y="100"/>
                    </a:lnTo>
                    <a:lnTo>
                      <a:pt x="0" y="133"/>
                    </a:lnTo>
                    <a:lnTo>
                      <a:pt x="134" y="133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0000FF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58" name="Freeform 267">
                <a:extLst>
                  <a:ext uri="{FF2B5EF4-FFF2-40B4-BE49-F238E27FC236}">
                    <a16:creationId xmlns:a16="http://schemas.microsoft.com/office/drawing/2014/main" id="{640896AC-091F-A840-A593-07C9D89E22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442231" y="4460060"/>
                <a:ext cx="99076" cy="99076"/>
              </a:xfrm>
              <a:custGeom>
                <a:avLst/>
                <a:gdLst>
                  <a:gd name="T0" fmla="*/ 101600 w 134"/>
                  <a:gd name="T1" fmla="*/ 0 h 134"/>
                  <a:gd name="T2" fmla="*/ 0 w 134"/>
                  <a:gd name="T3" fmla="*/ 0 h 134"/>
                  <a:gd name="T4" fmla="*/ 0 w 134"/>
                  <a:gd name="T5" fmla="*/ 26537 h 134"/>
                  <a:gd name="T6" fmla="*/ 25021 w 134"/>
                  <a:gd name="T7" fmla="*/ 50800 h 134"/>
                  <a:gd name="T8" fmla="*/ 0 w 134"/>
                  <a:gd name="T9" fmla="*/ 76579 h 134"/>
                  <a:gd name="T10" fmla="*/ 0 w 134"/>
                  <a:gd name="T11" fmla="*/ 101600 h 134"/>
                  <a:gd name="T12" fmla="*/ 101600 w 134"/>
                  <a:gd name="T13" fmla="*/ 101600 h 134"/>
                  <a:gd name="T14" fmla="*/ 101600 w 134"/>
                  <a:gd name="T15" fmla="*/ 0 h 13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4"/>
                  <a:gd name="T25" fmla="*/ 0 h 134"/>
                  <a:gd name="T26" fmla="*/ 134 w 134"/>
                  <a:gd name="T27" fmla="*/ 134 h 13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4" h="134">
                    <a:moveTo>
                      <a:pt x="134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33" y="67"/>
                    </a:lnTo>
                    <a:lnTo>
                      <a:pt x="0" y="101"/>
                    </a:lnTo>
                    <a:lnTo>
                      <a:pt x="0" y="134"/>
                    </a:lnTo>
                    <a:lnTo>
                      <a:pt x="134" y="134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0000FF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59" name="Freeform 268">
                <a:extLst>
                  <a:ext uri="{FF2B5EF4-FFF2-40B4-BE49-F238E27FC236}">
                    <a16:creationId xmlns:a16="http://schemas.microsoft.com/office/drawing/2014/main" id="{D8307A91-38B9-7642-A12F-CB84ACCD8E1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442231" y="4593193"/>
                <a:ext cx="99076" cy="99076"/>
              </a:xfrm>
              <a:custGeom>
                <a:avLst/>
                <a:gdLst>
                  <a:gd name="T0" fmla="*/ 101600 w 134"/>
                  <a:gd name="T1" fmla="*/ 0 h 133"/>
                  <a:gd name="T2" fmla="*/ 0 w 134"/>
                  <a:gd name="T3" fmla="*/ 0 h 133"/>
                  <a:gd name="T4" fmla="*/ 0 w 134"/>
                  <a:gd name="T5" fmla="*/ 25209 h 133"/>
                  <a:gd name="T6" fmla="*/ 25021 w 134"/>
                  <a:gd name="T7" fmla="*/ 51182 h 133"/>
                  <a:gd name="T8" fmla="*/ 0 w 134"/>
                  <a:gd name="T9" fmla="*/ 76391 h 133"/>
                  <a:gd name="T10" fmla="*/ 0 w 134"/>
                  <a:gd name="T11" fmla="*/ 101600 h 133"/>
                  <a:gd name="T12" fmla="*/ 101600 w 134"/>
                  <a:gd name="T13" fmla="*/ 101600 h 133"/>
                  <a:gd name="T14" fmla="*/ 101600 w 134"/>
                  <a:gd name="T15" fmla="*/ 0 h 1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4"/>
                  <a:gd name="T25" fmla="*/ 0 h 133"/>
                  <a:gd name="T26" fmla="*/ 134 w 134"/>
                  <a:gd name="T27" fmla="*/ 133 h 13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4" h="133">
                    <a:moveTo>
                      <a:pt x="134" y="0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33" y="67"/>
                    </a:lnTo>
                    <a:lnTo>
                      <a:pt x="0" y="100"/>
                    </a:lnTo>
                    <a:lnTo>
                      <a:pt x="0" y="133"/>
                    </a:lnTo>
                    <a:lnTo>
                      <a:pt x="134" y="133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0000FF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60" name="Freeform 269">
                <a:extLst>
                  <a:ext uri="{FF2B5EF4-FFF2-40B4-BE49-F238E27FC236}">
                    <a16:creationId xmlns:a16="http://schemas.microsoft.com/office/drawing/2014/main" id="{EFFA8F82-ECB8-D040-8EF1-3FA931953A8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442231" y="4724778"/>
                <a:ext cx="99076" cy="99076"/>
              </a:xfrm>
              <a:custGeom>
                <a:avLst/>
                <a:gdLst>
                  <a:gd name="T0" fmla="*/ 101600 w 134"/>
                  <a:gd name="T1" fmla="*/ 0 h 133"/>
                  <a:gd name="T2" fmla="*/ 0 w 134"/>
                  <a:gd name="T3" fmla="*/ 0 h 133"/>
                  <a:gd name="T4" fmla="*/ 0 w 134"/>
                  <a:gd name="T5" fmla="*/ 25209 h 133"/>
                  <a:gd name="T6" fmla="*/ 25021 w 134"/>
                  <a:gd name="T7" fmla="*/ 50418 h 133"/>
                  <a:gd name="T8" fmla="*/ 0 w 134"/>
                  <a:gd name="T9" fmla="*/ 77155 h 133"/>
                  <a:gd name="T10" fmla="*/ 0 w 134"/>
                  <a:gd name="T11" fmla="*/ 101600 h 133"/>
                  <a:gd name="T12" fmla="*/ 101600 w 134"/>
                  <a:gd name="T13" fmla="*/ 101600 h 133"/>
                  <a:gd name="T14" fmla="*/ 101600 w 134"/>
                  <a:gd name="T15" fmla="*/ 0 h 1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4"/>
                  <a:gd name="T25" fmla="*/ 0 h 133"/>
                  <a:gd name="T26" fmla="*/ 134 w 134"/>
                  <a:gd name="T27" fmla="*/ 133 h 13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4" h="133">
                    <a:moveTo>
                      <a:pt x="134" y="0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33" y="66"/>
                    </a:lnTo>
                    <a:lnTo>
                      <a:pt x="0" y="101"/>
                    </a:lnTo>
                    <a:lnTo>
                      <a:pt x="0" y="133"/>
                    </a:lnTo>
                    <a:lnTo>
                      <a:pt x="134" y="133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0000FF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61" name="Freeform 270">
                <a:extLst>
                  <a:ext uri="{FF2B5EF4-FFF2-40B4-BE49-F238E27FC236}">
                    <a16:creationId xmlns:a16="http://schemas.microsoft.com/office/drawing/2014/main" id="{4C843743-0BA5-554F-BDF5-59F83CE577C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962333" y="4484829"/>
                <a:ext cx="99076" cy="99076"/>
              </a:xfrm>
              <a:custGeom>
                <a:avLst/>
                <a:gdLst>
                  <a:gd name="T0" fmla="*/ 68752 w 133"/>
                  <a:gd name="T1" fmla="*/ 76391 h 133"/>
                  <a:gd name="T2" fmla="*/ 101600 w 133"/>
                  <a:gd name="T3" fmla="*/ 51182 h 133"/>
                  <a:gd name="T4" fmla="*/ 68752 w 133"/>
                  <a:gd name="T5" fmla="*/ 25973 h 133"/>
                  <a:gd name="T6" fmla="*/ 68752 w 133"/>
                  <a:gd name="T7" fmla="*/ 0 h 133"/>
                  <a:gd name="T8" fmla="*/ 0 w 133"/>
                  <a:gd name="T9" fmla="*/ 0 h 133"/>
                  <a:gd name="T10" fmla="*/ 0 w 133"/>
                  <a:gd name="T11" fmla="*/ 101600 h 133"/>
                  <a:gd name="T12" fmla="*/ 68752 w 133"/>
                  <a:gd name="T13" fmla="*/ 101600 h 133"/>
                  <a:gd name="T14" fmla="*/ 68752 w 133"/>
                  <a:gd name="T15" fmla="*/ 76391 h 1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3"/>
                  <a:gd name="T25" fmla="*/ 0 h 133"/>
                  <a:gd name="T26" fmla="*/ 133 w 133"/>
                  <a:gd name="T27" fmla="*/ 133 h 13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3" h="133">
                    <a:moveTo>
                      <a:pt x="90" y="100"/>
                    </a:moveTo>
                    <a:lnTo>
                      <a:pt x="133" y="67"/>
                    </a:lnTo>
                    <a:lnTo>
                      <a:pt x="90" y="34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133"/>
                    </a:lnTo>
                    <a:lnTo>
                      <a:pt x="90" y="133"/>
                    </a:lnTo>
                    <a:lnTo>
                      <a:pt x="90" y="100"/>
                    </a:lnTo>
                    <a:close/>
                  </a:path>
                </a:pathLst>
              </a:custGeom>
              <a:solidFill>
                <a:srgbClr val="FF00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62" name="Freeform 271">
                <a:extLst>
                  <a:ext uri="{FF2B5EF4-FFF2-40B4-BE49-F238E27FC236}">
                    <a16:creationId xmlns:a16="http://schemas.microsoft.com/office/drawing/2014/main" id="{911C8CB4-19B2-3C4C-A527-3458DD95DDB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671299" y="4141160"/>
                <a:ext cx="99076" cy="99076"/>
              </a:xfrm>
              <a:custGeom>
                <a:avLst/>
                <a:gdLst>
                  <a:gd name="T0" fmla="*/ 67481 w 134"/>
                  <a:gd name="T1" fmla="*/ 76579 h 134"/>
                  <a:gd name="T2" fmla="*/ 101600 w 134"/>
                  <a:gd name="T3" fmla="*/ 50800 h 134"/>
                  <a:gd name="T4" fmla="*/ 67481 w 134"/>
                  <a:gd name="T5" fmla="*/ 26537 h 134"/>
                  <a:gd name="T6" fmla="*/ 67481 w 134"/>
                  <a:gd name="T7" fmla="*/ 0 h 134"/>
                  <a:gd name="T8" fmla="*/ 0 w 134"/>
                  <a:gd name="T9" fmla="*/ 0 h 134"/>
                  <a:gd name="T10" fmla="*/ 0 w 134"/>
                  <a:gd name="T11" fmla="*/ 101600 h 134"/>
                  <a:gd name="T12" fmla="*/ 67481 w 134"/>
                  <a:gd name="T13" fmla="*/ 101600 h 134"/>
                  <a:gd name="T14" fmla="*/ 67481 w 134"/>
                  <a:gd name="T15" fmla="*/ 76579 h 13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4"/>
                  <a:gd name="T25" fmla="*/ 0 h 134"/>
                  <a:gd name="T26" fmla="*/ 134 w 134"/>
                  <a:gd name="T27" fmla="*/ 134 h 13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4" h="134">
                    <a:moveTo>
                      <a:pt x="89" y="101"/>
                    </a:moveTo>
                    <a:lnTo>
                      <a:pt x="134" y="67"/>
                    </a:lnTo>
                    <a:lnTo>
                      <a:pt x="89" y="35"/>
                    </a:lnTo>
                    <a:lnTo>
                      <a:pt x="89" y="0"/>
                    </a:lnTo>
                    <a:lnTo>
                      <a:pt x="0" y="0"/>
                    </a:lnTo>
                    <a:lnTo>
                      <a:pt x="0" y="134"/>
                    </a:lnTo>
                    <a:lnTo>
                      <a:pt x="89" y="134"/>
                    </a:lnTo>
                    <a:lnTo>
                      <a:pt x="89" y="101"/>
                    </a:lnTo>
                    <a:close/>
                  </a:path>
                </a:pathLst>
              </a:custGeom>
              <a:solidFill>
                <a:srgbClr val="FF00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63" name="Freeform 272">
                <a:extLst>
                  <a:ext uri="{FF2B5EF4-FFF2-40B4-BE49-F238E27FC236}">
                    <a16:creationId xmlns:a16="http://schemas.microsoft.com/office/drawing/2014/main" id="{3A357811-0116-F94B-A6E8-7BE9AC789F9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375664" y="3535871"/>
                <a:ext cx="100624" cy="99076"/>
              </a:xfrm>
              <a:custGeom>
                <a:avLst/>
                <a:gdLst>
                  <a:gd name="T0" fmla="*/ 68792 w 135"/>
                  <a:gd name="T1" fmla="*/ 76391 h 133"/>
                  <a:gd name="T2" fmla="*/ 103188 w 135"/>
                  <a:gd name="T3" fmla="*/ 51182 h 133"/>
                  <a:gd name="T4" fmla="*/ 68792 w 135"/>
                  <a:gd name="T5" fmla="*/ 25209 h 133"/>
                  <a:gd name="T6" fmla="*/ 68792 w 135"/>
                  <a:gd name="T7" fmla="*/ 0 h 133"/>
                  <a:gd name="T8" fmla="*/ 0 w 135"/>
                  <a:gd name="T9" fmla="*/ 0 h 133"/>
                  <a:gd name="T10" fmla="*/ 0 w 135"/>
                  <a:gd name="T11" fmla="*/ 101600 h 133"/>
                  <a:gd name="T12" fmla="*/ 68792 w 135"/>
                  <a:gd name="T13" fmla="*/ 101600 h 133"/>
                  <a:gd name="T14" fmla="*/ 68792 w 135"/>
                  <a:gd name="T15" fmla="*/ 76391 h 1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5"/>
                  <a:gd name="T25" fmla="*/ 0 h 133"/>
                  <a:gd name="T26" fmla="*/ 135 w 135"/>
                  <a:gd name="T27" fmla="*/ 133 h 13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5" h="133">
                    <a:moveTo>
                      <a:pt x="90" y="100"/>
                    </a:moveTo>
                    <a:lnTo>
                      <a:pt x="135" y="67"/>
                    </a:lnTo>
                    <a:lnTo>
                      <a:pt x="90" y="33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133"/>
                    </a:lnTo>
                    <a:lnTo>
                      <a:pt x="90" y="133"/>
                    </a:lnTo>
                    <a:lnTo>
                      <a:pt x="90" y="100"/>
                    </a:lnTo>
                    <a:close/>
                  </a:path>
                </a:pathLst>
              </a:custGeom>
              <a:solidFill>
                <a:srgbClr val="FF00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64" name="Rectangle 273">
                <a:extLst>
                  <a:ext uri="{FF2B5EF4-FFF2-40B4-BE49-F238E27FC236}">
                    <a16:creationId xmlns:a16="http://schemas.microsoft.com/office/drawing/2014/main" id="{E172471C-C977-284D-ACDA-6CA87C7E65C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456119" y="3382614"/>
                <a:ext cx="815826" cy="14458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309"/>
                <a:endParaRPr lang="en-GB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65" name="Rectangle 274">
                <a:extLst>
                  <a:ext uri="{FF2B5EF4-FFF2-40B4-BE49-F238E27FC236}">
                    <a16:creationId xmlns:a16="http://schemas.microsoft.com/office/drawing/2014/main" id="{C8C0650A-A338-2C41-9869-8A1258B4BC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316838" y="3388806"/>
                <a:ext cx="620771" cy="14458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309"/>
                <a:endParaRPr lang="en-GB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66" name="Freeform 275">
                <a:extLst>
                  <a:ext uri="{FF2B5EF4-FFF2-40B4-BE49-F238E27FC236}">
                    <a16:creationId xmlns:a16="http://schemas.microsoft.com/office/drawing/2014/main" id="{C3F2B9EF-17C8-0641-9E23-14D91BD8600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722385" y="3744858"/>
                <a:ext cx="89787" cy="99076"/>
              </a:xfrm>
              <a:custGeom>
                <a:avLst/>
                <a:gdLst>
                  <a:gd name="T0" fmla="*/ 57547 w 120"/>
                  <a:gd name="T1" fmla="*/ 76391 h 133"/>
                  <a:gd name="T2" fmla="*/ 92075 w 120"/>
                  <a:gd name="T3" fmla="*/ 51182 h 133"/>
                  <a:gd name="T4" fmla="*/ 57547 w 120"/>
                  <a:gd name="T5" fmla="*/ 25209 h 133"/>
                  <a:gd name="T6" fmla="*/ 57547 w 120"/>
                  <a:gd name="T7" fmla="*/ 0 h 133"/>
                  <a:gd name="T8" fmla="*/ 0 w 120"/>
                  <a:gd name="T9" fmla="*/ 45835 h 133"/>
                  <a:gd name="T10" fmla="*/ 57547 w 120"/>
                  <a:gd name="T11" fmla="*/ 101600 h 133"/>
                  <a:gd name="T12" fmla="*/ 57547 w 120"/>
                  <a:gd name="T13" fmla="*/ 76391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67" name="Freeform 276">
                <a:extLst>
                  <a:ext uri="{FF2B5EF4-FFF2-40B4-BE49-F238E27FC236}">
                    <a16:creationId xmlns:a16="http://schemas.microsoft.com/office/drawing/2014/main" id="{71998A7C-46BE-A346-8AB7-722C1C5C717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601637" y="3574573"/>
                <a:ext cx="89787" cy="97528"/>
              </a:xfrm>
              <a:custGeom>
                <a:avLst/>
                <a:gdLst>
                  <a:gd name="T0" fmla="*/ 57547 w 120"/>
                  <a:gd name="T1" fmla="*/ 75198 h 133"/>
                  <a:gd name="T2" fmla="*/ 92075 w 120"/>
                  <a:gd name="T3" fmla="*/ 50382 h 133"/>
                  <a:gd name="T4" fmla="*/ 57547 w 120"/>
                  <a:gd name="T5" fmla="*/ 24815 h 133"/>
                  <a:gd name="T6" fmla="*/ 57547 w 120"/>
                  <a:gd name="T7" fmla="*/ 0 h 133"/>
                  <a:gd name="T8" fmla="*/ 0 w 120"/>
                  <a:gd name="T9" fmla="*/ 45119 h 133"/>
                  <a:gd name="T10" fmla="*/ 57547 w 120"/>
                  <a:gd name="T11" fmla="*/ 100013 h 133"/>
                  <a:gd name="T12" fmla="*/ 57547 w 120"/>
                  <a:gd name="T13" fmla="*/ 75198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68" name="Freeform 277">
                <a:extLst>
                  <a:ext uri="{FF2B5EF4-FFF2-40B4-BE49-F238E27FC236}">
                    <a16:creationId xmlns:a16="http://schemas.microsoft.com/office/drawing/2014/main" id="{52276770-B36E-AA44-855B-F3036F7A0A3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956142" y="4165930"/>
                <a:ext cx="88239" cy="97528"/>
              </a:xfrm>
              <a:custGeom>
                <a:avLst/>
                <a:gdLst>
                  <a:gd name="T0" fmla="*/ 56554 w 120"/>
                  <a:gd name="T1" fmla="*/ 75198 h 133"/>
                  <a:gd name="T2" fmla="*/ 90487 w 120"/>
                  <a:gd name="T3" fmla="*/ 50382 h 133"/>
                  <a:gd name="T4" fmla="*/ 56554 w 120"/>
                  <a:gd name="T5" fmla="*/ 24815 h 133"/>
                  <a:gd name="T6" fmla="*/ 56554 w 120"/>
                  <a:gd name="T7" fmla="*/ 0 h 133"/>
                  <a:gd name="T8" fmla="*/ 0 w 120"/>
                  <a:gd name="T9" fmla="*/ 45119 h 133"/>
                  <a:gd name="T10" fmla="*/ 56554 w 120"/>
                  <a:gd name="T11" fmla="*/ 100013 h 133"/>
                  <a:gd name="T12" fmla="*/ 56554 w 120"/>
                  <a:gd name="T13" fmla="*/ 75198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69" name="Freeform 278">
                <a:extLst>
                  <a:ext uri="{FF2B5EF4-FFF2-40B4-BE49-F238E27FC236}">
                    <a16:creationId xmlns:a16="http://schemas.microsoft.com/office/drawing/2014/main" id="{3C20C4C6-0C25-4C4D-A7F5-5A8C1C897C5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386502" y="4326928"/>
                <a:ext cx="89787" cy="97528"/>
              </a:xfrm>
              <a:custGeom>
                <a:avLst/>
                <a:gdLst>
                  <a:gd name="T0" fmla="*/ 57547 w 120"/>
                  <a:gd name="T1" fmla="*/ 75198 h 133"/>
                  <a:gd name="T2" fmla="*/ 92075 w 120"/>
                  <a:gd name="T3" fmla="*/ 50382 h 133"/>
                  <a:gd name="T4" fmla="*/ 57547 w 120"/>
                  <a:gd name="T5" fmla="*/ 24815 h 133"/>
                  <a:gd name="T6" fmla="*/ 57547 w 120"/>
                  <a:gd name="T7" fmla="*/ 0 h 133"/>
                  <a:gd name="T8" fmla="*/ 0 w 120"/>
                  <a:gd name="T9" fmla="*/ 45119 h 133"/>
                  <a:gd name="T10" fmla="*/ 57547 w 120"/>
                  <a:gd name="T11" fmla="*/ 100013 h 133"/>
                  <a:gd name="T12" fmla="*/ 57547 w 120"/>
                  <a:gd name="T13" fmla="*/ 75198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70" name="Freeform 279">
                <a:extLst>
                  <a:ext uri="{FF2B5EF4-FFF2-40B4-BE49-F238E27FC236}">
                    <a16:creationId xmlns:a16="http://schemas.microsoft.com/office/drawing/2014/main" id="{E4F5664E-B33B-F74F-8E2E-B824AA854D4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384953" y="4195343"/>
                <a:ext cx="89787" cy="97527"/>
              </a:xfrm>
              <a:custGeom>
                <a:avLst/>
                <a:gdLst>
                  <a:gd name="T0" fmla="*/ 57547 w 120"/>
                  <a:gd name="T1" fmla="*/ 75197 h 133"/>
                  <a:gd name="T2" fmla="*/ 92075 w 120"/>
                  <a:gd name="T3" fmla="*/ 50382 h 133"/>
                  <a:gd name="T4" fmla="*/ 57547 w 120"/>
                  <a:gd name="T5" fmla="*/ 24815 h 133"/>
                  <a:gd name="T6" fmla="*/ 57547 w 120"/>
                  <a:gd name="T7" fmla="*/ 0 h 133"/>
                  <a:gd name="T8" fmla="*/ 0 w 120"/>
                  <a:gd name="T9" fmla="*/ 45118 h 133"/>
                  <a:gd name="T10" fmla="*/ 57547 w 120"/>
                  <a:gd name="T11" fmla="*/ 100012 h 133"/>
                  <a:gd name="T12" fmla="*/ 57547 w 120"/>
                  <a:gd name="T13" fmla="*/ 75197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71" name="Freeform 280">
                <a:extLst>
                  <a:ext uri="{FF2B5EF4-FFF2-40B4-BE49-F238E27FC236}">
                    <a16:creationId xmlns:a16="http://schemas.microsoft.com/office/drawing/2014/main" id="{5390437B-E657-B148-A296-636CAC86CFB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386502" y="4721682"/>
                <a:ext cx="89787" cy="99076"/>
              </a:xfrm>
              <a:custGeom>
                <a:avLst/>
                <a:gdLst>
                  <a:gd name="T0" fmla="*/ 57547 w 120"/>
                  <a:gd name="T1" fmla="*/ 76391 h 133"/>
                  <a:gd name="T2" fmla="*/ 92075 w 120"/>
                  <a:gd name="T3" fmla="*/ 51182 h 133"/>
                  <a:gd name="T4" fmla="*/ 57547 w 120"/>
                  <a:gd name="T5" fmla="*/ 25209 h 133"/>
                  <a:gd name="T6" fmla="*/ 57547 w 120"/>
                  <a:gd name="T7" fmla="*/ 0 h 133"/>
                  <a:gd name="T8" fmla="*/ 0 w 120"/>
                  <a:gd name="T9" fmla="*/ 45835 h 133"/>
                  <a:gd name="T10" fmla="*/ 57547 w 120"/>
                  <a:gd name="T11" fmla="*/ 101600 h 133"/>
                  <a:gd name="T12" fmla="*/ 57547 w 120"/>
                  <a:gd name="T13" fmla="*/ 76391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72" name="Freeform 281">
                <a:extLst>
                  <a:ext uri="{FF2B5EF4-FFF2-40B4-BE49-F238E27FC236}">
                    <a16:creationId xmlns:a16="http://schemas.microsoft.com/office/drawing/2014/main" id="{C19E2534-382F-A74B-83B2-E063020A959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389598" y="4593193"/>
                <a:ext cx="88239" cy="99076"/>
              </a:xfrm>
              <a:custGeom>
                <a:avLst/>
                <a:gdLst>
                  <a:gd name="T0" fmla="*/ 56554 w 120"/>
                  <a:gd name="T1" fmla="*/ 76391 h 133"/>
                  <a:gd name="T2" fmla="*/ 90487 w 120"/>
                  <a:gd name="T3" fmla="*/ 51182 h 133"/>
                  <a:gd name="T4" fmla="*/ 56554 w 120"/>
                  <a:gd name="T5" fmla="*/ 25209 h 133"/>
                  <a:gd name="T6" fmla="*/ 56554 w 120"/>
                  <a:gd name="T7" fmla="*/ 0 h 133"/>
                  <a:gd name="T8" fmla="*/ 0 w 120"/>
                  <a:gd name="T9" fmla="*/ 45835 h 133"/>
                  <a:gd name="T10" fmla="*/ 56554 w 120"/>
                  <a:gd name="T11" fmla="*/ 101600 h 133"/>
                  <a:gd name="T12" fmla="*/ 56554 w 120"/>
                  <a:gd name="T13" fmla="*/ 76391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73" name="Freeform 282">
                <a:extLst>
                  <a:ext uri="{FF2B5EF4-FFF2-40B4-BE49-F238E27FC236}">
                    <a16:creationId xmlns:a16="http://schemas.microsoft.com/office/drawing/2014/main" id="{CA9E739A-97E8-D54C-BB74-E87619DB4ED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386502" y="4458512"/>
                <a:ext cx="89787" cy="97527"/>
              </a:xfrm>
              <a:custGeom>
                <a:avLst/>
                <a:gdLst>
                  <a:gd name="T0" fmla="*/ 57547 w 120"/>
                  <a:gd name="T1" fmla="*/ 75197 h 133"/>
                  <a:gd name="T2" fmla="*/ 92075 w 120"/>
                  <a:gd name="T3" fmla="*/ 50382 h 133"/>
                  <a:gd name="T4" fmla="*/ 57547 w 120"/>
                  <a:gd name="T5" fmla="*/ 24815 h 133"/>
                  <a:gd name="T6" fmla="*/ 57547 w 120"/>
                  <a:gd name="T7" fmla="*/ 0 h 133"/>
                  <a:gd name="T8" fmla="*/ 0 w 120"/>
                  <a:gd name="T9" fmla="*/ 45118 h 133"/>
                  <a:gd name="T10" fmla="*/ 57547 w 120"/>
                  <a:gd name="T11" fmla="*/ 100012 h 133"/>
                  <a:gd name="T12" fmla="*/ 57547 w 120"/>
                  <a:gd name="T13" fmla="*/ 75197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74" name="Freeform 283">
                <a:extLst>
                  <a:ext uri="{FF2B5EF4-FFF2-40B4-BE49-F238E27FC236}">
                    <a16:creationId xmlns:a16="http://schemas.microsoft.com/office/drawing/2014/main" id="{7B2FC0FB-4B69-2C42-8E7A-DDD0056ADB7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959238" y="3574573"/>
                <a:ext cx="88239" cy="97528"/>
              </a:xfrm>
              <a:custGeom>
                <a:avLst/>
                <a:gdLst>
                  <a:gd name="T0" fmla="*/ 56554 w 120"/>
                  <a:gd name="T1" fmla="*/ 75198 h 133"/>
                  <a:gd name="T2" fmla="*/ 90487 w 120"/>
                  <a:gd name="T3" fmla="*/ 50382 h 133"/>
                  <a:gd name="T4" fmla="*/ 56554 w 120"/>
                  <a:gd name="T5" fmla="*/ 24815 h 133"/>
                  <a:gd name="T6" fmla="*/ 56554 w 120"/>
                  <a:gd name="T7" fmla="*/ 0 h 133"/>
                  <a:gd name="T8" fmla="*/ 0 w 120"/>
                  <a:gd name="T9" fmla="*/ 45119 h 133"/>
                  <a:gd name="T10" fmla="*/ 56554 w 120"/>
                  <a:gd name="T11" fmla="*/ 100013 h 133"/>
                  <a:gd name="T12" fmla="*/ 56554 w 120"/>
                  <a:gd name="T13" fmla="*/ 75198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75" name="Freeform 284">
                <a:extLst>
                  <a:ext uri="{FF2B5EF4-FFF2-40B4-BE49-F238E27FC236}">
                    <a16:creationId xmlns:a16="http://schemas.microsoft.com/office/drawing/2014/main" id="{D7125A81-4899-B142-8193-98F4EA685EF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066053" y="3895020"/>
                <a:ext cx="88240" cy="99076"/>
              </a:xfrm>
              <a:custGeom>
                <a:avLst/>
                <a:gdLst>
                  <a:gd name="T0" fmla="*/ 56555 w 120"/>
                  <a:gd name="T1" fmla="*/ 76391 h 133"/>
                  <a:gd name="T2" fmla="*/ 90488 w 120"/>
                  <a:gd name="T3" fmla="*/ 51182 h 133"/>
                  <a:gd name="T4" fmla="*/ 56555 w 120"/>
                  <a:gd name="T5" fmla="*/ 25209 h 133"/>
                  <a:gd name="T6" fmla="*/ 56555 w 120"/>
                  <a:gd name="T7" fmla="*/ 0 h 133"/>
                  <a:gd name="T8" fmla="*/ 0 w 120"/>
                  <a:gd name="T9" fmla="*/ 45835 h 133"/>
                  <a:gd name="T10" fmla="*/ 56555 w 120"/>
                  <a:gd name="T11" fmla="*/ 101600 h 133"/>
                  <a:gd name="T12" fmla="*/ 56555 w 120"/>
                  <a:gd name="T13" fmla="*/ 76391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76" name="Freeform 285">
                <a:extLst>
                  <a:ext uri="{FF2B5EF4-FFF2-40B4-BE49-F238E27FC236}">
                    <a16:creationId xmlns:a16="http://schemas.microsoft.com/office/drawing/2014/main" id="{87FC6395-019C-1443-A28C-65BA1E2C4DE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672847" y="4607126"/>
                <a:ext cx="89787" cy="99076"/>
              </a:xfrm>
              <a:custGeom>
                <a:avLst/>
                <a:gdLst>
                  <a:gd name="T0" fmla="*/ 57547 w 120"/>
                  <a:gd name="T1" fmla="*/ 76391 h 133"/>
                  <a:gd name="T2" fmla="*/ 92075 w 120"/>
                  <a:gd name="T3" fmla="*/ 51182 h 133"/>
                  <a:gd name="T4" fmla="*/ 57547 w 120"/>
                  <a:gd name="T5" fmla="*/ 25209 h 133"/>
                  <a:gd name="T6" fmla="*/ 57547 w 120"/>
                  <a:gd name="T7" fmla="*/ 0 h 133"/>
                  <a:gd name="T8" fmla="*/ 0 w 120"/>
                  <a:gd name="T9" fmla="*/ 45835 h 133"/>
                  <a:gd name="T10" fmla="*/ 57547 w 120"/>
                  <a:gd name="T11" fmla="*/ 101600 h 133"/>
                  <a:gd name="T12" fmla="*/ 57547 w 120"/>
                  <a:gd name="T13" fmla="*/ 76391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77" name="Freeform 286">
                <a:extLst>
                  <a:ext uri="{FF2B5EF4-FFF2-40B4-BE49-F238E27FC236}">
                    <a16:creationId xmlns:a16="http://schemas.microsoft.com/office/drawing/2014/main" id="{1C7095D0-B49D-5749-8008-9BBF9D5029C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888028" y="4642730"/>
                <a:ext cx="88239" cy="99076"/>
              </a:xfrm>
              <a:custGeom>
                <a:avLst/>
                <a:gdLst>
                  <a:gd name="T0" fmla="*/ 56554 w 120"/>
                  <a:gd name="T1" fmla="*/ 76391 h 133"/>
                  <a:gd name="T2" fmla="*/ 90487 w 120"/>
                  <a:gd name="T3" fmla="*/ 51182 h 133"/>
                  <a:gd name="T4" fmla="*/ 56554 w 120"/>
                  <a:gd name="T5" fmla="*/ 25209 h 133"/>
                  <a:gd name="T6" fmla="*/ 56554 w 120"/>
                  <a:gd name="T7" fmla="*/ 0 h 133"/>
                  <a:gd name="T8" fmla="*/ 0 w 120"/>
                  <a:gd name="T9" fmla="*/ 45835 h 133"/>
                  <a:gd name="T10" fmla="*/ 56554 w 120"/>
                  <a:gd name="T11" fmla="*/ 101600 h 133"/>
                  <a:gd name="T12" fmla="*/ 56554 w 120"/>
                  <a:gd name="T13" fmla="*/ 76391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78" name="Freeform 287">
                <a:extLst>
                  <a:ext uri="{FF2B5EF4-FFF2-40B4-BE49-F238E27FC236}">
                    <a16:creationId xmlns:a16="http://schemas.microsoft.com/office/drawing/2014/main" id="{D9023CAF-1BBE-BB4B-A525-CC9D354D2CC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137263" y="4571520"/>
                <a:ext cx="88240" cy="99076"/>
              </a:xfrm>
              <a:custGeom>
                <a:avLst/>
                <a:gdLst>
                  <a:gd name="T0" fmla="*/ 56555 w 120"/>
                  <a:gd name="T1" fmla="*/ 76391 h 133"/>
                  <a:gd name="T2" fmla="*/ 90488 w 120"/>
                  <a:gd name="T3" fmla="*/ 51182 h 133"/>
                  <a:gd name="T4" fmla="*/ 56555 w 120"/>
                  <a:gd name="T5" fmla="*/ 25209 h 133"/>
                  <a:gd name="T6" fmla="*/ 56555 w 120"/>
                  <a:gd name="T7" fmla="*/ 0 h 133"/>
                  <a:gd name="T8" fmla="*/ 0 w 120"/>
                  <a:gd name="T9" fmla="*/ 45835 h 133"/>
                  <a:gd name="T10" fmla="*/ 56555 w 120"/>
                  <a:gd name="T11" fmla="*/ 101600 h 133"/>
                  <a:gd name="T12" fmla="*/ 56555 w 120"/>
                  <a:gd name="T13" fmla="*/ 76391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79" name="Freeform 288">
                <a:extLst>
                  <a:ext uri="{FF2B5EF4-FFF2-40B4-BE49-F238E27FC236}">
                    <a16:creationId xmlns:a16="http://schemas.microsoft.com/office/drawing/2014/main" id="{E0733149-7E1F-0F43-8C1C-5C0EA28F008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672847" y="3966230"/>
                <a:ext cx="89787" cy="99076"/>
              </a:xfrm>
              <a:custGeom>
                <a:avLst/>
                <a:gdLst>
                  <a:gd name="T0" fmla="*/ 57547 w 120"/>
                  <a:gd name="T1" fmla="*/ 76391 h 133"/>
                  <a:gd name="T2" fmla="*/ 92075 w 120"/>
                  <a:gd name="T3" fmla="*/ 51182 h 133"/>
                  <a:gd name="T4" fmla="*/ 57547 w 120"/>
                  <a:gd name="T5" fmla="*/ 25209 h 133"/>
                  <a:gd name="T6" fmla="*/ 57547 w 120"/>
                  <a:gd name="T7" fmla="*/ 0 h 133"/>
                  <a:gd name="T8" fmla="*/ 0 w 120"/>
                  <a:gd name="T9" fmla="*/ 45835 h 133"/>
                  <a:gd name="T10" fmla="*/ 57547 w 120"/>
                  <a:gd name="T11" fmla="*/ 101600 h 133"/>
                  <a:gd name="T12" fmla="*/ 57547 w 120"/>
                  <a:gd name="T13" fmla="*/ 76391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80" name="Line 289">
                <a:extLst>
                  <a:ext uri="{FF2B5EF4-FFF2-40B4-BE49-F238E27FC236}">
                    <a16:creationId xmlns:a16="http://schemas.microsoft.com/office/drawing/2014/main" id="{38A09F93-3659-B94D-833B-7169E0B737A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6583103" y="3404286"/>
                <a:ext cx="0" cy="7554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81" name="Text Box 290">
                <a:extLst>
                  <a:ext uri="{FF2B5EF4-FFF2-40B4-BE49-F238E27FC236}">
                    <a16:creationId xmlns:a16="http://schemas.microsoft.com/office/drawing/2014/main" id="{A53979E5-4AE1-E246-84F0-F340F542E708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6567625" y="3614821"/>
                <a:ext cx="369986" cy="2841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defTabSz="914309">
                  <a:spcBef>
                    <a:spcPct val="50000"/>
                  </a:spcBef>
                </a:pPr>
                <a:r>
                  <a:rPr lang="en-CA" sz="1100" dirty="0">
                    <a:solidFill>
                      <a:srgbClr val="1F497D"/>
                    </a:solidFill>
                  </a:rPr>
                  <a:t>B</a:t>
                </a:r>
                <a:r>
                  <a:rPr lang="en-CA" sz="1100" baseline="-25000" dirty="0">
                    <a:solidFill>
                      <a:srgbClr val="1F497D"/>
                    </a:solidFill>
                  </a:rPr>
                  <a:t>A</a:t>
                </a:r>
                <a:endParaRPr lang="en-CA" sz="1200" dirty="0">
                  <a:solidFill>
                    <a:srgbClr val="1F497D"/>
                  </a:solidFill>
                </a:endParaRPr>
              </a:p>
            </p:txBody>
          </p:sp>
          <p:sp>
            <p:nvSpPr>
              <p:cNvPr id="82" name="Line 291">
                <a:extLst>
                  <a:ext uri="{FF2B5EF4-FFF2-40B4-BE49-F238E27FC236}">
                    <a16:creationId xmlns:a16="http://schemas.microsoft.com/office/drawing/2014/main" id="{39DF0262-166B-F941-AA5C-A15E7058580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6581556" y="3404286"/>
                <a:ext cx="3096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83" name="Line 292">
                <a:extLst>
                  <a:ext uri="{FF2B5EF4-FFF2-40B4-BE49-F238E27FC236}">
                    <a16:creationId xmlns:a16="http://schemas.microsoft.com/office/drawing/2014/main" id="{BED5F03C-079E-A24A-8A9B-E3A59BFE49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6583103" y="4158189"/>
                <a:ext cx="3096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84" name="Freeform 293">
                <a:extLst>
                  <a:ext uri="{FF2B5EF4-FFF2-40B4-BE49-F238E27FC236}">
                    <a16:creationId xmlns:a16="http://schemas.microsoft.com/office/drawing/2014/main" id="{09FF6FF0-D83D-B844-864B-EEDD7738670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097014" y="3625658"/>
                <a:ext cx="88240" cy="99076"/>
              </a:xfrm>
              <a:custGeom>
                <a:avLst/>
                <a:gdLst>
                  <a:gd name="T0" fmla="*/ 56555 w 120"/>
                  <a:gd name="T1" fmla="*/ 76391 h 133"/>
                  <a:gd name="T2" fmla="*/ 90488 w 120"/>
                  <a:gd name="T3" fmla="*/ 51182 h 133"/>
                  <a:gd name="T4" fmla="*/ 56555 w 120"/>
                  <a:gd name="T5" fmla="*/ 25209 h 133"/>
                  <a:gd name="T6" fmla="*/ 56555 w 120"/>
                  <a:gd name="T7" fmla="*/ 0 h 133"/>
                  <a:gd name="T8" fmla="*/ 0 w 120"/>
                  <a:gd name="T9" fmla="*/ 45835 h 133"/>
                  <a:gd name="T10" fmla="*/ 56555 w 120"/>
                  <a:gd name="T11" fmla="*/ 101600 h 133"/>
                  <a:gd name="T12" fmla="*/ 56555 w 120"/>
                  <a:gd name="T13" fmla="*/ 76391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85" name="Freeform 294">
                <a:extLst>
                  <a:ext uri="{FF2B5EF4-FFF2-40B4-BE49-F238E27FC236}">
                    <a16:creationId xmlns:a16="http://schemas.microsoft.com/office/drawing/2014/main" id="{BB791DEE-CFD1-B848-AED5-586E769A699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870997" y="3987903"/>
                <a:ext cx="88240" cy="99076"/>
              </a:xfrm>
              <a:custGeom>
                <a:avLst/>
                <a:gdLst>
                  <a:gd name="T0" fmla="*/ 56555 w 120"/>
                  <a:gd name="T1" fmla="*/ 76391 h 133"/>
                  <a:gd name="T2" fmla="*/ 90488 w 120"/>
                  <a:gd name="T3" fmla="*/ 51182 h 133"/>
                  <a:gd name="T4" fmla="*/ 56555 w 120"/>
                  <a:gd name="T5" fmla="*/ 25209 h 133"/>
                  <a:gd name="T6" fmla="*/ 56555 w 120"/>
                  <a:gd name="T7" fmla="*/ 0 h 133"/>
                  <a:gd name="T8" fmla="*/ 0 w 120"/>
                  <a:gd name="T9" fmla="*/ 45835 h 133"/>
                  <a:gd name="T10" fmla="*/ 56555 w 120"/>
                  <a:gd name="T11" fmla="*/ 101600 h 133"/>
                  <a:gd name="T12" fmla="*/ 56555 w 120"/>
                  <a:gd name="T13" fmla="*/ 76391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86" name="Freeform 295">
                <a:extLst>
                  <a:ext uri="{FF2B5EF4-FFF2-40B4-BE49-F238E27FC236}">
                    <a16:creationId xmlns:a16="http://schemas.microsoft.com/office/drawing/2014/main" id="{0BB9C5A5-47F5-964C-80D2-03FEB4D85DF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951496" y="3743310"/>
                <a:ext cx="88240" cy="99076"/>
              </a:xfrm>
              <a:custGeom>
                <a:avLst/>
                <a:gdLst>
                  <a:gd name="T0" fmla="*/ 56555 w 120"/>
                  <a:gd name="T1" fmla="*/ 76391 h 133"/>
                  <a:gd name="T2" fmla="*/ 90488 w 120"/>
                  <a:gd name="T3" fmla="*/ 51182 h 133"/>
                  <a:gd name="T4" fmla="*/ 56555 w 120"/>
                  <a:gd name="T5" fmla="*/ 25209 h 133"/>
                  <a:gd name="T6" fmla="*/ 56555 w 120"/>
                  <a:gd name="T7" fmla="*/ 0 h 133"/>
                  <a:gd name="T8" fmla="*/ 0 w 120"/>
                  <a:gd name="T9" fmla="*/ 45835 h 133"/>
                  <a:gd name="T10" fmla="*/ 56555 w 120"/>
                  <a:gd name="T11" fmla="*/ 101600 h 133"/>
                  <a:gd name="T12" fmla="*/ 56555 w 120"/>
                  <a:gd name="T13" fmla="*/ 76391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87" name="Freeform 296">
                <a:extLst>
                  <a:ext uri="{FF2B5EF4-FFF2-40B4-BE49-F238E27FC236}">
                    <a16:creationId xmlns:a16="http://schemas.microsoft.com/office/drawing/2014/main" id="{8E95741D-FBF2-3C41-AEB2-6C994E93A26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530425" y="4244880"/>
                <a:ext cx="88240" cy="99076"/>
              </a:xfrm>
              <a:custGeom>
                <a:avLst/>
                <a:gdLst>
                  <a:gd name="T0" fmla="*/ 56555 w 120"/>
                  <a:gd name="T1" fmla="*/ 76391 h 133"/>
                  <a:gd name="T2" fmla="*/ 90488 w 120"/>
                  <a:gd name="T3" fmla="*/ 51182 h 133"/>
                  <a:gd name="T4" fmla="*/ 56555 w 120"/>
                  <a:gd name="T5" fmla="*/ 25209 h 133"/>
                  <a:gd name="T6" fmla="*/ 56555 w 120"/>
                  <a:gd name="T7" fmla="*/ 0 h 133"/>
                  <a:gd name="T8" fmla="*/ 0 w 120"/>
                  <a:gd name="T9" fmla="*/ 45835 h 133"/>
                  <a:gd name="T10" fmla="*/ 56555 w 120"/>
                  <a:gd name="T11" fmla="*/ 101600 h 133"/>
                  <a:gd name="T12" fmla="*/ 56555 w 120"/>
                  <a:gd name="T13" fmla="*/ 76391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88" name="Freeform 297">
                <a:extLst>
                  <a:ext uri="{FF2B5EF4-FFF2-40B4-BE49-F238E27FC236}">
                    <a16:creationId xmlns:a16="http://schemas.microsoft.com/office/drawing/2014/main" id="{AB18986E-63DA-A945-83E1-57A723435B9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781210" y="4359437"/>
                <a:ext cx="88240" cy="99076"/>
              </a:xfrm>
              <a:custGeom>
                <a:avLst/>
                <a:gdLst>
                  <a:gd name="T0" fmla="*/ 56555 w 120"/>
                  <a:gd name="T1" fmla="*/ 76391 h 133"/>
                  <a:gd name="T2" fmla="*/ 90488 w 120"/>
                  <a:gd name="T3" fmla="*/ 51182 h 133"/>
                  <a:gd name="T4" fmla="*/ 56555 w 120"/>
                  <a:gd name="T5" fmla="*/ 25209 h 133"/>
                  <a:gd name="T6" fmla="*/ 56555 w 120"/>
                  <a:gd name="T7" fmla="*/ 0 h 133"/>
                  <a:gd name="T8" fmla="*/ 0 w 120"/>
                  <a:gd name="T9" fmla="*/ 45835 h 133"/>
                  <a:gd name="T10" fmla="*/ 56555 w 120"/>
                  <a:gd name="T11" fmla="*/ 101600 h 133"/>
                  <a:gd name="T12" fmla="*/ 56555 w 120"/>
                  <a:gd name="T13" fmla="*/ 76391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sp>
            <p:nvSpPr>
              <p:cNvPr id="89" name="Freeform 298">
                <a:extLst>
                  <a:ext uri="{FF2B5EF4-FFF2-40B4-BE49-F238E27FC236}">
                    <a16:creationId xmlns:a16="http://schemas.microsoft.com/office/drawing/2014/main" id="{E6C03629-C0E5-AC4E-A569-AF76CE33484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802883" y="3477045"/>
                <a:ext cx="88240" cy="99076"/>
              </a:xfrm>
              <a:custGeom>
                <a:avLst/>
                <a:gdLst>
                  <a:gd name="T0" fmla="*/ 56555 w 120"/>
                  <a:gd name="T1" fmla="*/ 76391 h 133"/>
                  <a:gd name="T2" fmla="*/ 90488 w 120"/>
                  <a:gd name="T3" fmla="*/ 51182 h 133"/>
                  <a:gd name="T4" fmla="*/ 56555 w 120"/>
                  <a:gd name="T5" fmla="*/ 25209 h 133"/>
                  <a:gd name="T6" fmla="*/ 56555 w 120"/>
                  <a:gd name="T7" fmla="*/ 0 h 133"/>
                  <a:gd name="T8" fmla="*/ 0 w 120"/>
                  <a:gd name="T9" fmla="*/ 45835 h 133"/>
                  <a:gd name="T10" fmla="*/ 56555 w 120"/>
                  <a:gd name="T11" fmla="*/ 101600 h 133"/>
                  <a:gd name="T12" fmla="*/ 56555 w 120"/>
                  <a:gd name="T13" fmla="*/ 76391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133"/>
                  <a:gd name="T23" fmla="*/ 120 w 12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133">
                    <a:moveTo>
                      <a:pt x="75" y="100"/>
                    </a:moveTo>
                    <a:lnTo>
                      <a:pt x="120" y="67"/>
                    </a:lnTo>
                    <a:lnTo>
                      <a:pt x="75" y="33"/>
                    </a:lnTo>
                    <a:lnTo>
                      <a:pt x="75" y="0"/>
                    </a:lnTo>
                    <a:lnTo>
                      <a:pt x="0" y="60"/>
                    </a:lnTo>
                    <a:lnTo>
                      <a:pt x="75" y="133"/>
                    </a:lnTo>
                    <a:lnTo>
                      <a:pt x="75" y="100"/>
                    </a:lnTo>
                    <a:close/>
                  </a:path>
                </a:pathLst>
              </a:custGeom>
              <a:solidFill>
                <a:srgbClr val="00CC00"/>
              </a:solidFill>
              <a:ln w="4763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09"/>
                <a:endParaRPr lang="en-US">
                  <a:solidFill>
                    <a:srgbClr val="1F497D"/>
                  </a:solidFill>
                  <a:latin typeface="Arial"/>
                </a:endParaRPr>
              </a:p>
            </p:txBody>
          </p:sp>
          <p:pic>
            <p:nvPicPr>
              <p:cNvPr id="90" name="Picture 3" descr="DASB_Subject1">
                <a:extLst>
                  <a:ext uri="{FF2B5EF4-FFF2-40B4-BE49-F238E27FC236}">
                    <a16:creationId xmlns:a16="http://schemas.microsoft.com/office/drawing/2014/main" id="{0F986757-C1B5-7E42-8235-4DB22E4A4F7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/>
              <a:srcRect l="27089" t="28233" r="32806" b="52134"/>
              <a:stretch/>
            </p:blipFill>
            <p:spPr bwMode="auto">
              <a:xfrm>
                <a:off x="7119577" y="3541318"/>
                <a:ext cx="3159582" cy="1159299"/>
              </a:xfrm>
              <a:prstGeom prst="rect">
                <a:avLst/>
              </a:prstGeom>
              <a:noFill/>
            </p:spPr>
          </p:pic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B9D59FD7-E96A-2246-A81B-4FD3B6A326D2}"/>
                  </a:ext>
                </a:extLst>
              </p:cNvPr>
              <p:cNvSpPr/>
              <p:nvPr/>
            </p:nvSpPr>
            <p:spPr>
              <a:xfrm>
                <a:off x="8607011" y="3178562"/>
                <a:ext cx="184711" cy="400099"/>
              </a:xfrm>
              <a:prstGeom prst="rect">
                <a:avLst/>
              </a:prstGeom>
            </p:spPr>
            <p:txBody>
              <a:bodyPr wrap="none" lIns="91431" tIns="45715" rIns="91431" bIns="45715">
                <a:spAutoFit/>
              </a:bodyPr>
              <a:lstStyle/>
              <a:p>
                <a:pPr algn="ctr" defTabSz="914309"/>
                <a:endParaRPr lang="en-GB" sz="2000" dirty="0">
                  <a:solidFill>
                    <a:srgbClr val="1F497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062B172A-68D7-9043-A88F-E92F93E87BD6}"/>
                  </a:ext>
                </a:extLst>
              </p:cNvPr>
              <p:cNvSpPr/>
              <p:nvPr/>
            </p:nvSpPr>
            <p:spPr>
              <a:xfrm>
                <a:off x="7874182" y="3085679"/>
                <a:ext cx="12841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  <a:latin typeface="Arial Rounded MT Bold"/>
                    <a:cs typeface="Arial Rounded MT Bold"/>
                  </a:rPr>
                  <a:t>Post Drug</a:t>
                </a:r>
                <a:endParaRPr lang="en-US" dirty="0"/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156860" y="3816767"/>
            <a:ext cx="3320290" cy="2426933"/>
            <a:chOff x="6349668" y="1829207"/>
            <a:chExt cx="3697294" cy="2667360"/>
          </a:xfrm>
        </p:grpSpPr>
        <p:grpSp>
          <p:nvGrpSpPr>
            <p:cNvPr id="92" name="Group 9"/>
            <p:cNvGrpSpPr>
              <a:grpSpLocks/>
            </p:cNvGrpSpPr>
            <p:nvPr/>
          </p:nvGrpSpPr>
          <p:grpSpPr bwMode="auto">
            <a:xfrm>
              <a:off x="6349668" y="1829207"/>
              <a:ext cx="3697294" cy="2667360"/>
              <a:chOff x="1803" y="2800"/>
              <a:chExt cx="1998" cy="1587"/>
            </a:xfrm>
          </p:grpSpPr>
          <p:pic>
            <p:nvPicPr>
              <p:cNvPr id="94" name="Picture 10" descr="emax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045" y="2800"/>
                <a:ext cx="1756" cy="1315"/>
              </a:xfrm>
              <a:prstGeom prst="rect">
                <a:avLst/>
              </a:prstGeom>
              <a:noFill/>
            </p:spPr>
          </p:pic>
          <p:sp>
            <p:nvSpPr>
              <p:cNvPr id="95" name="Oval 11"/>
              <p:cNvSpPr>
                <a:spLocks noChangeArrowheads="1"/>
              </p:cNvSpPr>
              <p:nvPr/>
            </p:nvSpPr>
            <p:spPr bwMode="auto">
              <a:xfrm>
                <a:off x="2931" y="3368"/>
                <a:ext cx="56" cy="5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101" name="Oval 12"/>
              <p:cNvSpPr>
                <a:spLocks noChangeArrowheads="1"/>
              </p:cNvSpPr>
              <p:nvPr/>
            </p:nvSpPr>
            <p:spPr bwMode="auto">
              <a:xfrm>
                <a:off x="2829" y="3653"/>
                <a:ext cx="56" cy="5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102" name="Oval 13"/>
              <p:cNvSpPr>
                <a:spLocks noChangeArrowheads="1"/>
              </p:cNvSpPr>
              <p:nvPr/>
            </p:nvSpPr>
            <p:spPr bwMode="auto">
              <a:xfrm>
                <a:off x="3056" y="3104"/>
                <a:ext cx="56" cy="5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Text Box 15"/>
              <p:cNvSpPr txBox="1">
                <a:spLocks noChangeArrowheads="1"/>
              </p:cNvSpPr>
              <p:nvPr/>
            </p:nvSpPr>
            <p:spPr bwMode="auto">
              <a:xfrm>
                <a:off x="2427" y="4125"/>
                <a:ext cx="904" cy="262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sz="2000" dirty="0">
                    <a:solidFill>
                      <a:schemeClr val="tx2">
                        <a:lumMod val="75000"/>
                      </a:schemeClr>
                    </a:solidFill>
                  </a:rPr>
                  <a:t>Plasma </a:t>
                </a:r>
                <a:r>
                  <a:rPr lang="en-GB" sz="2000" dirty="0" err="1">
                    <a:solidFill>
                      <a:schemeClr val="tx2">
                        <a:lumMod val="75000"/>
                      </a:schemeClr>
                    </a:solidFill>
                  </a:rPr>
                  <a:t>Conc</a:t>
                </a:r>
                <a:endParaRPr lang="en-GB" sz="20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4" name="Text Box 16"/>
              <p:cNvSpPr txBox="1">
                <a:spLocks noChangeArrowheads="1"/>
              </p:cNvSpPr>
              <p:nvPr/>
            </p:nvSpPr>
            <p:spPr bwMode="auto">
              <a:xfrm rot="16200000">
                <a:off x="1491" y="3332"/>
                <a:ext cx="866" cy="24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sz="2000" dirty="0">
                    <a:solidFill>
                      <a:schemeClr val="tx2">
                        <a:lumMod val="75000"/>
                      </a:schemeClr>
                    </a:solidFill>
                  </a:rPr>
                  <a:t>Occupancy</a:t>
                </a:r>
              </a:p>
            </p:txBody>
          </p:sp>
        </p:grpSp>
        <p:sp>
          <p:nvSpPr>
            <p:cNvPr id="106" name="Oval 13"/>
            <p:cNvSpPr>
              <a:spLocks noChangeArrowheads="1"/>
            </p:cNvSpPr>
            <p:nvPr/>
          </p:nvSpPr>
          <p:spPr bwMode="auto">
            <a:xfrm>
              <a:off x="8939613" y="2056575"/>
              <a:ext cx="103628" cy="9412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400">
                <a:solidFill>
                  <a:prstClr val="black"/>
                </a:solidFill>
              </a:endParaRPr>
            </a:p>
          </p:txBody>
        </p:sp>
        <p:sp>
          <p:nvSpPr>
            <p:cNvPr id="107" name="Oval 13"/>
            <p:cNvSpPr>
              <a:spLocks noChangeArrowheads="1"/>
            </p:cNvSpPr>
            <p:nvPr/>
          </p:nvSpPr>
          <p:spPr bwMode="auto">
            <a:xfrm>
              <a:off x="8070933" y="3507541"/>
              <a:ext cx="103628" cy="9412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400">
                <a:solidFill>
                  <a:prstClr val="black"/>
                </a:solidFill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9387" y="733598"/>
            <a:ext cx="2827583" cy="20988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1534" y="748900"/>
            <a:ext cx="2846698" cy="2062404"/>
          </a:xfrm>
          <a:prstGeom prst="rect">
            <a:avLst/>
          </a:prstGeom>
        </p:spPr>
      </p:pic>
      <p:pic>
        <p:nvPicPr>
          <p:cNvPr id="109" name="Picture 108" descr="Naltrex_Hyst.JPG"/>
          <p:cNvPicPr>
            <a:picLocks noChangeAspect="1"/>
          </p:cNvPicPr>
          <p:nvPr/>
        </p:nvPicPr>
        <p:blipFill>
          <a:blip r:embed="rId6" cstate="print"/>
          <a:srcRect l="1073" t="38268" r="37983" b="31948"/>
          <a:stretch>
            <a:fillRect/>
          </a:stretch>
        </p:blipFill>
        <p:spPr>
          <a:xfrm>
            <a:off x="9777082" y="2903619"/>
            <a:ext cx="2183533" cy="17632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16451" y="2898188"/>
            <a:ext cx="3297759" cy="185691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Arial Rounded MT Bold"/>
                <a:cs typeface="Arial Rounded MT Bold"/>
              </a:rPr>
              <a:t>Invicro Target Engagement</a:t>
            </a:r>
            <a:r>
              <a:rPr lang="en-US" sz="2800" b="1" baseline="30000" dirty="0">
                <a:solidFill>
                  <a:srgbClr val="FF0000"/>
                </a:solidFill>
                <a:latin typeface="Arial Rounded MT Bold"/>
                <a:cs typeface="Arial Rounded MT Bold"/>
              </a:rPr>
              <a:t>+</a:t>
            </a:r>
            <a:endParaRPr lang="en-US" sz="1600" b="1" baseline="30000" dirty="0">
              <a:solidFill>
                <a:srgbClr val="FF0000"/>
              </a:solidFill>
              <a:latin typeface="Arial Rounded MT Bold"/>
              <a:cs typeface="Arial Rounded MT Bold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600" i="1" dirty="0">
                <a:solidFill>
                  <a:srgbClr val="7030A0"/>
                </a:solidFill>
                <a:latin typeface="Calibri"/>
              </a:rPr>
              <a:t>Adaptive Design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600" i="1" dirty="0">
                <a:solidFill>
                  <a:srgbClr val="7030A0"/>
                </a:solidFill>
                <a:latin typeface="Calibri"/>
              </a:rPr>
              <a:t>PK-RO </a:t>
            </a:r>
            <a:r>
              <a:rPr lang="en-US" sz="1600" i="1" dirty="0" err="1">
                <a:solidFill>
                  <a:srgbClr val="7030A0"/>
                </a:solidFill>
                <a:latin typeface="Calibri"/>
              </a:rPr>
              <a:t>Modelling</a:t>
            </a:r>
            <a:r>
              <a:rPr lang="en-US" sz="1600" i="1" dirty="0">
                <a:solidFill>
                  <a:srgbClr val="7030A0"/>
                </a:solidFill>
                <a:latin typeface="Calibri"/>
              </a:rPr>
              <a:t> Indirect Kinetics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600" i="1" dirty="0">
                <a:solidFill>
                  <a:srgbClr val="7030A0"/>
                </a:solidFill>
                <a:latin typeface="Calibri"/>
              </a:rPr>
              <a:t>RD Prediction from SD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600" i="1" dirty="0">
                <a:solidFill>
                  <a:srgbClr val="7030A0"/>
                </a:solidFill>
                <a:latin typeface="Calibri"/>
              </a:rPr>
              <a:t>Upregulation RD Modelling</a:t>
            </a:r>
          </a:p>
        </p:txBody>
      </p:sp>
      <p:grpSp>
        <p:nvGrpSpPr>
          <p:cNvPr id="110" name="Group 109"/>
          <p:cNvGrpSpPr>
            <a:grpSpLocks noChangeAspect="1"/>
          </p:cNvGrpSpPr>
          <p:nvPr/>
        </p:nvGrpSpPr>
        <p:grpSpPr>
          <a:xfrm>
            <a:off x="7965331" y="4875778"/>
            <a:ext cx="2734304" cy="1834266"/>
            <a:chOff x="3887065" y="2442851"/>
            <a:chExt cx="4953943" cy="3323277"/>
          </a:xfrm>
        </p:grpSpPr>
        <p:pic>
          <p:nvPicPr>
            <p:cNvPr id="111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7065" y="2442851"/>
              <a:ext cx="4953943" cy="3323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12" name="Straight Arrow Connector 111"/>
            <p:cNvCxnSpPr/>
            <p:nvPr/>
          </p:nvCxnSpPr>
          <p:spPr>
            <a:xfrm>
              <a:off x="6631250" y="3909079"/>
              <a:ext cx="1" cy="1224439"/>
            </a:xfrm>
            <a:prstGeom prst="straightConnector1">
              <a:avLst/>
            </a:prstGeom>
            <a:ln w="28575" cmpd="sng">
              <a:solidFill>
                <a:schemeClr val="accent1">
                  <a:lumMod val="50000"/>
                </a:schemeClr>
              </a:solidFill>
              <a:headEnd type="none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>
              <a:off x="6988976" y="3894165"/>
              <a:ext cx="1" cy="1224439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headEnd type="none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113"/>
            <p:cNvSpPr txBox="1"/>
            <p:nvPr/>
          </p:nvSpPr>
          <p:spPr>
            <a:xfrm>
              <a:off x="7232018" y="4661994"/>
              <a:ext cx="1480038" cy="483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EC</a:t>
              </a:r>
              <a:r>
                <a:rPr lang="en-US" sz="1200" baseline="-25000" dirty="0">
                  <a:solidFill>
                    <a:schemeClr val="accent1">
                      <a:lumMod val="50000"/>
                    </a:schemeClr>
                  </a:solidFill>
                </a:rPr>
                <a:t>50</a:t>
              </a:r>
              <a:r>
                <a:rPr lang="en-US" sz="1200" dirty="0"/>
                <a:t> &lt; </a:t>
              </a:r>
              <a:r>
                <a:rPr lang="en-US" sz="1200" dirty="0">
                  <a:solidFill>
                    <a:srgbClr val="FF0000"/>
                  </a:solidFill>
                </a:rPr>
                <a:t>EC</a:t>
              </a:r>
              <a:r>
                <a:rPr lang="en-US" sz="1200" baseline="-25000" dirty="0">
                  <a:solidFill>
                    <a:srgbClr val="FF0000"/>
                  </a:solidFill>
                </a:rPr>
                <a:t>50</a:t>
              </a: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55714" y="4851816"/>
            <a:ext cx="1998674" cy="1858227"/>
          </a:xfrm>
          <a:prstGeom prst="rect">
            <a:avLst/>
          </a:prstGeom>
        </p:spPr>
      </p:pic>
      <p:pic>
        <p:nvPicPr>
          <p:cNvPr id="108" name="Picture 107" descr="Naltrex_Hyst.JPG"/>
          <p:cNvPicPr>
            <a:picLocks noChangeAspect="1"/>
          </p:cNvPicPr>
          <p:nvPr/>
        </p:nvPicPr>
        <p:blipFill>
          <a:blip r:embed="rId6" cstate="print"/>
          <a:srcRect l="1693" t="4185" r="37935" b="66378"/>
          <a:stretch>
            <a:fillRect/>
          </a:stretch>
        </p:blipFill>
        <p:spPr>
          <a:xfrm>
            <a:off x="4098970" y="2892595"/>
            <a:ext cx="2110406" cy="1700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052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864DD-6807-4D3C-8E24-987E846D1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occupancy of a novel </a:t>
            </a:r>
            <a:r>
              <a:rPr lang="en-GB" dirty="0">
                <a:latin typeface="Symbol" panose="05050102010706020507" pitchFamily="18" charset="2"/>
              </a:rPr>
              <a:t>s</a:t>
            </a:r>
            <a:r>
              <a:rPr lang="en-GB" dirty="0"/>
              <a:t>1 receptor antagonist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B39643-68EF-4D32-B095-3AA19FC96A92}"/>
              </a:ext>
            </a:extLst>
          </p:cNvPr>
          <p:cNvSpPr txBox="1"/>
          <p:nvPr/>
        </p:nvSpPr>
        <p:spPr>
          <a:xfrm>
            <a:off x="0" y="6228440"/>
            <a:ext cx="115564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Pharmacokinetics and brain sigma 1 (σ1) receptor occupancy of MR309, a selective σ1 receptor antagonist, Rabiner et al, British Journal of Clinical Pharmacology, In Press</a:t>
            </a:r>
            <a:endParaRPr lang="en-GB" sz="1400" b="1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D6CDEA-28AA-44F4-80AD-A88E88D990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0415" y="1107812"/>
            <a:ext cx="3126689" cy="24816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C97CDA-62CA-4B6A-8C33-440AD954E47B}"/>
              </a:ext>
            </a:extLst>
          </p:cNvPr>
          <p:cNvSpPr txBox="1"/>
          <p:nvPr/>
        </p:nvSpPr>
        <p:spPr>
          <a:xfrm>
            <a:off x="364356" y="1628658"/>
            <a:ext cx="6810756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MR309, a selective </a:t>
            </a:r>
            <a:r>
              <a:rPr lang="de-D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σ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1R antagonist in development for the treatment of neuropathic pain</a:t>
            </a:r>
          </a:p>
          <a:p>
            <a:endParaRPr lang="en-GB" dirty="0">
              <a:latin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</a:rPr>
              <a:t>PET study used the selective </a:t>
            </a:r>
            <a:r>
              <a:rPr lang="de-D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σ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1R radioligand [</a:t>
            </a:r>
            <a:r>
              <a:rPr lang="en-GB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C]SA-4503</a:t>
            </a:r>
          </a:p>
          <a:p>
            <a:r>
              <a:rPr lang="en-GB" dirty="0">
                <a:latin typeface="Times New Roman" panose="02020603050405020304" pitchFamily="18" charset="0"/>
              </a:rPr>
              <a:t>to establish the relationship between plasma concentration and </a:t>
            </a:r>
            <a:r>
              <a:rPr lang="de-D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σ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1R occupancy of MR309</a:t>
            </a:r>
          </a:p>
          <a:p>
            <a:endParaRPr lang="en-GB" dirty="0">
              <a:latin typeface="Times New Roman" panose="02020603050405020304" pitchFamily="18" charset="0"/>
            </a:endParaRPr>
          </a:p>
          <a:p>
            <a:r>
              <a:rPr lang="en-GB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Conclusions: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MR309 200 mg BID dose produced </a:t>
            </a:r>
            <a:r>
              <a:rPr lang="de-D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σ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1R occupancy be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low the 75% occupancy 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threshold expected to elicit maximal antinociceptive effect as observed in neuropathic pain models. </a:t>
            </a:r>
          </a:p>
          <a:p>
            <a:endParaRPr lang="en-GB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Further investigations of MR309 for neuropathic pain will require higher brain </a:t>
            </a:r>
            <a:r>
              <a:rPr lang="de-D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σ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1R occupancy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8DCC86-9734-4558-806F-278CE3EDFD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0416" y="3644193"/>
            <a:ext cx="3126688" cy="2474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60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VICRO">
      <a:dk1>
        <a:srgbClr val="000000"/>
      </a:dk1>
      <a:lt1>
        <a:srgbClr val="FFFFFF"/>
      </a:lt1>
      <a:dk2>
        <a:srgbClr val="58595B"/>
      </a:dk2>
      <a:lt2>
        <a:srgbClr val="E7E6E6"/>
      </a:lt2>
      <a:accent1>
        <a:srgbClr val="3E7393"/>
      </a:accent1>
      <a:accent2>
        <a:srgbClr val="5FAAD7"/>
      </a:accent2>
      <a:accent3>
        <a:srgbClr val="AEABAB"/>
      </a:accent3>
      <a:accent4>
        <a:srgbClr val="F89833"/>
      </a:accent4>
      <a:accent5>
        <a:srgbClr val="9C2953"/>
      </a:accent5>
      <a:accent6>
        <a:srgbClr val="58595B"/>
      </a:accent6>
      <a:hlink>
        <a:srgbClr val="0563C1"/>
      </a:hlink>
      <a:folHlink>
        <a:srgbClr val="D8720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4EC9895-286D-3846-93DA-E01919D14CB2}" vid="{92A57FC1-1452-4D45-8BD6-75124CA211E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12742</TotalTime>
  <Words>2442</Words>
  <Application>Microsoft Office PowerPoint</Application>
  <PresentationFormat>Widescreen</PresentationFormat>
  <Paragraphs>531</Paragraphs>
  <Slides>44</Slides>
  <Notes>2</Notes>
  <HiddenSlides>6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8" baseType="lpstr">
      <vt:lpstr>Arial</vt:lpstr>
      <vt:lpstr>Arial Rounded MT Bold</vt:lpstr>
      <vt:lpstr>Calibri</vt:lpstr>
      <vt:lpstr>Calibri Light</vt:lpstr>
      <vt:lpstr>Cambria Math</vt:lpstr>
      <vt:lpstr>Gotham-Book</vt:lpstr>
      <vt:lpstr>Segoe UI</vt:lpstr>
      <vt:lpstr>Symbol</vt:lpstr>
      <vt:lpstr>Times</vt:lpstr>
      <vt:lpstr>Times New Roman</vt:lpstr>
      <vt:lpstr>Wingdings</vt:lpstr>
      <vt:lpstr>Office Theme</vt:lpstr>
      <vt:lpstr>Bitmap Image</vt:lpstr>
      <vt:lpstr>Equation</vt:lpstr>
      <vt:lpstr>PowerPoint Presentation</vt:lpstr>
      <vt:lpstr>Pharmacokinetic and Pharmacodynamic Biomarkers</vt:lpstr>
      <vt:lpstr>Applications of Imaging in Translational Medicine</vt:lpstr>
      <vt:lpstr>Pharmacokinetic and Pharmacodynamic Biomarkers</vt:lpstr>
      <vt:lpstr>Biodistribution+- Assessing Free Drug Brain Concentrations</vt:lpstr>
      <vt:lpstr>Characterising BBB transport of GSK1034702</vt:lpstr>
      <vt:lpstr>Pharmacokinetic and Pharmacodynamic Biomarkers</vt:lpstr>
      <vt:lpstr>Quantifying Target Engagement to Optimise Dose Selection Better, Faster and Cheaper Clinical Trials</vt:lpstr>
      <vt:lpstr>Target occupancy of a novel s1 receptor antagonist</vt:lpstr>
      <vt:lpstr>5-HT release in the treatment of depressive disorders</vt:lpstr>
      <vt:lpstr>Evaluation of pindolol augmentation of SSRI in depression – evaluation of 5-HT1A autoreceptor blockade</vt:lpstr>
      <vt:lpstr>Pharmacokinetic and Pharmacodynamic Biomarkers</vt:lpstr>
      <vt:lpstr>5-HT neurotransmission in depression – MAO-A</vt:lpstr>
      <vt:lpstr>Second Messenger function in Huntington’s Disease – PDE 10A</vt:lpstr>
      <vt:lpstr>Dopamine Transporter (DAT)– [18F]FE-PE2I</vt:lpstr>
      <vt:lpstr>Pharmacokinetic and Pharmacodynamic Biomarkers</vt:lpstr>
      <vt:lpstr>Allosteric Modulators </vt:lpstr>
      <vt:lpstr>Modulation of PDE radioligand binding by cN’s</vt:lpstr>
      <vt:lpstr>Modulation of the affinity of m4AChR PAM by agonist stimulation</vt:lpstr>
      <vt:lpstr>Pharmacokinetic and Pharmacodynamic Biomarkers</vt:lpstr>
      <vt:lpstr>Measuring Neurotransmitter Release - Dopamine</vt:lpstr>
      <vt:lpstr>Evaluation of Dopamine Involvement in Reward </vt:lpstr>
      <vt:lpstr>Imaging Neuronal Viability &amp; Function</vt:lpstr>
      <vt:lpstr>Dopaminergic Abnormalities in Schizophrenia</vt:lpstr>
      <vt:lpstr>Dopaminergic Neurotransmission in Schizophrenia</vt:lpstr>
      <vt:lpstr>Dopaminergic Neurotransmission in Schizophrenia</vt:lpstr>
      <vt:lpstr>Dopaminergic Neurotransmission in Schizophrenia</vt:lpstr>
      <vt:lpstr>Dopaminergic Neurotransmission in Schizophrenia</vt:lpstr>
      <vt:lpstr>Measuring Neurotransmitter Release – 5-HT</vt:lpstr>
      <vt:lpstr>Measuring Endogenous Neurotransmitter Release</vt:lpstr>
      <vt:lpstr>Agonist Radioligands – Improved Sensitivity</vt:lpstr>
      <vt:lpstr>Dopamine Modulation – Drug modified NT release</vt:lpstr>
      <vt:lpstr>Pharmacokinetic and Pharmacodynamic Biomarkers</vt:lpstr>
      <vt:lpstr>Evaluation of Target Engagement and Target Modulation in Phase I</vt:lpstr>
      <vt:lpstr>Study Design</vt:lpstr>
      <vt:lpstr>Evaluation of the relationship between plasma concentration and target occupancy</vt:lpstr>
      <vt:lpstr>Evaluation of the relationship between plasma concentration and target occupancy</vt:lpstr>
      <vt:lpstr>Synergies between Target Engagement and Target Modulation Evaluation</vt:lpstr>
      <vt:lpstr>Relationship of BOLD fMRI signal change and occupancy of a novel target</vt:lpstr>
      <vt:lpstr>THANK YOU</vt:lpstr>
      <vt:lpstr>Effects of Receptor Upregulation on PET Occupancy Measurement</vt:lpstr>
      <vt:lpstr>Human Brain Dopamine-D2 Receptor Occupancy</vt:lpstr>
      <vt:lpstr>Target Upregulation – RD Occupancy Bias example: D2R occupancy by antipsychotics </vt:lpstr>
      <vt:lpstr>Dopamine-D2 Receptor Upregulation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Neuro Imaging</dc:title>
  <dc:creator>Gunn, Roger N</dc:creator>
  <cp:lastModifiedBy>Ilan Rabiner</cp:lastModifiedBy>
  <cp:revision>215</cp:revision>
  <dcterms:created xsi:type="dcterms:W3CDTF">2019-03-04T10:51:06Z</dcterms:created>
  <dcterms:modified xsi:type="dcterms:W3CDTF">2022-09-05T06:25:30Z</dcterms:modified>
</cp:coreProperties>
</file>