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57" r:id="rId3"/>
    <p:sldId id="259" r:id="rId4"/>
    <p:sldId id="260" r:id="rId5"/>
    <p:sldId id="304" r:id="rId6"/>
    <p:sldId id="258" r:id="rId7"/>
    <p:sldId id="263" r:id="rId8"/>
    <p:sldId id="264" r:id="rId9"/>
    <p:sldId id="269" r:id="rId10"/>
    <p:sldId id="267" r:id="rId11"/>
    <p:sldId id="272" r:id="rId12"/>
    <p:sldId id="266" r:id="rId13"/>
    <p:sldId id="268" r:id="rId14"/>
    <p:sldId id="270" r:id="rId15"/>
    <p:sldId id="305" r:id="rId16"/>
    <p:sldId id="273" r:id="rId17"/>
    <p:sldId id="274" r:id="rId18"/>
    <p:sldId id="275" r:id="rId19"/>
    <p:sldId id="277" r:id="rId20"/>
    <p:sldId id="276" r:id="rId21"/>
    <p:sldId id="278" r:id="rId22"/>
    <p:sldId id="279" r:id="rId23"/>
    <p:sldId id="282" r:id="rId24"/>
    <p:sldId id="283" r:id="rId25"/>
    <p:sldId id="284" r:id="rId26"/>
    <p:sldId id="286" r:id="rId27"/>
    <p:sldId id="287" r:id="rId28"/>
    <p:sldId id="306" r:id="rId29"/>
    <p:sldId id="289" r:id="rId30"/>
    <p:sldId id="290" r:id="rId31"/>
    <p:sldId id="291" r:id="rId32"/>
    <p:sldId id="292" r:id="rId33"/>
    <p:sldId id="293" r:id="rId34"/>
    <p:sldId id="297" r:id="rId35"/>
    <p:sldId id="298" r:id="rId36"/>
    <p:sldId id="299" r:id="rId37"/>
    <p:sldId id="294" r:id="rId38"/>
    <p:sldId id="296" r:id="rId39"/>
    <p:sldId id="300" r:id="rId40"/>
    <p:sldId id="303" r:id="rId41"/>
    <p:sldId id="302"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48"/>
  </p:normalViewPr>
  <p:slideViewPr>
    <p:cSldViewPr snapToGrid="0">
      <p:cViewPr>
        <p:scale>
          <a:sx n="71" d="100"/>
          <a:sy n="71" d="100"/>
        </p:scale>
        <p:origin x="483" y="19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8A53C4-08CC-436B-93F8-C5A7C12E695E}" type="doc">
      <dgm:prSet loTypeId="urn:microsoft.com/office/officeart/2008/layout/LinedList" loCatId="list" qsTypeId="urn:microsoft.com/office/officeart/2005/8/quickstyle/simple1" qsCatId="simple" csTypeId="urn:microsoft.com/office/officeart/2005/8/colors/accent3_2" csCatId="accent3" phldr="1"/>
      <dgm:spPr/>
      <dgm:t>
        <a:bodyPr/>
        <a:lstStyle/>
        <a:p>
          <a:endParaRPr lang="en-US"/>
        </a:p>
      </dgm:t>
    </dgm:pt>
    <dgm:pt modelId="{8CFA5492-277C-4649-A52E-5C83D4C056F2}">
      <dgm:prSet/>
      <dgm:spPr/>
      <dgm:t>
        <a:bodyPr/>
        <a:lstStyle/>
        <a:p>
          <a:r>
            <a:rPr lang="en-GB" dirty="0"/>
            <a:t>There are more than 50 definitions for developing countries in the literature.</a:t>
          </a:r>
          <a:endParaRPr lang="en-US" dirty="0"/>
        </a:p>
      </dgm:t>
    </dgm:pt>
    <dgm:pt modelId="{31E05668-17A5-497D-8299-B71868E6ED1B}" type="parTrans" cxnId="{FA5DC28B-A8DD-465E-B854-DB921865B9CC}">
      <dgm:prSet/>
      <dgm:spPr/>
      <dgm:t>
        <a:bodyPr/>
        <a:lstStyle/>
        <a:p>
          <a:endParaRPr lang="en-US"/>
        </a:p>
      </dgm:t>
    </dgm:pt>
    <dgm:pt modelId="{C3AB1F18-8F3E-4C76-90BD-13106046B5A2}" type="sibTrans" cxnId="{FA5DC28B-A8DD-465E-B854-DB921865B9CC}">
      <dgm:prSet/>
      <dgm:spPr/>
      <dgm:t>
        <a:bodyPr/>
        <a:lstStyle/>
        <a:p>
          <a:endParaRPr lang="en-US"/>
        </a:p>
      </dgm:t>
    </dgm:pt>
    <dgm:pt modelId="{FB3CABE0-30B6-4816-BC85-E286FCB96234}">
      <dgm:prSet/>
      <dgm:spPr/>
      <dgm:t>
        <a:bodyPr/>
        <a:lstStyle/>
        <a:p>
          <a:r>
            <a:rPr lang="en-US" dirty="0"/>
            <a:t>According to the UN, a developing country is a country with a relatively low standard of living.</a:t>
          </a:r>
        </a:p>
      </dgm:t>
    </dgm:pt>
    <dgm:pt modelId="{CE92DEC6-16A5-47C7-913F-F70EDF37BD5D}" type="parTrans" cxnId="{6B12CAC9-6905-4238-A3E9-4AB80B702F90}">
      <dgm:prSet/>
      <dgm:spPr/>
      <dgm:t>
        <a:bodyPr/>
        <a:lstStyle/>
        <a:p>
          <a:endParaRPr lang="en-US"/>
        </a:p>
      </dgm:t>
    </dgm:pt>
    <dgm:pt modelId="{72C3B957-A7EF-4765-A9B4-B33ECE06B4E6}" type="sibTrans" cxnId="{6B12CAC9-6905-4238-A3E9-4AB80B702F90}">
      <dgm:prSet/>
      <dgm:spPr/>
      <dgm:t>
        <a:bodyPr/>
        <a:lstStyle/>
        <a:p>
          <a:endParaRPr lang="en-US"/>
        </a:p>
      </dgm:t>
    </dgm:pt>
    <dgm:pt modelId="{C7633444-37F8-48AB-A57A-CEE0A88195AC}">
      <dgm:prSet/>
      <dgm:spPr/>
      <dgm:t>
        <a:bodyPr/>
        <a:lstStyle/>
        <a:p>
          <a:r>
            <a:rPr lang="en-US" dirty="0"/>
            <a:t>HDI index is a comparative measure of poverty, literacy, education, life expectancy, and other factors for countries worldwide. </a:t>
          </a:r>
        </a:p>
        <a:p>
          <a:r>
            <a:rPr lang="en-US" dirty="0"/>
            <a:t>The index was developed in 1990 by Pakistani economist Mahbub </a:t>
          </a:r>
          <a:r>
            <a:rPr lang="en-US" dirty="0" err="1"/>
            <a:t>ul</a:t>
          </a:r>
          <a:r>
            <a:rPr lang="en-US" dirty="0"/>
            <a:t> </a:t>
          </a:r>
          <a:r>
            <a:rPr lang="en-US" dirty="0" err="1"/>
            <a:t>Haq</a:t>
          </a:r>
          <a:r>
            <a:rPr lang="en-US" dirty="0"/>
            <a:t>.</a:t>
          </a:r>
        </a:p>
      </dgm:t>
    </dgm:pt>
    <dgm:pt modelId="{129DAD18-6821-4972-BF58-B0ABD207089C}" type="parTrans" cxnId="{F04B410F-76B2-451A-8737-D3A5448B541E}">
      <dgm:prSet/>
      <dgm:spPr/>
      <dgm:t>
        <a:bodyPr/>
        <a:lstStyle/>
        <a:p>
          <a:endParaRPr lang="en-US"/>
        </a:p>
      </dgm:t>
    </dgm:pt>
    <dgm:pt modelId="{534E45AC-B840-4BD7-A543-B2561AEB0248}" type="sibTrans" cxnId="{F04B410F-76B2-451A-8737-D3A5448B541E}">
      <dgm:prSet/>
      <dgm:spPr/>
      <dgm:t>
        <a:bodyPr/>
        <a:lstStyle/>
        <a:p>
          <a:endParaRPr lang="en-US"/>
        </a:p>
      </dgm:t>
    </dgm:pt>
    <dgm:pt modelId="{6F7E916F-9A8A-436F-9D78-42EBCC1A8640}" type="pres">
      <dgm:prSet presAssocID="{EB8A53C4-08CC-436B-93F8-C5A7C12E695E}" presName="vert0" presStyleCnt="0">
        <dgm:presLayoutVars>
          <dgm:dir/>
          <dgm:animOne val="branch"/>
          <dgm:animLvl val="lvl"/>
        </dgm:presLayoutVars>
      </dgm:prSet>
      <dgm:spPr/>
    </dgm:pt>
    <dgm:pt modelId="{247C4290-1F4E-4C0F-A16E-952A2B0071F7}" type="pres">
      <dgm:prSet presAssocID="{8CFA5492-277C-4649-A52E-5C83D4C056F2}" presName="thickLine" presStyleLbl="alignNode1" presStyleIdx="0" presStyleCnt="3"/>
      <dgm:spPr/>
    </dgm:pt>
    <dgm:pt modelId="{9D0A680F-BEE5-4193-B134-920EB863F639}" type="pres">
      <dgm:prSet presAssocID="{8CFA5492-277C-4649-A52E-5C83D4C056F2}" presName="horz1" presStyleCnt="0"/>
      <dgm:spPr/>
    </dgm:pt>
    <dgm:pt modelId="{37A29544-47F9-41DE-A071-3D770CBC27BC}" type="pres">
      <dgm:prSet presAssocID="{8CFA5492-277C-4649-A52E-5C83D4C056F2}" presName="tx1" presStyleLbl="revTx" presStyleIdx="0" presStyleCnt="3"/>
      <dgm:spPr/>
    </dgm:pt>
    <dgm:pt modelId="{E0898D91-F009-4B36-A7FF-80F601F9EEBF}" type="pres">
      <dgm:prSet presAssocID="{8CFA5492-277C-4649-A52E-5C83D4C056F2}" presName="vert1" presStyleCnt="0"/>
      <dgm:spPr/>
    </dgm:pt>
    <dgm:pt modelId="{FEF5BB4E-63E4-4B55-9B6B-1F1A4B48F187}" type="pres">
      <dgm:prSet presAssocID="{FB3CABE0-30B6-4816-BC85-E286FCB96234}" presName="thickLine" presStyleLbl="alignNode1" presStyleIdx="1" presStyleCnt="3"/>
      <dgm:spPr/>
    </dgm:pt>
    <dgm:pt modelId="{08DAC9EE-5581-44F8-B39B-116C18F8982B}" type="pres">
      <dgm:prSet presAssocID="{FB3CABE0-30B6-4816-BC85-E286FCB96234}" presName="horz1" presStyleCnt="0"/>
      <dgm:spPr/>
    </dgm:pt>
    <dgm:pt modelId="{1C44FD28-A987-4E53-B665-0527DB594184}" type="pres">
      <dgm:prSet presAssocID="{FB3CABE0-30B6-4816-BC85-E286FCB96234}" presName="tx1" presStyleLbl="revTx" presStyleIdx="1" presStyleCnt="3"/>
      <dgm:spPr/>
    </dgm:pt>
    <dgm:pt modelId="{25D37193-E049-4D9F-9415-A9ECA565EBE4}" type="pres">
      <dgm:prSet presAssocID="{FB3CABE0-30B6-4816-BC85-E286FCB96234}" presName="vert1" presStyleCnt="0"/>
      <dgm:spPr/>
    </dgm:pt>
    <dgm:pt modelId="{0A7BB511-E743-40A1-97EE-73E64236AF7C}" type="pres">
      <dgm:prSet presAssocID="{C7633444-37F8-48AB-A57A-CEE0A88195AC}" presName="thickLine" presStyleLbl="alignNode1" presStyleIdx="2" presStyleCnt="3"/>
      <dgm:spPr/>
    </dgm:pt>
    <dgm:pt modelId="{55C86799-3D8E-489E-995A-800075897213}" type="pres">
      <dgm:prSet presAssocID="{C7633444-37F8-48AB-A57A-CEE0A88195AC}" presName="horz1" presStyleCnt="0"/>
      <dgm:spPr/>
    </dgm:pt>
    <dgm:pt modelId="{FF5CD8AD-8266-4C58-82E9-B993BAD2D1FB}" type="pres">
      <dgm:prSet presAssocID="{C7633444-37F8-48AB-A57A-CEE0A88195AC}" presName="tx1" presStyleLbl="revTx" presStyleIdx="2" presStyleCnt="3"/>
      <dgm:spPr/>
    </dgm:pt>
    <dgm:pt modelId="{EC6C84F4-3CD3-48D1-AED0-C41DFE08523A}" type="pres">
      <dgm:prSet presAssocID="{C7633444-37F8-48AB-A57A-CEE0A88195AC}" presName="vert1" presStyleCnt="0"/>
      <dgm:spPr/>
    </dgm:pt>
  </dgm:ptLst>
  <dgm:cxnLst>
    <dgm:cxn modelId="{F04B410F-76B2-451A-8737-D3A5448B541E}" srcId="{EB8A53C4-08CC-436B-93F8-C5A7C12E695E}" destId="{C7633444-37F8-48AB-A57A-CEE0A88195AC}" srcOrd="2" destOrd="0" parTransId="{129DAD18-6821-4972-BF58-B0ABD207089C}" sibTransId="{534E45AC-B840-4BD7-A543-B2561AEB0248}"/>
    <dgm:cxn modelId="{D1B8E16B-E53B-45F2-8201-259A3ACB180C}" type="presOf" srcId="{EB8A53C4-08CC-436B-93F8-C5A7C12E695E}" destId="{6F7E916F-9A8A-436F-9D78-42EBCC1A8640}" srcOrd="0" destOrd="0" presId="urn:microsoft.com/office/officeart/2008/layout/LinedList"/>
    <dgm:cxn modelId="{FA5DC28B-A8DD-465E-B854-DB921865B9CC}" srcId="{EB8A53C4-08CC-436B-93F8-C5A7C12E695E}" destId="{8CFA5492-277C-4649-A52E-5C83D4C056F2}" srcOrd="0" destOrd="0" parTransId="{31E05668-17A5-497D-8299-B71868E6ED1B}" sibTransId="{C3AB1F18-8F3E-4C76-90BD-13106046B5A2}"/>
    <dgm:cxn modelId="{F86A7EB6-B10B-42E9-A58D-D660FFA0BD16}" type="presOf" srcId="{C7633444-37F8-48AB-A57A-CEE0A88195AC}" destId="{FF5CD8AD-8266-4C58-82E9-B993BAD2D1FB}" srcOrd="0" destOrd="0" presId="urn:microsoft.com/office/officeart/2008/layout/LinedList"/>
    <dgm:cxn modelId="{6B12CAC9-6905-4238-A3E9-4AB80B702F90}" srcId="{EB8A53C4-08CC-436B-93F8-C5A7C12E695E}" destId="{FB3CABE0-30B6-4816-BC85-E286FCB96234}" srcOrd="1" destOrd="0" parTransId="{CE92DEC6-16A5-47C7-913F-F70EDF37BD5D}" sibTransId="{72C3B957-A7EF-4765-A9B4-B33ECE06B4E6}"/>
    <dgm:cxn modelId="{0F90F3DE-4EC1-403B-AA9D-BB8C4B7AABC3}" type="presOf" srcId="{FB3CABE0-30B6-4816-BC85-E286FCB96234}" destId="{1C44FD28-A987-4E53-B665-0527DB594184}" srcOrd="0" destOrd="0" presId="urn:microsoft.com/office/officeart/2008/layout/LinedList"/>
    <dgm:cxn modelId="{72DAF3E3-C3E7-4F99-AE95-B7F0A5818910}" type="presOf" srcId="{8CFA5492-277C-4649-A52E-5C83D4C056F2}" destId="{37A29544-47F9-41DE-A071-3D770CBC27BC}" srcOrd="0" destOrd="0" presId="urn:microsoft.com/office/officeart/2008/layout/LinedList"/>
    <dgm:cxn modelId="{A25CCED3-BFB2-4F5B-9D40-9FB5CB4623F9}" type="presParOf" srcId="{6F7E916F-9A8A-436F-9D78-42EBCC1A8640}" destId="{247C4290-1F4E-4C0F-A16E-952A2B0071F7}" srcOrd="0" destOrd="0" presId="urn:microsoft.com/office/officeart/2008/layout/LinedList"/>
    <dgm:cxn modelId="{6CA5B471-F236-49E8-8341-BBED798782C8}" type="presParOf" srcId="{6F7E916F-9A8A-436F-9D78-42EBCC1A8640}" destId="{9D0A680F-BEE5-4193-B134-920EB863F639}" srcOrd="1" destOrd="0" presId="urn:microsoft.com/office/officeart/2008/layout/LinedList"/>
    <dgm:cxn modelId="{2BC91A38-95CA-4C77-9791-99212F306277}" type="presParOf" srcId="{9D0A680F-BEE5-4193-B134-920EB863F639}" destId="{37A29544-47F9-41DE-A071-3D770CBC27BC}" srcOrd="0" destOrd="0" presId="urn:microsoft.com/office/officeart/2008/layout/LinedList"/>
    <dgm:cxn modelId="{D6A72552-724A-4B4B-9527-1B1CD46E2D42}" type="presParOf" srcId="{9D0A680F-BEE5-4193-B134-920EB863F639}" destId="{E0898D91-F009-4B36-A7FF-80F601F9EEBF}" srcOrd="1" destOrd="0" presId="urn:microsoft.com/office/officeart/2008/layout/LinedList"/>
    <dgm:cxn modelId="{BEE0D84B-6595-43B5-AD90-A52AAC02E009}" type="presParOf" srcId="{6F7E916F-9A8A-436F-9D78-42EBCC1A8640}" destId="{FEF5BB4E-63E4-4B55-9B6B-1F1A4B48F187}" srcOrd="2" destOrd="0" presId="urn:microsoft.com/office/officeart/2008/layout/LinedList"/>
    <dgm:cxn modelId="{B6A48A40-667B-48C7-B674-3C62384A1F5A}" type="presParOf" srcId="{6F7E916F-9A8A-436F-9D78-42EBCC1A8640}" destId="{08DAC9EE-5581-44F8-B39B-116C18F8982B}" srcOrd="3" destOrd="0" presId="urn:microsoft.com/office/officeart/2008/layout/LinedList"/>
    <dgm:cxn modelId="{8B407241-2A72-4827-BFBF-5E7A181B9603}" type="presParOf" srcId="{08DAC9EE-5581-44F8-B39B-116C18F8982B}" destId="{1C44FD28-A987-4E53-B665-0527DB594184}" srcOrd="0" destOrd="0" presId="urn:microsoft.com/office/officeart/2008/layout/LinedList"/>
    <dgm:cxn modelId="{461CD4BB-35D7-4966-9EC2-1FB386418346}" type="presParOf" srcId="{08DAC9EE-5581-44F8-B39B-116C18F8982B}" destId="{25D37193-E049-4D9F-9415-A9ECA565EBE4}" srcOrd="1" destOrd="0" presId="urn:microsoft.com/office/officeart/2008/layout/LinedList"/>
    <dgm:cxn modelId="{3E4AE09D-7AB3-4BA0-93CA-EA9A16595326}" type="presParOf" srcId="{6F7E916F-9A8A-436F-9D78-42EBCC1A8640}" destId="{0A7BB511-E743-40A1-97EE-73E64236AF7C}" srcOrd="4" destOrd="0" presId="urn:microsoft.com/office/officeart/2008/layout/LinedList"/>
    <dgm:cxn modelId="{15F4C59B-E333-4C2D-95EB-8D5F0401340D}" type="presParOf" srcId="{6F7E916F-9A8A-436F-9D78-42EBCC1A8640}" destId="{55C86799-3D8E-489E-995A-800075897213}" srcOrd="5" destOrd="0" presId="urn:microsoft.com/office/officeart/2008/layout/LinedList"/>
    <dgm:cxn modelId="{2B7156DC-65B6-4A73-BEA3-519DA3E00C5D}" type="presParOf" srcId="{55C86799-3D8E-489E-995A-800075897213}" destId="{FF5CD8AD-8266-4C58-82E9-B993BAD2D1FB}" srcOrd="0" destOrd="0" presId="urn:microsoft.com/office/officeart/2008/layout/LinedList"/>
    <dgm:cxn modelId="{9659E842-43DA-4947-810D-1FDB652AA4B4}" type="presParOf" srcId="{55C86799-3D8E-489E-995A-800075897213}" destId="{EC6C84F4-3CD3-48D1-AED0-C41DFE08523A}"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860000B-563A-481C-8B08-709D41BDE304}"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3DC069CE-7B69-4218-B140-A8D78E7DDE8F}">
      <dgm:prSet/>
      <dgm:spPr/>
      <dgm:t>
        <a:bodyPr/>
        <a:lstStyle/>
        <a:p>
          <a:r>
            <a:rPr lang="en-GB"/>
            <a:t>The average cost per dose per patient ranging from 26 -40 USD in cairo region and increase by distance to reach 55 USD.</a:t>
          </a:r>
          <a:endParaRPr lang="en-US"/>
        </a:p>
      </dgm:t>
    </dgm:pt>
    <dgm:pt modelId="{76009DC3-DB05-457B-9940-EB8EDFFE1E22}" type="parTrans" cxnId="{F8F13DD5-246F-4AAE-8CB5-0DC5C7D3ED41}">
      <dgm:prSet/>
      <dgm:spPr/>
      <dgm:t>
        <a:bodyPr/>
        <a:lstStyle/>
        <a:p>
          <a:endParaRPr lang="en-US"/>
        </a:p>
      </dgm:t>
    </dgm:pt>
    <dgm:pt modelId="{AC50A154-8EEE-4AA7-8F47-B75FCC4D0EB1}" type="sibTrans" cxnId="{F8F13DD5-246F-4AAE-8CB5-0DC5C7D3ED41}">
      <dgm:prSet/>
      <dgm:spPr/>
      <dgm:t>
        <a:bodyPr/>
        <a:lstStyle/>
        <a:p>
          <a:endParaRPr lang="en-US"/>
        </a:p>
      </dgm:t>
    </dgm:pt>
    <dgm:pt modelId="{D201A732-F22D-4BB3-A285-2F4DA672C18A}">
      <dgm:prSet/>
      <dgm:spPr/>
      <dgm:t>
        <a:bodyPr/>
        <a:lstStyle/>
        <a:p>
          <a:r>
            <a:rPr lang="en-GB"/>
            <a:t>The price per scan paid by the patient in private centres 260 -360 USD, and in governmental hospitals 150 -200 USD.</a:t>
          </a:r>
          <a:endParaRPr lang="en-US"/>
        </a:p>
      </dgm:t>
    </dgm:pt>
    <dgm:pt modelId="{98935CAD-4D4E-4D45-AFC1-C88C6557D899}" type="parTrans" cxnId="{14CF3464-58B5-4A4A-9BC3-37367C667D88}">
      <dgm:prSet/>
      <dgm:spPr/>
      <dgm:t>
        <a:bodyPr/>
        <a:lstStyle/>
        <a:p>
          <a:endParaRPr lang="en-US"/>
        </a:p>
      </dgm:t>
    </dgm:pt>
    <dgm:pt modelId="{477B08FE-A163-4AD1-A3C8-C785A052CF89}" type="sibTrans" cxnId="{14CF3464-58B5-4A4A-9BC3-37367C667D88}">
      <dgm:prSet/>
      <dgm:spPr/>
      <dgm:t>
        <a:bodyPr/>
        <a:lstStyle/>
        <a:p>
          <a:endParaRPr lang="en-US"/>
        </a:p>
      </dgm:t>
    </dgm:pt>
    <dgm:pt modelId="{42C6439E-06C1-4DAD-8ACD-A45C34DB5289}" type="pres">
      <dgm:prSet presAssocID="{8860000B-563A-481C-8B08-709D41BDE304}" presName="linear" presStyleCnt="0">
        <dgm:presLayoutVars>
          <dgm:animLvl val="lvl"/>
          <dgm:resizeHandles val="exact"/>
        </dgm:presLayoutVars>
      </dgm:prSet>
      <dgm:spPr/>
    </dgm:pt>
    <dgm:pt modelId="{9C760320-FF59-41A2-AFF1-6F67E4F73634}" type="pres">
      <dgm:prSet presAssocID="{3DC069CE-7B69-4218-B140-A8D78E7DDE8F}" presName="parentText" presStyleLbl="node1" presStyleIdx="0" presStyleCnt="2">
        <dgm:presLayoutVars>
          <dgm:chMax val="0"/>
          <dgm:bulletEnabled val="1"/>
        </dgm:presLayoutVars>
      </dgm:prSet>
      <dgm:spPr/>
    </dgm:pt>
    <dgm:pt modelId="{B8BC6476-3B48-4434-B08A-CCEEC5993A92}" type="pres">
      <dgm:prSet presAssocID="{AC50A154-8EEE-4AA7-8F47-B75FCC4D0EB1}" presName="spacer" presStyleCnt="0"/>
      <dgm:spPr/>
    </dgm:pt>
    <dgm:pt modelId="{F4316BB1-D006-4AA0-8B42-C6774CCD2CC0}" type="pres">
      <dgm:prSet presAssocID="{D201A732-F22D-4BB3-A285-2F4DA672C18A}" presName="parentText" presStyleLbl="node1" presStyleIdx="1" presStyleCnt="2">
        <dgm:presLayoutVars>
          <dgm:chMax val="0"/>
          <dgm:bulletEnabled val="1"/>
        </dgm:presLayoutVars>
      </dgm:prSet>
      <dgm:spPr/>
    </dgm:pt>
  </dgm:ptLst>
  <dgm:cxnLst>
    <dgm:cxn modelId="{CF8A0F3E-8E04-422A-BE75-44CBCBC5A28F}" type="presOf" srcId="{8860000B-563A-481C-8B08-709D41BDE304}" destId="{42C6439E-06C1-4DAD-8ACD-A45C34DB5289}" srcOrd="0" destOrd="0" presId="urn:microsoft.com/office/officeart/2005/8/layout/vList2"/>
    <dgm:cxn modelId="{14CF3464-58B5-4A4A-9BC3-37367C667D88}" srcId="{8860000B-563A-481C-8B08-709D41BDE304}" destId="{D201A732-F22D-4BB3-A285-2F4DA672C18A}" srcOrd="1" destOrd="0" parTransId="{98935CAD-4D4E-4D45-AFC1-C88C6557D899}" sibTransId="{477B08FE-A163-4AD1-A3C8-C785A052CF89}"/>
    <dgm:cxn modelId="{8AF17A91-804A-40EE-8F17-4FC617C005E4}" type="presOf" srcId="{D201A732-F22D-4BB3-A285-2F4DA672C18A}" destId="{F4316BB1-D006-4AA0-8B42-C6774CCD2CC0}" srcOrd="0" destOrd="0" presId="urn:microsoft.com/office/officeart/2005/8/layout/vList2"/>
    <dgm:cxn modelId="{13E86BB8-B4D1-4EA8-ACC9-BA9D7ACC68BF}" type="presOf" srcId="{3DC069CE-7B69-4218-B140-A8D78E7DDE8F}" destId="{9C760320-FF59-41A2-AFF1-6F67E4F73634}" srcOrd="0" destOrd="0" presId="urn:microsoft.com/office/officeart/2005/8/layout/vList2"/>
    <dgm:cxn modelId="{F8F13DD5-246F-4AAE-8CB5-0DC5C7D3ED41}" srcId="{8860000B-563A-481C-8B08-709D41BDE304}" destId="{3DC069CE-7B69-4218-B140-A8D78E7DDE8F}" srcOrd="0" destOrd="0" parTransId="{76009DC3-DB05-457B-9940-EB8EDFFE1E22}" sibTransId="{AC50A154-8EEE-4AA7-8F47-B75FCC4D0EB1}"/>
    <dgm:cxn modelId="{88EA85A5-CC9A-4171-9361-27A325EF7C5A}" type="presParOf" srcId="{42C6439E-06C1-4DAD-8ACD-A45C34DB5289}" destId="{9C760320-FF59-41A2-AFF1-6F67E4F73634}" srcOrd="0" destOrd="0" presId="urn:microsoft.com/office/officeart/2005/8/layout/vList2"/>
    <dgm:cxn modelId="{12EA55A3-101A-43AD-9D1C-EEAE67D00DDA}" type="presParOf" srcId="{42C6439E-06C1-4DAD-8ACD-A45C34DB5289}" destId="{B8BC6476-3B48-4434-B08A-CCEEC5993A92}" srcOrd="1" destOrd="0" presId="urn:microsoft.com/office/officeart/2005/8/layout/vList2"/>
    <dgm:cxn modelId="{7F19315F-DDD2-4139-8A66-F0A040542E2C}" type="presParOf" srcId="{42C6439E-06C1-4DAD-8ACD-A45C34DB5289}" destId="{F4316BB1-D006-4AA0-8B42-C6774CCD2CC0}"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0A5EA7-8028-4E1D-AECF-17B79E5E55C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93E3FFA8-2D07-4D95-9042-FCE54F78630C}">
      <dgm:prSet/>
      <dgm:spPr/>
      <dgm:t>
        <a:bodyPr/>
        <a:lstStyle/>
        <a:p>
          <a:r>
            <a:rPr lang="en-GB" b="0" i="0" dirty="0"/>
            <a:t>Developing countries are defined according to their Gross National Income (GNI) per capita per year, as calculated by the World Bank Atlas method, in October 2020.</a:t>
          </a:r>
          <a:endParaRPr lang="en-US" dirty="0"/>
        </a:p>
      </dgm:t>
    </dgm:pt>
    <dgm:pt modelId="{2F757689-4F0E-462C-9581-9CF704E786C7}" type="parTrans" cxnId="{F1DA9780-F3AA-400E-BCF6-3FA167BA4C63}">
      <dgm:prSet/>
      <dgm:spPr/>
      <dgm:t>
        <a:bodyPr/>
        <a:lstStyle/>
        <a:p>
          <a:endParaRPr lang="en-US"/>
        </a:p>
      </dgm:t>
    </dgm:pt>
    <dgm:pt modelId="{862C4A84-BF75-45B8-A374-6C80065D2594}" type="sibTrans" cxnId="{F1DA9780-F3AA-400E-BCF6-3FA167BA4C63}">
      <dgm:prSet/>
      <dgm:spPr/>
      <dgm:t>
        <a:bodyPr/>
        <a:lstStyle/>
        <a:p>
          <a:endParaRPr lang="en-US"/>
        </a:p>
      </dgm:t>
    </dgm:pt>
    <dgm:pt modelId="{41A2C3B3-6349-4FF6-A7B6-6BF4594670CC}">
      <dgm:prSet/>
      <dgm:spPr/>
      <dgm:t>
        <a:bodyPr/>
        <a:lstStyle/>
        <a:p>
          <a:r>
            <a:rPr lang="en-GB" dirty="0"/>
            <a:t>Those countries GNI starts from 240 USD ( Burundi) up to 12,056 are considered developing countries.</a:t>
          </a:r>
          <a:endParaRPr lang="en-US" dirty="0"/>
        </a:p>
      </dgm:t>
    </dgm:pt>
    <dgm:pt modelId="{0E2CA01C-1801-476A-A10A-BE259D243F2A}" type="parTrans" cxnId="{457D5CDC-8BDA-4A0F-A3BE-E20CA3549784}">
      <dgm:prSet/>
      <dgm:spPr/>
      <dgm:t>
        <a:bodyPr/>
        <a:lstStyle/>
        <a:p>
          <a:endParaRPr lang="en-US"/>
        </a:p>
      </dgm:t>
    </dgm:pt>
    <dgm:pt modelId="{1C1E3B0C-6867-40A8-86B4-AC0B3788CA02}" type="sibTrans" cxnId="{457D5CDC-8BDA-4A0F-A3BE-E20CA3549784}">
      <dgm:prSet/>
      <dgm:spPr/>
      <dgm:t>
        <a:bodyPr/>
        <a:lstStyle/>
        <a:p>
          <a:endParaRPr lang="en-US"/>
        </a:p>
      </dgm:t>
    </dgm:pt>
    <dgm:pt modelId="{6DF2FCF6-EAAE-4AA4-9E65-DB7CD4E94BC9}">
      <dgm:prSet/>
      <dgm:spPr/>
      <dgm:t>
        <a:bodyPr/>
        <a:lstStyle/>
        <a:p>
          <a:r>
            <a:rPr lang="en-GB" dirty="0"/>
            <a:t>They include countries from all continents including Europe.  </a:t>
          </a:r>
          <a:endParaRPr lang="en-US" dirty="0"/>
        </a:p>
      </dgm:t>
    </dgm:pt>
    <dgm:pt modelId="{BC9AB473-2A25-4628-AC4C-AD9C51068DA0}" type="parTrans" cxnId="{3EB0C5A2-CF57-4B15-B512-736324547C83}">
      <dgm:prSet/>
      <dgm:spPr/>
      <dgm:t>
        <a:bodyPr/>
        <a:lstStyle/>
        <a:p>
          <a:endParaRPr lang="en-US"/>
        </a:p>
      </dgm:t>
    </dgm:pt>
    <dgm:pt modelId="{32DADF10-190F-45F4-B8F1-2C6804077683}" type="sibTrans" cxnId="{3EB0C5A2-CF57-4B15-B512-736324547C83}">
      <dgm:prSet/>
      <dgm:spPr/>
      <dgm:t>
        <a:bodyPr/>
        <a:lstStyle/>
        <a:p>
          <a:endParaRPr lang="en-US"/>
        </a:p>
      </dgm:t>
    </dgm:pt>
    <dgm:pt modelId="{52DD3D75-5995-498A-A30A-858135E60FB0}" type="pres">
      <dgm:prSet presAssocID="{7D0A5EA7-8028-4E1D-AECF-17B79E5E55C0}" presName="linear" presStyleCnt="0">
        <dgm:presLayoutVars>
          <dgm:animLvl val="lvl"/>
          <dgm:resizeHandles val="exact"/>
        </dgm:presLayoutVars>
      </dgm:prSet>
      <dgm:spPr/>
    </dgm:pt>
    <dgm:pt modelId="{2B690559-FC21-4916-B0F9-074568F03286}" type="pres">
      <dgm:prSet presAssocID="{93E3FFA8-2D07-4D95-9042-FCE54F78630C}" presName="parentText" presStyleLbl="node1" presStyleIdx="0" presStyleCnt="3">
        <dgm:presLayoutVars>
          <dgm:chMax val="0"/>
          <dgm:bulletEnabled val="1"/>
        </dgm:presLayoutVars>
      </dgm:prSet>
      <dgm:spPr/>
    </dgm:pt>
    <dgm:pt modelId="{7BE165CD-ADBA-482A-9D56-9D9E0C546061}" type="pres">
      <dgm:prSet presAssocID="{862C4A84-BF75-45B8-A374-6C80065D2594}" presName="spacer" presStyleCnt="0"/>
      <dgm:spPr/>
    </dgm:pt>
    <dgm:pt modelId="{2669C5F2-0EA4-4A8D-A663-434E8616BD34}" type="pres">
      <dgm:prSet presAssocID="{41A2C3B3-6349-4FF6-A7B6-6BF4594670CC}" presName="parentText" presStyleLbl="node1" presStyleIdx="1" presStyleCnt="3">
        <dgm:presLayoutVars>
          <dgm:chMax val="0"/>
          <dgm:bulletEnabled val="1"/>
        </dgm:presLayoutVars>
      </dgm:prSet>
      <dgm:spPr/>
    </dgm:pt>
    <dgm:pt modelId="{61867405-6B65-48AF-8E71-F297DB285EAC}" type="pres">
      <dgm:prSet presAssocID="{1C1E3B0C-6867-40A8-86B4-AC0B3788CA02}" presName="spacer" presStyleCnt="0"/>
      <dgm:spPr/>
    </dgm:pt>
    <dgm:pt modelId="{4A06E009-C8DC-492E-93D4-F32EDEC196CF}" type="pres">
      <dgm:prSet presAssocID="{6DF2FCF6-EAAE-4AA4-9E65-DB7CD4E94BC9}" presName="parentText" presStyleLbl="node1" presStyleIdx="2" presStyleCnt="3">
        <dgm:presLayoutVars>
          <dgm:chMax val="0"/>
          <dgm:bulletEnabled val="1"/>
        </dgm:presLayoutVars>
      </dgm:prSet>
      <dgm:spPr/>
    </dgm:pt>
  </dgm:ptLst>
  <dgm:cxnLst>
    <dgm:cxn modelId="{E0A8922C-2B32-4F1E-859D-36BF8A39E2FD}" type="presOf" srcId="{41A2C3B3-6349-4FF6-A7B6-6BF4594670CC}" destId="{2669C5F2-0EA4-4A8D-A663-434E8616BD34}" srcOrd="0" destOrd="0" presId="urn:microsoft.com/office/officeart/2005/8/layout/vList2"/>
    <dgm:cxn modelId="{426F5F31-E27F-40D1-A910-6361BE2C15ED}" type="presOf" srcId="{93E3FFA8-2D07-4D95-9042-FCE54F78630C}" destId="{2B690559-FC21-4916-B0F9-074568F03286}" srcOrd="0" destOrd="0" presId="urn:microsoft.com/office/officeart/2005/8/layout/vList2"/>
    <dgm:cxn modelId="{E9A0E465-4529-4F7E-B5FF-F32C0EBAC37A}" type="presOf" srcId="{7D0A5EA7-8028-4E1D-AECF-17B79E5E55C0}" destId="{52DD3D75-5995-498A-A30A-858135E60FB0}" srcOrd="0" destOrd="0" presId="urn:microsoft.com/office/officeart/2005/8/layout/vList2"/>
    <dgm:cxn modelId="{F1DA9780-F3AA-400E-BCF6-3FA167BA4C63}" srcId="{7D0A5EA7-8028-4E1D-AECF-17B79E5E55C0}" destId="{93E3FFA8-2D07-4D95-9042-FCE54F78630C}" srcOrd="0" destOrd="0" parTransId="{2F757689-4F0E-462C-9581-9CF704E786C7}" sibTransId="{862C4A84-BF75-45B8-A374-6C80065D2594}"/>
    <dgm:cxn modelId="{332CED9D-0D2E-48F9-BAA4-E2F84CB148AD}" type="presOf" srcId="{6DF2FCF6-EAAE-4AA4-9E65-DB7CD4E94BC9}" destId="{4A06E009-C8DC-492E-93D4-F32EDEC196CF}" srcOrd="0" destOrd="0" presId="urn:microsoft.com/office/officeart/2005/8/layout/vList2"/>
    <dgm:cxn modelId="{3EB0C5A2-CF57-4B15-B512-736324547C83}" srcId="{7D0A5EA7-8028-4E1D-AECF-17B79E5E55C0}" destId="{6DF2FCF6-EAAE-4AA4-9E65-DB7CD4E94BC9}" srcOrd="2" destOrd="0" parTransId="{BC9AB473-2A25-4628-AC4C-AD9C51068DA0}" sibTransId="{32DADF10-190F-45F4-B8F1-2C6804077683}"/>
    <dgm:cxn modelId="{457D5CDC-8BDA-4A0F-A3BE-E20CA3549784}" srcId="{7D0A5EA7-8028-4E1D-AECF-17B79E5E55C0}" destId="{41A2C3B3-6349-4FF6-A7B6-6BF4594670CC}" srcOrd="1" destOrd="0" parTransId="{0E2CA01C-1801-476A-A10A-BE259D243F2A}" sibTransId="{1C1E3B0C-6867-40A8-86B4-AC0B3788CA02}"/>
    <dgm:cxn modelId="{4B97B17D-C8E7-49E8-87F7-6146F73F9250}" type="presParOf" srcId="{52DD3D75-5995-498A-A30A-858135E60FB0}" destId="{2B690559-FC21-4916-B0F9-074568F03286}" srcOrd="0" destOrd="0" presId="urn:microsoft.com/office/officeart/2005/8/layout/vList2"/>
    <dgm:cxn modelId="{6AD45D07-9D7A-4FE1-A5E6-835E335F6C29}" type="presParOf" srcId="{52DD3D75-5995-498A-A30A-858135E60FB0}" destId="{7BE165CD-ADBA-482A-9D56-9D9E0C546061}" srcOrd="1" destOrd="0" presId="urn:microsoft.com/office/officeart/2005/8/layout/vList2"/>
    <dgm:cxn modelId="{021D2179-854B-42B1-9E56-02A856CD851E}" type="presParOf" srcId="{52DD3D75-5995-498A-A30A-858135E60FB0}" destId="{2669C5F2-0EA4-4A8D-A663-434E8616BD34}" srcOrd="2" destOrd="0" presId="urn:microsoft.com/office/officeart/2005/8/layout/vList2"/>
    <dgm:cxn modelId="{20ED394F-6E68-4EA5-BFF6-7D364BCDE890}" type="presParOf" srcId="{52DD3D75-5995-498A-A30A-858135E60FB0}" destId="{61867405-6B65-48AF-8E71-F297DB285EAC}" srcOrd="3" destOrd="0" presId="urn:microsoft.com/office/officeart/2005/8/layout/vList2"/>
    <dgm:cxn modelId="{4816D274-9BCF-46D5-A762-A44D61629B04}" type="presParOf" srcId="{52DD3D75-5995-498A-A30A-858135E60FB0}" destId="{4A06E009-C8DC-492E-93D4-F32EDEC196C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11EA36-F343-4CE8-8FA8-2FA2722D6BAE}"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BB6B73CC-ED33-4C31-8A0B-011C057CE729}">
      <dgm:prSet/>
      <dgm:spPr/>
      <dgm:t>
        <a:bodyPr/>
        <a:lstStyle/>
        <a:p>
          <a:r>
            <a:rPr lang="en-GB" dirty="0"/>
            <a:t>Lack of Awareness about the importance of PET-CT and theranostic applications for management of several diseases.</a:t>
          </a:r>
          <a:endParaRPr lang="en-US" dirty="0"/>
        </a:p>
      </dgm:t>
    </dgm:pt>
    <dgm:pt modelId="{483F931D-117D-4C84-B284-D6C3B9C2CA20}" type="parTrans" cxnId="{4D690458-5EC3-4FFB-B8B8-D1AB48237F3C}">
      <dgm:prSet/>
      <dgm:spPr/>
      <dgm:t>
        <a:bodyPr/>
        <a:lstStyle/>
        <a:p>
          <a:endParaRPr lang="en-US"/>
        </a:p>
      </dgm:t>
    </dgm:pt>
    <dgm:pt modelId="{2346107D-F7CA-43EC-B04D-A94CDB5E894C}" type="sibTrans" cxnId="{4D690458-5EC3-4FFB-B8B8-D1AB48237F3C}">
      <dgm:prSet/>
      <dgm:spPr/>
      <dgm:t>
        <a:bodyPr/>
        <a:lstStyle/>
        <a:p>
          <a:endParaRPr lang="en-US"/>
        </a:p>
      </dgm:t>
    </dgm:pt>
    <dgm:pt modelId="{C9AD7CF5-3320-4BAA-804A-7460784E7E69}">
      <dgm:prSet/>
      <dgm:spPr/>
      <dgm:t>
        <a:bodyPr/>
        <a:lstStyle/>
        <a:p>
          <a:r>
            <a:rPr lang="en-GB" dirty="0"/>
            <a:t>Poor economic status of developing countries.</a:t>
          </a:r>
          <a:endParaRPr lang="en-US" dirty="0"/>
        </a:p>
      </dgm:t>
    </dgm:pt>
    <dgm:pt modelId="{EAF0A381-66EB-41FD-B72E-B36176A800EA}" type="parTrans" cxnId="{8CFDCB57-145F-4F7C-86A9-8493F0AFC225}">
      <dgm:prSet/>
      <dgm:spPr/>
      <dgm:t>
        <a:bodyPr/>
        <a:lstStyle/>
        <a:p>
          <a:endParaRPr lang="en-US"/>
        </a:p>
      </dgm:t>
    </dgm:pt>
    <dgm:pt modelId="{42B1AE6A-CBDC-40D9-8208-966E72F23849}" type="sibTrans" cxnId="{8CFDCB57-145F-4F7C-86A9-8493F0AFC225}">
      <dgm:prSet/>
      <dgm:spPr/>
      <dgm:t>
        <a:bodyPr/>
        <a:lstStyle/>
        <a:p>
          <a:endParaRPr lang="en-US"/>
        </a:p>
      </dgm:t>
    </dgm:pt>
    <dgm:pt modelId="{1A1B85F2-0C25-49E6-AB83-63AE7E373D0F}">
      <dgm:prSet/>
      <dgm:spPr/>
      <dgm:t>
        <a:bodyPr/>
        <a:lstStyle/>
        <a:p>
          <a:r>
            <a:rPr lang="en-GB" dirty="0"/>
            <a:t>Political instability in some developing countries.</a:t>
          </a:r>
          <a:endParaRPr lang="en-US" dirty="0"/>
        </a:p>
      </dgm:t>
    </dgm:pt>
    <dgm:pt modelId="{A725D313-F473-40E0-A914-6321CD838AAF}" type="parTrans" cxnId="{D2ED879E-A2AD-43EC-854E-38405F7339A5}">
      <dgm:prSet/>
      <dgm:spPr/>
      <dgm:t>
        <a:bodyPr/>
        <a:lstStyle/>
        <a:p>
          <a:endParaRPr lang="en-US"/>
        </a:p>
      </dgm:t>
    </dgm:pt>
    <dgm:pt modelId="{B5787EA6-148E-4C85-AB56-48D9C19AF995}" type="sibTrans" cxnId="{D2ED879E-A2AD-43EC-854E-38405F7339A5}">
      <dgm:prSet/>
      <dgm:spPr/>
      <dgm:t>
        <a:bodyPr/>
        <a:lstStyle/>
        <a:p>
          <a:endParaRPr lang="en-US"/>
        </a:p>
      </dgm:t>
    </dgm:pt>
    <dgm:pt modelId="{1C2C590E-14BE-4372-80C2-1E370441BA6B}">
      <dgm:prSet/>
      <dgm:spPr/>
      <dgm:t>
        <a:bodyPr/>
        <a:lstStyle/>
        <a:p>
          <a:r>
            <a:rPr lang="en-GB"/>
            <a:t>Regularity issues. </a:t>
          </a:r>
          <a:endParaRPr lang="en-US"/>
        </a:p>
      </dgm:t>
    </dgm:pt>
    <dgm:pt modelId="{71AC86E5-1B2A-414F-8862-521A0C402A77}" type="parTrans" cxnId="{753F18F3-035F-444D-A821-31916361E25F}">
      <dgm:prSet/>
      <dgm:spPr/>
      <dgm:t>
        <a:bodyPr/>
        <a:lstStyle/>
        <a:p>
          <a:endParaRPr lang="en-US"/>
        </a:p>
      </dgm:t>
    </dgm:pt>
    <dgm:pt modelId="{D0FB8478-E5D0-4083-B9B4-7C00B37538DF}" type="sibTrans" cxnId="{753F18F3-035F-444D-A821-31916361E25F}">
      <dgm:prSet/>
      <dgm:spPr/>
      <dgm:t>
        <a:bodyPr/>
        <a:lstStyle/>
        <a:p>
          <a:endParaRPr lang="en-US"/>
        </a:p>
      </dgm:t>
    </dgm:pt>
    <dgm:pt modelId="{173F93D3-8DA6-44A2-A393-425B04FF0679}">
      <dgm:prSet/>
      <dgm:spPr/>
      <dgm:t>
        <a:bodyPr/>
        <a:lstStyle/>
        <a:p>
          <a:r>
            <a:rPr lang="en-GB" dirty="0"/>
            <a:t>Small market size and limited availability of vendors in those markets.</a:t>
          </a:r>
          <a:endParaRPr lang="en-US" dirty="0"/>
        </a:p>
      </dgm:t>
    </dgm:pt>
    <dgm:pt modelId="{4BE60A2D-C06F-49E7-86CF-24258E1A10D9}" type="parTrans" cxnId="{EC2C0781-3314-42D8-B77E-ED2910D19722}">
      <dgm:prSet/>
      <dgm:spPr/>
      <dgm:t>
        <a:bodyPr/>
        <a:lstStyle/>
        <a:p>
          <a:endParaRPr lang="en-US"/>
        </a:p>
      </dgm:t>
    </dgm:pt>
    <dgm:pt modelId="{C260981E-D272-4725-8531-C57A77886776}" type="sibTrans" cxnId="{EC2C0781-3314-42D8-B77E-ED2910D19722}">
      <dgm:prSet/>
      <dgm:spPr/>
      <dgm:t>
        <a:bodyPr/>
        <a:lstStyle/>
        <a:p>
          <a:endParaRPr lang="en-US"/>
        </a:p>
      </dgm:t>
    </dgm:pt>
    <dgm:pt modelId="{BE2A6306-4D36-41C2-B4A7-EEDB0B91BA1A}" type="pres">
      <dgm:prSet presAssocID="{7E11EA36-F343-4CE8-8FA8-2FA2722D6BAE}" presName="diagram" presStyleCnt="0">
        <dgm:presLayoutVars>
          <dgm:dir/>
          <dgm:resizeHandles val="exact"/>
        </dgm:presLayoutVars>
      </dgm:prSet>
      <dgm:spPr/>
    </dgm:pt>
    <dgm:pt modelId="{7BBB3225-E462-40DB-AD88-C68C375057AE}" type="pres">
      <dgm:prSet presAssocID="{BB6B73CC-ED33-4C31-8A0B-011C057CE729}" presName="node" presStyleLbl="node1" presStyleIdx="0" presStyleCnt="5">
        <dgm:presLayoutVars>
          <dgm:bulletEnabled val="1"/>
        </dgm:presLayoutVars>
      </dgm:prSet>
      <dgm:spPr/>
    </dgm:pt>
    <dgm:pt modelId="{77A2CE1C-FAFA-4DF8-ADA7-938FC2104514}" type="pres">
      <dgm:prSet presAssocID="{2346107D-F7CA-43EC-B04D-A94CDB5E894C}" presName="sibTrans" presStyleCnt="0"/>
      <dgm:spPr/>
    </dgm:pt>
    <dgm:pt modelId="{B23FCF2C-7303-4480-AC31-2E1138175C8A}" type="pres">
      <dgm:prSet presAssocID="{C9AD7CF5-3320-4BAA-804A-7460784E7E69}" presName="node" presStyleLbl="node1" presStyleIdx="1" presStyleCnt="5">
        <dgm:presLayoutVars>
          <dgm:bulletEnabled val="1"/>
        </dgm:presLayoutVars>
      </dgm:prSet>
      <dgm:spPr/>
    </dgm:pt>
    <dgm:pt modelId="{A1EDA92B-1974-42B3-BC24-93D1B265FCD7}" type="pres">
      <dgm:prSet presAssocID="{42B1AE6A-CBDC-40D9-8208-966E72F23849}" presName="sibTrans" presStyleCnt="0"/>
      <dgm:spPr/>
    </dgm:pt>
    <dgm:pt modelId="{48473A39-1137-42EC-84EB-021B2F4F01BF}" type="pres">
      <dgm:prSet presAssocID="{1A1B85F2-0C25-49E6-AB83-63AE7E373D0F}" presName="node" presStyleLbl="node1" presStyleIdx="2" presStyleCnt="5">
        <dgm:presLayoutVars>
          <dgm:bulletEnabled val="1"/>
        </dgm:presLayoutVars>
      </dgm:prSet>
      <dgm:spPr/>
    </dgm:pt>
    <dgm:pt modelId="{A492E3A7-81CB-44CC-A1F8-370B580D5133}" type="pres">
      <dgm:prSet presAssocID="{B5787EA6-148E-4C85-AB56-48D9C19AF995}" presName="sibTrans" presStyleCnt="0"/>
      <dgm:spPr/>
    </dgm:pt>
    <dgm:pt modelId="{F6786E4D-39B1-445C-AC58-C34F0CF51DA3}" type="pres">
      <dgm:prSet presAssocID="{1C2C590E-14BE-4372-80C2-1E370441BA6B}" presName="node" presStyleLbl="node1" presStyleIdx="3" presStyleCnt="5">
        <dgm:presLayoutVars>
          <dgm:bulletEnabled val="1"/>
        </dgm:presLayoutVars>
      </dgm:prSet>
      <dgm:spPr/>
    </dgm:pt>
    <dgm:pt modelId="{0393E6A4-67D0-43FD-8315-993758E0E62A}" type="pres">
      <dgm:prSet presAssocID="{D0FB8478-E5D0-4083-B9B4-7C00B37538DF}" presName="sibTrans" presStyleCnt="0"/>
      <dgm:spPr/>
    </dgm:pt>
    <dgm:pt modelId="{1A417443-3A7C-46DD-8F5E-0E522D163296}" type="pres">
      <dgm:prSet presAssocID="{173F93D3-8DA6-44A2-A393-425B04FF0679}" presName="node" presStyleLbl="node1" presStyleIdx="4" presStyleCnt="5">
        <dgm:presLayoutVars>
          <dgm:bulletEnabled val="1"/>
        </dgm:presLayoutVars>
      </dgm:prSet>
      <dgm:spPr/>
    </dgm:pt>
  </dgm:ptLst>
  <dgm:cxnLst>
    <dgm:cxn modelId="{EFC03D19-0854-4E8F-A70C-364CB00DB41A}" type="presOf" srcId="{BB6B73CC-ED33-4C31-8A0B-011C057CE729}" destId="{7BBB3225-E462-40DB-AD88-C68C375057AE}" srcOrd="0" destOrd="0" presId="urn:microsoft.com/office/officeart/2005/8/layout/default"/>
    <dgm:cxn modelId="{A6C28D29-A177-476E-A8BF-B2267BDA7CED}" type="presOf" srcId="{7E11EA36-F343-4CE8-8FA8-2FA2722D6BAE}" destId="{BE2A6306-4D36-41C2-B4A7-EEDB0B91BA1A}" srcOrd="0" destOrd="0" presId="urn:microsoft.com/office/officeart/2005/8/layout/default"/>
    <dgm:cxn modelId="{8CFDCB57-145F-4F7C-86A9-8493F0AFC225}" srcId="{7E11EA36-F343-4CE8-8FA8-2FA2722D6BAE}" destId="{C9AD7CF5-3320-4BAA-804A-7460784E7E69}" srcOrd="1" destOrd="0" parTransId="{EAF0A381-66EB-41FD-B72E-B36176A800EA}" sibTransId="{42B1AE6A-CBDC-40D9-8208-966E72F23849}"/>
    <dgm:cxn modelId="{4D690458-5EC3-4FFB-B8B8-D1AB48237F3C}" srcId="{7E11EA36-F343-4CE8-8FA8-2FA2722D6BAE}" destId="{BB6B73CC-ED33-4C31-8A0B-011C057CE729}" srcOrd="0" destOrd="0" parTransId="{483F931D-117D-4C84-B284-D6C3B9C2CA20}" sibTransId="{2346107D-F7CA-43EC-B04D-A94CDB5E894C}"/>
    <dgm:cxn modelId="{3577377D-1C9D-4FD4-B6AC-DD3BD7548A7C}" type="presOf" srcId="{C9AD7CF5-3320-4BAA-804A-7460784E7E69}" destId="{B23FCF2C-7303-4480-AC31-2E1138175C8A}" srcOrd="0" destOrd="0" presId="urn:microsoft.com/office/officeart/2005/8/layout/default"/>
    <dgm:cxn modelId="{EC2C0781-3314-42D8-B77E-ED2910D19722}" srcId="{7E11EA36-F343-4CE8-8FA8-2FA2722D6BAE}" destId="{173F93D3-8DA6-44A2-A393-425B04FF0679}" srcOrd="4" destOrd="0" parTransId="{4BE60A2D-C06F-49E7-86CF-24258E1A10D9}" sibTransId="{C260981E-D272-4725-8531-C57A77886776}"/>
    <dgm:cxn modelId="{A92FAB88-B497-4503-80C6-EDEF7C2CD21E}" type="presOf" srcId="{173F93D3-8DA6-44A2-A393-425B04FF0679}" destId="{1A417443-3A7C-46DD-8F5E-0E522D163296}" srcOrd="0" destOrd="0" presId="urn:microsoft.com/office/officeart/2005/8/layout/default"/>
    <dgm:cxn modelId="{D2ED879E-A2AD-43EC-854E-38405F7339A5}" srcId="{7E11EA36-F343-4CE8-8FA8-2FA2722D6BAE}" destId="{1A1B85F2-0C25-49E6-AB83-63AE7E373D0F}" srcOrd="2" destOrd="0" parTransId="{A725D313-F473-40E0-A914-6321CD838AAF}" sibTransId="{B5787EA6-148E-4C85-AB56-48D9C19AF995}"/>
    <dgm:cxn modelId="{09B2D89E-BCE8-46A8-AEED-1CF2163AE1C0}" type="presOf" srcId="{1A1B85F2-0C25-49E6-AB83-63AE7E373D0F}" destId="{48473A39-1137-42EC-84EB-021B2F4F01BF}" srcOrd="0" destOrd="0" presId="urn:microsoft.com/office/officeart/2005/8/layout/default"/>
    <dgm:cxn modelId="{753F18F3-035F-444D-A821-31916361E25F}" srcId="{7E11EA36-F343-4CE8-8FA8-2FA2722D6BAE}" destId="{1C2C590E-14BE-4372-80C2-1E370441BA6B}" srcOrd="3" destOrd="0" parTransId="{71AC86E5-1B2A-414F-8862-521A0C402A77}" sibTransId="{D0FB8478-E5D0-4083-B9B4-7C00B37538DF}"/>
    <dgm:cxn modelId="{DBA0FFF4-D55D-4A7D-B2FF-07F99DDDB6B2}" type="presOf" srcId="{1C2C590E-14BE-4372-80C2-1E370441BA6B}" destId="{F6786E4D-39B1-445C-AC58-C34F0CF51DA3}" srcOrd="0" destOrd="0" presId="urn:microsoft.com/office/officeart/2005/8/layout/default"/>
    <dgm:cxn modelId="{837AFE09-07D0-45FF-87EB-55D0EC598E38}" type="presParOf" srcId="{BE2A6306-4D36-41C2-B4A7-EEDB0B91BA1A}" destId="{7BBB3225-E462-40DB-AD88-C68C375057AE}" srcOrd="0" destOrd="0" presId="urn:microsoft.com/office/officeart/2005/8/layout/default"/>
    <dgm:cxn modelId="{A7D25FF9-E956-4C85-88F2-7D896CDCBD89}" type="presParOf" srcId="{BE2A6306-4D36-41C2-B4A7-EEDB0B91BA1A}" destId="{77A2CE1C-FAFA-4DF8-ADA7-938FC2104514}" srcOrd="1" destOrd="0" presId="urn:microsoft.com/office/officeart/2005/8/layout/default"/>
    <dgm:cxn modelId="{9B0DA8D6-07B2-4B34-BFD7-097C046A7243}" type="presParOf" srcId="{BE2A6306-4D36-41C2-B4A7-EEDB0B91BA1A}" destId="{B23FCF2C-7303-4480-AC31-2E1138175C8A}" srcOrd="2" destOrd="0" presId="urn:microsoft.com/office/officeart/2005/8/layout/default"/>
    <dgm:cxn modelId="{0F76DC9C-11F7-4203-B6AB-7BB93D0AEC5A}" type="presParOf" srcId="{BE2A6306-4D36-41C2-B4A7-EEDB0B91BA1A}" destId="{A1EDA92B-1974-42B3-BC24-93D1B265FCD7}" srcOrd="3" destOrd="0" presId="urn:microsoft.com/office/officeart/2005/8/layout/default"/>
    <dgm:cxn modelId="{2840781F-0478-43CA-8D69-0F9E7B1C5FF8}" type="presParOf" srcId="{BE2A6306-4D36-41C2-B4A7-EEDB0B91BA1A}" destId="{48473A39-1137-42EC-84EB-021B2F4F01BF}" srcOrd="4" destOrd="0" presId="urn:microsoft.com/office/officeart/2005/8/layout/default"/>
    <dgm:cxn modelId="{DC8B9EDF-A9A9-4D49-B600-BF27307C1D7A}" type="presParOf" srcId="{BE2A6306-4D36-41C2-B4A7-EEDB0B91BA1A}" destId="{A492E3A7-81CB-44CC-A1F8-370B580D5133}" srcOrd="5" destOrd="0" presId="urn:microsoft.com/office/officeart/2005/8/layout/default"/>
    <dgm:cxn modelId="{1D6BBF33-DE3A-46B5-9A24-50ED08FD9815}" type="presParOf" srcId="{BE2A6306-4D36-41C2-B4A7-EEDB0B91BA1A}" destId="{F6786E4D-39B1-445C-AC58-C34F0CF51DA3}" srcOrd="6" destOrd="0" presId="urn:microsoft.com/office/officeart/2005/8/layout/default"/>
    <dgm:cxn modelId="{5E7B40C4-A815-42C8-AD4B-1EB39A275E94}" type="presParOf" srcId="{BE2A6306-4D36-41C2-B4A7-EEDB0B91BA1A}" destId="{0393E6A4-67D0-43FD-8315-993758E0E62A}" srcOrd="7" destOrd="0" presId="urn:microsoft.com/office/officeart/2005/8/layout/default"/>
    <dgm:cxn modelId="{4EBA4AAE-886F-4345-BB58-C5EE0F24B869}" type="presParOf" srcId="{BE2A6306-4D36-41C2-B4A7-EEDB0B91BA1A}" destId="{1A417443-3A7C-46DD-8F5E-0E522D163296}"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3A460D-D273-444A-864E-BAB0E9DC9A53}" type="doc">
      <dgm:prSet loTypeId="urn:microsoft.com/office/officeart/2005/8/layout/default" loCatId="list" qsTypeId="urn:microsoft.com/office/officeart/2005/8/quickstyle/simple5" qsCatId="simple" csTypeId="urn:microsoft.com/office/officeart/2005/8/colors/accent6_2" csCatId="accent6" phldr="1"/>
      <dgm:spPr/>
      <dgm:t>
        <a:bodyPr/>
        <a:lstStyle/>
        <a:p>
          <a:endParaRPr lang="en-US"/>
        </a:p>
      </dgm:t>
    </dgm:pt>
    <dgm:pt modelId="{716DB031-C897-4B64-9D13-6A77994DA183}">
      <dgm:prSet/>
      <dgm:spPr/>
      <dgm:t>
        <a:bodyPr/>
        <a:lstStyle/>
        <a:p>
          <a:r>
            <a:rPr lang="en-GB" dirty="0"/>
            <a:t>Human resource capacity building in the NM field.</a:t>
          </a:r>
          <a:endParaRPr lang="en-US" dirty="0"/>
        </a:p>
      </dgm:t>
    </dgm:pt>
    <dgm:pt modelId="{19571915-F9C4-47DC-BB19-7DCF74294928}" type="parTrans" cxnId="{05C99B93-78FE-4E0E-A2B0-09617BD8F9AA}">
      <dgm:prSet/>
      <dgm:spPr/>
      <dgm:t>
        <a:bodyPr/>
        <a:lstStyle/>
        <a:p>
          <a:endParaRPr lang="en-US"/>
        </a:p>
      </dgm:t>
    </dgm:pt>
    <dgm:pt modelId="{00BFE682-7278-4710-9567-5BE52BD8007D}" type="sibTrans" cxnId="{05C99B93-78FE-4E0E-A2B0-09617BD8F9AA}">
      <dgm:prSet/>
      <dgm:spPr/>
      <dgm:t>
        <a:bodyPr/>
        <a:lstStyle/>
        <a:p>
          <a:endParaRPr lang="en-US"/>
        </a:p>
      </dgm:t>
    </dgm:pt>
    <dgm:pt modelId="{91EC7F05-BC41-4A54-BD9D-15BC92BD09DF}">
      <dgm:prSet/>
      <dgm:spPr/>
      <dgm:t>
        <a:bodyPr/>
        <a:lstStyle/>
        <a:p>
          <a:r>
            <a:rPr lang="en-GB" dirty="0"/>
            <a:t>Scientific bodies gathering Nuclear medicine specialist.</a:t>
          </a:r>
          <a:endParaRPr lang="en-US" dirty="0"/>
        </a:p>
      </dgm:t>
    </dgm:pt>
    <dgm:pt modelId="{4178D246-A6D8-4F95-BFA5-B6A8DC45BCD1}" type="parTrans" cxnId="{46288087-EB73-4591-ABE3-C22D1565F5AF}">
      <dgm:prSet/>
      <dgm:spPr/>
      <dgm:t>
        <a:bodyPr/>
        <a:lstStyle/>
        <a:p>
          <a:endParaRPr lang="en-US"/>
        </a:p>
      </dgm:t>
    </dgm:pt>
    <dgm:pt modelId="{6A330E45-E2AC-4F01-BF83-965432078118}" type="sibTrans" cxnId="{46288087-EB73-4591-ABE3-C22D1565F5AF}">
      <dgm:prSet/>
      <dgm:spPr/>
      <dgm:t>
        <a:bodyPr/>
        <a:lstStyle/>
        <a:p>
          <a:endParaRPr lang="en-US"/>
        </a:p>
      </dgm:t>
    </dgm:pt>
    <dgm:pt modelId="{EB469161-1DFF-44B9-AD68-892478A3DB5C}">
      <dgm:prSet/>
      <dgm:spPr/>
      <dgm:t>
        <a:bodyPr/>
        <a:lstStyle/>
        <a:p>
          <a:r>
            <a:rPr lang="en-GB" dirty="0"/>
            <a:t>The role of International organizations (IAEA).</a:t>
          </a:r>
          <a:endParaRPr lang="en-US" dirty="0"/>
        </a:p>
      </dgm:t>
    </dgm:pt>
    <dgm:pt modelId="{EDFE27E6-06BF-4C28-8F18-EA114CBDCA55}" type="parTrans" cxnId="{901DDBA4-EFEC-4050-8AD6-838AAB70A102}">
      <dgm:prSet/>
      <dgm:spPr/>
      <dgm:t>
        <a:bodyPr/>
        <a:lstStyle/>
        <a:p>
          <a:endParaRPr lang="en-US"/>
        </a:p>
      </dgm:t>
    </dgm:pt>
    <dgm:pt modelId="{551144BB-55E7-4692-944E-C2EE3BF57B3C}" type="sibTrans" cxnId="{901DDBA4-EFEC-4050-8AD6-838AAB70A102}">
      <dgm:prSet/>
      <dgm:spPr/>
      <dgm:t>
        <a:bodyPr/>
        <a:lstStyle/>
        <a:p>
          <a:endParaRPr lang="en-US"/>
        </a:p>
      </dgm:t>
    </dgm:pt>
    <dgm:pt modelId="{C1F65B75-8784-417A-B610-CABCDE6430D6}">
      <dgm:prSet/>
      <dgm:spPr/>
      <dgm:t>
        <a:bodyPr/>
        <a:lstStyle/>
        <a:p>
          <a:r>
            <a:rPr lang="en-GB" dirty="0"/>
            <a:t>Conferences by NM societies about the new issues in NM including PET-CT</a:t>
          </a:r>
          <a:endParaRPr lang="en-US" dirty="0"/>
        </a:p>
      </dgm:t>
    </dgm:pt>
    <dgm:pt modelId="{0FC88F89-2965-4A7E-9BF7-0F8CE42B0C75}" type="parTrans" cxnId="{17C944BF-7D10-4BD6-AC92-E9FB9012825E}">
      <dgm:prSet/>
      <dgm:spPr/>
      <dgm:t>
        <a:bodyPr/>
        <a:lstStyle/>
        <a:p>
          <a:endParaRPr lang="en-US"/>
        </a:p>
      </dgm:t>
    </dgm:pt>
    <dgm:pt modelId="{AFA88DBF-E7DA-4420-9E41-7493BE419E94}" type="sibTrans" cxnId="{17C944BF-7D10-4BD6-AC92-E9FB9012825E}">
      <dgm:prSet/>
      <dgm:spPr/>
      <dgm:t>
        <a:bodyPr/>
        <a:lstStyle/>
        <a:p>
          <a:endParaRPr lang="en-US"/>
        </a:p>
      </dgm:t>
    </dgm:pt>
    <dgm:pt modelId="{A7F94699-2424-4CC0-A448-DFFD4633F79B}">
      <dgm:prSet/>
      <dgm:spPr/>
      <dgm:t>
        <a:bodyPr/>
        <a:lstStyle/>
        <a:p>
          <a:r>
            <a:rPr lang="en-GB" dirty="0"/>
            <a:t>Conferences and workshops for other medical specialties.</a:t>
          </a:r>
          <a:endParaRPr lang="en-US" dirty="0"/>
        </a:p>
      </dgm:t>
    </dgm:pt>
    <dgm:pt modelId="{6C921DB4-16B0-42A0-A9FD-81791644CDB2}" type="parTrans" cxnId="{EB9657EC-139B-46B9-B01B-ED628794A382}">
      <dgm:prSet/>
      <dgm:spPr/>
      <dgm:t>
        <a:bodyPr/>
        <a:lstStyle/>
        <a:p>
          <a:endParaRPr lang="en-US"/>
        </a:p>
      </dgm:t>
    </dgm:pt>
    <dgm:pt modelId="{C4ABC14F-55E2-4573-A2B9-46E1C4B0384B}" type="sibTrans" cxnId="{EB9657EC-139B-46B9-B01B-ED628794A382}">
      <dgm:prSet/>
      <dgm:spPr/>
      <dgm:t>
        <a:bodyPr/>
        <a:lstStyle/>
        <a:p>
          <a:endParaRPr lang="en-US"/>
        </a:p>
      </dgm:t>
    </dgm:pt>
    <dgm:pt modelId="{757C5BD5-1D83-48F1-8246-0B5FF9024071}" type="pres">
      <dgm:prSet presAssocID="{2F3A460D-D273-444A-864E-BAB0E9DC9A53}" presName="diagram" presStyleCnt="0">
        <dgm:presLayoutVars>
          <dgm:dir/>
          <dgm:resizeHandles val="exact"/>
        </dgm:presLayoutVars>
      </dgm:prSet>
      <dgm:spPr/>
    </dgm:pt>
    <dgm:pt modelId="{EFA752D1-8983-4499-BBE9-F3D3F4777263}" type="pres">
      <dgm:prSet presAssocID="{716DB031-C897-4B64-9D13-6A77994DA183}" presName="node" presStyleLbl="node1" presStyleIdx="0" presStyleCnt="5">
        <dgm:presLayoutVars>
          <dgm:bulletEnabled val="1"/>
        </dgm:presLayoutVars>
      </dgm:prSet>
      <dgm:spPr/>
    </dgm:pt>
    <dgm:pt modelId="{DBA76A15-1977-4B38-9E26-13D40A36864C}" type="pres">
      <dgm:prSet presAssocID="{00BFE682-7278-4710-9567-5BE52BD8007D}" presName="sibTrans" presStyleCnt="0"/>
      <dgm:spPr/>
    </dgm:pt>
    <dgm:pt modelId="{7FAC7AC8-CF7D-41F5-A0B0-8AAAFAE262CB}" type="pres">
      <dgm:prSet presAssocID="{91EC7F05-BC41-4A54-BD9D-15BC92BD09DF}" presName="node" presStyleLbl="node1" presStyleIdx="1" presStyleCnt="5">
        <dgm:presLayoutVars>
          <dgm:bulletEnabled val="1"/>
        </dgm:presLayoutVars>
      </dgm:prSet>
      <dgm:spPr/>
    </dgm:pt>
    <dgm:pt modelId="{CF50A91F-13D5-4BAD-91B0-0959A2B593D5}" type="pres">
      <dgm:prSet presAssocID="{6A330E45-E2AC-4F01-BF83-965432078118}" presName="sibTrans" presStyleCnt="0"/>
      <dgm:spPr/>
    </dgm:pt>
    <dgm:pt modelId="{C9F5DE59-BFD7-4171-AA05-49894EAE3962}" type="pres">
      <dgm:prSet presAssocID="{EB469161-1DFF-44B9-AD68-892478A3DB5C}" presName="node" presStyleLbl="node1" presStyleIdx="2" presStyleCnt="5">
        <dgm:presLayoutVars>
          <dgm:bulletEnabled val="1"/>
        </dgm:presLayoutVars>
      </dgm:prSet>
      <dgm:spPr/>
    </dgm:pt>
    <dgm:pt modelId="{4503C51A-1B87-404C-B07D-4C9B09B3495F}" type="pres">
      <dgm:prSet presAssocID="{551144BB-55E7-4692-944E-C2EE3BF57B3C}" presName="sibTrans" presStyleCnt="0"/>
      <dgm:spPr/>
    </dgm:pt>
    <dgm:pt modelId="{AFD42349-1740-4196-B1E0-47A7F794C625}" type="pres">
      <dgm:prSet presAssocID="{C1F65B75-8784-417A-B610-CABCDE6430D6}" presName="node" presStyleLbl="node1" presStyleIdx="3" presStyleCnt="5">
        <dgm:presLayoutVars>
          <dgm:bulletEnabled val="1"/>
        </dgm:presLayoutVars>
      </dgm:prSet>
      <dgm:spPr/>
    </dgm:pt>
    <dgm:pt modelId="{C88F1C2A-099B-4F99-92E5-2A2C00C9CB34}" type="pres">
      <dgm:prSet presAssocID="{AFA88DBF-E7DA-4420-9E41-7493BE419E94}" presName="sibTrans" presStyleCnt="0"/>
      <dgm:spPr/>
    </dgm:pt>
    <dgm:pt modelId="{BA7A1437-3AB2-4F5B-8D7C-49ED12A1C2AA}" type="pres">
      <dgm:prSet presAssocID="{A7F94699-2424-4CC0-A448-DFFD4633F79B}" presName="node" presStyleLbl="node1" presStyleIdx="4" presStyleCnt="5">
        <dgm:presLayoutVars>
          <dgm:bulletEnabled val="1"/>
        </dgm:presLayoutVars>
      </dgm:prSet>
      <dgm:spPr/>
    </dgm:pt>
  </dgm:ptLst>
  <dgm:cxnLst>
    <dgm:cxn modelId="{6471FD2D-7BFC-49F7-9DF3-43A7B8B45F46}" type="presOf" srcId="{716DB031-C897-4B64-9D13-6A77994DA183}" destId="{EFA752D1-8983-4499-BBE9-F3D3F4777263}" srcOrd="0" destOrd="0" presId="urn:microsoft.com/office/officeart/2005/8/layout/default"/>
    <dgm:cxn modelId="{C3ED184D-D830-4C1B-B4EF-F450E62A3199}" type="presOf" srcId="{A7F94699-2424-4CC0-A448-DFFD4633F79B}" destId="{BA7A1437-3AB2-4F5B-8D7C-49ED12A1C2AA}" srcOrd="0" destOrd="0" presId="urn:microsoft.com/office/officeart/2005/8/layout/default"/>
    <dgm:cxn modelId="{C586264F-7BF9-4AE3-A46F-16393F00404E}" type="presOf" srcId="{C1F65B75-8784-417A-B610-CABCDE6430D6}" destId="{AFD42349-1740-4196-B1E0-47A7F794C625}" srcOrd="0" destOrd="0" presId="urn:microsoft.com/office/officeart/2005/8/layout/default"/>
    <dgm:cxn modelId="{46288087-EB73-4591-ABE3-C22D1565F5AF}" srcId="{2F3A460D-D273-444A-864E-BAB0E9DC9A53}" destId="{91EC7F05-BC41-4A54-BD9D-15BC92BD09DF}" srcOrd="1" destOrd="0" parTransId="{4178D246-A6D8-4F95-BFA5-B6A8DC45BCD1}" sibTransId="{6A330E45-E2AC-4F01-BF83-965432078118}"/>
    <dgm:cxn modelId="{05C99B93-78FE-4E0E-A2B0-09617BD8F9AA}" srcId="{2F3A460D-D273-444A-864E-BAB0E9DC9A53}" destId="{716DB031-C897-4B64-9D13-6A77994DA183}" srcOrd="0" destOrd="0" parTransId="{19571915-F9C4-47DC-BB19-7DCF74294928}" sibTransId="{00BFE682-7278-4710-9567-5BE52BD8007D}"/>
    <dgm:cxn modelId="{C347089F-29D4-4C24-9F37-0B40B24BC8D3}" type="presOf" srcId="{EB469161-1DFF-44B9-AD68-892478A3DB5C}" destId="{C9F5DE59-BFD7-4171-AA05-49894EAE3962}" srcOrd="0" destOrd="0" presId="urn:microsoft.com/office/officeart/2005/8/layout/default"/>
    <dgm:cxn modelId="{901DDBA4-EFEC-4050-8AD6-838AAB70A102}" srcId="{2F3A460D-D273-444A-864E-BAB0E9DC9A53}" destId="{EB469161-1DFF-44B9-AD68-892478A3DB5C}" srcOrd="2" destOrd="0" parTransId="{EDFE27E6-06BF-4C28-8F18-EA114CBDCA55}" sibTransId="{551144BB-55E7-4692-944E-C2EE3BF57B3C}"/>
    <dgm:cxn modelId="{41BB65BE-75F1-4530-A348-8D6F6DB99F48}" type="presOf" srcId="{2F3A460D-D273-444A-864E-BAB0E9DC9A53}" destId="{757C5BD5-1D83-48F1-8246-0B5FF9024071}" srcOrd="0" destOrd="0" presId="urn:microsoft.com/office/officeart/2005/8/layout/default"/>
    <dgm:cxn modelId="{17C944BF-7D10-4BD6-AC92-E9FB9012825E}" srcId="{2F3A460D-D273-444A-864E-BAB0E9DC9A53}" destId="{C1F65B75-8784-417A-B610-CABCDE6430D6}" srcOrd="3" destOrd="0" parTransId="{0FC88F89-2965-4A7E-9BF7-0F8CE42B0C75}" sibTransId="{AFA88DBF-E7DA-4420-9E41-7493BE419E94}"/>
    <dgm:cxn modelId="{602ACEDD-9456-4603-BA01-54FAE1AA0B85}" type="presOf" srcId="{91EC7F05-BC41-4A54-BD9D-15BC92BD09DF}" destId="{7FAC7AC8-CF7D-41F5-A0B0-8AAAFAE262CB}" srcOrd="0" destOrd="0" presId="urn:microsoft.com/office/officeart/2005/8/layout/default"/>
    <dgm:cxn modelId="{EB9657EC-139B-46B9-B01B-ED628794A382}" srcId="{2F3A460D-D273-444A-864E-BAB0E9DC9A53}" destId="{A7F94699-2424-4CC0-A448-DFFD4633F79B}" srcOrd="4" destOrd="0" parTransId="{6C921DB4-16B0-42A0-A9FD-81791644CDB2}" sibTransId="{C4ABC14F-55E2-4573-A2B9-46E1C4B0384B}"/>
    <dgm:cxn modelId="{02D3CE24-65F8-42D8-A33C-5DE5484F65B3}" type="presParOf" srcId="{757C5BD5-1D83-48F1-8246-0B5FF9024071}" destId="{EFA752D1-8983-4499-BBE9-F3D3F4777263}" srcOrd="0" destOrd="0" presId="urn:microsoft.com/office/officeart/2005/8/layout/default"/>
    <dgm:cxn modelId="{9D849447-D9C4-4942-8384-9037DFB75F24}" type="presParOf" srcId="{757C5BD5-1D83-48F1-8246-0B5FF9024071}" destId="{DBA76A15-1977-4B38-9E26-13D40A36864C}" srcOrd="1" destOrd="0" presId="urn:microsoft.com/office/officeart/2005/8/layout/default"/>
    <dgm:cxn modelId="{D16CF97D-9FC2-4DDB-80D3-E20F59BD678B}" type="presParOf" srcId="{757C5BD5-1D83-48F1-8246-0B5FF9024071}" destId="{7FAC7AC8-CF7D-41F5-A0B0-8AAAFAE262CB}" srcOrd="2" destOrd="0" presId="urn:microsoft.com/office/officeart/2005/8/layout/default"/>
    <dgm:cxn modelId="{48148531-6FF5-4DD6-85B9-AA389C200E0D}" type="presParOf" srcId="{757C5BD5-1D83-48F1-8246-0B5FF9024071}" destId="{CF50A91F-13D5-4BAD-91B0-0959A2B593D5}" srcOrd="3" destOrd="0" presId="urn:microsoft.com/office/officeart/2005/8/layout/default"/>
    <dgm:cxn modelId="{637C5954-343C-4A1A-B7CA-C4BDCE058C4B}" type="presParOf" srcId="{757C5BD5-1D83-48F1-8246-0B5FF9024071}" destId="{C9F5DE59-BFD7-4171-AA05-49894EAE3962}" srcOrd="4" destOrd="0" presId="urn:microsoft.com/office/officeart/2005/8/layout/default"/>
    <dgm:cxn modelId="{EEB711BF-DE4E-49E6-842F-78DF96F949AF}" type="presParOf" srcId="{757C5BD5-1D83-48F1-8246-0B5FF9024071}" destId="{4503C51A-1B87-404C-B07D-4C9B09B3495F}" srcOrd="5" destOrd="0" presId="urn:microsoft.com/office/officeart/2005/8/layout/default"/>
    <dgm:cxn modelId="{0E29457B-8004-49DC-B1C6-F1636BC51CC6}" type="presParOf" srcId="{757C5BD5-1D83-48F1-8246-0B5FF9024071}" destId="{AFD42349-1740-4196-B1E0-47A7F794C625}" srcOrd="6" destOrd="0" presId="urn:microsoft.com/office/officeart/2005/8/layout/default"/>
    <dgm:cxn modelId="{9FC872F5-739C-4521-A3F6-78C6F60A8C4B}" type="presParOf" srcId="{757C5BD5-1D83-48F1-8246-0B5FF9024071}" destId="{C88F1C2A-099B-4F99-92E5-2A2C00C9CB34}" srcOrd="7" destOrd="0" presId="urn:microsoft.com/office/officeart/2005/8/layout/default"/>
    <dgm:cxn modelId="{1995C49A-CBE5-4E17-8C49-8E5CD3CCD52A}" type="presParOf" srcId="{757C5BD5-1D83-48F1-8246-0B5FF9024071}" destId="{BA7A1437-3AB2-4F5B-8D7C-49ED12A1C2AA}"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123DD0-3C1E-4E6C-8B7B-1D36373DF81E}" type="doc">
      <dgm:prSet loTypeId="urn:microsoft.com/office/officeart/2005/8/layout/vList2" loCatId="list" qsTypeId="urn:microsoft.com/office/officeart/2005/8/quickstyle/simple4" qsCatId="simple" csTypeId="urn:microsoft.com/office/officeart/2005/8/colors/colorful1" csCatId="colorful"/>
      <dgm:spPr/>
      <dgm:t>
        <a:bodyPr/>
        <a:lstStyle/>
        <a:p>
          <a:endParaRPr lang="en-US"/>
        </a:p>
      </dgm:t>
    </dgm:pt>
    <dgm:pt modelId="{A92F1FD1-85E6-4EF7-A9EC-17274DA86914}">
      <dgm:prSet/>
      <dgm:spPr/>
      <dgm:t>
        <a:bodyPr/>
        <a:lstStyle/>
        <a:p>
          <a:r>
            <a:rPr lang="en-GB" b="0" i="0"/>
            <a:t>Developing countries are defined according to their Gross National Income (GNI) per capita per year, as calculated by the World Bank Atlas method, in October 2020 to be less than </a:t>
          </a:r>
          <a:r>
            <a:rPr lang="en-GB"/>
            <a:t>12,056 USD.</a:t>
          </a:r>
          <a:endParaRPr lang="en-US"/>
        </a:p>
      </dgm:t>
    </dgm:pt>
    <dgm:pt modelId="{CE93F624-8862-4041-8A76-91EBD8169E87}" type="parTrans" cxnId="{795931F6-678A-4575-8364-6577344CDEDC}">
      <dgm:prSet/>
      <dgm:spPr/>
      <dgm:t>
        <a:bodyPr/>
        <a:lstStyle/>
        <a:p>
          <a:endParaRPr lang="en-US"/>
        </a:p>
      </dgm:t>
    </dgm:pt>
    <dgm:pt modelId="{22782174-42A1-4C49-ADA4-9460D00F3216}" type="sibTrans" cxnId="{795931F6-678A-4575-8364-6577344CDEDC}">
      <dgm:prSet/>
      <dgm:spPr/>
      <dgm:t>
        <a:bodyPr/>
        <a:lstStyle/>
        <a:p>
          <a:endParaRPr lang="en-US"/>
        </a:p>
      </dgm:t>
    </dgm:pt>
    <dgm:pt modelId="{6F7C1597-AA1C-4BD7-BA1D-935D05A7C05F}">
      <dgm:prSet/>
      <dgm:spPr/>
      <dgm:t>
        <a:bodyPr/>
        <a:lstStyle/>
        <a:p>
          <a:r>
            <a:rPr lang="en-GB" dirty="0"/>
            <a:t>Due to those reasons, there is no health technology assessment studies which prioritises the pathway of the disease management and this includes NM and PET-CT usage.</a:t>
          </a:r>
          <a:endParaRPr lang="en-US" dirty="0"/>
        </a:p>
      </dgm:t>
    </dgm:pt>
    <dgm:pt modelId="{ED18C584-B7EC-4821-9FAD-CF807D06DAF7}" type="parTrans" cxnId="{113AA4DD-776A-4DB6-801D-6F3FF961F199}">
      <dgm:prSet/>
      <dgm:spPr/>
      <dgm:t>
        <a:bodyPr/>
        <a:lstStyle/>
        <a:p>
          <a:endParaRPr lang="en-US"/>
        </a:p>
      </dgm:t>
    </dgm:pt>
    <dgm:pt modelId="{5A93FB09-B50E-480E-99F1-510C7B043F8E}" type="sibTrans" cxnId="{113AA4DD-776A-4DB6-801D-6F3FF961F199}">
      <dgm:prSet/>
      <dgm:spPr/>
      <dgm:t>
        <a:bodyPr/>
        <a:lstStyle/>
        <a:p>
          <a:endParaRPr lang="en-US"/>
        </a:p>
      </dgm:t>
    </dgm:pt>
    <dgm:pt modelId="{ADD46A74-17F9-4432-BEDB-67E1E98C153F}" type="pres">
      <dgm:prSet presAssocID="{89123DD0-3C1E-4E6C-8B7B-1D36373DF81E}" presName="linear" presStyleCnt="0">
        <dgm:presLayoutVars>
          <dgm:animLvl val="lvl"/>
          <dgm:resizeHandles val="exact"/>
        </dgm:presLayoutVars>
      </dgm:prSet>
      <dgm:spPr/>
    </dgm:pt>
    <dgm:pt modelId="{772E6B0C-D1AB-45C7-8CB9-8BF1234F44EE}" type="pres">
      <dgm:prSet presAssocID="{A92F1FD1-85E6-4EF7-A9EC-17274DA86914}" presName="parentText" presStyleLbl="node1" presStyleIdx="0" presStyleCnt="2">
        <dgm:presLayoutVars>
          <dgm:chMax val="0"/>
          <dgm:bulletEnabled val="1"/>
        </dgm:presLayoutVars>
      </dgm:prSet>
      <dgm:spPr/>
    </dgm:pt>
    <dgm:pt modelId="{83178989-C615-4015-9934-28A269B38A4C}" type="pres">
      <dgm:prSet presAssocID="{22782174-42A1-4C49-ADA4-9460D00F3216}" presName="spacer" presStyleCnt="0"/>
      <dgm:spPr/>
    </dgm:pt>
    <dgm:pt modelId="{DAA2EEBF-1230-4270-A48B-0DB48A9BED02}" type="pres">
      <dgm:prSet presAssocID="{6F7C1597-AA1C-4BD7-BA1D-935D05A7C05F}" presName="parentText" presStyleLbl="node1" presStyleIdx="1" presStyleCnt="2">
        <dgm:presLayoutVars>
          <dgm:chMax val="0"/>
          <dgm:bulletEnabled val="1"/>
        </dgm:presLayoutVars>
      </dgm:prSet>
      <dgm:spPr/>
    </dgm:pt>
  </dgm:ptLst>
  <dgm:cxnLst>
    <dgm:cxn modelId="{92A48929-3DD0-46C7-B3E1-5E7817EC9F43}" type="presOf" srcId="{89123DD0-3C1E-4E6C-8B7B-1D36373DF81E}" destId="{ADD46A74-17F9-4432-BEDB-67E1E98C153F}" srcOrd="0" destOrd="0" presId="urn:microsoft.com/office/officeart/2005/8/layout/vList2"/>
    <dgm:cxn modelId="{113AA4DD-776A-4DB6-801D-6F3FF961F199}" srcId="{89123DD0-3C1E-4E6C-8B7B-1D36373DF81E}" destId="{6F7C1597-AA1C-4BD7-BA1D-935D05A7C05F}" srcOrd="1" destOrd="0" parTransId="{ED18C584-B7EC-4821-9FAD-CF807D06DAF7}" sibTransId="{5A93FB09-B50E-480E-99F1-510C7B043F8E}"/>
    <dgm:cxn modelId="{76A80FDF-B142-43C2-8456-A2E9E7610459}" type="presOf" srcId="{6F7C1597-AA1C-4BD7-BA1D-935D05A7C05F}" destId="{DAA2EEBF-1230-4270-A48B-0DB48A9BED02}" srcOrd="0" destOrd="0" presId="urn:microsoft.com/office/officeart/2005/8/layout/vList2"/>
    <dgm:cxn modelId="{E73250E6-4880-4E99-B8EA-857416D49B96}" type="presOf" srcId="{A92F1FD1-85E6-4EF7-A9EC-17274DA86914}" destId="{772E6B0C-D1AB-45C7-8CB9-8BF1234F44EE}" srcOrd="0" destOrd="0" presId="urn:microsoft.com/office/officeart/2005/8/layout/vList2"/>
    <dgm:cxn modelId="{795931F6-678A-4575-8364-6577344CDEDC}" srcId="{89123DD0-3C1E-4E6C-8B7B-1D36373DF81E}" destId="{A92F1FD1-85E6-4EF7-A9EC-17274DA86914}" srcOrd="0" destOrd="0" parTransId="{CE93F624-8862-4041-8A76-91EBD8169E87}" sibTransId="{22782174-42A1-4C49-ADA4-9460D00F3216}"/>
    <dgm:cxn modelId="{FE86513E-B7F7-4756-AADB-3F06757B11C9}" type="presParOf" srcId="{ADD46A74-17F9-4432-BEDB-67E1E98C153F}" destId="{772E6B0C-D1AB-45C7-8CB9-8BF1234F44EE}" srcOrd="0" destOrd="0" presId="urn:microsoft.com/office/officeart/2005/8/layout/vList2"/>
    <dgm:cxn modelId="{1BB64DA4-D5B3-41D7-968E-6EB17628E3BA}" type="presParOf" srcId="{ADD46A74-17F9-4432-BEDB-67E1E98C153F}" destId="{83178989-C615-4015-9934-28A269B38A4C}" srcOrd="1" destOrd="0" presId="urn:microsoft.com/office/officeart/2005/8/layout/vList2"/>
    <dgm:cxn modelId="{A55EB437-35FF-4B24-98B3-3B477C864C5F}" type="presParOf" srcId="{ADD46A74-17F9-4432-BEDB-67E1E98C153F}" destId="{DAA2EEBF-1230-4270-A48B-0DB48A9BED02}"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AB6F877-2E13-4243-8EEB-8FF93C6832CC}"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n-US"/>
        </a:p>
      </dgm:t>
    </dgm:pt>
    <dgm:pt modelId="{C4925C15-A661-4EF8-9F05-F26BDFA0E51A}">
      <dgm:prSet/>
      <dgm:spPr/>
      <dgm:t>
        <a:bodyPr/>
        <a:lstStyle/>
        <a:p>
          <a:r>
            <a:rPr lang="en-GB" dirty="0"/>
            <a:t>The political instability in many of the developing countries is an important factor that affects the availability of the new technologies within those countries.</a:t>
          </a:r>
          <a:endParaRPr lang="en-US" dirty="0"/>
        </a:p>
      </dgm:t>
    </dgm:pt>
    <dgm:pt modelId="{230E3E47-E1A3-4A7C-8026-FBD9FE2A5253}" type="parTrans" cxnId="{E2ADCE5C-E955-4777-AA69-FB6C342272AF}">
      <dgm:prSet/>
      <dgm:spPr/>
      <dgm:t>
        <a:bodyPr/>
        <a:lstStyle/>
        <a:p>
          <a:endParaRPr lang="en-US"/>
        </a:p>
      </dgm:t>
    </dgm:pt>
    <dgm:pt modelId="{B09539DC-0A63-4F3F-AEC5-D0611BF29498}" type="sibTrans" cxnId="{E2ADCE5C-E955-4777-AA69-FB6C342272AF}">
      <dgm:prSet/>
      <dgm:spPr/>
      <dgm:t>
        <a:bodyPr/>
        <a:lstStyle/>
        <a:p>
          <a:endParaRPr lang="en-US"/>
        </a:p>
      </dgm:t>
    </dgm:pt>
    <dgm:pt modelId="{A623677A-9D8F-475A-B3FB-2913AEF2FE04}">
      <dgm:prSet/>
      <dgm:spPr/>
      <dgm:t>
        <a:bodyPr/>
        <a:lstStyle/>
        <a:p>
          <a:r>
            <a:rPr lang="en-GB" dirty="0"/>
            <a:t>Also, if there is an implementation of new projects, the idea that regular maintenance will be difficult is a fact.</a:t>
          </a:r>
          <a:endParaRPr lang="en-US" dirty="0"/>
        </a:p>
      </dgm:t>
    </dgm:pt>
    <dgm:pt modelId="{7815B58E-155B-4FC0-8E6D-1EEE7BE97FFF}" type="parTrans" cxnId="{4131138D-AB9F-45D1-B727-35C97B722CD1}">
      <dgm:prSet/>
      <dgm:spPr/>
      <dgm:t>
        <a:bodyPr/>
        <a:lstStyle/>
        <a:p>
          <a:endParaRPr lang="en-US"/>
        </a:p>
      </dgm:t>
    </dgm:pt>
    <dgm:pt modelId="{E5233D5C-C5E9-4235-B43D-53CA9640119B}" type="sibTrans" cxnId="{4131138D-AB9F-45D1-B727-35C97B722CD1}">
      <dgm:prSet/>
      <dgm:spPr/>
      <dgm:t>
        <a:bodyPr/>
        <a:lstStyle/>
        <a:p>
          <a:endParaRPr lang="en-US"/>
        </a:p>
      </dgm:t>
    </dgm:pt>
    <dgm:pt modelId="{A5C48D60-A0D2-443F-A91D-A63E26836268}" type="pres">
      <dgm:prSet presAssocID="{AAB6F877-2E13-4243-8EEB-8FF93C6832CC}" presName="vert0" presStyleCnt="0">
        <dgm:presLayoutVars>
          <dgm:dir/>
          <dgm:animOne val="branch"/>
          <dgm:animLvl val="lvl"/>
        </dgm:presLayoutVars>
      </dgm:prSet>
      <dgm:spPr/>
    </dgm:pt>
    <dgm:pt modelId="{ABB4D793-1B41-4664-8FB2-BF0B0BCE2BAB}" type="pres">
      <dgm:prSet presAssocID="{C4925C15-A661-4EF8-9F05-F26BDFA0E51A}" presName="thickLine" presStyleLbl="alignNode1" presStyleIdx="0" presStyleCnt="2"/>
      <dgm:spPr/>
    </dgm:pt>
    <dgm:pt modelId="{3D49ED3B-8340-4683-A340-2FBB667B6068}" type="pres">
      <dgm:prSet presAssocID="{C4925C15-A661-4EF8-9F05-F26BDFA0E51A}" presName="horz1" presStyleCnt="0"/>
      <dgm:spPr/>
    </dgm:pt>
    <dgm:pt modelId="{47E21FB0-5346-4149-90F3-8EB13FFBE23B}" type="pres">
      <dgm:prSet presAssocID="{C4925C15-A661-4EF8-9F05-F26BDFA0E51A}" presName="tx1" presStyleLbl="revTx" presStyleIdx="0" presStyleCnt="2"/>
      <dgm:spPr/>
    </dgm:pt>
    <dgm:pt modelId="{D3E611EC-8673-4E29-AEFB-99E8B3B90E02}" type="pres">
      <dgm:prSet presAssocID="{C4925C15-A661-4EF8-9F05-F26BDFA0E51A}" presName="vert1" presStyleCnt="0"/>
      <dgm:spPr/>
    </dgm:pt>
    <dgm:pt modelId="{1D42E1F0-AC67-461A-866D-9F0D9CADB6A2}" type="pres">
      <dgm:prSet presAssocID="{A623677A-9D8F-475A-B3FB-2913AEF2FE04}" presName="thickLine" presStyleLbl="alignNode1" presStyleIdx="1" presStyleCnt="2"/>
      <dgm:spPr/>
    </dgm:pt>
    <dgm:pt modelId="{A29590D6-9485-4FEA-AAD9-A777B6162CCD}" type="pres">
      <dgm:prSet presAssocID="{A623677A-9D8F-475A-B3FB-2913AEF2FE04}" presName="horz1" presStyleCnt="0"/>
      <dgm:spPr/>
    </dgm:pt>
    <dgm:pt modelId="{0F97D1CC-BD83-47B6-B4C5-55DECD59C6CF}" type="pres">
      <dgm:prSet presAssocID="{A623677A-9D8F-475A-B3FB-2913AEF2FE04}" presName="tx1" presStyleLbl="revTx" presStyleIdx="1" presStyleCnt="2"/>
      <dgm:spPr/>
    </dgm:pt>
    <dgm:pt modelId="{91ABCD9D-9EBF-477B-B932-C12AB72C028E}" type="pres">
      <dgm:prSet presAssocID="{A623677A-9D8F-475A-B3FB-2913AEF2FE04}" presName="vert1" presStyleCnt="0"/>
      <dgm:spPr/>
    </dgm:pt>
  </dgm:ptLst>
  <dgm:cxnLst>
    <dgm:cxn modelId="{CAB7810F-CED3-4BC3-836E-D61777E9D703}" type="presOf" srcId="{C4925C15-A661-4EF8-9F05-F26BDFA0E51A}" destId="{47E21FB0-5346-4149-90F3-8EB13FFBE23B}" srcOrd="0" destOrd="0" presId="urn:microsoft.com/office/officeart/2008/layout/LinedList"/>
    <dgm:cxn modelId="{D6DD331D-F7EE-4936-AD14-FB2ED4A1B918}" type="presOf" srcId="{A623677A-9D8F-475A-B3FB-2913AEF2FE04}" destId="{0F97D1CC-BD83-47B6-B4C5-55DECD59C6CF}" srcOrd="0" destOrd="0" presId="urn:microsoft.com/office/officeart/2008/layout/LinedList"/>
    <dgm:cxn modelId="{E2ADCE5C-E955-4777-AA69-FB6C342272AF}" srcId="{AAB6F877-2E13-4243-8EEB-8FF93C6832CC}" destId="{C4925C15-A661-4EF8-9F05-F26BDFA0E51A}" srcOrd="0" destOrd="0" parTransId="{230E3E47-E1A3-4A7C-8026-FBD9FE2A5253}" sibTransId="{B09539DC-0A63-4F3F-AEC5-D0611BF29498}"/>
    <dgm:cxn modelId="{4131138D-AB9F-45D1-B727-35C97B722CD1}" srcId="{AAB6F877-2E13-4243-8EEB-8FF93C6832CC}" destId="{A623677A-9D8F-475A-B3FB-2913AEF2FE04}" srcOrd="1" destOrd="0" parTransId="{7815B58E-155B-4FC0-8E6D-1EEE7BE97FFF}" sibTransId="{E5233D5C-C5E9-4235-B43D-53CA9640119B}"/>
    <dgm:cxn modelId="{E31C14E3-B4B0-47E9-BBFE-B54FEE5E90F1}" type="presOf" srcId="{AAB6F877-2E13-4243-8EEB-8FF93C6832CC}" destId="{A5C48D60-A0D2-443F-A91D-A63E26836268}" srcOrd="0" destOrd="0" presId="urn:microsoft.com/office/officeart/2008/layout/LinedList"/>
    <dgm:cxn modelId="{EFB27927-06B0-43FB-8456-917FBE4B7737}" type="presParOf" srcId="{A5C48D60-A0D2-443F-A91D-A63E26836268}" destId="{ABB4D793-1B41-4664-8FB2-BF0B0BCE2BAB}" srcOrd="0" destOrd="0" presId="urn:microsoft.com/office/officeart/2008/layout/LinedList"/>
    <dgm:cxn modelId="{8C05234C-9F50-44D3-A800-7539EC50D574}" type="presParOf" srcId="{A5C48D60-A0D2-443F-A91D-A63E26836268}" destId="{3D49ED3B-8340-4683-A340-2FBB667B6068}" srcOrd="1" destOrd="0" presId="urn:microsoft.com/office/officeart/2008/layout/LinedList"/>
    <dgm:cxn modelId="{93F7DB34-CD21-439E-804D-6069AF277586}" type="presParOf" srcId="{3D49ED3B-8340-4683-A340-2FBB667B6068}" destId="{47E21FB0-5346-4149-90F3-8EB13FFBE23B}" srcOrd="0" destOrd="0" presId="urn:microsoft.com/office/officeart/2008/layout/LinedList"/>
    <dgm:cxn modelId="{0B5629B0-DF31-4403-AA09-B3E2F67917AD}" type="presParOf" srcId="{3D49ED3B-8340-4683-A340-2FBB667B6068}" destId="{D3E611EC-8673-4E29-AEFB-99E8B3B90E02}" srcOrd="1" destOrd="0" presId="urn:microsoft.com/office/officeart/2008/layout/LinedList"/>
    <dgm:cxn modelId="{D26BF3BF-2E7F-4D29-A6E2-8BD0F6EF7573}" type="presParOf" srcId="{A5C48D60-A0D2-443F-A91D-A63E26836268}" destId="{1D42E1F0-AC67-461A-866D-9F0D9CADB6A2}" srcOrd="2" destOrd="0" presId="urn:microsoft.com/office/officeart/2008/layout/LinedList"/>
    <dgm:cxn modelId="{92EC2C6B-2137-4902-B237-DCBEDD292410}" type="presParOf" srcId="{A5C48D60-A0D2-443F-A91D-A63E26836268}" destId="{A29590D6-9485-4FEA-AAD9-A777B6162CCD}" srcOrd="3" destOrd="0" presId="urn:microsoft.com/office/officeart/2008/layout/LinedList"/>
    <dgm:cxn modelId="{783EA75E-F8AE-46EA-8327-E4C82AEF8DB4}" type="presParOf" srcId="{A29590D6-9485-4FEA-AAD9-A777B6162CCD}" destId="{0F97D1CC-BD83-47B6-B4C5-55DECD59C6CF}" srcOrd="0" destOrd="0" presId="urn:microsoft.com/office/officeart/2008/layout/LinedList"/>
    <dgm:cxn modelId="{171CC8D0-D581-4A67-A81C-C9529475AC73}" type="presParOf" srcId="{A29590D6-9485-4FEA-AAD9-A777B6162CCD}" destId="{91ABCD9D-9EBF-477B-B932-C12AB72C028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1CA3659-7CB9-45C8-83E8-772096B7F4A0}"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3839019F-69AC-43F7-BB5F-F004E3ECC5E6}">
      <dgm:prSet/>
      <dgm:spPr/>
      <dgm:t>
        <a:bodyPr/>
        <a:lstStyle/>
        <a:p>
          <a:r>
            <a:rPr lang="en-GB"/>
            <a:t>In some developing countries those regulations are not supervised by those authorities ( no follow up) , and in other countries it is so restricted.</a:t>
          </a:r>
          <a:endParaRPr lang="en-US"/>
        </a:p>
      </dgm:t>
    </dgm:pt>
    <dgm:pt modelId="{B3DAF3F9-0928-4C58-B353-D18D87B6E64C}" type="parTrans" cxnId="{00298684-63A9-4C58-B126-F666C575DC96}">
      <dgm:prSet/>
      <dgm:spPr/>
      <dgm:t>
        <a:bodyPr/>
        <a:lstStyle/>
        <a:p>
          <a:endParaRPr lang="en-US"/>
        </a:p>
      </dgm:t>
    </dgm:pt>
    <dgm:pt modelId="{F76F9015-11BE-485D-A9C5-343CADC0F617}" type="sibTrans" cxnId="{00298684-63A9-4C58-B126-F666C575DC96}">
      <dgm:prSet/>
      <dgm:spPr/>
      <dgm:t>
        <a:bodyPr/>
        <a:lstStyle/>
        <a:p>
          <a:endParaRPr lang="en-US"/>
        </a:p>
      </dgm:t>
    </dgm:pt>
    <dgm:pt modelId="{1BDFCC88-8468-4A4F-9AEE-1EC4B113199E}">
      <dgm:prSet/>
      <dgm:spPr/>
      <dgm:t>
        <a:bodyPr/>
        <a:lstStyle/>
        <a:p>
          <a:r>
            <a:rPr lang="en-GB"/>
            <a:t>Sometimes those regulations can cause delay in the implementation of new cyclotrons and in the delivery of radioactive materials.</a:t>
          </a:r>
          <a:endParaRPr lang="en-US"/>
        </a:p>
      </dgm:t>
    </dgm:pt>
    <dgm:pt modelId="{BD877420-1209-4D50-B9F6-BAA13DCEEEE3}" type="parTrans" cxnId="{04568975-3256-4A1B-9A8A-58C1B46064D3}">
      <dgm:prSet/>
      <dgm:spPr/>
      <dgm:t>
        <a:bodyPr/>
        <a:lstStyle/>
        <a:p>
          <a:endParaRPr lang="en-US"/>
        </a:p>
      </dgm:t>
    </dgm:pt>
    <dgm:pt modelId="{09601D92-AEBC-4890-BA48-631EDDB9D0A2}" type="sibTrans" cxnId="{04568975-3256-4A1B-9A8A-58C1B46064D3}">
      <dgm:prSet/>
      <dgm:spPr/>
      <dgm:t>
        <a:bodyPr/>
        <a:lstStyle/>
        <a:p>
          <a:endParaRPr lang="en-US"/>
        </a:p>
      </dgm:t>
    </dgm:pt>
    <dgm:pt modelId="{A5D59275-B6CC-4701-9C90-88FDFFEC0227}">
      <dgm:prSet/>
      <dgm:spPr/>
      <dgm:t>
        <a:bodyPr/>
        <a:lstStyle/>
        <a:p>
          <a:r>
            <a:rPr lang="en-GB"/>
            <a:t>Those regulations will cause a decrease in the number of private companies working in the field due to the fear of their investment loss. </a:t>
          </a:r>
          <a:endParaRPr lang="en-US"/>
        </a:p>
      </dgm:t>
    </dgm:pt>
    <dgm:pt modelId="{8AA873C3-B9E2-4AE8-A714-1BA5D97F4204}" type="parTrans" cxnId="{10FF125F-828B-46DE-86AE-3C812B44668F}">
      <dgm:prSet/>
      <dgm:spPr/>
      <dgm:t>
        <a:bodyPr/>
        <a:lstStyle/>
        <a:p>
          <a:endParaRPr lang="en-US"/>
        </a:p>
      </dgm:t>
    </dgm:pt>
    <dgm:pt modelId="{BCA58827-5889-49C0-8BA5-BFDB8EDC58AA}" type="sibTrans" cxnId="{10FF125F-828B-46DE-86AE-3C812B44668F}">
      <dgm:prSet/>
      <dgm:spPr/>
      <dgm:t>
        <a:bodyPr/>
        <a:lstStyle/>
        <a:p>
          <a:endParaRPr lang="en-US"/>
        </a:p>
      </dgm:t>
    </dgm:pt>
    <dgm:pt modelId="{B3E81577-7A49-48C6-9733-D27D49A7C119}" type="pres">
      <dgm:prSet presAssocID="{A1CA3659-7CB9-45C8-83E8-772096B7F4A0}" presName="linear" presStyleCnt="0">
        <dgm:presLayoutVars>
          <dgm:animLvl val="lvl"/>
          <dgm:resizeHandles val="exact"/>
        </dgm:presLayoutVars>
      </dgm:prSet>
      <dgm:spPr/>
    </dgm:pt>
    <dgm:pt modelId="{896C5125-E202-48D3-89F9-CA5AD68E9E94}" type="pres">
      <dgm:prSet presAssocID="{3839019F-69AC-43F7-BB5F-F004E3ECC5E6}" presName="parentText" presStyleLbl="node1" presStyleIdx="0" presStyleCnt="3">
        <dgm:presLayoutVars>
          <dgm:chMax val="0"/>
          <dgm:bulletEnabled val="1"/>
        </dgm:presLayoutVars>
      </dgm:prSet>
      <dgm:spPr/>
    </dgm:pt>
    <dgm:pt modelId="{D75E3256-C87A-46A2-AB71-6BE0CAA137C1}" type="pres">
      <dgm:prSet presAssocID="{F76F9015-11BE-485D-A9C5-343CADC0F617}" presName="spacer" presStyleCnt="0"/>
      <dgm:spPr/>
    </dgm:pt>
    <dgm:pt modelId="{CBCE05FC-E7D5-4D78-9A23-36F477D46FCD}" type="pres">
      <dgm:prSet presAssocID="{1BDFCC88-8468-4A4F-9AEE-1EC4B113199E}" presName="parentText" presStyleLbl="node1" presStyleIdx="1" presStyleCnt="3">
        <dgm:presLayoutVars>
          <dgm:chMax val="0"/>
          <dgm:bulletEnabled val="1"/>
        </dgm:presLayoutVars>
      </dgm:prSet>
      <dgm:spPr/>
    </dgm:pt>
    <dgm:pt modelId="{43ACA7D2-E139-47B2-89DE-BE19DD8A9265}" type="pres">
      <dgm:prSet presAssocID="{09601D92-AEBC-4890-BA48-631EDDB9D0A2}" presName="spacer" presStyleCnt="0"/>
      <dgm:spPr/>
    </dgm:pt>
    <dgm:pt modelId="{BB35361A-07E8-4498-85D9-E906B66EFF27}" type="pres">
      <dgm:prSet presAssocID="{A5D59275-B6CC-4701-9C90-88FDFFEC0227}" presName="parentText" presStyleLbl="node1" presStyleIdx="2" presStyleCnt="3">
        <dgm:presLayoutVars>
          <dgm:chMax val="0"/>
          <dgm:bulletEnabled val="1"/>
        </dgm:presLayoutVars>
      </dgm:prSet>
      <dgm:spPr/>
    </dgm:pt>
  </dgm:ptLst>
  <dgm:cxnLst>
    <dgm:cxn modelId="{10FF125F-828B-46DE-86AE-3C812B44668F}" srcId="{A1CA3659-7CB9-45C8-83E8-772096B7F4A0}" destId="{A5D59275-B6CC-4701-9C90-88FDFFEC0227}" srcOrd="2" destOrd="0" parTransId="{8AA873C3-B9E2-4AE8-A714-1BA5D97F4204}" sibTransId="{BCA58827-5889-49C0-8BA5-BFDB8EDC58AA}"/>
    <dgm:cxn modelId="{04568975-3256-4A1B-9A8A-58C1B46064D3}" srcId="{A1CA3659-7CB9-45C8-83E8-772096B7F4A0}" destId="{1BDFCC88-8468-4A4F-9AEE-1EC4B113199E}" srcOrd="1" destOrd="0" parTransId="{BD877420-1209-4D50-B9F6-BAA13DCEEEE3}" sibTransId="{09601D92-AEBC-4890-BA48-631EDDB9D0A2}"/>
    <dgm:cxn modelId="{00298684-63A9-4C58-B126-F666C575DC96}" srcId="{A1CA3659-7CB9-45C8-83E8-772096B7F4A0}" destId="{3839019F-69AC-43F7-BB5F-F004E3ECC5E6}" srcOrd="0" destOrd="0" parTransId="{B3DAF3F9-0928-4C58-B353-D18D87B6E64C}" sibTransId="{F76F9015-11BE-485D-A9C5-343CADC0F617}"/>
    <dgm:cxn modelId="{D5DCA794-3658-479F-827C-18AF43CADA78}" type="presOf" srcId="{1BDFCC88-8468-4A4F-9AEE-1EC4B113199E}" destId="{CBCE05FC-E7D5-4D78-9A23-36F477D46FCD}" srcOrd="0" destOrd="0" presId="urn:microsoft.com/office/officeart/2005/8/layout/vList2"/>
    <dgm:cxn modelId="{AE2C71B4-C06F-4E45-87F3-AB870821CC1A}" type="presOf" srcId="{A5D59275-B6CC-4701-9C90-88FDFFEC0227}" destId="{BB35361A-07E8-4498-85D9-E906B66EFF27}" srcOrd="0" destOrd="0" presId="urn:microsoft.com/office/officeart/2005/8/layout/vList2"/>
    <dgm:cxn modelId="{DBE674C1-54C0-4837-8B9E-4394D6D38F46}" type="presOf" srcId="{A1CA3659-7CB9-45C8-83E8-772096B7F4A0}" destId="{B3E81577-7A49-48C6-9733-D27D49A7C119}" srcOrd="0" destOrd="0" presId="urn:microsoft.com/office/officeart/2005/8/layout/vList2"/>
    <dgm:cxn modelId="{3093FAE5-68E6-42EB-8671-58BD42476ED0}" type="presOf" srcId="{3839019F-69AC-43F7-BB5F-F004E3ECC5E6}" destId="{896C5125-E202-48D3-89F9-CA5AD68E9E94}" srcOrd="0" destOrd="0" presId="urn:microsoft.com/office/officeart/2005/8/layout/vList2"/>
    <dgm:cxn modelId="{B7503B1B-F072-4D04-9D0C-A5D759AB9D7D}" type="presParOf" srcId="{B3E81577-7A49-48C6-9733-D27D49A7C119}" destId="{896C5125-E202-48D3-89F9-CA5AD68E9E94}" srcOrd="0" destOrd="0" presId="urn:microsoft.com/office/officeart/2005/8/layout/vList2"/>
    <dgm:cxn modelId="{4181BFE3-A404-4EFC-988E-8D24D3DE785D}" type="presParOf" srcId="{B3E81577-7A49-48C6-9733-D27D49A7C119}" destId="{D75E3256-C87A-46A2-AB71-6BE0CAA137C1}" srcOrd="1" destOrd="0" presId="urn:microsoft.com/office/officeart/2005/8/layout/vList2"/>
    <dgm:cxn modelId="{C26BC833-19C5-4D12-8A3B-EF78A8AF9E82}" type="presParOf" srcId="{B3E81577-7A49-48C6-9733-D27D49A7C119}" destId="{CBCE05FC-E7D5-4D78-9A23-36F477D46FCD}" srcOrd="2" destOrd="0" presId="urn:microsoft.com/office/officeart/2005/8/layout/vList2"/>
    <dgm:cxn modelId="{4070B09B-1582-4673-B4DD-3F6C1F78BB63}" type="presParOf" srcId="{B3E81577-7A49-48C6-9733-D27D49A7C119}" destId="{43ACA7D2-E139-47B2-89DE-BE19DD8A9265}" srcOrd="3" destOrd="0" presId="urn:microsoft.com/office/officeart/2005/8/layout/vList2"/>
    <dgm:cxn modelId="{994248C0-0717-4978-8165-D5EBE09906F0}" type="presParOf" srcId="{B3E81577-7A49-48C6-9733-D27D49A7C119}" destId="{BB35361A-07E8-4498-85D9-E906B66EFF2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71C3223-AAA2-48E0-B1BC-1CEE5C8ADA2B}"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A8DC13CB-E973-47CD-A6A0-FCB80CA4F94C}">
      <dgm:prSet/>
      <dgm:spPr/>
      <dgm:t>
        <a:bodyPr/>
        <a:lstStyle/>
        <a:p>
          <a:r>
            <a:rPr lang="en-GB"/>
            <a:t>Knowing that the diagnostic nuclear medicine (SPECT and PET) has the smallest share of the global medical imaging market (including CT, MRI, US, and X-ray) at 6.5%.</a:t>
          </a:r>
          <a:endParaRPr lang="en-US"/>
        </a:p>
      </dgm:t>
    </dgm:pt>
    <dgm:pt modelId="{B399D988-E3E2-42B1-AE4D-CC28B5FB04DD}" type="parTrans" cxnId="{C0E35E2C-CFD3-4272-8F12-968320E6BEE8}">
      <dgm:prSet/>
      <dgm:spPr/>
      <dgm:t>
        <a:bodyPr/>
        <a:lstStyle/>
        <a:p>
          <a:endParaRPr lang="en-US"/>
        </a:p>
      </dgm:t>
    </dgm:pt>
    <dgm:pt modelId="{CC88E23A-E87A-4BAB-B32D-70BB6E1B765F}" type="sibTrans" cxnId="{C0E35E2C-CFD3-4272-8F12-968320E6BEE8}">
      <dgm:prSet/>
      <dgm:spPr/>
      <dgm:t>
        <a:bodyPr/>
        <a:lstStyle/>
        <a:p>
          <a:endParaRPr lang="en-US"/>
        </a:p>
      </dgm:t>
    </dgm:pt>
    <dgm:pt modelId="{4E0B4A2B-D3CF-491F-B66E-4C99650039E4}">
      <dgm:prSet/>
      <dgm:spPr/>
      <dgm:t>
        <a:bodyPr/>
        <a:lstStyle/>
        <a:p>
          <a:r>
            <a:rPr lang="en-GB"/>
            <a:t>The lack of awareness about these technologies in the developing countries , will be reflected on the interest of main vendors in the PET- CT market to invest, as the market size is small.</a:t>
          </a:r>
          <a:endParaRPr lang="en-US"/>
        </a:p>
      </dgm:t>
    </dgm:pt>
    <dgm:pt modelId="{C4C1197A-72A4-4831-8068-57D7A23DD26C}" type="parTrans" cxnId="{2E2B43E1-5F52-4E53-BCD1-DB89EDE198C0}">
      <dgm:prSet/>
      <dgm:spPr/>
      <dgm:t>
        <a:bodyPr/>
        <a:lstStyle/>
        <a:p>
          <a:endParaRPr lang="en-US"/>
        </a:p>
      </dgm:t>
    </dgm:pt>
    <dgm:pt modelId="{5E2BE626-52C6-40A1-A47C-8CE7BC0E3C11}" type="sibTrans" cxnId="{2E2B43E1-5F52-4E53-BCD1-DB89EDE198C0}">
      <dgm:prSet/>
      <dgm:spPr/>
      <dgm:t>
        <a:bodyPr/>
        <a:lstStyle/>
        <a:p>
          <a:endParaRPr lang="en-US"/>
        </a:p>
      </dgm:t>
    </dgm:pt>
    <dgm:pt modelId="{734DA6B8-7934-4A02-B740-C9E5640C477E}">
      <dgm:prSet/>
      <dgm:spPr/>
      <dgm:t>
        <a:bodyPr/>
        <a:lstStyle/>
        <a:p>
          <a:r>
            <a:rPr lang="en-GB"/>
            <a:t>Also, the economic status will be reflected on the ability of the patients to afford the cost of such tools. </a:t>
          </a:r>
          <a:endParaRPr lang="en-US"/>
        </a:p>
      </dgm:t>
    </dgm:pt>
    <dgm:pt modelId="{00908057-2519-4E80-B83F-40ED77B2CC3B}" type="parTrans" cxnId="{D4CEF937-FCAB-46CF-8E8E-FC52A5C27353}">
      <dgm:prSet/>
      <dgm:spPr/>
      <dgm:t>
        <a:bodyPr/>
        <a:lstStyle/>
        <a:p>
          <a:endParaRPr lang="en-US"/>
        </a:p>
      </dgm:t>
    </dgm:pt>
    <dgm:pt modelId="{AB45CA47-02A4-4E36-A15F-4C874B92DA4D}" type="sibTrans" cxnId="{D4CEF937-FCAB-46CF-8E8E-FC52A5C27353}">
      <dgm:prSet/>
      <dgm:spPr/>
      <dgm:t>
        <a:bodyPr/>
        <a:lstStyle/>
        <a:p>
          <a:endParaRPr lang="en-US"/>
        </a:p>
      </dgm:t>
    </dgm:pt>
    <dgm:pt modelId="{02C6B317-DF66-47EF-85FC-A45B2782C74E}" type="pres">
      <dgm:prSet presAssocID="{A71C3223-AAA2-48E0-B1BC-1CEE5C8ADA2B}" presName="vert0" presStyleCnt="0">
        <dgm:presLayoutVars>
          <dgm:dir/>
          <dgm:animOne val="branch"/>
          <dgm:animLvl val="lvl"/>
        </dgm:presLayoutVars>
      </dgm:prSet>
      <dgm:spPr/>
    </dgm:pt>
    <dgm:pt modelId="{47F218B5-B966-4E25-83EB-C88B25CAD70C}" type="pres">
      <dgm:prSet presAssocID="{A8DC13CB-E973-47CD-A6A0-FCB80CA4F94C}" presName="thickLine" presStyleLbl="alignNode1" presStyleIdx="0" presStyleCnt="3"/>
      <dgm:spPr/>
    </dgm:pt>
    <dgm:pt modelId="{FC87BAC8-7F1A-4F92-A33E-8278A7D76578}" type="pres">
      <dgm:prSet presAssocID="{A8DC13CB-E973-47CD-A6A0-FCB80CA4F94C}" presName="horz1" presStyleCnt="0"/>
      <dgm:spPr/>
    </dgm:pt>
    <dgm:pt modelId="{A7DB3E23-7DE0-469E-87C9-A58C79808964}" type="pres">
      <dgm:prSet presAssocID="{A8DC13CB-E973-47CD-A6A0-FCB80CA4F94C}" presName="tx1" presStyleLbl="revTx" presStyleIdx="0" presStyleCnt="3"/>
      <dgm:spPr/>
    </dgm:pt>
    <dgm:pt modelId="{38CDA3FF-307E-418C-9E5C-C3ED9F0837E4}" type="pres">
      <dgm:prSet presAssocID="{A8DC13CB-E973-47CD-A6A0-FCB80CA4F94C}" presName="vert1" presStyleCnt="0"/>
      <dgm:spPr/>
    </dgm:pt>
    <dgm:pt modelId="{E7A637E4-620A-48D7-B42F-E14608FEFFAE}" type="pres">
      <dgm:prSet presAssocID="{4E0B4A2B-D3CF-491F-B66E-4C99650039E4}" presName="thickLine" presStyleLbl="alignNode1" presStyleIdx="1" presStyleCnt="3"/>
      <dgm:spPr/>
    </dgm:pt>
    <dgm:pt modelId="{B192757A-F092-4147-9D75-8FB183736C17}" type="pres">
      <dgm:prSet presAssocID="{4E0B4A2B-D3CF-491F-B66E-4C99650039E4}" presName="horz1" presStyleCnt="0"/>
      <dgm:spPr/>
    </dgm:pt>
    <dgm:pt modelId="{B27A7165-EC4E-41C6-AD48-7E6BEEB1AF33}" type="pres">
      <dgm:prSet presAssocID="{4E0B4A2B-D3CF-491F-B66E-4C99650039E4}" presName="tx1" presStyleLbl="revTx" presStyleIdx="1" presStyleCnt="3"/>
      <dgm:spPr/>
    </dgm:pt>
    <dgm:pt modelId="{EC7F2E08-6E1D-4A1F-90E6-4319672166A2}" type="pres">
      <dgm:prSet presAssocID="{4E0B4A2B-D3CF-491F-B66E-4C99650039E4}" presName="vert1" presStyleCnt="0"/>
      <dgm:spPr/>
    </dgm:pt>
    <dgm:pt modelId="{D128B1C6-EF08-4644-9EA8-5B16A6476A57}" type="pres">
      <dgm:prSet presAssocID="{734DA6B8-7934-4A02-B740-C9E5640C477E}" presName="thickLine" presStyleLbl="alignNode1" presStyleIdx="2" presStyleCnt="3"/>
      <dgm:spPr/>
    </dgm:pt>
    <dgm:pt modelId="{A98888AB-6E1E-4362-AC5D-C0B2EC40CF68}" type="pres">
      <dgm:prSet presAssocID="{734DA6B8-7934-4A02-B740-C9E5640C477E}" presName="horz1" presStyleCnt="0"/>
      <dgm:spPr/>
    </dgm:pt>
    <dgm:pt modelId="{181B9F13-FB6D-44CD-956F-4FF98CEA2A6C}" type="pres">
      <dgm:prSet presAssocID="{734DA6B8-7934-4A02-B740-C9E5640C477E}" presName="tx1" presStyleLbl="revTx" presStyleIdx="2" presStyleCnt="3"/>
      <dgm:spPr/>
    </dgm:pt>
    <dgm:pt modelId="{37110B25-A9A3-4EB7-A349-2062D6D21B2F}" type="pres">
      <dgm:prSet presAssocID="{734DA6B8-7934-4A02-B740-C9E5640C477E}" presName="vert1" presStyleCnt="0"/>
      <dgm:spPr/>
    </dgm:pt>
  </dgm:ptLst>
  <dgm:cxnLst>
    <dgm:cxn modelId="{C0E35E2C-CFD3-4272-8F12-968320E6BEE8}" srcId="{A71C3223-AAA2-48E0-B1BC-1CEE5C8ADA2B}" destId="{A8DC13CB-E973-47CD-A6A0-FCB80CA4F94C}" srcOrd="0" destOrd="0" parTransId="{B399D988-E3E2-42B1-AE4D-CC28B5FB04DD}" sibTransId="{CC88E23A-E87A-4BAB-B32D-70BB6E1B765F}"/>
    <dgm:cxn modelId="{D4CEF937-FCAB-46CF-8E8E-FC52A5C27353}" srcId="{A71C3223-AAA2-48E0-B1BC-1CEE5C8ADA2B}" destId="{734DA6B8-7934-4A02-B740-C9E5640C477E}" srcOrd="2" destOrd="0" parTransId="{00908057-2519-4E80-B83F-40ED77B2CC3B}" sibTransId="{AB45CA47-02A4-4E36-A15F-4C874B92DA4D}"/>
    <dgm:cxn modelId="{B8366142-E79D-414A-9851-50D02EDD342A}" type="presOf" srcId="{A8DC13CB-E973-47CD-A6A0-FCB80CA4F94C}" destId="{A7DB3E23-7DE0-469E-87C9-A58C79808964}" srcOrd="0" destOrd="0" presId="urn:microsoft.com/office/officeart/2008/layout/LinedList"/>
    <dgm:cxn modelId="{2339AE6A-6E39-4C65-8EC3-5BEB617BF93D}" type="presOf" srcId="{A71C3223-AAA2-48E0-B1BC-1CEE5C8ADA2B}" destId="{02C6B317-DF66-47EF-85FC-A45B2782C74E}" srcOrd="0" destOrd="0" presId="urn:microsoft.com/office/officeart/2008/layout/LinedList"/>
    <dgm:cxn modelId="{A76E7ED8-A9CE-4F82-AA3E-143E0A41C767}" type="presOf" srcId="{4E0B4A2B-D3CF-491F-B66E-4C99650039E4}" destId="{B27A7165-EC4E-41C6-AD48-7E6BEEB1AF33}" srcOrd="0" destOrd="0" presId="urn:microsoft.com/office/officeart/2008/layout/LinedList"/>
    <dgm:cxn modelId="{2E2B43E1-5F52-4E53-BCD1-DB89EDE198C0}" srcId="{A71C3223-AAA2-48E0-B1BC-1CEE5C8ADA2B}" destId="{4E0B4A2B-D3CF-491F-B66E-4C99650039E4}" srcOrd="1" destOrd="0" parTransId="{C4C1197A-72A4-4831-8068-57D7A23DD26C}" sibTransId="{5E2BE626-52C6-40A1-A47C-8CE7BC0E3C11}"/>
    <dgm:cxn modelId="{FE2B22F3-6A72-4C07-AAAE-7EA119299822}" type="presOf" srcId="{734DA6B8-7934-4A02-B740-C9E5640C477E}" destId="{181B9F13-FB6D-44CD-956F-4FF98CEA2A6C}" srcOrd="0" destOrd="0" presId="urn:microsoft.com/office/officeart/2008/layout/LinedList"/>
    <dgm:cxn modelId="{079C4585-A036-4936-AB49-673DBD90B7B6}" type="presParOf" srcId="{02C6B317-DF66-47EF-85FC-A45B2782C74E}" destId="{47F218B5-B966-4E25-83EB-C88B25CAD70C}" srcOrd="0" destOrd="0" presId="urn:microsoft.com/office/officeart/2008/layout/LinedList"/>
    <dgm:cxn modelId="{7A3CF034-DF6F-4F87-A6DB-22A9585B51EC}" type="presParOf" srcId="{02C6B317-DF66-47EF-85FC-A45B2782C74E}" destId="{FC87BAC8-7F1A-4F92-A33E-8278A7D76578}" srcOrd="1" destOrd="0" presId="urn:microsoft.com/office/officeart/2008/layout/LinedList"/>
    <dgm:cxn modelId="{124769C1-388B-4D75-A495-05CEAFA7776E}" type="presParOf" srcId="{FC87BAC8-7F1A-4F92-A33E-8278A7D76578}" destId="{A7DB3E23-7DE0-469E-87C9-A58C79808964}" srcOrd="0" destOrd="0" presId="urn:microsoft.com/office/officeart/2008/layout/LinedList"/>
    <dgm:cxn modelId="{72088738-FA09-4B05-9F3B-674EA93D4C7A}" type="presParOf" srcId="{FC87BAC8-7F1A-4F92-A33E-8278A7D76578}" destId="{38CDA3FF-307E-418C-9E5C-C3ED9F0837E4}" srcOrd="1" destOrd="0" presId="urn:microsoft.com/office/officeart/2008/layout/LinedList"/>
    <dgm:cxn modelId="{14F62F9F-76CA-447B-A8C7-C89AF0027DD9}" type="presParOf" srcId="{02C6B317-DF66-47EF-85FC-A45B2782C74E}" destId="{E7A637E4-620A-48D7-B42F-E14608FEFFAE}" srcOrd="2" destOrd="0" presId="urn:microsoft.com/office/officeart/2008/layout/LinedList"/>
    <dgm:cxn modelId="{3E19147F-1964-4225-A1C3-7413EB69A137}" type="presParOf" srcId="{02C6B317-DF66-47EF-85FC-A45B2782C74E}" destId="{B192757A-F092-4147-9D75-8FB183736C17}" srcOrd="3" destOrd="0" presId="urn:microsoft.com/office/officeart/2008/layout/LinedList"/>
    <dgm:cxn modelId="{E0FF94C4-1307-4FE2-BA08-14D3DE3C35C8}" type="presParOf" srcId="{B192757A-F092-4147-9D75-8FB183736C17}" destId="{B27A7165-EC4E-41C6-AD48-7E6BEEB1AF33}" srcOrd="0" destOrd="0" presId="urn:microsoft.com/office/officeart/2008/layout/LinedList"/>
    <dgm:cxn modelId="{68C0378F-F725-48CF-800C-5B9C6FED0148}" type="presParOf" srcId="{B192757A-F092-4147-9D75-8FB183736C17}" destId="{EC7F2E08-6E1D-4A1F-90E6-4319672166A2}" srcOrd="1" destOrd="0" presId="urn:microsoft.com/office/officeart/2008/layout/LinedList"/>
    <dgm:cxn modelId="{378E3946-0304-48F3-8F65-97CFAEC3109F}" type="presParOf" srcId="{02C6B317-DF66-47EF-85FC-A45B2782C74E}" destId="{D128B1C6-EF08-4644-9EA8-5B16A6476A57}" srcOrd="4" destOrd="0" presId="urn:microsoft.com/office/officeart/2008/layout/LinedList"/>
    <dgm:cxn modelId="{7200E7D8-DAE1-4364-BB34-E8FD8FEE53D8}" type="presParOf" srcId="{02C6B317-DF66-47EF-85FC-A45B2782C74E}" destId="{A98888AB-6E1E-4362-AC5D-C0B2EC40CF68}" srcOrd="5" destOrd="0" presId="urn:microsoft.com/office/officeart/2008/layout/LinedList"/>
    <dgm:cxn modelId="{48D37578-0225-48A1-946B-8301A148B299}" type="presParOf" srcId="{A98888AB-6E1E-4362-AC5D-C0B2EC40CF68}" destId="{181B9F13-FB6D-44CD-956F-4FF98CEA2A6C}" srcOrd="0" destOrd="0" presId="urn:microsoft.com/office/officeart/2008/layout/LinedList"/>
    <dgm:cxn modelId="{2A84B41A-E916-4693-897B-5EFC06BC9DBC}" type="presParOf" srcId="{A98888AB-6E1E-4362-AC5D-C0B2EC40CF68}" destId="{37110B25-A9A3-4EB7-A349-2062D6D21B2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02BAD7C-F1B9-49AC-9475-85251D898E15}" type="doc">
      <dgm:prSet loTypeId="urn:microsoft.com/office/officeart/2009/3/layout/HorizontalOrganizationChart" loCatId="hierarchy" qsTypeId="urn:microsoft.com/office/officeart/2005/8/quickstyle/simple1" qsCatId="simple" csTypeId="urn:microsoft.com/office/officeart/2005/8/colors/accent1_2" csCatId="accent1"/>
      <dgm:spPr/>
      <dgm:t>
        <a:bodyPr/>
        <a:lstStyle/>
        <a:p>
          <a:endParaRPr lang="en-US"/>
        </a:p>
      </dgm:t>
    </dgm:pt>
    <dgm:pt modelId="{0E63C047-DCCC-44D1-9929-A866464E802C}">
      <dgm:prSet/>
      <dgm:spPr/>
      <dgm:t>
        <a:bodyPr/>
        <a:lstStyle/>
        <a:p>
          <a:r>
            <a:rPr lang="en-GB"/>
            <a:t>The two running cyclotron are found in Cairo.</a:t>
          </a:r>
          <a:endParaRPr lang="en-US"/>
        </a:p>
      </dgm:t>
    </dgm:pt>
    <dgm:pt modelId="{DB274935-F8A3-4889-93D5-1023E752D099}" type="parTrans" cxnId="{88DBA655-12F4-419A-9A63-E6C9F772E32A}">
      <dgm:prSet/>
      <dgm:spPr/>
      <dgm:t>
        <a:bodyPr/>
        <a:lstStyle/>
        <a:p>
          <a:endParaRPr lang="en-US"/>
        </a:p>
      </dgm:t>
    </dgm:pt>
    <dgm:pt modelId="{4C4A01A5-4E57-4D64-8924-13B2F517507E}" type="sibTrans" cxnId="{88DBA655-12F4-419A-9A63-E6C9F772E32A}">
      <dgm:prSet/>
      <dgm:spPr/>
      <dgm:t>
        <a:bodyPr/>
        <a:lstStyle/>
        <a:p>
          <a:endParaRPr lang="en-US"/>
        </a:p>
      </dgm:t>
    </dgm:pt>
    <dgm:pt modelId="{8B0828D6-A347-495A-ADE3-42FD5ACF99AF}">
      <dgm:prSet/>
      <dgm:spPr/>
      <dgm:t>
        <a:bodyPr/>
        <a:lstStyle/>
        <a:p>
          <a:r>
            <a:rPr lang="en-GB"/>
            <a:t>The distribution of F18/FDG extend 200 Km to the north (Alexandria) and reaches about 400 Km to the south (Asuit).</a:t>
          </a:r>
          <a:endParaRPr lang="en-US"/>
        </a:p>
      </dgm:t>
    </dgm:pt>
    <dgm:pt modelId="{61EFB6BA-44FB-4DB6-8159-CF766F36253D}" type="parTrans" cxnId="{67274E46-ECC3-445C-A823-51D20DD8B1B6}">
      <dgm:prSet/>
      <dgm:spPr/>
      <dgm:t>
        <a:bodyPr/>
        <a:lstStyle/>
        <a:p>
          <a:endParaRPr lang="en-US"/>
        </a:p>
      </dgm:t>
    </dgm:pt>
    <dgm:pt modelId="{182FCA1C-F074-42D7-BE26-6E184FEF2CDC}" type="sibTrans" cxnId="{67274E46-ECC3-445C-A823-51D20DD8B1B6}">
      <dgm:prSet/>
      <dgm:spPr/>
      <dgm:t>
        <a:bodyPr/>
        <a:lstStyle/>
        <a:p>
          <a:endParaRPr lang="en-US"/>
        </a:p>
      </dgm:t>
    </dgm:pt>
    <dgm:pt modelId="{BF0CACBE-9188-47BB-83F8-183D83BEEE35}" type="pres">
      <dgm:prSet presAssocID="{A02BAD7C-F1B9-49AC-9475-85251D898E15}" presName="hierChild1" presStyleCnt="0">
        <dgm:presLayoutVars>
          <dgm:orgChart val="1"/>
          <dgm:chPref val="1"/>
          <dgm:dir/>
          <dgm:animOne val="branch"/>
          <dgm:animLvl val="lvl"/>
          <dgm:resizeHandles/>
        </dgm:presLayoutVars>
      </dgm:prSet>
      <dgm:spPr/>
    </dgm:pt>
    <dgm:pt modelId="{C97C6CF3-0D3D-4960-BDA5-7F2C4186BAA4}" type="pres">
      <dgm:prSet presAssocID="{0E63C047-DCCC-44D1-9929-A866464E802C}" presName="hierRoot1" presStyleCnt="0">
        <dgm:presLayoutVars>
          <dgm:hierBranch val="init"/>
        </dgm:presLayoutVars>
      </dgm:prSet>
      <dgm:spPr/>
    </dgm:pt>
    <dgm:pt modelId="{3C0013AC-A1A5-4080-9540-0E1B165814F8}" type="pres">
      <dgm:prSet presAssocID="{0E63C047-DCCC-44D1-9929-A866464E802C}" presName="rootComposite1" presStyleCnt="0"/>
      <dgm:spPr/>
    </dgm:pt>
    <dgm:pt modelId="{D985E49D-AD24-4599-BEBF-9366ED0BC3E9}" type="pres">
      <dgm:prSet presAssocID="{0E63C047-DCCC-44D1-9929-A866464E802C}" presName="rootText1" presStyleLbl="node0" presStyleIdx="0" presStyleCnt="2">
        <dgm:presLayoutVars>
          <dgm:chPref val="3"/>
        </dgm:presLayoutVars>
      </dgm:prSet>
      <dgm:spPr/>
    </dgm:pt>
    <dgm:pt modelId="{FB148B57-8278-457C-8010-DC084FEE7C86}" type="pres">
      <dgm:prSet presAssocID="{0E63C047-DCCC-44D1-9929-A866464E802C}" presName="rootConnector1" presStyleLbl="node1" presStyleIdx="0" presStyleCnt="0"/>
      <dgm:spPr/>
    </dgm:pt>
    <dgm:pt modelId="{A88BDA86-92CD-4DCF-AA72-FCE504892726}" type="pres">
      <dgm:prSet presAssocID="{0E63C047-DCCC-44D1-9929-A866464E802C}" presName="hierChild2" presStyleCnt="0"/>
      <dgm:spPr/>
    </dgm:pt>
    <dgm:pt modelId="{85872D47-88E5-45E8-8388-6D6897759B5A}" type="pres">
      <dgm:prSet presAssocID="{0E63C047-DCCC-44D1-9929-A866464E802C}" presName="hierChild3" presStyleCnt="0"/>
      <dgm:spPr/>
    </dgm:pt>
    <dgm:pt modelId="{123B6B0F-634C-4478-BF85-15524D250F08}" type="pres">
      <dgm:prSet presAssocID="{8B0828D6-A347-495A-ADE3-42FD5ACF99AF}" presName="hierRoot1" presStyleCnt="0">
        <dgm:presLayoutVars>
          <dgm:hierBranch val="init"/>
        </dgm:presLayoutVars>
      </dgm:prSet>
      <dgm:spPr/>
    </dgm:pt>
    <dgm:pt modelId="{C4BDC7DE-190C-4348-851A-7FD39A59C66B}" type="pres">
      <dgm:prSet presAssocID="{8B0828D6-A347-495A-ADE3-42FD5ACF99AF}" presName="rootComposite1" presStyleCnt="0"/>
      <dgm:spPr/>
    </dgm:pt>
    <dgm:pt modelId="{4A5161A4-C297-4354-BD3B-6E458C01BE79}" type="pres">
      <dgm:prSet presAssocID="{8B0828D6-A347-495A-ADE3-42FD5ACF99AF}" presName="rootText1" presStyleLbl="node0" presStyleIdx="1" presStyleCnt="2">
        <dgm:presLayoutVars>
          <dgm:chPref val="3"/>
        </dgm:presLayoutVars>
      </dgm:prSet>
      <dgm:spPr/>
    </dgm:pt>
    <dgm:pt modelId="{304079A1-147B-4B4A-AB1D-38BD0E96D282}" type="pres">
      <dgm:prSet presAssocID="{8B0828D6-A347-495A-ADE3-42FD5ACF99AF}" presName="rootConnector1" presStyleLbl="node1" presStyleIdx="0" presStyleCnt="0"/>
      <dgm:spPr/>
    </dgm:pt>
    <dgm:pt modelId="{C2861C50-E708-4474-98B8-DC47F7B9A2B4}" type="pres">
      <dgm:prSet presAssocID="{8B0828D6-A347-495A-ADE3-42FD5ACF99AF}" presName="hierChild2" presStyleCnt="0"/>
      <dgm:spPr/>
    </dgm:pt>
    <dgm:pt modelId="{71CF268A-C36D-4674-AF7A-083B929A3431}" type="pres">
      <dgm:prSet presAssocID="{8B0828D6-A347-495A-ADE3-42FD5ACF99AF}" presName="hierChild3" presStyleCnt="0"/>
      <dgm:spPr/>
    </dgm:pt>
  </dgm:ptLst>
  <dgm:cxnLst>
    <dgm:cxn modelId="{4C05D52F-9318-4709-884A-032D3882D043}" type="presOf" srcId="{0E63C047-DCCC-44D1-9929-A866464E802C}" destId="{FB148B57-8278-457C-8010-DC084FEE7C86}" srcOrd="1" destOrd="0" presId="urn:microsoft.com/office/officeart/2009/3/layout/HorizontalOrganizationChart"/>
    <dgm:cxn modelId="{67274E46-ECC3-445C-A823-51D20DD8B1B6}" srcId="{A02BAD7C-F1B9-49AC-9475-85251D898E15}" destId="{8B0828D6-A347-495A-ADE3-42FD5ACF99AF}" srcOrd="1" destOrd="0" parTransId="{61EFB6BA-44FB-4DB6-8159-CF766F36253D}" sibTransId="{182FCA1C-F074-42D7-BE26-6E184FEF2CDC}"/>
    <dgm:cxn modelId="{C101AA4B-5038-4405-9E79-DF179E46C4E6}" type="presOf" srcId="{0E63C047-DCCC-44D1-9929-A866464E802C}" destId="{D985E49D-AD24-4599-BEBF-9366ED0BC3E9}" srcOrd="0" destOrd="0" presId="urn:microsoft.com/office/officeart/2009/3/layout/HorizontalOrganizationChart"/>
    <dgm:cxn modelId="{ED27EE6E-747F-4C6C-8B72-F504A1432214}" type="presOf" srcId="{8B0828D6-A347-495A-ADE3-42FD5ACF99AF}" destId="{304079A1-147B-4B4A-AB1D-38BD0E96D282}" srcOrd="1" destOrd="0" presId="urn:microsoft.com/office/officeart/2009/3/layout/HorizontalOrganizationChart"/>
    <dgm:cxn modelId="{88DBA655-12F4-419A-9A63-E6C9F772E32A}" srcId="{A02BAD7C-F1B9-49AC-9475-85251D898E15}" destId="{0E63C047-DCCC-44D1-9929-A866464E802C}" srcOrd="0" destOrd="0" parTransId="{DB274935-F8A3-4889-93D5-1023E752D099}" sibTransId="{4C4A01A5-4E57-4D64-8924-13B2F517507E}"/>
    <dgm:cxn modelId="{708A52A9-460B-40B9-B720-50D1CDA048F6}" type="presOf" srcId="{8B0828D6-A347-495A-ADE3-42FD5ACF99AF}" destId="{4A5161A4-C297-4354-BD3B-6E458C01BE79}" srcOrd="0" destOrd="0" presId="urn:microsoft.com/office/officeart/2009/3/layout/HorizontalOrganizationChart"/>
    <dgm:cxn modelId="{F0BB4EF5-163C-40BC-A57D-A19D094663D2}" type="presOf" srcId="{A02BAD7C-F1B9-49AC-9475-85251D898E15}" destId="{BF0CACBE-9188-47BB-83F8-183D83BEEE35}" srcOrd="0" destOrd="0" presId="urn:microsoft.com/office/officeart/2009/3/layout/HorizontalOrganizationChart"/>
    <dgm:cxn modelId="{9D2C821F-96BD-4342-ADE2-823A1C80C01D}" type="presParOf" srcId="{BF0CACBE-9188-47BB-83F8-183D83BEEE35}" destId="{C97C6CF3-0D3D-4960-BDA5-7F2C4186BAA4}" srcOrd="0" destOrd="0" presId="urn:microsoft.com/office/officeart/2009/3/layout/HorizontalOrganizationChart"/>
    <dgm:cxn modelId="{9BE7D31E-63CA-41DF-8885-E084476B650D}" type="presParOf" srcId="{C97C6CF3-0D3D-4960-BDA5-7F2C4186BAA4}" destId="{3C0013AC-A1A5-4080-9540-0E1B165814F8}" srcOrd="0" destOrd="0" presId="urn:microsoft.com/office/officeart/2009/3/layout/HorizontalOrganizationChart"/>
    <dgm:cxn modelId="{D905BCEB-5E41-4B5E-B184-98B38721D5E5}" type="presParOf" srcId="{3C0013AC-A1A5-4080-9540-0E1B165814F8}" destId="{D985E49D-AD24-4599-BEBF-9366ED0BC3E9}" srcOrd="0" destOrd="0" presId="urn:microsoft.com/office/officeart/2009/3/layout/HorizontalOrganizationChart"/>
    <dgm:cxn modelId="{2D112C7F-A28E-4584-BF10-C75B433636F9}" type="presParOf" srcId="{3C0013AC-A1A5-4080-9540-0E1B165814F8}" destId="{FB148B57-8278-457C-8010-DC084FEE7C86}" srcOrd="1" destOrd="0" presId="urn:microsoft.com/office/officeart/2009/3/layout/HorizontalOrganizationChart"/>
    <dgm:cxn modelId="{7BFA7F78-F02A-4D3E-88DE-F4DF7A25F337}" type="presParOf" srcId="{C97C6CF3-0D3D-4960-BDA5-7F2C4186BAA4}" destId="{A88BDA86-92CD-4DCF-AA72-FCE504892726}" srcOrd="1" destOrd="0" presId="urn:microsoft.com/office/officeart/2009/3/layout/HorizontalOrganizationChart"/>
    <dgm:cxn modelId="{FA3E72CC-8C60-4858-9AAA-D3E3131BA95E}" type="presParOf" srcId="{C97C6CF3-0D3D-4960-BDA5-7F2C4186BAA4}" destId="{85872D47-88E5-45E8-8388-6D6897759B5A}" srcOrd="2" destOrd="0" presId="urn:microsoft.com/office/officeart/2009/3/layout/HorizontalOrganizationChart"/>
    <dgm:cxn modelId="{2C36A940-FC8A-47BB-855B-30CAF7BAE6AF}" type="presParOf" srcId="{BF0CACBE-9188-47BB-83F8-183D83BEEE35}" destId="{123B6B0F-634C-4478-BF85-15524D250F08}" srcOrd="1" destOrd="0" presId="urn:microsoft.com/office/officeart/2009/3/layout/HorizontalOrganizationChart"/>
    <dgm:cxn modelId="{DA7B3419-D083-47F1-B7BF-698C8BDC856D}" type="presParOf" srcId="{123B6B0F-634C-4478-BF85-15524D250F08}" destId="{C4BDC7DE-190C-4348-851A-7FD39A59C66B}" srcOrd="0" destOrd="0" presId="urn:microsoft.com/office/officeart/2009/3/layout/HorizontalOrganizationChart"/>
    <dgm:cxn modelId="{7EB02338-66A7-4986-AF7D-CEE2F6A9E35D}" type="presParOf" srcId="{C4BDC7DE-190C-4348-851A-7FD39A59C66B}" destId="{4A5161A4-C297-4354-BD3B-6E458C01BE79}" srcOrd="0" destOrd="0" presId="urn:microsoft.com/office/officeart/2009/3/layout/HorizontalOrganizationChart"/>
    <dgm:cxn modelId="{C4B6A2B8-874F-4858-AFD2-FFA144F65FDC}" type="presParOf" srcId="{C4BDC7DE-190C-4348-851A-7FD39A59C66B}" destId="{304079A1-147B-4B4A-AB1D-38BD0E96D282}" srcOrd="1" destOrd="0" presId="urn:microsoft.com/office/officeart/2009/3/layout/HorizontalOrganizationChart"/>
    <dgm:cxn modelId="{56FADED4-2186-4F7E-AA8C-12B65DDF5308}" type="presParOf" srcId="{123B6B0F-634C-4478-BF85-15524D250F08}" destId="{C2861C50-E708-4474-98B8-DC47F7B9A2B4}" srcOrd="1" destOrd="0" presId="urn:microsoft.com/office/officeart/2009/3/layout/HorizontalOrganizationChart"/>
    <dgm:cxn modelId="{D0516606-7CAB-4012-A25E-622655DB7D18}" type="presParOf" srcId="{123B6B0F-634C-4478-BF85-15524D250F08}" destId="{71CF268A-C36D-4674-AF7A-083B929A3431}"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7C4290-1F4E-4C0F-A16E-952A2B0071F7}">
      <dsp:nvSpPr>
        <dsp:cNvPr id="0" name=""/>
        <dsp:cNvSpPr/>
      </dsp:nvSpPr>
      <dsp:spPr>
        <a:xfrm>
          <a:off x="0" y="2100"/>
          <a:ext cx="671406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7A29544-47F9-41DE-A071-3D770CBC27BC}">
      <dsp:nvSpPr>
        <dsp:cNvPr id="0" name=""/>
        <dsp:cNvSpPr/>
      </dsp:nvSpPr>
      <dsp:spPr>
        <a:xfrm>
          <a:off x="0" y="2100"/>
          <a:ext cx="6714066" cy="1432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GB" sz="1900" kern="1200" dirty="0"/>
            <a:t>There are more than 50 definitions for developing countries in the literature.</a:t>
          </a:r>
          <a:endParaRPr lang="en-US" sz="1900" kern="1200" dirty="0"/>
        </a:p>
      </dsp:txBody>
      <dsp:txXfrm>
        <a:off x="0" y="2100"/>
        <a:ext cx="6714066" cy="1432412"/>
      </dsp:txXfrm>
    </dsp:sp>
    <dsp:sp modelId="{FEF5BB4E-63E4-4B55-9B6B-1F1A4B48F187}">
      <dsp:nvSpPr>
        <dsp:cNvPr id="0" name=""/>
        <dsp:cNvSpPr/>
      </dsp:nvSpPr>
      <dsp:spPr>
        <a:xfrm>
          <a:off x="0" y="1434512"/>
          <a:ext cx="671406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44FD28-A987-4E53-B665-0527DB594184}">
      <dsp:nvSpPr>
        <dsp:cNvPr id="0" name=""/>
        <dsp:cNvSpPr/>
      </dsp:nvSpPr>
      <dsp:spPr>
        <a:xfrm>
          <a:off x="0" y="1434512"/>
          <a:ext cx="6714066" cy="1432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According to the UN, a developing country is a country with a relatively low standard of living.</a:t>
          </a:r>
        </a:p>
      </dsp:txBody>
      <dsp:txXfrm>
        <a:off x="0" y="1434512"/>
        <a:ext cx="6714066" cy="1432412"/>
      </dsp:txXfrm>
    </dsp:sp>
    <dsp:sp modelId="{0A7BB511-E743-40A1-97EE-73E64236AF7C}">
      <dsp:nvSpPr>
        <dsp:cNvPr id="0" name=""/>
        <dsp:cNvSpPr/>
      </dsp:nvSpPr>
      <dsp:spPr>
        <a:xfrm>
          <a:off x="0" y="2866924"/>
          <a:ext cx="6714066"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5CD8AD-8266-4C58-82E9-B993BAD2D1FB}">
      <dsp:nvSpPr>
        <dsp:cNvPr id="0" name=""/>
        <dsp:cNvSpPr/>
      </dsp:nvSpPr>
      <dsp:spPr>
        <a:xfrm>
          <a:off x="0" y="2866924"/>
          <a:ext cx="6714066" cy="1432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HDI index is a comparative measure of poverty, literacy, education, life expectancy, and other factors for countries worldwide. </a:t>
          </a:r>
        </a:p>
        <a:p>
          <a:pPr marL="0" lvl="0" indent="0" algn="l" defTabSz="844550">
            <a:lnSpc>
              <a:spcPct val="90000"/>
            </a:lnSpc>
            <a:spcBef>
              <a:spcPct val="0"/>
            </a:spcBef>
            <a:spcAft>
              <a:spcPct val="35000"/>
            </a:spcAft>
            <a:buNone/>
          </a:pPr>
          <a:r>
            <a:rPr lang="en-US" sz="1900" kern="1200" dirty="0"/>
            <a:t>The index was developed in 1990 by Pakistani economist Mahbub </a:t>
          </a:r>
          <a:r>
            <a:rPr lang="en-US" sz="1900" kern="1200" dirty="0" err="1"/>
            <a:t>ul</a:t>
          </a:r>
          <a:r>
            <a:rPr lang="en-US" sz="1900" kern="1200" dirty="0"/>
            <a:t> </a:t>
          </a:r>
          <a:r>
            <a:rPr lang="en-US" sz="1900" kern="1200" dirty="0" err="1"/>
            <a:t>Haq</a:t>
          </a:r>
          <a:r>
            <a:rPr lang="en-US" sz="1900" kern="1200" dirty="0"/>
            <a:t>.</a:t>
          </a:r>
        </a:p>
      </dsp:txBody>
      <dsp:txXfrm>
        <a:off x="0" y="2866924"/>
        <a:ext cx="6714066" cy="143241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760320-FF59-41A2-AFF1-6F67E4F73634}">
      <dsp:nvSpPr>
        <dsp:cNvPr id="0" name=""/>
        <dsp:cNvSpPr/>
      </dsp:nvSpPr>
      <dsp:spPr>
        <a:xfrm>
          <a:off x="0" y="276804"/>
          <a:ext cx="6263640" cy="242657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GB" sz="3400" kern="1200"/>
            <a:t>The average cost per dose per patient ranging from 26 -40 USD in cairo region and increase by distance to reach 55 USD.</a:t>
          </a:r>
          <a:endParaRPr lang="en-US" sz="3400" kern="1200"/>
        </a:p>
      </dsp:txBody>
      <dsp:txXfrm>
        <a:off x="118456" y="395260"/>
        <a:ext cx="6026728" cy="2189667"/>
      </dsp:txXfrm>
    </dsp:sp>
    <dsp:sp modelId="{F4316BB1-D006-4AA0-8B42-C6774CCD2CC0}">
      <dsp:nvSpPr>
        <dsp:cNvPr id="0" name=""/>
        <dsp:cNvSpPr/>
      </dsp:nvSpPr>
      <dsp:spPr>
        <a:xfrm>
          <a:off x="0" y="2801303"/>
          <a:ext cx="6263640" cy="242657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GB" sz="3400" kern="1200"/>
            <a:t>The price per scan paid by the patient in private centres 260 -360 USD, and in governmental hospitals 150 -200 USD.</a:t>
          </a:r>
          <a:endParaRPr lang="en-US" sz="3400" kern="1200"/>
        </a:p>
      </dsp:txBody>
      <dsp:txXfrm>
        <a:off x="118456" y="2919759"/>
        <a:ext cx="6026728" cy="21896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90559-FC21-4916-B0F9-074568F03286}">
      <dsp:nvSpPr>
        <dsp:cNvPr id="0" name=""/>
        <dsp:cNvSpPr/>
      </dsp:nvSpPr>
      <dsp:spPr>
        <a:xfrm>
          <a:off x="0" y="41544"/>
          <a:ext cx="10515600" cy="13747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b="0" i="0" kern="1200" dirty="0"/>
            <a:t>Developing countries are defined according to their Gross National Income (GNI) per capita per year, as calculated by the World Bank Atlas method, in October 2020.</a:t>
          </a:r>
          <a:endParaRPr lang="en-US" sz="2500" kern="1200" dirty="0"/>
        </a:p>
      </dsp:txBody>
      <dsp:txXfrm>
        <a:off x="67110" y="108654"/>
        <a:ext cx="10381380" cy="1240530"/>
      </dsp:txXfrm>
    </dsp:sp>
    <dsp:sp modelId="{2669C5F2-0EA4-4A8D-A663-434E8616BD34}">
      <dsp:nvSpPr>
        <dsp:cNvPr id="0" name=""/>
        <dsp:cNvSpPr/>
      </dsp:nvSpPr>
      <dsp:spPr>
        <a:xfrm>
          <a:off x="0" y="1488294"/>
          <a:ext cx="10515600" cy="13747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dirty="0"/>
            <a:t>Those countries GNI starts from 240 USD ( Burundi) up to 12,056 are considered developing countries.</a:t>
          </a:r>
          <a:endParaRPr lang="en-US" sz="2500" kern="1200" dirty="0"/>
        </a:p>
      </dsp:txBody>
      <dsp:txXfrm>
        <a:off x="67110" y="1555404"/>
        <a:ext cx="10381380" cy="1240530"/>
      </dsp:txXfrm>
    </dsp:sp>
    <dsp:sp modelId="{4A06E009-C8DC-492E-93D4-F32EDEC196CF}">
      <dsp:nvSpPr>
        <dsp:cNvPr id="0" name=""/>
        <dsp:cNvSpPr/>
      </dsp:nvSpPr>
      <dsp:spPr>
        <a:xfrm>
          <a:off x="0" y="2935044"/>
          <a:ext cx="10515600" cy="13747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dirty="0"/>
            <a:t>They include countries from all continents including Europe.  </a:t>
          </a:r>
          <a:endParaRPr lang="en-US" sz="2500" kern="1200" dirty="0"/>
        </a:p>
      </dsp:txBody>
      <dsp:txXfrm>
        <a:off x="67110" y="3002154"/>
        <a:ext cx="10381380" cy="12405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BB3225-E462-40DB-AD88-C68C375057AE}">
      <dsp:nvSpPr>
        <dsp:cNvPr id="0" name=""/>
        <dsp:cNvSpPr/>
      </dsp:nvSpPr>
      <dsp:spPr>
        <a:xfrm>
          <a:off x="307345" y="1546"/>
          <a:ext cx="3222855" cy="193371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Lack of Awareness about the importance of PET-CT and theranostic applications for management of several diseases.</a:t>
          </a:r>
          <a:endParaRPr lang="en-US" sz="2100" kern="1200" dirty="0"/>
        </a:p>
      </dsp:txBody>
      <dsp:txXfrm>
        <a:off x="307345" y="1546"/>
        <a:ext cx="3222855" cy="1933713"/>
      </dsp:txXfrm>
    </dsp:sp>
    <dsp:sp modelId="{B23FCF2C-7303-4480-AC31-2E1138175C8A}">
      <dsp:nvSpPr>
        <dsp:cNvPr id="0" name=""/>
        <dsp:cNvSpPr/>
      </dsp:nvSpPr>
      <dsp:spPr>
        <a:xfrm>
          <a:off x="3852486" y="1546"/>
          <a:ext cx="3222855" cy="193371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Poor economic status of developing countries.</a:t>
          </a:r>
          <a:endParaRPr lang="en-US" sz="2100" kern="1200" dirty="0"/>
        </a:p>
      </dsp:txBody>
      <dsp:txXfrm>
        <a:off x="3852486" y="1546"/>
        <a:ext cx="3222855" cy="1933713"/>
      </dsp:txXfrm>
    </dsp:sp>
    <dsp:sp modelId="{48473A39-1137-42EC-84EB-021B2F4F01BF}">
      <dsp:nvSpPr>
        <dsp:cNvPr id="0" name=""/>
        <dsp:cNvSpPr/>
      </dsp:nvSpPr>
      <dsp:spPr>
        <a:xfrm>
          <a:off x="7397627" y="1546"/>
          <a:ext cx="3222855" cy="193371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Political instability in some developing countries.</a:t>
          </a:r>
          <a:endParaRPr lang="en-US" sz="2100" kern="1200" dirty="0"/>
        </a:p>
      </dsp:txBody>
      <dsp:txXfrm>
        <a:off x="7397627" y="1546"/>
        <a:ext cx="3222855" cy="1933713"/>
      </dsp:txXfrm>
    </dsp:sp>
    <dsp:sp modelId="{F6786E4D-39B1-445C-AC58-C34F0CF51DA3}">
      <dsp:nvSpPr>
        <dsp:cNvPr id="0" name=""/>
        <dsp:cNvSpPr/>
      </dsp:nvSpPr>
      <dsp:spPr>
        <a:xfrm>
          <a:off x="2079915" y="2257545"/>
          <a:ext cx="3222855" cy="193371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Regularity issues. </a:t>
          </a:r>
          <a:endParaRPr lang="en-US" sz="2100" kern="1200"/>
        </a:p>
      </dsp:txBody>
      <dsp:txXfrm>
        <a:off x="2079915" y="2257545"/>
        <a:ext cx="3222855" cy="1933713"/>
      </dsp:txXfrm>
    </dsp:sp>
    <dsp:sp modelId="{1A417443-3A7C-46DD-8F5E-0E522D163296}">
      <dsp:nvSpPr>
        <dsp:cNvPr id="0" name=""/>
        <dsp:cNvSpPr/>
      </dsp:nvSpPr>
      <dsp:spPr>
        <a:xfrm>
          <a:off x="5625057" y="2257545"/>
          <a:ext cx="3222855" cy="1933713"/>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Small market size and limited availability of vendors in those markets.</a:t>
          </a:r>
          <a:endParaRPr lang="en-US" sz="2100" kern="1200" dirty="0"/>
        </a:p>
      </dsp:txBody>
      <dsp:txXfrm>
        <a:off x="5625057" y="2257545"/>
        <a:ext cx="3222855" cy="19337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A752D1-8983-4499-BBE9-F3D3F4777263}">
      <dsp:nvSpPr>
        <dsp:cNvPr id="0" name=""/>
        <dsp:cNvSpPr/>
      </dsp:nvSpPr>
      <dsp:spPr>
        <a:xfrm>
          <a:off x="0" y="39687"/>
          <a:ext cx="3286125" cy="1971675"/>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Human resource capacity building in the NM field.</a:t>
          </a:r>
          <a:endParaRPr lang="en-US" sz="3000" kern="1200" dirty="0"/>
        </a:p>
      </dsp:txBody>
      <dsp:txXfrm>
        <a:off x="0" y="39687"/>
        <a:ext cx="3286125" cy="1971675"/>
      </dsp:txXfrm>
    </dsp:sp>
    <dsp:sp modelId="{7FAC7AC8-CF7D-41F5-A0B0-8AAAFAE262CB}">
      <dsp:nvSpPr>
        <dsp:cNvPr id="0" name=""/>
        <dsp:cNvSpPr/>
      </dsp:nvSpPr>
      <dsp:spPr>
        <a:xfrm>
          <a:off x="3614737" y="39687"/>
          <a:ext cx="3286125" cy="1971675"/>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Scientific bodies gathering Nuclear medicine specialist.</a:t>
          </a:r>
          <a:endParaRPr lang="en-US" sz="3000" kern="1200" dirty="0"/>
        </a:p>
      </dsp:txBody>
      <dsp:txXfrm>
        <a:off x="3614737" y="39687"/>
        <a:ext cx="3286125" cy="1971675"/>
      </dsp:txXfrm>
    </dsp:sp>
    <dsp:sp modelId="{C9F5DE59-BFD7-4171-AA05-49894EAE3962}">
      <dsp:nvSpPr>
        <dsp:cNvPr id="0" name=""/>
        <dsp:cNvSpPr/>
      </dsp:nvSpPr>
      <dsp:spPr>
        <a:xfrm>
          <a:off x="7229475" y="39687"/>
          <a:ext cx="3286125" cy="1971675"/>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The role of International organizations (IAEA).</a:t>
          </a:r>
          <a:endParaRPr lang="en-US" sz="3000" kern="1200" dirty="0"/>
        </a:p>
      </dsp:txBody>
      <dsp:txXfrm>
        <a:off x="7229475" y="39687"/>
        <a:ext cx="3286125" cy="1971675"/>
      </dsp:txXfrm>
    </dsp:sp>
    <dsp:sp modelId="{AFD42349-1740-4196-B1E0-47A7F794C625}">
      <dsp:nvSpPr>
        <dsp:cNvPr id="0" name=""/>
        <dsp:cNvSpPr/>
      </dsp:nvSpPr>
      <dsp:spPr>
        <a:xfrm>
          <a:off x="1807368" y="2339975"/>
          <a:ext cx="3286125" cy="1971675"/>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Conferences by NM societies about the new issues in NM including PET-CT</a:t>
          </a:r>
          <a:endParaRPr lang="en-US" sz="3000" kern="1200" dirty="0"/>
        </a:p>
      </dsp:txBody>
      <dsp:txXfrm>
        <a:off x="1807368" y="2339975"/>
        <a:ext cx="3286125" cy="1971675"/>
      </dsp:txXfrm>
    </dsp:sp>
    <dsp:sp modelId="{BA7A1437-3AB2-4F5B-8D7C-49ED12A1C2AA}">
      <dsp:nvSpPr>
        <dsp:cNvPr id="0" name=""/>
        <dsp:cNvSpPr/>
      </dsp:nvSpPr>
      <dsp:spPr>
        <a:xfrm>
          <a:off x="5422106" y="2339975"/>
          <a:ext cx="3286125" cy="1971675"/>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Conferences and workshops for other medical specialties.</a:t>
          </a:r>
          <a:endParaRPr lang="en-US" sz="3000" kern="1200" dirty="0"/>
        </a:p>
      </dsp:txBody>
      <dsp:txXfrm>
        <a:off x="5422106" y="2339975"/>
        <a:ext cx="3286125" cy="19716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E6B0C-D1AB-45C7-8CB9-8BF1234F44EE}">
      <dsp:nvSpPr>
        <dsp:cNvPr id="0" name=""/>
        <dsp:cNvSpPr/>
      </dsp:nvSpPr>
      <dsp:spPr>
        <a:xfrm>
          <a:off x="0" y="539198"/>
          <a:ext cx="10515600" cy="159471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b="0" i="0" kern="1200"/>
            <a:t>Developing countries are defined according to their Gross National Income (GNI) per capita per year, as calculated by the World Bank Atlas method, in October 2020 to be less than </a:t>
          </a:r>
          <a:r>
            <a:rPr lang="en-GB" sz="2900" kern="1200"/>
            <a:t>12,056 USD.</a:t>
          </a:r>
          <a:endParaRPr lang="en-US" sz="2900" kern="1200"/>
        </a:p>
      </dsp:txBody>
      <dsp:txXfrm>
        <a:off x="77847" y="617045"/>
        <a:ext cx="10359906" cy="1439016"/>
      </dsp:txXfrm>
    </dsp:sp>
    <dsp:sp modelId="{DAA2EEBF-1230-4270-A48B-0DB48A9BED02}">
      <dsp:nvSpPr>
        <dsp:cNvPr id="0" name=""/>
        <dsp:cNvSpPr/>
      </dsp:nvSpPr>
      <dsp:spPr>
        <a:xfrm>
          <a:off x="0" y="2217429"/>
          <a:ext cx="10515600" cy="159471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Due to those reasons, there is no health technology assessment studies which prioritises the pathway of the disease management and this includes NM and PET-CT usage.</a:t>
          </a:r>
          <a:endParaRPr lang="en-US" sz="2900" kern="1200" dirty="0"/>
        </a:p>
      </dsp:txBody>
      <dsp:txXfrm>
        <a:off x="77847" y="2295276"/>
        <a:ext cx="10359906" cy="14390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4D793-1B41-4664-8FB2-BF0B0BCE2BAB}">
      <dsp:nvSpPr>
        <dsp:cNvPr id="0" name=""/>
        <dsp:cNvSpPr/>
      </dsp:nvSpPr>
      <dsp:spPr>
        <a:xfrm>
          <a:off x="0" y="0"/>
          <a:ext cx="6586489"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47E21FB0-5346-4149-90F3-8EB13FFBE23B}">
      <dsp:nvSpPr>
        <dsp:cNvPr id="0" name=""/>
        <dsp:cNvSpPr/>
      </dsp:nvSpPr>
      <dsp:spPr>
        <a:xfrm>
          <a:off x="0" y="0"/>
          <a:ext cx="6586489" cy="18927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dirty="0"/>
            <a:t>The political instability in many of the developing countries is an important factor that affects the availability of the new technologies within those countries.</a:t>
          </a:r>
          <a:endParaRPr lang="en-US" sz="2900" kern="1200" dirty="0"/>
        </a:p>
      </dsp:txBody>
      <dsp:txXfrm>
        <a:off x="0" y="0"/>
        <a:ext cx="6586489" cy="1892709"/>
      </dsp:txXfrm>
    </dsp:sp>
    <dsp:sp modelId="{1D42E1F0-AC67-461A-866D-9F0D9CADB6A2}">
      <dsp:nvSpPr>
        <dsp:cNvPr id="0" name=""/>
        <dsp:cNvSpPr/>
      </dsp:nvSpPr>
      <dsp:spPr>
        <a:xfrm>
          <a:off x="0" y="1892709"/>
          <a:ext cx="6586489" cy="0"/>
        </a:xfrm>
        <a:prstGeom prst="lin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w="6350" cap="flat" cmpd="sng" algn="ctr">
          <a:solidFill>
            <a:schemeClr val="accent5">
              <a:hueOff val="-6758543"/>
              <a:satOff val="-17419"/>
              <a:lumOff val="-11765"/>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F97D1CC-BD83-47B6-B4C5-55DECD59C6CF}">
      <dsp:nvSpPr>
        <dsp:cNvPr id="0" name=""/>
        <dsp:cNvSpPr/>
      </dsp:nvSpPr>
      <dsp:spPr>
        <a:xfrm>
          <a:off x="0" y="1892709"/>
          <a:ext cx="6586489" cy="18927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GB" sz="2900" kern="1200" dirty="0"/>
            <a:t>Also, if there is an implementation of new projects, the idea that regular maintenance will be difficult is a fact.</a:t>
          </a:r>
          <a:endParaRPr lang="en-US" sz="2900" kern="1200" dirty="0"/>
        </a:p>
      </dsp:txBody>
      <dsp:txXfrm>
        <a:off x="0" y="1892709"/>
        <a:ext cx="6586489" cy="18927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6C5125-E202-48D3-89F9-CA5AD68E9E94}">
      <dsp:nvSpPr>
        <dsp:cNvPr id="0" name=""/>
        <dsp:cNvSpPr/>
      </dsp:nvSpPr>
      <dsp:spPr>
        <a:xfrm>
          <a:off x="0" y="3968"/>
          <a:ext cx="6263640" cy="178425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In some developing countries those regulations are not supervised by those authorities ( no follow up) , and in other countries it is so restricted.</a:t>
          </a:r>
          <a:endParaRPr lang="en-US" sz="2500" kern="1200"/>
        </a:p>
      </dsp:txBody>
      <dsp:txXfrm>
        <a:off x="87100" y="91068"/>
        <a:ext cx="6089440" cy="1610050"/>
      </dsp:txXfrm>
    </dsp:sp>
    <dsp:sp modelId="{CBCE05FC-E7D5-4D78-9A23-36F477D46FCD}">
      <dsp:nvSpPr>
        <dsp:cNvPr id="0" name=""/>
        <dsp:cNvSpPr/>
      </dsp:nvSpPr>
      <dsp:spPr>
        <a:xfrm>
          <a:off x="0" y="1860218"/>
          <a:ext cx="6263640" cy="178425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Sometimes those regulations can cause delay in the implementation of new cyclotrons and in the delivery of radioactive materials.</a:t>
          </a:r>
          <a:endParaRPr lang="en-US" sz="2500" kern="1200"/>
        </a:p>
      </dsp:txBody>
      <dsp:txXfrm>
        <a:off x="87100" y="1947318"/>
        <a:ext cx="6089440" cy="1610050"/>
      </dsp:txXfrm>
    </dsp:sp>
    <dsp:sp modelId="{BB35361A-07E8-4498-85D9-E906B66EFF27}">
      <dsp:nvSpPr>
        <dsp:cNvPr id="0" name=""/>
        <dsp:cNvSpPr/>
      </dsp:nvSpPr>
      <dsp:spPr>
        <a:xfrm>
          <a:off x="0" y="3716469"/>
          <a:ext cx="6263640" cy="178425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a:t>Those regulations will cause a decrease in the number of private companies working in the field due to the fear of their investment loss. </a:t>
          </a:r>
          <a:endParaRPr lang="en-US" sz="2500" kern="1200"/>
        </a:p>
      </dsp:txBody>
      <dsp:txXfrm>
        <a:off x="87100" y="3803569"/>
        <a:ext cx="6089440" cy="161005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F218B5-B966-4E25-83EB-C88B25CAD70C}">
      <dsp:nvSpPr>
        <dsp:cNvPr id="0" name=""/>
        <dsp:cNvSpPr/>
      </dsp:nvSpPr>
      <dsp:spPr>
        <a:xfrm>
          <a:off x="0" y="2703"/>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DB3E23-7DE0-469E-87C9-A58C79808964}">
      <dsp:nvSpPr>
        <dsp:cNvPr id="0" name=""/>
        <dsp:cNvSpPr/>
      </dsp:nvSpPr>
      <dsp:spPr>
        <a:xfrm>
          <a:off x="0" y="2703"/>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a:t>Knowing that the diagnostic nuclear medicine (SPECT and PET) has the smallest share of the global medical imaging market (including CT, MRI, US, and X-ray) at 6.5%.</a:t>
          </a:r>
          <a:endParaRPr lang="en-US" sz="2700" kern="1200"/>
        </a:p>
      </dsp:txBody>
      <dsp:txXfrm>
        <a:off x="0" y="2703"/>
        <a:ext cx="6900512" cy="1843578"/>
      </dsp:txXfrm>
    </dsp:sp>
    <dsp:sp modelId="{E7A637E4-620A-48D7-B42F-E14608FEFFAE}">
      <dsp:nvSpPr>
        <dsp:cNvPr id="0" name=""/>
        <dsp:cNvSpPr/>
      </dsp:nvSpPr>
      <dsp:spPr>
        <a:xfrm>
          <a:off x="0" y="1846281"/>
          <a:ext cx="6900512"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7A7165-EC4E-41C6-AD48-7E6BEEB1AF33}">
      <dsp:nvSpPr>
        <dsp:cNvPr id="0" name=""/>
        <dsp:cNvSpPr/>
      </dsp:nvSpPr>
      <dsp:spPr>
        <a:xfrm>
          <a:off x="0" y="1846281"/>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a:t>The lack of awareness about these technologies in the developing countries , will be reflected on the interest of main vendors in the PET- CT market to invest, as the market size is small.</a:t>
          </a:r>
          <a:endParaRPr lang="en-US" sz="2700" kern="1200"/>
        </a:p>
      </dsp:txBody>
      <dsp:txXfrm>
        <a:off x="0" y="1846281"/>
        <a:ext cx="6900512" cy="1843578"/>
      </dsp:txXfrm>
    </dsp:sp>
    <dsp:sp modelId="{D128B1C6-EF08-4644-9EA8-5B16A6476A57}">
      <dsp:nvSpPr>
        <dsp:cNvPr id="0" name=""/>
        <dsp:cNvSpPr/>
      </dsp:nvSpPr>
      <dsp:spPr>
        <a:xfrm>
          <a:off x="0" y="3689859"/>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1B9F13-FB6D-44CD-956F-4FF98CEA2A6C}">
      <dsp:nvSpPr>
        <dsp:cNvPr id="0" name=""/>
        <dsp:cNvSpPr/>
      </dsp:nvSpPr>
      <dsp:spPr>
        <a:xfrm>
          <a:off x="0" y="3689859"/>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a:t>Also, the economic status will be reflected on the ability of the patients to afford the cost of such tools. </a:t>
          </a:r>
          <a:endParaRPr lang="en-US" sz="2700" kern="1200"/>
        </a:p>
      </dsp:txBody>
      <dsp:txXfrm>
        <a:off x="0" y="3689859"/>
        <a:ext cx="6900512" cy="184357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85E49D-AD24-4599-BEBF-9366ED0BC3E9}">
      <dsp:nvSpPr>
        <dsp:cNvPr id="0" name=""/>
        <dsp:cNvSpPr/>
      </dsp:nvSpPr>
      <dsp:spPr>
        <a:xfrm>
          <a:off x="546" y="534400"/>
          <a:ext cx="4473344" cy="13643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a:t>The two running cyclotron are found in Cairo.</a:t>
          </a:r>
          <a:endParaRPr lang="en-US" sz="2300" kern="1200"/>
        </a:p>
      </dsp:txBody>
      <dsp:txXfrm>
        <a:off x="546" y="534400"/>
        <a:ext cx="4473344" cy="1364370"/>
      </dsp:txXfrm>
    </dsp:sp>
    <dsp:sp modelId="{4A5161A4-C297-4354-BD3B-6E458C01BE79}">
      <dsp:nvSpPr>
        <dsp:cNvPr id="0" name=""/>
        <dsp:cNvSpPr/>
      </dsp:nvSpPr>
      <dsp:spPr>
        <a:xfrm>
          <a:off x="546" y="2457938"/>
          <a:ext cx="4473344" cy="13643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a:t>The distribution of F18/FDG extend 200 Km to the north (Alexandria) and reaches about 400 Km to the south (Asuit).</a:t>
          </a:r>
          <a:endParaRPr lang="en-US" sz="2300" kern="1200"/>
        </a:p>
      </dsp:txBody>
      <dsp:txXfrm>
        <a:off x="546" y="2457938"/>
        <a:ext cx="4473344" cy="136437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B0E84C-0910-4A11-AC1D-994A332705AB}" type="datetimeFigureOut">
              <a:rPr lang="en-GB" smtClean="0"/>
              <a:t>06/09/2022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D23CA7-DA87-467F-98C4-5BBF20780239}" type="slidenum">
              <a:rPr lang="en-GB" smtClean="0"/>
              <a:t>‹#›</a:t>
            </a:fld>
            <a:endParaRPr lang="en-GB" dirty="0"/>
          </a:p>
        </p:txBody>
      </p:sp>
    </p:spTree>
    <p:extLst>
      <p:ext uri="{BB962C8B-B14F-4D97-AF65-F5344CB8AC3E}">
        <p14:creationId xmlns:p14="http://schemas.microsoft.com/office/powerpoint/2010/main" val="942051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5FD5C3-AB3B-4A5F-9825-BBF2C2AC8E1E}" type="slidenum">
              <a:rPr lang="en-GB" smtClean="0"/>
              <a:t>2</a:t>
            </a:fld>
            <a:endParaRPr lang="en-GB" dirty="0"/>
          </a:p>
        </p:txBody>
      </p:sp>
    </p:spTree>
    <p:extLst>
      <p:ext uri="{BB962C8B-B14F-4D97-AF65-F5344CB8AC3E}">
        <p14:creationId xmlns:p14="http://schemas.microsoft.com/office/powerpoint/2010/main" val="54908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A" dirty="0"/>
          </a:p>
        </p:txBody>
      </p:sp>
      <p:sp>
        <p:nvSpPr>
          <p:cNvPr id="4" name="Slide Number Placeholder 3"/>
          <p:cNvSpPr>
            <a:spLocks noGrp="1"/>
          </p:cNvSpPr>
          <p:nvPr>
            <p:ph type="sldNum" sz="quarter" idx="5"/>
          </p:nvPr>
        </p:nvSpPr>
        <p:spPr/>
        <p:txBody>
          <a:bodyPr/>
          <a:lstStyle/>
          <a:p>
            <a:fld id="{D1D23CA7-DA87-467F-98C4-5BBF20780239}" type="slidenum">
              <a:rPr lang="en-GB" smtClean="0"/>
              <a:t>13</a:t>
            </a:fld>
            <a:endParaRPr lang="en-GB" dirty="0"/>
          </a:p>
        </p:txBody>
      </p:sp>
    </p:spTree>
    <p:extLst>
      <p:ext uri="{BB962C8B-B14F-4D97-AF65-F5344CB8AC3E}">
        <p14:creationId xmlns:p14="http://schemas.microsoft.com/office/powerpoint/2010/main" val="4285547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1D23CA7-DA87-467F-98C4-5BBF20780239}" type="slidenum">
              <a:rPr lang="en-GB" smtClean="0"/>
              <a:t>34</a:t>
            </a:fld>
            <a:endParaRPr lang="en-GB" dirty="0"/>
          </a:p>
        </p:txBody>
      </p:sp>
    </p:spTree>
    <p:extLst>
      <p:ext uri="{BB962C8B-B14F-4D97-AF65-F5344CB8AC3E}">
        <p14:creationId xmlns:p14="http://schemas.microsoft.com/office/powerpoint/2010/main" val="988059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34F6D-527E-CB80-3913-71B98F79DB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C0CA947-F840-0823-3C9E-E8CFE99020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887FEE5-208E-6425-EBA8-A89F617285C1}"/>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5" name="Footer Placeholder 4">
            <a:extLst>
              <a:ext uri="{FF2B5EF4-FFF2-40B4-BE49-F238E27FC236}">
                <a16:creationId xmlns:a16="http://schemas.microsoft.com/office/drawing/2014/main" id="{11CE2970-EBA1-12F0-6E04-5975AF0D8E5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4F185EF-394A-9549-C6F2-51AC6299451F}"/>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1489440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FB937-EA4C-9786-E1B2-8DB6B80B9D7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5E4E6E7-3D23-40A8-C7FF-63F9B39113A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6551E5D-9E4B-45F0-2B53-0C4A01A110AD}"/>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5" name="Footer Placeholder 4">
            <a:extLst>
              <a:ext uri="{FF2B5EF4-FFF2-40B4-BE49-F238E27FC236}">
                <a16:creationId xmlns:a16="http://schemas.microsoft.com/office/drawing/2014/main" id="{26D50DAA-FC0D-57CE-B558-75961DCAACB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F4DCAC6-C99D-0F32-A629-96BB3A625054}"/>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2337204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8C3CCF-462F-B8E8-D8F5-BAAA4919329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3CD0B3E-E2F8-3A51-C493-F3F00AD7D8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162854-91C0-7B3E-D42D-5F6DF4613414}"/>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5" name="Footer Placeholder 4">
            <a:extLst>
              <a:ext uri="{FF2B5EF4-FFF2-40B4-BE49-F238E27FC236}">
                <a16:creationId xmlns:a16="http://schemas.microsoft.com/office/drawing/2014/main" id="{3F64B645-AFF0-1E84-12DC-13A28868729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0559D18-6350-3D14-70C4-0DCA471E3B2A}"/>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2719767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29F58-381F-BD7A-25EE-44BA606EBD5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8A4259F-2776-9024-D386-6C95EE2E7A8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710C0E-3793-BA76-B928-98D01320AE20}"/>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5" name="Footer Placeholder 4">
            <a:extLst>
              <a:ext uri="{FF2B5EF4-FFF2-40B4-BE49-F238E27FC236}">
                <a16:creationId xmlns:a16="http://schemas.microsoft.com/office/drawing/2014/main" id="{38DB3F30-40C4-1E38-EE15-40E649A393C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2C57F02-9982-4D0A-3F15-919EFF0CDCF0}"/>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128572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4E07E-66EC-6A41-EE45-5B2F713902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437B37B-FD05-0B92-01E8-E0052372B3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A44ED75-39A8-D0C0-46E6-9C2F18BB56FE}"/>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5" name="Footer Placeholder 4">
            <a:extLst>
              <a:ext uri="{FF2B5EF4-FFF2-40B4-BE49-F238E27FC236}">
                <a16:creationId xmlns:a16="http://schemas.microsoft.com/office/drawing/2014/main" id="{A39017AC-8472-02C3-6541-96B570424D0A}"/>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03D51B8-E2E2-3A14-A7A4-E28874B49525}"/>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1789367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3216E-3987-76BC-21AA-EA71F1EA118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C2447B-12C6-4770-6AC8-03A3EA9A8D4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38B0751-3197-612A-D519-151583E27D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1F99BFB-803F-329F-4067-C650F4D71398}"/>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6" name="Footer Placeholder 5">
            <a:extLst>
              <a:ext uri="{FF2B5EF4-FFF2-40B4-BE49-F238E27FC236}">
                <a16:creationId xmlns:a16="http://schemas.microsoft.com/office/drawing/2014/main" id="{8BD26B05-EE91-CEC3-F6F9-4CF8D08BF7F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8318C347-9BC9-E4CB-96A3-0CF0A18E6065}"/>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612884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981AF-88BB-D0FE-634A-F1E1BC33022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57A4D9-583B-7DEB-EA46-11C6656A25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A00CDCC-AE51-86C4-194F-1255220778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1E3E468-66A7-B9E1-D874-22E85711F1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B35D07-BBE8-A5AB-6085-DC30E29CBA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CED226E-8D21-F05E-22C3-B10929F4FCF0}"/>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8" name="Footer Placeholder 7">
            <a:extLst>
              <a:ext uri="{FF2B5EF4-FFF2-40B4-BE49-F238E27FC236}">
                <a16:creationId xmlns:a16="http://schemas.microsoft.com/office/drawing/2014/main" id="{9CAEED84-AD06-6DE9-7D30-909DB01B107E}"/>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90E63E8E-39EA-0711-400E-6644208BF373}"/>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2230917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DB565-E4F0-8EC4-F752-3642689A9AD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142B14-67C0-39DD-F56D-1A9C176E5105}"/>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4" name="Footer Placeholder 3">
            <a:extLst>
              <a:ext uri="{FF2B5EF4-FFF2-40B4-BE49-F238E27FC236}">
                <a16:creationId xmlns:a16="http://schemas.microsoft.com/office/drawing/2014/main" id="{A28F7716-AC25-9DB7-7CC7-651E32816C57}"/>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66367DAE-9DA3-447C-8F5B-8DB4CC5AF32E}"/>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1276506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BD7E8F-81A9-1560-9B56-7158CA2BB6A6}"/>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3" name="Footer Placeholder 2">
            <a:extLst>
              <a:ext uri="{FF2B5EF4-FFF2-40B4-BE49-F238E27FC236}">
                <a16:creationId xmlns:a16="http://schemas.microsoft.com/office/drawing/2014/main" id="{EA7892CD-9EB7-EC12-7521-9239D0F49A93}"/>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96F71E7D-1D3A-2380-B917-B39ADCC3E545}"/>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2746963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EE524-22E2-758C-8F08-364D992EC8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FCF71B4-7A51-2B53-4ED1-16FCCEF8F1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D4CE981-D37B-53F8-A6D8-A97046997A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76086C-20AC-43AF-C3F0-D943FD891C4A}"/>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6" name="Footer Placeholder 5">
            <a:extLst>
              <a:ext uri="{FF2B5EF4-FFF2-40B4-BE49-F238E27FC236}">
                <a16:creationId xmlns:a16="http://schemas.microsoft.com/office/drawing/2014/main" id="{6784AFB8-A622-71F0-E124-7852F7876BD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19684C5-B029-4D7C-D4D3-83FD009F5335}"/>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2691132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BC4C4-F6C6-F5DD-F7D8-3E34445F0A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BC2337A-0F79-623B-2BF8-8CB85CC6D8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FB9F349-F5DE-E79B-69F5-D058AB1B09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E50080-E597-6DFB-4685-56B8E06933A7}"/>
              </a:ext>
            </a:extLst>
          </p:cNvPr>
          <p:cNvSpPr>
            <a:spLocks noGrp="1"/>
          </p:cNvSpPr>
          <p:nvPr>
            <p:ph type="dt" sz="half" idx="10"/>
          </p:nvPr>
        </p:nvSpPr>
        <p:spPr/>
        <p:txBody>
          <a:bodyPr/>
          <a:lstStyle/>
          <a:p>
            <a:fld id="{2DCE2229-FD3B-4F46-9522-E99D89E89F1B}" type="datetimeFigureOut">
              <a:rPr lang="en-GB" smtClean="0"/>
              <a:t>06/09/2022</a:t>
            </a:fld>
            <a:endParaRPr lang="en-GB" dirty="0"/>
          </a:p>
        </p:txBody>
      </p:sp>
      <p:sp>
        <p:nvSpPr>
          <p:cNvPr id="6" name="Footer Placeholder 5">
            <a:extLst>
              <a:ext uri="{FF2B5EF4-FFF2-40B4-BE49-F238E27FC236}">
                <a16:creationId xmlns:a16="http://schemas.microsoft.com/office/drawing/2014/main" id="{F89F86C7-7409-25B8-8977-D7838717F47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6D1B183F-F360-85C4-509A-B41E3609213F}"/>
              </a:ext>
            </a:extLst>
          </p:cNvPr>
          <p:cNvSpPr>
            <a:spLocks noGrp="1"/>
          </p:cNvSpPr>
          <p:nvPr>
            <p:ph type="sldNum" sz="quarter" idx="12"/>
          </p:nvPr>
        </p:nvSpPr>
        <p:spPr/>
        <p:txBody>
          <a:bodyPr/>
          <a:lstStyle/>
          <a:p>
            <a:fld id="{CE00D5DB-530E-46D7-BBCF-AD14BE6FFEB3}" type="slidenum">
              <a:rPr lang="en-GB" smtClean="0"/>
              <a:t>‹#›</a:t>
            </a:fld>
            <a:endParaRPr lang="en-GB" dirty="0"/>
          </a:p>
        </p:txBody>
      </p:sp>
    </p:spTree>
    <p:extLst>
      <p:ext uri="{BB962C8B-B14F-4D97-AF65-F5344CB8AC3E}">
        <p14:creationId xmlns:p14="http://schemas.microsoft.com/office/powerpoint/2010/main" val="2181533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F2CBA2-D0D7-2FB4-007B-8DC365B2E9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6B9C88-1504-E224-7A78-5A3B79DB0F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189089-A1F3-E165-9182-CF204D2EFF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CE2229-FD3B-4F46-9522-E99D89E89F1B}" type="datetimeFigureOut">
              <a:rPr lang="en-GB" smtClean="0"/>
              <a:t>06/09/2022</a:t>
            </a:fld>
            <a:endParaRPr lang="en-GB" dirty="0"/>
          </a:p>
        </p:txBody>
      </p:sp>
      <p:sp>
        <p:nvSpPr>
          <p:cNvPr id="5" name="Footer Placeholder 4">
            <a:extLst>
              <a:ext uri="{FF2B5EF4-FFF2-40B4-BE49-F238E27FC236}">
                <a16:creationId xmlns:a16="http://schemas.microsoft.com/office/drawing/2014/main" id="{BE21851A-3BF2-D014-C9CE-28EFE8B218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9368A431-0C4C-CB97-5A52-4739276DD0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00D5DB-530E-46D7-BBCF-AD14BE6FFEB3}" type="slidenum">
              <a:rPr lang="en-GB" smtClean="0"/>
              <a:t>‹#›</a:t>
            </a:fld>
            <a:endParaRPr lang="en-GB" dirty="0"/>
          </a:p>
        </p:txBody>
      </p:sp>
    </p:spTree>
    <p:extLst>
      <p:ext uri="{BB962C8B-B14F-4D97-AF65-F5344CB8AC3E}">
        <p14:creationId xmlns:p14="http://schemas.microsoft.com/office/powerpoint/2010/main" val="1149721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7.gif"/><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3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xml.rels><?xml version="1.0" encoding="UTF-8" standalone="yes"?>
<Relationships xmlns="http://schemas.openxmlformats.org/package/2006/relationships"><Relationship Id="rId2" Type="http://schemas.openxmlformats.org/officeDocument/2006/relationships/hyperlink" Target="https://www.igi-global.com/book/handbook-research-economic-political-implications/218297"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23571" y="1980660"/>
            <a:ext cx="9944592" cy="1845943"/>
          </a:xfrm>
        </p:spPr>
        <p:txBody>
          <a:bodyPr vert="horz" lIns="91440" tIns="45720" rIns="91440" bIns="45720" rtlCol="0" anchor="ctr">
            <a:normAutofit/>
          </a:bodyPr>
          <a:lstStyle/>
          <a:p>
            <a:pPr>
              <a:spcAft>
                <a:spcPts val="800"/>
              </a:spcAft>
            </a:pPr>
            <a:r>
              <a:rPr lang="en-US" sz="3100" b="1" kern="1200" dirty="0">
                <a:solidFill>
                  <a:schemeClr val="tx2"/>
                </a:solidFill>
                <a:effectLst>
                  <a:outerShdw blurRad="38100" dist="38100" dir="2700000" algn="tl">
                    <a:srgbClr val="000000">
                      <a:alpha val="43137"/>
                    </a:srgbClr>
                  </a:outerShdw>
                </a:effectLst>
                <a:latin typeface="+mj-lt"/>
                <a:ea typeface="+mj-ea"/>
                <a:cs typeface="+mj-cs"/>
              </a:rPr>
              <a:t>Availability and affordability of PET tracers, the challenges and opportunities in developing countries</a:t>
            </a:r>
          </a:p>
        </p:txBody>
      </p:sp>
      <p:grpSp>
        <p:nvGrpSpPr>
          <p:cNvPr id="37" name="Group 36">
            <a:extLst>
              <a:ext uri="{FF2B5EF4-FFF2-40B4-BE49-F238E27FC236}">
                <a16:creationId xmlns:a16="http://schemas.microsoft.com/office/drawing/2014/main" id="{05545017-2445-4AB3-95A6-48F17C8026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38" name="Freeform: Shape 37">
              <a:extLst>
                <a:ext uri="{FF2B5EF4-FFF2-40B4-BE49-F238E27FC236}">
                  <a16:creationId xmlns:a16="http://schemas.microsoft.com/office/drawing/2014/main" id="{F3B5D580-007D-4215-A10B-C8CF12EE02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24228C19-035F-4E8E-BAFD-56EC684B6F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C10D7C81-A1BE-4720-A66D-AEF9A11A54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1BF18FEE-BE44-4F4A-AA4E-EC795CB0B9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ubtitle 2"/>
          <p:cNvSpPr>
            <a:spLocks noGrp="1"/>
          </p:cNvSpPr>
          <p:nvPr>
            <p:ph type="subTitle" idx="1"/>
          </p:nvPr>
        </p:nvSpPr>
        <p:spPr>
          <a:xfrm>
            <a:off x="3144416" y="4414029"/>
            <a:ext cx="7733152" cy="2430864"/>
          </a:xfrm>
        </p:spPr>
        <p:txBody>
          <a:bodyPr vert="horz" lIns="91440" tIns="45720" rIns="91440" bIns="45720" rtlCol="0" anchor="t">
            <a:normAutofit/>
          </a:bodyPr>
          <a:lstStyle/>
          <a:p>
            <a:r>
              <a:rPr lang="en-US" sz="2000" b="1" i="1" dirty="0">
                <a:solidFill>
                  <a:schemeClr val="tx2"/>
                </a:solidFill>
              </a:rPr>
              <a:t>Dr. Ibrahim Elsayed Saad </a:t>
            </a:r>
          </a:p>
          <a:p>
            <a:pPr indent="-228600" algn="l">
              <a:buFont typeface="Arial" panose="020B0604020202020204" pitchFamily="34" charset="0"/>
              <a:buChar char="•"/>
            </a:pPr>
            <a:r>
              <a:rPr lang="en-US" sz="2000" i="1" dirty="0">
                <a:solidFill>
                  <a:schemeClr val="tx2"/>
                </a:solidFill>
              </a:rPr>
              <a:t>Chairman of NMT program -Inaya Medical Colleges- Riyadh- KSA</a:t>
            </a:r>
          </a:p>
          <a:p>
            <a:pPr indent="-228600" algn="l">
              <a:buFont typeface="Arial" panose="020B0604020202020204" pitchFamily="34" charset="0"/>
              <a:buChar char="•"/>
            </a:pPr>
            <a:r>
              <a:rPr lang="en-US" sz="2000" i="1" dirty="0">
                <a:solidFill>
                  <a:schemeClr val="tx2"/>
                </a:solidFill>
              </a:rPr>
              <a:t>Associate Professor of Nuclear Medicine Physics -Faculty of Medicine- Cairo University - EGYPT</a:t>
            </a:r>
          </a:p>
          <a:p>
            <a:pPr indent="-228600" algn="l">
              <a:buFont typeface="Arial" panose="020B0604020202020204" pitchFamily="34" charset="0"/>
              <a:buChar char="•"/>
            </a:pPr>
            <a:endParaRPr lang="en-US" sz="2000" i="1" dirty="0">
              <a:solidFill>
                <a:schemeClr val="tx2"/>
              </a:solidFill>
            </a:endParaRPr>
          </a:p>
        </p:txBody>
      </p:sp>
      <p:grpSp>
        <p:nvGrpSpPr>
          <p:cNvPr id="43" name="Group 42">
            <a:extLst>
              <a:ext uri="{FF2B5EF4-FFF2-40B4-BE49-F238E27FC236}">
                <a16:creationId xmlns:a16="http://schemas.microsoft.com/office/drawing/2014/main" id="{06B7259D-F2AD-42FE-B984-6D1D74321C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4" y="3658536"/>
            <a:ext cx="3655725" cy="2743201"/>
            <a:chOff x="-305" y="-1"/>
            <a:chExt cx="3832880" cy="2876136"/>
          </a:xfrm>
        </p:grpSpPr>
        <p:sp>
          <p:nvSpPr>
            <p:cNvPr id="44" name="Freeform: Shape 43">
              <a:extLst>
                <a:ext uri="{FF2B5EF4-FFF2-40B4-BE49-F238E27FC236}">
                  <a16:creationId xmlns:a16="http://schemas.microsoft.com/office/drawing/2014/main" id="{9E5C38C6-2516-45D1-ADFC-3F59F8E34A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6C274C95-E7A7-401D-A8F5-FFF5EB9291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61D598C3-55D0-44FB-8766-A89B34B317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39EBC5C7-E54F-42F3-93F0-75AAC99FF9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6" name="Picture 2" descr="MEDAMI 2022 - Multimodality molecular neuro-imaging: clinical and technical state-of-the-art">
            <a:extLst>
              <a:ext uri="{FF2B5EF4-FFF2-40B4-BE49-F238E27FC236}">
                <a16:creationId xmlns:a16="http://schemas.microsoft.com/office/drawing/2014/main" id="{9EDC826A-503D-23A2-578E-D88D82704E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02" y="216519"/>
            <a:ext cx="4129087" cy="8777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0C88D4F9-E353-4C34-ABEC-518D16DB5E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63786" y="141242"/>
            <a:ext cx="1113782" cy="1307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69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AC1C569-543E-90A7-557D-AC82CBA477EC}"/>
              </a:ext>
            </a:extLst>
          </p:cNvPr>
          <p:cNvSpPr>
            <a:spLocks noGrp="1"/>
          </p:cNvSpPr>
          <p:nvPr>
            <p:ph type="title"/>
          </p:nvPr>
        </p:nvSpPr>
        <p:spPr>
          <a:xfrm>
            <a:off x="1113810" y="2960716"/>
            <a:ext cx="4036334" cy="2387600"/>
          </a:xfrm>
        </p:spPr>
        <p:txBody>
          <a:bodyPr vert="horz" lIns="91440" tIns="45720" rIns="91440" bIns="45720" rtlCol="0" anchor="t">
            <a:normAutofit/>
          </a:bodyPr>
          <a:lstStyle/>
          <a:p>
            <a:r>
              <a:rPr lang="en-US" sz="5400" kern="1200" dirty="0">
                <a:solidFill>
                  <a:schemeClr val="tx1"/>
                </a:solidFill>
                <a:latin typeface="+mj-lt"/>
                <a:ea typeface="+mj-ea"/>
                <a:cs typeface="+mj-cs"/>
              </a:rPr>
              <a:t>Cyclotron distribution in Latin America</a:t>
            </a:r>
          </a:p>
        </p:txBody>
      </p:sp>
      <p:sp>
        <p:nvSpPr>
          <p:cNvPr id="3" name="Content Placeholder 2">
            <a:extLst>
              <a:ext uri="{FF2B5EF4-FFF2-40B4-BE49-F238E27FC236}">
                <a16:creationId xmlns:a16="http://schemas.microsoft.com/office/drawing/2014/main" id="{43FBFA39-9F6E-96C5-B586-078F3CFBA52A}"/>
              </a:ext>
            </a:extLst>
          </p:cNvPr>
          <p:cNvSpPr>
            <a:spLocks noGrp="1"/>
          </p:cNvSpPr>
          <p:nvPr>
            <p:ph idx="1"/>
          </p:nvPr>
        </p:nvSpPr>
        <p:spPr>
          <a:xfrm>
            <a:off x="1113809" y="953037"/>
            <a:ext cx="4036333" cy="1709849"/>
          </a:xfrm>
        </p:spPr>
        <p:txBody>
          <a:bodyPr vert="horz" lIns="91440" tIns="45720" rIns="91440" bIns="45720" rtlCol="0" anchor="b">
            <a:normAutofit/>
          </a:bodyPr>
          <a:lstStyle/>
          <a:p>
            <a:pPr marL="0" indent="0">
              <a:buNone/>
            </a:pPr>
            <a:r>
              <a:rPr lang="en-US" sz="2000" b="0" i="0" kern="1200" dirty="0">
                <a:solidFill>
                  <a:schemeClr val="tx1"/>
                </a:solidFill>
                <a:effectLst/>
                <a:latin typeface="+mn-lt"/>
                <a:ea typeface="+mn-ea"/>
                <a:cs typeface="+mn-cs"/>
              </a:rPr>
              <a:t>Number of cyclotrons by country and estimated population</a:t>
            </a:r>
            <a:r>
              <a:rPr lang="en-US" sz="2000" kern="1200" dirty="0">
                <a:solidFill>
                  <a:schemeClr val="tx1"/>
                </a:solidFill>
                <a:latin typeface="+mn-lt"/>
                <a:ea typeface="+mn-ea"/>
                <a:cs typeface="+mn-cs"/>
              </a:rPr>
              <a:t> </a:t>
            </a:r>
            <a:br>
              <a:rPr lang="en-US" sz="2000" kern="1200" dirty="0">
                <a:solidFill>
                  <a:schemeClr val="tx1"/>
                </a:solidFill>
                <a:latin typeface="+mn-lt"/>
                <a:ea typeface="+mn-ea"/>
                <a:cs typeface="+mn-cs"/>
              </a:rPr>
            </a:br>
            <a:endParaRPr lang="en-US" sz="2000" kern="1200" dirty="0">
              <a:solidFill>
                <a:schemeClr val="tx1"/>
              </a:solidFill>
              <a:latin typeface="+mn-lt"/>
              <a:ea typeface="+mn-ea"/>
              <a:cs typeface="+mn-cs"/>
            </a:endParaRPr>
          </a:p>
        </p:txBody>
      </p:sp>
      <p:grpSp>
        <p:nvGrpSpPr>
          <p:cNvPr id="14" name="Group 13">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15" name="Rectangle 14">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92C04F86-F635-AE1B-7086-0A0FA92B3969}"/>
              </a:ext>
            </a:extLst>
          </p:cNvPr>
          <p:cNvPicPr>
            <a:picLocks noChangeAspect="1"/>
          </p:cNvPicPr>
          <p:nvPr/>
        </p:nvPicPr>
        <p:blipFill>
          <a:blip r:embed="rId2"/>
          <a:stretch>
            <a:fillRect/>
          </a:stretch>
        </p:blipFill>
        <p:spPr>
          <a:xfrm>
            <a:off x="5922492" y="1496623"/>
            <a:ext cx="5536001" cy="3806001"/>
          </a:xfrm>
          <a:prstGeom prst="rect">
            <a:avLst/>
          </a:prstGeom>
        </p:spPr>
      </p:pic>
      <p:sp>
        <p:nvSpPr>
          <p:cNvPr id="7" name="TextBox 6">
            <a:extLst>
              <a:ext uri="{FF2B5EF4-FFF2-40B4-BE49-F238E27FC236}">
                <a16:creationId xmlns:a16="http://schemas.microsoft.com/office/drawing/2014/main" id="{29A278CA-ED79-34AF-D62E-C15D90724799}"/>
              </a:ext>
            </a:extLst>
          </p:cNvPr>
          <p:cNvSpPr txBox="1"/>
          <p:nvPr/>
        </p:nvSpPr>
        <p:spPr>
          <a:xfrm>
            <a:off x="2022498" y="6492875"/>
            <a:ext cx="10053166" cy="400110"/>
          </a:xfrm>
          <a:prstGeom prst="rect">
            <a:avLst/>
          </a:prstGeom>
          <a:noFill/>
        </p:spPr>
        <p:txBody>
          <a:bodyPr wrap="square">
            <a:spAutoFit/>
          </a:bodyPr>
          <a:lstStyle/>
          <a:p>
            <a:pPr>
              <a:spcAft>
                <a:spcPts val="600"/>
              </a:spcAft>
            </a:pPr>
            <a:r>
              <a:rPr lang="en-GB" sz="1000" b="0" i="0" dirty="0">
                <a:solidFill>
                  <a:srgbClr val="000000"/>
                </a:solidFill>
                <a:effectLst/>
                <a:latin typeface="MyriadPro-Light"/>
              </a:rPr>
              <a:t>Miguel A. Avila‑Rodriguez, et.al.,</a:t>
            </a:r>
            <a:r>
              <a:rPr lang="en-GB" sz="1000" b="0" i="0" dirty="0">
                <a:solidFill>
                  <a:srgbClr val="000000"/>
                </a:solidFill>
                <a:effectLst/>
                <a:latin typeface="MyriadPro-Regular"/>
              </a:rPr>
              <a:t> Current status on cyclotron facilities and related infrastructure supporting PET applications in Latin America and the Caribbean,</a:t>
            </a:r>
            <a:r>
              <a:rPr lang="en-GB" sz="1000" dirty="0"/>
              <a:t> </a:t>
            </a:r>
            <a:r>
              <a:rPr lang="en-GB" sz="1000" b="0" i="1" dirty="0">
                <a:solidFill>
                  <a:srgbClr val="000000"/>
                </a:solidFill>
                <a:effectLst/>
                <a:latin typeface="MyriadPro-It"/>
              </a:rPr>
              <a:t>EJNMMI Radiopharmacy and Chemistry (2022) 7:14.</a:t>
            </a:r>
            <a:r>
              <a:rPr lang="en-GB" sz="1000" dirty="0"/>
              <a:t> </a:t>
            </a:r>
            <a:endParaRPr lang="en-GB" dirty="0"/>
          </a:p>
        </p:txBody>
      </p:sp>
    </p:spTree>
    <p:extLst>
      <p:ext uri="{BB962C8B-B14F-4D97-AF65-F5344CB8AC3E}">
        <p14:creationId xmlns:p14="http://schemas.microsoft.com/office/powerpoint/2010/main" val="194219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AAE94E3-A7DB-4868-B1E3-E49703488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72A3C1-A440-EAE6-BF73-4A64F747A1E4}"/>
              </a:ext>
            </a:extLst>
          </p:cNvPr>
          <p:cNvSpPr>
            <a:spLocks noGrp="1"/>
          </p:cNvSpPr>
          <p:nvPr>
            <p:ph type="title"/>
          </p:nvPr>
        </p:nvSpPr>
        <p:spPr>
          <a:xfrm>
            <a:off x="589560" y="856180"/>
            <a:ext cx="5279408" cy="1128068"/>
          </a:xfrm>
        </p:spPr>
        <p:txBody>
          <a:bodyPr vert="horz" lIns="91440" tIns="45720" rIns="91440" bIns="45720" rtlCol="0" anchor="ctr">
            <a:normAutofit/>
          </a:bodyPr>
          <a:lstStyle/>
          <a:p>
            <a:r>
              <a:rPr lang="en-US" sz="3700"/>
              <a:t>Distribution of Cyclotrons in LAC region</a:t>
            </a:r>
          </a:p>
        </p:txBody>
      </p:sp>
      <p:grpSp>
        <p:nvGrpSpPr>
          <p:cNvPr id="14" name="Group 13">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5" name="Rectangle 14">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3D49B72-ACC9-74F9-A4D6-9DAFBD2BAA97}"/>
              </a:ext>
            </a:extLst>
          </p:cNvPr>
          <p:cNvSpPr txBox="1"/>
          <p:nvPr/>
        </p:nvSpPr>
        <p:spPr>
          <a:xfrm>
            <a:off x="207871" y="6236084"/>
            <a:ext cx="6042785" cy="691067"/>
          </a:xfrm>
          <a:prstGeom prst="rect">
            <a:avLst/>
          </a:prstGeom>
        </p:spPr>
        <p:txBody>
          <a:bodyPr vert="horz" lIns="91440" tIns="45720" rIns="91440" bIns="45720" rtlCol="0" anchor="ctr">
            <a:normAutofit/>
          </a:bodyPr>
          <a:lstStyle/>
          <a:p>
            <a:pPr>
              <a:lnSpc>
                <a:spcPct val="90000"/>
              </a:lnSpc>
              <a:spcAft>
                <a:spcPts val="600"/>
              </a:spcAft>
            </a:pPr>
            <a:r>
              <a:rPr lang="en-US" sz="1000" b="0" i="0" dirty="0">
                <a:effectLst/>
              </a:rPr>
              <a:t>Miguel A. Avila‑Rodriguez, </a:t>
            </a:r>
            <a:r>
              <a:rPr lang="en-US" sz="1000" b="0" i="0" dirty="0" err="1">
                <a:effectLst/>
              </a:rPr>
              <a:t>et.al</a:t>
            </a:r>
            <a:r>
              <a:rPr lang="en-US" sz="1000" b="0" i="0" dirty="0">
                <a:effectLst/>
              </a:rPr>
              <a:t>., Current status on cyclotron facilities and related infrastructure supporting PET applications in Latin America and the Caribbean,</a:t>
            </a:r>
            <a:r>
              <a:rPr lang="en-US" sz="1000" dirty="0"/>
              <a:t> </a:t>
            </a:r>
            <a:r>
              <a:rPr lang="en-US" sz="1000" b="0" i="1" dirty="0">
                <a:effectLst/>
              </a:rPr>
              <a:t>EJNMMI </a:t>
            </a:r>
            <a:r>
              <a:rPr lang="en-US" sz="1000" b="0" i="1" dirty="0" err="1">
                <a:effectLst/>
              </a:rPr>
              <a:t>Radiopharmacy</a:t>
            </a:r>
            <a:r>
              <a:rPr lang="en-US" sz="1000" b="0" i="1" dirty="0">
                <a:effectLst/>
              </a:rPr>
              <a:t> and Chemistry (2022) 7:14.</a:t>
            </a:r>
            <a:r>
              <a:rPr lang="en-US" sz="1000" dirty="0"/>
              <a:t> </a:t>
            </a:r>
          </a:p>
        </p:txBody>
      </p:sp>
      <p:sp>
        <p:nvSpPr>
          <p:cNvPr id="20" name="Rectangle 19">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A153114-6BAB-F902-6546-9FE1769E1E1A}"/>
              </a:ext>
            </a:extLst>
          </p:cNvPr>
          <p:cNvPicPr>
            <a:picLocks noChangeAspect="1"/>
          </p:cNvPicPr>
          <p:nvPr/>
        </p:nvPicPr>
        <p:blipFill>
          <a:blip r:embed="rId2"/>
          <a:stretch>
            <a:fillRect/>
          </a:stretch>
        </p:blipFill>
        <p:spPr>
          <a:xfrm>
            <a:off x="7047402" y="648424"/>
            <a:ext cx="4397433" cy="2341632"/>
          </a:xfrm>
          <a:prstGeom prst="rect">
            <a:avLst/>
          </a:prstGeom>
        </p:spPr>
      </p:pic>
      <p:sp>
        <p:nvSpPr>
          <p:cNvPr id="24" name="Rectangle 23">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511C5A2-7B29-D515-AD9A-035CC73145CD}"/>
              </a:ext>
            </a:extLst>
          </p:cNvPr>
          <p:cNvPicPr>
            <a:picLocks noChangeAspect="1"/>
          </p:cNvPicPr>
          <p:nvPr/>
        </p:nvPicPr>
        <p:blipFill>
          <a:blip r:embed="rId3"/>
          <a:stretch>
            <a:fillRect/>
          </a:stretch>
        </p:blipFill>
        <p:spPr>
          <a:xfrm>
            <a:off x="6977993" y="3691628"/>
            <a:ext cx="4395569" cy="2428551"/>
          </a:xfrm>
          <a:prstGeom prst="rect">
            <a:avLst/>
          </a:prstGeom>
        </p:spPr>
      </p:pic>
      <p:pic>
        <p:nvPicPr>
          <p:cNvPr id="1026" name="Picture 2" descr="Cyclotron and Production of PET Radionuclides | Radiology Key">
            <a:extLst>
              <a:ext uri="{FF2B5EF4-FFF2-40B4-BE49-F238E27FC236}">
                <a16:creationId xmlns:a16="http://schemas.microsoft.com/office/drawing/2014/main" id="{51D1D7E8-ED93-E29A-7B0B-2927F087A2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560" y="2306257"/>
            <a:ext cx="5085922" cy="3693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5688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4E9558-AB74-A678-3EBC-587463D7D1CF}"/>
              </a:ext>
            </a:extLst>
          </p:cNvPr>
          <p:cNvSpPr>
            <a:spLocks noGrp="1"/>
          </p:cNvSpPr>
          <p:nvPr>
            <p:ph idx="1"/>
          </p:nvPr>
        </p:nvSpPr>
        <p:spPr>
          <a:xfrm>
            <a:off x="838200" y="1333209"/>
            <a:ext cx="10515600" cy="4843754"/>
          </a:xfrm>
        </p:spPr>
        <p:txBody>
          <a:bodyPr>
            <a:normAutofit/>
          </a:bodyPr>
          <a:lstStyle/>
          <a:p>
            <a:r>
              <a:rPr lang="en-GB" dirty="0"/>
              <a:t>Although the growth was higher in the LAC region than the global nuclear medicine imaging devices market, the number of PET scanners per million inhabitants is around 0.47. </a:t>
            </a:r>
          </a:p>
          <a:p>
            <a:r>
              <a:rPr lang="en-GB" dirty="0"/>
              <a:t>Also, In the Middle East (ME), the number of PET scanners in 2016 was 194 and grew to 220 scanners in 2019, the number of PET scanners per million inhabitants in the ME is 0.66. </a:t>
            </a:r>
          </a:p>
          <a:p>
            <a:r>
              <a:rPr lang="en-GB" dirty="0"/>
              <a:t>In both cases LAC and the ME, the number of PET scanners/million inhabitants is still far below the recommended 2.0 to 2.5 scanners per million in an optimal health setting.</a:t>
            </a:r>
          </a:p>
        </p:txBody>
      </p:sp>
      <p:sp>
        <p:nvSpPr>
          <p:cNvPr id="5" name="TextBox 4">
            <a:extLst>
              <a:ext uri="{FF2B5EF4-FFF2-40B4-BE49-F238E27FC236}">
                <a16:creationId xmlns:a16="http://schemas.microsoft.com/office/drawing/2014/main" id="{49FA996E-9A8C-6EF6-65BD-AE0264D97BCF}"/>
              </a:ext>
            </a:extLst>
          </p:cNvPr>
          <p:cNvSpPr txBox="1"/>
          <p:nvPr/>
        </p:nvSpPr>
        <p:spPr>
          <a:xfrm>
            <a:off x="4414365" y="6549225"/>
            <a:ext cx="7777635" cy="246221"/>
          </a:xfrm>
          <a:prstGeom prst="rect">
            <a:avLst/>
          </a:prstGeom>
          <a:noFill/>
        </p:spPr>
        <p:txBody>
          <a:bodyPr wrap="square">
            <a:spAutoFit/>
          </a:bodyPr>
          <a:lstStyle/>
          <a:p>
            <a:r>
              <a:rPr lang="it-IT" sz="1000" dirty="0">
                <a:latin typeface="Times New Roman" panose="02020603050405020304" pitchFamily="18" charset="0"/>
                <a:cs typeface="Times New Roman" panose="02020603050405020304" pitchFamily="18" charset="0"/>
              </a:rPr>
              <a:t>Diana Paez,  Francesco Giammarile, Pilar Orellana,  (</a:t>
            </a:r>
            <a:r>
              <a:rPr lang="en-GB" sz="1000" dirty="0">
                <a:latin typeface="Times New Roman" panose="02020603050405020304" pitchFamily="18" charset="0"/>
                <a:cs typeface="Times New Roman" panose="02020603050405020304" pitchFamily="18" charset="0"/>
              </a:rPr>
              <a:t>Nuclear medicine: a global perspective) Clinical and Translational Imaging (2020) 8:51–53.</a:t>
            </a:r>
          </a:p>
        </p:txBody>
      </p:sp>
    </p:spTree>
    <p:extLst>
      <p:ext uri="{BB962C8B-B14F-4D97-AF65-F5344CB8AC3E}">
        <p14:creationId xmlns:p14="http://schemas.microsoft.com/office/powerpoint/2010/main" val="3139275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B1E94F-905D-2F26-37C3-35D9CFA70081}"/>
              </a:ext>
            </a:extLst>
          </p:cNvPr>
          <p:cNvPicPr>
            <a:picLocks noChangeAspect="1"/>
          </p:cNvPicPr>
          <p:nvPr/>
        </p:nvPicPr>
        <p:blipFill rotWithShape="1">
          <a:blip r:embed="rId3"/>
          <a:srcRect t="3008" r="5446" b="11029"/>
          <a:stretch/>
        </p:blipFill>
        <p:spPr>
          <a:xfrm>
            <a:off x="97992" y="185057"/>
            <a:ext cx="11527951" cy="5910942"/>
          </a:xfrm>
          <a:prstGeom prst="rect">
            <a:avLst/>
          </a:prstGeom>
        </p:spPr>
      </p:pic>
      <p:sp>
        <p:nvSpPr>
          <p:cNvPr id="9"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21870F8C-2C26-7A93-5729-5726770F76CB}"/>
              </a:ext>
            </a:extLst>
          </p:cNvPr>
          <p:cNvSpPr>
            <a:spLocks noGrp="1"/>
          </p:cNvSpPr>
          <p:nvPr>
            <p:ph type="title"/>
          </p:nvPr>
        </p:nvSpPr>
        <p:spPr>
          <a:xfrm>
            <a:off x="8022020" y="3344920"/>
            <a:ext cx="3852041" cy="1834056"/>
          </a:xfrm>
        </p:spPr>
        <p:txBody>
          <a:bodyPr vert="horz" lIns="91440" tIns="45720" rIns="91440" bIns="45720" rtlCol="0" anchor="b">
            <a:normAutofit/>
          </a:bodyPr>
          <a:lstStyle/>
          <a:p>
            <a:pPr algn="ctr"/>
            <a:r>
              <a:rPr lang="en-US" sz="4000" dirty="0"/>
              <a:t>Number of PET-CT in Africa</a:t>
            </a:r>
          </a:p>
        </p:txBody>
      </p:sp>
      <p:cxnSp>
        <p:nvCxnSpPr>
          <p:cNvPr id="11" name="Straight Connector 10">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28B3B40-2EB6-E621-8FAE-82372CB5262D}"/>
              </a:ext>
            </a:extLst>
          </p:cNvPr>
          <p:cNvSpPr txBox="1"/>
          <p:nvPr/>
        </p:nvSpPr>
        <p:spPr>
          <a:xfrm>
            <a:off x="4467541" y="6611769"/>
            <a:ext cx="8299157" cy="246221"/>
          </a:xfrm>
          <a:prstGeom prst="rect">
            <a:avLst/>
          </a:prstGeom>
          <a:noFill/>
        </p:spPr>
        <p:txBody>
          <a:bodyPr wrap="square">
            <a:spAutoFit/>
          </a:bodyPr>
          <a:lstStyle/>
          <a:p>
            <a:r>
              <a:rPr lang="en-GB" sz="1000" b="0" i="0" dirty="0">
                <a:solidFill>
                  <a:srgbClr val="000000"/>
                </a:solidFill>
                <a:effectLst/>
                <a:latin typeface="Times New Roman" panose="02020603050405020304" pitchFamily="18" charset="0"/>
                <a:cs typeface="Times New Roman" panose="02020603050405020304" pitchFamily="18" charset="0"/>
              </a:rPr>
              <a:t>Anna </a:t>
            </a:r>
            <a:r>
              <a:rPr lang="en-GB" sz="1000" b="0" i="0" dirty="0" err="1">
                <a:solidFill>
                  <a:srgbClr val="000000"/>
                </a:solidFill>
                <a:effectLst/>
                <a:latin typeface="Times New Roman" panose="02020603050405020304" pitchFamily="18" charset="0"/>
                <a:cs typeface="Times New Roman" panose="02020603050405020304" pitchFamily="18" charset="0"/>
              </a:rPr>
              <a:t>Grigoryan</a:t>
            </a:r>
            <a:r>
              <a:rPr lang="en-GB" sz="1000" b="0" i="0" dirty="0">
                <a:solidFill>
                  <a:srgbClr val="000000"/>
                </a:solidFill>
                <a:effectLst/>
                <a:latin typeface="Times New Roman" panose="02020603050405020304" pitchFamily="18" charset="0"/>
                <a:cs typeface="Times New Roman" panose="02020603050405020304" pitchFamily="18" charset="0"/>
              </a:rPr>
              <a:t> </a:t>
            </a:r>
            <a:r>
              <a:rPr lang="en-GB" sz="1000" dirty="0">
                <a:solidFill>
                  <a:srgbClr val="000000"/>
                </a:solidFill>
                <a:latin typeface="Times New Roman" panose="02020603050405020304" pitchFamily="18" charset="0"/>
                <a:cs typeface="Times New Roman" panose="02020603050405020304" pitchFamily="18" charset="0"/>
              </a:rPr>
              <a:t>, </a:t>
            </a:r>
            <a:r>
              <a:rPr lang="en-GB" sz="1000" b="0" i="0" dirty="0">
                <a:solidFill>
                  <a:srgbClr val="000000"/>
                </a:solidFill>
                <a:effectLst/>
                <a:latin typeface="Times New Roman" panose="02020603050405020304" pitchFamily="18" charset="0"/>
                <a:cs typeface="Times New Roman" panose="02020603050405020304" pitchFamily="18" charset="0"/>
              </a:rPr>
              <a:t>Salah </a:t>
            </a:r>
            <a:r>
              <a:rPr lang="en-GB" sz="1000" b="0" i="0" dirty="0" err="1">
                <a:solidFill>
                  <a:srgbClr val="000000"/>
                </a:solidFill>
                <a:effectLst/>
                <a:latin typeface="Times New Roman" panose="02020603050405020304" pitchFamily="18" charset="0"/>
                <a:cs typeface="Times New Roman" panose="02020603050405020304" pitchFamily="18" charset="0"/>
              </a:rPr>
              <a:t>Bouyoucef</a:t>
            </a:r>
            <a:r>
              <a:rPr lang="en-GB" sz="1000" b="0" i="0" dirty="0">
                <a:solidFill>
                  <a:srgbClr val="000000"/>
                </a:solidFill>
                <a:effectLst/>
                <a:latin typeface="Times New Roman" panose="02020603050405020304" pitchFamily="18" charset="0"/>
                <a:cs typeface="Times New Roman" panose="02020603050405020304" pitchFamily="18" charset="0"/>
              </a:rPr>
              <a:t>, et.al, Development of nuclear medicine in Africa</a:t>
            </a:r>
            <a:r>
              <a:rPr lang="en-GB" sz="1000" dirty="0">
                <a:latin typeface="Times New Roman" panose="02020603050405020304" pitchFamily="18" charset="0"/>
                <a:cs typeface="Times New Roman" panose="02020603050405020304" pitchFamily="18" charset="0"/>
              </a:rPr>
              <a:t> , </a:t>
            </a:r>
            <a:r>
              <a:rPr lang="en-GB" sz="1000" b="0" i="0" dirty="0">
                <a:solidFill>
                  <a:srgbClr val="000000"/>
                </a:solidFill>
                <a:effectLst/>
                <a:latin typeface="Times New Roman" panose="02020603050405020304" pitchFamily="18" charset="0"/>
                <a:cs typeface="Times New Roman" panose="02020603050405020304" pitchFamily="18" charset="0"/>
              </a:rPr>
              <a:t>Clinical and Translational Imaging (2022) 10:101–111</a:t>
            </a:r>
            <a:r>
              <a:rPr lang="en-GB" sz="1000" dirty="0">
                <a:latin typeface="Times New Roman" panose="02020603050405020304" pitchFamily="18" charset="0"/>
                <a:cs typeface="Times New Roman" panose="02020603050405020304" pitchFamily="18" charset="0"/>
              </a:rPr>
              <a:t> </a:t>
            </a:r>
            <a:r>
              <a:rPr lang="en-GB" sz="1000" b="0" i="0" dirty="0">
                <a:solidFill>
                  <a:srgbClr val="000000"/>
                </a:solidFill>
                <a:effectLst/>
                <a:latin typeface="Times New Roman" panose="02020603050405020304" pitchFamily="18" charset="0"/>
                <a:cs typeface="Times New Roman" panose="02020603050405020304" pitchFamily="18" charset="0"/>
              </a:rPr>
              <a:t> </a:t>
            </a:r>
            <a:r>
              <a:rPr lang="en-GB" sz="10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281704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9A93E2-7EFF-5589-54BA-101191D2F4C7}"/>
              </a:ext>
            </a:extLst>
          </p:cNvPr>
          <p:cNvPicPr>
            <a:picLocks noChangeAspect="1"/>
          </p:cNvPicPr>
          <p:nvPr/>
        </p:nvPicPr>
        <p:blipFill>
          <a:blip r:embed="rId2"/>
          <a:stretch>
            <a:fillRect/>
          </a:stretch>
        </p:blipFill>
        <p:spPr>
          <a:xfrm>
            <a:off x="3350533" y="76781"/>
            <a:ext cx="8841467" cy="5948423"/>
          </a:xfrm>
          <a:prstGeom prst="rect">
            <a:avLst/>
          </a:prstGeom>
        </p:spPr>
      </p:pic>
      <p:sp>
        <p:nvSpPr>
          <p:cNvPr id="6" name="TextBox 5">
            <a:extLst>
              <a:ext uri="{FF2B5EF4-FFF2-40B4-BE49-F238E27FC236}">
                <a16:creationId xmlns:a16="http://schemas.microsoft.com/office/drawing/2014/main" id="{77A7BA07-20AD-9FB2-7E7D-3B005E7F3DD4}"/>
              </a:ext>
            </a:extLst>
          </p:cNvPr>
          <p:cNvSpPr txBox="1"/>
          <p:nvPr/>
        </p:nvSpPr>
        <p:spPr>
          <a:xfrm>
            <a:off x="605528" y="2044005"/>
            <a:ext cx="2326136" cy="1384995"/>
          </a:xfrm>
          <a:prstGeom prst="rect">
            <a:avLst/>
          </a:prstGeom>
          <a:noFill/>
        </p:spPr>
        <p:txBody>
          <a:bodyPr wrap="square">
            <a:spAutoFit/>
          </a:bodyPr>
          <a:lstStyle/>
          <a:p>
            <a:r>
              <a:rPr lang="en-US" sz="2800" dirty="0"/>
              <a:t>Number of cyclotrons in Africa</a:t>
            </a:r>
            <a:endParaRPr lang="en-GB" sz="2800" dirty="0"/>
          </a:p>
        </p:txBody>
      </p:sp>
      <p:sp>
        <p:nvSpPr>
          <p:cNvPr id="7" name="TextBox 6">
            <a:extLst>
              <a:ext uri="{FF2B5EF4-FFF2-40B4-BE49-F238E27FC236}">
                <a16:creationId xmlns:a16="http://schemas.microsoft.com/office/drawing/2014/main" id="{76E58116-0C2B-2616-BDD9-F59E53395F7B}"/>
              </a:ext>
            </a:extLst>
          </p:cNvPr>
          <p:cNvSpPr txBox="1"/>
          <p:nvPr/>
        </p:nvSpPr>
        <p:spPr>
          <a:xfrm>
            <a:off x="3825367" y="6611779"/>
            <a:ext cx="8299157" cy="246221"/>
          </a:xfrm>
          <a:prstGeom prst="rect">
            <a:avLst/>
          </a:prstGeom>
          <a:noFill/>
        </p:spPr>
        <p:txBody>
          <a:bodyPr wrap="square">
            <a:spAutoFit/>
          </a:bodyPr>
          <a:lstStyle/>
          <a:p>
            <a:r>
              <a:rPr lang="en-GB" sz="1000" b="0" i="0" dirty="0">
                <a:solidFill>
                  <a:srgbClr val="000000"/>
                </a:solidFill>
                <a:effectLst/>
                <a:latin typeface="Times New Roman" panose="02020603050405020304" pitchFamily="18" charset="0"/>
                <a:cs typeface="Times New Roman" panose="02020603050405020304" pitchFamily="18" charset="0"/>
              </a:rPr>
              <a:t>Anna </a:t>
            </a:r>
            <a:r>
              <a:rPr lang="en-GB" sz="1000" b="0" i="0" dirty="0" err="1">
                <a:solidFill>
                  <a:srgbClr val="000000"/>
                </a:solidFill>
                <a:effectLst/>
                <a:latin typeface="Times New Roman" panose="02020603050405020304" pitchFamily="18" charset="0"/>
                <a:cs typeface="Times New Roman" panose="02020603050405020304" pitchFamily="18" charset="0"/>
              </a:rPr>
              <a:t>Grigoryan</a:t>
            </a:r>
            <a:r>
              <a:rPr lang="en-GB" sz="1000" b="0" i="0" dirty="0">
                <a:solidFill>
                  <a:srgbClr val="000000"/>
                </a:solidFill>
                <a:effectLst/>
                <a:latin typeface="Times New Roman" panose="02020603050405020304" pitchFamily="18" charset="0"/>
                <a:cs typeface="Times New Roman" panose="02020603050405020304" pitchFamily="18" charset="0"/>
              </a:rPr>
              <a:t> </a:t>
            </a:r>
            <a:r>
              <a:rPr lang="en-GB" sz="1000" dirty="0">
                <a:solidFill>
                  <a:srgbClr val="000000"/>
                </a:solidFill>
                <a:latin typeface="Times New Roman" panose="02020603050405020304" pitchFamily="18" charset="0"/>
                <a:cs typeface="Times New Roman" panose="02020603050405020304" pitchFamily="18" charset="0"/>
              </a:rPr>
              <a:t>, </a:t>
            </a:r>
            <a:r>
              <a:rPr lang="en-GB" sz="1000" b="0" i="0" dirty="0">
                <a:solidFill>
                  <a:srgbClr val="000000"/>
                </a:solidFill>
                <a:effectLst/>
                <a:latin typeface="Times New Roman" panose="02020603050405020304" pitchFamily="18" charset="0"/>
                <a:cs typeface="Times New Roman" panose="02020603050405020304" pitchFamily="18" charset="0"/>
              </a:rPr>
              <a:t>Salah </a:t>
            </a:r>
            <a:r>
              <a:rPr lang="en-GB" sz="1000" b="0" i="0" dirty="0" err="1">
                <a:solidFill>
                  <a:srgbClr val="000000"/>
                </a:solidFill>
                <a:effectLst/>
                <a:latin typeface="Times New Roman" panose="02020603050405020304" pitchFamily="18" charset="0"/>
                <a:cs typeface="Times New Roman" panose="02020603050405020304" pitchFamily="18" charset="0"/>
              </a:rPr>
              <a:t>Bouyoucef</a:t>
            </a:r>
            <a:r>
              <a:rPr lang="en-GB" sz="1000" b="0" i="0" dirty="0">
                <a:solidFill>
                  <a:srgbClr val="000000"/>
                </a:solidFill>
                <a:effectLst/>
                <a:latin typeface="Times New Roman" panose="02020603050405020304" pitchFamily="18" charset="0"/>
                <a:cs typeface="Times New Roman" panose="02020603050405020304" pitchFamily="18" charset="0"/>
              </a:rPr>
              <a:t>, et.al, Development of nuclear medicine in Africa</a:t>
            </a:r>
            <a:r>
              <a:rPr lang="en-GB" sz="1000" dirty="0">
                <a:latin typeface="Times New Roman" panose="02020603050405020304" pitchFamily="18" charset="0"/>
                <a:cs typeface="Times New Roman" panose="02020603050405020304" pitchFamily="18" charset="0"/>
              </a:rPr>
              <a:t> , </a:t>
            </a:r>
            <a:r>
              <a:rPr lang="en-GB" sz="1000" b="0" i="0" dirty="0">
                <a:solidFill>
                  <a:srgbClr val="000000"/>
                </a:solidFill>
                <a:effectLst/>
                <a:latin typeface="Times New Roman" panose="02020603050405020304" pitchFamily="18" charset="0"/>
                <a:cs typeface="Times New Roman" panose="02020603050405020304" pitchFamily="18" charset="0"/>
              </a:rPr>
              <a:t>Clinical and Translational Imaging (2022) 10:101–111</a:t>
            </a:r>
            <a:r>
              <a:rPr lang="en-GB" sz="1000" dirty="0">
                <a:latin typeface="Times New Roman" panose="02020603050405020304" pitchFamily="18" charset="0"/>
                <a:cs typeface="Times New Roman" panose="02020603050405020304" pitchFamily="18" charset="0"/>
              </a:rPr>
              <a:t> </a:t>
            </a:r>
            <a:r>
              <a:rPr lang="en-GB" sz="1000" b="0" i="0" dirty="0">
                <a:solidFill>
                  <a:srgbClr val="000000"/>
                </a:solidFill>
                <a:effectLst/>
                <a:latin typeface="Times New Roman" panose="02020603050405020304" pitchFamily="18" charset="0"/>
                <a:cs typeface="Times New Roman" panose="02020603050405020304" pitchFamily="18" charset="0"/>
              </a:rPr>
              <a:t> </a:t>
            </a:r>
            <a:r>
              <a:rPr lang="en-GB" sz="10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023906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016AEC-0320-4ED0-8ECB-FE11DDDFE1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3CDB30C-1F82-41E6-A067-831D6E8918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DDA86DD-F997-4F66-A87C-5B58AB6D19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241B827-437E-40A3-A732-669230D6A5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2435" y="891540"/>
            <a:ext cx="10989565" cy="507111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0C68584-2808-8B62-E54D-0148A68B74A7}"/>
              </a:ext>
            </a:extLst>
          </p:cNvPr>
          <p:cNvSpPr>
            <a:spLocks noGrp="1"/>
          </p:cNvSpPr>
          <p:nvPr>
            <p:ph idx="1"/>
          </p:nvPr>
        </p:nvSpPr>
        <p:spPr>
          <a:xfrm>
            <a:off x="1524000" y="2399099"/>
            <a:ext cx="9465564" cy="3400969"/>
          </a:xfrm>
        </p:spPr>
        <p:txBody>
          <a:bodyPr>
            <a:normAutofit/>
          </a:bodyPr>
          <a:lstStyle/>
          <a:p>
            <a:r>
              <a:rPr lang="en-GB" sz="2400"/>
              <a:t>Currently, the discipline of diagnostic nuclear medicine (SPECT and PET) has the smallest share of the global medical imaging market (including CT, MRI, US, and X-ray) at 6.5%.</a:t>
            </a:r>
          </a:p>
          <a:p>
            <a:endParaRPr lang="en-GB" sz="2400"/>
          </a:p>
        </p:txBody>
      </p:sp>
      <p:sp>
        <p:nvSpPr>
          <p:cNvPr id="7" name="TextBox 6">
            <a:extLst>
              <a:ext uri="{FF2B5EF4-FFF2-40B4-BE49-F238E27FC236}">
                <a16:creationId xmlns:a16="http://schemas.microsoft.com/office/drawing/2014/main" id="{A4FD101D-1753-1BEF-2523-ECA5AEBA747D}"/>
              </a:ext>
            </a:extLst>
          </p:cNvPr>
          <p:cNvSpPr txBox="1"/>
          <p:nvPr/>
        </p:nvSpPr>
        <p:spPr>
          <a:xfrm>
            <a:off x="4414365" y="6549225"/>
            <a:ext cx="7777635" cy="246221"/>
          </a:xfrm>
          <a:prstGeom prst="rect">
            <a:avLst/>
          </a:prstGeom>
          <a:noFill/>
        </p:spPr>
        <p:txBody>
          <a:bodyPr wrap="square">
            <a:spAutoFit/>
          </a:bodyPr>
          <a:lstStyle/>
          <a:p>
            <a:r>
              <a:rPr lang="it-IT" sz="1000" dirty="0">
                <a:latin typeface="Times New Roman" panose="02020603050405020304" pitchFamily="18" charset="0"/>
                <a:cs typeface="Times New Roman" panose="02020603050405020304" pitchFamily="18" charset="0"/>
              </a:rPr>
              <a:t>Diana Paez,  Francesco Giammarile, Pilar Orellana,  (</a:t>
            </a:r>
            <a:r>
              <a:rPr lang="en-GB" sz="1000" dirty="0">
                <a:latin typeface="Times New Roman" panose="02020603050405020304" pitchFamily="18" charset="0"/>
                <a:cs typeface="Times New Roman" panose="02020603050405020304" pitchFamily="18" charset="0"/>
              </a:rPr>
              <a:t>Nuclear medicine: a global perspective) Clinical and Translational Imaging (2020) 8:51–53.</a:t>
            </a:r>
          </a:p>
        </p:txBody>
      </p:sp>
    </p:spTree>
    <p:extLst>
      <p:ext uri="{BB962C8B-B14F-4D97-AF65-F5344CB8AC3E}">
        <p14:creationId xmlns:p14="http://schemas.microsoft.com/office/powerpoint/2010/main" val="18917923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9EF30C2-29AC-4A0D-BC0A-A679CF113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B7EF888-8E1E-1D13-7A56-652A640D4240}"/>
              </a:ext>
            </a:extLst>
          </p:cNvPr>
          <p:cNvSpPr>
            <a:spLocks noGrp="1"/>
          </p:cNvSpPr>
          <p:nvPr>
            <p:ph type="title"/>
          </p:nvPr>
        </p:nvSpPr>
        <p:spPr>
          <a:xfrm>
            <a:off x="5093520" y="2744662"/>
            <a:ext cx="6589707" cy="2387600"/>
          </a:xfrm>
        </p:spPr>
        <p:txBody>
          <a:bodyPr vert="horz" lIns="91440" tIns="45720" rIns="91440" bIns="45720" rtlCol="0" anchor="b">
            <a:normAutofit/>
          </a:bodyPr>
          <a:lstStyle/>
          <a:p>
            <a:pPr algn="r"/>
            <a:r>
              <a:rPr lang="en-US" sz="3800" kern="1200" dirty="0">
                <a:solidFill>
                  <a:srgbClr val="FFFFFF"/>
                </a:solidFill>
                <a:latin typeface="+mj-lt"/>
                <a:ea typeface="+mj-ea"/>
                <a:cs typeface="+mj-cs"/>
              </a:rPr>
              <a:t>Challenges facing the availability of PET tracers in developing countries</a:t>
            </a:r>
            <a:br>
              <a:rPr lang="en-US" sz="3800" kern="1200" dirty="0">
                <a:solidFill>
                  <a:srgbClr val="FFFFFF"/>
                </a:solidFill>
                <a:latin typeface="+mj-lt"/>
                <a:ea typeface="+mj-ea"/>
                <a:cs typeface="+mj-cs"/>
              </a:rPr>
            </a:br>
            <a:endParaRPr lang="en-US" sz="3800" kern="1200" dirty="0">
              <a:solidFill>
                <a:srgbClr val="FFFFFF"/>
              </a:solidFill>
              <a:latin typeface="+mj-lt"/>
              <a:ea typeface="+mj-ea"/>
              <a:cs typeface="+mj-cs"/>
            </a:endParaRPr>
          </a:p>
        </p:txBody>
      </p:sp>
      <p:cxnSp>
        <p:nvCxnSpPr>
          <p:cNvPr id="11" name="Straight Connector 10">
            <a:extLst>
              <a:ext uri="{FF2B5EF4-FFF2-40B4-BE49-F238E27FC236}">
                <a16:creationId xmlns:a16="http://schemas.microsoft.com/office/drawing/2014/main" id="{266A0658-1CC4-4B0D-AAB7-A702286AF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13" name="Freeform: Shape 12">
            <a:extLst>
              <a:ext uri="{FF2B5EF4-FFF2-40B4-BE49-F238E27FC236}">
                <a16:creationId xmlns:a16="http://schemas.microsoft.com/office/drawing/2014/main" id="{A04F1504-431A-4D86-9091-AE7E4B333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EA804283-B929-4503-802F-4585376E2B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Oval 16">
            <a:extLst>
              <a:ext uri="{FF2B5EF4-FFF2-40B4-BE49-F238E27FC236}">
                <a16:creationId xmlns:a16="http://schemas.microsoft.com/office/drawing/2014/main" id="{AD3811F5-514E-49A4-B382-673ED228A4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9" name="Freeform: Shape 18">
            <a:extLst>
              <a:ext uri="{FF2B5EF4-FFF2-40B4-BE49-F238E27FC236}">
                <a16:creationId xmlns:a16="http://schemas.microsoft.com/office/drawing/2014/main" id="{067AD921-1CEE-4C1B-9AA3-C66D908DD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1" name="Arc 20">
            <a:extLst>
              <a:ext uri="{FF2B5EF4-FFF2-40B4-BE49-F238E27FC236}">
                <a16:creationId xmlns:a16="http://schemas.microsoft.com/office/drawing/2014/main" id="{C36A08F5-3B56-47C5-A371-9187BE56E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4003766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6BA8460-B20A-7631-72AA-90151E1AAECF}"/>
              </a:ext>
            </a:extLst>
          </p:cNvPr>
          <p:cNvSpPr>
            <a:spLocks noGrp="1"/>
          </p:cNvSpPr>
          <p:nvPr>
            <p:ph type="title"/>
          </p:nvPr>
        </p:nvSpPr>
        <p:spPr>
          <a:xfrm>
            <a:off x="1120311" y="349112"/>
            <a:ext cx="10362040" cy="877729"/>
          </a:xfrm>
        </p:spPr>
        <p:txBody>
          <a:bodyPr anchor="ctr">
            <a:normAutofit/>
          </a:bodyPr>
          <a:lstStyle/>
          <a:p>
            <a:r>
              <a:rPr lang="en-US" sz="2800" b="1" kern="1200" dirty="0">
                <a:solidFill>
                  <a:srgbClr val="FFFFFF"/>
                </a:solidFill>
              </a:rPr>
              <a:t>Challenges facing the availability of PET tracers in developing countries</a:t>
            </a:r>
            <a:endParaRPr lang="en-GB" sz="2800" b="1" dirty="0">
              <a:solidFill>
                <a:srgbClr val="FFFFFF"/>
              </a:solidFill>
            </a:endParaRPr>
          </a:p>
        </p:txBody>
      </p:sp>
      <p:graphicFrame>
        <p:nvGraphicFramePr>
          <p:cNvPr id="29" name="Content Placeholder 2">
            <a:extLst>
              <a:ext uri="{FF2B5EF4-FFF2-40B4-BE49-F238E27FC236}">
                <a16:creationId xmlns:a16="http://schemas.microsoft.com/office/drawing/2014/main" id="{87A24F4B-1C84-BCDE-6803-4012EF73F775}"/>
              </a:ext>
            </a:extLst>
          </p:cNvPr>
          <p:cNvGraphicFramePr>
            <a:graphicFrameLocks noGrp="1"/>
          </p:cNvGraphicFramePr>
          <p:nvPr>
            <p:ph idx="1"/>
            <p:extLst>
              <p:ext uri="{D42A27DB-BD31-4B8C-83A1-F6EECF244321}">
                <p14:modId xmlns:p14="http://schemas.microsoft.com/office/powerpoint/2010/main" val="525134251"/>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9150833"/>
      </p:ext>
    </p:extLst>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57363FD-7E77-4145-9483-331A807A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6802" cy="6858000"/>
          </a:xfrm>
          <a:prstGeom prst="rect">
            <a:avLst/>
          </a:prstGeom>
          <a:gradFill flip="none" rotWithShape="1">
            <a:gsLst>
              <a:gs pos="28000">
                <a:schemeClr val="bg2">
                  <a:alpha val="84000"/>
                </a:schemeClr>
              </a:gs>
              <a:gs pos="74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4877552-F35D-73E2-273F-6140F27A18DB}"/>
              </a:ext>
            </a:extLst>
          </p:cNvPr>
          <p:cNvSpPr>
            <a:spLocks noGrp="1"/>
          </p:cNvSpPr>
          <p:nvPr>
            <p:ph type="title"/>
          </p:nvPr>
        </p:nvSpPr>
        <p:spPr>
          <a:xfrm>
            <a:off x="838200" y="365125"/>
            <a:ext cx="10515600" cy="1325563"/>
          </a:xfrm>
        </p:spPr>
        <p:txBody>
          <a:bodyPr>
            <a:normAutofit fontScale="90000"/>
          </a:bodyPr>
          <a:lstStyle/>
          <a:p>
            <a:r>
              <a:rPr lang="en-GB" sz="2800" b="1" dirty="0"/>
              <a:t>Lack of Awareness about the importance of PET-CT and theranostic applications for management of several diseases.</a:t>
            </a:r>
            <a:br>
              <a:rPr lang="en-US" sz="1100" dirty="0"/>
            </a:br>
            <a:br>
              <a:rPr lang="en-GB" sz="2800" dirty="0"/>
            </a:br>
            <a:endParaRPr lang="en-GB" sz="2800" dirty="0"/>
          </a:p>
        </p:txBody>
      </p:sp>
      <p:graphicFrame>
        <p:nvGraphicFramePr>
          <p:cNvPr id="5" name="Content Placeholder 2">
            <a:extLst>
              <a:ext uri="{FF2B5EF4-FFF2-40B4-BE49-F238E27FC236}">
                <a16:creationId xmlns:a16="http://schemas.microsoft.com/office/drawing/2014/main" id="{0828040C-0CF3-2432-2592-1EF75473B3F8}"/>
              </a:ext>
            </a:extLst>
          </p:cNvPr>
          <p:cNvGraphicFramePr>
            <a:graphicFrameLocks noGrp="1"/>
          </p:cNvGraphicFramePr>
          <p:nvPr>
            <p:ph idx="1"/>
            <p:extLst>
              <p:ext uri="{D42A27DB-BD31-4B8C-83A1-F6EECF244321}">
                <p14:modId xmlns:p14="http://schemas.microsoft.com/office/powerpoint/2010/main" val="380428480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6028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87E9A7-3BE3-C631-4D0E-51E795353921}"/>
              </a:ext>
            </a:extLst>
          </p:cNvPr>
          <p:cNvSpPr>
            <a:spLocks noGrp="1"/>
          </p:cNvSpPr>
          <p:nvPr>
            <p:ph idx="1"/>
          </p:nvPr>
        </p:nvSpPr>
        <p:spPr>
          <a:xfrm>
            <a:off x="838200" y="1825624"/>
            <a:ext cx="10515600" cy="4679877"/>
          </a:xfrm>
        </p:spPr>
        <p:txBody>
          <a:bodyPr>
            <a:normAutofit fontScale="62500" lnSpcReduction="20000"/>
          </a:bodyPr>
          <a:lstStyle/>
          <a:p>
            <a:r>
              <a:rPr lang="en-GB" sz="3200" dirty="0"/>
              <a:t>Building capacities in the nuclear medicine field is the corner stone for overcoming the lack of awareness about PET-CT.</a:t>
            </a:r>
          </a:p>
          <a:p>
            <a:r>
              <a:rPr lang="en-GB" sz="3200" b="0" i="0" dirty="0">
                <a:solidFill>
                  <a:srgbClr val="000000"/>
                </a:solidFill>
                <a:effectLst/>
                <a:latin typeface="STIX-Regular"/>
              </a:rPr>
              <a:t>Taking Africa as an example, 27 countries have at least one qualified nuclear medicine physician. Only five countries (Algeria, Egypt, Morocco, South Africa and Tunisia), where nuclear medicine is an independent specialty, have been offering both undergraduate and postgraduate training for nuclear physicians for the past 2–3 decades. </a:t>
            </a:r>
          </a:p>
          <a:p>
            <a:r>
              <a:rPr lang="en-GB" sz="3200" b="0" i="0" dirty="0">
                <a:solidFill>
                  <a:srgbClr val="000000"/>
                </a:solidFill>
                <a:effectLst/>
                <a:latin typeface="STIX-Regular"/>
              </a:rPr>
              <a:t>This explains the fact that 85% of the total number of nuclear physicians in Africa are working in those countries. </a:t>
            </a:r>
          </a:p>
          <a:p>
            <a:r>
              <a:rPr lang="en-GB" sz="3200" dirty="0">
                <a:solidFill>
                  <a:srgbClr val="000000"/>
                </a:solidFill>
                <a:latin typeface="STIX-Regular"/>
              </a:rPr>
              <a:t>The radiopharmacists are showing a very prominent shortage , only 8 African countries have at least one radiopharmacists most of them trained abroad.</a:t>
            </a:r>
          </a:p>
          <a:p>
            <a:r>
              <a:rPr lang="en-GB" sz="3200" dirty="0">
                <a:solidFill>
                  <a:srgbClr val="000000"/>
                </a:solidFill>
                <a:latin typeface="STIX-Regular"/>
              </a:rPr>
              <a:t>Nowadays only three countries has a radiopharmacy training program on the university level.</a:t>
            </a:r>
          </a:p>
          <a:p>
            <a:r>
              <a:rPr lang="en-GB" sz="3200" b="0" i="0" dirty="0">
                <a:solidFill>
                  <a:srgbClr val="000000"/>
                </a:solidFill>
                <a:effectLst/>
                <a:latin typeface="STIX-Regular"/>
              </a:rPr>
              <a:t>Only 8 countries (South Africa, Egypt, Algeria, Morocco, Tunisia, Sudan, Ghana, and Zimbabwe) have their own education system for MP.</a:t>
            </a:r>
          </a:p>
          <a:p>
            <a:r>
              <a:rPr lang="en-GB" sz="3200" b="0" i="0" dirty="0">
                <a:solidFill>
                  <a:srgbClr val="000000"/>
                </a:solidFill>
                <a:effectLst/>
                <a:latin typeface="STIX-Regular"/>
              </a:rPr>
              <a:t>Six African countries are providing specialized training for technologists in nuclear medicine either at universities (Egypt, Sudan, and South Africa) or at dedicated schools for technologists and nurses (Algeria, Morocco, and Tunisia).</a:t>
            </a:r>
            <a:r>
              <a:rPr lang="en-GB" sz="3200" dirty="0"/>
              <a:t> </a:t>
            </a:r>
            <a:br>
              <a:rPr lang="en-GB" sz="3200" dirty="0"/>
            </a:br>
            <a:r>
              <a:rPr lang="en-GB" dirty="0"/>
              <a:t> </a:t>
            </a:r>
            <a:br>
              <a:rPr lang="en-GB" dirty="0"/>
            </a:br>
            <a:endParaRPr lang="en-GB" dirty="0"/>
          </a:p>
          <a:p>
            <a:endParaRPr lang="en-GB" dirty="0"/>
          </a:p>
        </p:txBody>
      </p:sp>
      <p:grpSp>
        <p:nvGrpSpPr>
          <p:cNvPr id="4" name="Group 3">
            <a:extLst>
              <a:ext uri="{FF2B5EF4-FFF2-40B4-BE49-F238E27FC236}">
                <a16:creationId xmlns:a16="http://schemas.microsoft.com/office/drawing/2014/main" id="{D61A0ACC-B3C3-33F1-5EBA-5592561E1461}"/>
              </a:ext>
            </a:extLst>
          </p:cNvPr>
          <p:cNvGrpSpPr/>
          <p:nvPr/>
        </p:nvGrpSpPr>
        <p:grpSpPr>
          <a:xfrm>
            <a:off x="454971" y="107204"/>
            <a:ext cx="2766269" cy="1659761"/>
            <a:chOff x="545672" y="1800"/>
            <a:chExt cx="2766269" cy="1659761"/>
          </a:xfrm>
        </p:grpSpPr>
        <p:sp>
          <p:nvSpPr>
            <p:cNvPr id="5" name="Rectangle 4">
              <a:extLst>
                <a:ext uri="{FF2B5EF4-FFF2-40B4-BE49-F238E27FC236}">
                  <a16:creationId xmlns:a16="http://schemas.microsoft.com/office/drawing/2014/main" id="{C4D4D444-77CD-2225-57EF-80C4591E6249}"/>
                </a:ext>
              </a:extLst>
            </p:cNvPr>
            <p:cNvSpPr/>
            <p:nvPr/>
          </p:nvSpPr>
          <p:spPr>
            <a:xfrm>
              <a:off x="545672" y="1800"/>
              <a:ext cx="2766269" cy="1659761"/>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6" name="TextBox 5">
              <a:extLst>
                <a:ext uri="{FF2B5EF4-FFF2-40B4-BE49-F238E27FC236}">
                  <a16:creationId xmlns:a16="http://schemas.microsoft.com/office/drawing/2014/main" id="{87D336F6-7555-6DD9-A965-96B4F33C6E54}"/>
                </a:ext>
              </a:extLst>
            </p:cNvPr>
            <p:cNvSpPr txBox="1"/>
            <p:nvPr/>
          </p:nvSpPr>
          <p:spPr>
            <a:xfrm>
              <a:off x="545672" y="1800"/>
              <a:ext cx="2766269" cy="165976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a:t>Human resource capacity building in the NM field.</a:t>
              </a:r>
              <a:endParaRPr lang="en-US" sz="2500" kern="1200"/>
            </a:p>
          </p:txBody>
        </p:sp>
      </p:grpSp>
      <p:sp>
        <p:nvSpPr>
          <p:cNvPr id="7" name="TextBox 6">
            <a:extLst>
              <a:ext uri="{FF2B5EF4-FFF2-40B4-BE49-F238E27FC236}">
                <a16:creationId xmlns:a16="http://schemas.microsoft.com/office/drawing/2014/main" id="{0584185F-7886-B7B2-AF7D-7CDB3A75CF21}"/>
              </a:ext>
            </a:extLst>
          </p:cNvPr>
          <p:cNvSpPr txBox="1"/>
          <p:nvPr/>
        </p:nvSpPr>
        <p:spPr>
          <a:xfrm>
            <a:off x="3825367" y="6611779"/>
            <a:ext cx="8299157" cy="246221"/>
          </a:xfrm>
          <a:prstGeom prst="rect">
            <a:avLst/>
          </a:prstGeom>
          <a:noFill/>
        </p:spPr>
        <p:txBody>
          <a:bodyPr wrap="square">
            <a:spAutoFit/>
          </a:bodyPr>
          <a:lstStyle/>
          <a:p>
            <a:r>
              <a:rPr lang="en-GB" sz="1000" b="0" i="0" dirty="0">
                <a:solidFill>
                  <a:srgbClr val="000000"/>
                </a:solidFill>
                <a:effectLst/>
                <a:latin typeface="Times New Roman" panose="02020603050405020304" pitchFamily="18" charset="0"/>
                <a:cs typeface="Times New Roman" panose="02020603050405020304" pitchFamily="18" charset="0"/>
              </a:rPr>
              <a:t>Anna </a:t>
            </a:r>
            <a:r>
              <a:rPr lang="en-GB" sz="1000" b="0" i="0" dirty="0" err="1">
                <a:solidFill>
                  <a:srgbClr val="000000"/>
                </a:solidFill>
                <a:effectLst/>
                <a:latin typeface="Times New Roman" panose="02020603050405020304" pitchFamily="18" charset="0"/>
                <a:cs typeface="Times New Roman" panose="02020603050405020304" pitchFamily="18" charset="0"/>
              </a:rPr>
              <a:t>Grigoryan</a:t>
            </a:r>
            <a:r>
              <a:rPr lang="en-GB" sz="1000" b="0" i="0" dirty="0">
                <a:solidFill>
                  <a:srgbClr val="000000"/>
                </a:solidFill>
                <a:effectLst/>
                <a:latin typeface="Times New Roman" panose="02020603050405020304" pitchFamily="18" charset="0"/>
                <a:cs typeface="Times New Roman" panose="02020603050405020304" pitchFamily="18" charset="0"/>
              </a:rPr>
              <a:t> </a:t>
            </a:r>
            <a:r>
              <a:rPr lang="en-GB" sz="1000" dirty="0">
                <a:solidFill>
                  <a:srgbClr val="000000"/>
                </a:solidFill>
                <a:latin typeface="Times New Roman" panose="02020603050405020304" pitchFamily="18" charset="0"/>
                <a:cs typeface="Times New Roman" panose="02020603050405020304" pitchFamily="18" charset="0"/>
              </a:rPr>
              <a:t>, </a:t>
            </a:r>
            <a:r>
              <a:rPr lang="en-GB" sz="1000" b="0" i="0" dirty="0">
                <a:solidFill>
                  <a:srgbClr val="000000"/>
                </a:solidFill>
                <a:effectLst/>
                <a:latin typeface="Times New Roman" panose="02020603050405020304" pitchFamily="18" charset="0"/>
                <a:cs typeface="Times New Roman" panose="02020603050405020304" pitchFamily="18" charset="0"/>
              </a:rPr>
              <a:t>Salah </a:t>
            </a:r>
            <a:r>
              <a:rPr lang="en-GB" sz="1000" b="0" i="0" dirty="0" err="1">
                <a:solidFill>
                  <a:srgbClr val="000000"/>
                </a:solidFill>
                <a:effectLst/>
                <a:latin typeface="Times New Roman" panose="02020603050405020304" pitchFamily="18" charset="0"/>
                <a:cs typeface="Times New Roman" panose="02020603050405020304" pitchFamily="18" charset="0"/>
              </a:rPr>
              <a:t>Bouyoucef</a:t>
            </a:r>
            <a:r>
              <a:rPr lang="en-GB" sz="1000" b="0" i="0" dirty="0">
                <a:solidFill>
                  <a:srgbClr val="000000"/>
                </a:solidFill>
                <a:effectLst/>
                <a:latin typeface="Times New Roman" panose="02020603050405020304" pitchFamily="18" charset="0"/>
                <a:cs typeface="Times New Roman" panose="02020603050405020304" pitchFamily="18" charset="0"/>
              </a:rPr>
              <a:t>, et.al, Development of nuclear medicine in Africa</a:t>
            </a:r>
            <a:r>
              <a:rPr lang="en-GB" sz="1000" dirty="0">
                <a:latin typeface="Times New Roman" panose="02020603050405020304" pitchFamily="18" charset="0"/>
                <a:cs typeface="Times New Roman" panose="02020603050405020304" pitchFamily="18" charset="0"/>
              </a:rPr>
              <a:t> , </a:t>
            </a:r>
            <a:r>
              <a:rPr lang="en-GB" sz="1000" b="0" i="0" dirty="0">
                <a:solidFill>
                  <a:srgbClr val="000000"/>
                </a:solidFill>
                <a:effectLst/>
                <a:latin typeface="Times New Roman" panose="02020603050405020304" pitchFamily="18" charset="0"/>
                <a:cs typeface="Times New Roman" panose="02020603050405020304" pitchFamily="18" charset="0"/>
              </a:rPr>
              <a:t>Clinical and Translational Imaging (2022) 10:101–111</a:t>
            </a:r>
            <a:r>
              <a:rPr lang="en-GB" sz="1000" dirty="0">
                <a:latin typeface="Times New Roman" panose="02020603050405020304" pitchFamily="18" charset="0"/>
                <a:cs typeface="Times New Roman" panose="02020603050405020304" pitchFamily="18" charset="0"/>
              </a:rPr>
              <a:t> </a:t>
            </a:r>
            <a:r>
              <a:rPr lang="en-GB" sz="1000" b="0" i="0" dirty="0">
                <a:solidFill>
                  <a:srgbClr val="000000"/>
                </a:solidFill>
                <a:effectLst/>
                <a:latin typeface="Times New Roman" panose="02020603050405020304" pitchFamily="18" charset="0"/>
                <a:cs typeface="Times New Roman" panose="02020603050405020304" pitchFamily="18" charset="0"/>
              </a:rPr>
              <a:t> </a:t>
            </a:r>
            <a:r>
              <a:rPr lang="en-GB" sz="10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748437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371597" y="348865"/>
            <a:ext cx="10044023" cy="877729"/>
          </a:xfrm>
        </p:spPr>
        <p:txBody>
          <a:bodyPr anchor="ctr">
            <a:normAutofit/>
          </a:bodyPr>
          <a:lstStyle/>
          <a:p>
            <a:r>
              <a:rPr lang="en-US" sz="4000">
                <a:solidFill>
                  <a:srgbClr val="FFFFFF"/>
                </a:solidFill>
              </a:rPr>
              <a:t>Objectives</a:t>
            </a:r>
          </a:p>
        </p:txBody>
      </p:sp>
      <p:grpSp>
        <p:nvGrpSpPr>
          <p:cNvPr id="3" name="Group 2">
            <a:extLst>
              <a:ext uri="{FF2B5EF4-FFF2-40B4-BE49-F238E27FC236}">
                <a16:creationId xmlns:a16="http://schemas.microsoft.com/office/drawing/2014/main" id="{841B330F-5478-B573-5A56-0372DFC2EB28}"/>
              </a:ext>
            </a:extLst>
          </p:cNvPr>
          <p:cNvGrpSpPr/>
          <p:nvPr/>
        </p:nvGrpSpPr>
        <p:grpSpPr>
          <a:xfrm>
            <a:off x="963098" y="2112578"/>
            <a:ext cx="10289744" cy="4192802"/>
            <a:chOff x="836675" y="1907036"/>
            <a:chExt cx="10517125" cy="4285457"/>
          </a:xfrm>
        </p:grpSpPr>
        <p:sp>
          <p:nvSpPr>
            <p:cNvPr id="7" name="Freeform: Shape 6">
              <a:extLst>
                <a:ext uri="{FF2B5EF4-FFF2-40B4-BE49-F238E27FC236}">
                  <a16:creationId xmlns:a16="http://schemas.microsoft.com/office/drawing/2014/main" id="{A3B3952F-6789-7C7D-65F1-7FD08136A528}"/>
                </a:ext>
              </a:extLst>
            </p:cNvPr>
            <p:cNvSpPr/>
            <p:nvPr/>
          </p:nvSpPr>
          <p:spPr>
            <a:xfrm>
              <a:off x="836675" y="5199365"/>
              <a:ext cx="10515600" cy="993128"/>
            </a:xfrm>
            <a:custGeom>
              <a:avLst/>
              <a:gdLst>
                <a:gd name="connsiteX0" fmla="*/ 0 w 10515600"/>
                <a:gd name="connsiteY0" fmla="*/ 165525 h 993128"/>
                <a:gd name="connsiteX1" fmla="*/ 165525 w 10515600"/>
                <a:gd name="connsiteY1" fmla="*/ 0 h 993128"/>
                <a:gd name="connsiteX2" fmla="*/ 10350075 w 10515600"/>
                <a:gd name="connsiteY2" fmla="*/ 0 h 993128"/>
                <a:gd name="connsiteX3" fmla="*/ 10515600 w 10515600"/>
                <a:gd name="connsiteY3" fmla="*/ 165525 h 993128"/>
                <a:gd name="connsiteX4" fmla="*/ 10515600 w 10515600"/>
                <a:gd name="connsiteY4" fmla="*/ 827603 h 993128"/>
                <a:gd name="connsiteX5" fmla="*/ 10350075 w 10515600"/>
                <a:gd name="connsiteY5" fmla="*/ 993128 h 993128"/>
                <a:gd name="connsiteX6" fmla="*/ 165525 w 10515600"/>
                <a:gd name="connsiteY6" fmla="*/ 993128 h 993128"/>
                <a:gd name="connsiteX7" fmla="*/ 0 w 10515600"/>
                <a:gd name="connsiteY7" fmla="*/ 827603 h 993128"/>
                <a:gd name="connsiteX8" fmla="*/ 0 w 10515600"/>
                <a:gd name="connsiteY8" fmla="*/ 165525 h 99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5600" h="993128">
                  <a:moveTo>
                    <a:pt x="0" y="165525"/>
                  </a:moveTo>
                  <a:cubicBezTo>
                    <a:pt x="0" y="74108"/>
                    <a:pt x="74108" y="0"/>
                    <a:pt x="165525" y="0"/>
                  </a:cubicBezTo>
                  <a:lnTo>
                    <a:pt x="10350075" y="0"/>
                  </a:lnTo>
                  <a:cubicBezTo>
                    <a:pt x="10441492" y="0"/>
                    <a:pt x="10515600" y="74108"/>
                    <a:pt x="10515600" y="165525"/>
                  </a:cubicBezTo>
                  <a:lnTo>
                    <a:pt x="10515600" y="827603"/>
                  </a:lnTo>
                  <a:cubicBezTo>
                    <a:pt x="10515600" y="919020"/>
                    <a:pt x="10441492" y="993128"/>
                    <a:pt x="10350075" y="993128"/>
                  </a:cubicBezTo>
                  <a:lnTo>
                    <a:pt x="165525" y="993128"/>
                  </a:lnTo>
                  <a:cubicBezTo>
                    <a:pt x="74108" y="993128"/>
                    <a:pt x="0" y="919020"/>
                    <a:pt x="0" y="827603"/>
                  </a:cubicBezTo>
                  <a:lnTo>
                    <a:pt x="0" y="165525"/>
                  </a:lnTo>
                  <a:close/>
                </a:path>
              </a:pathLst>
            </a:custGeom>
          </p:spPr>
          <p:style>
            <a:lnRef idx="2">
              <a:schemeClr val="lt1">
                <a:hueOff val="0"/>
                <a:satOff val="0"/>
                <a:lumOff val="0"/>
                <a:alphaOff val="0"/>
              </a:schemeClr>
            </a:lnRef>
            <a:fillRef idx="1">
              <a:schemeClr val="accent5">
                <a:hueOff val="-4505695"/>
                <a:satOff val="-11613"/>
                <a:lumOff val="-7843"/>
                <a:alphaOff val="0"/>
              </a:schemeClr>
            </a:fillRef>
            <a:effectRef idx="0">
              <a:schemeClr val="accent5">
                <a:hueOff val="-4505695"/>
                <a:satOff val="-11613"/>
                <a:lumOff val="-7843"/>
                <a:alphaOff val="0"/>
              </a:schemeClr>
            </a:effectRef>
            <a:fontRef idx="minor">
              <a:schemeClr val="lt1"/>
            </a:fontRef>
          </p:style>
          <p:txBody>
            <a:bodyPr spcFirstLastPara="0" vert="horz" wrap="square" lIns="143731" tIns="143731" rIns="143731" bIns="143731" numCol="1" spcCol="1270" anchor="ctr" anchorCtr="0">
              <a:normAutofit/>
            </a:bodyPr>
            <a:lstStyle/>
            <a:p>
              <a:pPr lvl="0" defTabSz="1111250">
                <a:lnSpc>
                  <a:spcPct val="90000"/>
                </a:lnSpc>
                <a:spcBef>
                  <a:spcPct val="0"/>
                </a:spcBef>
                <a:spcAft>
                  <a:spcPct val="35000"/>
                </a:spcAft>
              </a:pPr>
              <a:r>
                <a:rPr lang="en-US" sz="2800" kern="1200" dirty="0"/>
                <a:t>Egypt , a </a:t>
              </a:r>
              <a:r>
                <a:rPr lang="en-US" sz="2800" dirty="0"/>
                <a:t>developing country success story </a:t>
              </a:r>
              <a:r>
                <a:rPr lang="en-US" sz="4300" dirty="0"/>
                <a:t>.</a:t>
              </a:r>
              <a:endParaRPr lang="en-US" sz="4300" kern="1200" dirty="0"/>
            </a:p>
          </p:txBody>
        </p:sp>
        <p:sp>
          <p:nvSpPr>
            <p:cNvPr id="8" name="Freeform: Shape 7">
              <a:extLst>
                <a:ext uri="{FF2B5EF4-FFF2-40B4-BE49-F238E27FC236}">
                  <a16:creationId xmlns:a16="http://schemas.microsoft.com/office/drawing/2014/main" id="{94DE9ED9-C08A-4A24-AEEB-3F5693E718A7}"/>
                </a:ext>
              </a:extLst>
            </p:cNvPr>
            <p:cNvSpPr/>
            <p:nvPr/>
          </p:nvSpPr>
          <p:spPr>
            <a:xfrm>
              <a:off x="836675" y="4085765"/>
              <a:ext cx="10515600" cy="993128"/>
            </a:xfrm>
            <a:custGeom>
              <a:avLst/>
              <a:gdLst>
                <a:gd name="connsiteX0" fmla="*/ 0 w 10515600"/>
                <a:gd name="connsiteY0" fmla="*/ 165525 h 993128"/>
                <a:gd name="connsiteX1" fmla="*/ 165525 w 10515600"/>
                <a:gd name="connsiteY1" fmla="*/ 0 h 993128"/>
                <a:gd name="connsiteX2" fmla="*/ 10350075 w 10515600"/>
                <a:gd name="connsiteY2" fmla="*/ 0 h 993128"/>
                <a:gd name="connsiteX3" fmla="*/ 10515600 w 10515600"/>
                <a:gd name="connsiteY3" fmla="*/ 165525 h 993128"/>
                <a:gd name="connsiteX4" fmla="*/ 10515600 w 10515600"/>
                <a:gd name="connsiteY4" fmla="*/ 827603 h 993128"/>
                <a:gd name="connsiteX5" fmla="*/ 10350075 w 10515600"/>
                <a:gd name="connsiteY5" fmla="*/ 993128 h 993128"/>
                <a:gd name="connsiteX6" fmla="*/ 165525 w 10515600"/>
                <a:gd name="connsiteY6" fmla="*/ 993128 h 993128"/>
                <a:gd name="connsiteX7" fmla="*/ 0 w 10515600"/>
                <a:gd name="connsiteY7" fmla="*/ 827603 h 993128"/>
                <a:gd name="connsiteX8" fmla="*/ 0 w 10515600"/>
                <a:gd name="connsiteY8" fmla="*/ 165525 h 99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5600" h="993128">
                  <a:moveTo>
                    <a:pt x="0" y="165525"/>
                  </a:moveTo>
                  <a:cubicBezTo>
                    <a:pt x="0" y="74108"/>
                    <a:pt x="74108" y="0"/>
                    <a:pt x="165525" y="0"/>
                  </a:cubicBezTo>
                  <a:lnTo>
                    <a:pt x="10350075" y="0"/>
                  </a:lnTo>
                  <a:cubicBezTo>
                    <a:pt x="10441492" y="0"/>
                    <a:pt x="10515600" y="74108"/>
                    <a:pt x="10515600" y="165525"/>
                  </a:cubicBezTo>
                  <a:lnTo>
                    <a:pt x="10515600" y="827603"/>
                  </a:lnTo>
                  <a:cubicBezTo>
                    <a:pt x="10515600" y="919020"/>
                    <a:pt x="10441492" y="993128"/>
                    <a:pt x="10350075" y="993128"/>
                  </a:cubicBezTo>
                  <a:lnTo>
                    <a:pt x="165525" y="993128"/>
                  </a:lnTo>
                  <a:cubicBezTo>
                    <a:pt x="74108" y="993128"/>
                    <a:pt x="0" y="919020"/>
                    <a:pt x="0" y="827603"/>
                  </a:cubicBezTo>
                  <a:lnTo>
                    <a:pt x="0" y="165525"/>
                  </a:lnTo>
                  <a:close/>
                </a:path>
              </a:pathLst>
            </a:custGeom>
          </p:spPr>
          <p:style>
            <a:lnRef idx="2">
              <a:schemeClr val="lt1">
                <a:hueOff val="0"/>
                <a:satOff val="0"/>
                <a:lumOff val="0"/>
                <a:alphaOff val="0"/>
              </a:schemeClr>
            </a:lnRef>
            <a:fillRef idx="1">
              <a:schemeClr val="accent5">
                <a:hueOff val="-6758543"/>
                <a:satOff val="-17419"/>
                <a:lumOff val="-11765"/>
                <a:alphaOff val="0"/>
              </a:schemeClr>
            </a:fillRef>
            <a:effectRef idx="0">
              <a:schemeClr val="accent5">
                <a:hueOff val="-6758543"/>
                <a:satOff val="-17419"/>
                <a:lumOff val="-11765"/>
                <a:alphaOff val="0"/>
              </a:schemeClr>
            </a:effectRef>
            <a:fontRef idx="minor">
              <a:schemeClr val="lt1"/>
            </a:fontRef>
          </p:style>
          <p:txBody>
            <a:bodyPr spcFirstLastPara="0" vert="horz" wrap="square" lIns="143731" tIns="143731" rIns="143731" bIns="143731" numCol="1" spcCol="1270" anchor="ctr" anchorCtr="0">
              <a:noAutofit/>
            </a:bodyPr>
            <a:lstStyle/>
            <a:p>
              <a:pPr marL="0" lvl="0" indent="0" algn="l" defTabSz="1111250">
                <a:lnSpc>
                  <a:spcPct val="90000"/>
                </a:lnSpc>
                <a:spcBef>
                  <a:spcPct val="0"/>
                </a:spcBef>
                <a:spcAft>
                  <a:spcPct val="35000"/>
                </a:spcAft>
                <a:buNone/>
              </a:pPr>
              <a:r>
                <a:rPr lang="en-US" sz="2800" kern="1200" dirty="0"/>
                <a:t>Opportunities for increasing the availability and affordability of PET tracers in developing countries</a:t>
              </a:r>
              <a:endParaRPr lang="en-GB" sz="2800" kern="1200" dirty="0"/>
            </a:p>
          </p:txBody>
        </p:sp>
        <p:sp>
          <p:nvSpPr>
            <p:cNvPr id="6" name="Freeform: Shape 5">
              <a:extLst>
                <a:ext uri="{FF2B5EF4-FFF2-40B4-BE49-F238E27FC236}">
                  <a16:creationId xmlns:a16="http://schemas.microsoft.com/office/drawing/2014/main" id="{F075CB55-7269-DCA9-10FF-918BB9B7449A}"/>
                </a:ext>
              </a:extLst>
            </p:cNvPr>
            <p:cNvSpPr/>
            <p:nvPr/>
          </p:nvSpPr>
          <p:spPr>
            <a:xfrm>
              <a:off x="838200" y="2972165"/>
              <a:ext cx="10515600" cy="993128"/>
            </a:xfrm>
            <a:custGeom>
              <a:avLst/>
              <a:gdLst>
                <a:gd name="connsiteX0" fmla="*/ 0 w 10515600"/>
                <a:gd name="connsiteY0" fmla="*/ 165525 h 993128"/>
                <a:gd name="connsiteX1" fmla="*/ 165525 w 10515600"/>
                <a:gd name="connsiteY1" fmla="*/ 0 h 993128"/>
                <a:gd name="connsiteX2" fmla="*/ 10350075 w 10515600"/>
                <a:gd name="connsiteY2" fmla="*/ 0 h 993128"/>
                <a:gd name="connsiteX3" fmla="*/ 10515600 w 10515600"/>
                <a:gd name="connsiteY3" fmla="*/ 165525 h 993128"/>
                <a:gd name="connsiteX4" fmla="*/ 10515600 w 10515600"/>
                <a:gd name="connsiteY4" fmla="*/ 827603 h 993128"/>
                <a:gd name="connsiteX5" fmla="*/ 10350075 w 10515600"/>
                <a:gd name="connsiteY5" fmla="*/ 993128 h 993128"/>
                <a:gd name="connsiteX6" fmla="*/ 165525 w 10515600"/>
                <a:gd name="connsiteY6" fmla="*/ 993128 h 993128"/>
                <a:gd name="connsiteX7" fmla="*/ 0 w 10515600"/>
                <a:gd name="connsiteY7" fmla="*/ 827603 h 993128"/>
                <a:gd name="connsiteX8" fmla="*/ 0 w 10515600"/>
                <a:gd name="connsiteY8" fmla="*/ 165525 h 99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5600" h="993128">
                  <a:moveTo>
                    <a:pt x="0" y="165525"/>
                  </a:moveTo>
                  <a:cubicBezTo>
                    <a:pt x="0" y="74108"/>
                    <a:pt x="74108" y="0"/>
                    <a:pt x="165525" y="0"/>
                  </a:cubicBezTo>
                  <a:lnTo>
                    <a:pt x="10350075" y="0"/>
                  </a:lnTo>
                  <a:cubicBezTo>
                    <a:pt x="10441492" y="0"/>
                    <a:pt x="10515600" y="74108"/>
                    <a:pt x="10515600" y="165525"/>
                  </a:cubicBezTo>
                  <a:lnTo>
                    <a:pt x="10515600" y="827603"/>
                  </a:lnTo>
                  <a:cubicBezTo>
                    <a:pt x="10515600" y="919020"/>
                    <a:pt x="10441492" y="993128"/>
                    <a:pt x="10350075" y="993128"/>
                  </a:cubicBezTo>
                  <a:lnTo>
                    <a:pt x="165525" y="993128"/>
                  </a:lnTo>
                  <a:cubicBezTo>
                    <a:pt x="74108" y="993128"/>
                    <a:pt x="0" y="919020"/>
                    <a:pt x="0" y="827603"/>
                  </a:cubicBezTo>
                  <a:lnTo>
                    <a:pt x="0" y="165525"/>
                  </a:lnTo>
                  <a:close/>
                </a:path>
              </a:pathLst>
            </a:custGeom>
          </p:spPr>
          <p:style>
            <a:lnRef idx="2">
              <a:schemeClr val="lt1">
                <a:hueOff val="0"/>
                <a:satOff val="0"/>
                <a:lumOff val="0"/>
                <a:alphaOff val="0"/>
              </a:schemeClr>
            </a:lnRef>
            <a:fillRef idx="1">
              <a:schemeClr val="accent5">
                <a:hueOff val="-2252848"/>
                <a:satOff val="-5806"/>
                <a:lumOff val="-3922"/>
                <a:alphaOff val="0"/>
              </a:schemeClr>
            </a:fillRef>
            <a:effectRef idx="0">
              <a:schemeClr val="accent5">
                <a:hueOff val="-2252848"/>
                <a:satOff val="-5806"/>
                <a:lumOff val="-3922"/>
                <a:alphaOff val="0"/>
              </a:schemeClr>
            </a:effectRef>
            <a:fontRef idx="minor">
              <a:schemeClr val="lt1"/>
            </a:fontRef>
          </p:style>
          <p:txBody>
            <a:bodyPr spcFirstLastPara="0" vert="horz" wrap="square" lIns="143731" tIns="143731" rIns="143731" bIns="143731" numCol="1" spcCol="1270" anchor="ctr" anchorCtr="0">
              <a:noAutofit/>
            </a:bodyPr>
            <a:lstStyle/>
            <a:p>
              <a:pPr marL="0" lvl="0" indent="0" algn="l" defTabSz="1111250">
                <a:lnSpc>
                  <a:spcPct val="90000"/>
                </a:lnSpc>
                <a:spcBef>
                  <a:spcPct val="0"/>
                </a:spcBef>
                <a:spcAft>
                  <a:spcPct val="35000"/>
                </a:spcAft>
                <a:buNone/>
              </a:pPr>
              <a:r>
                <a:rPr lang="en-US" sz="2800" kern="1200" dirty="0"/>
                <a:t>Challenges facing the availability of PET tracers in developing countries</a:t>
              </a:r>
            </a:p>
          </p:txBody>
        </p:sp>
        <p:sp>
          <p:nvSpPr>
            <p:cNvPr id="4" name="Freeform: Shape 3">
              <a:extLst>
                <a:ext uri="{FF2B5EF4-FFF2-40B4-BE49-F238E27FC236}">
                  <a16:creationId xmlns:a16="http://schemas.microsoft.com/office/drawing/2014/main" id="{2F56DAC0-A3B6-1947-6A6B-F09FF848089D}"/>
                </a:ext>
              </a:extLst>
            </p:cNvPr>
            <p:cNvSpPr/>
            <p:nvPr/>
          </p:nvSpPr>
          <p:spPr>
            <a:xfrm>
              <a:off x="838200" y="1907036"/>
              <a:ext cx="10515600" cy="993128"/>
            </a:xfrm>
            <a:custGeom>
              <a:avLst/>
              <a:gdLst>
                <a:gd name="connsiteX0" fmla="*/ 0 w 10515600"/>
                <a:gd name="connsiteY0" fmla="*/ 165525 h 993128"/>
                <a:gd name="connsiteX1" fmla="*/ 165525 w 10515600"/>
                <a:gd name="connsiteY1" fmla="*/ 0 h 993128"/>
                <a:gd name="connsiteX2" fmla="*/ 10350075 w 10515600"/>
                <a:gd name="connsiteY2" fmla="*/ 0 h 993128"/>
                <a:gd name="connsiteX3" fmla="*/ 10515600 w 10515600"/>
                <a:gd name="connsiteY3" fmla="*/ 165525 h 993128"/>
                <a:gd name="connsiteX4" fmla="*/ 10515600 w 10515600"/>
                <a:gd name="connsiteY4" fmla="*/ 827603 h 993128"/>
                <a:gd name="connsiteX5" fmla="*/ 10350075 w 10515600"/>
                <a:gd name="connsiteY5" fmla="*/ 993128 h 993128"/>
                <a:gd name="connsiteX6" fmla="*/ 165525 w 10515600"/>
                <a:gd name="connsiteY6" fmla="*/ 993128 h 993128"/>
                <a:gd name="connsiteX7" fmla="*/ 0 w 10515600"/>
                <a:gd name="connsiteY7" fmla="*/ 827603 h 993128"/>
                <a:gd name="connsiteX8" fmla="*/ 0 w 10515600"/>
                <a:gd name="connsiteY8" fmla="*/ 165525 h 99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5600" h="993128">
                  <a:moveTo>
                    <a:pt x="0" y="165525"/>
                  </a:moveTo>
                  <a:cubicBezTo>
                    <a:pt x="0" y="74108"/>
                    <a:pt x="74108" y="0"/>
                    <a:pt x="165525" y="0"/>
                  </a:cubicBezTo>
                  <a:lnTo>
                    <a:pt x="10350075" y="0"/>
                  </a:lnTo>
                  <a:cubicBezTo>
                    <a:pt x="10441492" y="0"/>
                    <a:pt x="10515600" y="74108"/>
                    <a:pt x="10515600" y="165525"/>
                  </a:cubicBezTo>
                  <a:lnTo>
                    <a:pt x="10515600" y="827603"/>
                  </a:lnTo>
                  <a:cubicBezTo>
                    <a:pt x="10515600" y="919020"/>
                    <a:pt x="10441492" y="993128"/>
                    <a:pt x="10350075" y="993128"/>
                  </a:cubicBezTo>
                  <a:lnTo>
                    <a:pt x="165525" y="993128"/>
                  </a:lnTo>
                  <a:cubicBezTo>
                    <a:pt x="74108" y="993128"/>
                    <a:pt x="0" y="919020"/>
                    <a:pt x="0" y="827603"/>
                  </a:cubicBezTo>
                  <a:lnTo>
                    <a:pt x="0" y="165525"/>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43731" tIns="143731" rIns="143731" bIns="143731" numCol="1" spcCol="1270" anchor="ctr" anchorCtr="0">
              <a:normAutofit/>
            </a:bodyPr>
            <a:lstStyle/>
            <a:p>
              <a:pPr marL="0" lvl="0" indent="0" algn="l" defTabSz="1111250">
                <a:lnSpc>
                  <a:spcPct val="90000"/>
                </a:lnSpc>
                <a:spcBef>
                  <a:spcPct val="0"/>
                </a:spcBef>
                <a:spcAft>
                  <a:spcPct val="35000"/>
                </a:spcAft>
                <a:buNone/>
              </a:pPr>
              <a:r>
                <a:rPr lang="en-US" sz="2800" kern="1200" dirty="0"/>
                <a:t>The current status of PET-CT in developing countries.</a:t>
              </a:r>
            </a:p>
          </p:txBody>
        </p:sp>
      </p:grpSp>
    </p:spTree>
    <p:extLst>
      <p:ext uri="{BB962C8B-B14F-4D97-AF65-F5344CB8AC3E}">
        <p14:creationId xmlns:p14="http://schemas.microsoft.com/office/powerpoint/2010/main" val="14042934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9EF4FCE-4FEE-E576-C7FC-AA5AB8BD4C4C}"/>
              </a:ext>
            </a:extLst>
          </p:cNvPr>
          <p:cNvPicPr>
            <a:picLocks noChangeAspect="1"/>
          </p:cNvPicPr>
          <p:nvPr/>
        </p:nvPicPr>
        <p:blipFill>
          <a:blip r:embed="rId2"/>
          <a:stretch>
            <a:fillRect/>
          </a:stretch>
        </p:blipFill>
        <p:spPr>
          <a:xfrm>
            <a:off x="1738121" y="427915"/>
            <a:ext cx="9178837" cy="5067111"/>
          </a:xfrm>
          <a:prstGeom prst="rect">
            <a:avLst/>
          </a:prstGeom>
        </p:spPr>
      </p:pic>
      <p:sp>
        <p:nvSpPr>
          <p:cNvPr id="10" name="TextBox 9">
            <a:extLst>
              <a:ext uri="{FF2B5EF4-FFF2-40B4-BE49-F238E27FC236}">
                <a16:creationId xmlns:a16="http://schemas.microsoft.com/office/drawing/2014/main" id="{892F7CD9-51FA-45E4-4D57-4BFDE72C9E58}"/>
              </a:ext>
            </a:extLst>
          </p:cNvPr>
          <p:cNvSpPr txBox="1"/>
          <p:nvPr/>
        </p:nvSpPr>
        <p:spPr>
          <a:xfrm>
            <a:off x="3278958" y="5418010"/>
            <a:ext cx="6097162" cy="923330"/>
          </a:xfrm>
          <a:prstGeom prst="rect">
            <a:avLst/>
          </a:prstGeom>
          <a:noFill/>
        </p:spPr>
        <p:txBody>
          <a:bodyPr wrap="square">
            <a:spAutoFit/>
          </a:bodyPr>
          <a:lstStyle/>
          <a:p>
            <a:pPr algn="ctr"/>
            <a:r>
              <a:rPr lang="en-GB" sz="1800" b="0" i="0" dirty="0">
                <a:solidFill>
                  <a:srgbClr val="000000"/>
                </a:solidFill>
                <a:effectLst/>
                <a:latin typeface="AdvPSA183"/>
              </a:rPr>
              <a:t>Nuclear physicists (MP) and radiopharmacists (RP) per centre in LAC region..</a:t>
            </a:r>
            <a:r>
              <a:rPr lang="en-GB" dirty="0"/>
              <a:t> </a:t>
            </a:r>
            <a:br>
              <a:rPr lang="en-GB" dirty="0"/>
            </a:br>
            <a:endParaRPr lang="en-GB" dirty="0"/>
          </a:p>
        </p:txBody>
      </p:sp>
      <p:sp>
        <p:nvSpPr>
          <p:cNvPr id="13" name="TextBox 12">
            <a:extLst>
              <a:ext uri="{FF2B5EF4-FFF2-40B4-BE49-F238E27FC236}">
                <a16:creationId xmlns:a16="http://schemas.microsoft.com/office/drawing/2014/main" id="{ED2FEA95-2F51-2538-EB17-4044154E3FFE}"/>
              </a:ext>
            </a:extLst>
          </p:cNvPr>
          <p:cNvSpPr txBox="1"/>
          <p:nvPr/>
        </p:nvSpPr>
        <p:spPr>
          <a:xfrm>
            <a:off x="4986156" y="6424354"/>
            <a:ext cx="7028495" cy="400110"/>
          </a:xfrm>
          <a:prstGeom prst="rect">
            <a:avLst/>
          </a:prstGeom>
          <a:noFill/>
        </p:spPr>
        <p:txBody>
          <a:bodyPr wrap="square">
            <a:spAutoFit/>
          </a:bodyPr>
          <a:lstStyle/>
          <a:p>
            <a:r>
              <a:rPr lang="en-GB" sz="1000" b="0" i="0" dirty="0">
                <a:effectLst/>
                <a:latin typeface="AdvPSA88A"/>
              </a:rPr>
              <a:t>Diana </a:t>
            </a:r>
            <a:r>
              <a:rPr lang="en-GB" sz="1000" b="0" i="0" dirty="0" err="1">
                <a:effectLst/>
                <a:latin typeface="AdvPSA88A"/>
              </a:rPr>
              <a:t>P</a:t>
            </a:r>
            <a:r>
              <a:rPr lang="en-GB" sz="1000" b="0" i="0" dirty="0" err="1">
                <a:effectLst/>
                <a:latin typeface="AdvTT5843c571"/>
              </a:rPr>
              <a:t>á</a:t>
            </a:r>
            <a:r>
              <a:rPr lang="en-GB" sz="1000" b="0" i="0" dirty="0" err="1">
                <a:effectLst/>
                <a:latin typeface="AdvPSA88A"/>
              </a:rPr>
              <a:t>ez</a:t>
            </a:r>
            <a:r>
              <a:rPr lang="en-GB" sz="1000" b="0" i="0" dirty="0">
                <a:effectLst/>
                <a:latin typeface="AdvPSA88A"/>
              </a:rPr>
              <a:t>, Pilar Orellana et.al, </a:t>
            </a:r>
            <a:r>
              <a:rPr lang="en-GB" sz="1000" b="0" i="0" dirty="0">
                <a:effectLst/>
                <a:latin typeface="AdvPSA88B"/>
              </a:rPr>
              <a:t>Current Status of Nuclear Medicine Practice in Latin America and the Caribbean, </a:t>
            </a:r>
            <a:r>
              <a:rPr lang="da-DK" sz="1000" b="0" i="0" dirty="0">
                <a:effectLst/>
                <a:latin typeface="AdvPSA189"/>
              </a:rPr>
              <a:t>J Nucl Med 2015; 56:1629–1634</a:t>
            </a:r>
            <a:r>
              <a:rPr lang="da-DK" sz="1000" dirty="0"/>
              <a:t> </a:t>
            </a:r>
            <a:endParaRPr lang="en-GB" sz="1000" dirty="0"/>
          </a:p>
        </p:txBody>
      </p:sp>
    </p:spTree>
    <p:extLst>
      <p:ext uri="{BB962C8B-B14F-4D97-AF65-F5344CB8AC3E}">
        <p14:creationId xmlns:p14="http://schemas.microsoft.com/office/powerpoint/2010/main" val="2392606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6E778B-826F-5E7D-FACF-5242F8AF4642}"/>
              </a:ext>
            </a:extLst>
          </p:cNvPr>
          <p:cNvSpPr>
            <a:spLocks noGrp="1"/>
          </p:cNvSpPr>
          <p:nvPr>
            <p:ph idx="1"/>
          </p:nvPr>
        </p:nvSpPr>
        <p:spPr>
          <a:xfrm>
            <a:off x="838200" y="1825625"/>
            <a:ext cx="10881476" cy="4351338"/>
          </a:xfrm>
        </p:spPr>
        <p:txBody>
          <a:bodyPr>
            <a:normAutofit fontScale="85000" lnSpcReduction="20000"/>
          </a:bodyPr>
          <a:lstStyle/>
          <a:p>
            <a:r>
              <a:rPr lang="en-GB" b="0" i="0" strike="noStrike" dirty="0">
                <a:effectLst/>
                <a:latin typeface="Arial" panose="020B0604020202020204" pitchFamily="34" charset="0"/>
              </a:rPr>
              <a:t>Arab Society of Nuclear Medicine </a:t>
            </a:r>
            <a:r>
              <a:rPr lang="en-GB" b="0" i="0" dirty="0">
                <a:effectLst/>
                <a:latin typeface="Arial" panose="020B0604020202020204" pitchFamily="34" charset="0"/>
              </a:rPr>
              <a:t>(ARSNM)</a:t>
            </a:r>
          </a:p>
          <a:p>
            <a:r>
              <a:rPr lang="en-GB" b="0" i="0" strike="noStrike" dirty="0">
                <a:effectLst/>
                <a:latin typeface="Arial" panose="020B0604020202020204" pitchFamily="34" charset="0"/>
              </a:rPr>
              <a:t>Asia Oceania Federation of Nuclear Medicine and Biology</a:t>
            </a:r>
            <a:r>
              <a:rPr lang="en-GB" b="0" i="0" dirty="0">
                <a:effectLst/>
                <a:latin typeface="Arial" panose="020B0604020202020204" pitchFamily="34" charset="0"/>
              </a:rPr>
              <a:t> (AOFNMB)</a:t>
            </a:r>
          </a:p>
          <a:p>
            <a:r>
              <a:rPr lang="es-ES" b="0" i="0" strike="noStrike" dirty="0">
                <a:effectLst/>
                <a:latin typeface="Arial" panose="020B0604020202020204" pitchFamily="34" charset="0"/>
              </a:rPr>
              <a:t>Asociación Latinoamericana de Sociedades de Biología y Medicina Nuclear</a:t>
            </a:r>
            <a:r>
              <a:rPr lang="es-ES" b="0" i="0" dirty="0">
                <a:effectLst/>
                <a:latin typeface="Arial" panose="020B0604020202020204" pitchFamily="34" charset="0"/>
              </a:rPr>
              <a:t> (ALASBIMN)</a:t>
            </a:r>
          </a:p>
          <a:p>
            <a:r>
              <a:rPr lang="en-GB" b="0" i="0" strike="noStrike" dirty="0">
                <a:effectLst/>
                <a:latin typeface="Arial" panose="020B0604020202020204" pitchFamily="34" charset="0"/>
              </a:rPr>
              <a:t>Bosnian Society of Nuclear Medicine</a:t>
            </a:r>
            <a:endParaRPr lang="en-GB" b="0" i="0" dirty="0">
              <a:effectLst/>
              <a:latin typeface="Arial" panose="020B0604020202020204" pitchFamily="34" charset="0"/>
            </a:endParaRPr>
          </a:p>
          <a:p>
            <a:r>
              <a:rPr lang="en-GB" b="0" i="0" strike="noStrike" dirty="0">
                <a:effectLst/>
                <a:latin typeface="Arial" panose="020B0604020202020204" pitchFamily="34" charset="0"/>
              </a:rPr>
              <a:t>Brazilian Society of Biology and Nuclear Medicine</a:t>
            </a:r>
            <a:endParaRPr lang="en-GB" b="0" i="0" dirty="0">
              <a:effectLst/>
              <a:latin typeface="Arial" panose="020B0604020202020204" pitchFamily="34" charset="0"/>
            </a:endParaRPr>
          </a:p>
          <a:p>
            <a:r>
              <a:rPr lang="en-GB" b="0" i="0" strike="noStrike" dirty="0">
                <a:effectLst/>
                <a:latin typeface="Arial" panose="020B0604020202020204" pitchFamily="34" charset="0"/>
              </a:rPr>
              <a:t>Bulgarian Society of Nuclear Medicine</a:t>
            </a:r>
            <a:endParaRPr lang="en-GB" b="0" i="0" dirty="0">
              <a:effectLst/>
              <a:latin typeface="Arial" panose="020B0604020202020204" pitchFamily="34" charset="0"/>
            </a:endParaRPr>
          </a:p>
          <a:p>
            <a:r>
              <a:rPr lang="en-GB" b="0" i="0" strike="noStrike" dirty="0">
                <a:effectLst/>
                <a:latin typeface="Arial" panose="020B0604020202020204" pitchFamily="34" charset="0"/>
              </a:rPr>
              <a:t>Colegio </a:t>
            </a:r>
            <a:r>
              <a:rPr lang="en-GB" b="0" i="0" strike="noStrike" dirty="0" err="1">
                <a:effectLst/>
                <a:latin typeface="Arial" panose="020B0604020202020204" pitchFamily="34" charset="0"/>
              </a:rPr>
              <a:t>Internacional</a:t>
            </a:r>
            <a:r>
              <a:rPr lang="en-GB" b="0" i="0" strike="noStrike" dirty="0">
                <a:effectLst/>
                <a:latin typeface="Arial" panose="020B0604020202020204" pitchFamily="34" charset="0"/>
              </a:rPr>
              <a:t> de </a:t>
            </a:r>
            <a:r>
              <a:rPr lang="en-GB" b="0" i="0" strike="noStrike" dirty="0" err="1">
                <a:effectLst/>
                <a:latin typeface="Arial" panose="020B0604020202020204" pitchFamily="34" charset="0"/>
              </a:rPr>
              <a:t>Médicos</a:t>
            </a:r>
            <a:r>
              <a:rPr lang="en-GB" b="0" i="0" strike="noStrike" dirty="0">
                <a:effectLst/>
                <a:latin typeface="Arial" panose="020B0604020202020204" pitchFamily="34" charset="0"/>
              </a:rPr>
              <a:t> </a:t>
            </a:r>
            <a:r>
              <a:rPr lang="en-GB" b="0" i="0" strike="noStrike" dirty="0" err="1">
                <a:effectLst/>
                <a:latin typeface="Arial" panose="020B0604020202020204" pitchFamily="34" charset="0"/>
              </a:rPr>
              <a:t>Nucleares</a:t>
            </a:r>
            <a:r>
              <a:rPr lang="en-GB" b="0" i="0" dirty="0">
                <a:effectLst/>
                <a:latin typeface="Arial" panose="020B0604020202020204" pitchFamily="34" charset="0"/>
              </a:rPr>
              <a:t> (ICNP) (Mexico)</a:t>
            </a:r>
          </a:p>
          <a:p>
            <a:pPr algn="l">
              <a:buFont typeface="Arial" panose="020B0604020202020204" pitchFamily="34" charset="0"/>
              <a:buChar char="•"/>
            </a:pPr>
            <a:r>
              <a:rPr lang="en-GB" b="0" i="0" strike="noStrike" dirty="0">
                <a:effectLst/>
                <a:latin typeface="Arial" panose="020B0604020202020204" pitchFamily="34" charset="0"/>
              </a:rPr>
              <a:t>Egyptian Society of Nuclear Medicine Specialists</a:t>
            </a:r>
            <a:r>
              <a:rPr lang="en-GB" b="0" i="0" dirty="0">
                <a:effectLst/>
                <a:latin typeface="Arial" panose="020B0604020202020204" pitchFamily="34" charset="0"/>
              </a:rPr>
              <a:t> (ESNMS)</a:t>
            </a:r>
          </a:p>
          <a:p>
            <a:pPr algn="l">
              <a:buFont typeface="Arial" panose="020B0604020202020204" pitchFamily="34" charset="0"/>
              <a:buChar char="•"/>
            </a:pPr>
            <a:r>
              <a:rPr lang="en-GB" b="0" i="0" strike="noStrike" dirty="0">
                <a:effectLst/>
                <a:latin typeface="Arial" panose="020B0604020202020204" pitchFamily="34" charset="0"/>
              </a:rPr>
              <a:t>Estonian Nuclear Medicine Society</a:t>
            </a:r>
            <a:r>
              <a:rPr lang="en-GB" b="0" i="0" dirty="0">
                <a:effectLst/>
                <a:latin typeface="Arial" panose="020B0604020202020204" pitchFamily="34" charset="0"/>
              </a:rPr>
              <a:t> (ENMS)</a:t>
            </a:r>
          </a:p>
          <a:p>
            <a:r>
              <a:rPr lang="en-GB" b="0" i="0" strike="noStrike" dirty="0">
                <a:effectLst/>
                <a:latin typeface="Arial" panose="020B0604020202020204" pitchFamily="34" charset="0"/>
              </a:rPr>
              <a:t>Iranian Society of Nuclear Medicine</a:t>
            </a:r>
            <a:endParaRPr lang="en-GB" b="0" i="0" dirty="0">
              <a:effectLst/>
              <a:latin typeface="Arial" panose="020B0604020202020204" pitchFamily="34" charset="0"/>
            </a:endParaRPr>
          </a:p>
          <a:p>
            <a:endParaRPr lang="en-GB" b="0" i="0" dirty="0">
              <a:solidFill>
                <a:srgbClr val="202122"/>
              </a:solidFill>
              <a:effectLst/>
              <a:latin typeface="Arial" panose="020B0604020202020204" pitchFamily="34" charset="0"/>
            </a:endParaRPr>
          </a:p>
        </p:txBody>
      </p:sp>
      <p:grpSp>
        <p:nvGrpSpPr>
          <p:cNvPr id="4" name="Group 3">
            <a:extLst>
              <a:ext uri="{FF2B5EF4-FFF2-40B4-BE49-F238E27FC236}">
                <a16:creationId xmlns:a16="http://schemas.microsoft.com/office/drawing/2014/main" id="{630F42F5-49CA-61A2-177B-361748A8866A}"/>
              </a:ext>
            </a:extLst>
          </p:cNvPr>
          <p:cNvGrpSpPr/>
          <p:nvPr/>
        </p:nvGrpSpPr>
        <p:grpSpPr>
          <a:xfrm>
            <a:off x="434031" y="98395"/>
            <a:ext cx="2766269" cy="1659761"/>
            <a:chOff x="3588569" y="1800"/>
            <a:chExt cx="2766269" cy="1659761"/>
          </a:xfrm>
        </p:grpSpPr>
        <p:sp>
          <p:nvSpPr>
            <p:cNvPr id="5" name="Rectangle 4">
              <a:extLst>
                <a:ext uri="{FF2B5EF4-FFF2-40B4-BE49-F238E27FC236}">
                  <a16:creationId xmlns:a16="http://schemas.microsoft.com/office/drawing/2014/main" id="{CD8B9B6E-80DF-E6C5-A18A-8233FFBB0E56}"/>
                </a:ext>
              </a:extLst>
            </p:cNvPr>
            <p:cNvSpPr/>
            <p:nvPr/>
          </p:nvSpPr>
          <p:spPr>
            <a:xfrm>
              <a:off x="3588569" y="1800"/>
              <a:ext cx="2766269" cy="1659761"/>
            </a:xfrm>
            <a:prstGeom prst="rect">
              <a:avLst/>
            </a:prstGeom>
          </p:spPr>
          <p:style>
            <a:lnRef idx="2">
              <a:schemeClr val="lt1">
                <a:hueOff val="0"/>
                <a:satOff val="0"/>
                <a:lumOff val="0"/>
                <a:alphaOff val="0"/>
              </a:schemeClr>
            </a:lnRef>
            <a:fillRef idx="1">
              <a:schemeClr val="accent2">
                <a:hueOff val="-363841"/>
                <a:satOff val="-20982"/>
                <a:lumOff val="2157"/>
                <a:alphaOff val="0"/>
              </a:schemeClr>
            </a:fillRef>
            <a:effectRef idx="0">
              <a:schemeClr val="accent2">
                <a:hueOff val="-363841"/>
                <a:satOff val="-20982"/>
                <a:lumOff val="2157"/>
                <a:alphaOff val="0"/>
              </a:schemeClr>
            </a:effectRef>
            <a:fontRef idx="minor">
              <a:schemeClr val="lt1"/>
            </a:fontRef>
          </p:style>
        </p:sp>
        <p:sp>
          <p:nvSpPr>
            <p:cNvPr id="6" name="TextBox 5">
              <a:extLst>
                <a:ext uri="{FF2B5EF4-FFF2-40B4-BE49-F238E27FC236}">
                  <a16:creationId xmlns:a16="http://schemas.microsoft.com/office/drawing/2014/main" id="{1E86FFBE-D321-15B5-ADFF-B14F5F9BB885}"/>
                </a:ext>
              </a:extLst>
            </p:cNvPr>
            <p:cNvSpPr txBox="1"/>
            <p:nvPr/>
          </p:nvSpPr>
          <p:spPr>
            <a:xfrm>
              <a:off x="3588569" y="1800"/>
              <a:ext cx="2766269" cy="165976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Scientific bodies gathering Nuclear medicine specialist.</a:t>
              </a:r>
              <a:endParaRPr lang="en-US" sz="2500" kern="1200" dirty="0"/>
            </a:p>
          </p:txBody>
        </p:sp>
      </p:grpSp>
    </p:spTree>
    <p:extLst>
      <p:ext uri="{BB962C8B-B14F-4D97-AF65-F5344CB8AC3E}">
        <p14:creationId xmlns:p14="http://schemas.microsoft.com/office/powerpoint/2010/main" val="893372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E285BC-68F8-0148-16D5-324344CF6E18}"/>
              </a:ext>
            </a:extLst>
          </p:cNvPr>
          <p:cNvSpPr>
            <a:spLocks noGrp="1"/>
          </p:cNvSpPr>
          <p:nvPr>
            <p:ph idx="1"/>
          </p:nvPr>
        </p:nvSpPr>
        <p:spPr/>
        <p:txBody>
          <a:bodyPr>
            <a:normAutofit fontScale="92500" lnSpcReduction="20000"/>
          </a:bodyPr>
          <a:lstStyle/>
          <a:p>
            <a:r>
              <a:rPr lang="en-GB" b="0" i="0" u="none" strike="noStrike" dirty="0">
                <a:effectLst/>
                <a:latin typeface="Arial" panose="020B0604020202020204" pitchFamily="34" charset="0"/>
              </a:rPr>
              <a:t>Jordanian Society of Nuclear Medicine</a:t>
            </a:r>
            <a:r>
              <a:rPr lang="en-GB" b="0" i="0" dirty="0">
                <a:effectLst/>
                <a:latin typeface="Arial" panose="020B0604020202020204" pitchFamily="34" charset="0"/>
              </a:rPr>
              <a:t> (JOSNM)</a:t>
            </a:r>
          </a:p>
          <a:p>
            <a:r>
              <a:rPr lang="en-GB" b="0" i="0" u="none" strike="noStrike" dirty="0">
                <a:effectLst/>
                <a:latin typeface="Arial" panose="020B0604020202020204" pitchFamily="34" charset="0"/>
              </a:rPr>
              <a:t>National Society of Nuclear Medicine of the Republic of Kazakhstan</a:t>
            </a:r>
            <a:endParaRPr lang="en-GB" b="0" i="0" dirty="0">
              <a:effectLst/>
              <a:latin typeface="Arial" panose="020B0604020202020204" pitchFamily="34" charset="0"/>
            </a:endParaRPr>
          </a:p>
          <a:p>
            <a:r>
              <a:rPr lang="en-GB" b="0" i="0" u="none" strike="noStrike" dirty="0">
                <a:effectLst/>
                <a:latin typeface="Arial" panose="020B0604020202020204" pitchFamily="34" charset="0"/>
              </a:rPr>
              <a:t>Nigerian Association of Nuclear Medicine</a:t>
            </a:r>
            <a:endParaRPr lang="en-GB" b="0" i="0" dirty="0">
              <a:effectLst/>
              <a:latin typeface="Arial" panose="020B0604020202020204" pitchFamily="34" charset="0"/>
            </a:endParaRPr>
          </a:p>
          <a:p>
            <a:pPr algn="l">
              <a:buFont typeface="Arial" panose="020B0604020202020204" pitchFamily="34" charset="0"/>
              <a:buChar char="•"/>
            </a:pPr>
            <a:r>
              <a:rPr lang="en-GB" b="0" i="0" u="none" strike="noStrike" dirty="0">
                <a:effectLst/>
                <a:latin typeface="Arial" panose="020B0604020202020204" pitchFamily="34" charset="0"/>
              </a:rPr>
              <a:t>Nuclear Medicine Society of Tajikistan</a:t>
            </a:r>
            <a:endParaRPr lang="en-GB" b="0" i="0" dirty="0">
              <a:effectLst/>
              <a:latin typeface="Arial" panose="020B0604020202020204" pitchFamily="34" charset="0"/>
            </a:endParaRPr>
          </a:p>
          <a:p>
            <a:pPr algn="l">
              <a:buFont typeface="Arial" panose="020B0604020202020204" pitchFamily="34" charset="0"/>
              <a:buChar char="•"/>
            </a:pPr>
            <a:r>
              <a:rPr lang="en-GB" b="0" i="0" u="none" strike="noStrike" dirty="0">
                <a:effectLst/>
                <a:latin typeface="Arial" panose="020B0604020202020204" pitchFamily="34" charset="0"/>
              </a:rPr>
              <a:t>Pakistan Society of Nuclear Medicine</a:t>
            </a:r>
            <a:r>
              <a:rPr lang="en-GB" b="0" i="0" dirty="0">
                <a:effectLst/>
                <a:latin typeface="Arial" panose="020B0604020202020204" pitchFamily="34" charset="0"/>
              </a:rPr>
              <a:t> (PSNM)</a:t>
            </a:r>
          </a:p>
          <a:p>
            <a:pPr algn="l">
              <a:buFont typeface="Arial" panose="020B0604020202020204" pitchFamily="34" charset="0"/>
              <a:buChar char="•"/>
            </a:pPr>
            <a:r>
              <a:rPr lang="en-GB" b="0" i="0" u="none" strike="noStrike" dirty="0">
                <a:effectLst/>
                <a:latin typeface="Arial" panose="020B0604020202020204" pitchFamily="34" charset="0"/>
              </a:rPr>
              <a:t>Philippines National Society of Nuclear Medicine</a:t>
            </a:r>
            <a:r>
              <a:rPr lang="en-GB" b="0" i="0" dirty="0">
                <a:effectLst/>
                <a:latin typeface="Arial" panose="020B0604020202020204" pitchFamily="34" charset="0"/>
              </a:rPr>
              <a:t> (PSNM)</a:t>
            </a:r>
          </a:p>
          <a:p>
            <a:pPr algn="l">
              <a:buFont typeface="Arial" panose="020B0604020202020204" pitchFamily="34" charset="0"/>
              <a:buChar char="•"/>
            </a:pPr>
            <a:r>
              <a:rPr lang="en-GB" b="0" i="0" u="none" strike="noStrike" dirty="0">
                <a:effectLst/>
                <a:latin typeface="Arial" panose="020B0604020202020204" pitchFamily="34" charset="0"/>
              </a:rPr>
              <a:t>Society of Nuclear Medicine Bangladesh</a:t>
            </a:r>
            <a:endParaRPr lang="en-GB" b="0" i="0" dirty="0">
              <a:effectLst/>
              <a:latin typeface="Arial" panose="020B0604020202020204" pitchFamily="34" charset="0"/>
            </a:endParaRPr>
          </a:p>
          <a:p>
            <a:pPr algn="l">
              <a:buFont typeface="Arial" panose="020B0604020202020204" pitchFamily="34" charset="0"/>
              <a:buChar char="•"/>
            </a:pPr>
            <a:r>
              <a:rPr lang="en-GB" b="0" i="0" u="none" strike="noStrike" dirty="0">
                <a:effectLst/>
                <a:latin typeface="Arial" panose="020B0604020202020204" pitchFamily="34" charset="0"/>
              </a:rPr>
              <a:t>Society of Nuclear Medicine India</a:t>
            </a:r>
            <a:endParaRPr lang="en-GB" b="0" i="0" dirty="0">
              <a:effectLst/>
              <a:latin typeface="Arial" panose="020B0604020202020204" pitchFamily="34" charset="0"/>
            </a:endParaRPr>
          </a:p>
          <a:p>
            <a:pPr algn="l">
              <a:buFont typeface="Arial" panose="020B0604020202020204" pitchFamily="34" charset="0"/>
              <a:buChar char="•"/>
            </a:pPr>
            <a:r>
              <a:rPr lang="en-GB" b="0" i="0" u="none" strike="noStrike" dirty="0">
                <a:effectLst/>
                <a:latin typeface="Arial" panose="020B0604020202020204" pitchFamily="34" charset="0"/>
              </a:rPr>
              <a:t>South African Society of Nuclear Medicine</a:t>
            </a:r>
            <a:endParaRPr lang="en-GB" b="0" i="0" dirty="0">
              <a:effectLst/>
              <a:latin typeface="Arial" panose="020B0604020202020204" pitchFamily="34" charset="0"/>
            </a:endParaRPr>
          </a:p>
          <a:p>
            <a:r>
              <a:rPr lang="en-GB" b="0" i="0" u="none" strike="noStrike" dirty="0">
                <a:effectLst/>
                <a:latin typeface="Arial" panose="020B0604020202020204" pitchFamily="34" charset="0"/>
              </a:rPr>
              <a:t>Tunisian Society of Nuclear Medicine</a:t>
            </a:r>
            <a:r>
              <a:rPr lang="en-GB" b="0" i="0" dirty="0">
                <a:effectLst/>
                <a:latin typeface="Arial" panose="020B0604020202020204" pitchFamily="34" charset="0"/>
              </a:rPr>
              <a:t> (STMN)</a:t>
            </a:r>
          </a:p>
          <a:p>
            <a:endParaRPr lang="en-GB" dirty="0">
              <a:latin typeface="Arial" panose="020B0604020202020204" pitchFamily="34" charset="0"/>
            </a:endParaRPr>
          </a:p>
        </p:txBody>
      </p:sp>
      <p:grpSp>
        <p:nvGrpSpPr>
          <p:cNvPr id="5" name="Group 4">
            <a:extLst>
              <a:ext uri="{FF2B5EF4-FFF2-40B4-BE49-F238E27FC236}">
                <a16:creationId xmlns:a16="http://schemas.microsoft.com/office/drawing/2014/main" id="{0B8EDD37-F190-A292-EF68-2427490F6BFE}"/>
              </a:ext>
            </a:extLst>
          </p:cNvPr>
          <p:cNvGrpSpPr/>
          <p:nvPr/>
        </p:nvGrpSpPr>
        <p:grpSpPr>
          <a:xfrm>
            <a:off x="434031" y="98395"/>
            <a:ext cx="2766269" cy="1659761"/>
            <a:chOff x="3588569" y="1800"/>
            <a:chExt cx="2766269" cy="1659761"/>
          </a:xfrm>
        </p:grpSpPr>
        <p:sp>
          <p:nvSpPr>
            <p:cNvPr id="6" name="Rectangle 5">
              <a:extLst>
                <a:ext uri="{FF2B5EF4-FFF2-40B4-BE49-F238E27FC236}">
                  <a16:creationId xmlns:a16="http://schemas.microsoft.com/office/drawing/2014/main" id="{2864F804-07D2-8976-4672-F93945DB57E4}"/>
                </a:ext>
              </a:extLst>
            </p:cNvPr>
            <p:cNvSpPr/>
            <p:nvPr/>
          </p:nvSpPr>
          <p:spPr>
            <a:xfrm>
              <a:off x="3588569" y="1800"/>
              <a:ext cx="2766269" cy="1659761"/>
            </a:xfrm>
            <a:prstGeom prst="rect">
              <a:avLst/>
            </a:prstGeom>
          </p:spPr>
          <p:style>
            <a:lnRef idx="2">
              <a:schemeClr val="lt1">
                <a:hueOff val="0"/>
                <a:satOff val="0"/>
                <a:lumOff val="0"/>
                <a:alphaOff val="0"/>
              </a:schemeClr>
            </a:lnRef>
            <a:fillRef idx="1">
              <a:schemeClr val="accent2">
                <a:hueOff val="-363841"/>
                <a:satOff val="-20982"/>
                <a:lumOff val="2157"/>
                <a:alphaOff val="0"/>
              </a:schemeClr>
            </a:fillRef>
            <a:effectRef idx="0">
              <a:schemeClr val="accent2">
                <a:hueOff val="-363841"/>
                <a:satOff val="-20982"/>
                <a:lumOff val="2157"/>
                <a:alphaOff val="0"/>
              </a:schemeClr>
            </a:effectRef>
            <a:fontRef idx="minor">
              <a:schemeClr val="lt1"/>
            </a:fontRef>
          </p:style>
        </p:sp>
        <p:sp>
          <p:nvSpPr>
            <p:cNvPr id="7" name="TextBox 6">
              <a:extLst>
                <a:ext uri="{FF2B5EF4-FFF2-40B4-BE49-F238E27FC236}">
                  <a16:creationId xmlns:a16="http://schemas.microsoft.com/office/drawing/2014/main" id="{731B807D-06E8-1877-CFE0-39BA05DF0001}"/>
                </a:ext>
              </a:extLst>
            </p:cNvPr>
            <p:cNvSpPr txBox="1"/>
            <p:nvPr/>
          </p:nvSpPr>
          <p:spPr>
            <a:xfrm>
              <a:off x="3588569" y="1800"/>
              <a:ext cx="2766269" cy="165976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Scientific bodies gathering Nuclear medicine specialist.</a:t>
              </a:r>
              <a:endParaRPr lang="en-US" sz="2500" kern="1200" dirty="0"/>
            </a:p>
          </p:txBody>
        </p:sp>
      </p:grpSp>
    </p:spTree>
    <p:extLst>
      <p:ext uri="{BB962C8B-B14F-4D97-AF65-F5344CB8AC3E}">
        <p14:creationId xmlns:p14="http://schemas.microsoft.com/office/powerpoint/2010/main" val="4159350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21888D-B5D2-B3A8-2AA6-B82D0B45688F}"/>
              </a:ext>
            </a:extLst>
          </p:cNvPr>
          <p:cNvSpPr>
            <a:spLocks noGrp="1"/>
          </p:cNvSpPr>
          <p:nvPr>
            <p:ph idx="1"/>
          </p:nvPr>
        </p:nvSpPr>
        <p:spPr>
          <a:xfrm>
            <a:off x="838200" y="2432898"/>
            <a:ext cx="10515600" cy="4351338"/>
          </a:xfrm>
        </p:spPr>
        <p:txBody>
          <a:bodyPr/>
          <a:lstStyle/>
          <a:p>
            <a:r>
              <a:rPr lang="en-GB" dirty="0"/>
              <a:t>The fact that those societies are suffering from several economic and regulatory problems is prominent.</a:t>
            </a:r>
          </a:p>
          <a:p>
            <a:r>
              <a:rPr lang="en-GB" dirty="0"/>
              <a:t>The low fund available for those societies and the legal issues governing its work led to decrease in its activities in the awareness of NM field and its new technologies such as PET-CT and theranostic applications. </a:t>
            </a:r>
          </a:p>
        </p:txBody>
      </p:sp>
      <p:grpSp>
        <p:nvGrpSpPr>
          <p:cNvPr id="4" name="Group 3">
            <a:extLst>
              <a:ext uri="{FF2B5EF4-FFF2-40B4-BE49-F238E27FC236}">
                <a16:creationId xmlns:a16="http://schemas.microsoft.com/office/drawing/2014/main" id="{2EEE3B94-1817-8D4B-530F-82FCA60107A4}"/>
              </a:ext>
            </a:extLst>
          </p:cNvPr>
          <p:cNvGrpSpPr/>
          <p:nvPr/>
        </p:nvGrpSpPr>
        <p:grpSpPr>
          <a:xfrm>
            <a:off x="210666" y="198025"/>
            <a:ext cx="2766269" cy="1659761"/>
            <a:chOff x="3588569" y="1938189"/>
            <a:chExt cx="2766269" cy="1659761"/>
          </a:xfrm>
        </p:grpSpPr>
        <p:sp>
          <p:nvSpPr>
            <p:cNvPr id="5" name="Rectangle 4">
              <a:extLst>
                <a:ext uri="{FF2B5EF4-FFF2-40B4-BE49-F238E27FC236}">
                  <a16:creationId xmlns:a16="http://schemas.microsoft.com/office/drawing/2014/main" id="{38F1475E-4596-0AD0-CB73-1AAF27A9D867}"/>
                </a:ext>
              </a:extLst>
            </p:cNvPr>
            <p:cNvSpPr/>
            <p:nvPr/>
          </p:nvSpPr>
          <p:spPr>
            <a:xfrm>
              <a:off x="3588569" y="1938189"/>
              <a:ext cx="2766269" cy="1659761"/>
            </a:xfrm>
            <a:prstGeom prst="rect">
              <a:avLst/>
            </a:prstGeom>
          </p:spPr>
          <p:style>
            <a:lnRef idx="2">
              <a:schemeClr val="lt1">
                <a:hueOff val="0"/>
                <a:satOff val="0"/>
                <a:lumOff val="0"/>
                <a:alphaOff val="0"/>
              </a:schemeClr>
            </a:lnRef>
            <a:fillRef idx="1">
              <a:schemeClr val="accent2">
                <a:hueOff val="-1091522"/>
                <a:satOff val="-62946"/>
                <a:lumOff val="6471"/>
                <a:alphaOff val="0"/>
              </a:schemeClr>
            </a:fillRef>
            <a:effectRef idx="0">
              <a:schemeClr val="accent2">
                <a:hueOff val="-1091522"/>
                <a:satOff val="-62946"/>
                <a:lumOff val="6471"/>
                <a:alphaOff val="0"/>
              </a:schemeClr>
            </a:effectRef>
            <a:fontRef idx="minor">
              <a:schemeClr val="lt1"/>
            </a:fontRef>
          </p:style>
        </p:sp>
        <p:sp>
          <p:nvSpPr>
            <p:cNvPr id="6" name="TextBox 5">
              <a:extLst>
                <a:ext uri="{FF2B5EF4-FFF2-40B4-BE49-F238E27FC236}">
                  <a16:creationId xmlns:a16="http://schemas.microsoft.com/office/drawing/2014/main" id="{CD4A0DAA-9980-E203-6FFC-DEAAC2EDE2D1}"/>
                </a:ext>
              </a:extLst>
            </p:cNvPr>
            <p:cNvSpPr txBox="1"/>
            <p:nvPr/>
          </p:nvSpPr>
          <p:spPr>
            <a:xfrm>
              <a:off x="3588569" y="1938189"/>
              <a:ext cx="2766269" cy="165976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Conferences by NM societies about the new issues in NM including PET-CT</a:t>
              </a:r>
              <a:endParaRPr lang="en-US" sz="2500" kern="1200" dirty="0"/>
            </a:p>
          </p:txBody>
        </p:sp>
      </p:grpSp>
    </p:spTree>
    <p:extLst>
      <p:ext uri="{BB962C8B-B14F-4D97-AF65-F5344CB8AC3E}">
        <p14:creationId xmlns:p14="http://schemas.microsoft.com/office/powerpoint/2010/main" val="16758087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219952-E3EA-A929-3793-19345DA8AC4B}"/>
              </a:ext>
            </a:extLst>
          </p:cNvPr>
          <p:cNvSpPr>
            <a:spLocks noGrp="1"/>
          </p:cNvSpPr>
          <p:nvPr>
            <p:ph idx="1"/>
          </p:nvPr>
        </p:nvSpPr>
        <p:spPr>
          <a:xfrm>
            <a:off x="838200" y="2125772"/>
            <a:ext cx="10515600" cy="4351338"/>
          </a:xfrm>
        </p:spPr>
        <p:txBody>
          <a:bodyPr/>
          <a:lstStyle/>
          <a:p>
            <a:r>
              <a:rPr lang="en-GB" dirty="0"/>
              <a:t>The lack of activities within the local societies will decrease the awareness of the importance of the NM, PET-CT and theranostic applications for other specialties.</a:t>
            </a:r>
          </a:p>
          <a:p>
            <a:pPr marL="0" indent="0">
              <a:buNone/>
            </a:pPr>
            <a:endParaRPr lang="en-GB" dirty="0"/>
          </a:p>
        </p:txBody>
      </p:sp>
      <p:grpSp>
        <p:nvGrpSpPr>
          <p:cNvPr id="4" name="Group 3">
            <a:extLst>
              <a:ext uri="{FF2B5EF4-FFF2-40B4-BE49-F238E27FC236}">
                <a16:creationId xmlns:a16="http://schemas.microsoft.com/office/drawing/2014/main" id="{EAF6364E-B378-4AFF-AAED-8236D624E3FA}"/>
              </a:ext>
            </a:extLst>
          </p:cNvPr>
          <p:cNvGrpSpPr/>
          <p:nvPr/>
        </p:nvGrpSpPr>
        <p:grpSpPr>
          <a:xfrm>
            <a:off x="210667" y="198025"/>
            <a:ext cx="2766269" cy="1659761"/>
            <a:chOff x="2067121" y="3874578"/>
            <a:chExt cx="2766269" cy="1659761"/>
          </a:xfrm>
        </p:grpSpPr>
        <p:sp>
          <p:nvSpPr>
            <p:cNvPr id="5" name="Rectangle 4">
              <a:extLst>
                <a:ext uri="{FF2B5EF4-FFF2-40B4-BE49-F238E27FC236}">
                  <a16:creationId xmlns:a16="http://schemas.microsoft.com/office/drawing/2014/main" id="{73B22D38-8D67-8248-546E-8C19C9F65941}"/>
                </a:ext>
              </a:extLst>
            </p:cNvPr>
            <p:cNvSpPr/>
            <p:nvPr/>
          </p:nvSpPr>
          <p:spPr>
            <a:xfrm>
              <a:off x="2067121" y="3874578"/>
              <a:ext cx="2766269" cy="1659761"/>
            </a:xfrm>
            <a:prstGeom prst="rect">
              <a:avLst/>
            </a:prstGeom>
          </p:spPr>
          <p:style>
            <a:lnRef idx="2">
              <a:schemeClr val="lt1">
                <a:hueOff val="0"/>
                <a:satOff val="0"/>
                <a:lumOff val="0"/>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sp>
        <p:sp>
          <p:nvSpPr>
            <p:cNvPr id="6" name="TextBox 5">
              <a:extLst>
                <a:ext uri="{FF2B5EF4-FFF2-40B4-BE49-F238E27FC236}">
                  <a16:creationId xmlns:a16="http://schemas.microsoft.com/office/drawing/2014/main" id="{AED55F73-E520-7A51-762C-212700406C9D}"/>
                </a:ext>
              </a:extLst>
            </p:cNvPr>
            <p:cNvSpPr txBox="1"/>
            <p:nvPr/>
          </p:nvSpPr>
          <p:spPr>
            <a:xfrm>
              <a:off x="2067121" y="3874578"/>
              <a:ext cx="2766269" cy="165976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a:t>Conferences and workshops for other medical specialties.</a:t>
              </a:r>
              <a:endParaRPr lang="en-US" sz="2500" kern="1200" dirty="0"/>
            </a:p>
          </p:txBody>
        </p:sp>
      </p:grpSp>
    </p:spTree>
    <p:extLst>
      <p:ext uri="{BB962C8B-B14F-4D97-AF65-F5344CB8AC3E}">
        <p14:creationId xmlns:p14="http://schemas.microsoft.com/office/powerpoint/2010/main" val="755123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98F014E2-4895-59F4-EFB2-9CF45DD51A94}"/>
              </a:ext>
            </a:extLst>
          </p:cNvPr>
          <p:cNvPicPr>
            <a:picLocks noChangeAspect="1"/>
          </p:cNvPicPr>
          <p:nvPr/>
        </p:nvPicPr>
        <p:blipFill rotWithShape="1">
          <a:blip r:embed="rId2"/>
          <a:srcRect r="9091" b="20719"/>
          <a:stretch/>
        </p:blipFill>
        <p:spPr>
          <a:xfrm>
            <a:off x="20" y="6990"/>
            <a:ext cx="12191980" cy="6857990"/>
          </a:xfrm>
          <a:prstGeom prst="rect">
            <a:avLst/>
          </a:prstGeom>
        </p:spPr>
      </p:pic>
      <p:sp>
        <p:nvSpPr>
          <p:cNvPr id="15" name="Rectangle 14">
            <a:extLst>
              <a:ext uri="{FF2B5EF4-FFF2-40B4-BE49-F238E27FC236}">
                <a16:creationId xmlns:a16="http://schemas.microsoft.com/office/drawing/2014/main" id="{257363FD-7E77-4145-9483-331A807A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6802" cy="6858000"/>
          </a:xfrm>
          <a:prstGeom prst="rect">
            <a:avLst/>
          </a:prstGeom>
          <a:gradFill flip="none" rotWithShape="1">
            <a:gsLst>
              <a:gs pos="28000">
                <a:schemeClr val="bg2">
                  <a:alpha val="84000"/>
                </a:schemeClr>
              </a:gs>
              <a:gs pos="74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374B3EA-16F4-5802-0B13-2239671BA820}"/>
              </a:ext>
            </a:extLst>
          </p:cNvPr>
          <p:cNvSpPr>
            <a:spLocks noGrp="1"/>
          </p:cNvSpPr>
          <p:nvPr>
            <p:ph type="title"/>
          </p:nvPr>
        </p:nvSpPr>
        <p:spPr>
          <a:xfrm>
            <a:off x="838200" y="365125"/>
            <a:ext cx="10515600" cy="1325563"/>
          </a:xfrm>
        </p:spPr>
        <p:txBody>
          <a:bodyPr>
            <a:normAutofit/>
          </a:bodyPr>
          <a:lstStyle/>
          <a:p>
            <a:r>
              <a:rPr lang="en-GB" sz="4100" dirty="0"/>
              <a:t>Poor economic status of developing countries.</a:t>
            </a:r>
            <a:br>
              <a:rPr lang="en-GB" sz="4100" dirty="0"/>
            </a:br>
            <a:endParaRPr lang="en-GB" sz="4100" dirty="0"/>
          </a:p>
        </p:txBody>
      </p:sp>
      <p:graphicFrame>
        <p:nvGraphicFramePr>
          <p:cNvPr id="5" name="Content Placeholder 2">
            <a:extLst>
              <a:ext uri="{FF2B5EF4-FFF2-40B4-BE49-F238E27FC236}">
                <a16:creationId xmlns:a16="http://schemas.microsoft.com/office/drawing/2014/main" id="{2A5A507A-1E7B-D03B-DE18-94CAF4B9D643}"/>
              </a:ext>
            </a:extLst>
          </p:cNvPr>
          <p:cNvGraphicFramePr>
            <a:graphicFrameLocks noGrp="1"/>
          </p:cNvGraphicFramePr>
          <p:nvPr>
            <p:ph idx="1"/>
            <p:extLst>
              <p:ext uri="{D42A27DB-BD31-4B8C-83A1-F6EECF244321}">
                <p14:modId xmlns:p14="http://schemas.microsoft.com/office/powerpoint/2010/main" val="396305614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78422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4C20B4C-9E64-8AE6-8678-D36868D6C647}"/>
              </a:ext>
            </a:extLst>
          </p:cNvPr>
          <p:cNvPicPr>
            <a:picLocks noChangeAspect="1"/>
          </p:cNvPicPr>
          <p:nvPr/>
        </p:nvPicPr>
        <p:blipFill rotWithShape="1">
          <a:blip r:embed="rId2"/>
          <a:srcRect l="31603" r="30376"/>
          <a:stretch/>
        </p:blipFill>
        <p:spPr>
          <a:xfrm>
            <a:off x="20" y="10"/>
            <a:ext cx="4635571" cy="6857990"/>
          </a:xfrm>
          <a:prstGeom prst="rect">
            <a:avLst/>
          </a:prstGeom>
          <a:effectLst/>
        </p:spPr>
      </p:pic>
      <p:sp>
        <p:nvSpPr>
          <p:cNvPr id="15" name="Rectangle 14">
            <a:extLst>
              <a:ext uri="{FF2B5EF4-FFF2-40B4-BE49-F238E27FC236}">
                <a16:creationId xmlns:a16="http://schemas.microsoft.com/office/drawing/2014/main" id="{624D8376-6E48-4B62-8469-E3BC5ED6A1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5591" y="0"/>
            <a:ext cx="7556409"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BE052DC-B4BF-BEEA-A312-00A6FB869BD0}"/>
              </a:ext>
            </a:extLst>
          </p:cNvPr>
          <p:cNvSpPr>
            <a:spLocks noGrp="1"/>
          </p:cNvSpPr>
          <p:nvPr>
            <p:ph type="title"/>
          </p:nvPr>
        </p:nvSpPr>
        <p:spPr>
          <a:xfrm>
            <a:off x="4965430" y="629266"/>
            <a:ext cx="6586491" cy="1676603"/>
          </a:xfrm>
        </p:spPr>
        <p:txBody>
          <a:bodyPr>
            <a:normAutofit/>
          </a:bodyPr>
          <a:lstStyle/>
          <a:p>
            <a:r>
              <a:rPr lang="en-GB" sz="3800">
                <a:solidFill>
                  <a:schemeClr val="bg1"/>
                </a:solidFill>
              </a:rPr>
              <a:t>Political instability in some developing countries.</a:t>
            </a:r>
            <a:br>
              <a:rPr lang="en-GB" sz="3800">
                <a:solidFill>
                  <a:schemeClr val="bg1"/>
                </a:solidFill>
              </a:rPr>
            </a:br>
            <a:endParaRPr lang="en-GB" sz="3800">
              <a:solidFill>
                <a:schemeClr val="bg1"/>
              </a:solidFill>
            </a:endParaRPr>
          </a:p>
        </p:txBody>
      </p:sp>
      <p:graphicFrame>
        <p:nvGraphicFramePr>
          <p:cNvPr id="5" name="Content Placeholder 2">
            <a:extLst>
              <a:ext uri="{FF2B5EF4-FFF2-40B4-BE49-F238E27FC236}">
                <a16:creationId xmlns:a16="http://schemas.microsoft.com/office/drawing/2014/main" id="{D5CD59AF-9B95-FE49-F879-F2B816D13535}"/>
              </a:ext>
            </a:extLst>
          </p:cNvPr>
          <p:cNvGraphicFramePr>
            <a:graphicFrameLocks noGrp="1"/>
          </p:cNvGraphicFramePr>
          <p:nvPr>
            <p:ph idx="1"/>
            <p:extLst>
              <p:ext uri="{D42A27DB-BD31-4B8C-83A1-F6EECF244321}">
                <p14:modId xmlns:p14="http://schemas.microsoft.com/office/powerpoint/2010/main" val="2017503707"/>
              </p:ext>
            </p:extLst>
          </p:nvPr>
        </p:nvGraphicFramePr>
        <p:xfrm>
          <a:off x="4965431" y="2438400"/>
          <a:ext cx="6586489" cy="37854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820112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8394FEC-4F8B-FB79-CB96-70AC9F9AF2DA}"/>
              </a:ext>
            </a:extLst>
          </p:cNvPr>
          <p:cNvSpPr>
            <a:spLocks noGrp="1"/>
          </p:cNvSpPr>
          <p:nvPr>
            <p:ph type="title"/>
          </p:nvPr>
        </p:nvSpPr>
        <p:spPr>
          <a:xfrm>
            <a:off x="524741" y="620392"/>
            <a:ext cx="3808268" cy="5504688"/>
          </a:xfrm>
        </p:spPr>
        <p:txBody>
          <a:bodyPr>
            <a:normAutofit/>
          </a:bodyPr>
          <a:lstStyle/>
          <a:p>
            <a:r>
              <a:rPr lang="en-GB" sz="6000">
                <a:solidFill>
                  <a:schemeClr val="bg1"/>
                </a:solidFill>
              </a:rPr>
              <a:t>Regularity issues</a:t>
            </a:r>
          </a:p>
        </p:txBody>
      </p:sp>
      <p:graphicFrame>
        <p:nvGraphicFramePr>
          <p:cNvPr id="5" name="Content Placeholder 2">
            <a:extLst>
              <a:ext uri="{FF2B5EF4-FFF2-40B4-BE49-F238E27FC236}">
                <a16:creationId xmlns:a16="http://schemas.microsoft.com/office/drawing/2014/main" id="{48722FBB-3345-073E-1CE2-F38DA7D35D34}"/>
              </a:ext>
            </a:extLst>
          </p:cNvPr>
          <p:cNvGraphicFramePr>
            <a:graphicFrameLocks noGrp="1"/>
          </p:cNvGraphicFramePr>
          <p:nvPr>
            <p:ph idx="1"/>
            <p:extLst>
              <p:ext uri="{D42A27DB-BD31-4B8C-83A1-F6EECF244321}">
                <p14:modId xmlns:p14="http://schemas.microsoft.com/office/powerpoint/2010/main" val="3936583709"/>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96621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CD1E1C-CDD7-10AA-C5A8-DD0A68C4DB55}"/>
              </a:ext>
            </a:extLst>
          </p:cNvPr>
          <p:cNvSpPr>
            <a:spLocks noGrp="1"/>
          </p:cNvSpPr>
          <p:nvPr>
            <p:ph type="title"/>
          </p:nvPr>
        </p:nvSpPr>
        <p:spPr>
          <a:xfrm>
            <a:off x="635000" y="640823"/>
            <a:ext cx="3418659" cy="5583148"/>
          </a:xfrm>
        </p:spPr>
        <p:txBody>
          <a:bodyPr anchor="ctr">
            <a:normAutofit/>
          </a:bodyPr>
          <a:lstStyle/>
          <a:p>
            <a:r>
              <a:rPr lang="en-GB" sz="5000"/>
              <a:t>Small market size and limited availability of vendors in those markets.</a:t>
            </a:r>
            <a:br>
              <a:rPr lang="en-GB" sz="5000"/>
            </a:br>
            <a:endParaRPr lang="en-GB" sz="500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94CDEB57-BDE4-FE10-3338-E66A0CFAAA1F}"/>
              </a:ext>
            </a:extLst>
          </p:cNvPr>
          <p:cNvGraphicFramePr>
            <a:graphicFrameLocks noGrp="1"/>
          </p:cNvGraphicFramePr>
          <p:nvPr>
            <p:ph idx="1"/>
            <p:extLst>
              <p:ext uri="{D42A27DB-BD31-4B8C-83A1-F6EECF244321}">
                <p14:modId xmlns:p14="http://schemas.microsoft.com/office/powerpoint/2010/main" val="2291541053"/>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41276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c 14">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TextBox 5">
            <a:extLst>
              <a:ext uri="{FF2B5EF4-FFF2-40B4-BE49-F238E27FC236}">
                <a16:creationId xmlns:a16="http://schemas.microsoft.com/office/drawing/2014/main" id="{B2E443E8-AB66-971D-FE32-F7A1A3F14121}"/>
              </a:ext>
            </a:extLst>
          </p:cNvPr>
          <p:cNvSpPr txBox="1"/>
          <p:nvPr/>
        </p:nvSpPr>
        <p:spPr>
          <a:xfrm>
            <a:off x="4447308" y="319088"/>
            <a:ext cx="6901507" cy="5857875"/>
          </a:xfrm>
          <a:prstGeom prst="rect">
            <a:avLst/>
          </a:prstGeom>
        </p:spPr>
        <p:txBody>
          <a:bodyPr vert="horz" lIns="91440" tIns="45720" rIns="91440" bIns="45720" rtlCol="0" anchor="ctr">
            <a:normAutofit/>
          </a:bodyPr>
          <a:lstStyle/>
          <a:p>
            <a:pPr lvl="0">
              <a:lnSpc>
                <a:spcPct val="90000"/>
              </a:lnSpc>
              <a:spcBef>
                <a:spcPct val="0"/>
              </a:spcBef>
              <a:spcAft>
                <a:spcPct val="35000"/>
              </a:spcAft>
            </a:pPr>
            <a:r>
              <a:rPr lang="en-US" sz="4000" dirty="0"/>
              <a:t>Opportunities for increasing the availability and affordability of PET tracers in developing countries</a:t>
            </a:r>
          </a:p>
        </p:txBody>
      </p:sp>
    </p:spTree>
    <p:extLst>
      <p:ext uri="{BB962C8B-B14F-4D97-AF65-F5344CB8AC3E}">
        <p14:creationId xmlns:p14="http://schemas.microsoft.com/office/powerpoint/2010/main" val="1619304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39F23E05-E5C5-497C-A842-7BD21B2076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02CA27-A95F-9F72-43B2-D47F5196EE40}"/>
              </a:ext>
            </a:extLst>
          </p:cNvPr>
          <p:cNvSpPr>
            <a:spLocks noGrp="1"/>
          </p:cNvSpPr>
          <p:nvPr>
            <p:ph type="title"/>
          </p:nvPr>
        </p:nvSpPr>
        <p:spPr>
          <a:xfrm>
            <a:off x="838200" y="365126"/>
            <a:ext cx="10515600" cy="1306440"/>
          </a:xfrm>
        </p:spPr>
        <p:txBody>
          <a:bodyPr>
            <a:normAutofit/>
          </a:bodyPr>
          <a:lstStyle/>
          <a:p>
            <a:r>
              <a:rPr lang="en-GB" sz="4000" dirty="0"/>
              <a:t>Developing countries</a:t>
            </a:r>
          </a:p>
        </p:txBody>
      </p:sp>
      <p:pic>
        <p:nvPicPr>
          <p:cNvPr id="37" name="Picture 36">
            <a:extLst>
              <a:ext uri="{FF2B5EF4-FFF2-40B4-BE49-F238E27FC236}">
                <a16:creationId xmlns:a16="http://schemas.microsoft.com/office/drawing/2014/main" id="{EC87D5F9-5653-2CDC-1409-622D931E2B0B}"/>
              </a:ext>
            </a:extLst>
          </p:cNvPr>
          <p:cNvPicPr>
            <a:picLocks noChangeAspect="1"/>
          </p:cNvPicPr>
          <p:nvPr/>
        </p:nvPicPr>
        <p:blipFill rotWithShape="1">
          <a:blip r:embed="rId2"/>
          <a:srcRect l="22629" r="17140" b="1"/>
          <a:stretch/>
        </p:blipFill>
        <p:spPr>
          <a:xfrm>
            <a:off x="7989296" y="1843285"/>
            <a:ext cx="3364502" cy="3728611"/>
          </a:xfrm>
          <a:prstGeom prst="rect">
            <a:avLst/>
          </a:prstGeom>
        </p:spPr>
      </p:pic>
      <p:graphicFrame>
        <p:nvGraphicFramePr>
          <p:cNvPr id="12" name="Content Placeholder 2">
            <a:extLst>
              <a:ext uri="{FF2B5EF4-FFF2-40B4-BE49-F238E27FC236}">
                <a16:creationId xmlns:a16="http://schemas.microsoft.com/office/drawing/2014/main" id="{4E03169D-0DA0-6ADB-CB7D-3C8E6444ADD5}"/>
              </a:ext>
            </a:extLst>
          </p:cNvPr>
          <p:cNvGraphicFramePr>
            <a:graphicFrameLocks noGrp="1"/>
          </p:cNvGraphicFramePr>
          <p:nvPr>
            <p:ph idx="1"/>
            <p:extLst>
              <p:ext uri="{D42A27DB-BD31-4B8C-83A1-F6EECF244321}">
                <p14:modId xmlns:p14="http://schemas.microsoft.com/office/powerpoint/2010/main" val="2927296562"/>
              </p:ext>
            </p:extLst>
          </p:nvPr>
        </p:nvGraphicFramePr>
        <p:xfrm>
          <a:off x="838200" y="1825625"/>
          <a:ext cx="6714066" cy="4301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47427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D183FF-3134-C9E6-70C5-183441CC4182}"/>
              </a:ext>
            </a:extLst>
          </p:cNvPr>
          <p:cNvSpPr>
            <a:spLocks noGrp="1"/>
          </p:cNvSpPr>
          <p:nvPr>
            <p:ph type="title"/>
          </p:nvPr>
        </p:nvSpPr>
        <p:spPr>
          <a:xfrm>
            <a:off x="838200" y="365125"/>
            <a:ext cx="10515600" cy="1325563"/>
          </a:xfrm>
        </p:spPr>
        <p:txBody>
          <a:bodyPr>
            <a:normAutofit/>
          </a:bodyPr>
          <a:lstStyle/>
          <a:p>
            <a:r>
              <a:rPr lang="en-US" sz="2600"/>
              <a:t>Opportunities for increasing the availability and affordability of PET tracers in developing countries</a:t>
            </a:r>
            <a:br>
              <a:rPr lang="en-US" sz="2600"/>
            </a:br>
            <a:endParaRPr lang="en-GB" sz="26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79546DB-7EEB-AD23-B20B-D104A71728D9}"/>
              </a:ext>
            </a:extLst>
          </p:cNvPr>
          <p:cNvSpPr>
            <a:spLocks noGrp="1"/>
          </p:cNvSpPr>
          <p:nvPr>
            <p:ph idx="1"/>
          </p:nvPr>
        </p:nvSpPr>
        <p:spPr>
          <a:xfrm>
            <a:off x="838200" y="1929384"/>
            <a:ext cx="10515600" cy="4251960"/>
          </a:xfrm>
        </p:spPr>
        <p:txBody>
          <a:bodyPr>
            <a:normAutofit/>
          </a:bodyPr>
          <a:lstStyle/>
          <a:p>
            <a:r>
              <a:rPr lang="en-GB" sz="2000"/>
              <a:t>Effective human resource training ( building capacities)</a:t>
            </a:r>
          </a:p>
          <a:p>
            <a:r>
              <a:rPr lang="en-GB" sz="2000"/>
              <a:t>Increase the awareness about PET-CT and theranostic applications.</a:t>
            </a:r>
          </a:p>
          <a:p>
            <a:r>
              <a:rPr lang="en-GB" sz="2000"/>
              <a:t>Increase this awareness among other specialties.</a:t>
            </a:r>
          </a:p>
          <a:p>
            <a:r>
              <a:rPr lang="en-GB" sz="2000"/>
              <a:t>Effective distribution of resources ( Cyclotrons +PET-CT)</a:t>
            </a:r>
          </a:p>
          <a:p>
            <a:r>
              <a:rPr lang="en-GB" sz="2000"/>
              <a:t>Facilitate the regulations especially for radioactive materials transportation.</a:t>
            </a:r>
          </a:p>
          <a:p>
            <a:r>
              <a:rPr lang="en-GB" sz="2000"/>
              <a:t>Facilitate the problems facing small private companies to take a major role in radioactive materials transportation and delivery.</a:t>
            </a:r>
          </a:p>
          <a:p>
            <a:r>
              <a:rPr lang="en-GB" sz="2000"/>
              <a:t>Effective utilization of the cyclotron output products by using effective ways. (patient scheduling + lowering patient dose + use of new sensitive scanners ).</a:t>
            </a:r>
          </a:p>
          <a:p>
            <a:r>
              <a:rPr lang="en-GB" sz="2000"/>
              <a:t>Investments in the research for using generators as source of PET tracer in all types of diseases. </a:t>
            </a:r>
          </a:p>
          <a:p>
            <a:r>
              <a:rPr lang="en-GB" sz="2000"/>
              <a:t>Minimize the cost per scan.</a:t>
            </a:r>
          </a:p>
          <a:p>
            <a:endParaRPr lang="en-GB" sz="2000"/>
          </a:p>
        </p:txBody>
      </p:sp>
    </p:spTree>
    <p:extLst>
      <p:ext uri="{BB962C8B-B14F-4D97-AF65-F5344CB8AC3E}">
        <p14:creationId xmlns:p14="http://schemas.microsoft.com/office/powerpoint/2010/main" val="26258320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07" name="Rectangle 3106">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9E124A-5571-38F7-E3DB-07D3482B9052}"/>
              </a:ext>
            </a:extLst>
          </p:cNvPr>
          <p:cNvSpPr>
            <a:spLocks noGrp="1"/>
          </p:cNvSpPr>
          <p:nvPr>
            <p:ph type="title"/>
          </p:nvPr>
        </p:nvSpPr>
        <p:spPr>
          <a:xfrm>
            <a:off x="1136397" y="502020"/>
            <a:ext cx="5323715" cy="1642970"/>
          </a:xfrm>
        </p:spPr>
        <p:txBody>
          <a:bodyPr anchor="b">
            <a:normAutofit/>
          </a:bodyPr>
          <a:lstStyle/>
          <a:p>
            <a:r>
              <a:rPr lang="en-US" sz="4000" kern="1200" dirty="0"/>
              <a:t>Egypt , a </a:t>
            </a:r>
            <a:r>
              <a:rPr lang="en-US" sz="4000" dirty="0"/>
              <a:t>developing country success story</a:t>
            </a:r>
            <a:endParaRPr lang="en-GB" sz="4000" dirty="0"/>
          </a:p>
        </p:txBody>
      </p:sp>
      <p:sp>
        <p:nvSpPr>
          <p:cNvPr id="3" name="Content Placeholder 2">
            <a:extLst>
              <a:ext uri="{FF2B5EF4-FFF2-40B4-BE49-F238E27FC236}">
                <a16:creationId xmlns:a16="http://schemas.microsoft.com/office/drawing/2014/main" id="{0DD571BF-CF16-78F2-46E7-1104E65A6052}"/>
              </a:ext>
            </a:extLst>
          </p:cNvPr>
          <p:cNvSpPr>
            <a:spLocks noGrp="1"/>
          </p:cNvSpPr>
          <p:nvPr>
            <p:ph idx="1"/>
          </p:nvPr>
        </p:nvSpPr>
        <p:spPr>
          <a:xfrm>
            <a:off x="1144923" y="2405894"/>
            <a:ext cx="5315189" cy="3535083"/>
          </a:xfrm>
        </p:spPr>
        <p:txBody>
          <a:bodyPr anchor="t">
            <a:normAutofit/>
          </a:bodyPr>
          <a:lstStyle/>
          <a:p>
            <a:r>
              <a:rPr lang="en-GB" sz="2000" dirty="0"/>
              <a:t>106 M population with median age of 24.6 years.</a:t>
            </a:r>
          </a:p>
          <a:p>
            <a:r>
              <a:rPr lang="en-GB" sz="2000" dirty="0"/>
              <a:t>GNI 3510 USD &amp; HDI is 0.707.</a:t>
            </a:r>
          </a:p>
          <a:p>
            <a:r>
              <a:rPr lang="en-GB" sz="2000" dirty="0"/>
              <a:t>Only 2 cyclotrons are running in Cairo (Capital of Egypt)</a:t>
            </a:r>
          </a:p>
          <a:p>
            <a:r>
              <a:rPr lang="en-GB" sz="2000" dirty="0"/>
              <a:t>42 Running PET-CT scanners at 34 centres.</a:t>
            </a:r>
          </a:p>
          <a:p>
            <a:r>
              <a:rPr lang="en-GB" sz="2000" dirty="0"/>
              <a:t>15 governmental and semi governmental.</a:t>
            </a:r>
          </a:p>
          <a:p>
            <a:r>
              <a:rPr lang="en-GB" sz="2000" dirty="0"/>
              <a:t>19 private diagnostic centres.</a:t>
            </a:r>
          </a:p>
        </p:txBody>
      </p:sp>
      <p:sp>
        <p:nvSpPr>
          <p:cNvPr id="3109" name="Rectangle 3108">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1" name="Rectangle 3110">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13" name="Rectangle 3112">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15" name="Rectangle 3114">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4" name="Picture 2">
            <a:extLst>
              <a:ext uri="{FF2B5EF4-FFF2-40B4-BE49-F238E27FC236}">
                <a16:creationId xmlns:a16="http://schemas.microsoft.com/office/drawing/2014/main" id="{0AC90D51-A4CF-CFDC-4B62-BDB73A02AC3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
          <a:stretch/>
        </p:blipFill>
        <p:spPr bwMode="auto">
          <a:xfrm>
            <a:off x="7075967" y="1359681"/>
            <a:ext cx="4170530" cy="41705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79255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30B79D-1DB6-D552-1552-228DBF12B4D9}"/>
              </a:ext>
            </a:extLst>
          </p:cNvPr>
          <p:cNvSpPr>
            <a:spLocks noGrp="1"/>
          </p:cNvSpPr>
          <p:nvPr>
            <p:ph type="title"/>
          </p:nvPr>
        </p:nvSpPr>
        <p:spPr>
          <a:xfrm>
            <a:off x="686834" y="1153572"/>
            <a:ext cx="3200400" cy="4461163"/>
          </a:xfrm>
        </p:spPr>
        <p:txBody>
          <a:bodyPr>
            <a:normAutofit/>
          </a:bodyPr>
          <a:lstStyle/>
          <a:p>
            <a:r>
              <a:rPr lang="en-GB">
                <a:solidFill>
                  <a:srgbClr val="FFFFFF"/>
                </a:solidFill>
              </a:rPr>
              <a:t>Human resources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EF21236-11E3-FCE6-4910-C543DF1BD762}"/>
              </a:ext>
            </a:extLst>
          </p:cNvPr>
          <p:cNvSpPr>
            <a:spLocks noGrp="1"/>
          </p:cNvSpPr>
          <p:nvPr>
            <p:ph idx="1"/>
          </p:nvPr>
        </p:nvSpPr>
        <p:spPr>
          <a:xfrm>
            <a:off x="4447308" y="591344"/>
            <a:ext cx="6906491" cy="5585619"/>
          </a:xfrm>
        </p:spPr>
        <p:txBody>
          <a:bodyPr anchor="ctr">
            <a:normAutofit/>
          </a:bodyPr>
          <a:lstStyle/>
          <a:p>
            <a:r>
              <a:rPr lang="en-GB" sz="2200" dirty="0"/>
              <a:t>Nuclear medicine was evolved in Egypt since late 1950s and early 1960s as one of the few countries who started the use of radionuclides in medicine.</a:t>
            </a:r>
          </a:p>
          <a:p>
            <a:r>
              <a:rPr lang="en-GB" sz="2200" dirty="0"/>
              <a:t>Three universities offering residency program with required Master degrees followed by Doctorate degree.</a:t>
            </a:r>
          </a:p>
          <a:p>
            <a:r>
              <a:rPr lang="en-GB" sz="2200" dirty="0"/>
              <a:t>Medical physicist are graduated from more than 26 universities among them three medical physics and 5 biophysics programs which are followed by Master degree in Medical physics.</a:t>
            </a:r>
          </a:p>
          <a:p>
            <a:r>
              <a:rPr lang="en-GB" sz="2200" dirty="0"/>
              <a:t>Four universities are offering programs for radiological technologists.</a:t>
            </a:r>
          </a:p>
          <a:p>
            <a:r>
              <a:rPr lang="en-GB" sz="2200" dirty="0"/>
              <a:t>Biomedical engineering programs are found at several universities.</a:t>
            </a:r>
          </a:p>
          <a:p>
            <a:r>
              <a:rPr lang="en-GB" sz="2200" dirty="0"/>
              <a:t>Licensing for the RSO &amp; RSE is done through the EAEA</a:t>
            </a:r>
          </a:p>
        </p:txBody>
      </p:sp>
    </p:spTree>
    <p:extLst>
      <p:ext uri="{BB962C8B-B14F-4D97-AF65-F5344CB8AC3E}">
        <p14:creationId xmlns:p14="http://schemas.microsoft.com/office/powerpoint/2010/main" val="1253952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6CB4B7-D706-83BD-6967-989EA4856C4E}"/>
              </a:ext>
            </a:extLst>
          </p:cNvPr>
          <p:cNvSpPr>
            <a:spLocks noGrp="1"/>
          </p:cNvSpPr>
          <p:nvPr>
            <p:ph type="title"/>
          </p:nvPr>
        </p:nvSpPr>
        <p:spPr>
          <a:xfrm>
            <a:off x="686834" y="1153572"/>
            <a:ext cx="3200400" cy="4461163"/>
          </a:xfrm>
        </p:spPr>
        <p:txBody>
          <a:bodyPr>
            <a:normAutofit/>
          </a:bodyPr>
          <a:lstStyle/>
          <a:p>
            <a:r>
              <a:rPr lang="en-GB">
                <a:solidFill>
                  <a:srgbClr val="FFFFFF"/>
                </a:solidFill>
              </a:rPr>
              <a:t>Egyptian Society of Nuclear medicine </a:t>
            </a:r>
            <a:r>
              <a:rPr lang="en-GB" b="0" i="0">
                <a:solidFill>
                  <a:srgbClr val="FFFFFF"/>
                </a:solidFill>
                <a:effectLst/>
              </a:rPr>
              <a:t>Specialists</a:t>
            </a:r>
            <a:endParaRPr lang="en-GB">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7D7BE1C-E102-408F-55E1-6956B3ED1C45}"/>
              </a:ext>
            </a:extLst>
          </p:cNvPr>
          <p:cNvSpPr>
            <a:spLocks noGrp="1"/>
          </p:cNvSpPr>
          <p:nvPr>
            <p:ph idx="1"/>
          </p:nvPr>
        </p:nvSpPr>
        <p:spPr>
          <a:xfrm>
            <a:off x="4447308" y="591344"/>
            <a:ext cx="6906491" cy="5585619"/>
          </a:xfrm>
        </p:spPr>
        <p:txBody>
          <a:bodyPr anchor="ctr">
            <a:normAutofit/>
          </a:bodyPr>
          <a:lstStyle/>
          <a:p>
            <a:r>
              <a:rPr lang="en-GB" sz="2600" b="0" i="0" dirty="0">
                <a:effectLst/>
              </a:rPr>
              <a:t>The Egyptian Society of Nuclear Medicine Specialists (ESNMS) began on the first day of October 1997.</a:t>
            </a:r>
          </a:p>
          <a:p>
            <a:r>
              <a:rPr lang="en-GB" sz="2600" dirty="0"/>
              <a:t>The ESNMS now has membership larger than most of the European societies. It is the largest and is the leader in the Middle East. </a:t>
            </a:r>
          </a:p>
          <a:p>
            <a:r>
              <a:rPr lang="en-GB" sz="2600" dirty="0"/>
              <a:t>16 yearly conferences till now.</a:t>
            </a:r>
          </a:p>
          <a:p>
            <a:r>
              <a:rPr lang="en-GB" sz="2600" dirty="0"/>
              <a:t>Egyptian journal of nuclear medicine ( EGYJNM) since 2009 biannually.</a:t>
            </a:r>
          </a:p>
          <a:p>
            <a:pPr marL="0" indent="0">
              <a:buNone/>
            </a:pPr>
            <a:br>
              <a:rPr lang="en-GB" sz="2600" dirty="0"/>
            </a:br>
            <a:endParaRPr lang="en-GB" sz="2600" dirty="0"/>
          </a:p>
          <a:p>
            <a:endParaRPr lang="en-GB" sz="2600" dirty="0"/>
          </a:p>
        </p:txBody>
      </p:sp>
    </p:spTree>
    <p:extLst>
      <p:ext uri="{BB962C8B-B14F-4D97-AF65-F5344CB8AC3E}">
        <p14:creationId xmlns:p14="http://schemas.microsoft.com/office/powerpoint/2010/main" val="38266338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7">
            <a:extLst>
              <a:ext uri="{FF2B5EF4-FFF2-40B4-BE49-F238E27FC236}">
                <a16:creationId xmlns:a16="http://schemas.microsoft.com/office/drawing/2014/main" id="{0E9C5405-4A49-4E12-98FD-8966C1118F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35B9823A-85C3-4837-8700-3D94F9B361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17235" y="0"/>
            <a:ext cx="789032" cy="6865831"/>
          </a:xfrm>
          <a:custGeom>
            <a:avLst/>
            <a:gdLst>
              <a:gd name="connsiteX0" fmla="*/ 2648 w 789032"/>
              <a:gd name="connsiteY0" fmla="*/ 0 h 6865831"/>
              <a:gd name="connsiteX1" fmla="*/ 789032 w 789032"/>
              <a:gd name="connsiteY1" fmla="*/ 0 h 6865831"/>
              <a:gd name="connsiteX2" fmla="*/ 789032 w 789032"/>
              <a:gd name="connsiteY2" fmla="*/ 1621639 h 6865831"/>
              <a:gd name="connsiteX3" fmla="*/ 789032 w 789032"/>
              <a:gd name="connsiteY3" fmla="*/ 1900580 h 6865831"/>
              <a:gd name="connsiteX4" fmla="*/ 789032 w 789032"/>
              <a:gd name="connsiteY4" fmla="*/ 6865831 h 6865831"/>
              <a:gd name="connsiteX5" fmla="*/ 0 w 789032"/>
              <a:gd name="connsiteY5" fmla="*/ 6399058 h 6865831"/>
              <a:gd name="connsiteX6" fmla="*/ 0 w 789032"/>
              <a:gd name="connsiteY6" fmla="*/ 1154866 h 6865831"/>
              <a:gd name="connsiteX7" fmla="*/ 2648 w 789032"/>
              <a:gd name="connsiteY7" fmla="*/ 1156433 h 6865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9032" h="6865831">
                <a:moveTo>
                  <a:pt x="2648" y="0"/>
                </a:moveTo>
                <a:lnTo>
                  <a:pt x="789032" y="0"/>
                </a:lnTo>
                <a:lnTo>
                  <a:pt x="789032" y="1621639"/>
                </a:lnTo>
                <a:lnTo>
                  <a:pt x="789032" y="1900580"/>
                </a:lnTo>
                <a:lnTo>
                  <a:pt x="789032" y="6865831"/>
                </a:lnTo>
                <a:lnTo>
                  <a:pt x="0" y="6399058"/>
                </a:lnTo>
                <a:lnTo>
                  <a:pt x="0" y="1154866"/>
                </a:lnTo>
                <a:lnTo>
                  <a:pt x="2648" y="1156433"/>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noAutofit/>
          </a:bodyPr>
          <a:lstStyle/>
          <a:p>
            <a:endParaRPr lang="en-US">
              <a:solidFill>
                <a:schemeClr val="tx1"/>
              </a:solidFill>
            </a:endParaRPr>
          </a:p>
        </p:txBody>
      </p:sp>
      <p:sp>
        <p:nvSpPr>
          <p:cNvPr id="12" name="Freeform 7">
            <a:extLst>
              <a:ext uri="{FF2B5EF4-FFF2-40B4-BE49-F238E27FC236}">
                <a16:creationId xmlns:a16="http://schemas.microsoft.com/office/drawing/2014/main" id="{5BAFBDD6-35EA-4318-81BD-034C73032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017236" y="887217"/>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useBgFill="1">
        <p:nvSpPr>
          <p:cNvPr id="14" name="Rectangle 13">
            <a:extLst>
              <a:ext uri="{FF2B5EF4-FFF2-40B4-BE49-F238E27FC236}">
                <a16:creationId xmlns:a16="http://schemas.microsoft.com/office/drawing/2014/main" id="{9668AFA7-0343-4462-B952-29775C02D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498749" cy="6150193"/>
          </a:xfrm>
          <a:prstGeom prst="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8">
            <a:extLst>
              <a:ext uri="{FF2B5EF4-FFF2-40B4-BE49-F238E27FC236}">
                <a16:creationId xmlns:a16="http://schemas.microsoft.com/office/drawing/2014/main" id="{FABAF75E-3794-4E38-AFE5-55C2624475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804744" y="0"/>
            <a:ext cx="4384208" cy="685800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C0FD7ADB-BF50-3767-3392-EF186937C59F}"/>
              </a:ext>
            </a:extLst>
          </p:cNvPr>
          <p:cNvSpPr>
            <a:spLocks noGrp="1"/>
          </p:cNvSpPr>
          <p:nvPr>
            <p:ph type="title"/>
          </p:nvPr>
        </p:nvSpPr>
        <p:spPr>
          <a:xfrm>
            <a:off x="8111121" y="2863281"/>
            <a:ext cx="3262028" cy="2733881"/>
          </a:xfrm>
        </p:spPr>
        <p:txBody>
          <a:bodyPr vert="horz" lIns="91440" tIns="45720" rIns="91440" bIns="45720" rtlCol="0" anchor="b">
            <a:normAutofit fontScale="90000"/>
          </a:bodyPr>
          <a:lstStyle/>
          <a:p>
            <a:r>
              <a:rPr lang="en-US" sz="3700" kern="1200" dirty="0">
                <a:solidFill>
                  <a:srgbClr val="FFFFFF"/>
                </a:solidFill>
                <a:latin typeface="+mj-lt"/>
                <a:ea typeface="+mj-ea"/>
                <a:cs typeface="+mj-cs"/>
              </a:rPr>
              <a:t>List of the centers and the required activity of F-18/FDG per week</a:t>
            </a:r>
            <a:br>
              <a:rPr lang="en-US" sz="3700" dirty="0">
                <a:solidFill>
                  <a:srgbClr val="FFFFFF"/>
                </a:solidFill>
              </a:rPr>
            </a:br>
            <a:br>
              <a:rPr lang="en-US" sz="3700" dirty="0">
                <a:solidFill>
                  <a:srgbClr val="FFFFFF"/>
                </a:solidFill>
              </a:rPr>
            </a:br>
            <a:br>
              <a:rPr lang="en-US" sz="3700" dirty="0">
                <a:solidFill>
                  <a:srgbClr val="FFFFFF"/>
                </a:solidFill>
              </a:rPr>
            </a:br>
            <a:br>
              <a:rPr lang="en-US" sz="3700" dirty="0">
                <a:solidFill>
                  <a:srgbClr val="FFFFFF"/>
                </a:solidFill>
              </a:rPr>
            </a:br>
            <a:r>
              <a:rPr lang="en-US" sz="3700" kern="1200" dirty="0">
                <a:solidFill>
                  <a:srgbClr val="FFFFFF"/>
                </a:solidFill>
                <a:latin typeface="+mj-lt"/>
                <a:ea typeface="+mj-ea"/>
                <a:cs typeface="+mj-cs"/>
              </a:rPr>
              <a:t>The total needed activity per week is 11 Ci</a:t>
            </a:r>
          </a:p>
        </p:txBody>
      </p:sp>
      <p:graphicFrame>
        <p:nvGraphicFramePr>
          <p:cNvPr id="3" name="Table 2">
            <a:extLst>
              <a:ext uri="{FF2B5EF4-FFF2-40B4-BE49-F238E27FC236}">
                <a16:creationId xmlns:a16="http://schemas.microsoft.com/office/drawing/2014/main" id="{D49BED1B-F729-767B-C9FA-3739D56C6FCA}"/>
              </a:ext>
            </a:extLst>
          </p:cNvPr>
          <p:cNvGraphicFramePr>
            <a:graphicFrameLocks noGrp="1"/>
          </p:cNvGraphicFramePr>
          <p:nvPr>
            <p:extLst>
              <p:ext uri="{D42A27DB-BD31-4B8C-83A1-F6EECF244321}">
                <p14:modId xmlns:p14="http://schemas.microsoft.com/office/powerpoint/2010/main" val="4181587916"/>
              </p:ext>
            </p:extLst>
          </p:nvPr>
        </p:nvGraphicFramePr>
        <p:xfrm>
          <a:off x="497975" y="134593"/>
          <a:ext cx="5596501" cy="6588813"/>
        </p:xfrm>
        <a:graphic>
          <a:graphicData uri="http://schemas.openxmlformats.org/drawingml/2006/table">
            <a:tbl>
              <a:tblPr firstRow="1" bandRow="1">
                <a:tableStyleId>{5C22544A-7EE6-4342-B048-85BDC9FD1C3A}</a:tableStyleId>
              </a:tblPr>
              <a:tblGrid>
                <a:gridCol w="2965731">
                  <a:extLst>
                    <a:ext uri="{9D8B030D-6E8A-4147-A177-3AD203B41FA5}">
                      <a16:colId xmlns:a16="http://schemas.microsoft.com/office/drawing/2014/main" val="2166569980"/>
                    </a:ext>
                  </a:extLst>
                </a:gridCol>
                <a:gridCol w="2630770">
                  <a:extLst>
                    <a:ext uri="{9D8B030D-6E8A-4147-A177-3AD203B41FA5}">
                      <a16:colId xmlns:a16="http://schemas.microsoft.com/office/drawing/2014/main" val="2474392610"/>
                    </a:ext>
                  </a:extLst>
                </a:gridCol>
              </a:tblGrid>
              <a:tr h="231473">
                <a:tc>
                  <a:txBody>
                    <a:bodyPr/>
                    <a:lstStyle/>
                    <a:p>
                      <a:pPr algn="ctr" fontAlgn="ctr"/>
                      <a:r>
                        <a:rPr lang="en-GB" sz="1100" b="1" i="0" u="none" strike="noStrike">
                          <a:solidFill>
                            <a:srgbClr val="1F4D78"/>
                          </a:solidFill>
                          <a:effectLst/>
                          <a:latin typeface="Bodoni MT Black" panose="02070A03080606020203" pitchFamily="18" charset="0"/>
                        </a:rPr>
                        <a:t>Centre</a:t>
                      </a:r>
                    </a:p>
                  </a:txBody>
                  <a:tcPr marL="1813" marR="1813" marT="1813" marB="0" anchor="ctr"/>
                </a:tc>
                <a:tc>
                  <a:txBody>
                    <a:bodyPr/>
                    <a:lstStyle/>
                    <a:p>
                      <a:pPr algn="ctr" fontAlgn="ctr"/>
                      <a:r>
                        <a:rPr lang="en-GB" sz="1100" b="1" i="0" u="none" strike="noStrike">
                          <a:solidFill>
                            <a:srgbClr val="1F4D78"/>
                          </a:solidFill>
                          <a:effectLst/>
                          <a:latin typeface="Bodoni MT Black" panose="02070A03080606020203" pitchFamily="18" charset="0"/>
                        </a:rPr>
                        <a:t>Activity /Week (Ci)</a:t>
                      </a:r>
                    </a:p>
                  </a:txBody>
                  <a:tcPr marL="1813" marR="1813" marT="1813" marB="0" anchor="ctr"/>
                </a:tc>
                <a:extLst>
                  <a:ext uri="{0D108BD9-81ED-4DB2-BD59-A6C34878D82A}">
                    <a16:rowId xmlns:a16="http://schemas.microsoft.com/office/drawing/2014/main" val="1126181014"/>
                  </a:ext>
                </a:extLst>
              </a:tr>
              <a:tr h="293768">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700" b="1" u="none" strike="noStrike">
                          <a:effectLst/>
                        </a:rPr>
                        <a:t>Central complex of the Armed forces in </a:t>
                      </a:r>
                      <a:r>
                        <a:rPr lang="en-GB" sz="700" b="1" u="none" strike="noStrike" err="1">
                          <a:effectLst/>
                        </a:rPr>
                        <a:t>Maadi</a:t>
                      </a:r>
                      <a:r>
                        <a:rPr lang="en-GB" sz="700" b="1" u="none" strike="noStrike">
                          <a:effectLst/>
                        </a:rPr>
                        <a:t> </a:t>
                      </a:r>
                      <a:endParaRPr lang="en-GB" sz="700" b="1" i="0" u="none" strike="noStrike">
                        <a:solidFill>
                          <a:srgbClr val="1F4D78"/>
                        </a:solidFill>
                        <a:effectLst/>
                        <a:latin typeface="Calibri Light" panose="020F0302020204030204" pitchFamily="34" charset="0"/>
                      </a:endParaRPr>
                    </a:p>
                    <a:p>
                      <a:pPr algn="l" fontAlgn="ct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700" b="1" u="none" strike="noStrike">
                          <a:effectLst/>
                        </a:rPr>
                        <a:t>0.14</a:t>
                      </a:r>
                      <a:endParaRPr lang="en-GB" sz="700" b="1" i="0" u="none" strike="noStrike">
                        <a:solidFill>
                          <a:srgbClr val="1F4D78"/>
                        </a:solidFill>
                        <a:effectLst/>
                        <a:latin typeface="Calibri Light" panose="020F0302020204030204" pitchFamily="34" charset="0"/>
                      </a:endParaRPr>
                    </a:p>
                    <a:p>
                      <a:pPr algn="ctr" fontAlgn="ct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2200308324"/>
                  </a:ext>
                </a:extLst>
              </a:tr>
              <a:tr h="162950">
                <a:tc>
                  <a:txBody>
                    <a:bodyPr/>
                    <a:lstStyle/>
                    <a:p>
                      <a:pPr algn="l" fontAlgn="ctr"/>
                      <a:r>
                        <a:rPr lang="en-GB" sz="700" b="1" u="none" strike="noStrike">
                          <a:effectLst/>
                        </a:rPr>
                        <a:t>Wadi El Nile hospital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0.14</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780204927"/>
                  </a:ext>
                </a:extLst>
              </a:tr>
              <a:tr h="293768">
                <a:tc>
                  <a:txBody>
                    <a:bodyPr/>
                    <a:lstStyle/>
                    <a:p>
                      <a:pPr algn="l" fontAlgn="ctr"/>
                      <a:r>
                        <a:rPr lang="en-GB" sz="700" b="1" u="none" strike="noStrike">
                          <a:effectLst/>
                        </a:rPr>
                        <a:t>Air forces specialized hospital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0.14</a:t>
                      </a:r>
                      <a:br>
                        <a:rPr lang="en-GB" sz="700" b="1" u="none" strike="noStrike">
                          <a:effectLst/>
                        </a:rPr>
                      </a:b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4293515155"/>
                  </a:ext>
                </a:extLst>
              </a:tr>
              <a:tr h="162950">
                <a:tc>
                  <a:txBody>
                    <a:bodyPr/>
                    <a:lstStyle/>
                    <a:p>
                      <a:pPr algn="l" fontAlgn="ctr"/>
                      <a:r>
                        <a:rPr lang="en-GB" sz="700" b="1" u="none" strike="noStrike">
                          <a:effectLst/>
                        </a:rPr>
                        <a:t>El Gala hospital</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0.07</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147327106"/>
                  </a:ext>
                </a:extLst>
              </a:tr>
              <a:tr h="162950">
                <a:tc>
                  <a:txBody>
                    <a:bodyPr/>
                    <a:lstStyle/>
                    <a:p>
                      <a:pPr algn="l" fontAlgn="ctr"/>
                      <a:r>
                        <a:rPr lang="en-GB" sz="700" b="1" u="none" strike="noStrike">
                          <a:effectLst/>
                        </a:rPr>
                        <a:t>International medical </a:t>
                      </a:r>
                      <a:r>
                        <a:rPr lang="en-GB" sz="700" b="1" u="none" strike="noStrike" err="1">
                          <a:effectLst/>
                        </a:rPr>
                        <a:t>center</a:t>
                      </a:r>
                      <a:r>
                        <a:rPr lang="en-GB" sz="700" b="1" u="none" strike="noStrike">
                          <a:effectLst/>
                        </a:rPr>
                        <a:t>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0.3</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2136572897"/>
                  </a:ext>
                </a:extLst>
              </a:tr>
              <a:tr h="293768">
                <a:tc>
                  <a:txBody>
                    <a:bodyPr/>
                    <a:lstStyle/>
                    <a:p>
                      <a:pPr algn="l" fontAlgn="ctr"/>
                      <a:r>
                        <a:rPr lang="en-GB" sz="700" b="1" u="none" strike="noStrike">
                          <a:effectLst/>
                        </a:rPr>
                        <a:t>Moustafa Kamel hospital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0.2</a:t>
                      </a:r>
                      <a:br>
                        <a:rPr lang="en-GB" sz="700" b="1" u="none" strike="noStrike">
                          <a:effectLst/>
                        </a:rPr>
                      </a:b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780745362"/>
                  </a:ext>
                </a:extLst>
              </a:tr>
              <a:tr h="162950">
                <a:tc>
                  <a:txBody>
                    <a:bodyPr/>
                    <a:lstStyle/>
                    <a:p>
                      <a:pPr algn="l" fontAlgn="ctr"/>
                      <a:r>
                        <a:rPr lang="en-GB" sz="700" b="1" u="none" strike="noStrike">
                          <a:effectLst/>
                        </a:rPr>
                        <a:t>Kasr Al </a:t>
                      </a:r>
                      <a:r>
                        <a:rPr lang="en-GB" sz="700" b="1" u="none" strike="noStrike" err="1">
                          <a:effectLst/>
                        </a:rPr>
                        <a:t>Ainy</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0.3</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04907816"/>
                  </a:ext>
                </a:extLst>
              </a:tr>
              <a:tr h="293768">
                <a:tc>
                  <a:txBody>
                    <a:bodyPr/>
                    <a:lstStyle/>
                    <a:p>
                      <a:pPr algn="l" fontAlgn="ctr"/>
                      <a:r>
                        <a:rPr lang="en-GB" sz="700" b="1" u="none" strike="noStrike">
                          <a:effectLst/>
                        </a:rPr>
                        <a:t>National cancer institute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0.7</a:t>
                      </a:r>
                      <a:br>
                        <a:rPr lang="en-GB" sz="700" b="1" u="none" strike="noStrike">
                          <a:effectLst/>
                        </a:rPr>
                      </a:b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122532937"/>
                  </a:ext>
                </a:extLst>
              </a:tr>
              <a:tr h="162950">
                <a:tc>
                  <a:txBody>
                    <a:bodyPr/>
                    <a:lstStyle/>
                    <a:p>
                      <a:pPr algn="l" fontAlgn="ctr"/>
                      <a:r>
                        <a:rPr lang="en-GB" sz="700" b="1" u="none" strike="noStrike">
                          <a:effectLst/>
                        </a:rPr>
                        <a:t>Ain Shams hospital- diagnostic radiology</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0.3</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170266108"/>
                  </a:ext>
                </a:extLst>
              </a:tr>
              <a:tr h="162950">
                <a:tc>
                  <a:txBody>
                    <a:bodyPr/>
                    <a:lstStyle/>
                    <a:p>
                      <a:pPr algn="l" fontAlgn="ctr"/>
                      <a:r>
                        <a:rPr lang="en-GB" sz="700" b="1" u="none" strike="noStrike">
                          <a:effectLst/>
                        </a:rPr>
                        <a:t>Tanta oncology center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0.1</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527261958"/>
                  </a:ext>
                </a:extLst>
              </a:tr>
              <a:tr h="162950">
                <a:tc>
                  <a:txBody>
                    <a:bodyPr/>
                    <a:lstStyle/>
                    <a:p>
                      <a:pPr algn="l" fontAlgn="ctr"/>
                      <a:r>
                        <a:rPr lang="en-GB" sz="700" b="1" u="none" strike="noStrike">
                          <a:effectLst/>
                        </a:rPr>
                        <a:t>International educational hospital- Tanta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0.1</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2142038620"/>
                  </a:ext>
                </a:extLst>
              </a:tr>
              <a:tr h="162950">
                <a:tc>
                  <a:txBody>
                    <a:bodyPr/>
                    <a:lstStyle/>
                    <a:p>
                      <a:pPr algn="l" fontAlgn="ctr"/>
                      <a:r>
                        <a:rPr lang="en-GB" sz="700" b="1" u="none" strike="noStrike">
                          <a:effectLst/>
                        </a:rPr>
                        <a:t>National liver institute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0.14</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73968865"/>
                  </a:ext>
                </a:extLst>
              </a:tr>
              <a:tr h="162950">
                <a:tc>
                  <a:txBody>
                    <a:bodyPr/>
                    <a:lstStyle/>
                    <a:p>
                      <a:pPr algn="l" fontAlgn="ctr"/>
                      <a:r>
                        <a:rPr lang="en-GB" sz="700" b="1" u="none" strike="noStrike">
                          <a:effectLst/>
                        </a:rPr>
                        <a:t>Naser Institute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0.9</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4153633150"/>
                  </a:ext>
                </a:extLst>
              </a:tr>
              <a:tr h="162950">
                <a:tc>
                  <a:txBody>
                    <a:bodyPr/>
                    <a:lstStyle/>
                    <a:p>
                      <a:pPr algn="l" fontAlgn="ctr"/>
                      <a:r>
                        <a:rPr lang="en-GB" sz="700" b="1" u="none" strike="noStrike">
                          <a:effectLst/>
                        </a:rPr>
                        <a:t>Children cancer hospital 57357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0.9</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2370421875"/>
                  </a:ext>
                </a:extLst>
              </a:tr>
              <a:tr h="162950">
                <a:tc>
                  <a:txBody>
                    <a:bodyPr/>
                    <a:lstStyle/>
                    <a:p>
                      <a:pPr algn="l" fontAlgn="ctr"/>
                      <a:r>
                        <a:rPr lang="en-GB" sz="700" b="1" u="none" strike="noStrike">
                          <a:effectLst/>
                        </a:rPr>
                        <a:t>Ayady al mostakbal organization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0.4</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68007249"/>
                  </a:ext>
                </a:extLst>
              </a:tr>
              <a:tr h="162950">
                <a:tc>
                  <a:txBody>
                    <a:bodyPr/>
                    <a:lstStyle/>
                    <a:p>
                      <a:pPr algn="l" fontAlgn="ctr"/>
                      <a:r>
                        <a:rPr lang="en-GB" sz="700" b="1" u="none" strike="noStrike">
                          <a:effectLst/>
                        </a:rPr>
                        <a:t>Orman oncology hospital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0.1</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287789538"/>
                  </a:ext>
                </a:extLst>
              </a:tr>
              <a:tr h="162950">
                <a:tc>
                  <a:txBody>
                    <a:bodyPr/>
                    <a:lstStyle/>
                    <a:p>
                      <a:pPr algn="l" fontAlgn="ctr"/>
                      <a:r>
                        <a:rPr lang="en-GB" sz="700" b="1" u="none" strike="noStrike">
                          <a:effectLst/>
                        </a:rPr>
                        <a:t>Nile radiology center- Maadi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0.6</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437791212"/>
                  </a:ext>
                </a:extLst>
              </a:tr>
              <a:tr h="162950">
                <a:tc>
                  <a:txBody>
                    <a:bodyPr/>
                    <a:lstStyle/>
                    <a:p>
                      <a:pPr algn="l" fontAlgn="ctr"/>
                      <a:r>
                        <a:rPr lang="en-GB" sz="700" b="1" u="none" strike="noStrike">
                          <a:effectLst/>
                        </a:rPr>
                        <a:t>Nile radiology center- Dokki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0.6</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4215150755"/>
                  </a:ext>
                </a:extLst>
              </a:tr>
              <a:tr h="162950">
                <a:tc>
                  <a:txBody>
                    <a:bodyPr/>
                    <a:lstStyle/>
                    <a:p>
                      <a:pPr algn="l" fontAlgn="ctr"/>
                      <a:r>
                        <a:rPr lang="en-GB" sz="700" b="1" u="none" strike="noStrike">
                          <a:effectLst/>
                        </a:rPr>
                        <a:t>Dokki radiology center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0.3</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4291180260"/>
                  </a:ext>
                </a:extLst>
              </a:tr>
              <a:tr h="162950">
                <a:tc>
                  <a:txBody>
                    <a:bodyPr/>
                    <a:lstStyle/>
                    <a:p>
                      <a:pPr algn="l" fontAlgn="ctr"/>
                      <a:r>
                        <a:rPr lang="es-ES" sz="700" b="1" u="none" strike="noStrike">
                          <a:effectLst/>
                        </a:rPr>
                        <a:t>Cairo scan center- el mohandseen </a:t>
                      </a:r>
                      <a:endParaRPr lang="es-ES"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0.5</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156525261"/>
                  </a:ext>
                </a:extLst>
              </a:tr>
              <a:tr h="162950">
                <a:tc>
                  <a:txBody>
                    <a:bodyPr/>
                    <a:lstStyle/>
                    <a:p>
                      <a:pPr algn="l" fontAlgn="ctr"/>
                      <a:r>
                        <a:rPr lang="en-GB" sz="700" b="1" u="none" strike="noStrike">
                          <a:effectLst/>
                        </a:rPr>
                        <a:t>Cairo scan center- Heliopolis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0.3</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371695113"/>
                  </a:ext>
                </a:extLst>
              </a:tr>
              <a:tr h="162950">
                <a:tc>
                  <a:txBody>
                    <a:bodyPr/>
                    <a:lstStyle/>
                    <a:p>
                      <a:pPr algn="l" fontAlgn="ctr"/>
                      <a:r>
                        <a:rPr lang="en-GB" sz="700" b="1" u="none" strike="noStrike">
                          <a:effectLst/>
                        </a:rPr>
                        <a:t>Alpha scan center- Maadi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0.6</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453018627"/>
                  </a:ext>
                </a:extLst>
              </a:tr>
              <a:tr h="162950">
                <a:tc>
                  <a:txBody>
                    <a:bodyPr/>
                    <a:lstStyle/>
                    <a:p>
                      <a:pPr algn="l" fontAlgn="ctr"/>
                      <a:r>
                        <a:rPr lang="en-GB" sz="700" b="1" u="none" strike="noStrike">
                          <a:effectLst/>
                        </a:rPr>
                        <a:t>Alpha scan center- Heliopolis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0.6</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003745907"/>
                  </a:ext>
                </a:extLst>
              </a:tr>
              <a:tr h="162950">
                <a:tc>
                  <a:txBody>
                    <a:bodyPr/>
                    <a:lstStyle/>
                    <a:p>
                      <a:pPr algn="l" fontAlgn="ctr"/>
                      <a:r>
                        <a:rPr lang="en-GB" sz="700" b="1" u="none" strike="noStrike">
                          <a:effectLst/>
                        </a:rPr>
                        <a:t>Misr scan center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0.4</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523366220"/>
                  </a:ext>
                </a:extLst>
              </a:tr>
              <a:tr h="162950">
                <a:tc>
                  <a:txBody>
                    <a:bodyPr/>
                    <a:lstStyle/>
                    <a:p>
                      <a:pPr algn="l" fontAlgn="ctr"/>
                      <a:r>
                        <a:rPr lang="en-GB" sz="700" b="1" u="none" strike="noStrike">
                          <a:effectLst/>
                        </a:rPr>
                        <a:t>Techno scan center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0.5</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324811197"/>
                  </a:ext>
                </a:extLst>
              </a:tr>
              <a:tr h="162950">
                <a:tc>
                  <a:txBody>
                    <a:bodyPr/>
                    <a:lstStyle/>
                    <a:p>
                      <a:pPr algn="l" fontAlgn="ctr"/>
                      <a:r>
                        <a:rPr lang="en-GB" sz="700" b="1" u="none" strike="noStrike">
                          <a:effectLst/>
                        </a:rPr>
                        <a:t>Dar El foad hospital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0.07</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2434552547"/>
                  </a:ext>
                </a:extLst>
              </a:tr>
              <a:tr h="162950">
                <a:tc>
                  <a:txBody>
                    <a:bodyPr/>
                    <a:lstStyle/>
                    <a:p>
                      <a:pPr algn="l" fontAlgn="ctr"/>
                      <a:r>
                        <a:rPr lang="en-GB" sz="700" b="1" u="none" strike="noStrike">
                          <a:effectLst/>
                        </a:rPr>
                        <a:t>Mega scan center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0.5</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343201909"/>
                  </a:ext>
                </a:extLst>
              </a:tr>
              <a:tr h="162950">
                <a:tc>
                  <a:txBody>
                    <a:bodyPr/>
                    <a:lstStyle/>
                    <a:p>
                      <a:pPr algn="l" fontAlgn="ctr"/>
                      <a:r>
                        <a:rPr lang="en-GB" sz="700" b="1" u="none" strike="noStrike">
                          <a:effectLst/>
                        </a:rPr>
                        <a:t>Saudi German hospital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0.07</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2106552149"/>
                  </a:ext>
                </a:extLst>
              </a:tr>
              <a:tr h="162950">
                <a:tc>
                  <a:txBody>
                    <a:bodyPr/>
                    <a:lstStyle/>
                    <a:p>
                      <a:pPr algn="l" fontAlgn="ctr"/>
                      <a:r>
                        <a:rPr lang="en-GB" sz="700" b="1" u="none" strike="noStrike">
                          <a:effectLst/>
                        </a:rPr>
                        <a:t>Darwesh scan center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0.2</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636791991"/>
                  </a:ext>
                </a:extLst>
              </a:tr>
              <a:tr h="162950">
                <a:tc>
                  <a:txBody>
                    <a:bodyPr/>
                    <a:lstStyle/>
                    <a:p>
                      <a:pPr algn="l" fontAlgn="ctr"/>
                      <a:r>
                        <a:rPr lang="en-GB" sz="700" b="1" u="none" strike="noStrike">
                          <a:effectLst/>
                        </a:rPr>
                        <a:t>Damanhour scan center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0.07</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778807540"/>
                  </a:ext>
                </a:extLst>
              </a:tr>
              <a:tr h="162950">
                <a:tc>
                  <a:txBody>
                    <a:bodyPr/>
                    <a:lstStyle/>
                    <a:p>
                      <a:pPr algn="l" fontAlgn="ctr"/>
                      <a:r>
                        <a:rPr lang="en-GB" sz="700" b="1" u="none" strike="noStrike">
                          <a:effectLst/>
                        </a:rPr>
                        <a:t>Lakouz scan center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0.2</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3320238717"/>
                  </a:ext>
                </a:extLst>
              </a:tr>
              <a:tr h="162950">
                <a:tc>
                  <a:txBody>
                    <a:bodyPr/>
                    <a:lstStyle/>
                    <a:p>
                      <a:pPr algn="l" fontAlgn="ctr"/>
                      <a:r>
                        <a:rPr lang="en-GB" sz="700" b="1" u="none" strike="noStrike">
                          <a:effectLst/>
                        </a:rPr>
                        <a:t>El masriyaa scan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0.2</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448939585"/>
                  </a:ext>
                </a:extLst>
              </a:tr>
              <a:tr h="293768">
                <a:tc>
                  <a:txBody>
                    <a:bodyPr/>
                    <a:lstStyle/>
                    <a:p>
                      <a:pPr algn="l" fontAlgn="ctr"/>
                      <a:r>
                        <a:rPr lang="en-GB" sz="700" b="1" u="none" strike="noStrike">
                          <a:effectLst/>
                        </a:rPr>
                        <a:t>Al Haya Beni Sweif center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0.2</a:t>
                      </a:r>
                      <a:br>
                        <a:rPr lang="en-GB" sz="700" b="1" u="none" strike="noStrike">
                          <a:effectLst/>
                        </a:rPr>
                      </a:b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1702000954"/>
                  </a:ext>
                </a:extLst>
              </a:tr>
              <a:tr h="162950">
                <a:tc>
                  <a:txBody>
                    <a:bodyPr/>
                    <a:lstStyle/>
                    <a:p>
                      <a:pPr algn="l" fontAlgn="ctr"/>
                      <a:r>
                        <a:rPr lang="en-GB" sz="700" b="1" u="none" strike="noStrike">
                          <a:effectLst/>
                        </a:rPr>
                        <a:t>Semouha scan center</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ctr"/>
                      <a:r>
                        <a:rPr lang="en-GB" sz="700" b="1" u="none" strike="noStrike">
                          <a:effectLst/>
                        </a:rPr>
                        <a:t>0.2</a:t>
                      </a:r>
                      <a:endParaRPr lang="en-GB" sz="700" b="1" i="0" u="none" strike="noStrike">
                        <a:solidFill>
                          <a:srgbClr val="1F4D78"/>
                        </a:solidFill>
                        <a:effectLst/>
                        <a:latin typeface="Calibri Light" panose="020F0302020204030204" pitchFamily="34" charset="0"/>
                      </a:endParaRPr>
                    </a:p>
                  </a:txBody>
                  <a:tcPr marL="1813" marR="1813" marT="1813" marB="0" anchor="ctr"/>
                </a:tc>
                <a:extLst>
                  <a:ext uri="{0D108BD9-81ED-4DB2-BD59-A6C34878D82A}">
                    <a16:rowId xmlns:a16="http://schemas.microsoft.com/office/drawing/2014/main" val="2662587677"/>
                  </a:ext>
                </a:extLst>
              </a:tr>
              <a:tr h="162950">
                <a:tc>
                  <a:txBody>
                    <a:bodyPr/>
                    <a:lstStyle/>
                    <a:p>
                      <a:pPr algn="l" fontAlgn="ctr"/>
                      <a:r>
                        <a:rPr lang="en-GB" sz="700" b="1" u="none" strike="noStrike">
                          <a:effectLst/>
                        </a:rPr>
                        <a:t>Total/week (Ci) </a:t>
                      </a:r>
                      <a:endParaRPr lang="en-GB" sz="700" b="1" i="0" u="none" strike="noStrike">
                        <a:solidFill>
                          <a:srgbClr val="1F4D78"/>
                        </a:solidFill>
                        <a:effectLst/>
                        <a:latin typeface="Calibri Light" panose="020F0302020204030204" pitchFamily="34" charset="0"/>
                      </a:endParaRPr>
                    </a:p>
                  </a:txBody>
                  <a:tcPr marL="1813" marR="1813" marT="1813" marB="0" anchor="ctr"/>
                </a:tc>
                <a:tc>
                  <a:txBody>
                    <a:bodyPr/>
                    <a:lstStyle/>
                    <a:p>
                      <a:pPr algn="ctr" fontAlgn="b"/>
                      <a:r>
                        <a:rPr lang="en-GB" sz="700" b="1" i="0" u="none" strike="noStrike" dirty="0">
                          <a:solidFill>
                            <a:srgbClr val="000000"/>
                          </a:solidFill>
                          <a:effectLst/>
                          <a:latin typeface="Calibri" panose="020F0502020204030204" pitchFamily="34" charset="0"/>
                        </a:rPr>
                        <a:t>11 CI</a:t>
                      </a:r>
                    </a:p>
                  </a:txBody>
                  <a:tcPr marL="1813" marR="1813" marT="1813" marB="0" anchor="b"/>
                </a:tc>
                <a:extLst>
                  <a:ext uri="{0D108BD9-81ED-4DB2-BD59-A6C34878D82A}">
                    <a16:rowId xmlns:a16="http://schemas.microsoft.com/office/drawing/2014/main" val="682760907"/>
                  </a:ext>
                </a:extLst>
              </a:tr>
            </a:tbl>
          </a:graphicData>
        </a:graphic>
      </p:graphicFrame>
    </p:spTree>
    <p:extLst>
      <p:ext uri="{BB962C8B-B14F-4D97-AF65-F5344CB8AC3E}">
        <p14:creationId xmlns:p14="http://schemas.microsoft.com/office/powerpoint/2010/main" val="1594526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B5FA7C47-B7C1-4D2E-AB49-ED23BA34BA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6">
            <a:extLst>
              <a:ext uri="{FF2B5EF4-FFF2-40B4-BE49-F238E27FC236}">
                <a16:creationId xmlns:a16="http://schemas.microsoft.com/office/drawing/2014/main" id="{596EE156-ABF1-4329-A6BA-03B4254E08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521144" y="911116"/>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Rectangle 8">
            <a:extLst>
              <a:ext uri="{FF2B5EF4-FFF2-40B4-BE49-F238E27FC236}">
                <a16:creationId xmlns:a16="http://schemas.microsoft.com/office/drawing/2014/main" id="{19B9933F-AAB3-444A-8BB5-9CA194A8B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1370435"/>
            <a:ext cx="527226"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7">
            <a:extLst>
              <a:ext uri="{FF2B5EF4-FFF2-40B4-BE49-F238E27FC236}">
                <a16:creationId xmlns:a16="http://schemas.microsoft.com/office/drawing/2014/main" id="{7D20183A-0B1D-4A1F-89B1-ADBEDBC6E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00164" y="643467"/>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8">
            <a:extLst>
              <a:ext uri="{FF2B5EF4-FFF2-40B4-BE49-F238E27FC236}">
                <a16:creationId xmlns:a16="http://schemas.microsoft.com/office/drawing/2014/main" id="{131031D3-26CD-4214-A9A4-5857EFA15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529" y="644382"/>
            <a:ext cx="3856024"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Content Placeholder 19">
            <a:extLst>
              <a:ext uri="{FF2B5EF4-FFF2-40B4-BE49-F238E27FC236}">
                <a16:creationId xmlns:a16="http://schemas.microsoft.com/office/drawing/2014/main" id="{2D640169-4F19-F60A-55CC-65D7F9E7BC4E}"/>
              </a:ext>
            </a:extLst>
          </p:cNvPr>
          <p:cNvSpPr>
            <a:spLocks noGrp="1"/>
          </p:cNvSpPr>
          <p:nvPr>
            <p:ph idx="1"/>
          </p:nvPr>
        </p:nvSpPr>
        <p:spPr>
          <a:xfrm>
            <a:off x="1139635" y="2546161"/>
            <a:ext cx="3200451" cy="2985929"/>
          </a:xfrm>
        </p:spPr>
        <p:txBody>
          <a:bodyPr anchor="t">
            <a:normAutofit/>
          </a:bodyPr>
          <a:lstStyle/>
          <a:p>
            <a:r>
              <a:rPr lang="en-US" sz="2400">
                <a:solidFill>
                  <a:srgbClr val="FEFFFF"/>
                </a:solidFill>
              </a:rPr>
              <a:t>2 Running Cyclotrons</a:t>
            </a:r>
          </a:p>
          <a:p>
            <a:r>
              <a:rPr lang="en-US" sz="2400">
                <a:solidFill>
                  <a:srgbClr val="FEFFFF"/>
                </a:solidFill>
              </a:rPr>
              <a:t>2 under installation or maintenance. </a:t>
            </a:r>
          </a:p>
        </p:txBody>
      </p:sp>
      <p:pic>
        <p:nvPicPr>
          <p:cNvPr id="5" name="Content Placeholder 4">
            <a:extLst>
              <a:ext uri="{FF2B5EF4-FFF2-40B4-BE49-F238E27FC236}">
                <a16:creationId xmlns:a16="http://schemas.microsoft.com/office/drawing/2014/main" id="{25F601A7-A9CC-0CA9-1416-7B62C851C90E}"/>
              </a:ext>
            </a:extLst>
          </p:cNvPr>
          <p:cNvPicPr>
            <a:picLocks noChangeAspect="1"/>
          </p:cNvPicPr>
          <p:nvPr/>
        </p:nvPicPr>
        <p:blipFill>
          <a:blip r:embed="rId2"/>
          <a:stretch>
            <a:fillRect/>
          </a:stretch>
        </p:blipFill>
        <p:spPr>
          <a:xfrm>
            <a:off x="4998268" y="1291220"/>
            <a:ext cx="6539075" cy="3956140"/>
          </a:xfrm>
          <a:prstGeom prst="rect">
            <a:avLst/>
          </a:prstGeom>
        </p:spPr>
      </p:pic>
    </p:spTree>
    <p:extLst>
      <p:ext uri="{BB962C8B-B14F-4D97-AF65-F5344CB8AC3E}">
        <p14:creationId xmlns:p14="http://schemas.microsoft.com/office/powerpoint/2010/main" val="30572472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4" name="Content Placeholder 2">
            <a:extLst>
              <a:ext uri="{FF2B5EF4-FFF2-40B4-BE49-F238E27FC236}">
                <a16:creationId xmlns:a16="http://schemas.microsoft.com/office/drawing/2014/main" id="{933D859C-9930-36DE-35FB-A3B0CADCFECE}"/>
              </a:ext>
            </a:extLst>
          </p:cNvPr>
          <p:cNvGraphicFramePr>
            <a:graphicFrameLocks noGrp="1"/>
          </p:cNvGraphicFramePr>
          <p:nvPr>
            <p:ph idx="1"/>
          </p:nvPr>
        </p:nvGraphicFramePr>
        <p:xfrm>
          <a:off x="6879362" y="1820254"/>
          <a:ext cx="4474437" cy="43567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2" name="Picture 4" descr="Egypt political map">
            <a:extLst>
              <a:ext uri="{FF2B5EF4-FFF2-40B4-BE49-F238E27FC236}">
                <a16:creationId xmlns:a16="http://schemas.microsoft.com/office/drawing/2014/main" id="{B26D8286-C8B0-2A70-C3A4-A9CD614E8F6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0965"/>
          <a:stretch/>
        </p:blipFill>
        <p:spPr bwMode="auto">
          <a:xfrm>
            <a:off x="76319" y="1"/>
            <a:ext cx="6333028" cy="6826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3355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15">
            <a:extLst>
              <a:ext uri="{FF2B5EF4-FFF2-40B4-BE49-F238E27FC236}">
                <a16:creationId xmlns:a16="http://schemas.microsoft.com/office/drawing/2014/main" id="{C7EFEC15-5873-4245-BEBE-F61154581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805425-FAB9-FBB3-D3EF-0E758235E2AF}"/>
              </a:ext>
            </a:extLst>
          </p:cNvPr>
          <p:cNvSpPr>
            <a:spLocks noGrp="1"/>
          </p:cNvSpPr>
          <p:nvPr>
            <p:ph type="title"/>
          </p:nvPr>
        </p:nvSpPr>
        <p:spPr>
          <a:xfrm>
            <a:off x="7129133" y="802955"/>
            <a:ext cx="4266942" cy="1498456"/>
          </a:xfrm>
        </p:spPr>
        <p:txBody>
          <a:bodyPr anchor="b">
            <a:normAutofit/>
          </a:bodyPr>
          <a:lstStyle/>
          <a:p>
            <a:r>
              <a:rPr lang="en-GB" sz="3600">
                <a:solidFill>
                  <a:schemeClr val="tx2"/>
                </a:solidFill>
              </a:rPr>
              <a:t>The role of Private sector</a:t>
            </a:r>
          </a:p>
        </p:txBody>
      </p:sp>
      <p:pic>
        <p:nvPicPr>
          <p:cNvPr id="9" name="Picture 8" descr="A picture containing outdoor, ground, parked, blue&#10;&#10;Description automatically generated">
            <a:extLst>
              <a:ext uri="{FF2B5EF4-FFF2-40B4-BE49-F238E27FC236}">
                <a16:creationId xmlns:a16="http://schemas.microsoft.com/office/drawing/2014/main" id="{5C5895D8-A754-6CB2-89EB-8EA478E8735B}"/>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l="9459" r="15543" b="2"/>
          <a:stretch/>
        </p:blipFill>
        <p:spPr>
          <a:xfrm>
            <a:off x="4448399" y="286529"/>
            <a:ext cx="2275744" cy="2275744"/>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grpSp>
        <p:nvGrpSpPr>
          <p:cNvPr id="36" name="Group 17">
            <a:extLst>
              <a:ext uri="{FF2B5EF4-FFF2-40B4-BE49-F238E27FC236}">
                <a16:creationId xmlns:a16="http://schemas.microsoft.com/office/drawing/2014/main" id="{881199B3-92F7-4182-B809-801DD4E3637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23486" y="231851"/>
            <a:ext cx="2300658" cy="2373679"/>
            <a:chOff x="3376425" y="1351535"/>
            <a:chExt cx="5514403" cy="5514975"/>
          </a:xfrm>
        </p:grpSpPr>
        <p:sp>
          <p:nvSpPr>
            <p:cNvPr id="19" name="Freeform: Shape 18">
              <a:extLst>
                <a:ext uri="{FF2B5EF4-FFF2-40B4-BE49-F238E27FC236}">
                  <a16:creationId xmlns:a16="http://schemas.microsoft.com/office/drawing/2014/main" id="{965A16F7-66A3-469F-81C9-FAA41AA933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87200" y="1501458"/>
              <a:ext cx="5293466" cy="5215032"/>
            </a:xfrm>
            <a:custGeom>
              <a:avLst/>
              <a:gdLst>
                <a:gd name="connsiteX0" fmla="*/ 2768346 w 5293466"/>
                <a:gd name="connsiteY0" fmla="*/ 476250 h 5215032"/>
                <a:gd name="connsiteX1" fmla="*/ 3621405 w 5293466"/>
                <a:gd name="connsiteY1" fmla="*/ 687705 h 5215032"/>
                <a:gd name="connsiteX2" fmla="*/ 4327589 w 5293466"/>
                <a:gd name="connsiteY2" fmla="*/ 1277588 h 5215032"/>
                <a:gd name="connsiteX3" fmla="*/ 4749451 w 5293466"/>
                <a:gd name="connsiteY3" fmla="*/ 1974914 h 5215032"/>
                <a:gd name="connsiteX4" fmla="*/ 4756785 w 5293466"/>
                <a:gd name="connsiteY4" fmla="*/ 2695289 h 5215032"/>
                <a:gd name="connsiteX5" fmla="*/ 4503611 w 5293466"/>
                <a:gd name="connsiteY5" fmla="*/ 3530251 h 5215032"/>
                <a:gd name="connsiteX6" fmla="*/ 4395121 w 5293466"/>
                <a:gd name="connsiteY6" fmla="*/ 3883152 h 5215032"/>
                <a:gd name="connsiteX7" fmla="*/ 4177570 w 5293466"/>
                <a:gd name="connsiteY7" fmla="*/ 4165949 h 5215032"/>
                <a:gd name="connsiteX8" fmla="*/ 3534632 w 5293466"/>
                <a:gd name="connsiteY8" fmla="*/ 4599718 h 5215032"/>
                <a:gd name="connsiteX9" fmla="*/ 2710910 w 5293466"/>
                <a:gd name="connsiteY9" fmla="*/ 4738592 h 5215032"/>
                <a:gd name="connsiteX10" fmla="*/ 1141476 w 5293466"/>
                <a:gd name="connsiteY10" fmla="*/ 4094798 h 5215032"/>
                <a:gd name="connsiteX11" fmla="*/ 654653 w 5293466"/>
                <a:gd name="connsiteY11" fmla="*/ 3380709 h 5215032"/>
                <a:gd name="connsiteX12" fmla="*/ 476250 w 5293466"/>
                <a:gd name="connsiteY12" fmla="*/ 2503932 h 5215032"/>
                <a:gd name="connsiteX13" fmla="*/ 621221 w 5293466"/>
                <a:gd name="connsiteY13" fmla="*/ 2032730 h 5215032"/>
                <a:gd name="connsiteX14" fmla="*/ 1075277 w 5293466"/>
                <a:gd name="connsiteY14" fmla="*/ 1557623 h 5215032"/>
                <a:gd name="connsiteX15" fmla="*/ 1370648 w 5293466"/>
                <a:gd name="connsiteY15" fmla="*/ 1278541 h 5215032"/>
                <a:gd name="connsiteX16" fmla="*/ 2056733 w 5293466"/>
                <a:gd name="connsiteY16" fmla="*/ 690753 h 5215032"/>
                <a:gd name="connsiteX17" fmla="*/ 2768346 w 5293466"/>
                <a:gd name="connsiteY17" fmla="*/ 476250 h 5215032"/>
                <a:gd name="connsiteX18" fmla="*/ 2768346 w 5293466"/>
                <a:gd name="connsiteY18" fmla="*/ 0 h 5215032"/>
                <a:gd name="connsiteX19" fmla="*/ 1033844 w 5293466"/>
                <a:gd name="connsiteY19" fmla="*/ 941927 h 5215032"/>
                <a:gd name="connsiteX20" fmla="*/ 0 w 5293466"/>
                <a:gd name="connsiteY20" fmla="*/ 2504123 h 5215032"/>
                <a:gd name="connsiteX21" fmla="*/ 807053 w 5293466"/>
                <a:gd name="connsiteY21" fmla="*/ 4433983 h 5215032"/>
                <a:gd name="connsiteX22" fmla="*/ 2710910 w 5293466"/>
                <a:gd name="connsiteY22" fmla="*/ 5215033 h 5215032"/>
                <a:gd name="connsiteX23" fmla="*/ 4514374 w 5293466"/>
                <a:gd name="connsiteY23" fmla="*/ 4502849 h 5215032"/>
                <a:gd name="connsiteX24" fmla="*/ 5203603 w 5293466"/>
                <a:gd name="connsiteY24" fmla="*/ 2860262 h 5215032"/>
                <a:gd name="connsiteX25" fmla="*/ 4686681 w 5293466"/>
                <a:gd name="connsiteY25" fmla="*/ 964883 h 5215032"/>
                <a:gd name="connsiteX26" fmla="*/ 2768346 w 5293466"/>
                <a:gd name="connsiteY26" fmla="*/ 0 h 5215032"/>
                <a:gd name="connsiteX27" fmla="*/ 2768346 w 5293466"/>
                <a:gd name="connsiteY27" fmla="*/ 0 h 521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93466" h="5215032">
                  <a:moveTo>
                    <a:pt x="2768346" y="476250"/>
                  </a:moveTo>
                  <a:cubicBezTo>
                    <a:pt x="3078099" y="476250"/>
                    <a:pt x="3357086" y="545402"/>
                    <a:pt x="3621405" y="687705"/>
                  </a:cubicBezTo>
                  <a:cubicBezTo>
                    <a:pt x="3865245" y="819055"/>
                    <a:pt x="4096226" y="1012031"/>
                    <a:pt x="4327589" y="1277588"/>
                  </a:cubicBezTo>
                  <a:cubicBezTo>
                    <a:pt x="4525614" y="1504950"/>
                    <a:pt x="4671441" y="1746028"/>
                    <a:pt x="4749451" y="1974914"/>
                  </a:cubicBezTo>
                  <a:cubicBezTo>
                    <a:pt x="4837748" y="2233898"/>
                    <a:pt x="4840129" y="2469452"/>
                    <a:pt x="4756785" y="2695289"/>
                  </a:cubicBezTo>
                  <a:cubicBezTo>
                    <a:pt x="4620578" y="3064288"/>
                    <a:pt x="4552950" y="3333655"/>
                    <a:pt x="4503611" y="3530251"/>
                  </a:cubicBezTo>
                  <a:cubicBezTo>
                    <a:pt x="4464939" y="3684080"/>
                    <a:pt x="4437031" y="3795236"/>
                    <a:pt x="4395121" y="3883152"/>
                  </a:cubicBezTo>
                  <a:cubicBezTo>
                    <a:pt x="4365689" y="3944874"/>
                    <a:pt x="4316825" y="4026789"/>
                    <a:pt x="4177570" y="4165949"/>
                  </a:cubicBezTo>
                  <a:cubicBezTo>
                    <a:pt x="3977354" y="4366165"/>
                    <a:pt x="3767042" y="4508087"/>
                    <a:pt x="3534632" y="4599718"/>
                  </a:cubicBezTo>
                  <a:cubicBezTo>
                    <a:pt x="3297650" y="4693158"/>
                    <a:pt x="3028188" y="4738592"/>
                    <a:pt x="2710910" y="4738592"/>
                  </a:cubicBezTo>
                  <a:cubicBezTo>
                    <a:pt x="2119694" y="4738592"/>
                    <a:pt x="1562291" y="4509897"/>
                    <a:pt x="1141476" y="4094798"/>
                  </a:cubicBezTo>
                  <a:cubicBezTo>
                    <a:pt x="932879" y="3888962"/>
                    <a:pt x="769049" y="3648742"/>
                    <a:pt x="654653" y="3380709"/>
                  </a:cubicBezTo>
                  <a:cubicBezTo>
                    <a:pt x="536258" y="3103531"/>
                    <a:pt x="476250" y="2808542"/>
                    <a:pt x="476250" y="2503932"/>
                  </a:cubicBezTo>
                  <a:cubicBezTo>
                    <a:pt x="476250" y="2324672"/>
                    <a:pt x="520922" y="2179415"/>
                    <a:pt x="621221" y="2032730"/>
                  </a:cubicBezTo>
                  <a:cubicBezTo>
                    <a:pt x="729044" y="1874901"/>
                    <a:pt x="889445" y="1727835"/>
                    <a:pt x="1075277" y="1557623"/>
                  </a:cubicBezTo>
                  <a:cubicBezTo>
                    <a:pt x="1171194" y="1469708"/>
                    <a:pt x="1270349" y="1378744"/>
                    <a:pt x="1370648" y="1278541"/>
                  </a:cubicBezTo>
                  <a:cubicBezTo>
                    <a:pt x="1585246" y="1063943"/>
                    <a:pt x="1814989" y="841820"/>
                    <a:pt x="2056733" y="690753"/>
                  </a:cubicBezTo>
                  <a:cubicBezTo>
                    <a:pt x="2291048" y="544544"/>
                    <a:pt x="2517172" y="476250"/>
                    <a:pt x="2768346" y="476250"/>
                  </a:cubicBezTo>
                  <a:moveTo>
                    <a:pt x="2768346" y="0"/>
                  </a:moveTo>
                  <a:cubicBezTo>
                    <a:pt x="2019776" y="0"/>
                    <a:pt x="1524381" y="451390"/>
                    <a:pt x="1033844" y="941927"/>
                  </a:cubicBezTo>
                  <a:cubicBezTo>
                    <a:pt x="543306" y="1432465"/>
                    <a:pt x="0" y="1755553"/>
                    <a:pt x="0" y="2504123"/>
                  </a:cubicBezTo>
                  <a:cubicBezTo>
                    <a:pt x="0" y="3259360"/>
                    <a:pt x="308801" y="3942398"/>
                    <a:pt x="807053" y="4433983"/>
                  </a:cubicBezTo>
                  <a:cubicBezTo>
                    <a:pt x="1296543" y="4916996"/>
                    <a:pt x="1968913" y="5215033"/>
                    <a:pt x="2710910" y="5215033"/>
                  </a:cubicBezTo>
                  <a:cubicBezTo>
                    <a:pt x="3459480" y="5215033"/>
                    <a:pt x="4023741" y="4993386"/>
                    <a:pt x="4514374" y="4502849"/>
                  </a:cubicBezTo>
                  <a:cubicBezTo>
                    <a:pt x="5004912" y="4012311"/>
                    <a:pt x="4847463" y="3825145"/>
                    <a:pt x="5203603" y="2860262"/>
                  </a:cubicBezTo>
                  <a:cubicBezTo>
                    <a:pt x="5469065" y="2140839"/>
                    <a:pt x="5101400" y="1441133"/>
                    <a:pt x="4686681" y="964883"/>
                  </a:cubicBezTo>
                  <a:cubicBezTo>
                    <a:pt x="4189667" y="394240"/>
                    <a:pt x="3584543" y="0"/>
                    <a:pt x="2768346" y="0"/>
                  </a:cubicBezTo>
                  <a:lnTo>
                    <a:pt x="2768346" y="0"/>
                  </a:lnTo>
                  <a:close/>
                </a:path>
              </a:pathLst>
            </a:custGeom>
            <a:solidFill>
              <a:schemeClr val="bg1">
                <a:alpha val="20000"/>
              </a:schemeClr>
            </a:solidFill>
            <a:ln w="9525" cap="flat">
              <a:noFill/>
              <a:prstDash val="solid"/>
              <a:miter/>
            </a:ln>
          </p:spPr>
          <p:txBody>
            <a:bodyPr rtlCol="0" anchor="ctr"/>
            <a:lstStyle/>
            <a:p>
              <a:endParaRPr lang="en-US"/>
            </a:p>
          </p:txBody>
        </p:sp>
        <p:sp>
          <p:nvSpPr>
            <p:cNvPr id="42" name="Freeform: Shape 19">
              <a:extLst>
                <a:ext uri="{FF2B5EF4-FFF2-40B4-BE49-F238E27FC236}">
                  <a16:creationId xmlns:a16="http://schemas.microsoft.com/office/drawing/2014/main" id="{4CC7F467-8A9D-4D4C-A53C-C3EDE6DF7A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87200" y="1501458"/>
              <a:ext cx="5293505" cy="5215032"/>
            </a:xfrm>
            <a:custGeom>
              <a:avLst/>
              <a:gdLst>
                <a:gd name="connsiteX0" fmla="*/ 2768346 w 5293505"/>
                <a:gd name="connsiteY0" fmla="*/ 571500 h 5215032"/>
                <a:gd name="connsiteX1" fmla="*/ 3576161 w 5293505"/>
                <a:gd name="connsiteY1" fmla="*/ 771620 h 5215032"/>
                <a:gd name="connsiteX2" fmla="*/ 4255675 w 5293505"/>
                <a:gd name="connsiteY2" fmla="*/ 1340263 h 5215032"/>
                <a:gd name="connsiteX3" fmla="*/ 4659249 w 5293505"/>
                <a:gd name="connsiteY3" fmla="*/ 2005775 h 5215032"/>
                <a:gd name="connsiteX4" fmla="*/ 4667441 w 5293505"/>
                <a:gd name="connsiteY4" fmla="*/ 2662428 h 5215032"/>
                <a:gd name="connsiteX5" fmla="*/ 4411218 w 5293505"/>
                <a:gd name="connsiteY5" fmla="*/ 3507200 h 5215032"/>
                <a:gd name="connsiteX6" fmla="*/ 4309206 w 5293505"/>
                <a:gd name="connsiteY6" fmla="*/ 3842290 h 5215032"/>
                <a:gd name="connsiteX7" fmla="*/ 4110323 w 5293505"/>
                <a:gd name="connsiteY7" fmla="*/ 4098798 h 5215032"/>
                <a:gd name="connsiteX8" fmla="*/ 2711006 w 5293505"/>
                <a:gd name="connsiteY8" fmla="*/ 4643628 h 5215032"/>
                <a:gd name="connsiteX9" fmla="*/ 1208532 w 5293505"/>
                <a:gd name="connsiteY9" fmla="*/ 4027265 h 5215032"/>
                <a:gd name="connsiteX10" fmla="*/ 742379 w 5293505"/>
                <a:gd name="connsiteY10" fmla="*/ 3343561 h 5215032"/>
                <a:gd name="connsiteX11" fmla="*/ 571595 w 5293505"/>
                <a:gd name="connsiteY11" fmla="*/ 2504218 h 5215032"/>
                <a:gd name="connsiteX12" fmla="*/ 699992 w 5293505"/>
                <a:gd name="connsiteY12" fmla="*/ 2086737 h 5215032"/>
                <a:gd name="connsiteX13" fmla="*/ 1139761 w 5293505"/>
                <a:gd name="connsiteY13" fmla="*/ 1628108 h 5215032"/>
                <a:gd name="connsiteX14" fmla="*/ 1438085 w 5293505"/>
                <a:gd name="connsiteY14" fmla="*/ 1346168 h 5215032"/>
                <a:gd name="connsiteX15" fmla="*/ 2768346 w 5293505"/>
                <a:gd name="connsiteY15" fmla="*/ 571500 h 5215032"/>
                <a:gd name="connsiteX16" fmla="*/ 2768346 w 5293505"/>
                <a:gd name="connsiteY16" fmla="*/ 0 h 5215032"/>
                <a:gd name="connsiteX17" fmla="*/ 1033844 w 5293505"/>
                <a:gd name="connsiteY17" fmla="*/ 941927 h 5215032"/>
                <a:gd name="connsiteX18" fmla="*/ 0 w 5293505"/>
                <a:gd name="connsiteY18" fmla="*/ 2504123 h 5215032"/>
                <a:gd name="connsiteX19" fmla="*/ 807053 w 5293505"/>
                <a:gd name="connsiteY19" fmla="*/ 4433983 h 5215032"/>
                <a:gd name="connsiteX20" fmla="*/ 2710910 w 5293505"/>
                <a:gd name="connsiteY20" fmla="*/ 5215033 h 5215032"/>
                <a:gd name="connsiteX21" fmla="*/ 4514374 w 5293505"/>
                <a:gd name="connsiteY21" fmla="*/ 4502849 h 5215032"/>
                <a:gd name="connsiteX22" fmla="*/ 5203603 w 5293505"/>
                <a:gd name="connsiteY22" fmla="*/ 2860262 h 5215032"/>
                <a:gd name="connsiteX23" fmla="*/ 4686681 w 5293505"/>
                <a:gd name="connsiteY23" fmla="*/ 964883 h 5215032"/>
                <a:gd name="connsiteX24" fmla="*/ 2768346 w 5293505"/>
                <a:gd name="connsiteY24" fmla="*/ 0 h 5215032"/>
                <a:gd name="connsiteX25" fmla="*/ 2768346 w 5293505"/>
                <a:gd name="connsiteY25" fmla="*/ 0 h 521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293505" h="5215032">
                  <a:moveTo>
                    <a:pt x="2768346" y="571500"/>
                  </a:moveTo>
                  <a:cubicBezTo>
                    <a:pt x="3061907" y="571500"/>
                    <a:pt x="3326225" y="636937"/>
                    <a:pt x="3576161" y="771620"/>
                  </a:cubicBezTo>
                  <a:cubicBezTo>
                    <a:pt x="3809714" y="897446"/>
                    <a:pt x="4031933" y="1083374"/>
                    <a:pt x="4255675" y="1340263"/>
                  </a:cubicBezTo>
                  <a:cubicBezTo>
                    <a:pt x="4445603" y="1558385"/>
                    <a:pt x="4585145" y="1788509"/>
                    <a:pt x="4659249" y="2005775"/>
                  </a:cubicBezTo>
                  <a:cubicBezTo>
                    <a:pt x="4740212" y="2243233"/>
                    <a:pt x="4742879" y="2458022"/>
                    <a:pt x="4667441" y="2662428"/>
                  </a:cubicBezTo>
                  <a:cubicBezTo>
                    <a:pt x="4529519" y="3036284"/>
                    <a:pt x="4461129" y="3308509"/>
                    <a:pt x="4411218" y="3507200"/>
                  </a:cubicBezTo>
                  <a:cubicBezTo>
                    <a:pt x="4373975" y="3655695"/>
                    <a:pt x="4347020" y="3762947"/>
                    <a:pt x="4309206" y="3842290"/>
                  </a:cubicBezTo>
                  <a:cubicBezTo>
                    <a:pt x="4283298" y="3896678"/>
                    <a:pt x="4239387" y="3969734"/>
                    <a:pt x="4110323" y="4098798"/>
                  </a:cubicBezTo>
                  <a:cubicBezTo>
                    <a:pt x="3728466" y="4480655"/>
                    <a:pt x="3309938" y="4643628"/>
                    <a:pt x="2711006" y="4643628"/>
                  </a:cubicBezTo>
                  <a:cubicBezTo>
                    <a:pt x="2144935" y="4643628"/>
                    <a:pt x="1611344" y="4424744"/>
                    <a:pt x="1208532" y="4027265"/>
                  </a:cubicBezTo>
                  <a:cubicBezTo>
                    <a:pt x="1008793" y="3830193"/>
                    <a:pt x="851916" y="3600164"/>
                    <a:pt x="742379" y="3343561"/>
                  </a:cubicBezTo>
                  <a:cubicBezTo>
                    <a:pt x="629031" y="3078194"/>
                    <a:pt x="571595" y="2795873"/>
                    <a:pt x="571595" y="2504218"/>
                  </a:cubicBezTo>
                  <a:cubicBezTo>
                    <a:pt x="571595" y="2343245"/>
                    <a:pt x="609981" y="2218373"/>
                    <a:pt x="699992" y="2086737"/>
                  </a:cubicBezTo>
                  <a:cubicBezTo>
                    <a:pt x="801624" y="1937957"/>
                    <a:pt x="958310" y="1794415"/>
                    <a:pt x="1139761" y="1628108"/>
                  </a:cubicBezTo>
                  <a:cubicBezTo>
                    <a:pt x="1236440" y="1539526"/>
                    <a:pt x="1336357" y="1447895"/>
                    <a:pt x="1438085" y="1346168"/>
                  </a:cubicBezTo>
                  <a:cubicBezTo>
                    <a:pt x="1891475" y="892588"/>
                    <a:pt x="2252377" y="571500"/>
                    <a:pt x="2768346" y="571500"/>
                  </a:cubicBezTo>
                  <a:moveTo>
                    <a:pt x="2768346" y="0"/>
                  </a:moveTo>
                  <a:cubicBezTo>
                    <a:pt x="2019776" y="0"/>
                    <a:pt x="1524381" y="451390"/>
                    <a:pt x="1033844" y="941927"/>
                  </a:cubicBezTo>
                  <a:cubicBezTo>
                    <a:pt x="543306" y="1432465"/>
                    <a:pt x="0" y="1755553"/>
                    <a:pt x="0" y="2504123"/>
                  </a:cubicBezTo>
                  <a:cubicBezTo>
                    <a:pt x="0" y="3259360"/>
                    <a:pt x="308801" y="3942398"/>
                    <a:pt x="807053" y="4433983"/>
                  </a:cubicBezTo>
                  <a:cubicBezTo>
                    <a:pt x="1296543" y="4916996"/>
                    <a:pt x="1968913" y="5215033"/>
                    <a:pt x="2710910" y="5215033"/>
                  </a:cubicBezTo>
                  <a:cubicBezTo>
                    <a:pt x="3459480" y="5215033"/>
                    <a:pt x="4023741" y="4993386"/>
                    <a:pt x="4514374" y="4502849"/>
                  </a:cubicBezTo>
                  <a:cubicBezTo>
                    <a:pt x="5004912" y="4012311"/>
                    <a:pt x="4847463" y="3825145"/>
                    <a:pt x="5203603" y="2860262"/>
                  </a:cubicBezTo>
                  <a:cubicBezTo>
                    <a:pt x="5469160" y="2140839"/>
                    <a:pt x="5101400" y="1441133"/>
                    <a:pt x="4686681" y="964883"/>
                  </a:cubicBezTo>
                  <a:cubicBezTo>
                    <a:pt x="4189667" y="394240"/>
                    <a:pt x="3584543" y="0"/>
                    <a:pt x="2768346" y="0"/>
                  </a:cubicBezTo>
                  <a:lnTo>
                    <a:pt x="2768346" y="0"/>
                  </a:lnTo>
                  <a:close/>
                </a:path>
              </a:pathLst>
            </a:custGeom>
            <a:solidFill>
              <a:schemeClr val="bg1">
                <a:alpha val="20000"/>
              </a:schemeClr>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1D5CB4A-3653-4A8A-A6B8-0BA2088957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87200" y="1501458"/>
              <a:ext cx="5403571" cy="5215032"/>
            </a:xfrm>
            <a:custGeom>
              <a:avLst/>
              <a:gdLst>
                <a:gd name="connsiteX0" fmla="*/ 2825972 w 5403571"/>
                <a:gd name="connsiteY0" fmla="*/ 476250 h 5215032"/>
                <a:gd name="connsiteX1" fmla="*/ 3696748 w 5403571"/>
                <a:gd name="connsiteY1" fmla="*/ 687705 h 5215032"/>
                <a:gd name="connsiteX2" fmla="*/ 4417600 w 5403571"/>
                <a:gd name="connsiteY2" fmla="*/ 1277588 h 5215032"/>
                <a:gd name="connsiteX3" fmla="*/ 4848321 w 5403571"/>
                <a:gd name="connsiteY3" fmla="*/ 1974914 h 5215032"/>
                <a:gd name="connsiteX4" fmla="*/ 4855845 w 5403571"/>
                <a:gd name="connsiteY4" fmla="*/ 2695289 h 5215032"/>
                <a:gd name="connsiteX5" fmla="*/ 4597337 w 5403571"/>
                <a:gd name="connsiteY5" fmla="*/ 3530251 h 5215032"/>
                <a:gd name="connsiteX6" fmla="*/ 4486656 w 5403571"/>
                <a:gd name="connsiteY6" fmla="*/ 3883152 h 5215032"/>
                <a:gd name="connsiteX7" fmla="*/ 4264628 w 5403571"/>
                <a:gd name="connsiteY7" fmla="*/ 4165949 h 5215032"/>
                <a:gd name="connsiteX8" fmla="*/ 3608356 w 5403571"/>
                <a:gd name="connsiteY8" fmla="*/ 4599718 h 5215032"/>
                <a:gd name="connsiteX9" fmla="*/ 2767489 w 5403571"/>
                <a:gd name="connsiteY9" fmla="*/ 4738592 h 5215032"/>
                <a:gd name="connsiteX10" fmla="*/ 1165384 w 5403571"/>
                <a:gd name="connsiteY10" fmla="*/ 4094798 h 5215032"/>
                <a:gd name="connsiteX11" fmla="*/ 668369 w 5403571"/>
                <a:gd name="connsiteY11" fmla="*/ 3380709 h 5215032"/>
                <a:gd name="connsiteX12" fmla="*/ 486251 w 5403571"/>
                <a:gd name="connsiteY12" fmla="*/ 2503932 h 5215032"/>
                <a:gd name="connsiteX13" fmla="*/ 634270 w 5403571"/>
                <a:gd name="connsiteY13" fmla="*/ 2032730 h 5215032"/>
                <a:gd name="connsiteX14" fmla="*/ 1097756 w 5403571"/>
                <a:gd name="connsiteY14" fmla="*/ 1557623 h 5215032"/>
                <a:gd name="connsiteX15" fmla="*/ 1399223 w 5403571"/>
                <a:gd name="connsiteY15" fmla="*/ 1278541 h 5215032"/>
                <a:gd name="connsiteX16" fmla="*/ 2099596 w 5403571"/>
                <a:gd name="connsiteY16" fmla="*/ 690753 h 5215032"/>
                <a:gd name="connsiteX17" fmla="*/ 2825972 w 5403571"/>
                <a:gd name="connsiteY17" fmla="*/ 476250 h 5215032"/>
                <a:gd name="connsiteX18" fmla="*/ 2825972 w 5403571"/>
                <a:gd name="connsiteY18" fmla="*/ 0 h 5215032"/>
                <a:gd name="connsiteX19" fmla="*/ 1055370 w 5403571"/>
                <a:gd name="connsiteY19" fmla="*/ 941927 h 5215032"/>
                <a:gd name="connsiteX20" fmla="*/ 0 w 5403571"/>
                <a:gd name="connsiteY20" fmla="*/ 2504123 h 5215032"/>
                <a:gd name="connsiteX21" fmla="*/ 823817 w 5403571"/>
                <a:gd name="connsiteY21" fmla="*/ 4433983 h 5215032"/>
                <a:gd name="connsiteX22" fmla="*/ 2767298 w 5403571"/>
                <a:gd name="connsiteY22" fmla="*/ 5215033 h 5215032"/>
                <a:gd name="connsiteX23" fmla="*/ 4608291 w 5403571"/>
                <a:gd name="connsiteY23" fmla="*/ 4502849 h 5215032"/>
                <a:gd name="connsiteX24" fmla="*/ 5311807 w 5403571"/>
                <a:gd name="connsiteY24" fmla="*/ 2860262 h 5215032"/>
                <a:gd name="connsiteX25" fmla="*/ 4784122 w 5403571"/>
                <a:gd name="connsiteY25" fmla="*/ 964883 h 5215032"/>
                <a:gd name="connsiteX26" fmla="*/ 2825972 w 5403571"/>
                <a:gd name="connsiteY26" fmla="*/ 0 h 5215032"/>
                <a:gd name="connsiteX27" fmla="*/ 2825972 w 5403571"/>
                <a:gd name="connsiteY27" fmla="*/ 0 h 521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403571" h="5215032">
                  <a:moveTo>
                    <a:pt x="2825972" y="476250"/>
                  </a:moveTo>
                  <a:cubicBezTo>
                    <a:pt x="3142202" y="476250"/>
                    <a:pt x="3427000" y="545402"/>
                    <a:pt x="3696748" y="687705"/>
                  </a:cubicBezTo>
                  <a:cubicBezTo>
                    <a:pt x="3945636" y="819055"/>
                    <a:pt x="4181475" y="1012031"/>
                    <a:pt x="4417600" y="1277588"/>
                  </a:cubicBezTo>
                  <a:cubicBezTo>
                    <a:pt x="4619721" y="1504950"/>
                    <a:pt x="4768596" y="1746028"/>
                    <a:pt x="4848321" y="1974914"/>
                  </a:cubicBezTo>
                  <a:cubicBezTo>
                    <a:pt x="4938427" y="2233898"/>
                    <a:pt x="4940903" y="2469452"/>
                    <a:pt x="4855845" y="2695289"/>
                  </a:cubicBezTo>
                  <a:cubicBezTo>
                    <a:pt x="4716780" y="3064288"/>
                    <a:pt x="4647819" y="3333655"/>
                    <a:pt x="4597337" y="3530251"/>
                  </a:cubicBezTo>
                  <a:cubicBezTo>
                    <a:pt x="4557903" y="3684080"/>
                    <a:pt x="4529424" y="3795236"/>
                    <a:pt x="4486656" y="3883152"/>
                  </a:cubicBezTo>
                  <a:cubicBezTo>
                    <a:pt x="4456652" y="3944874"/>
                    <a:pt x="4406741" y="4026789"/>
                    <a:pt x="4264628" y="4165949"/>
                  </a:cubicBezTo>
                  <a:cubicBezTo>
                    <a:pt x="4060222" y="4366165"/>
                    <a:pt x="3845528" y="4508087"/>
                    <a:pt x="3608356" y="4599718"/>
                  </a:cubicBezTo>
                  <a:cubicBezTo>
                    <a:pt x="3366421" y="4693158"/>
                    <a:pt x="3091339" y="4738592"/>
                    <a:pt x="2767489" y="4738592"/>
                  </a:cubicBezTo>
                  <a:cubicBezTo>
                    <a:pt x="2163985" y="4738592"/>
                    <a:pt x="1594961" y="4509897"/>
                    <a:pt x="1165384" y="4094798"/>
                  </a:cubicBezTo>
                  <a:cubicBezTo>
                    <a:pt x="952405" y="3888962"/>
                    <a:pt x="785241" y="3648742"/>
                    <a:pt x="668369" y="3380709"/>
                  </a:cubicBezTo>
                  <a:cubicBezTo>
                    <a:pt x="547497" y="3103531"/>
                    <a:pt x="486251" y="2808542"/>
                    <a:pt x="486251" y="2503932"/>
                  </a:cubicBezTo>
                  <a:cubicBezTo>
                    <a:pt x="486251" y="2324672"/>
                    <a:pt x="531876" y="2179415"/>
                    <a:pt x="634270" y="2032730"/>
                  </a:cubicBezTo>
                  <a:cubicBezTo>
                    <a:pt x="744379" y="1874901"/>
                    <a:pt x="908114" y="1727835"/>
                    <a:pt x="1097756" y="1557623"/>
                  </a:cubicBezTo>
                  <a:cubicBezTo>
                    <a:pt x="1195673" y="1469708"/>
                    <a:pt x="1296924" y="1378744"/>
                    <a:pt x="1399223" y="1278541"/>
                  </a:cubicBezTo>
                  <a:cubicBezTo>
                    <a:pt x="1618298" y="1063943"/>
                    <a:pt x="1852803" y="841820"/>
                    <a:pt x="2099596" y="690753"/>
                  </a:cubicBezTo>
                  <a:cubicBezTo>
                    <a:pt x="2338769" y="544544"/>
                    <a:pt x="2569559" y="476250"/>
                    <a:pt x="2825972" y="476250"/>
                  </a:cubicBezTo>
                  <a:moveTo>
                    <a:pt x="2825972" y="0"/>
                  </a:moveTo>
                  <a:cubicBezTo>
                    <a:pt x="2061782" y="0"/>
                    <a:pt x="1556099" y="451390"/>
                    <a:pt x="1055370" y="941927"/>
                  </a:cubicBezTo>
                  <a:cubicBezTo>
                    <a:pt x="554546" y="1432465"/>
                    <a:pt x="0" y="1755553"/>
                    <a:pt x="0" y="2504123"/>
                  </a:cubicBezTo>
                  <a:cubicBezTo>
                    <a:pt x="0" y="3259360"/>
                    <a:pt x="315278" y="3942398"/>
                    <a:pt x="823817" y="4433983"/>
                  </a:cubicBezTo>
                  <a:cubicBezTo>
                    <a:pt x="1323499" y="4916996"/>
                    <a:pt x="2009870" y="5215033"/>
                    <a:pt x="2767298" y="5215033"/>
                  </a:cubicBezTo>
                  <a:cubicBezTo>
                    <a:pt x="3531489" y="5215033"/>
                    <a:pt x="4107466" y="4993386"/>
                    <a:pt x="4608291" y="4502849"/>
                  </a:cubicBezTo>
                  <a:cubicBezTo>
                    <a:pt x="5109115" y="4012311"/>
                    <a:pt x="4948333" y="3825145"/>
                    <a:pt x="5311807" y="2860262"/>
                  </a:cubicBezTo>
                  <a:cubicBezTo>
                    <a:pt x="5582889" y="2140839"/>
                    <a:pt x="5207413" y="1441133"/>
                    <a:pt x="4784122" y="964883"/>
                  </a:cubicBezTo>
                  <a:cubicBezTo>
                    <a:pt x="4276916" y="394240"/>
                    <a:pt x="3659124" y="0"/>
                    <a:pt x="2825972" y="0"/>
                  </a:cubicBezTo>
                  <a:lnTo>
                    <a:pt x="2825972" y="0"/>
                  </a:lnTo>
                  <a:close/>
                </a:path>
              </a:pathLst>
            </a:custGeom>
            <a:solidFill>
              <a:schemeClr val="bg1">
                <a:alpha val="20000"/>
              </a:schemeClr>
            </a:solidFill>
            <a:ln w="9525" cap="flat">
              <a:noFill/>
              <a:prstDash val="solid"/>
              <a:miter/>
            </a:ln>
          </p:spPr>
          <p:txBody>
            <a:bodyPr rtlCol="0" anchor="ctr"/>
            <a:lstStyle/>
            <a:p>
              <a:endParaRPr lang="en-US"/>
            </a:p>
          </p:txBody>
        </p:sp>
        <p:sp>
          <p:nvSpPr>
            <p:cNvPr id="43" name="Freeform: Shape 21">
              <a:extLst>
                <a:ext uri="{FF2B5EF4-FFF2-40B4-BE49-F238E27FC236}">
                  <a16:creationId xmlns:a16="http://schemas.microsoft.com/office/drawing/2014/main" id="{449BB7DD-3AC4-4700-B992-7B8FD441AC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541969" y="1450733"/>
              <a:ext cx="5253605" cy="5316811"/>
            </a:xfrm>
            <a:custGeom>
              <a:avLst/>
              <a:gdLst>
                <a:gd name="connsiteX0" fmla="*/ 5161121 w 5253605"/>
                <a:gd name="connsiteY0" fmla="*/ 2988712 h 5316811"/>
                <a:gd name="connsiteX1" fmla="*/ 5009674 w 5253605"/>
                <a:gd name="connsiteY1" fmla="*/ 3428671 h 5316811"/>
                <a:gd name="connsiteX2" fmla="*/ 4975955 w 5253605"/>
                <a:gd name="connsiteY2" fmla="*/ 3540304 h 5316811"/>
                <a:gd name="connsiteX3" fmla="*/ 4943380 w 5253605"/>
                <a:gd name="connsiteY3" fmla="*/ 3653366 h 5316811"/>
                <a:gd name="connsiteX4" fmla="*/ 4910995 w 5253605"/>
                <a:gd name="connsiteY4" fmla="*/ 3768619 h 5316811"/>
                <a:gd name="connsiteX5" fmla="*/ 4894421 w 5253605"/>
                <a:gd name="connsiteY5" fmla="*/ 3827102 h 5316811"/>
                <a:gd name="connsiteX6" fmla="*/ 4876514 w 5253605"/>
                <a:gd name="connsiteY6" fmla="*/ 3886824 h 5316811"/>
                <a:gd name="connsiteX7" fmla="*/ 4857179 w 5253605"/>
                <a:gd name="connsiteY7" fmla="*/ 3947307 h 5316811"/>
                <a:gd name="connsiteX8" fmla="*/ 4835843 w 5253605"/>
                <a:gd name="connsiteY8" fmla="*/ 4008458 h 5316811"/>
                <a:gd name="connsiteX9" fmla="*/ 4811935 w 5253605"/>
                <a:gd name="connsiteY9" fmla="*/ 4069990 h 5316811"/>
                <a:gd name="connsiteX10" fmla="*/ 4783932 w 5253605"/>
                <a:gd name="connsiteY10" fmla="*/ 4131236 h 5316811"/>
                <a:gd name="connsiteX11" fmla="*/ 4643057 w 5253605"/>
                <a:gd name="connsiteY11" fmla="*/ 4359931 h 5316811"/>
                <a:gd name="connsiteX12" fmla="*/ 4474178 w 5253605"/>
                <a:gd name="connsiteY12" fmla="*/ 4555670 h 5316811"/>
                <a:gd name="connsiteX13" fmla="*/ 4429792 w 5253605"/>
                <a:gd name="connsiteY13" fmla="*/ 4600913 h 5316811"/>
                <a:gd name="connsiteX14" fmla="*/ 4384929 w 5253605"/>
                <a:gd name="connsiteY14" fmla="*/ 4645681 h 5316811"/>
                <a:gd name="connsiteX15" fmla="*/ 4338733 w 5253605"/>
                <a:gd name="connsiteY15" fmla="*/ 4689400 h 5316811"/>
                <a:gd name="connsiteX16" fmla="*/ 4291965 w 5253605"/>
                <a:gd name="connsiteY16" fmla="*/ 4732739 h 5316811"/>
                <a:gd name="connsiteX17" fmla="*/ 4243864 w 5253605"/>
                <a:gd name="connsiteY17" fmla="*/ 4774840 h 5316811"/>
                <a:gd name="connsiteX18" fmla="*/ 4195001 w 5253605"/>
                <a:gd name="connsiteY18" fmla="*/ 4816464 h 5316811"/>
                <a:gd name="connsiteX19" fmla="*/ 4182713 w 5253605"/>
                <a:gd name="connsiteY19" fmla="*/ 4826846 h 5316811"/>
                <a:gd name="connsiteX20" fmla="*/ 4169950 w 5253605"/>
                <a:gd name="connsiteY20" fmla="*/ 4836752 h 5316811"/>
                <a:gd name="connsiteX21" fmla="*/ 4144423 w 5253605"/>
                <a:gd name="connsiteY21" fmla="*/ 4856469 h 5316811"/>
                <a:gd name="connsiteX22" fmla="*/ 4093274 w 5253605"/>
                <a:gd name="connsiteY22" fmla="*/ 4895998 h 5316811"/>
                <a:gd name="connsiteX23" fmla="*/ 3986975 w 5253605"/>
                <a:gd name="connsiteY23" fmla="*/ 4970674 h 5316811"/>
                <a:gd name="connsiteX24" fmla="*/ 3875818 w 5253605"/>
                <a:gd name="connsiteY24" fmla="*/ 5039159 h 5316811"/>
                <a:gd name="connsiteX25" fmla="*/ 3391757 w 5253605"/>
                <a:gd name="connsiteY25" fmla="*/ 5239184 h 5316811"/>
                <a:gd name="connsiteX26" fmla="*/ 2878931 w 5253605"/>
                <a:gd name="connsiteY26" fmla="*/ 5314431 h 5316811"/>
                <a:gd name="connsiteX27" fmla="*/ 2814828 w 5253605"/>
                <a:gd name="connsiteY27" fmla="*/ 5316145 h 5316811"/>
                <a:gd name="connsiteX28" fmla="*/ 2782824 w 5253605"/>
                <a:gd name="connsiteY28" fmla="*/ 5316812 h 5316811"/>
                <a:gd name="connsiteX29" fmla="*/ 2750915 w 5253605"/>
                <a:gd name="connsiteY29" fmla="*/ 5316336 h 5316811"/>
                <a:gd name="connsiteX30" fmla="*/ 2687193 w 5253605"/>
                <a:gd name="connsiteY30" fmla="*/ 5314812 h 5316811"/>
                <a:gd name="connsiteX31" fmla="*/ 2623280 w 5253605"/>
                <a:gd name="connsiteY31" fmla="*/ 5312050 h 5316811"/>
                <a:gd name="connsiteX32" fmla="*/ 2494598 w 5253605"/>
                <a:gd name="connsiteY32" fmla="*/ 5301572 h 5316811"/>
                <a:gd name="connsiteX33" fmla="*/ 2366772 w 5253605"/>
                <a:gd name="connsiteY33" fmla="*/ 5284713 h 5316811"/>
                <a:gd name="connsiteX34" fmla="*/ 2240280 w 5253605"/>
                <a:gd name="connsiteY34" fmla="*/ 5261377 h 5316811"/>
                <a:gd name="connsiteX35" fmla="*/ 2115312 w 5253605"/>
                <a:gd name="connsiteY35" fmla="*/ 5232516 h 5316811"/>
                <a:gd name="connsiteX36" fmla="*/ 1992154 w 5253605"/>
                <a:gd name="connsiteY36" fmla="*/ 5198226 h 5316811"/>
                <a:gd name="connsiteX37" fmla="*/ 1931289 w 5253605"/>
                <a:gd name="connsiteY37" fmla="*/ 5179081 h 5316811"/>
                <a:gd name="connsiteX38" fmla="*/ 1870805 w 5253605"/>
                <a:gd name="connsiteY38" fmla="*/ 5159269 h 5316811"/>
                <a:gd name="connsiteX39" fmla="*/ 1405985 w 5253605"/>
                <a:gd name="connsiteY39" fmla="*/ 4958482 h 5316811"/>
                <a:gd name="connsiteX40" fmla="*/ 980027 w 5253605"/>
                <a:gd name="connsiteY40" fmla="*/ 4689210 h 5316811"/>
                <a:gd name="connsiteX41" fmla="*/ 881634 w 5253605"/>
                <a:gd name="connsiteY41" fmla="*/ 4610438 h 5316811"/>
                <a:gd name="connsiteX42" fmla="*/ 787337 w 5253605"/>
                <a:gd name="connsiteY42" fmla="*/ 4526904 h 5316811"/>
                <a:gd name="connsiteX43" fmla="*/ 764191 w 5253605"/>
                <a:gd name="connsiteY43" fmla="*/ 4505568 h 5316811"/>
                <a:gd name="connsiteX44" fmla="*/ 752570 w 5253605"/>
                <a:gd name="connsiteY44" fmla="*/ 4494900 h 5316811"/>
                <a:gd name="connsiteX45" fmla="*/ 741426 w 5253605"/>
                <a:gd name="connsiteY45" fmla="*/ 4483756 h 5316811"/>
                <a:gd name="connsiteX46" fmla="*/ 697040 w 5253605"/>
                <a:gd name="connsiteY46" fmla="*/ 4439083 h 5316811"/>
                <a:gd name="connsiteX47" fmla="*/ 652748 w 5253605"/>
                <a:gd name="connsiteY47" fmla="*/ 4394221 h 5316811"/>
                <a:gd name="connsiteX48" fmla="*/ 610076 w 5253605"/>
                <a:gd name="connsiteY48" fmla="*/ 4347929 h 5316811"/>
                <a:gd name="connsiteX49" fmla="*/ 567595 w 5253605"/>
                <a:gd name="connsiteY49" fmla="*/ 4301352 h 5316811"/>
                <a:gd name="connsiteX50" fmla="*/ 527209 w 5253605"/>
                <a:gd name="connsiteY50" fmla="*/ 4252965 h 5316811"/>
                <a:gd name="connsiteX51" fmla="*/ 487204 w 5253605"/>
                <a:gd name="connsiteY51" fmla="*/ 4204292 h 5316811"/>
                <a:gd name="connsiteX52" fmla="*/ 449866 w 5253605"/>
                <a:gd name="connsiteY52" fmla="*/ 4153619 h 5316811"/>
                <a:gd name="connsiteX53" fmla="*/ 413004 w 5253605"/>
                <a:gd name="connsiteY53" fmla="*/ 4102565 h 5316811"/>
                <a:gd name="connsiteX54" fmla="*/ 379190 w 5253605"/>
                <a:gd name="connsiteY54" fmla="*/ 4049416 h 5316811"/>
                <a:gd name="connsiteX55" fmla="*/ 345853 w 5253605"/>
                <a:gd name="connsiteY55" fmla="*/ 3996076 h 5316811"/>
                <a:gd name="connsiteX56" fmla="*/ 315182 w 5253605"/>
                <a:gd name="connsiteY56" fmla="*/ 3941212 h 5316811"/>
                <a:gd name="connsiteX57" fmla="*/ 124492 w 5253605"/>
                <a:gd name="connsiteY57" fmla="*/ 3479630 h 5316811"/>
                <a:gd name="connsiteX58" fmla="*/ 27527 w 5253605"/>
                <a:gd name="connsiteY58" fmla="*/ 2994998 h 5316811"/>
                <a:gd name="connsiteX59" fmla="*/ 14573 w 5253605"/>
                <a:gd name="connsiteY59" fmla="*/ 2872792 h 5316811"/>
                <a:gd name="connsiteX60" fmla="*/ 6001 w 5253605"/>
                <a:gd name="connsiteY60" fmla="*/ 2750396 h 5316811"/>
                <a:gd name="connsiteX61" fmla="*/ 4858 w 5253605"/>
                <a:gd name="connsiteY61" fmla="*/ 2735061 h 5316811"/>
                <a:gd name="connsiteX62" fmla="*/ 4382 w 5253605"/>
                <a:gd name="connsiteY62" fmla="*/ 2719726 h 5316811"/>
                <a:gd name="connsiteX63" fmla="*/ 3429 w 5253605"/>
                <a:gd name="connsiteY63" fmla="*/ 2689055 h 5316811"/>
                <a:gd name="connsiteX64" fmla="*/ 1143 w 5253605"/>
                <a:gd name="connsiteY64" fmla="*/ 2627714 h 5316811"/>
                <a:gd name="connsiteX65" fmla="*/ 0 w 5253605"/>
                <a:gd name="connsiteY65" fmla="*/ 2596948 h 5316811"/>
                <a:gd name="connsiteX66" fmla="*/ 95 w 5253605"/>
                <a:gd name="connsiteY66" fmla="*/ 2565516 h 5316811"/>
                <a:gd name="connsiteX67" fmla="*/ 0 w 5253605"/>
                <a:gd name="connsiteY67" fmla="*/ 2534083 h 5316811"/>
                <a:gd name="connsiteX68" fmla="*/ 1334 w 5253605"/>
                <a:gd name="connsiteY68" fmla="*/ 2502556 h 5316811"/>
                <a:gd name="connsiteX69" fmla="*/ 31814 w 5253605"/>
                <a:gd name="connsiteY69" fmla="*/ 2249476 h 5316811"/>
                <a:gd name="connsiteX70" fmla="*/ 107156 w 5253605"/>
                <a:gd name="connsiteY70" fmla="*/ 2000874 h 5316811"/>
                <a:gd name="connsiteX71" fmla="*/ 368999 w 5253605"/>
                <a:gd name="connsiteY71" fmla="*/ 1552722 h 5316811"/>
                <a:gd name="connsiteX72" fmla="*/ 693706 w 5253605"/>
                <a:gd name="connsiteY72" fmla="*/ 1180390 h 5316811"/>
                <a:gd name="connsiteX73" fmla="*/ 854488 w 5253605"/>
                <a:gd name="connsiteY73" fmla="*/ 1011131 h 5316811"/>
                <a:gd name="connsiteX74" fmla="*/ 934784 w 5253605"/>
                <a:gd name="connsiteY74" fmla="*/ 924168 h 5316811"/>
                <a:gd name="connsiteX75" fmla="*/ 1019175 w 5253605"/>
                <a:gd name="connsiteY75" fmla="*/ 835014 h 5316811"/>
                <a:gd name="connsiteX76" fmla="*/ 1390841 w 5253605"/>
                <a:gd name="connsiteY76" fmla="*/ 492019 h 5316811"/>
                <a:gd name="connsiteX77" fmla="*/ 1838897 w 5253605"/>
                <a:gd name="connsiteY77" fmla="*/ 201792 h 5316811"/>
                <a:gd name="connsiteX78" fmla="*/ 2367058 w 5253605"/>
                <a:gd name="connsiteY78" fmla="*/ 26532 h 5316811"/>
                <a:gd name="connsiteX79" fmla="*/ 2401729 w 5253605"/>
                <a:gd name="connsiteY79" fmla="*/ 20721 h 5316811"/>
                <a:gd name="connsiteX80" fmla="*/ 2436495 w 5253605"/>
                <a:gd name="connsiteY80" fmla="*/ 16054 h 5316811"/>
                <a:gd name="connsiteX81" fmla="*/ 2471357 w 5253605"/>
                <a:gd name="connsiteY81" fmla="*/ 11577 h 5316811"/>
                <a:gd name="connsiteX82" fmla="*/ 2506218 w 5253605"/>
                <a:gd name="connsiteY82" fmla="*/ 8148 h 5316811"/>
                <a:gd name="connsiteX83" fmla="*/ 2576036 w 5253605"/>
                <a:gd name="connsiteY83" fmla="*/ 3100 h 5316811"/>
                <a:gd name="connsiteX84" fmla="*/ 2645759 w 5253605"/>
                <a:gd name="connsiteY84" fmla="*/ 528 h 5316811"/>
                <a:gd name="connsiteX85" fmla="*/ 2680526 w 5253605"/>
                <a:gd name="connsiteY85" fmla="*/ 147 h 5316811"/>
                <a:gd name="connsiteX86" fmla="*/ 2714816 w 5253605"/>
                <a:gd name="connsiteY86" fmla="*/ 433 h 5316811"/>
                <a:gd name="connsiteX87" fmla="*/ 2781967 w 5253605"/>
                <a:gd name="connsiteY87" fmla="*/ 3195 h 5316811"/>
                <a:gd name="connsiteX88" fmla="*/ 2849023 w 5253605"/>
                <a:gd name="connsiteY88" fmla="*/ 6148 h 5316811"/>
                <a:gd name="connsiteX89" fmla="*/ 2916174 w 5253605"/>
                <a:gd name="connsiteY89" fmla="*/ 12435 h 5316811"/>
                <a:gd name="connsiteX90" fmla="*/ 3444621 w 5253605"/>
                <a:gd name="connsiteY90" fmla="*/ 123401 h 5316811"/>
                <a:gd name="connsiteX91" fmla="*/ 3571589 w 5253605"/>
                <a:gd name="connsiteY91" fmla="*/ 169788 h 5316811"/>
                <a:gd name="connsiteX92" fmla="*/ 3602736 w 5253605"/>
                <a:gd name="connsiteY92" fmla="*/ 182551 h 5316811"/>
                <a:gd name="connsiteX93" fmla="*/ 3633597 w 5253605"/>
                <a:gd name="connsiteY93" fmla="*/ 195981 h 5316811"/>
                <a:gd name="connsiteX94" fmla="*/ 3695319 w 5253605"/>
                <a:gd name="connsiteY94" fmla="*/ 222937 h 5316811"/>
                <a:gd name="connsiteX95" fmla="*/ 3725799 w 5253605"/>
                <a:gd name="connsiteY95" fmla="*/ 237130 h 5316811"/>
                <a:gd name="connsiteX96" fmla="*/ 3740944 w 5253605"/>
                <a:gd name="connsiteY96" fmla="*/ 244368 h 5316811"/>
                <a:gd name="connsiteX97" fmla="*/ 3755327 w 5253605"/>
                <a:gd name="connsiteY97" fmla="*/ 253132 h 5316811"/>
                <a:gd name="connsiteX98" fmla="*/ 3812381 w 5253605"/>
                <a:gd name="connsiteY98" fmla="*/ 288660 h 5316811"/>
                <a:gd name="connsiteX99" fmla="*/ 3840575 w 5253605"/>
                <a:gd name="connsiteY99" fmla="*/ 306662 h 5316811"/>
                <a:gd name="connsiteX100" fmla="*/ 3867912 w 5253605"/>
                <a:gd name="connsiteY100" fmla="*/ 325807 h 5316811"/>
                <a:gd name="connsiteX101" fmla="*/ 3922014 w 5253605"/>
                <a:gd name="connsiteY101" fmla="*/ 364574 h 5316811"/>
                <a:gd name="connsiteX102" fmla="*/ 4307682 w 5253605"/>
                <a:gd name="connsiteY102" fmla="*/ 712522 h 5316811"/>
                <a:gd name="connsiteX103" fmla="*/ 4351592 w 5253605"/>
                <a:gd name="connsiteY103" fmla="*/ 758433 h 5316811"/>
                <a:gd name="connsiteX104" fmla="*/ 4393788 w 5253605"/>
                <a:gd name="connsiteY104" fmla="*/ 805486 h 5316811"/>
                <a:gd name="connsiteX105" fmla="*/ 4436078 w 5253605"/>
                <a:gd name="connsiteY105" fmla="*/ 852159 h 5316811"/>
                <a:gd name="connsiteX106" fmla="*/ 4477131 w 5253605"/>
                <a:gd name="connsiteY106" fmla="*/ 899593 h 5316811"/>
                <a:gd name="connsiteX107" fmla="*/ 4558189 w 5253605"/>
                <a:gd name="connsiteY107" fmla="*/ 994558 h 5316811"/>
                <a:gd name="connsiteX108" fmla="*/ 4598575 w 5253605"/>
                <a:gd name="connsiteY108" fmla="*/ 1041802 h 5316811"/>
                <a:gd name="connsiteX109" fmla="*/ 4639437 w 5253605"/>
                <a:gd name="connsiteY109" fmla="*/ 1088855 h 5316811"/>
                <a:gd name="connsiteX110" fmla="*/ 4800124 w 5253605"/>
                <a:gd name="connsiteY110" fmla="*/ 1281832 h 5316811"/>
                <a:gd name="connsiteX111" fmla="*/ 4943571 w 5253605"/>
                <a:gd name="connsiteY111" fmla="*/ 1489667 h 5316811"/>
                <a:gd name="connsiteX112" fmla="*/ 5163407 w 5253605"/>
                <a:gd name="connsiteY112" fmla="*/ 1951153 h 5316811"/>
                <a:gd name="connsiteX113" fmla="*/ 5253514 w 5253605"/>
                <a:gd name="connsiteY113" fmla="*/ 2466361 h 5316811"/>
                <a:gd name="connsiteX114" fmla="*/ 5231321 w 5253605"/>
                <a:gd name="connsiteY114" fmla="*/ 2731632 h 5316811"/>
                <a:gd name="connsiteX115" fmla="*/ 5161121 w 5253605"/>
                <a:gd name="connsiteY115" fmla="*/ 2988712 h 5316811"/>
                <a:gd name="connsiteX116" fmla="*/ 4854893 w 5253605"/>
                <a:gd name="connsiteY116" fmla="*/ 2877174 h 5316811"/>
                <a:gd name="connsiteX117" fmla="*/ 4932045 w 5253605"/>
                <a:gd name="connsiteY117" fmla="*/ 2465789 h 5316811"/>
                <a:gd name="connsiteX118" fmla="*/ 4869371 w 5253605"/>
                <a:gd name="connsiteY118" fmla="*/ 2043355 h 5316811"/>
                <a:gd name="connsiteX119" fmla="*/ 4688777 w 5253605"/>
                <a:gd name="connsiteY119" fmla="*/ 1639210 h 5316811"/>
                <a:gd name="connsiteX120" fmla="*/ 4566285 w 5253605"/>
                <a:gd name="connsiteY120" fmla="*/ 1449186 h 5316811"/>
                <a:gd name="connsiteX121" fmla="*/ 4427411 w 5253605"/>
                <a:gd name="connsiteY121" fmla="*/ 1268211 h 5316811"/>
                <a:gd name="connsiteX122" fmla="*/ 4262819 w 5253605"/>
                <a:gd name="connsiteY122" fmla="*/ 1106381 h 5316811"/>
                <a:gd name="connsiteX123" fmla="*/ 4174141 w 5253605"/>
                <a:gd name="connsiteY123" fmla="*/ 1033134 h 5316811"/>
                <a:gd name="connsiteX124" fmla="*/ 4128992 w 5253605"/>
                <a:gd name="connsiteY124" fmla="*/ 997891 h 5316811"/>
                <a:gd name="connsiteX125" fmla="*/ 4082225 w 5253605"/>
                <a:gd name="connsiteY125" fmla="*/ 965125 h 5316811"/>
                <a:gd name="connsiteX126" fmla="*/ 3690176 w 5253605"/>
                <a:gd name="connsiteY126" fmla="*/ 749479 h 5316811"/>
                <a:gd name="connsiteX127" fmla="*/ 3639598 w 5253605"/>
                <a:gd name="connsiteY127" fmla="*/ 728810 h 5316811"/>
                <a:gd name="connsiteX128" fmla="*/ 3614547 w 5253605"/>
                <a:gd name="connsiteY128" fmla="*/ 718237 h 5316811"/>
                <a:gd name="connsiteX129" fmla="*/ 3589020 w 5253605"/>
                <a:gd name="connsiteY129" fmla="*/ 708998 h 5316811"/>
                <a:gd name="connsiteX130" fmla="*/ 3538061 w 5253605"/>
                <a:gd name="connsiteY130" fmla="*/ 690996 h 5316811"/>
                <a:gd name="connsiteX131" fmla="*/ 3525393 w 5253605"/>
                <a:gd name="connsiteY131" fmla="*/ 686424 h 5316811"/>
                <a:gd name="connsiteX132" fmla="*/ 3513582 w 5253605"/>
                <a:gd name="connsiteY132" fmla="*/ 680233 h 5316811"/>
                <a:gd name="connsiteX133" fmla="*/ 3489198 w 5253605"/>
                <a:gd name="connsiteY133" fmla="*/ 669565 h 5316811"/>
                <a:gd name="connsiteX134" fmla="*/ 3439954 w 5253605"/>
                <a:gd name="connsiteY134" fmla="*/ 649467 h 5316811"/>
                <a:gd name="connsiteX135" fmla="*/ 3415379 w 5253605"/>
                <a:gd name="connsiteY135" fmla="*/ 639370 h 5316811"/>
                <a:gd name="connsiteX136" fmla="*/ 3390614 w 5253605"/>
                <a:gd name="connsiteY136" fmla="*/ 629845 h 5316811"/>
                <a:gd name="connsiteX137" fmla="*/ 3289935 w 5253605"/>
                <a:gd name="connsiteY137" fmla="*/ 596127 h 5316811"/>
                <a:gd name="connsiteX138" fmla="*/ 2872359 w 5253605"/>
                <a:gd name="connsiteY138" fmla="*/ 522879 h 5316811"/>
                <a:gd name="connsiteX139" fmla="*/ 2819114 w 5253605"/>
                <a:gd name="connsiteY139" fmla="*/ 519260 h 5316811"/>
                <a:gd name="connsiteX140" fmla="*/ 2765489 w 5253605"/>
                <a:gd name="connsiteY140" fmla="*/ 518593 h 5316811"/>
                <a:gd name="connsiteX141" fmla="*/ 2711863 w 5253605"/>
                <a:gd name="connsiteY141" fmla="*/ 517736 h 5316811"/>
                <a:gd name="connsiteX142" fmla="*/ 2685764 w 5253605"/>
                <a:gd name="connsiteY142" fmla="*/ 517927 h 5316811"/>
                <a:gd name="connsiteX143" fmla="*/ 2660142 w 5253605"/>
                <a:gd name="connsiteY143" fmla="*/ 518689 h 5316811"/>
                <a:gd name="connsiteX144" fmla="*/ 2609183 w 5253605"/>
                <a:gd name="connsiteY144" fmla="*/ 521546 h 5316811"/>
                <a:gd name="connsiteX145" fmla="*/ 2558606 w 5253605"/>
                <a:gd name="connsiteY145" fmla="*/ 526118 h 5316811"/>
                <a:gd name="connsiteX146" fmla="*/ 2533364 w 5253605"/>
                <a:gd name="connsiteY146" fmla="*/ 528690 h 5316811"/>
                <a:gd name="connsiteX147" fmla="*/ 2508314 w 5253605"/>
                <a:gd name="connsiteY147" fmla="*/ 532119 h 5316811"/>
                <a:gd name="connsiteX148" fmla="*/ 2483263 w 5253605"/>
                <a:gd name="connsiteY148" fmla="*/ 535548 h 5316811"/>
                <a:gd name="connsiteX149" fmla="*/ 2458403 w 5253605"/>
                <a:gd name="connsiteY149" fmla="*/ 539929 h 5316811"/>
                <a:gd name="connsiteX150" fmla="*/ 2073021 w 5253605"/>
                <a:gd name="connsiteY150" fmla="*/ 664993 h 5316811"/>
                <a:gd name="connsiteX151" fmla="*/ 1711262 w 5253605"/>
                <a:gd name="connsiteY151" fmla="*/ 892069 h 5316811"/>
                <a:gd name="connsiteX152" fmla="*/ 1361599 w 5253605"/>
                <a:gd name="connsiteY152" fmla="*/ 1183153 h 5316811"/>
                <a:gd name="connsiteX153" fmla="*/ 1182338 w 5253605"/>
                <a:gd name="connsiteY153" fmla="*/ 1342030 h 5316811"/>
                <a:gd name="connsiteX154" fmla="*/ 991553 w 5253605"/>
                <a:gd name="connsiteY154" fmla="*/ 1499859 h 5316811"/>
                <a:gd name="connsiteX155" fmla="*/ 616649 w 5253605"/>
                <a:gd name="connsiteY155" fmla="*/ 1785133 h 5316811"/>
                <a:gd name="connsiteX156" fmla="*/ 447580 w 5253605"/>
                <a:gd name="connsiteY156" fmla="*/ 1933056 h 5316811"/>
                <a:gd name="connsiteX157" fmla="*/ 306419 w 5253605"/>
                <a:gd name="connsiteY157" fmla="*/ 2101458 h 5316811"/>
                <a:gd name="connsiteX158" fmla="*/ 207740 w 5253605"/>
                <a:gd name="connsiteY158" fmla="*/ 2296720 h 5316811"/>
                <a:gd name="connsiteX159" fmla="*/ 159734 w 5253605"/>
                <a:gd name="connsiteY159" fmla="*/ 2513224 h 5316811"/>
                <a:gd name="connsiteX160" fmla="*/ 156972 w 5253605"/>
                <a:gd name="connsiteY160" fmla="*/ 2541132 h 5316811"/>
                <a:gd name="connsiteX161" fmla="*/ 155543 w 5253605"/>
                <a:gd name="connsiteY161" fmla="*/ 2569231 h 5316811"/>
                <a:gd name="connsiteX162" fmla="*/ 154305 w 5253605"/>
                <a:gd name="connsiteY162" fmla="*/ 2597424 h 5316811"/>
                <a:gd name="connsiteX163" fmla="*/ 154400 w 5253605"/>
                <a:gd name="connsiteY163" fmla="*/ 2626286 h 5316811"/>
                <a:gd name="connsiteX164" fmla="*/ 155162 w 5253605"/>
                <a:gd name="connsiteY164" fmla="*/ 2684102 h 5316811"/>
                <a:gd name="connsiteX165" fmla="*/ 155734 w 5253605"/>
                <a:gd name="connsiteY165" fmla="*/ 2713058 h 5316811"/>
                <a:gd name="connsiteX166" fmla="*/ 156019 w 5253605"/>
                <a:gd name="connsiteY166" fmla="*/ 2727536 h 5316811"/>
                <a:gd name="connsiteX167" fmla="*/ 157163 w 5253605"/>
                <a:gd name="connsiteY167" fmla="*/ 2741919 h 5316811"/>
                <a:gd name="connsiteX168" fmla="*/ 167450 w 5253605"/>
                <a:gd name="connsiteY168" fmla="*/ 2857171 h 5316811"/>
                <a:gd name="connsiteX169" fmla="*/ 185261 w 5253605"/>
                <a:gd name="connsiteY169" fmla="*/ 2971471 h 5316811"/>
                <a:gd name="connsiteX170" fmla="*/ 323374 w 5253605"/>
                <a:gd name="connsiteY170" fmla="*/ 3410288 h 5316811"/>
                <a:gd name="connsiteX171" fmla="*/ 539020 w 5253605"/>
                <a:gd name="connsiteY171" fmla="*/ 3812243 h 5316811"/>
                <a:gd name="connsiteX172" fmla="*/ 569405 w 5253605"/>
                <a:gd name="connsiteY172" fmla="*/ 3860249 h 5316811"/>
                <a:gd name="connsiteX173" fmla="*/ 601790 w 5253605"/>
                <a:gd name="connsiteY173" fmla="*/ 3906922 h 5316811"/>
                <a:gd name="connsiteX174" fmla="*/ 633698 w 5253605"/>
                <a:gd name="connsiteY174" fmla="*/ 3953785 h 5316811"/>
                <a:gd name="connsiteX175" fmla="*/ 667417 w 5253605"/>
                <a:gd name="connsiteY175" fmla="*/ 3999505 h 5316811"/>
                <a:gd name="connsiteX176" fmla="*/ 700564 w 5253605"/>
                <a:gd name="connsiteY176" fmla="*/ 4045606 h 5316811"/>
                <a:gd name="connsiteX177" fmla="*/ 735521 w 5253605"/>
                <a:gd name="connsiteY177" fmla="*/ 4090373 h 5316811"/>
                <a:gd name="connsiteX178" fmla="*/ 770287 w 5253605"/>
                <a:gd name="connsiteY178" fmla="*/ 4135331 h 5316811"/>
                <a:gd name="connsiteX179" fmla="*/ 806958 w 5253605"/>
                <a:gd name="connsiteY179" fmla="*/ 4178861 h 5316811"/>
                <a:gd name="connsiteX180" fmla="*/ 843915 w 5253605"/>
                <a:gd name="connsiteY180" fmla="*/ 4222104 h 5316811"/>
                <a:gd name="connsiteX181" fmla="*/ 882872 w 5253605"/>
                <a:gd name="connsiteY181" fmla="*/ 4263728 h 5316811"/>
                <a:gd name="connsiteX182" fmla="*/ 922401 w 5253605"/>
                <a:gd name="connsiteY182" fmla="*/ 4304781 h 5316811"/>
                <a:gd name="connsiteX183" fmla="*/ 932307 w 5253605"/>
                <a:gd name="connsiteY183" fmla="*/ 4315068 h 5316811"/>
                <a:gd name="connsiteX184" fmla="*/ 942689 w 5253605"/>
                <a:gd name="connsiteY184" fmla="*/ 4324783 h 5316811"/>
                <a:gd name="connsiteX185" fmla="*/ 963454 w 5253605"/>
                <a:gd name="connsiteY185" fmla="*/ 4344310 h 5316811"/>
                <a:gd name="connsiteX186" fmla="*/ 1005078 w 5253605"/>
                <a:gd name="connsiteY186" fmla="*/ 4383362 h 5316811"/>
                <a:gd name="connsiteX187" fmla="*/ 1015460 w 5253605"/>
                <a:gd name="connsiteY187" fmla="*/ 4393173 h 5316811"/>
                <a:gd name="connsiteX188" fmla="*/ 1026319 w 5253605"/>
                <a:gd name="connsiteY188" fmla="*/ 4402412 h 5316811"/>
                <a:gd name="connsiteX189" fmla="*/ 1047941 w 5253605"/>
                <a:gd name="connsiteY189" fmla="*/ 4420986 h 5316811"/>
                <a:gd name="connsiteX190" fmla="*/ 1135666 w 5253605"/>
                <a:gd name="connsiteY190" fmla="*/ 4494138 h 5316811"/>
                <a:gd name="connsiteX191" fmla="*/ 1520190 w 5253605"/>
                <a:gd name="connsiteY191" fmla="*/ 4741407 h 5316811"/>
                <a:gd name="connsiteX192" fmla="*/ 1949577 w 5253605"/>
                <a:gd name="connsiteY192" fmla="*/ 4898284 h 5316811"/>
                <a:gd name="connsiteX193" fmla="*/ 2005298 w 5253605"/>
                <a:gd name="connsiteY193" fmla="*/ 4910761 h 5316811"/>
                <a:gd name="connsiteX194" fmla="*/ 2061210 w 5253605"/>
                <a:gd name="connsiteY194" fmla="*/ 4922191 h 5316811"/>
                <a:gd name="connsiteX195" fmla="*/ 2117503 w 5253605"/>
                <a:gd name="connsiteY195" fmla="*/ 4931336 h 5316811"/>
                <a:gd name="connsiteX196" fmla="*/ 2145602 w 5253605"/>
                <a:gd name="connsiteY196" fmla="*/ 4935907 h 5316811"/>
                <a:gd name="connsiteX197" fmla="*/ 2173796 w 5253605"/>
                <a:gd name="connsiteY197" fmla="*/ 4939908 h 5316811"/>
                <a:gd name="connsiteX198" fmla="*/ 2286857 w 5253605"/>
                <a:gd name="connsiteY198" fmla="*/ 4952005 h 5316811"/>
                <a:gd name="connsiteX199" fmla="*/ 2400109 w 5253605"/>
                <a:gd name="connsiteY199" fmla="*/ 4958482 h 5316811"/>
                <a:gd name="connsiteX200" fmla="*/ 2513267 w 5253605"/>
                <a:gd name="connsiteY200" fmla="*/ 4959815 h 5316811"/>
                <a:gd name="connsiteX201" fmla="*/ 2569750 w 5253605"/>
                <a:gd name="connsiteY201" fmla="*/ 4958101 h 5316811"/>
                <a:gd name="connsiteX202" fmla="*/ 2626043 w 5253605"/>
                <a:gd name="connsiteY202" fmla="*/ 4956386 h 5316811"/>
                <a:gd name="connsiteX203" fmla="*/ 2682907 w 5253605"/>
                <a:gd name="connsiteY203" fmla="*/ 4953243 h 5316811"/>
                <a:gd name="connsiteX204" fmla="*/ 2739962 w 5253605"/>
                <a:gd name="connsiteY204" fmla="*/ 4949433 h 5316811"/>
                <a:gd name="connsiteX205" fmla="*/ 2768441 w 5253605"/>
                <a:gd name="connsiteY205" fmla="*/ 4947814 h 5316811"/>
                <a:gd name="connsiteX206" fmla="*/ 2796731 w 5253605"/>
                <a:gd name="connsiteY206" fmla="*/ 4945052 h 5316811"/>
                <a:gd name="connsiteX207" fmla="*/ 2853214 w 5253605"/>
                <a:gd name="connsiteY207" fmla="*/ 4939718 h 5316811"/>
                <a:gd name="connsiteX208" fmla="*/ 3293555 w 5253605"/>
                <a:gd name="connsiteY208" fmla="*/ 4866947 h 5316811"/>
                <a:gd name="connsiteX209" fmla="*/ 3709988 w 5253605"/>
                <a:gd name="connsiteY209" fmla="*/ 4726739 h 5316811"/>
                <a:gd name="connsiteX210" fmla="*/ 3809524 w 5253605"/>
                <a:gd name="connsiteY210" fmla="*/ 4678637 h 5316811"/>
                <a:gd name="connsiteX211" fmla="*/ 3906679 w 5253605"/>
                <a:gd name="connsiteY211" fmla="*/ 4624726 h 5316811"/>
                <a:gd name="connsiteX212" fmla="*/ 3954018 w 5253605"/>
                <a:gd name="connsiteY212" fmla="*/ 4595198 h 5316811"/>
                <a:gd name="connsiteX213" fmla="*/ 3977735 w 5253605"/>
                <a:gd name="connsiteY213" fmla="*/ 4580339 h 5316811"/>
                <a:gd name="connsiteX214" fmla="*/ 3989546 w 5253605"/>
                <a:gd name="connsiteY214" fmla="*/ 4572910 h 5316811"/>
                <a:gd name="connsiteX215" fmla="*/ 4000976 w 5253605"/>
                <a:gd name="connsiteY215" fmla="*/ 4564814 h 5316811"/>
                <a:gd name="connsiteX216" fmla="*/ 4046982 w 5253605"/>
                <a:gd name="connsiteY216" fmla="*/ 4532619 h 5316811"/>
                <a:gd name="connsiteX217" fmla="*/ 4092416 w 5253605"/>
                <a:gd name="connsiteY217" fmla="*/ 4499377 h 5316811"/>
                <a:gd name="connsiteX218" fmla="*/ 4136708 w 5253605"/>
                <a:gd name="connsiteY218" fmla="*/ 4464325 h 5316811"/>
                <a:gd name="connsiteX219" fmla="*/ 4180237 w 5253605"/>
                <a:gd name="connsiteY219" fmla="*/ 4428225 h 5316811"/>
                <a:gd name="connsiteX220" fmla="*/ 4222718 w 5253605"/>
                <a:gd name="connsiteY220" fmla="*/ 4390601 h 5316811"/>
                <a:gd name="connsiteX221" fmla="*/ 4264248 w 5253605"/>
                <a:gd name="connsiteY221" fmla="*/ 4352120 h 5316811"/>
                <a:gd name="connsiteX222" fmla="*/ 4413028 w 5253605"/>
                <a:gd name="connsiteY222" fmla="*/ 4189052 h 5316811"/>
                <a:gd name="connsiteX223" fmla="*/ 4522566 w 5253605"/>
                <a:gd name="connsiteY223" fmla="*/ 4011220 h 5316811"/>
                <a:gd name="connsiteX224" fmla="*/ 4543425 w 5253605"/>
                <a:gd name="connsiteY224" fmla="*/ 3963500 h 5316811"/>
                <a:gd name="connsiteX225" fmla="*/ 4561332 w 5253605"/>
                <a:gd name="connsiteY225" fmla="*/ 3913208 h 5316811"/>
                <a:gd name="connsiteX226" fmla="*/ 4577715 w 5253605"/>
                <a:gd name="connsiteY226" fmla="*/ 3861106 h 5316811"/>
                <a:gd name="connsiteX227" fmla="*/ 4593050 w 5253605"/>
                <a:gd name="connsiteY227" fmla="*/ 3807481 h 5316811"/>
                <a:gd name="connsiteX228" fmla="*/ 4706017 w 5253605"/>
                <a:gd name="connsiteY228" fmla="*/ 3343423 h 5316811"/>
                <a:gd name="connsiteX229" fmla="*/ 4854893 w 5253605"/>
                <a:gd name="connsiteY229" fmla="*/ 2877174 h 5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Lst>
              <a:rect l="l" t="t" r="r" b="b"/>
              <a:pathLst>
                <a:path w="5253605" h="5316811">
                  <a:moveTo>
                    <a:pt x="5161121" y="2988712"/>
                  </a:moveTo>
                  <a:cubicBezTo>
                    <a:pt x="5107591" y="3134635"/>
                    <a:pt x="5055585" y="3280557"/>
                    <a:pt x="5009674" y="3428671"/>
                  </a:cubicBezTo>
                  <a:lnTo>
                    <a:pt x="4975955" y="3540304"/>
                  </a:lnTo>
                  <a:lnTo>
                    <a:pt x="4943380" y="3653366"/>
                  </a:lnTo>
                  <a:lnTo>
                    <a:pt x="4910995" y="3768619"/>
                  </a:lnTo>
                  <a:lnTo>
                    <a:pt x="4894421" y="3827102"/>
                  </a:lnTo>
                  <a:lnTo>
                    <a:pt x="4876514" y="3886824"/>
                  </a:lnTo>
                  <a:cubicBezTo>
                    <a:pt x="4870990" y="3906541"/>
                    <a:pt x="4863846" y="3927115"/>
                    <a:pt x="4857179" y="3947307"/>
                  </a:cubicBezTo>
                  <a:cubicBezTo>
                    <a:pt x="4850130" y="3967691"/>
                    <a:pt x="4844415" y="3987789"/>
                    <a:pt x="4835843" y="4008458"/>
                  </a:cubicBezTo>
                  <a:lnTo>
                    <a:pt x="4811935" y="4069990"/>
                  </a:lnTo>
                  <a:cubicBezTo>
                    <a:pt x="4802982" y="4090468"/>
                    <a:pt x="4793361" y="4110852"/>
                    <a:pt x="4783932" y="4131236"/>
                  </a:cubicBezTo>
                  <a:cubicBezTo>
                    <a:pt x="4744498" y="4211912"/>
                    <a:pt x="4697349" y="4290874"/>
                    <a:pt x="4643057" y="4359931"/>
                  </a:cubicBezTo>
                  <a:cubicBezTo>
                    <a:pt x="4590288" y="4430987"/>
                    <a:pt x="4532186" y="4493948"/>
                    <a:pt x="4474178" y="4555670"/>
                  </a:cubicBezTo>
                  <a:cubicBezTo>
                    <a:pt x="4459986" y="4571576"/>
                    <a:pt x="4444746" y="4586054"/>
                    <a:pt x="4429792" y="4600913"/>
                  </a:cubicBezTo>
                  <a:lnTo>
                    <a:pt x="4384929" y="4645681"/>
                  </a:lnTo>
                  <a:cubicBezTo>
                    <a:pt x="4370261" y="4660921"/>
                    <a:pt x="4354354" y="4674923"/>
                    <a:pt x="4338733" y="4689400"/>
                  </a:cubicBezTo>
                  <a:lnTo>
                    <a:pt x="4291965" y="4732739"/>
                  </a:lnTo>
                  <a:cubicBezTo>
                    <a:pt x="4276630" y="4747408"/>
                    <a:pt x="4259961" y="4760933"/>
                    <a:pt x="4243864" y="4774840"/>
                  </a:cubicBezTo>
                  <a:lnTo>
                    <a:pt x="4195001" y="4816464"/>
                  </a:lnTo>
                  <a:lnTo>
                    <a:pt x="4182713" y="4826846"/>
                  </a:lnTo>
                  <a:lnTo>
                    <a:pt x="4169950" y="4836752"/>
                  </a:lnTo>
                  <a:lnTo>
                    <a:pt x="4144423" y="4856469"/>
                  </a:lnTo>
                  <a:lnTo>
                    <a:pt x="4093274" y="4895998"/>
                  </a:lnTo>
                  <a:cubicBezTo>
                    <a:pt x="4058603" y="4921620"/>
                    <a:pt x="4022503" y="4945718"/>
                    <a:pt x="3986975" y="4970674"/>
                  </a:cubicBezTo>
                  <a:cubicBezTo>
                    <a:pt x="3950303" y="4993820"/>
                    <a:pt x="3913156" y="5016679"/>
                    <a:pt x="3875818" y="5039159"/>
                  </a:cubicBezTo>
                  <a:cubicBezTo>
                    <a:pt x="3724656" y="5126407"/>
                    <a:pt x="3560636" y="5194225"/>
                    <a:pt x="3391757" y="5239184"/>
                  </a:cubicBezTo>
                  <a:cubicBezTo>
                    <a:pt x="3222879" y="5284332"/>
                    <a:pt x="3049905" y="5307954"/>
                    <a:pt x="2878931" y="5314431"/>
                  </a:cubicBezTo>
                  <a:lnTo>
                    <a:pt x="2814828" y="5316145"/>
                  </a:lnTo>
                  <a:lnTo>
                    <a:pt x="2782824" y="5316812"/>
                  </a:lnTo>
                  <a:lnTo>
                    <a:pt x="2750915" y="5316336"/>
                  </a:lnTo>
                  <a:lnTo>
                    <a:pt x="2687193" y="5314812"/>
                  </a:lnTo>
                  <a:cubicBezTo>
                    <a:pt x="2665952" y="5314241"/>
                    <a:pt x="2644902" y="5314050"/>
                    <a:pt x="2623280" y="5312050"/>
                  </a:cubicBezTo>
                  <a:cubicBezTo>
                    <a:pt x="2580227" y="5308811"/>
                    <a:pt x="2537365" y="5306239"/>
                    <a:pt x="2494598" y="5301572"/>
                  </a:cubicBezTo>
                  <a:lnTo>
                    <a:pt x="2366772" y="5284713"/>
                  </a:lnTo>
                  <a:lnTo>
                    <a:pt x="2240280" y="5261377"/>
                  </a:lnTo>
                  <a:cubicBezTo>
                    <a:pt x="2198465" y="5252042"/>
                    <a:pt x="2156841" y="5242041"/>
                    <a:pt x="2115312" y="5232516"/>
                  </a:cubicBezTo>
                  <a:cubicBezTo>
                    <a:pt x="2073974" y="5222134"/>
                    <a:pt x="2033111" y="5209466"/>
                    <a:pt x="1992154" y="5198226"/>
                  </a:cubicBezTo>
                  <a:cubicBezTo>
                    <a:pt x="1971580" y="5192987"/>
                    <a:pt x="1951577" y="5185558"/>
                    <a:pt x="1931289" y="5179081"/>
                  </a:cubicBezTo>
                  <a:lnTo>
                    <a:pt x="1870805" y="5159269"/>
                  </a:lnTo>
                  <a:cubicBezTo>
                    <a:pt x="1710309" y="5104214"/>
                    <a:pt x="1554861" y="5037063"/>
                    <a:pt x="1405985" y="4958482"/>
                  </a:cubicBezTo>
                  <a:cubicBezTo>
                    <a:pt x="1257205" y="4879805"/>
                    <a:pt x="1113854" y="4790937"/>
                    <a:pt x="980027" y="4689210"/>
                  </a:cubicBezTo>
                  <a:cubicBezTo>
                    <a:pt x="945928" y="4664636"/>
                    <a:pt x="914019" y="4637204"/>
                    <a:pt x="881634" y="4610438"/>
                  </a:cubicBezTo>
                  <a:cubicBezTo>
                    <a:pt x="848678" y="4584245"/>
                    <a:pt x="818293" y="4555289"/>
                    <a:pt x="787337" y="4526904"/>
                  </a:cubicBezTo>
                  <a:lnTo>
                    <a:pt x="764191" y="4505568"/>
                  </a:lnTo>
                  <a:lnTo>
                    <a:pt x="752570" y="4494900"/>
                  </a:lnTo>
                  <a:lnTo>
                    <a:pt x="741426" y="4483756"/>
                  </a:lnTo>
                  <a:lnTo>
                    <a:pt x="697040" y="4439083"/>
                  </a:lnTo>
                  <a:cubicBezTo>
                    <a:pt x="682371" y="4424034"/>
                    <a:pt x="666941" y="4409842"/>
                    <a:pt x="652748" y="4394221"/>
                  </a:cubicBezTo>
                  <a:lnTo>
                    <a:pt x="610076" y="4347929"/>
                  </a:lnTo>
                  <a:cubicBezTo>
                    <a:pt x="595979" y="4332404"/>
                    <a:pt x="581311" y="4317259"/>
                    <a:pt x="567595" y="4301352"/>
                  </a:cubicBezTo>
                  <a:lnTo>
                    <a:pt x="527209" y="4252965"/>
                  </a:lnTo>
                  <a:cubicBezTo>
                    <a:pt x="513874" y="4236773"/>
                    <a:pt x="500158" y="4220771"/>
                    <a:pt x="487204" y="4204292"/>
                  </a:cubicBezTo>
                  <a:lnTo>
                    <a:pt x="449866" y="4153619"/>
                  </a:lnTo>
                  <a:lnTo>
                    <a:pt x="413004" y="4102565"/>
                  </a:lnTo>
                  <a:lnTo>
                    <a:pt x="379190" y="4049416"/>
                  </a:lnTo>
                  <a:cubicBezTo>
                    <a:pt x="367856" y="4031794"/>
                    <a:pt x="356902" y="4013887"/>
                    <a:pt x="345853" y="3996076"/>
                  </a:cubicBezTo>
                  <a:cubicBezTo>
                    <a:pt x="335280" y="3977978"/>
                    <a:pt x="325374" y="3959499"/>
                    <a:pt x="315182" y="3941212"/>
                  </a:cubicBezTo>
                  <a:cubicBezTo>
                    <a:pt x="233839" y="3794717"/>
                    <a:pt x="170974" y="3638888"/>
                    <a:pt x="124492" y="3479630"/>
                  </a:cubicBezTo>
                  <a:cubicBezTo>
                    <a:pt x="77724" y="3320277"/>
                    <a:pt x="47911" y="3157685"/>
                    <a:pt x="27527" y="2994998"/>
                  </a:cubicBezTo>
                  <a:cubicBezTo>
                    <a:pt x="23527" y="2954136"/>
                    <a:pt x="19336" y="2913464"/>
                    <a:pt x="14573" y="2872792"/>
                  </a:cubicBezTo>
                  <a:cubicBezTo>
                    <a:pt x="11811" y="2831930"/>
                    <a:pt x="9239" y="2791163"/>
                    <a:pt x="6001" y="2750396"/>
                  </a:cubicBezTo>
                  <a:lnTo>
                    <a:pt x="4858" y="2735061"/>
                  </a:lnTo>
                  <a:lnTo>
                    <a:pt x="4382" y="2719726"/>
                  </a:lnTo>
                  <a:lnTo>
                    <a:pt x="3429" y="2689055"/>
                  </a:lnTo>
                  <a:lnTo>
                    <a:pt x="1143" y="2627714"/>
                  </a:lnTo>
                  <a:cubicBezTo>
                    <a:pt x="857" y="2617427"/>
                    <a:pt x="95" y="2607331"/>
                    <a:pt x="0" y="2596948"/>
                  </a:cubicBezTo>
                  <a:lnTo>
                    <a:pt x="95" y="2565516"/>
                  </a:lnTo>
                  <a:lnTo>
                    <a:pt x="0" y="2534083"/>
                  </a:lnTo>
                  <a:cubicBezTo>
                    <a:pt x="286" y="2523606"/>
                    <a:pt x="857" y="2513033"/>
                    <a:pt x="1334" y="2502556"/>
                  </a:cubicBezTo>
                  <a:cubicBezTo>
                    <a:pt x="4572" y="2418450"/>
                    <a:pt x="14288" y="2333677"/>
                    <a:pt x="31814" y="2249476"/>
                  </a:cubicBezTo>
                  <a:cubicBezTo>
                    <a:pt x="49340" y="2165371"/>
                    <a:pt x="74771" y="2081932"/>
                    <a:pt x="107156" y="2000874"/>
                  </a:cubicBezTo>
                  <a:cubicBezTo>
                    <a:pt x="172307" y="1838568"/>
                    <a:pt x="266129" y="1688454"/>
                    <a:pt x="368999" y="1552722"/>
                  </a:cubicBezTo>
                  <a:cubicBezTo>
                    <a:pt x="472250" y="1416896"/>
                    <a:pt x="584359" y="1295071"/>
                    <a:pt x="693706" y="1180390"/>
                  </a:cubicBezTo>
                  <a:cubicBezTo>
                    <a:pt x="748379" y="1122955"/>
                    <a:pt x="802672" y="1067233"/>
                    <a:pt x="854488" y="1011131"/>
                  </a:cubicBezTo>
                  <a:lnTo>
                    <a:pt x="934784" y="924168"/>
                  </a:lnTo>
                  <a:cubicBezTo>
                    <a:pt x="962501" y="894354"/>
                    <a:pt x="990600" y="864637"/>
                    <a:pt x="1019175" y="835014"/>
                  </a:cubicBezTo>
                  <a:cubicBezTo>
                    <a:pt x="1133380" y="716618"/>
                    <a:pt x="1255490" y="600318"/>
                    <a:pt x="1390841" y="492019"/>
                  </a:cubicBezTo>
                  <a:cubicBezTo>
                    <a:pt x="1525905" y="383814"/>
                    <a:pt x="1674876" y="283611"/>
                    <a:pt x="1838897" y="201792"/>
                  </a:cubicBezTo>
                  <a:cubicBezTo>
                    <a:pt x="2002536" y="119972"/>
                    <a:pt x="2182082" y="57869"/>
                    <a:pt x="2367058" y="26532"/>
                  </a:cubicBezTo>
                  <a:lnTo>
                    <a:pt x="2401729" y="20721"/>
                  </a:lnTo>
                  <a:cubicBezTo>
                    <a:pt x="2413349" y="19007"/>
                    <a:pt x="2424970" y="17578"/>
                    <a:pt x="2436495" y="16054"/>
                  </a:cubicBezTo>
                  <a:lnTo>
                    <a:pt x="2471357" y="11577"/>
                  </a:lnTo>
                  <a:cubicBezTo>
                    <a:pt x="2482977" y="10149"/>
                    <a:pt x="2494598" y="9291"/>
                    <a:pt x="2506218" y="8148"/>
                  </a:cubicBezTo>
                  <a:cubicBezTo>
                    <a:pt x="2529459" y="6148"/>
                    <a:pt x="2552796" y="3957"/>
                    <a:pt x="2576036" y="3100"/>
                  </a:cubicBezTo>
                  <a:cubicBezTo>
                    <a:pt x="2599277" y="2052"/>
                    <a:pt x="2622614" y="433"/>
                    <a:pt x="2645759" y="528"/>
                  </a:cubicBezTo>
                  <a:lnTo>
                    <a:pt x="2680526" y="147"/>
                  </a:lnTo>
                  <a:cubicBezTo>
                    <a:pt x="2692146" y="-43"/>
                    <a:pt x="2703767" y="-138"/>
                    <a:pt x="2714816" y="433"/>
                  </a:cubicBezTo>
                  <a:lnTo>
                    <a:pt x="2781967" y="3195"/>
                  </a:lnTo>
                  <a:lnTo>
                    <a:pt x="2849023" y="6148"/>
                  </a:lnTo>
                  <a:cubicBezTo>
                    <a:pt x="2871407" y="7291"/>
                    <a:pt x="2893790" y="10339"/>
                    <a:pt x="2916174" y="12435"/>
                  </a:cubicBezTo>
                  <a:cubicBezTo>
                    <a:pt x="3095054" y="29675"/>
                    <a:pt x="3273362" y="66346"/>
                    <a:pt x="3444621" y="123401"/>
                  </a:cubicBezTo>
                  <a:lnTo>
                    <a:pt x="3571589" y="169788"/>
                  </a:lnTo>
                  <a:cubicBezTo>
                    <a:pt x="3582257" y="173407"/>
                    <a:pt x="3592449" y="178170"/>
                    <a:pt x="3602736" y="182551"/>
                  </a:cubicBezTo>
                  <a:lnTo>
                    <a:pt x="3633597" y="195981"/>
                  </a:lnTo>
                  <a:lnTo>
                    <a:pt x="3695319" y="222937"/>
                  </a:lnTo>
                  <a:cubicBezTo>
                    <a:pt x="3705606" y="227414"/>
                    <a:pt x="3715893" y="231891"/>
                    <a:pt x="3725799" y="237130"/>
                  </a:cubicBezTo>
                  <a:cubicBezTo>
                    <a:pt x="3730847" y="239606"/>
                    <a:pt x="3735991" y="241702"/>
                    <a:pt x="3740944" y="244368"/>
                  </a:cubicBezTo>
                  <a:cubicBezTo>
                    <a:pt x="3745802" y="247131"/>
                    <a:pt x="3750564" y="250274"/>
                    <a:pt x="3755327" y="253132"/>
                  </a:cubicBezTo>
                  <a:lnTo>
                    <a:pt x="3812381" y="288660"/>
                  </a:lnTo>
                  <a:cubicBezTo>
                    <a:pt x="3821811" y="294660"/>
                    <a:pt x="3831527" y="300185"/>
                    <a:pt x="3840575" y="306662"/>
                  </a:cubicBezTo>
                  <a:lnTo>
                    <a:pt x="3867912" y="325807"/>
                  </a:lnTo>
                  <a:lnTo>
                    <a:pt x="3922014" y="364574"/>
                  </a:lnTo>
                  <a:cubicBezTo>
                    <a:pt x="4064603" y="469730"/>
                    <a:pt x="4190619" y="589745"/>
                    <a:pt x="4307682" y="712522"/>
                  </a:cubicBezTo>
                  <a:cubicBezTo>
                    <a:pt x="4322255" y="727953"/>
                    <a:pt x="4336923" y="743288"/>
                    <a:pt x="4351592" y="758433"/>
                  </a:cubicBezTo>
                  <a:lnTo>
                    <a:pt x="4393788" y="805486"/>
                  </a:lnTo>
                  <a:lnTo>
                    <a:pt x="4436078" y="852159"/>
                  </a:lnTo>
                  <a:cubicBezTo>
                    <a:pt x="4450366" y="867589"/>
                    <a:pt x="4463320" y="883972"/>
                    <a:pt x="4477131" y="899593"/>
                  </a:cubicBezTo>
                  <a:cubicBezTo>
                    <a:pt x="4504087" y="931407"/>
                    <a:pt x="4532091" y="962458"/>
                    <a:pt x="4558189" y="994558"/>
                  </a:cubicBezTo>
                  <a:cubicBezTo>
                    <a:pt x="4571524" y="1010369"/>
                    <a:pt x="4584859" y="1026276"/>
                    <a:pt x="4598575" y="1041802"/>
                  </a:cubicBezTo>
                  <a:cubicBezTo>
                    <a:pt x="4612100" y="1057423"/>
                    <a:pt x="4626007" y="1072758"/>
                    <a:pt x="4639437" y="1088855"/>
                  </a:cubicBezTo>
                  <a:cubicBezTo>
                    <a:pt x="4694111" y="1152006"/>
                    <a:pt x="4748594" y="1215538"/>
                    <a:pt x="4800124" y="1281832"/>
                  </a:cubicBezTo>
                  <a:cubicBezTo>
                    <a:pt x="4851750" y="1348030"/>
                    <a:pt x="4899088" y="1417849"/>
                    <a:pt x="4943571" y="1489667"/>
                  </a:cubicBezTo>
                  <a:cubicBezTo>
                    <a:pt x="5032344" y="1633495"/>
                    <a:pt x="5107782" y="1787514"/>
                    <a:pt x="5163407" y="1951153"/>
                  </a:cubicBezTo>
                  <a:cubicBezTo>
                    <a:pt x="5218843" y="2114602"/>
                    <a:pt x="5251990" y="2289005"/>
                    <a:pt x="5253514" y="2466361"/>
                  </a:cubicBezTo>
                  <a:cubicBezTo>
                    <a:pt x="5254562" y="2554943"/>
                    <a:pt x="5246656" y="2644002"/>
                    <a:pt x="5231321" y="2731632"/>
                  </a:cubicBezTo>
                  <a:cubicBezTo>
                    <a:pt x="5215700" y="2819262"/>
                    <a:pt x="5191792" y="2905463"/>
                    <a:pt x="5161121" y="2988712"/>
                  </a:cubicBezTo>
                  <a:close/>
                  <a:moveTo>
                    <a:pt x="4854893" y="2877174"/>
                  </a:moveTo>
                  <a:cubicBezTo>
                    <a:pt x="4904137" y="2745062"/>
                    <a:pt x="4929950" y="2606473"/>
                    <a:pt x="4932045" y="2465789"/>
                  </a:cubicBezTo>
                  <a:cubicBezTo>
                    <a:pt x="4934331" y="2325105"/>
                    <a:pt x="4911567" y="2182516"/>
                    <a:pt x="4869371" y="2043355"/>
                  </a:cubicBezTo>
                  <a:cubicBezTo>
                    <a:pt x="4827366" y="1903909"/>
                    <a:pt x="4764596" y="1768559"/>
                    <a:pt x="4688777" y="1639210"/>
                  </a:cubicBezTo>
                  <a:cubicBezTo>
                    <a:pt x="4650963" y="1574440"/>
                    <a:pt x="4609148" y="1511575"/>
                    <a:pt x="4566285" y="1449186"/>
                  </a:cubicBezTo>
                  <a:cubicBezTo>
                    <a:pt x="4523232" y="1386892"/>
                    <a:pt x="4477608" y="1325742"/>
                    <a:pt x="4427411" y="1268211"/>
                  </a:cubicBezTo>
                  <a:cubicBezTo>
                    <a:pt x="4376261" y="1211156"/>
                    <a:pt x="4321302" y="1156197"/>
                    <a:pt x="4262819" y="1106381"/>
                  </a:cubicBezTo>
                  <a:cubicBezTo>
                    <a:pt x="4234339" y="1080473"/>
                    <a:pt x="4204335" y="1056661"/>
                    <a:pt x="4174141" y="1033134"/>
                  </a:cubicBezTo>
                  <a:cubicBezTo>
                    <a:pt x="4159091" y="1021323"/>
                    <a:pt x="4144137" y="1009417"/>
                    <a:pt x="4128992" y="997891"/>
                  </a:cubicBezTo>
                  <a:cubicBezTo>
                    <a:pt x="4113467" y="986842"/>
                    <a:pt x="4097846" y="975889"/>
                    <a:pt x="4082225" y="965125"/>
                  </a:cubicBezTo>
                  <a:cubicBezTo>
                    <a:pt x="3957542" y="877876"/>
                    <a:pt x="3824478" y="806915"/>
                    <a:pt x="3690176" y="749479"/>
                  </a:cubicBezTo>
                  <a:lnTo>
                    <a:pt x="3639598" y="728810"/>
                  </a:lnTo>
                  <a:lnTo>
                    <a:pt x="3614547" y="718237"/>
                  </a:lnTo>
                  <a:cubicBezTo>
                    <a:pt x="3606260" y="714618"/>
                    <a:pt x="3597497" y="712046"/>
                    <a:pt x="3589020" y="708998"/>
                  </a:cubicBezTo>
                  <a:lnTo>
                    <a:pt x="3538061" y="690996"/>
                  </a:lnTo>
                  <a:cubicBezTo>
                    <a:pt x="3533871" y="689472"/>
                    <a:pt x="3529584" y="688043"/>
                    <a:pt x="3525393" y="686424"/>
                  </a:cubicBezTo>
                  <a:cubicBezTo>
                    <a:pt x="3521297" y="684614"/>
                    <a:pt x="3517583" y="682233"/>
                    <a:pt x="3513582" y="680233"/>
                  </a:cubicBezTo>
                  <a:cubicBezTo>
                    <a:pt x="3505676" y="676137"/>
                    <a:pt x="3497390" y="672898"/>
                    <a:pt x="3489198" y="669565"/>
                  </a:cubicBezTo>
                  <a:lnTo>
                    <a:pt x="3439954" y="649467"/>
                  </a:lnTo>
                  <a:lnTo>
                    <a:pt x="3415379" y="639370"/>
                  </a:lnTo>
                  <a:cubicBezTo>
                    <a:pt x="3407188" y="636037"/>
                    <a:pt x="3399092" y="632417"/>
                    <a:pt x="3390614" y="629845"/>
                  </a:cubicBezTo>
                  <a:lnTo>
                    <a:pt x="3289935" y="596127"/>
                  </a:lnTo>
                  <a:cubicBezTo>
                    <a:pt x="3154490" y="555360"/>
                    <a:pt x="3014377" y="531833"/>
                    <a:pt x="2872359" y="522879"/>
                  </a:cubicBezTo>
                  <a:cubicBezTo>
                    <a:pt x="2854547" y="521832"/>
                    <a:pt x="2837021" y="519641"/>
                    <a:pt x="2819114" y="519260"/>
                  </a:cubicBezTo>
                  <a:lnTo>
                    <a:pt x="2765489" y="518593"/>
                  </a:lnTo>
                  <a:lnTo>
                    <a:pt x="2711863" y="517736"/>
                  </a:lnTo>
                  <a:cubicBezTo>
                    <a:pt x="2702814" y="517355"/>
                    <a:pt x="2694242" y="517546"/>
                    <a:pt x="2685764" y="517927"/>
                  </a:cubicBezTo>
                  <a:lnTo>
                    <a:pt x="2660142" y="518689"/>
                  </a:lnTo>
                  <a:cubicBezTo>
                    <a:pt x="2642997" y="518784"/>
                    <a:pt x="2626138" y="520498"/>
                    <a:pt x="2609183" y="521546"/>
                  </a:cubicBezTo>
                  <a:cubicBezTo>
                    <a:pt x="2592134" y="522308"/>
                    <a:pt x="2575370" y="524404"/>
                    <a:pt x="2558606" y="526118"/>
                  </a:cubicBezTo>
                  <a:cubicBezTo>
                    <a:pt x="2550224" y="526975"/>
                    <a:pt x="2541746" y="527547"/>
                    <a:pt x="2533364" y="528690"/>
                  </a:cubicBezTo>
                  <a:lnTo>
                    <a:pt x="2508314" y="532119"/>
                  </a:lnTo>
                  <a:lnTo>
                    <a:pt x="2483263" y="535548"/>
                  </a:lnTo>
                  <a:lnTo>
                    <a:pt x="2458403" y="539929"/>
                  </a:lnTo>
                  <a:cubicBezTo>
                    <a:pt x="2325910" y="563075"/>
                    <a:pt x="2197418" y="604699"/>
                    <a:pt x="2073021" y="664993"/>
                  </a:cubicBezTo>
                  <a:cubicBezTo>
                    <a:pt x="1948529" y="725000"/>
                    <a:pt x="1828705" y="803296"/>
                    <a:pt x="1711262" y="892069"/>
                  </a:cubicBezTo>
                  <a:cubicBezTo>
                    <a:pt x="1593818" y="981032"/>
                    <a:pt x="1478566" y="1080283"/>
                    <a:pt x="1361599" y="1183153"/>
                  </a:cubicBezTo>
                  <a:lnTo>
                    <a:pt x="1182338" y="1342030"/>
                  </a:lnTo>
                  <a:cubicBezTo>
                    <a:pt x="1118997" y="1397084"/>
                    <a:pt x="1055370" y="1449662"/>
                    <a:pt x="991553" y="1499859"/>
                  </a:cubicBezTo>
                  <a:cubicBezTo>
                    <a:pt x="864013" y="1600538"/>
                    <a:pt x="735521" y="1690645"/>
                    <a:pt x="616649" y="1785133"/>
                  </a:cubicBezTo>
                  <a:cubicBezTo>
                    <a:pt x="557117" y="1832376"/>
                    <a:pt x="500158" y="1880954"/>
                    <a:pt x="447580" y="1933056"/>
                  </a:cubicBezTo>
                  <a:cubicBezTo>
                    <a:pt x="395002" y="1985062"/>
                    <a:pt x="346901" y="2040688"/>
                    <a:pt x="306419" y="2101458"/>
                  </a:cubicBezTo>
                  <a:cubicBezTo>
                    <a:pt x="265652" y="2161942"/>
                    <a:pt x="232315" y="2227474"/>
                    <a:pt x="207740" y="2296720"/>
                  </a:cubicBezTo>
                  <a:cubicBezTo>
                    <a:pt x="183071" y="2365967"/>
                    <a:pt x="167164" y="2438833"/>
                    <a:pt x="159734" y="2513224"/>
                  </a:cubicBezTo>
                  <a:lnTo>
                    <a:pt x="156972" y="2541132"/>
                  </a:lnTo>
                  <a:lnTo>
                    <a:pt x="155543" y="2569231"/>
                  </a:lnTo>
                  <a:lnTo>
                    <a:pt x="154305" y="2597424"/>
                  </a:lnTo>
                  <a:cubicBezTo>
                    <a:pt x="154115" y="2606949"/>
                    <a:pt x="154305" y="2616665"/>
                    <a:pt x="154400" y="2626286"/>
                  </a:cubicBezTo>
                  <a:lnTo>
                    <a:pt x="155162" y="2684102"/>
                  </a:lnTo>
                  <a:lnTo>
                    <a:pt x="155734" y="2713058"/>
                  </a:lnTo>
                  <a:lnTo>
                    <a:pt x="156019" y="2727536"/>
                  </a:lnTo>
                  <a:lnTo>
                    <a:pt x="157163" y="2741919"/>
                  </a:lnTo>
                  <a:cubicBezTo>
                    <a:pt x="160211" y="2780400"/>
                    <a:pt x="163354" y="2818881"/>
                    <a:pt x="167450" y="2857171"/>
                  </a:cubicBezTo>
                  <a:cubicBezTo>
                    <a:pt x="172974" y="2895367"/>
                    <a:pt x="179070" y="2933467"/>
                    <a:pt x="185261" y="2971471"/>
                  </a:cubicBezTo>
                  <a:cubicBezTo>
                    <a:pt x="213741" y="3123109"/>
                    <a:pt x="262604" y="3270080"/>
                    <a:pt x="323374" y="3410288"/>
                  </a:cubicBezTo>
                  <a:cubicBezTo>
                    <a:pt x="384334" y="3550687"/>
                    <a:pt x="457772" y="3684322"/>
                    <a:pt x="539020" y="3812243"/>
                  </a:cubicBezTo>
                  <a:cubicBezTo>
                    <a:pt x="549212" y="3828245"/>
                    <a:pt x="559022" y="3844438"/>
                    <a:pt x="569405" y="3860249"/>
                  </a:cubicBezTo>
                  <a:cubicBezTo>
                    <a:pt x="580263" y="3875775"/>
                    <a:pt x="591217" y="3891301"/>
                    <a:pt x="601790" y="3906922"/>
                  </a:cubicBezTo>
                  <a:lnTo>
                    <a:pt x="633698" y="3953785"/>
                  </a:lnTo>
                  <a:lnTo>
                    <a:pt x="667417" y="3999505"/>
                  </a:lnTo>
                  <a:cubicBezTo>
                    <a:pt x="678656" y="4014745"/>
                    <a:pt x="689515" y="4030270"/>
                    <a:pt x="700564" y="4045606"/>
                  </a:cubicBezTo>
                  <a:lnTo>
                    <a:pt x="735521" y="4090373"/>
                  </a:lnTo>
                  <a:lnTo>
                    <a:pt x="770287" y="4135331"/>
                  </a:lnTo>
                  <a:cubicBezTo>
                    <a:pt x="782098" y="4150190"/>
                    <a:pt x="794766" y="4164287"/>
                    <a:pt x="806958" y="4178861"/>
                  </a:cubicBezTo>
                  <a:lnTo>
                    <a:pt x="843915" y="4222104"/>
                  </a:lnTo>
                  <a:cubicBezTo>
                    <a:pt x="856298" y="4236487"/>
                    <a:pt x="869823" y="4249822"/>
                    <a:pt x="882872" y="4263728"/>
                  </a:cubicBezTo>
                  <a:lnTo>
                    <a:pt x="922401" y="4304781"/>
                  </a:lnTo>
                  <a:lnTo>
                    <a:pt x="932307" y="4315068"/>
                  </a:lnTo>
                  <a:lnTo>
                    <a:pt x="942689" y="4324783"/>
                  </a:lnTo>
                  <a:lnTo>
                    <a:pt x="963454" y="4344310"/>
                  </a:lnTo>
                  <a:lnTo>
                    <a:pt x="1005078" y="4383362"/>
                  </a:lnTo>
                  <a:lnTo>
                    <a:pt x="1015460" y="4393173"/>
                  </a:lnTo>
                  <a:lnTo>
                    <a:pt x="1026319" y="4402412"/>
                  </a:lnTo>
                  <a:lnTo>
                    <a:pt x="1047941" y="4420986"/>
                  </a:lnTo>
                  <a:cubicBezTo>
                    <a:pt x="1076801" y="4445751"/>
                    <a:pt x="1105186" y="4471183"/>
                    <a:pt x="1135666" y="4494138"/>
                  </a:cubicBezTo>
                  <a:cubicBezTo>
                    <a:pt x="1254824" y="4589102"/>
                    <a:pt x="1383221" y="4673494"/>
                    <a:pt x="1520190" y="4741407"/>
                  </a:cubicBezTo>
                  <a:cubicBezTo>
                    <a:pt x="1657064" y="4809511"/>
                    <a:pt x="1801463" y="4862375"/>
                    <a:pt x="1949577" y="4898284"/>
                  </a:cubicBezTo>
                  <a:lnTo>
                    <a:pt x="2005298" y="4910761"/>
                  </a:lnTo>
                  <a:cubicBezTo>
                    <a:pt x="2023967" y="4914667"/>
                    <a:pt x="2042255" y="4919525"/>
                    <a:pt x="2061210" y="4922191"/>
                  </a:cubicBezTo>
                  <a:lnTo>
                    <a:pt x="2117503" y="4931336"/>
                  </a:lnTo>
                  <a:lnTo>
                    <a:pt x="2145602" y="4935907"/>
                  </a:lnTo>
                  <a:cubicBezTo>
                    <a:pt x="2154936" y="4937432"/>
                    <a:pt x="2164271" y="4939051"/>
                    <a:pt x="2173796" y="4939908"/>
                  </a:cubicBezTo>
                  <a:cubicBezTo>
                    <a:pt x="2211610" y="4943909"/>
                    <a:pt x="2249234" y="4948576"/>
                    <a:pt x="2286857" y="4952005"/>
                  </a:cubicBezTo>
                  <a:lnTo>
                    <a:pt x="2400109" y="4958482"/>
                  </a:lnTo>
                  <a:lnTo>
                    <a:pt x="2513267" y="4959815"/>
                  </a:lnTo>
                  <a:cubicBezTo>
                    <a:pt x="2532031" y="4960101"/>
                    <a:pt x="2550986" y="4958577"/>
                    <a:pt x="2569750" y="4958101"/>
                  </a:cubicBezTo>
                  <a:lnTo>
                    <a:pt x="2626043" y="4956386"/>
                  </a:lnTo>
                  <a:cubicBezTo>
                    <a:pt x="2644616" y="4956196"/>
                    <a:pt x="2663857" y="4954481"/>
                    <a:pt x="2682907" y="4953243"/>
                  </a:cubicBezTo>
                  <a:lnTo>
                    <a:pt x="2739962" y="4949433"/>
                  </a:lnTo>
                  <a:lnTo>
                    <a:pt x="2768441" y="4947814"/>
                  </a:lnTo>
                  <a:lnTo>
                    <a:pt x="2796731" y="4945052"/>
                  </a:lnTo>
                  <a:cubicBezTo>
                    <a:pt x="2815590" y="4943147"/>
                    <a:pt x="2834354" y="4941337"/>
                    <a:pt x="2853214" y="4939718"/>
                  </a:cubicBezTo>
                  <a:cubicBezTo>
                    <a:pt x="3003518" y="4924859"/>
                    <a:pt x="3150584" y="4901618"/>
                    <a:pt x="3293555" y="4866947"/>
                  </a:cubicBezTo>
                  <a:cubicBezTo>
                    <a:pt x="3436430" y="4832180"/>
                    <a:pt x="3575590" y="4786651"/>
                    <a:pt x="3709988" y="4726739"/>
                  </a:cubicBezTo>
                  <a:cubicBezTo>
                    <a:pt x="3743134" y="4711022"/>
                    <a:pt x="3776282" y="4694830"/>
                    <a:pt x="3809524" y="4678637"/>
                  </a:cubicBezTo>
                  <a:cubicBezTo>
                    <a:pt x="3841718" y="4660635"/>
                    <a:pt x="3874580" y="4643490"/>
                    <a:pt x="3906679" y="4624726"/>
                  </a:cubicBezTo>
                  <a:lnTo>
                    <a:pt x="3954018" y="4595198"/>
                  </a:lnTo>
                  <a:lnTo>
                    <a:pt x="3977735" y="4580339"/>
                  </a:lnTo>
                  <a:lnTo>
                    <a:pt x="3989546" y="4572910"/>
                  </a:lnTo>
                  <a:lnTo>
                    <a:pt x="4000976" y="4564814"/>
                  </a:lnTo>
                  <a:lnTo>
                    <a:pt x="4046982" y="4532619"/>
                  </a:lnTo>
                  <a:cubicBezTo>
                    <a:pt x="4062317" y="4521856"/>
                    <a:pt x="4077938" y="4511473"/>
                    <a:pt x="4092416" y="4499377"/>
                  </a:cubicBezTo>
                  <a:lnTo>
                    <a:pt x="4136708" y="4464325"/>
                  </a:lnTo>
                  <a:cubicBezTo>
                    <a:pt x="4151471" y="4452609"/>
                    <a:pt x="4166330" y="4440989"/>
                    <a:pt x="4180237" y="4428225"/>
                  </a:cubicBezTo>
                  <a:lnTo>
                    <a:pt x="4222718" y="4390601"/>
                  </a:lnTo>
                  <a:cubicBezTo>
                    <a:pt x="4236720" y="4377933"/>
                    <a:pt x="4251198" y="4365550"/>
                    <a:pt x="4264248" y="4352120"/>
                  </a:cubicBezTo>
                  <a:cubicBezTo>
                    <a:pt x="4318254" y="4299638"/>
                    <a:pt x="4369975" y="4245821"/>
                    <a:pt x="4413028" y="4189052"/>
                  </a:cubicBezTo>
                  <a:cubicBezTo>
                    <a:pt x="4458272" y="4132950"/>
                    <a:pt x="4492848" y="4073799"/>
                    <a:pt x="4522566" y="4011220"/>
                  </a:cubicBezTo>
                  <a:lnTo>
                    <a:pt x="4543425" y="3963500"/>
                  </a:lnTo>
                  <a:lnTo>
                    <a:pt x="4561332" y="3913208"/>
                  </a:lnTo>
                  <a:cubicBezTo>
                    <a:pt x="4567714" y="3896920"/>
                    <a:pt x="4572191" y="3878442"/>
                    <a:pt x="4577715" y="3861106"/>
                  </a:cubicBezTo>
                  <a:cubicBezTo>
                    <a:pt x="4582954" y="3843390"/>
                    <a:pt x="4588383" y="3826245"/>
                    <a:pt x="4593050" y="3807481"/>
                  </a:cubicBezTo>
                  <a:cubicBezTo>
                    <a:pt x="4631055" y="3660986"/>
                    <a:pt x="4663155" y="3500585"/>
                    <a:pt x="4706017" y="3343423"/>
                  </a:cubicBezTo>
                  <a:cubicBezTo>
                    <a:pt x="4748213" y="3185689"/>
                    <a:pt x="4798695" y="3030145"/>
                    <a:pt x="4854893" y="2877174"/>
                  </a:cubicBezTo>
                  <a:close/>
                </a:path>
              </a:pathLst>
            </a:custGeom>
            <a:solidFill>
              <a:schemeClr val="bg1">
                <a:alpha val="30000"/>
              </a:schemeClr>
            </a:solidFill>
            <a:ln w="9525" cap="flat">
              <a:noFill/>
              <a:prstDash val="solid"/>
              <a:miter/>
            </a:ln>
          </p:spPr>
          <p:txBody>
            <a:bodyPr rtlCol="0" anchor="ctr"/>
            <a:lstStyle/>
            <a:p>
              <a:endParaRPr lang="en-US"/>
            </a:p>
          </p:txBody>
        </p:sp>
        <p:sp useBgFill="1">
          <p:nvSpPr>
            <p:cNvPr id="23" name="Freeform: Shape 22">
              <a:extLst>
                <a:ext uri="{FF2B5EF4-FFF2-40B4-BE49-F238E27FC236}">
                  <a16:creationId xmlns:a16="http://schemas.microsoft.com/office/drawing/2014/main" id="{E6A945EF-5283-47CA-8BC5-D58171AD95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376425" y="1351535"/>
              <a:ext cx="5514403" cy="5514975"/>
            </a:xfrm>
            <a:custGeom>
              <a:avLst/>
              <a:gdLst>
                <a:gd name="connsiteX0" fmla="*/ 2757202 w 5514403"/>
                <a:gd name="connsiteY0" fmla="*/ 0 h 5514975"/>
                <a:gd name="connsiteX1" fmla="*/ 0 w 5514403"/>
                <a:gd name="connsiteY1" fmla="*/ 2757488 h 5514975"/>
                <a:gd name="connsiteX2" fmla="*/ 2757202 w 5514403"/>
                <a:gd name="connsiteY2" fmla="*/ 5514975 h 5514975"/>
                <a:gd name="connsiteX3" fmla="*/ 5514404 w 5514403"/>
                <a:gd name="connsiteY3" fmla="*/ 2757488 h 5514975"/>
                <a:gd name="connsiteX4" fmla="*/ 2757202 w 5514403"/>
                <a:gd name="connsiteY4" fmla="*/ 0 h 5514975"/>
                <a:gd name="connsiteX5" fmla="*/ 4772501 w 5514403"/>
                <a:gd name="connsiteY5" fmla="*/ 1195578 h 5514975"/>
                <a:gd name="connsiteX6" fmla="*/ 5087017 w 5514403"/>
                <a:gd name="connsiteY6" fmla="*/ 1579817 h 5514975"/>
                <a:gd name="connsiteX7" fmla="*/ 5317522 w 5514403"/>
                <a:gd name="connsiteY7" fmla="*/ 2021110 h 5514975"/>
                <a:gd name="connsiteX8" fmla="*/ 5338001 w 5514403"/>
                <a:gd name="connsiteY8" fmla="*/ 2080165 h 5514975"/>
                <a:gd name="connsiteX9" fmla="*/ 5356479 w 5514403"/>
                <a:gd name="connsiteY9" fmla="*/ 2139982 h 5514975"/>
                <a:gd name="connsiteX10" fmla="*/ 5372386 w 5514403"/>
                <a:gd name="connsiteY10" fmla="*/ 2200561 h 5514975"/>
                <a:gd name="connsiteX11" fmla="*/ 5385912 w 5514403"/>
                <a:gd name="connsiteY11" fmla="*/ 2261711 h 5514975"/>
                <a:gd name="connsiteX12" fmla="*/ 5413915 w 5514403"/>
                <a:gd name="connsiteY12" fmla="*/ 2510885 h 5514975"/>
                <a:gd name="connsiteX13" fmla="*/ 5331905 w 5514403"/>
                <a:gd name="connsiteY13" fmla="*/ 3005328 h 5514975"/>
                <a:gd name="connsiteX14" fmla="*/ 5168456 w 5514403"/>
                <a:gd name="connsiteY14" fmla="*/ 3489579 h 5514975"/>
                <a:gd name="connsiteX15" fmla="*/ 5131499 w 5514403"/>
                <a:gd name="connsiteY15" fmla="*/ 3612071 h 5514975"/>
                <a:gd name="connsiteX16" fmla="*/ 5095589 w 5514403"/>
                <a:gd name="connsiteY16" fmla="*/ 3734753 h 5514975"/>
                <a:gd name="connsiteX17" fmla="*/ 5022247 w 5514403"/>
                <a:gd name="connsiteY17" fmla="*/ 3978116 h 5514975"/>
                <a:gd name="connsiteX18" fmla="*/ 5001578 w 5514403"/>
                <a:gd name="connsiteY18" fmla="*/ 4037457 h 5514975"/>
                <a:gd name="connsiteX19" fmla="*/ 4979194 w 5514403"/>
                <a:gd name="connsiteY19" fmla="*/ 4095655 h 5514975"/>
                <a:gd name="connsiteX20" fmla="*/ 4954905 w 5514403"/>
                <a:gd name="connsiteY20" fmla="*/ 4152519 h 5514975"/>
                <a:gd name="connsiteX21" fmla="*/ 4927187 w 5514403"/>
                <a:gd name="connsiteY21" fmla="*/ 4207288 h 5514975"/>
                <a:gd name="connsiteX22" fmla="*/ 4788980 w 5514403"/>
                <a:gd name="connsiteY22" fmla="*/ 4407504 h 5514975"/>
                <a:gd name="connsiteX23" fmla="*/ 4616577 w 5514403"/>
                <a:gd name="connsiteY23" fmla="*/ 4583145 h 5514975"/>
                <a:gd name="connsiteX24" fmla="*/ 4570000 w 5514403"/>
                <a:gd name="connsiteY24" fmla="*/ 4624102 h 5514975"/>
                <a:gd name="connsiteX25" fmla="*/ 4522756 w 5514403"/>
                <a:gd name="connsiteY25" fmla="*/ 4664298 h 5514975"/>
                <a:gd name="connsiteX26" fmla="*/ 4474464 w 5514403"/>
                <a:gd name="connsiteY26" fmla="*/ 4702969 h 5514975"/>
                <a:gd name="connsiteX27" fmla="*/ 4425791 w 5514403"/>
                <a:gd name="connsiteY27" fmla="*/ 4740879 h 5514975"/>
                <a:gd name="connsiteX28" fmla="*/ 4010311 w 5514403"/>
                <a:gd name="connsiteY28" fmla="*/ 4994910 h 5514975"/>
                <a:gd name="connsiteX29" fmla="*/ 3556254 w 5514403"/>
                <a:gd name="connsiteY29" fmla="*/ 5155311 h 5514975"/>
                <a:gd name="connsiteX30" fmla="*/ 3076670 w 5514403"/>
                <a:gd name="connsiteY30" fmla="*/ 5229321 h 5514975"/>
                <a:gd name="connsiteX31" fmla="*/ 2831497 w 5514403"/>
                <a:gd name="connsiteY31" fmla="*/ 5239893 h 5514975"/>
                <a:gd name="connsiteX32" fmla="*/ 2709767 w 5514403"/>
                <a:gd name="connsiteY32" fmla="*/ 5238655 h 5514975"/>
                <a:gd name="connsiteX33" fmla="*/ 2588038 w 5514403"/>
                <a:gd name="connsiteY33" fmla="*/ 5232654 h 5514975"/>
                <a:gd name="connsiteX34" fmla="*/ 2466594 w 5514403"/>
                <a:gd name="connsiteY34" fmla="*/ 5221129 h 5514975"/>
                <a:gd name="connsiteX35" fmla="*/ 2345627 w 5514403"/>
                <a:gd name="connsiteY35" fmla="*/ 5204174 h 5514975"/>
                <a:gd name="connsiteX36" fmla="*/ 2315432 w 5514403"/>
                <a:gd name="connsiteY36" fmla="*/ 5199127 h 5514975"/>
                <a:gd name="connsiteX37" fmla="*/ 2285333 w 5514403"/>
                <a:gd name="connsiteY37" fmla="*/ 5193506 h 5514975"/>
                <a:gd name="connsiteX38" fmla="*/ 2225135 w 5514403"/>
                <a:gd name="connsiteY38" fmla="*/ 5182267 h 5514975"/>
                <a:gd name="connsiteX39" fmla="*/ 2165318 w 5514403"/>
                <a:gd name="connsiteY39" fmla="*/ 5168932 h 5514975"/>
                <a:gd name="connsiteX40" fmla="*/ 2105501 w 5514403"/>
                <a:gd name="connsiteY40" fmla="*/ 5155026 h 5514975"/>
                <a:gd name="connsiteX41" fmla="*/ 1641062 w 5514403"/>
                <a:gd name="connsiteY41" fmla="*/ 4990814 h 5514975"/>
                <a:gd name="connsiteX42" fmla="*/ 843153 w 5514403"/>
                <a:gd name="connsiteY42" fmla="*/ 4403122 h 5514975"/>
                <a:gd name="connsiteX43" fmla="*/ 548735 w 5514403"/>
                <a:gd name="connsiteY43" fmla="*/ 3998024 h 5514975"/>
                <a:gd name="connsiteX44" fmla="*/ 517398 w 5514403"/>
                <a:gd name="connsiteY44" fmla="*/ 3943731 h 5514975"/>
                <a:gd name="connsiteX45" fmla="*/ 488347 w 5514403"/>
                <a:gd name="connsiteY45" fmla="*/ 3888105 h 5514975"/>
                <a:gd name="connsiteX46" fmla="*/ 460058 w 5514403"/>
                <a:gd name="connsiteY46" fmla="*/ 3832193 h 5514975"/>
                <a:gd name="connsiteX47" fmla="*/ 446723 w 5514403"/>
                <a:gd name="connsiteY47" fmla="*/ 3803809 h 5514975"/>
                <a:gd name="connsiteX48" fmla="*/ 433959 w 5514403"/>
                <a:gd name="connsiteY48" fmla="*/ 3775139 h 5514975"/>
                <a:gd name="connsiteX49" fmla="*/ 385096 w 5514403"/>
                <a:gd name="connsiteY49" fmla="*/ 3659696 h 5514975"/>
                <a:gd name="connsiteX50" fmla="*/ 362903 w 5514403"/>
                <a:gd name="connsiteY50" fmla="*/ 3601117 h 5514975"/>
                <a:gd name="connsiteX51" fmla="*/ 352044 w 5514403"/>
                <a:gd name="connsiteY51" fmla="*/ 3571780 h 5514975"/>
                <a:gd name="connsiteX52" fmla="*/ 342424 w 5514403"/>
                <a:gd name="connsiteY52" fmla="*/ 3541966 h 5514975"/>
                <a:gd name="connsiteX53" fmla="*/ 275082 w 5514403"/>
                <a:gd name="connsiteY53" fmla="*/ 3301079 h 5514975"/>
                <a:gd name="connsiteX54" fmla="*/ 262509 w 5514403"/>
                <a:gd name="connsiteY54" fmla="*/ 3239834 h 5514975"/>
                <a:gd name="connsiteX55" fmla="*/ 256223 w 5514403"/>
                <a:gd name="connsiteY55" fmla="*/ 3209258 h 5514975"/>
                <a:gd name="connsiteX56" fmla="*/ 253079 w 5514403"/>
                <a:gd name="connsiteY56" fmla="*/ 3194018 h 5514975"/>
                <a:gd name="connsiteX57" fmla="*/ 250698 w 5514403"/>
                <a:gd name="connsiteY57" fmla="*/ 3178588 h 5514975"/>
                <a:gd name="connsiteX58" fmla="*/ 232505 w 5514403"/>
                <a:gd name="connsiteY58" fmla="*/ 3055144 h 5514975"/>
                <a:gd name="connsiteX59" fmla="*/ 220694 w 5514403"/>
                <a:gd name="connsiteY59" fmla="*/ 2931128 h 5514975"/>
                <a:gd name="connsiteX60" fmla="*/ 215551 w 5514403"/>
                <a:gd name="connsiteY60" fmla="*/ 2806732 h 5514975"/>
                <a:gd name="connsiteX61" fmla="*/ 214979 w 5514403"/>
                <a:gd name="connsiteY61" fmla="*/ 2791206 h 5514975"/>
                <a:gd name="connsiteX62" fmla="*/ 215170 w 5514403"/>
                <a:gd name="connsiteY62" fmla="*/ 2775680 h 5514975"/>
                <a:gd name="connsiteX63" fmla="*/ 215551 w 5514403"/>
                <a:gd name="connsiteY63" fmla="*/ 2744629 h 5514975"/>
                <a:gd name="connsiteX64" fmla="*/ 216313 w 5514403"/>
                <a:gd name="connsiteY64" fmla="*/ 2682526 h 5514975"/>
                <a:gd name="connsiteX65" fmla="*/ 216789 w 5514403"/>
                <a:gd name="connsiteY65" fmla="*/ 2651570 h 5514975"/>
                <a:gd name="connsiteX66" fmla="*/ 218694 w 5514403"/>
                <a:gd name="connsiteY66" fmla="*/ 2621280 h 5514975"/>
                <a:gd name="connsiteX67" fmla="*/ 220504 w 5514403"/>
                <a:gd name="connsiteY67" fmla="*/ 2591086 h 5514975"/>
                <a:gd name="connsiteX68" fmla="*/ 223647 w 5514403"/>
                <a:gd name="connsiteY68" fmla="*/ 2561082 h 5514975"/>
                <a:gd name="connsiteX69" fmla="*/ 272129 w 5514403"/>
                <a:gd name="connsiteY69" fmla="*/ 2327815 h 5514975"/>
                <a:gd name="connsiteX70" fmla="*/ 365950 w 5514403"/>
                <a:gd name="connsiteY70" fmla="*/ 2111883 h 5514975"/>
                <a:gd name="connsiteX71" fmla="*/ 500539 w 5514403"/>
                <a:gd name="connsiteY71" fmla="*/ 1916621 h 5514975"/>
                <a:gd name="connsiteX72" fmla="*/ 664083 w 5514403"/>
                <a:gd name="connsiteY72" fmla="*/ 1737836 h 5514975"/>
                <a:gd name="connsiteX73" fmla="*/ 845534 w 5514403"/>
                <a:gd name="connsiteY73" fmla="*/ 1568482 h 5514975"/>
                <a:gd name="connsiteX74" fmla="*/ 1035653 w 5514403"/>
                <a:gd name="connsiteY74" fmla="*/ 1400270 h 5514975"/>
                <a:gd name="connsiteX75" fmla="*/ 1226915 w 5514403"/>
                <a:gd name="connsiteY75" fmla="*/ 1225772 h 5514975"/>
                <a:gd name="connsiteX76" fmla="*/ 1319498 w 5514403"/>
                <a:gd name="connsiteY76" fmla="*/ 1136714 h 5514975"/>
                <a:gd name="connsiteX77" fmla="*/ 1410843 w 5514403"/>
                <a:gd name="connsiteY77" fmla="*/ 1049846 h 5514975"/>
                <a:gd name="connsiteX78" fmla="*/ 1786033 w 5514403"/>
                <a:gd name="connsiteY78" fmla="*/ 726091 h 5514975"/>
                <a:gd name="connsiteX79" fmla="*/ 2191417 w 5514403"/>
                <a:gd name="connsiteY79" fmla="*/ 471202 h 5514975"/>
                <a:gd name="connsiteX80" fmla="*/ 2633186 w 5514403"/>
                <a:gd name="connsiteY80" fmla="*/ 327755 h 5514975"/>
                <a:gd name="connsiteX81" fmla="*/ 2864358 w 5514403"/>
                <a:gd name="connsiteY81" fmla="*/ 304991 h 5514975"/>
                <a:gd name="connsiteX82" fmla="*/ 2923032 w 5514403"/>
                <a:gd name="connsiteY82" fmla="*/ 304133 h 5514975"/>
                <a:gd name="connsiteX83" fmla="*/ 2982849 w 5514403"/>
                <a:gd name="connsiteY83" fmla="*/ 304895 h 5514975"/>
                <a:gd name="connsiteX84" fmla="*/ 3042476 w 5514403"/>
                <a:gd name="connsiteY84" fmla="*/ 307467 h 5514975"/>
                <a:gd name="connsiteX85" fmla="*/ 3102007 w 5514403"/>
                <a:gd name="connsiteY85" fmla="*/ 311372 h 5514975"/>
                <a:gd name="connsiteX86" fmla="*/ 3568541 w 5514403"/>
                <a:gd name="connsiteY86" fmla="*/ 398812 h 5514975"/>
                <a:gd name="connsiteX87" fmla="*/ 4006215 w 5514403"/>
                <a:gd name="connsiteY87" fmla="*/ 588264 h 5514975"/>
                <a:gd name="connsiteX88" fmla="*/ 4211479 w 5514403"/>
                <a:gd name="connsiteY88" fmla="*/ 715709 h 5514975"/>
                <a:gd name="connsiteX89" fmla="*/ 4407504 w 5514403"/>
                <a:gd name="connsiteY89" fmla="*/ 861155 h 5514975"/>
                <a:gd name="connsiteX90" fmla="*/ 4772501 w 5514403"/>
                <a:gd name="connsiteY90" fmla="*/ 1195578 h 551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4403" h="5514975">
                  <a:moveTo>
                    <a:pt x="2757202" y="0"/>
                  </a:moveTo>
                  <a:cubicBezTo>
                    <a:pt x="1234440" y="0"/>
                    <a:pt x="0" y="1234535"/>
                    <a:pt x="0" y="2757488"/>
                  </a:cubicBezTo>
                  <a:cubicBezTo>
                    <a:pt x="0" y="4280440"/>
                    <a:pt x="1234440" y="5514975"/>
                    <a:pt x="2757202" y="5514975"/>
                  </a:cubicBezTo>
                  <a:cubicBezTo>
                    <a:pt x="4279964" y="5514975"/>
                    <a:pt x="5514404" y="4280440"/>
                    <a:pt x="5514404" y="2757488"/>
                  </a:cubicBezTo>
                  <a:cubicBezTo>
                    <a:pt x="5514404" y="1234535"/>
                    <a:pt x="4279964" y="0"/>
                    <a:pt x="2757202" y="0"/>
                  </a:cubicBezTo>
                  <a:close/>
                  <a:moveTo>
                    <a:pt x="4772501" y="1195578"/>
                  </a:moveTo>
                  <a:cubicBezTo>
                    <a:pt x="4887278" y="1314545"/>
                    <a:pt x="4993768" y="1442371"/>
                    <a:pt x="5087017" y="1579817"/>
                  </a:cubicBezTo>
                  <a:cubicBezTo>
                    <a:pt x="5180171" y="1717167"/>
                    <a:pt x="5259895" y="1864519"/>
                    <a:pt x="5317522" y="2021110"/>
                  </a:cubicBezTo>
                  <a:cubicBezTo>
                    <a:pt x="5325047" y="2040541"/>
                    <a:pt x="5331428" y="2060353"/>
                    <a:pt x="5338001" y="2080165"/>
                  </a:cubicBezTo>
                  <a:cubicBezTo>
                    <a:pt x="5344859" y="2099882"/>
                    <a:pt x="5350574" y="2119884"/>
                    <a:pt x="5356479" y="2139982"/>
                  </a:cubicBezTo>
                  <a:cubicBezTo>
                    <a:pt x="5362766" y="2159889"/>
                    <a:pt x="5367433" y="2180273"/>
                    <a:pt x="5372386" y="2200561"/>
                  </a:cubicBezTo>
                  <a:cubicBezTo>
                    <a:pt x="5377720" y="2220754"/>
                    <a:pt x="5381816" y="2241233"/>
                    <a:pt x="5385912" y="2261711"/>
                  </a:cubicBezTo>
                  <a:cubicBezTo>
                    <a:pt x="5402485" y="2343626"/>
                    <a:pt x="5412201" y="2427065"/>
                    <a:pt x="5413915" y="2510885"/>
                  </a:cubicBezTo>
                  <a:cubicBezTo>
                    <a:pt x="5417915" y="2678525"/>
                    <a:pt x="5389627" y="2847118"/>
                    <a:pt x="5331905" y="3005328"/>
                  </a:cubicBezTo>
                  <a:cubicBezTo>
                    <a:pt x="5274278" y="3165634"/>
                    <a:pt x="5218557" y="3326606"/>
                    <a:pt x="5168456" y="3489579"/>
                  </a:cubicBezTo>
                  <a:lnTo>
                    <a:pt x="5131499" y="3612071"/>
                  </a:lnTo>
                  <a:lnTo>
                    <a:pt x="5095589" y="3734753"/>
                  </a:lnTo>
                  <a:cubicBezTo>
                    <a:pt x="5072063" y="3816477"/>
                    <a:pt x="5048726" y="3898392"/>
                    <a:pt x="5022247" y="3978116"/>
                  </a:cubicBezTo>
                  <a:cubicBezTo>
                    <a:pt x="5016056" y="3998309"/>
                    <a:pt x="5008817" y="4017836"/>
                    <a:pt x="5001578" y="4037457"/>
                  </a:cubicBezTo>
                  <a:cubicBezTo>
                    <a:pt x="4994148" y="4056888"/>
                    <a:pt x="4987767" y="4076891"/>
                    <a:pt x="4979194" y="4095655"/>
                  </a:cubicBezTo>
                  <a:lnTo>
                    <a:pt x="4954905" y="4152519"/>
                  </a:lnTo>
                  <a:cubicBezTo>
                    <a:pt x="4945856" y="4170903"/>
                    <a:pt x="4936522" y="4189095"/>
                    <a:pt x="4927187" y="4207288"/>
                  </a:cubicBezTo>
                  <a:cubicBezTo>
                    <a:pt x="4887849" y="4278821"/>
                    <a:pt x="4843082" y="4346163"/>
                    <a:pt x="4788980" y="4407504"/>
                  </a:cubicBezTo>
                  <a:cubicBezTo>
                    <a:pt x="4736973" y="4469988"/>
                    <a:pt x="4677347" y="4527233"/>
                    <a:pt x="4616577" y="4583145"/>
                  </a:cubicBezTo>
                  <a:cubicBezTo>
                    <a:pt x="4601814" y="4597432"/>
                    <a:pt x="4585716" y="4610576"/>
                    <a:pt x="4570000" y="4624102"/>
                  </a:cubicBezTo>
                  <a:lnTo>
                    <a:pt x="4522756" y="4664298"/>
                  </a:lnTo>
                  <a:cubicBezTo>
                    <a:pt x="4507325" y="4678014"/>
                    <a:pt x="4490752" y="4690301"/>
                    <a:pt x="4474464" y="4702969"/>
                  </a:cubicBezTo>
                  <a:lnTo>
                    <a:pt x="4425791" y="4740879"/>
                  </a:lnTo>
                  <a:cubicBezTo>
                    <a:pt x="4294632" y="4839748"/>
                    <a:pt x="4156043" y="4925759"/>
                    <a:pt x="4010311" y="4994910"/>
                  </a:cubicBezTo>
                  <a:cubicBezTo>
                    <a:pt x="3864578" y="5063871"/>
                    <a:pt x="3712559" y="5117116"/>
                    <a:pt x="3556254" y="5155311"/>
                  </a:cubicBezTo>
                  <a:cubicBezTo>
                    <a:pt x="3399949" y="5193602"/>
                    <a:pt x="3239357" y="5217128"/>
                    <a:pt x="3076670" y="5229321"/>
                  </a:cubicBezTo>
                  <a:cubicBezTo>
                    <a:pt x="2995517" y="5235607"/>
                    <a:pt x="2913126" y="5238560"/>
                    <a:pt x="2831497" y="5239893"/>
                  </a:cubicBezTo>
                  <a:cubicBezTo>
                    <a:pt x="2790920" y="5239417"/>
                    <a:pt x="2750344" y="5239798"/>
                    <a:pt x="2709767" y="5238655"/>
                  </a:cubicBezTo>
                  <a:lnTo>
                    <a:pt x="2588038" y="5232654"/>
                  </a:lnTo>
                  <a:cubicBezTo>
                    <a:pt x="2547652" y="5228558"/>
                    <a:pt x="2507171" y="5224653"/>
                    <a:pt x="2466594" y="5221129"/>
                  </a:cubicBezTo>
                  <a:cubicBezTo>
                    <a:pt x="2426208" y="5215890"/>
                    <a:pt x="2386013" y="5209794"/>
                    <a:pt x="2345627" y="5204174"/>
                  </a:cubicBezTo>
                  <a:cubicBezTo>
                    <a:pt x="2335435" y="5203031"/>
                    <a:pt x="2325434" y="5201031"/>
                    <a:pt x="2315432" y="5199127"/>
                  </a:cubicBezTo>
                  <a:lnTo>
                    <a:pt x="2285333" y="5193506"/>
                  </a:lnTo>
                  <a:lnTo>
                    <a:pt x="2225135" y="5182267"/>
                  </a:lnTo>
                  <a:cubicBezTo>
                    <a:pt x="2204942" y="5179028"/>
                    <a:pt x="2185321" y="5173409"/>
                    <a:pt x="2165318" y="5168932"/>
                  </a:cubicBezTo>
                  <a:lnTo>
                    <a:pt x="2105501" y="5155026"/>
                  </a:lnTo>
                  <a:cubicBezTo>
                    <a:pt x="1946720" y="5115211"/>
                    <a:pt x="1790986" y="5060156"/>
                    <a:pt x="1641062" y="4990814"/>
                  </a:cubicBezTo>
                  <a:cubicBezTo>
                    <a:pt x="1341215" y="4852416"/>
                    <a:pt x="1066038" y="4652391"/>
                    <a:pt x="843153" y="4403122"/>
                  </a:cubicBezTo>
                  <a:cubicBezTo>
                    <a:pt x="731520" y="4278821"/>
                    <a:pt x="632365" y="4142899"/>
                    <a:pt x="548735" y="3998024"/>
                  </a:cubicBezTo>
                  <a:lnTo>
                    <a:pt x="517398" y="3943731"/>
                  </a:lnTo>
                  <a:cubicBezTo>
                    <a:pt x="507111" y="3925538"/>
                    <a:pt x="498062" y="3906679"/>
                    <a:pt x="488347" y="3888105"/>
                  </a:cubicBezTo>
                  <a:lnTo>
                    <a:pt x="460058" y="3832193"/>
                  </a:lnTo>
                  <a:cubicBezTo>
                    <a:pt x="455200" y="3822954"/>
                    <a:pt x="450818" y="3813429"/>
                    <a:pt x="446723" y="3803809"/>
                  </a:cubicBezTo>
                  <a:lnTo>
                    <a:pt x="433959" y="3775139"/>
                  </a:lnTo>
                  <a:cubicBezTo>
                    <a:pt x="417195" y="3736848"/>
                    <a:pt x="399098" y="3699129"/>
                    <a:pt x="385096" y="3659696"/>
                  </a:cubicBezTo>
                  <a:lnTo>
                    <a:pt x="362903" y="3601117"/>
                  </a:lnTo>
                  <a:cubicBezTo>
                    <a:pt x="359283" y="3591306"/>
                    <a:pt x="355187" y="3581686"/>
                    <a:pt x="352044" y="3571780"/>
                  </a:cubicBezTo>
                  <a:lnTo>
                    <a:pt x="342424" y="3541966"/>
                  </a:lnTo>
                  <a:cubicBezTo>
                    <a:pt x="315373" y="3463004"/>
                    <a:pt x="294132" y="3382137"/>
                    <a:pt x="275082" y="3301079"/>
                  </a:cubicBezTo>
                  <a:lnTo>
                    <a:pt x="262509" y="3239834"/>
                  </a:lnTo>
                  <a:lnTo>
                    <a:pt x="256223" y="3209258"/>
                  </a:lnTo>
                  <a:lnTo>
                    <a:pt x="253079" y="3194018"/>
                  </a:lnTo>
                  <a:lnTo>
                    <a:pt x="250698" y="3178588"/>
                  </a:lnTo>
                  <a:cubicBezTo>
                    <a:pt x="244602" y="3137440"/>
                    <a:pt x="237839" y="3096387"/>
                    <a:pt x="232505" y="3055144"/>
                  </a:cubicBezTo>
                  <a:lnTo>
                    <a:pt x="220694" y="2931128"/>
                  </a:lnTo>
                  <a:cubicBezTo>
                    <a:pt x="218599" y="2889599"/>
                    <a:pt x="217361" y="2848166"/>
                    <a:pt x="215551" y="2806732"/>
                  </a:cubicBezTo>
                  <a:lnTo>
                    <a:pt x="214979" y="2791206"/>
                  </a:lnTo>
                  <a:lnTo>
                    <a:pt x="215170" y="2775680"/>
                  </a:lnTo>
                  <a:lnTo>
                    <a:pt x="215551" y="2744629"/>
                  </a:lnTo>
                  <a:lnTo>
                    <a:pt x="216313" y="2682526"/>
                  </a:lnTo>
                  <a:cubicBezTo>
                    <a:pt x="216503" y="2672239"/>
                    <a:pt x="216408" y="2661761"/>
                    <a:pt x="216789" y="2651570"/>
                  </a:cubicBezTo>
                  <a:lnTo>
                    <a:pt x="218694" y="2621280"/>
                  </a:lnTo>
                  <a:lnTo>
                    <a:pt x="220504" y="2591086"/>
                  </a:lnTo>
                  <a:lnTo>
                    <a:pt x="223647" y="2561082"/>
                  </a:lnTo>
                  <a:cubicBezTo>
                    <a:pt x="232315" y="2481263"/>
                    <a:pt x="248222" y="2402967"/>
                    <a:pt x="272129" y="2327815"/>
                  </a:cubicBezTo>
                  <a:cubicBezTo>
                    <a:pt x="296037" y="2252663"/>
                    <a:pt x="327565" y="2180463"/>
                    <a:pt x="365950" y="2111883"/>
                  </a:cubicBezTo>
                  <a:cubicBezTo>
                    <a:pt x="404146" y="2043208"/>
                    <a:pt x="450056" y="1978438"/>
                    <a:pt x="500539" y="1916621"/>
                  </a:cubicBezTo>
                  <a:cubicBezTo>
                    <a:pt x="550736" y="1854422"/>
                    <a:pt x="606171" y="1795558"/>
                    <a:pt x="664083" y="1737836"/>
                  </a:cubicBezTo>
                  <a:cubicBezTo>
                    <a:pt x="722186" y="1680210"/>
                    <a:pt x="783241" y="1624393"/>
                    <a:pt x="845534" y="1568482"/>
                  </a:cubicBezTo>
                  <a:lnTo>
                    <a:pt x="1035653" y="1400270"/>
                  </a:lnTo>
                  <a:cubicBezTo>
                    <a:pt x="1099661" y="1343597"/>
                    <a:pt x="1163765" y="1285685"/>
                    <a:pt x="1226915" y="1225772"/>
                  </a:cubicBezTo>
                  <a:lnTo>
                    <a:pt x="1319498" y="1136714"/>
                  </a:lnTo>
                  <a:cubicBezTo>
                    <a:pt x="1349883" y="1107567"/>
                    <a:pt x="1380268" y="1078611"/>
                    <a:pt x="1410843" y="1049846"/>
                  </a:cubicBezTo>
                  <a:cubicBezTo>
                    <a:pt x="1532858" y="935069"/>
                    <a:pt x="1656779" y="825056"/>
                    <a:pt x="1786033" y="726091"/>
                  </a:cubicBezTo>
                  <a:cubicBezTo>
                    <a:pt x="1915097" y="627031"/>
                    <a:pt x="2050066" y="539877"/>
                    <a:pt x="2191417" y="471202"/>
                  </a:cubicBezTo>
                  <a:cubicBezTo>
                    <a:pt x="2332863" y="402908"/>
                    <a:pt x="2480691" y="353473"/>
                    <a:pt x="2633186" y="327755"/>
                  </a:cubicBezTo>
                  <a:cubicBezTo>
                    <a:pt x="2709386" y="314992"/>
                    <a:pt x="2786539" y="307086"/>
                    <a:pt x="2864358" y="304991"/>
                  </a:cubicBezTo>
                  <a:cubicBezTo>
                    <a:pt x="2883980" y="304800"/>
                    <a:pt x="2902934" y="303657"/>
                    <a:pt x="2923032" y="304133"/>
                  </a:cubicBezTo>
                  <a:lnTo>
                    <a:pt x="2982849" y="304895"/>
                  </a:lnTo>
                  <a:lnTo>
                    <a:pt x="3042476" y="307467"/>
                  </a:lnTo>
                  <a:cubicBezTo>
                    <a:pt x="3062383" y="308324"/>
                    <a:pt x="3082099" y="310134"/>
                    <a:pt x="3102007" y="311372"/>
                  </a:cubicBezTo>
                  <a:cubicBezTo>
                    <a:pt x="3260408" y="323850"/>
                    <a:pt x="3416903" y="352616"/>
                    <a:pt x="3568541" y="398812"/>
                  </a:cubicBezTo>
                  <a:cubicBezTo>
                    <a:pt x="3720179" y="445199"/>
                    <a:pt x="3866293" y="510159"/>
                    <a:pt x="4006215" y="588264"/>
                  </a:cubicBezTo>
                  <a:cubicBezTo>
                    <a:pt x="4076224" y="627412"/>
                    <a:pt x="4144899" y="669703"/>
                    <a:pt x="4211479" y="715709"/>
                  </a:cubicBezTo>
                  <a:cubicBezTo>
                    <a:pt x="4278630" y="761048"/>
                    <a:pt x="4343686" y="810006"/>
                    <a:pt x="4407504" y="861155"/>
                  </a:cubicBezTo>
                  <a:cubicBezTo>
                    <a:pt x="4535424" y="963073"/>
                    <a:pt x="4656868" y="1076135"/>
                    <a:pt x="4772501" y="1195578"/>
                  </a:cubicBezTo>
                  <a:close/>
                </a:path>
              </a:pathLst>
            </a:custGeom>
            <a:ln w="9525" cap="flat">
              <a:noFill/>
              <a:prstDash val="solid"/>
              <a:miter/>
            </a:ln>
          </p:spPr>
          <p:txBody>
            <a:bodyPr rtlCol="0" anchor="ctr"/>
            <a:lstStyle/>
            <a:p>
              <a:endParaRPr lang="en-US" dirty="0"/>
            </a:p>
          </p:txBody>
        </p:sp>
      </p:grpSp>
      <p:pic>
        <p:nvPicPr>
          <p:cNvPr id="7" name="Picture 6" descr="A picture containing text, truck, building, outdoor&#10;&#10;Description automatically generated">
            <a:extLst>
              <a:ext uri="{FF2B5EF4-FFF2-40B4-BE49-F238E27FC236}">
                <a16:creationId xmlns:a16="http://schemas.microsoft.com/office/drawing/2014/main" id="{A0C74162-9161-9131-98A8-8D0F102E8622}"/>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19264" r="5738" b="3"/>
          <a:stretch/>
        </p:blipFill>
        <p:spPr>
          <a:xfrm>
            <a:off x="3225930" y="2624324"/>
            <a:ext cx="3316388" cy="3316386"/>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pic>
        <p:nvPicPr>
          <p:cNvPr id="11" name="Picture 10" descr="The back of a white van&#10;&#10;Description automatically generated with low confidence">
            <a:extLst>
              <a:ext uri="{FF2B5EF4-FFF2-40B4-BE49-F238E27FC236}">
                <a16:creationId xmlns:a16="http://schemas.microsoft.com/office/drawing/2014/main" id="{1DDFDA8D-9832-24B6-3111-AA8340CECDFA}"/>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l="22527" r="25317" b="-1"/>
          <a:stretch/>
        </p:blipFill>
        <p:spPr>
          <a:xfrm>
            <a:off x="20" y="6910"/>
            <a:ext cx="4377325" cy="3776782"/>
          </a:xfrm>
          <a:custGeom>
            <a:avLst/>
            <a:gdLst/>
            <a:ahLst/>
            <a:cxnLst/>
            <a:rect l="l" t="t" r="r" b="b"/>
            <a:pathLst>
              <a:path w="4443799" h="3776782">
                <a:moveTo>
                  <a:pt x="0" y="0"/>
                </a:moveTo>
                <a:lnTo>
                  <a:pt x="4164578" y="0"/>
                </a:lnTo>
                <a:lnTo>
                  <a:pt x="4238884" y="154250"/>
                </a:lnTo>
                <a:cubicBezTo>
                  <a:pt x="4370833" y="466214"/>
                  <a:pt x="4443799" y="809200"/>
                  <a:pt x="4443799" y="1169228"/>
                </a:cubicBezTo>
                <a:cubicBezTo>
                  <a:pt x="4443799" y="2609341"/>
                  <a:pt x="3276357" y="3776782"/>
                  <a:pt x="1836244" y="3776782"/>
                </a:cubicBezTo>
                <a:cubicBezTo>
                  <a:pt x="1206195" y="3776782"/>
                  <a:pt x="628337" y="3553326"/>
                  <a:pt x="177598" y="3181344"/>
                </a:cubicBezTo>
                <a:lnTo>
                  <a:pt x="0" y="3019932"/>
                </a:lnTo>
                <a:close/>
              </a:path>
            </a:pathLst>
          </a:custGeom>
          <a:effectLst>
            <a:softEdge rad="0"/>
          </a:effectLst>
        </p:spPr>
      </p:pic>
      <p:grpSp>
        <p:nvGrpSpPr>
          <p:cNvPr id="25" name="Group 24">
            <a:extLst>
              <a:ext uri="{FF2B5EF4-FFF2-40B4-BE49-F238E27FC236}">
                <a16:creationId xmlns:a16="http://schemas.microsoft.com/office/drawing/2014/main" id="{EFC6FFFA-AB2A-4812-A998-4A53F250651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938"/>
            <a:ext cx="4457647" cy="3832799"/>
            <a:chOff x="10433" y="1938"/>
            <a:chExt cx="4457647" cy="3832799"/>
          </a:xfrm>
        </p:grpSpPr>
        <p:sp>
          <p:nvSpPr>
            <p:cNvPr id="44" name="Freeform: Shape 25">
              <a:extLst>
                <a:ext uri="{FF2B5EF4-FFF2-40B4-BE49-F238E27FC236}">
                  <a16:creationId xmlns:a16="http://schemas.microsoft.com/office/drawing/2014/main" id="{31E65805-5661-43B0-87EA-AB7A8CB617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3" y="1938"/>
              <a:ext cx="4403916" cy="3820281"/>
            </a:xfrm>
            <a:custGeom>
              <a:avLst/>
              <a:gdLst>
                <a:gd name="connsiteX0" fmla="*/ 3689956 w 4403916"/>
                <a:gd name="connsiteY0" fmla="*/ 0 h 3764028"/>
                <a:gd name="connsiteX1" fmla="*/ 4028939 w 4403916"/>
                <a:gd name="connsiteY1" fmla="*/ 0 h 3764028"/>
                <a:gd name="connsiteX2" fmla="*/ 4108310 w 4403916"/>
                <a:gd name="connsiteY2" fmla="*/ 114997 h 3764028"/>
                <a:gd name="connsiteX3" fmla="*/ 4317915 w 4403916"/>
                <a:gd name="connsiteY3" fmla="*/ 555006 h 3764028"/>
                <a:gd name="connsiteX4" fmla="*/ 4403828 w 4403916"/>
                <a:gd name="connsiteY4" fmla="*/ 1046236 h 3764028"/>
                <a:gd name="connsiteX5" fmla="*/ 4382668 w 4403916"/>
                <a:gd name="connsiteY5" fmla="*/ 1299162 h 3764028"/>
                <a:gd name="connsiteX6" fmla="*/ 4315735 w 4403916"/>
                <a:gd name="connsiteY6" fmla="*/ 1544277 h 3764028"/>
                <a:gd name="connsiteX7" fmla="*/ 4171337 w 4403916"/>
                <a:gd name="connsiteY7" fmla="*/ 1963761 h 3764028"/>
                <a:gd name="connsiteX8" fmla="*/ 4139187 w 4403916"/>
                <a:gd name="connsiteY8" fmla="*/ 2070198 h 3764028"/>
                <a:gd name="connsiteX9" fmla="*/ 4108128 w 4403916"/>
                <a:gd name="connsiteY9" fmla="*/ 2177998 h 3764028"/>
                <a:gd name="connsiteX10" fmla="*/ 4077250 w 4403916"/>
                <a:gd name="connsiteY10" fmla="*/ 2287888 h 3764028"/>
                <a:gd name="connsiteX11" fmla="*/ 4061448 w 4403916"/>
                <a:gd name="connsiteY11" fmla="*/ 2343649 h 3764028"/>
                <a:gd name="connsiteX12" fmla="*/ 4044374 w 4403916"/>
                <a:gd name="connsiteY12" fmla="*/ 2400591 h 3764028"/>
                <a:gd name="connsiteX13" fmla="*/ 4025939 w 4403916"/>
                <a:gd name="connsiteY13" fmla="*/ 2458259 h 3764028"/>
                <a:gd name="connsiteX14" fmla="*/ 4005596 w 4403916"/>
                <a:gd name="connsiteY14" fmla="*/ 2516565 h 3764028"/>
                <a:gd name="connsiteX15" fmla="*/ 3982800 w 4403916"/>
                <a:gd name="connsiteY15" fmla="*/ 2575233 h 3764028"/>
                <a:gd name="connsiteX16" fmla="*/ 3956101 w 4403916"/>
                <a:gd name="connsiteY16" fmla="*/ 2633628 h 3764028"/>
                <a:gd name="connsiteX17" fmla="*/ 3821782 w 4403916"/>
                <a:gd name="connsiteY17" fmla="*/ 2851680 h 3764028"/>
                <a:gd name="connsiteX18" fmla="*/ 3660763 w 4403916"/>
                <a:gd name="connsiteY18" fmla="*/ 3038310 h 3764028"/>
                <a:gd name="connsiteX19" fmla="*/ 3618442 w 4403916"/>
                <a:gd name="connsiteY19" fmla="*/ 3081447 h 3764028"/>
                <a:gd name="connsiteX20" fmla="*/ 3575667 w 4403916"/>
                <a:gd name="connsiteY20" fmla="*/ 3124131 h 3764028"/>
                <a:gd name="connsiteX21" fmla="*/ 3531621 w 4403916"/>
                <a:gd name="connsiteY21" fmla="*/ 3165816 h 3764028"/>
                <a:gd name="connsiteX22" fmla="*/ 3487030 w 4403916"/>
                <a:gd name="connsiteY22" fmla="*/ 3207138 h 3764028"/>
                <a:gd name="connsiteX23" fmla="*/ 3441167 w 4403916"/>
                <a:gd name="connsiteY23" fmla="*/ 3247279 h 3764028"/>
                <a:gd name="connsiteX24" fmla="*/ 3394578 w 4403916"/>
                <a:gd name="connsiteY24" fmla="*/ 3286966 h 3764028"/>
                <a:gd name="connsiteX25" fmla="*/ 3382862 w 4403916"/>
                <a:gd name="connsiteY25" fmla="*/ 3296865 h 3764028"/>
                <a:gd name="connsiteX26" fmla="*/ 3370693 w 4403916"/>
                <a:gd name="connsiteY26" fmla="*/ 3306310 h 3764028"/>
                <a:gd name="connsiteX27" fmla="*/ 3346354 w 4403916"/>
                <a:gd name="connsiteY27" fmla="*/ 3325109 h 3764028"/>
                <a:gd name="connsiteX28" fmla="*/ 3297586 w 4403916"/>
                <a:gd name="connsiteY28" fmla="*/ 3362799 h 3764028"/>
                <a:gd name="connsiteX29" fmla="*/ 3196234 w 4403916"/>
                <a:gd name="connsiteY29" fmla="*/ 3433999 h 3764028"/>
                <a:gd name="connsiteX30" fmla="*/ 3090250 w 4403916"/>
                <a:gd name="connsiteY30" fmla="*/ 3499297 h 3764028"/>
                <a:gd name="connsiteX31" fmla="*/ 2628717 w 4403916"/>
                <a:gd name="connsiteY31" fmla="*/ 3690013 h 3764028"/>
                <a:gd name="connsiteX32" fmla="*/ 2139758 w 4403916"/>
                <a:gd name="connsiteY32" fmla="*/ 3761758 h 3764028"/>
                <a:gd name="connsiteX33" fmla="*/ 2078638 w 4403916"/>
                <a:gd name="connsiteY33" fmla="*/ 3763392 h 3764028"/>
                <a:gd name="connsiteX34" fmla="*/ 2048123 w 4403916"/>
                <a:gd name="connsiteY34" fmla="*/ 3764028 h 3764028"/>
                <a:gd name="connsiteX35" fmla="*/ 2017699 w 4403916"/>
                <a:gd name="connsiteY35" fmla="*/ 3763574 h 3764028"/>
                <a:gd name="connsiteX36" fmla="*/ 1956943 w 4403916"/>
                <a:gd name="connsiteY36" fmla="*/ 3762121 h 3764028"/>
                <a:gd name="connsiteX37" fmla="*/ 1896005 w 4403916"/>
                <a:gd name="connsiteY37" fmla="*/ 3759488 h 3764028"/>
                <a:gd name="connsiteX38" fmla="*/ 1773311 w 4403916"/>
                <a:gd name="connsiteY38" fmla="*/ 3749497 h 3764028"/>
                <a:gd name="connsiteX39" fmla="*/ 1651434 w 4403916"/>
                <a:gd name="connsiteY39" fmla="*/ 3733423 h 3764028"/>
                <a:gd name="connsiteX40" fmla="*/ 1530829 w 4403916"/>
                <a:gd name="connsiteY40" fmla="*/ 3711173 h 3764028"/>
                <a:gd name="connsiteX41" fmla="*/ 1411677 w 4403916"/>
                <a:gd name="connsiteY41" fmla="*/ 3683655 h 3764028"/>
                <a:gd name="connsiteX42" fmla="*/ 1294251 w 4403916"/>
                <a:gd name="connsiteY42" fmla="*/ 3650961 h 3764028"/>
                <a:gd name="connsiteX43" fmla="*/ 1236219 w 4403916"/>
                <a:gd name="connsiteY43" fmla="*/ 3632707 h 3764028"/>
                <a:gd name="connsiteX44" fmla="*/ 1178550 w 4403916"/>
                <a:gd name="connsiteY44" fmla="*/ 3613817 h 3764028"/>
                <a:gd name="connsiteX45" fmla="*/ 735362 w 4403916"/>
                <a:gd name="connsiteY45" fmla="*/ 3422375 h 3764028"/>
                <a:gd name="connsiteX46" fmla="*/ 329228 w 4403916"/>
                <a:gd name="connsiteY46" fmla="*/ 3165635 h 3764028"/>
                <a:gd name="connsiteX47" fmla="*/ 235414 w 4403916"/>
                <a:gd name="connsiteY47" fmla="*/ 3090529 h 3764028"/>
                <a:gd name="connsiteX48" fmla="*/ 145506 w 4403916"/>
                <a:gd name="connsiteY48" fmla="*/ 3010882 h 3764028"/>
                <a:gd name="connsiteX49" fmla="*/ 123437 w 4403916"/>
                <a:gd name="connsiteY49" fmla="*/ 2990539 h 3764028"/>
                <a:gd name="connsiteX50" fmla="*/ 112357 w 4403916"/>
                <a:gd name="connsiteY50" fmla="*/ 2980368 h 3764028"/>
                <a:gd name="connsiteX51" fmla="*/ 101731 w 4403916"/>
                <a:gd name="connsiteY51" fmla="*/ 2969742 h 3764028"/>
                <a:gd name="connsiteX52" fmla="*/ 59411 w 4403916"/>
                <a:gd name="connsiteY52" fmla="*/ 2927148 h 3764028"/>
                <a:gd name="connsiteX53" fmla="*/ 17180 w 4403916"/>
                <a:gd name="connsiteY53" fmla="*/ 2884374 h 3764028"/>
                <a:gd name="connsiteX54" fmla="*/ 0 w 4403916"/>
                <a:gd name="connsiteY54" fmla="*/ 2865736 h 3764028"/>
                <a:gd name="connsiteX55" fmla="*/ 0 w 4403916"/>
                <a:gd name="connsiteY55" fmla="*/ 2465769 h 3764028"/>
                <a:gd name="connsiteX56" fmla="*/ 31167 w 4403916"/>
                <a:gd name="connsiteY56" fmla="*/ 2508028 h 3764028"/>
                <a:gd name="connsiteX57" fmla="*/ 62771 w 4403916"/>
                <a:gd name="connsiteY57" fmla="*/ 2551984 h 3764028"/>
                <a:gd name="connsiteX58" fmla="*/ 96101 w 4403916"/>
                <a:gd name="connsiteY58" fmla="*/ 2594667 h 3764028"/>
                <a:gd name="connsiteX59" fmla="*/ 129249 w 4403916"/>
                <a:gd name="connsiteY59" fmla="*/ 2637533 h 3764028"/>
                <a:gd name="connsiteX60" fmla="*/ 164214 w 4403916"/>
                <a:gd name="connsiteY60" fmla="*/ 2679037 h 3764028"/>
                <a:gd name="connsiteX61" fmla="*/ 199451 w 4403916"/>
                <a:gd name="connsiteY61" fmla="*/ 2720268 h 3764028"/>
                <a:gd name="connsiteX62" fmla="*/ 236595 w 4403916"/>
                <a:gd name="connsiteY62" fmla="*/ 2759954 h 3764028"/>
                <a:gd name="connsiteX63" fmla="*/ 274284 w 4403916"/>
                <a:gd name="connsiteY63" fmla="*/ 2799097 h 3764028"/>
                <a:gd name="connsiteX64" fmla="*/ 283729 w 4403916"/>
                <a:gd name="connsiteY64" fmla="*/ 2808905 h 3764028"/>
                <a:gd name="connsiteX65" fmla="*/ 293628 w 4403916"/>
                <a:gd name="connsiteY65" fmla="*/ 2818168 h 3764028"/>
                <a:gd name="connsiteX66" fmla="*/ 313426 w 4403916"/>
                <a:gd name="connsiteY66" fmla="*/ 2836786 h 3764028"/>
                <a:gd name="connsiteX67" fmla="*/ 353113 w 4403916"/>
                <a:gd name="connsiteY67" fmla="*/ 2874021 h 3764028"/>
                <a:gd name="connsiteX68" fmla="*/ 363012 w 4403916"/>
                <a:gd name="connsiteY68" fmla="*/ 2883375 h 3764028"/>
                <a:gd name="connsiteX69" fmla="*/ 373366 w 4403916"/>
                <a:gd name="connsiteY69" fmla="*/ 2892184 h 3764028"/>
                <a:gd name="connsiteX70" fmla="*/ 393981 w 4403916"/>
                <a:gd name="connsiteY70" fmla="*/ 2909894 h 3764028"/>
                <a:gd name="connsiteX71" fmla="*/ 477624 w 4403916"/>
                <a:gd name="connsiteY71" fmla="*/ 2979641 h 3764028"/>
                <a:gd name="connsiteX72" fmla="*/ 844252 w 4403916"/>
                <a:gd name="connsiteY72" fmla="*/ 3215402 h 3764028"/>
                <a:gd name="connsiteX73" fmla="*/ 1253655 w 4403916"/>
                <a:gd name="connsiteY73" fmla="*/ 3364978 h 3764028"/>
                <a:gd name="connsiteX74" fmla="*/ 1306783 w 4403916"/>
                <a:gd name="connsiteY74" fmla="*/ 3376875 h 3764028"/>
                <a:gd name="connsiteX75" fmla="*/ 1360093 w 4403916"/>
                <a:gd name="connsiteY75" fmla="*/ 3387773 h 3764028"/>
                <a:gd name="connsiteX76" fmla="*/ 1413766 w 4403916"/>
                <a:gd name="connsiteY76" fmla="*/ 3396492 h 3764028"/>
                <a:gd name="connsiteX77" fmla="*/ 1440558 w 4403916"/>
                <a:gd name="connsiteY77" fmla="*/ 3400850 h 3764028"/>
                <a:gd name="connsiteX78" fmla="*/ 1467439 w 4403916"/>
                <a:gd name="connsiteY78" fmla="*/ 3404665 h 3764028"/>
                <a:gd name="connsiteX79" fmla="*/ 1575239 w 4403916"/>
                <a:gd name="connsiteY79" fmla="*/ 3416199 h 3764028"/>
                <a:gd name="connsiteX80" fmla="*/ 1683220 w 4403916"/>
                <a:gd name="connsiteY80" fmla="*/ 3422375 h 3764028"/>
                <a:gd name="connsiteX81" fmla="*/ 1791112 w 4403916"/>
                <a:gd name="connsiteY81" fmla="*/ 3423646 h 3764028"/>
                <a:gd name="connsiteX82" fmla="*/ 1844966 w 4403916"/>
                <a:gd name="connsiteY82" fmla="*/ 3422012 h 3764028"/>
                <a:gd name="connsiteX83" fmla="*/ 1898639 w 4403916"/>
                <a:gd name="connsiteY83" fmla="*/ 3420376 h 3764028"/>
                <a:gd name="connsiteX84" fmla="*/ 1952857 w 4403916"/>
                <a:gd name="connsiteY84" fmla="*/ 3417380 h 3764028"/>
                <a:gd name="connsiteX85" fmla="*/ 2007256 w 4403916"/>
                <a:gd name="connsiteY85" fmla="*/ 3413747 h 3764028"/>
                <a:gd name="connsiteX86" fmla="*/ 2034410 w 4403916"/>
                <a:gd name="connsiteY86" fmla="*/ 3412203 h 3764028"/>
                <a:gd name="connsiteX87" fmla="*/ 2061383 w 4403916"/>
                <a:gd name="connsiteY87" fmla="*/ 3409570 h 3764028"/>
                <a:gd name="connsiteX88" fmla="*/ 2115238 w 4403916"/>
                <a:gd name="connsiteY88" fmla="*/ 3404484 h 3764028"/>
                <a:gd name="connsiteX89" fmla="*/ 2535085 w 4403916"/>
                <a:gd name="connsiteY89" fmla="*/ 3335100 h 3764028"/>
                <a:gd name="connsiteX90" fmla="*/ 2932138 w 4403916"/>
                <a:gd name="connsiteY90" fmla="*/ 3201417 h 3764028"/>
                <a:gd name="connsiteX91" fmla="*/ 3027041 w 4403916"/>
                <a:gd name="connsiteY91" fmla="*/ 3155554 h 3764028"/>
                <a:gd name="connsiteX92" fmla="*/ 3119675 w 4403916"/>
                <a:gd name="connsiteY92" fmla="*/ 3104152 h 3764028"/>
                <a:gd name="connsiteX93" fmla="*/ 3164810 w 4403916"/>
                <a:gd name="connsiteY93" fmla="*/ 3075998 h 3764028"/>
                <a:gd name="connsiteX94" fmla="*/ 3187424 w 4403916"/>
                <a:gd name="connsiteY94" fmla="*/ 3061830 h 3764028"/>
                <a:gd name="connsiteX95" fmla="*/ 3198685 w 4403916"/>
                <a:gd name="connsiteY95" fmla="*/ 3054747 h 3764028"/>
                <a:gd name="connsiteX96" fmla="*/ 3209583 w 4403916"/>
                <a:gd name="connsiteY96" fmla="*/ 3047028 h 3764028"/>
                <a:gd name="connsiteX97" fmla="*/ 3253448 w 4403916"/>
                <a:gd name="connsiteY97" fmla="*/ 3016331 h 3764028"/>
                <a:gd name="connsiteX98" fmla="*/ 3296767 w 4403916"/>
                <a:gd name="connsiteY98" fmla="*/ 2984636 h 3764028"/>
                <a:gd name="connsiteX99" fmla="*/ 3338998 w 4403916"/>
                <a:gd name="connsiteY99" fmla="*/ 2951216 h 3764028"/>
                <a:gd name="connsiteX100" fmla="*/ 3380501 w 4403916"/>
                <a:gd name="connsiteY100" fmla="*/ 2916796 h 3764028"/>
                <a:gd name="connsiteX101" fmla="*/ 3421005 w 4403916"/>
                <a:gd name="connsiteY101" fmla="*/ 2880923 h 3764028"/>
                <a:gd name="connsiteX102" fmla="*/ 3460602 w 4403916"/>
                <a:gd name="connsiteY102" fmla="*/ 2844233 h 3764028"/>
                <a:gd name="connsiteX103" fmla="*/ 3602458 w 4403916"/>
                <a:gd name="connsiteY103" fmla="*/ 2688754 h 3764028"/>
                <a:gd name="connsiteX104" fmla="*/ 3706899 w 4403916"/>
                <a:gd name="connsiteY104" fmla="*/ 2519198 h 3764028"/>
                <a:gd name="connsiteX105" fmla="*/ 3726787 w 4403916"/>
                <a:gd name="connsiteY105" fmla="*/ 2473699 h 3764028"/>
                <a:gd name="connsiteX106" fmla="*/ 3743860 w 4403916"/>
                <a:gd name="connsiteY106" fmla="*/ 2425747 h 3764028"/>
                <a:gd name="connsiteX107" fmla="*/ 3759481 w 4403916"/>
                <a:gd name="connsiteY107" fmla="*/ 2376070 h 3764028"/>
                <a:gd name="connsiteX108" fmla="*/ 3774102 w 4403916"/>
                <a:gd name="connsiteY108" fmla="*/ 2324941 h 3764028"/>
                <a:gd name="connsiteX109" fmla="*/ 3881812 w 4403916"/>
                <a:gd name="connsiteY109" fmla="*/ 1882480 h 3764028"/>
                <a:gd name="connsiteX110" fmla="*/ 4023759 w 4403916"/>
                <a:gd name="connsiteY110" fmla="*/ 1437930 h 3764028"/>
                <a:gd name="connsiteX111" fmla="*/ 4097321 w 4403916"/>
                <a:gd name="connsiteY111" fmla="*/ 1045691 h 3764028"/>
                <a:gd name="connsiteX112" fmla="*/ 4037563 w 4403916"/>
                <a:gd name="connsiteY112" fmla="*/ 642917 h 3764028"/>
                <a:gd name="connsiteX113" fmla="*/ 3865374 w 4403916"/>
                <a:gd name="connsiteY113" fmla="*/ 257581 h 3764028"/>
                <a:gd name="connsiteX114" fmla="*/ 3748583 w 4403916"/>
                <a:gd name="connsiteY114" fmla="*/ 76400 h 3764028"/>
                <a:gd name="connsiteX115" fmla="*/ 0 w 4403916"/>
                <a:gd name="connsiteY115" fmla="*/ 0 h 3764028"/>
                <a:gd name="connsiteX116" fmla="*/ 490974 w 4403916"/>
                <a:gd name="connsiteY116" fmla="*/ 0 h 3764028"/>
                <a:gd name="connsiteX117" fmla="*/ 340218 w 4403916"/>
                <a:gd name="connsiteY117" fmla="*/ 124715 h 3764028"/>
                <a:gd name="connsiteX118" fmla="*/ 158390 w 4403916"/>
                <a:gd name="connsiteY118" fmla="*/ 262927 h 3764028"/>
                <a:gd name="connsiteX119" fmla="*/ 0 w 4403916"/>
                <a:gd name="connsiteY119" fmla="*/ 383581 h 3764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4403916" h="3764028">
                  <a:moveTo>
                    <a:pt x="3689956" y="0"/>
                  </a:moveTo>
                  <a:lnTo>
                    <a:pt x="4028939" y="0"/>
                  </a:lnTo>
                  <a:lnTo>
                    <a:pt x="4108310" y="114997"/>
                  </a:lnTo>
                  <a:cubicBezTo>
                    <a:pt x="4192952" y="252132"/>
                    <a:pt x="4264879" y="398983"/>
                    <a:pt x="4317915" y="555006"/>
                  </a:cubicBezTo>
                  <a:cubicBezTo>
                    <a:pt x="4370771" y="710848"/>
                    <a:pt x="4402375" y="877134"/>
                    <a:pt x="4403828" y="1046236"/>
                  </a:cubicBezTo>
                  <a:cubicBezTo>
                    <a:pt x="4404828" y="1130696"/>
                    <a:pt x="4397290" y="1215610"/>
                    <a:pt x="4382668" y="1299162"/>
                  </a:cubicBezTo>
                  <a:cubicBezTo>
                    <a:pt x="4367774" y="1382713"/>
                    <a:pt x="4344979" y="1464903"/>
                    <a:pt x="4315735" y="1544277"/>
                  </a:cubicBezTo>
                  <a:cubicBezTo>
                    <a:pt x="4264697" y="1683409"/>
                    <a:pt x="4215111" y="1822540"/>
                    <a:pt x="4171337" y="1963761"/>
                  </a:cubicBezTo>
                  <a:lnTo>
                    <a:pt x="4139187" y="2070198"/>
                  </a:lnTo>
                  <a:lnTo>
                    <a:pt x="4108128" y="2177998"/>
                  </a:lnTo>
                  <a:lnTo>
                    <a:pt x="4077250" y="2287888"/>
                  </a:lnTo>
                  <a:lnTo>
                    <a:pt x="4061448" y="2343649"/>
                  </a:lnTo>
                  <a:lnTo>
                    <a:pt x="4044374" y="2400591"/>
                  </a:lnTo>
                  <a:cubicBezTo>
                    <a:pt x="4039107" y="2419391"/>
                    <a:pt x="4032296" y="2439007"/>
                    <a:pt x="4025939" y="2458259"/>
                  </a:cubicBezTo>
                  <a:cubicBezTo>
                    <a:pt x="4019218" y="2477695"/>
                    <a:pt x="4013769" y="2496857"/>
                    <a:pt x="4005596" y="2516565"/>
                  </a:cubicBezTo>
                  <a:lnTo>
                    <a:pt x="3982800" y="2575233"/>
                  </a:lnTo>
                  <a:cubicBezTo>
                    <a:pt x="3974264" y="2594758"/>
                    <a:pt x="3965091" y="2614193"/>
                    <a:pt x="3956101" y="2633628"/>
                  </a:cubicBezTo>
                  <a:cubicBezTo>
                    <a:pt x="3918502" y="2710550"/>
                    <a:pt x="3873547" y="2785837"/>
                    <a:pt x="3821782" y="2851680"/>
                  </a:cubicBezTo>
                  <a:cubicBezTo>
                    <a:pt x="3771469" y="2919429"/>
                    <a:pt x="3716071" y="2979460"/>
                    <a:pt x="3660763" y="3038310"/>
                  </a:cubicBezTo>
                  <a:cubicBezTo>
                    <a:pt x="3647231" y="3053475"/>
                    <a:pt x="3632700" y="3067279"/>
                    <a:pt x="3618442" y="3081447"/>
                  </a:cubicBezTo>
                  <a:lnTo>
                    <a:pt x="3575667" y="3124131"/>
                  </a:lnTo>
                  <a:cubicBezTo>
                    <a:pt x="3561682" y="3138662"/>
                    <a:pt x="3546515" y="3152013"/>
                    <a:pt x="3531621" y="3165816"/>
                  </a:cubicBezTo>
                  <a:lnTo>
                    <a:pt x="3487030" y="3207138"/>
                  </a:lnTo>
                  <a:cubicBezTo>
                    <a:pt x="3472408" y="3221124"/>
                    <a:pt x="3456515" y="3234020"/>
                    <a:pt x="3441167" y="3247279"/>
                  </a:cubicBezTo>
                  <a:lnTo>
                    <a:pt x="3394578" y="3286966"/>
                  </a:lnTo>
                  <a:lnTo>
                    <a:pt x="3382862" y="3296865"/>
                  </a:lnTo>
                  <a:lnTo>
                    <a:pt x="3370693" y="3306310"/>
                  </a:lnTo>
                  <a:lnTo>
                    <a:pt x="3346354" y="3325109"/>
                  </a:lnTo>
                  <a:lnTo>
                    <a:pt x="3297586" y="3362799"/>
                  </a:lnTo>
                  <a:cubicBezTo>
                    <a:pt x="3264528" y="3387228"/>
                    <a:pt x="3230108" y="3410205"/>
                    <a:pt x="3196234" y="3433999"/>
                  </a:cubicBezTo>
                  <a:cubicBezTo>
                    <a:pt x="3161268" y="3456068"/>
                    <a:pt x="3125850" y="3477863"/>
                    <a:pt x="3090250" y="3499297"/>
                  </a:cubicBezTo>
                  <a:cubicBezTo>
                    <a:pt x="2946123" y="3582485"/>
                    <a:pt x="2789736" y="3647146"/>
                    <a:pt x="2628717" y="3690013"/>
                  </a:cubicBezTo>
                  <a:cubicBezTo>
                    <a:pt x="2467698" y="3733060"/>
                    <a:pt x="2302775" y="3755582"/>
                    <a:pt x="2139758" y="3761758"/>
                  </a:cubicBezTo>
                  <a:lnTo>
                    <a:pt x="2078638" y="3763392"/>
                  </a:lnTo>
                  <a:lnTo>
                    <a:pt x="2048123" y="3764028"/>
                  </a:lnTo>
                  <a:lnTo>
                    <a:pt x="2017699" y="3763574"/>
                  </a:lnTo>
                  <a:lnTo>
                    <a:pt x="1956943" y="3762121"/>
                  </a:lnTo>
                  <a:cubicBezTo>
                    <a:pt x="1936691" y="3761577"/>
                    <a:pt x="1916620" y="3761395"/>
                    <a:pt x="1896005" y="3759488"/>
                  </a:cubicBezTo>
                  <a:cubicBezTo>
                    <a:pt x="1854955" y="3756400"/>
                    <a:pt x="1814088" y="3753947"/>
                    <a:pt x="1773311" y="3749497"/>
                  </a:cubicBezTo>
                  <a:lnTo>
                    <a:pt x="1651434" y="3733423"/>
                  </a:lnTo>
                  <a:lnTo>
                    <a:pt x="1530829" y="3711173"/>
                  </a:lnTo>
                  <a:cubicBezTo>
                    <a:pt x="1490960" y="3702273"/>
                    <a:pt x="1451274" y="3692737"/>
                    <a:pt x="1411677" y="3683655"/>
                  </a:cubicBezTo>
                  <a:cubicBezTo>
                    <a:pt x="1372263" y="3673756"/>
                    <a:pt x="1333302" y="3661678"/>
                    <a:pt x="1294251" y="3650961"/>
                  </a:cubicBezTo>
                  <a:cubicBezTo>
                    <a:pt x="1274634" y="3645966"/>
                    <a:pt x="1255562" y="3638883"/>
                    <a:pt x="1236219" y="3632707"/>
                  </a:cubicBezTo>
                  <a:lnTo>
                    <a:pt x="1178550" y="3613817"/>
                  </a:lnTo>
                  <a:cubicBezTo>
                    <a:pt x="1025523" y="3561324"/>
                    <a:pt x="877309" y="3497299"/>
                    <a:pt x="735362" y="3422375"/>
                  </a:cubicBezTo>
                  <a:cubicBezTo>
                    <a:pt x="593506" y="3347359"/>
                    <a:pt x="456827" y="3262627"/>
                    <a:pt x="329228" y="3165635"/>
                  </a:cubicBezTo>
                  <a:cubicBezTo>
                    <a:pt x="296716" y="3142204"/>
                    <a:pt x="266292" y="3116049"/>
                    <a:pt x="235414" y="3090529"/>
                  </a:cubicBezTo>
                  <a:cubicBezTo>
                    <a:pt x="203992" y="3065555"/>
                    <a:pt x="175021" y="3037946"/>
                    <a:pt x="145506" y="3010882"/>
                  </a:cubicBezTo>
                  <a:lnTo>
                    <a:pt x="123437" y="2990539"/>
                  </a:lnTo>
                  <a:lnTo>
                    <a:pt x="112357" y="2980368"/>
                  </a:lnTo>
                  <a:lnTo>
                    <a:pt x="101731" y="2969742"/>
                  </a:lnTo>
                  <a:lnTo>
                    <a:pt x="59411" y="2927148"/>
                  </a:lnTo>
                  <a:cubicBezTo>
                    <a:pt x="45425" y="2912800"/>
                    <a:pt x="30713" y="2899268"/>
                    <a:pt x="17180" y="2884374"/>
                  </a:cubicBezTo>
                  <a:lnTo>
                    <a:pt x="0" y="2865736"/>
                  </a:lnTo>
                  <a:lnTo>
                    <a:pt x="0" y="2465769"/>
                  </a:lnTo>
                  <a:lnTo>
                    <a:pt x="31167" y="2508028"/>
                  </a:lnTo>
                  <a:cubicBezTo>
                    <a:pt x="41883" y="2522559"/>
                    <a:pt x="52236" y="2537361"/>
                    <a:pt x="62771" y="2551984"/>
                  </a:cubicBezTo>
                  <a:lnTo>
                    <a:pt x="96101" y="2594667"/>
                  </a:lnTo>
                  <a:lnTo>
                    <a:pt x="129249" y="2637533"/>
                  </a:lnTo>
                  <a:cubicBezTo>
                    <a:pt x="140511" y="2651700"/>
                    <a:pt x="152589" y="2665141"/>
                    <a:pt x="164214" y="2679037"/>
                  </a:cubicBezTo>
                  <a:lnTo>
                    <a:pt x="199451" y="2720268"/>
                  </a:lnTo>
                  <a:cubicBezTo>
                    <a:pt x="211257" y="2733981"/>
                    <a:pt x="224153" y="2746696"/>
                    <a:pt x="236595" y="2759954"/>
                  </a:cubicBezTo>
                  <a:lnTo>
                    <a:pt x="274284" y="2799097"/>
                  </a:lnTo>
                  <a:lnTo>
                    <a:pt x="283729" y="2808905"/>
                  </a:lnTo>
                  <a:lnTo>
                    <a:pt x="293628" y="2818168"/>
                  </a:lnTo>
                  <a:lnTo>
                    <a:pt x="313426" y="2836786"/>
                  </a:lnTo>
                  <a:lnTo>
                    <a:pt x="353113" y="2874021"/>
                  </a:lnTo>
                  <a:lnTo>
                    <a:pt x="363012" y="2883375"/>
                  </a:lnTo>
                  <a:lnTo>
                    <a:pt x="373366" y="2892184"/>
                  </a:lnTo>
                  <a:lnTo>
                    <a:pt x="393981" y="2909894"/>
                  </a:lnTo>
                  <a:cubicBezTo>
                    <a:pt x="421498" y="2933506"/>
                    <a:pt x="448562" y="2957755"/>
                    <a:pt x="477624" y="2979641"/>
                  </a:cubicBezTo>
                  <a:cubicBezTo>
                    <a:pt x="591236" y="3070186"/>
                    <a:pt x="713658" y="3150650"/>
                    <a:pt x="844252" y="3215402"/>
                  </a:cubicBezTo>
                  <a:cubicBezTo>
                    <a:pt x="974756" y="3280337"/>
                    <a:pt x="1112435" y="3330741"/>
                    <a:pt x="1253655" y="3364978"/>
                  </a:cubicBezTo>
                  <a:lnTo>
                    <a:pt x="1306783" y="3376875"/>
                  </a:lnTo>
                  <a:cubicBezTo>
                    <a:pt x="1324583" y="3380599"/>
                    <a:pt x="1342020" y="3385231"/>
                    <a:pt x="1360093" y="3387773"/>
                  </a:cubicBezTo>
                  <a:lnTo>
                    <a:pt x="1413766" y="3396492"/>
                  </a:lnTo>
                  <a:lnTo>
                    <a:pt x="1440558" y="3400850"/>
                  </a:lnTo>
                  <a:cubicBezTo>
                    <a:pt x="1449457" y="3402304"/>
                    <a:pt x="1458358" y="3403848"/>
                    <a:pt x="1467439" y="3404665"/>
                  </a:cubicBezTo>
                  <a:cubicBezTo>
                    <a:pt x="1503494" y="3408480"/>
                    <a:pt x="1539367" y="3412930"/>
                    <a:pt x="1575239" y="3416199"/>
                  </a:cubicBezTo>
                  <a:lnTo>
                    <a:pt x="1683220" y="3422375"/>
                  </a:lnTo>
                  <a:lnTo>
                    <a:pt x="1791112" y="3423646"/>
                  </a:lnTo>
                  <a:cubicBezTo>
                    <a:pt x="1809002" y="3423918"/>
                    <a:pt x="1827075" y="3422465"/>
                    <a:pt x="1844966" y="3422012"/>
                  </a:cubicBezTo>
                  <a:lnTo>
                    <a:pt x="1898639" y="3420376"/>
                  </a:lnTo>
                  <a:cubicBezTo>
                    <a:pt x="1916348" y="3420195"/>
                    <a:pt x="1934693" y="3418560"/>
                    <a:pt x="1952857" y="3417380"/>
                  </a:cubicBezTo>
                  <a:lnTo>
                    <a:pt x="2007256" y="3413747"/>
                  </a:lnTo>
                  <a:lnTo>
                    <a:pt x="2034410" y="3412203"/>
                  </a:lnTo>
                  <a:lnTo>
                    <a:pt x="2061383" y="3409570"/>
                  </a:lnTo>
                  <a:cubicBezTo>
                    <a:pt x="2079365" y="3407753"/>
                    <a:pt x="2097255" y="3406028"/>
                    <a:pt x="2115238" y="3404484"/>
                  </a:cubicBezTo>
                  <a:cubicBezTo>
                    <a:pt x="2258546" y="3390317"/>
                    <a:pt x="2398768" y="3368157"/>
                    <a:pt x="2535085" y="3335100"/>
                  </a:cubicBezTo>
                  <a:cubicBezTo>
                    <a:pt x="2671311" y="3301951"/>
                    <a:pt x="2803994" y="3258541"/>
                    <a:pt x="2932138" y="3201417"/>
                  </a:cubicBezTo>
                  <a:cubicBezTo>
                    <a:pt x="2963741" y="3186432"/>
                    <a:pt x="2995346" y="3170993"/>
                    <a:pt x="3027041" y="3155554"/>
                  </a:cubicBezTo>
                  <a:cubicBezTo>
                    <a:pt x="3057737" y="3138390"/>
                    <a:pt x="3089069" y="3122042"/>
                    <a:pt x="3119675" y="3104152"/>
                  </a:cubicBezTo>
                  <a:lnTo>
                    <a:pt x="3164810" y="3075998"/>
                  </a:lnTo>
                  <a:lnTo>
                    <a:pt x="3187424" y="3061830"/>
                  </a:lnTo>
                  <a:lnTo>
                    <a:pt x="3198685" y="3054747"/>
                  </a:lnTo>
                  <a:lnTo>
                    <a:pt x="3209583" y="3047028"/>
                  </a:lnTo>
                  <a:lnTo>
                    <a:pt x="3253448" y="3016331"/>
                  </a:lnTo>
                  <a:cubicBezTo>
                    <a:pt x="3268069" y="3006069"/>
                    <a:pt x="3282963" y="2996169"/>
                    <a:pt x="3296767" y="2984636"/>
                  </a:cubicBezTo>
                  <a:lnTo>
                    <a:pt x="3338998" y="2951216"/>
                  </a:lnTo>
                  <a:cubicBezTo>
                    <a:pt x="3353074" y="2940045"/>
                    <a:pt x="3367242" y="2928966"/>
                    <a:pt x="3380501" y="2916796"/>
                  </a:cubicBezTo>
                  <a:lnTo>
                    <a:pt x="3421005" y="2880923"/>
                  </a:lnTo>
                  <a:cubicBezTo>
                    <a:pt x="3434356" y="2868844"/>
                    <a:pt x="3448160" y="2857038"/>
                    <a:pt x="3460602" y="2844233"/>
                  </a:cubicBezTo>
                  <a:cubicBezTo>
                    <a:pt x="3512095" y="2794193"/>
                    <a:pt x="3561409" y="2742881"/>
                    <a:pt x="3602458" y="2688754"/>
                  </a:cubicBezTo>
                  <a:cubicBezTo>
                    <a:pt x="3645597" y="2635263"/>
                    <a:pt x="3678564" y="2578865"/>
                    <a:pt x="3706899" y="2519198"/>
                  </a:cubicBezTo>
                  <a:lnTo>
                    <a:pt x="3726787" y="2473699"/>
                  </a:lnTo>
                  <a:lnTo>
                    <a:pt x="3743860" y="2425747"/>
                  </a:lnTo>
                  <a:cubicBezTo>
                    <a:pt x="3749945" y="2410217"/>
                    <a:pt x="3754214" y="2392599"/>
                    <a:pt x="3759481" y="2376070"/>
                  </a:cubicBezTo>
                  <a:cubicBezTo>
                    <a:pt x="3764476" y="2359179"/>
                    <a:pt x="3769652" y="2342832"/>
                    <a:pt x="3774102" y="2324941"/>
                  </a:cubicBezTo>
                  <a:cubicBezTo>
                    <a:pt x="3810339" y="2185264"/>
                    <a:pt x="3840945" y="2032328"/>
                    <a:pt x="3881812" y="1882480"/>
                  </a:cubicBezTo>
                  <a:cubicBezTo>
                    <a:pt x="3922044" y="1732087"/>
                    <a:pt x="3970177" y="1583782"/>
                    <a:pt x="4023759" y="1437930"/>
                  </a:cubicBezTo>
                  <a:cubicBezTo>
                    <a:pt x="4070711" y="1311967"/>
                    <a:pt x="4095323" y="1179828"/>
                    <a:pt x="4097321" y="1045691"/>
                  </a:cubicBezTo>
                  <a:cubicBezTo>
                    <a:pt x="4099500" y="911554"/>
                    <a:pt x="4077796" y="775601"/>
                    <a:pt x="4037563" y="642917"/>
                  </a:cubicBezTo>
                  <a:cubicBezTo>
                    <a:pt x="3997513" y="509961"/>
                    <a:pt x="3937665" y="380910"/>
                    <a:pt x="3865374" y="257581"/>
                  </a:cubicBezTo>
                  <a:cubicBezTo>
                    <a:pt x="3829320" y="195825"/>
                    <a:pt x="3789451" y="135886"/>
                    <a:pt x="3748583" y="76400"/>
                  </a:cubicBezTo>
                  <a:close/>
                  <a:moveTo>
                    <a:pt x="0" y="0"/>
                  </a:moveTo>
                  <a:lnTo>
                    <a:pt x="490974" y="0"/>
                  </a:lnTo>
                  <a:lnTo>
                    <a:pt x="340218" y="124715"/>
                  </a:lnTo>
                  <a:cubicBezTo>
                    <a:pt x="279415" y="172712"/>
                    <a:pt x="218386" y="218189"/>
                    <a:pt x="158390" y="262927"/>
                  </a:cubicBezTo>
                  <a:lnTo>
                    <a:pt x="0" y="383581"/>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753B73FA-DD70-4019-916A-C6CBE0FB80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3" y="1939"/>
              <a:ext cx="4389739" cy="3770876"/>
            </a:xfrm>
            <a:custGeom>
              <a:avLst/>
              <a:gdLst>
                <a:gd name="connsiteX0" fmla="*/ 3380673 w 4389739"/>
                <a:gd name="connsiteY0" fmla="*/ 0 h 3715351"/>
                <a:gd name="connsiteX1" fmla="*/ 4063068 w 4389739"/>
                <a:gd name="connsiteY1" fmla="*/ 0 h 3715351"/>
                <a:gd name="connsiteX2" fmla="*/ 4090590 w 4389739"/>
                <a:gd name="connsiteY2" fmla="*/ 40479 h 3715351"/>
                <a:gd name="connsiteX3" fmla="*/ 4304021 w 4389739"/>
                <a:gd name="connsiteY3" fmla="*/ 1470170 h 3715351"/>
                <a:gd name="connsiteX4" fmla="*/ 3646869 w 4389739"/>
                <a:gd name="connsiteY4" fmla="*/ 3036312 h 3715351"/>
                <a:gd name="connsiteX5" fmla="*/ 1927337 w 4389739"/>
                <a:gd name="connsiteY5" fmla="*/ 3715351 h 3715351"/>
                <a:gd name="connsiteX6" fmla="*/ 112084 w 4389739"/>
                <a:gd name="connsiteY6" fmla="*/ 2970651 h 3715351"/>
                <a:gd name="connsiteX7" fmla="*/ 0 w 4389739"/>
                <a:gd name="connsiteY7" fmla="*/ 2848883 h 3715351"/>
                <a:gd name="connsiteX8" fmla="*/ 0 w 4389739"/>
                <a:gd name="connsiteY8" fmla="*/ 1794217 h 3715351"/>
                <a:gd name="connsiteX9" fmla="*/ 50420 w 4389739"/>
                <a:gd name="connsiteY9" fmla="*/ 1930977 h 3715351"/>
                <a:gd name="connsiteX10" fmla="*/ 494879 w 4389739"/>
                <a:gd name="connsiteY10" fmla="*/ 2582861 h 3715351"/>
                <a:gd name="connsiteX11" fmla="*/ 1927428 w 4389739"/>
                <a:gd name="connsiteY11" fmla="*/ 3170539 h 3715351"/>
                <a:gd name="connsiteX12" fmla="*/ 3261622 w 4389739"/>
                <a:gd name="connsiteY12" fmla="*/ 2651065 h 3715351"/>
                <a:gd name="connsiteX13" fmla="*/ 3451249 w 4389739"/>
                <a:gd name="connsiteY13" fmla="*/ 2406495 h 3715351"/>
                <a:gd name="connsiteX14" fmla="*/ 3548513 w 4389739"/>
                <a:gd name="connsiteY14" fmla="*/ 2087000 h 3715351"/>
                <a:gd name="connsiteX15" fmla="*/ 3792812 w 4389739"/>
                <a:gd name="connsiteY15" fmla="*/ 1281544 h 3715351"/>
                <a:gd name="connsiteX16" fmla="*/ 3785001 w 4389739"/>
                <a:gd name="connsiteY16" fmla="*/ 655451 h 3715351"/>
                <a:gd name="connsiteX17" fmla="*/ 3400209 w 4389739"/>
                <a:gd name="connsiteY17" fmla="*/ 20912 h 3715351"/>
                <a:gd name="connsiteX18" fmla="*/ 0 w 4389739"/>
                <a:gd name="connsiteY18" fmla="*/ 0 h 3715351"/>
                <a:gd name="connsiteX19" fmla="*/ 740721 w 4389739"/>
                <a:gd name="connsiteY19" fmla="*/ 0 h 3715351"/>
                <a:gd name="connsiteX20" fmla="*/ 713748 w 4389739"/>
                <a:gd name="connsiteY20" fmla="*/ 26542 h 3715351"/>
                <a:gd name="connsiteX21" fmla="*/ 429308 w 4389739"/>
                <a:gd name="connsiteY21" fmla="*/ 295360 h 3715351"/>
                <a:gd name="connsiteX22" fmla="*/ 10006 w 4389739"/>
                <a:gd name="connsiteY22" fmla="*/ 732645 h 3715351"/>
                <a:gd name="connsiteX23" fmla="*/ 0 w 4389739"/>
                <a:gd name="connsiteY23" fmla="*/ 749563 h 371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89739" h="3715351">
                  <a:moveTo>
                    <a:pt x="3380673" y="0"/>
                  </a:moveTo>
                  <a:lnTo>
                    <a:pt x="4063068" y="0"/>
                  </a:lnTo>
                  <a:lnTo>
                    <a:pt x="4090590" y="40479"/>
                  </a:lnTo>
                  <a:cubicBezTo>
                    <a:pt x="4344157" y="451833"/>
                    <a:pt x="4493920" y="955714"/>
                    <a:pt x="4304021" y="1470170"/>
                  </a:cubicBezTo>
                  <a:cubicBezTo>
                    <a:pt x="3964456" y="2390148"/>
                    <a:pt x="4114577" y="2568603"/>
                    <a:pt x="3646869" y="3036312"/>
                  </a:cubicBezTo>
                  <a:cubicBezTo>
                    <a:pt x="3179069" y="3504020"/>
                    <a:pt x="2641069" y="3715351"/>
                    <a:pt x="1927337" y="3715351"/>
                  </a:cubicBezTo>
                  <a:cubicBezTo>
                    <a:pt x="1219872" y="3715351"/>
                    <a:pt x="578794" y="3431185"/>
                    <a:pt x="112084" y="2970651"/>
                  </a:cubicBezTo>
                  <a:lnTo>
                    <a:pt x="0" y="2848883"/>
                  </a:lnTo>
                  <a:lnTo>
                    <a:pt x="0" y="1794217"/>
                  </a:lnTo>
                  <a:lnTo>
                    <a:pt x="50420" y="1930977"/>
                  </a:lnTo>
                  <a:cubicBezTo>
                    <a:pt x="154859" y="2175638"/>
                    <a:pt x="304435" y="2394961"/>
                    <a:pt x="494879" y="2582861"/>
                  </a:cubicBezTo>
                  <a:cubicBezTo>
                    <a:pt x="878944" y="2961842"/>
                    <a:pt x="1387702" y="3170539"/>
                    <a:pt x="1927428" y="3170539"/>
                  </a:cubicBezTo>
                  <a:cubicBezTo>
                    <a:pt x="2498486" y="3170539"/>
                    <a:pt x="2897536" y="3015151"/>
                    <a:pt x="3261622" y="2651065"/>
                  </a:cubicBezTo>
                  <a:cubicBezTo>
                    <a:pt x="3384679" y="2528008"/>
                    <a:pt x="3426547" y="2458352"/>
                    <a:pt x="3451249" y="2406495"/>
                  </a:cubicBezTo>
                  <a:cubicBezTo>
                    <a:pt x="3487303" y="2330845"/>
                    <a:pt x="3513004" y="2228584"/>
                    <a:pt x="3548513" y="2087000"/>
                  </a:cubicBezTo>
                  <a:cubicBezTo>
                    <a:pt x="3596102" y="1897556"/>
                    <a:pt x="3661309" y="1638000"/>
                    <a:pt x="3792812" y="1281544"/>
                  </a:cubicBezTo>
                  <a:cubicBezTo>
                    <a:pt x="3864739" y="1086651"/>
                    <a:pt x="3862196" y="881858"/>
                    <a:pt x="3785001" y="655451"/>
                  </a:cubicBezTo>
                  <a:cubicBezTo>
                    <a:pt x="3714346" y="448296"/>
                    <a:pt x="3581298" y="228882"/>
                    <a:pt x="3400209" y="20912"/>
                  </a:cubicBezTo>
                  <a:close/>
                  <a:moveTo>
                    <a:pt x="0" y="0"/>
                  </a:moveTo>
                  <a:lnTo>
                    <a:pt x="740721" y="0"/>
                  </a:lnTo>
                  <a:lnTo>
                    <a:pt x="713748" y="26542"/>
                  </a:lnTo>
                  <a:cubicBezTo>
                    <a:pt x="616755" y="123534"/>
                    <a:pt x="521488" y="210901"/>
                    <a:pt x="429308" y="295360"/>
                  </a:cubicBezTo>
                  <a:cubicBezTo>
                    <a:pt x="256302" y="453928"/>
                    <a:pt x="106908" y="590789"/>
                    <a:pt x="10006" y="732645"/>
                  </a:cubicBezTo>
                  <a:lnTo>
                    <a:pt x="0" y="749563"/>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Shape 27">
              <a:extLst>
                <a:ext uri="{FF2B5EF4-FFF2-40B4-BE49-F238E27FC236}">
                  <a16:creationId xmlns:a16="http://schemas.microsoft.com/office/drawing/2014/main" id="{88276733-3A2F-427C-B871-7F5A438258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3" y="1939"/>
              <a:ext cx="4389701" cy="3770876"/>
            </a:xfrm>
            <a:custGeom>
              <a:avLst/>
              <a:gdLst>
                <a:gd name="connsiteX0" fmla="*/ 3499929 w 4389701"/>
                <a:gd name="connsiteY0" fmla="*/ 0 h 3715351"/>
                <a:gd name="connsiteX1" fmla="*/ 4063056 w 4389701"/>
                <a:gd name="connsiteY1" fmla="*/ 0 h 3715351"/>
                <a:gd name="connsiteX2" fmla="*/ 4090576 w 4389701"/>
                <a:gd name="connsiteY2" fmla="*/ 40479 h 3715351"/>
                <a:gd name="connsiteX3" fmla="*/ 4304020 w 4389701"/>
                <a:gd name="connsiteY3" fmla="*/ 1470170 h 3715351"/>
                <a:gd name="connsiteX4" fmla="*/ 3646868 w 4389701"/>
                <a:gd name="connsiteY4" fmla="*/ 3036312 h 3715351"/>
                <a:gd name="connsiteX5" fmla="*/ 1927336 w 4389701"/>
                <a:gd name="connsiteY5" fmla="*/ 3715351 h 3715351"/>
                <a:gd name="connsiteX6" fmla="*/ 112084 w 4389701"/>
                <a:gd name="connsiteY6" fmla="*/ 2970651 h 3715351"/>
                <a:gd name="connsiteX7" fmla="*/ 0 w 4389701"/>
                <a:gd name="connsiteY7" fmla="*/ 2848884 h 3715351"/>
                <a:gd name="connsiteX8" fmla="*/ 0 w 4389701"/>
                <a:gd name="connsiteY8" fmla="*/ 2034844 h 3715351"/>
                <a:gd name="connsiteX9" fmla="*/ 57349 w 4389701"/>
                <a:gd name="connsiteY9" fmla="*/ 2152995 h 3715351"/>
                <a:gd name="connsiteX10" fmla="*/ 430943 w 4389701"/>
                <a:gd name="connsiteY10" fmla="*/ 2647251 h 3715351"/>
                <a:gd name="connsiteX11" fmla="*/ 1927336 w 4389701"/>
                <a:gd name="connsiteY11" fmla="*/ 3261084 h 3715351"/>
                <a:gd name="connsiteX12" fmla="*/ 2712723 w 4389701"/>
                <a:gd name="connsiteY12" fmla="*/ 3128673 h 3715351"/>
                <a:gd name="connsiteX13" fmla="*/ 3325739 w 4389701"/>
                <a:gd name="connsiteY13" fmla="*/ 2715091 h 3715351"/>
                <a:gd name="connsiteX14" fmla="*/ 3533165 w 4389701"/>
                <a:gd name="connsiteY14" fmla="*/ 2445455 h 3715351"/>
                <a:gd name="connsiteX15" fmla="*/ 3636606 w 4389701"/>
                <a:gd name="connsiteY15" fmla="*/ 2108978 h 3715351"/>
                <a:gd name="connsiteX16" fmla="*/ 3877997 w 4389701"/>
                <a:gd name="connsiteY16" fmla="*/ 1312875 h 3715351"/>
                <a:gd name="connsiteX17" fmla="*/ 3871005 w 4389701"/>
                <a:gd name="connsiteY17" fmla="*/ 626026 h 3715351"/>
                <a:gd name="connsiteX18" fmla="*/ 3600818 w 4389701"/>
                <a:gd name="connsiteY18" fmla="*/ 125805 h 3715351"/>
                <a:gd name="connsiteX19" fmla="*/ 0 w 4389701"/>
                <a:gd name="connsiteY19" fmla="*/ 0 h 3715351"/>
                <a:gd name="connsiteX20" fmla="*/ 610148 w 4389701"/>
                <a:gd name="connsiteY20" fmla="*/ 0 h 3715351"/>
                <a:gd name="connsiteX21" fmla="*/ 507071 w 4389701"/>
                <a:gd name="connsiteY21" fmla="*/ 99503 h 3715351"/>
                <a:gd name="connsiteX22" fmla="*/ 367825 w 4389701"/>
                <a:gd name="connsiteY22" fmla="*/ 228156 h 3715351"/>
                <a:gd name="connsiteX23" fmla="*/ 21000 w 4389701"/>
                <a:gd name="connsiteY23" fmla="*/ 569708 h 3715351"/>
                <a:gd name="connsiteX24" fmla="*/ 0 w 4389701"/>
                <a:gd name="connsiteY24" fmla="*/ 596889 h 371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389701" h="3715351">
                  <a:moveTo>
                    <a:pt x="3499929" y="0"/>
                  </a:moveTo>
                  <a:lnTo>
                    <a:pt x="4063056" y="0"/>
                  </a:lnTo>
                  <a:lnTo>
                    <a:pt x="4090576" y="40479"/>
                  </a:lnTo>
                  <a:cubicBezTo>
                    <a:pt x="4344122" y="451833"/>
                    <a:pt x="4493851" y="955714"/>
                    <a:pt x="4304020" y="1470170"/>
                  </a:cubicBezTo>
                  <a:cubicBezTo>
                    <a:pt x="3964455" y="2390148"/>
                    <a:pt x="4114576" y="2568603"/>
                    <a:pt x="3646868" y="3036312"/>
                  </a:cubicBezTo>
                  <a:cubicBezTo>
                    <a:pt x="3179069" y="3504020"/>
                    <a:pt x="2641068" y="3715351"/>
                    <a:pt x="1927336" y="3715351"/>
                  </a:cubicBezTo>
                  <a:cubicBezTo>
                    <a:pt x="1219872" y="3715351"/>
                    <a:pt x="578794" y="3431185"/>
                    <a:pt x="112084" y="2970651"/>
                  </a:cubicBezTo>
                  <a:lnTo>
                    <a:pt x="0" y="2848884"/>
                  </a:lnTo>
                  <a:lnTo>
                    <a:pt x="0" y="2034844"/>
                  </a:lnTo>
                  <a:lnTo>
                    <a:pt x="57349" y="2152995"/>
                  </a:lnTo>
                  <a:cubicBezTo>
                    <a:pt x="156619" y="2334426"/>
                    <a:pt x="281776" y="2500059"/>
                    <a:pt x="430943" y="2647251"/>
                  </a:cubicBezTo>
                  <a:cubicBezTo>
                    <a:pt x="832174" y="3043032"/>
                    <a:pt x="1363635" y="3261084"/>
                    <a:pt x="1927336" y="3261084"/>
                  </a:cubicBezTo>
                  <a:cubicBezTo>
                    <a:pt x="2229848" y="3261084"/>
                    <a:pt x="2486770" y="3217764"/>
                    <a:pt x="2712723" y="3128673"/>
                  </a:cubicBezTo>
                  <a:cubicBezTo>
                    <a:pt x="2934316" y="3041306"/>
                    <a:pt x="3134841" y="2905989"/>
                    <a:pt x="3325739" y="2715091"/>
                  </a:cubicBezTo>
                  <a:cubicBezTo>
                    <a:pt x="3458513" y="2582408"/>
                    <a:pt x="3505103" y="2504305"/>
                    <a:pt x="3533165" y="2445455"/>
                  </a:cubicBezTo>
                  <a:cubicBezTo>
                    <a:pt x="3573124" y="2361631"/>
                    <a:pt x="3599734" y="2255648"/>
                    <a:pt x="3636606" y="2108978"/>
                  </a:cubicBezTo>
                  <a:cubicBezTo>
                    <a:pt x="3683649" y="1921532"/>
                    <a:pt x="3748129" y="1664701"/>
                    <a:pt x="3877997" y="1312875"/>
                  </a:cubicBezTo>
                  <a:cubicBezTo>
                    <a:pt x="3957462" y="1097549"/>
                    <a:pt x="3955192" y="872957"/>
                    <a:pt x="3871005" y="626026"/>
                  </a:cubicBezTo>
                  <a:cubicBezTo>
                    <a:pt x="3815220" y="462351"/>
                    <a:pt x="3723064" y="292137"/>
                    <a:pt x="3600818" y="125805"/>
                  </a:cubicBezTo>
                  <a:close/>
                  <a:moveTo>
                    <a:pt x="0" y="0"/>
                  </a:moveTo>
                  <a:lnTo>
                    <a:pt x="610148" y="0"/>
                  </a:lnTo>
                  <a:lnTo>
                    <a:pt x="507071" y="99503"/>
                  </a:lnTo>
                  <a:cubicBezTo>
                    <a:pt x="460050" y="143606"/>
                    <a:pt x="413552" y="186244"/>
                    <a:pt x="367825" y="228156"/>
                  </a:cubicBezTo>
                  <a:cubicBezTo>
                    <a:pt x="234937" y="349874"/>
                    <a:pt x="115689" y="459178"/>
                    <a:pt x="21000" y="569708"/>
                  </a:cubicBezTo>
                  <a:lnTo>
                    <a:pt x="0" y="596889"/>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Freeform: Shape 28">
              <a:extLst>
                <a:ext uri="{FF2B5EF4-FFF2-40B4-BE49-F238E27FC236}">
                  <a16:creationId xmlns:a16="http://schemas.microsoft.com/office/drawing/2014/main" id="{C4A30C11-CB65-4FFA-A60D-499BF0DCDB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33" y="6910"/>
              <a:ext cx="4457647" cy="3827827"/>
            </a:xfrm>
            <a:custGeom>
              <a:avLst/>
              <a:gdLst>
                <a:gd name="connsiteX0" fmla="*/ 4035886 w 4457647"/>
                <a:gd name="connsiteY0" fmla="*/ 0 h 3827827"/>
                <a:gd name="connsiteX1" fmla="*/ 4194172 w 4457647"/>
                <a:gd name="connsiteY1" fmla="*/ 0 h 3827827"/>
                <a:gd name="connsiteX2" fmla="*/ 4245692 w 4457647"/>
                <a:gd name="connsiteY2" fmla="*/ 106223 h 3827827"/>
                <a:gd name="connsiteX3" fmla="*/ 4457647 w 4457647"/>
                <a:gd name="connsiteY3" fmla="*/ 1148970 h 3827827"/>
                <a:gd name="connsiteX4" fmla="*/ 1760496 w 4457647"/>
                <a:gd name="connsiteY4" fmla="*/ 3827827 h 3827827"/>
                <a:gd name="connsiteX5" fmla="*/ 44857 w 4457647"/>
                <a:gd name="connsiteY5" fmla="*/ 3216117 h 3827827"/>
                <a:gd name="connsiteX6" fmla="*/ 0 w 4457647"/>
                <a:gd name="connsiteY6" fmla="*/ 3175626 h 3827827"/>
                <a:gd name="connsiteX7" fmla="*/ 0 w 4457647"/>
                <a:gd name="connsiteY7" fmla="*/ 2859397 h 3827827"/>
                <a:gd name="connsiteX8" fmla="*/ 60826 w 4457647"/>
                <a:gd name="connsiteY8" fmla="*/ 2920142 h 3827827"/>
                <a:gd name="connsiteX9" fmla="*/ 668665 w 4457647"/>
                <a:gd name="connsiteY9" fmla="*/ 3318613 h 3827827"/>
                <a:gd name="connsiteX10" fmla="*/ 1122989 w 4457647"/>
                <a:gd name="connsiteY10" fmla="*/ 3478142 h 3827827"/>
                <a:gd name="connsiteX11" fmla="*/ 1181503 w 4457647"/>
                <a:gd name="connsiteY11" fmla="*/ 3491652 h 3827827"/>
                <a:gd name="connsiteX12" fmla="*/ 1240017 w 4457647"/>
                <a:gd name="connsiteY12" fmla="*/ 3504606 h 3827827"/>
                <a:gd name="connsiteX13" fmla="*/ 1298904 w 4457647"/>
                <a:gd name="connsiteY13" fmla="*/ 3515525 h 3827827"/>
                <a:gd name="connsiteX14" fmla="*/ 1328347 w 4457647"/>
                <a:gd name="connsiteY14" fmla="*/ 3520986 h 3827827"/>
                <a:gd name="connsiteX15" fmla="*/ 1357885 w 4457647"/>
                <a:gd name="connsiteY15" fmla="*/ 3525889 h 3827827"/>
                <a:gd name="connsiteX16" fmla="*/ 1476217 w 4457647"/>
                <a:gd name="connsiteY16" fmla="*/ 3542361 h 3827827"/>
                <a:gd name="connsiteX17" fmla="*/ 1595016 w 4457647"/>
                <a:gd name="connsiteY17" fmla="*/ 3553556 h 3827827"/>
                <a:gd name="connsiteX18" fmla="*/ 1714094 w 4457647"/>
                <a:gd name="connsiteY18" fmla="*/ 3559387 h 3827827"/>
                <a:gd name="connsiteX19" fmla="*/ 1833172 w 4457647"/>
                <a:gd name="connsiteY19" fmla="*/ 3560589 h 3827827"/>
                <a:gd name="connsiteX20" fmla="*/ 2073006 w 4457647"/>
                <a:gd name="connsiteY20" fmla="*/ 3550318 h 3827827"/>
                <a:gd name="connsiteX21" fmla="*/ 2542145 w 4457647"/>
                <a:gd name="connsiteY21" fmla="*/ 3478419 h 3827827"/>
                <a:gd name="connsiteX22" fmla="*/ 2986313 w 4457647"/>
                <a:gd name="connsiteY22" fmla="*/ 3322592 h 3827827"/>
                <a:gd name="connsiteX23" fmla="*/ 3392744 w 4457647"/>
                <a:gd name="connsiteY23" fmla="*/ 3075804 h 3827827"/>
                <a:gd name="connsiteX24" fmla="*/ 3440357 w 4457647"/>
                <a:gd name="connsiteY24" fmla="*/ 3038976 h 3827827"/>
                <a:gd name="connsiteX25" fmla="*/ 3487597 w 4457647"/>
                <a:gd name="connsiteY25" fmla="*/ 3001407 h 3827827"/>
                <a:gd name="connsiteX26" fmla="*/ 3533812 w 4457647"/>
                <a:gd name="connsiteY26" fmla="*/ 2962357 h 3827827"/>
                <a:gd name="connsiteX27" fmla="*/ 3579375 w 4457647"/>
                <a:gd name="connsiteY27" fmla="*/ 2922568 h 3827827"/>
                <a:gd name="connsiteX28" fmla="*/ 3748023 w 4457647"/>
                <a:gd name="connsiteY28" fmla="*/ 2751936 h 3827827"/>
                <a:gd name="connsiteX29" fmla="*/ 3883220 w 4457647"/>
                <a:gd name="connsiteY29" fmla="*/ 2557428 h 3827827"/>
                <a:gd name="connsiteX30" fmla="*/ 3910334 w 4457647"/>
                <a:gd name="connsiteY30" fmla="*/ 2504221 h 3827827"/>
                <a:gd name="connsiteX31" fmla="*/ 3934094 w 4457647"/>
                <a:gd name="connsiteY31" fmla="*/ 2448979 h 3827827"/>
                <a:gd name="connsiteX32" fmla="*/ 3955991 w 4457647"/>
                <a:gd name="connsiteY32" fmla="*/ 2392440 h 3827827"/>
                <a:gd name="connsiteX33" fmla="*/ 3976209 w 4457647"/>
                <a:gd name="connsiteY33" fmla="*/ 2334792 h 3827827"/>
                <a:gd name="connsiteX34" fmla="*/ 4047954 w 4457647"/>
                <a:gd name="connsiteY34" fmla="*/ 2098368 h 3827827"/>
                <a:gd name="connsiteX35" fmla="*/ 4083082 w 4457647"/>
                <a:gd name="connsiteY35" fmla="*/ 1979185 h 3827827"/>
                <a:gd name="connsiteX36" fmla="*/ 4119234 w 4457647"/>
                <a:gd name="connsiteY36" fmla="*/ 1860185 h 3827827"/>
                <a:gd name="connsiteX37" fmla="*/ 4279124 w 4457647"/>
                <a:gd name="connsiteY37" fmla="*/ 1389742 h 3827827"/>
                <a:gd name="connsiteX38" fmla="*/ 4359347 w 4457647"/>
                <a:gd name="connsiteY38" fmla="*/ 909398 h 3827827"/>
                <a:gd name="connsiteX39" fmla="*/ 4331954 w 4457647"/>
                <a:gd name="connsiteY39" fmla="*/ 667330 h 3827827"/>
                <a:gd name="connsiteX40" fmla="*/ 4318723 w 4457647"/>
                <a:gd name="connsiteY40" fmla="*/ 607924 h 3827827"/>
                <a:gd name="connsiteX41" fmla="*/ 4303162 w 4457647"/>
                <a:gd name="connsiteY41" fmla="*/ 549072 h 3827827"/>
                <a:gd name="connsiteX42" fmla="*/ 4285087 w 4457647"/>
                <a:gd name="connsiteY42" fmla="*/ 490961 h 3827827"/>
                <a:gd name="connsiteX43" fmla="*/ 4265053 w 4457647"/>
                <a:gd name="connsiteY43" fmla="*/ 433589 h 3827827"/>
                <a:gd name="connsiteX44" fmla="*/ 4039569 w 4457647"/>
                <a:gd name="connsiteY44" fmla="*/ 4880 h 3827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457647" h="3827827">
                  <a:moveTo>
                    <a:pt x="4035886" y="0"/>
                  </a:moveTo>
                  <a:lnTo>
                    <a:pt x="4194172" y="0"/>
                  </a:lnTo>
                  <a:lnTo>
                    <a:pt x="4245692" y="106223"/>
                  </a:lnTo>
                  <a:cubicBezTo>
                    <a:pt x="4382175" y="426719"/>
                    <a:pt x="4457647" y="779088"/>
                    <a:pt x="4457647" y="1148970"/>
                  </a:cubicBezTo>
                  <a:cubicBezTo>
                    <a:pt x="4457647" y="2628495"/>
                    <a:pt x="3250092" y="3827827"/>
                    <a:pt x="1760496" y="3827827"/>
                  </a:cubicBezTo>
                  <a:cubicBezTo>
                    <a:pt x="1108797" y="3827827"/>
                    <a:pt x="511083" y="3598267"/>
                    <a:pt x="44857" y="3216117"/>
                  </a:cubicBezTo>
                  <a:lnTo>
                    <a:pt x="0" y="3175626"/>
                  </a:lnTo>
                  <a:lnTo>
                    <a:pt x="0" y="2859397"/>
                  </a:lnTo>
                  <a:lnTo>
                    <a:pt x="60826" y="2920142"/>
                  </a:lnTo>
                  <a:cubicBezTo>
                    <a:pt x="242264" y="3083259"/>
                    <a:pt x="448677" y="3217775"/>
                    <a:pt x="668665" y="3318613"/>
                  </a:cubicBezTo>
                  <a:cubicBezTo>
                    <a:pt x="815323" y="3385977"/>
                    <a:pt x="967666" y="3439462"/>
                    <a:pt x="1122989" y="3478142"/>
                  </a:cubicBezTo>
                  <a:lnTo>
                    <a:pt x="1181503" y="3491652"/>
                  </a:lnTo>
                  <a:cubicBezTo>
                    <a:pt x="1201070" y="3496002"/>
                    <a:pt x="1220264" y="3501460"/>
                    <a:pt x="1240017" y="3504606"/>
                  </a:cubicBezTo>
                  <a:lnTo>
                    <a:pt x="1298904" y="3515525"/>
                  </a:lnTo>
                  <a:lnTo>
                    <a:pt x="1328347" y="3520986"/>
                  </a:lnTo>
                  <a:cubicBezTo>
                    <a:pt x="1338131" y="3522835"/>
                    <a:pt x="1347915" y="3524778"/>
                    <a:pt x="1357885" y="3525889"/>
                  </a:cubicBezTo>
                  <a:cubicBezTo>
                    <a:pt x="1397391" y="3531348"/>
                    <a:pt x="1436710" y="3537271"/>
                    <a:pt x="1476217" y="3542361"/>
                  </a:cubicBezTo>
                  <a:cubicBezTo>
                    <a:pt x="1515910" y="3545784"/>
                    <a:pt x="1555509" y="3549578"/>
                    <a:pt x="1595016" y="3553556"/>
                  </a:cubicBezTo>
                  <a:lnTo>
                    <a:pt x="1714094" y="3559387"/>
                  </a:lnTo>
                  <a:cubicBezTo>
                    <a:pt x="1753787" y="3560497"/>
                    <a:pt x="1793480" y="3560127"/>
                    <a:pt x="1833172" y="3560589"/>
                  </a:cubicBezTo>
                  <a:cubicBezTo>
                    <a:pt x="1913023" y="3559295"/>
                    <a:pt x="1993620" y="3556426"/>
                    <a:pt x="2073006" y="3550318"/>
                  </a:cubicBezTo>
                  <a:cubicBezTo>
                    <a:pt x="2232150" y="3538474"/>
                    <a:pt x="2389244" y="3515618"/>
                    <a:pt x="2542145" y="3478419"/>
                  </a:cubicBezTo>
                  <a:cubicBezTo>
                    <a:pt x="2695045" y="3441313"/>
                    <a:pt x="2843753" y="3389586"/>
                    <a:pt x="2986313" y="3322592"/>
                  </a:cubicBezTo>
                  <a:cubicBezTo>
                    <a:pt x="3128871" y="3255413"/>
                    <a:pt x="3264442" y="3171854"/>
                    <a:pt x="3392744" y="3075804"/>
                  </a:cubicBezTo>
                  <a:lnTo>
                    <a:pt x="3440357" y="3038976"/>
                  </a:lnTo>
                  <a:cubicBezTo>
                    <a:pt x="3456290" y="3026669"/>
                    <a:pt x="3472502" y="3014732"/>
                    <a:pt x="3487597" y="3001407"/>
                  </a:cubicBezTo>
                  <a:lnTo>
                    <a:pt x="3533812" y="2962357"/>
                  </a:lnTo>
                  <a:cubicBezTo>
                    <a:pt x="3549186" y="2949218"/>
                    <a:pt x="3564933" y="2936448"/>
                    <a:pt x="3579375" y="2922568"/>
                  </a:cubicBezTo>
                  <a:cubicBezTo>
                    <a:pt x="3638821" y="2868250"/>
                    <a:pt x="3697149" y="2812639"/>
                    <a:pt x="3748023" y="2751936"/>
                  </a:cubicBezTo>
                  <a:cubicBezTo>
                    <a:pt x="3800946" y="2692344"/>
                    <a:pt x="3844739" y="2626922"/>
                    <a:pt x="3883220" y="2557428"/>
                  </a:cubicBezTo>
                  <a:cubicBezTo>
                    <a:pt x="3892352" y="2539755"/>
                    <a:pt x="3901482" y="2522082"/>
                    <a:pt x="3910334" y="2504221"/>
                  </a:cubicBezTo>
                  <a:lnTo>
                    <a:pt x="3934094" y="2448979"/>
                  </a:lnTo>
                  <a:cubicBezTo>
                    <a:pt x="3942481" y="2430750"/>
                    <a:pt x="3948723" y="2411318"/>
                    <a:pt x="3955991" y="2392440"/>
                  </a:cubicBezTo>
                  <a:cubicBezTo>
                    <a:pt x="3963072" y="2373379"/>
                    <a:pt x="3970153" y="2354409"/>
                    <a:pt x="3976209" y="2334792"/>
                  </a:cubicBezTo>
                  <a:cubicBezTo>
                    <a:pt x="4002112" y="2257341"/>
                    <a:pt x="4024941" y="2177762"/>
                    <a:pt x="4047954" y="2098368"/>
                  </a:cubicBezTo>
                  <a:lnTo>
                    <a:pt x="4083082" y="1979185"/>
                  </a:lnTo>
                  <a:lnTo>
                    <a:pt x="4119234" y="1860185"/>
                  </a:lnTo>
                  <a:cubicBezTo>
                    <a:pt x="4168244" y="1701859"/>
                    <a:pt x="4222752" y="1545478"/>
                    <a:pt x="4279124" y="1389742"/>
                  </a:cubicBezTo>
                  <a:cubicBezTo>
                    <a:pt x="4335588" y="1236044"/>
                    <a:pt x="4363260" y="1072259"/>
                    <a:pt x="4359347" y="909398"/>
                  </a:cubicBezTo>
                  <a:cubicBezTo>
                    <a:pt x="4357671" y="827968"/>
                    <a:pt x="4348166" y="746909"/>
                    <a:pt x="4331954" y="667330"/>
                  </a:cubicBezTo>
                  <a:cubicBezTo>
                    <a:pt x="4327947" y="647436"/>
                    <a:pt x="4323940" y="627541"/>
                    <a:pt x="4318723" y="607924"/>
                  </a:cubicBezTo>
                  <a:cubicBezTo>
                    <a:pt x="4313877" y="588214"/>
                    <a:pt x="4309312" y="568412"/>
                    <a:pt x="4303162" y="549072"/>
                  </a:cubicBezTo>
                  <a:cubicBezTo>
                    <a:pt x="4297386" y="529547"/>
                    <a:pt x="4291795" y="510115"/>
                    <a:pt x="4285087" y="490961"/>
                  </a:cubicBezTo>
                  <a:cubicBezTo>
                    <a:pt x="4278657" y="471714"/>
                    <a:pt x="4272415" y="452466"/>
                    <a:pt x="4265053" y="433589"/>
                  </a:cubicBezTo>
                  <a:cubicBezTo>
                    <a:pt x="4208682" y="281464"/>
                    <a:pt x="4130694" y="138314"/>
                    <a:pt x="4039569" y="488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Picture 4" descr="A picture containing text, truck, car, parked&#10;&#10;Description automatically generated">
            <a:extLst>
              <a:ext uri="{FF2B5EF4-FFF2-40B4-BE49-F238E27FC236}">
                <a16:creationId xmlns:a16="http://schemas.microsoft.com/office/drawing/2014/main" id="{269BAD3A-42FF-F477-DD7B-6A0FD8BBF4DF}"/>
              </a:ext>
            </a:extLst>
          </p:cNvPr>
          <p:cNvPicPr>
            <a:picLocks noChangeAspect="1"/>
          </p:cNvPicPr>
          <p:nvPr/>
        </p:nvPicPr>
        <p:blipFill rotWithShape="1">
          <a:blip r:embed="rId5">
            <a:alphaModFix/>
            <a:extLst>
              <a:ext uri="{28A0092B-C50C-407E-A947-70E740481C1C}">
                <a14:useLocalDpi xmlns:a14="http://schemas.microsoft.com/office/drawing/2010/main" val="0"/>
              </a:ext>
            </a:extLst>
          </a:blip>
          <a:srcRect l="16863" r="30657"/>
          <a:stretch/>
        </p:blipFill>
        <p:spPr>
          <a:xfrm>
            <a:off x="-8884" y="3902285"/>
            <a:ext cx="3440586" cy="2950205"/>
          </a:xfrm>
          <a:custGeom>
            <a:avLst/>
            <a:gdLst/>
            <a:ahLst/>
            <a:cxnLst/>
            <a:rect l="l" t="t" r="r" b="b"/>
            <a:pathLst>
              <a:path w="3440586" h="2950205">
                <a:moveTo>
                  <a:pt x="1539166" y="0"/>
                </a:moveTo>
                <a:cubicBezTo>
                  <a:pt x="2589292" y="0"/>
                  <a:pt x="3440586" y="851294"/>
                  <a:pt x="3440586" y="1901419"/>
                </a:cubicBezTo>
                <a:cubicBezTo>
                  <a:pt x="3440586" y="2229583"/>
                  <a:pt x="3357452" y="2538330"/>
                  <a:pt x="3211095" y="2807749"/>
                </a:cubicBezTo>
                <a:lnTo>
                  <a:pt x="3124550" y="2950205"/>
                </a:lnTo>
                <a:lnTo>
                  <a:pt x="0" y="2950205"/>
                </a:lnTo>
                <a:lnTo>
                  <a:pt x="0" y="788141"/>
                </a:lnTo>
                <a:lnTo>
                  <a:pt x="71938" y="691940"/>
                </a:lnTo>
                <a:cubicBezTo>
                  <a:pt x="420687" y="269355"/>
                  <a:pt x="948471" y="0"/>
                  <a:pt x="1539166" y="0"/>
                </a:cubicBezTo>
                <a:close/>
              </a:path>
            </a:pathLst>
          </a:custGeom>
          <a:effectLst>
            <a:softEdge rad="0"/>
          </a:effectLst>
        </p:spPr>
      </p:pic>
      <p:grpSp>
        <p:nvGrpSpPr>
          <p:cNvPr id="31" name="Group 30">
            <a:extLst>
              <a:ext uri="{FF2B5EF4-FFF2-40B4-BE49-F238E27FC236}">
                <a16:creationId xmlns:a16="http://schemas.microsoft.com/office/drawing/2014/main" id="{17257C98-0E33-485C-9C22-40866738EE6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884" y="3881713"/>
            <a:ext cx="3462418" cy="2976353"/>
            <a:chOff x="-4021" y="3881713"/>
            <a:chExt cx="3462418" cy="2976353"/>
          </a:xfrm>
        </p:grpSpPr>
        <p:sp>
          <p:nvSpPr>
            <p:cNvPr id="32" name="Freeform: Shape 31">
              <a:extLst>
                <a:ext uri="{FF2B5EF4-FFF2-40B4-BE49-F238E27FC236}">
                  <a16:creationId xmlns:a16="http://schemas.microsoft.com/office/drawing/2014/main" id="{FCD0BE98-443D-44A6-9877-B0F14B6954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021" y="3908755"/>
              <a:ext cx="3405727" cy="2949311"/>
            </a:xfrm>
            <a:custGeom>
              <a:avLst/>
              <a:gdLst>
                <a:gd name="connsiteX0" fmla="*/ 0 w 3405727"/>
                <a:gd name="connsiteY0" fmla="*/ 2398516 h 2990629"/>
                <a:gd name="connsiteX1" fmla="*/ 34685 w 3405727"/>
                <a:gd name="connsiteY1" fmla="*/ 2518944 h 2990629"/>
                <a:gd name="connsiteX2" fmla="*/ 168103 w 3405727"/>
                <a:gd name="connsiteY2" fmla="*/ 2813843 h 2990629"/>
                <a:gd name="connsiteX3" fmla="*/ 255611 w 3405727"/>
                <a:gd name="connsiteY3" fmla="*/ 2950711 h 2990629"/>
                <a:gd name="connsiteX4" fmla="*/ 285306 w 3405727"/>
                <a:gd name="connsiteY4" fmla="*/ 2990629 h 2990629"/>
                <a:gd name="connsiteX5" fmla="*/ 29051 w 3405727"/>
                <a:gd name="connsiteY5" fmla="*/ 2990629 h 2990629"/>
                <a:gd name="connsiteX6" fmla="*/ 0 w 3405727"/>
                <a:gd name="connsiteY6" fmla="*/ 2950561 h 2990629"/>
                <a:gd name="connsiteX7" fmla="*/ 1529815 w 3405727"/>
                <a:gd name="connsiteY7" fmla="*/ 58 h 2990629"/>
                <a:gd name="connsiteX8" fmla="*/ 1710005 w 3405727"/>
                <a:gd name="connsiteY8" fmla="*/ 11336 h 2990629"/>
                <a:gd name="connsiteX9" fmla="*/ 1886680 w 3405727"/>
                <a:gd name="connsiteY9" fmla="*/ 45172 h 2990629"/>
                <a:gd name="connsiteX10" fmla="*/ 2223376 w 3405727"/>
                <a:gd name="connsiteY10" fmla="*/ 168173 h 2990629"/>
                <a:gd name="connsiteX11" fmla="*/ 2381739 w 3405727"/>
                <a:gd name="connsiteY11" fmla="*/ 252696 h 2990629"/>
                <a:gd name="connsiteX12" fmla="*/ 2532871 w 3405727"/>
                <a:gd name="connsiteY12" fmla="*/ 350089 h 2990629"/>
                <a:gd name="connsiteX13" fmla="*/ 2810322 w 3405727"/>
                <a:gd name="connsiteY13" fmla="*/ 580834 h 2990629"/>
                <a:gd name="connsiteX14" fmla="*/ 3049360 w 3405727"/>
                <a:gd name="connsiteY14" fmla="*/ 855234 h 2990629"/>
                <a:gd name="connsiteX15" fmla="*/ 3240763 w 3405727"/>
                <a:gd name="connsiteY15" fmla="*/ 1169638 h 2990629"/>
                <a:gd name="connsiteX16" fmla="*/ 3314803 w 3405727"/>
                <a:gd name="connsiteY16" fmla="*/ 1340474 h 2990629"/>
                <a:gd name="connsiteX17" fmla="*/ 3330791 w 3405727"/>
                <a:gd name="connsiteY17" fmla="*/ 1384460 h 2990629"/>
                <a:gd name="connsiteX18" fmla="*/ 3345453 w 3405727"/>
                <a:gd name="connsiteY18" fmla="*/ 1428977 h 2990629"/>
                <a:gd name="connsiteX19" fmla="*/ 3358457 w 3405727"/>
                <a:gd name="connsiteY19" fmla="*/ 1474091 h 2990629"/>
                <a:gd name="connsiteX20" fmla="*/ 3369868 w 3405727"/>
                <a:gd name="connsiteY20" fmla="*/ 1519736 h 2990629"/>
                <a:gd name="connsiteX21" fmla="*/ 3405163 w 3405727"/>
                <a:gd name="connsiteY21" fmla="*/ 1894713 h 2990629"/>
                <a:gd name="connsiteX22" fmla="*/ 3385459 w 3405727"/>
                <a:gd name="connsiteY22" fmla="*/ 2082134 h 2990629"/>
                <a:gd name="connsiteX23" fmla="*/ 3339549 w 3405727"/>
                <a:gd name="connsiteY23" fmla="*/ 2263586 h 2990629"/>
                <a:gd name="connsiteX24" fmla="*/ 3278379 w 3405727"/>
                <a:gd name="connsiteY24" fmla="*/ 2438999 h 2990629"/>
                <a:gd name="connsiteX25" fmla="*/ 3239900 w 3405727"/>
                <a:gd name="connsiteY25" fmla="*/ 2526175 h 2990629"/>
                <a:gd name="connsiteX26" fmla="*/ 3190407 w 3405727"/>
                <a:gd name="connsiteY26" fmla="*/ 2611095 h 2990629"/>
                <a:gd name="connsiteX27" fmla="*/ 3127049 w 3405727"/>
                <a:gd name="connsiteY27" fmla="*/ 2689448 h 2990629"/>
                <a:gd name="connsiteX28" fmla="*/ 3090560 w 3405727"/>
                <a:gd name="connsiteY28" fmla="*/ 2724279 h 2990629"/>
                <a:gd name="connsiteX29" fmla="*/ 3052080 w 3405727"/>
                <a:gd name="connsiteY29" fmla="*/ 2755460 h 2990629"/>
                <a:gd name="connsiteX30" fmla="*/ 2898626 w 3405727"/>
                <a:gd name="connsiteY30" fmla="*/ 2853649 h 2990629"/>
                <a:gd name="connsiteX31" fmla="*/ 2763748 w 3405727"/>
                <a:gd name="connsiteY31" fmla="*/ 2943015 h 2990629"/>
                <a:gd name="connsiteX32" fmla="*/ 2705681 w 3405727"/>
                <a:gd name="connsiteY32" fmla="*/ 2990629 h 2990629"/>
                <a:gd name="connsiteX33" fmla="*/ 2419819 w 3405727"/>
                <a:gd name="connsiteY33" fmla="*/ 2990629 h 2990629"/>
                <a:gd name="connsiteX34" fmla="*/ 2444103 w 3405727"/>
                <a:gd name="connsiteY34" fmla="*/ 2964245 h 2990629"/>
                <a:gd name="connsiteX35" fmla="*/ 2475218 w 3405727"/>
                <a:gd name="connsiteY35" fmla="*/ 2932334 h 2990629"/>
                <a:gd name="connsiteX36" fmla="*/ 2508589 w 3405727"/>
                <a:gd name="connsiteY36" fmla="*/ 2899958 h 2990629"/>
                <a:gd name="connsiteX37" fmla="*/ 2656404 w 3405727"/>
                <a:gd name="connsiteY37" fmla="*/ 2784386 h 2990629"/>
                <a:gd name="connsiteX38" fmla="*/ 2815497 w 3405727"/>
                <a:gd name="connsiteY38" fmla="*/ 2696347 h 2990629"/>
                <a:gd name="connsiteX39" fmla="*/ 2890664 w 3405727"/>
                <a:gd name="connsiteY39" fmla="*/ 2658731 h 2990629"/>
                <a:gd name="connsiteX40" fmla="*/ 2957473 w 3405727"/>
                <a:gd name="connsiteY40" fmla="*/ 2619787 h 2990629"/>
                <a:gd name="connsiteX41" fmla="*/ 3059178 w 3405727"/>
                <a:gd name="connsiteY41" fmla="*/ 2519408 h 2990629"/>
                <a:gd name="connsiteX42" fmla="*/ 3123599 w 3405727"/>
                <a:gd name="connsiteY42" fmla="*/ 2381810 h 2990629"/>
                <a:gd name="connsiteX43" fmla="*/ 3155312 w 3405727"/>
                <a:gd name="connsiteY43" fmla="*/ 2223447 h 2990629"/>
                <a:gd name="connsiteX44" fmla="*/ 3160884 w 3405727"/>
                <a:gd name="connsiteY44" fmla="*/ 2061966 h 2990629"/>
                <a:gd name="connsiteX45" fmla="*/ 3150535 w 3405727"/>
                <a:gd name="connsiteY45" fmla="*/ 1902607 h 2990629"/>
                <a:gd name="connsiteX46" fmla="*/ 3126783 w 3405727"/>
                <a:gd name="connsiteY46" fmla="*/ 1745770 h 2990629"/>
                <a:gd name="connsiteX47" fmla="*/ 3089631 w 3405727"/>
                <a:gd name="connsiteY47" fmla="*/ 1591719 h 2990629"/>
                <a:gd name="connsiteX48" fmla="*/ 2988522 w 3405727"/>
                <a:gd name="connsiteY48" fmla="*/ 1289124 h 2990629"/>
                <a:gd name="connsiteX49" fmla="*/ 2839580 w 3405727"/>
                <a:gd name="connsiteY49" fmla="*/ 1002185 h 2990629"/>
                <a:gd name="connsiteX50" fmla="*/ 2748755 w 3405727"/>
                <a:gd name="connsiteY50" fmla="*/ 866843 h 2990629"/>
                <a:gd name="connsiteX51" fmla="*/ 2647447 w 3405727"/>
                <a:gd name="connsiteY51" fmla="*/ 738401 h 2990629"/>
                <a:gd name="connsiteX52" fmla="*/ 2416172 w 3405727"/>
                <a:gd name="connsiteY52" fmla="*/ 505931 h 2990629"/>
                <a:gd name="connsiteX53" fmla="*/ 2148407 w 3405727"/>
                <a:gd name="connsiteY53" fmla="*/ 316586 h 2990629"/>
                <a:gd name="connsiteX54" fmla="*/ 2112581 w 3405727"/>
                <a:gd name="connsiteY54" fmla="*/ 296683 h 2990629"/>
                <a:gd name="connsiteX55" fmla="*/ 2076292 w 3405727"/>
                <a:gd name="connsiteY55" fmla="*/ 277708 h 2990629"/>
                <a:gd name="connsiteX56" fmla="*/ 2039404 w 3405727"/>
                <a:gd name="connsiteY56" fmla="*/ 259928 h 2990629"/>
                <a:gd name="connsiteX57" fmla="*/ 2002118 w 3405727"/>
                <a:gd name="connsiteY57" fmla="*/ 243143 h 2990629"/>
                <a:gd name="connsiteX58" fmla="*/ 1848996 w 3405727"/>
                <a:gd name="connsiteY58" fmla="*/ 186949 h 2990629"/>
                <a:gd name="connsiteX59" fmla="*/ 1690766 w 3405727"/>
                <a:gd name="connsiteY59" fmla="*/ 150592 h 2990629"/>
                <a:gd name="connsiteX60" fmla="*/ 1529815 w 3405727"/>
                <a:gd name="connsiteY60" fmla="*/ 136793 h 2990629"/>
                <a:gd name="connsiteX61" fmla="*/ 1206321 w 3405727"/>
                <a:gd name="connsiteY61" fmla="*/ 179452 h 2990629"/>
                <a:gd name="connsiteX62" fmla="*/ 906711 w 3405727"/>
                <a:gd name="connsiteY62" fmla="*/ 305307 h 2990629"/>
                <a:gd name="connsiteX63" fmla="*/ 641667 w 3405727"/>
                <a:gd name="connsiteY63" fmla="*/ 489080 h 2990629"/>
                <a:gd name="connsiteX64" fmla="*/ 520987 w 3405727"/>
                <a:gd name="connsiteY64" fmla="*/ 595165 h 2990629"/>
                <a:gd name="connsiteX65" fmla="*/ 406742 w 3405727"/>
                <a:gd name="connsiteY65" fmla="*/ 708281 h 2990629"/>
                <a:gd name="connsiteX66" fmla="*/ 68587 w 3405727"/>
                <a:gd name="connsiteY66" fmla="*/ 1254625 h 2990629"/>
                <a:gd name="connsiteX67" fmla="*/ 16050 w 3405727"/>
                <a:gd name="connsiteY67" fmla="*/ 1407357 h 2990629"/>
                <a:gd name="connsiteX68" fmla="*/ 0 w 3405727"/>
                <a:gd name="connsiteY68" fmla="*/ 1472957 h 2990629"/>
                <a:gd name="connsiteX69" fmla="*/ 0 w 3405727"/>
                <a:gd name="connsiteY69" fmla="*/ 834497 h 2990629"/>
                <a:gd name="connsiteX70" fmla="*/ 2773 w 3405727"/>
                <a:gd name="connsiteY70" fmla="*/ 829707 h 2990629"/>
                <a:gd name="connsiteX71" fmla="*/ 227746 w 3405727"/>
                <a:gd name="connsiteY71" fmla="*/ 539303 h 2990629"/>
                <a:gd name="connsiteX72" fmla="*/ 357979 w 3405727"/>
                <a:gd name="connsiteY72" fmla="*/ 409733 h 2990629"/>
                <a:gd name="connsiteX73" fmla="*/ 503273 w 3405727"/>
                <a:gd name="connsiteY73" fmla="*/ 297611 h 2990629"/>
                <a:gd name="connsiteX74" fmla="*/ 826767 w 3405727"/>
                <a:gd name="connsiteY74" fmla="*/ 129296 h 2990629"/>
                <a:gd name="connsiteX75" fmla="*/ 1174277 w 3405727"/>
                <a:gd name="connsiteY75" fmla="*/ 33296 h 2990629"/>
                <a:gd name="connsiteX76" fmla="*/ 1529815 w 3405727"/>
                <a:gd name="connsiteY76" fmla="*/ 58 h 2990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405727" h="2990629">
                  <a:moveTo>
                    <a:pt x="0" y="2398516"/>
                  </a:moveTo>
                  <a:lnTo>
                    <a:pt x="34685" y="2518944"/>
                  </a:lnTo>
                  <a:cubicBezTo>
                    <a:pt x="69582" y="2620981"/>
                    <a:pt x="114165" y="2719966"/>
                    <a:pt x="168103" y="2813843"/>
                  </a:cubicBezTo>
                  <a:cubicBezTo>
                    <a:pt x="195171" y="2860682"/>
                    <a:pt x="224297" y="2906459"/>
                    <a:pt x="255611" y="2950711"/>
                  </a:cubicBezTo>
                  <a:lnTo>
                    <a:pt x="285306" y="2990629"/>
                  </a:lnTo>
                  <a:lnTo>
                    <a:pt x="29051" y="2990629"/>
                  </a:lnTo>
                  <a:lnTo>
                    <a:pt x="0" y="2950561"/>
                  </a:lnTo>
                  <a:close/>
                  <a:moveTo>
                    <a:pt x="1529815" y="58"/>
                  </a:moveTo>
                  <a:cubicBezTo>
                    <a:pt x="1590188" y="-539"/>
                    <a:pt x="1650429" y="3508"/>
                    <a:pt x="1710005" y="11336"/>
                  </a:cubicBezTo>
                  <a:cubicBezTo>
                    <a:pt x="1769649" y="18833"/>
                    <a:pt x="1828562" y="30576"/>
                    <a:pt x="1886680" y="45172"/>
                  </a:cubicBezTo>
                  <a:cubicBezTo>
                    <a:pt x="2002915" y="74563"/>
                    <a:pt x="2115500" y="116492"/>
                    <a:pt x="2223376" y="168173"/>
                  </a:cubicBezTo>
                  <a:cubicBezTo>
                    <a:pt x="2277248" y="194181"/>
                    <a:pt x="2330190" y="222178"/>
                    <a:pt x="2381739" y="252696"/>
                  </a:cubicBezTo>
                  <a:cubicBezTo>
                    <a:pt x="2433421" y="282949"/>
                    <a:pt x="2483909" y="315391"/>
                    <a:pt x="2532871" y="350089"/>
                  </a:cubicBezTo>
                  <a:cubicBezTo>
                    <a:pt x="2630795" y="419486"/>
                    <a:pt x="2723942" y="496312"/>
                    <a:pt x="2810322" y="580834"/>
                  </a:cubicBezTo>
                  <a:cubicBezTo>
                    <a:pt x="2896702" y="665356"/>
                    <a:pt x="2977111" y="756845"/>
                    <a:pt x="3049360" y="855234"/>
                  </a:cubicBezTo>
                  <a:cubicBezTo>
                    <a:pt x="3121873" y="953489"/>
                    <a:pt x="3185896" y="1058777"/>
                    <a:pt x="3240763" y="1169638"/>
                  </a:cubicBezTo>
                  <a:cubicBezTo>
                    <a:pt x="3267963" y="1225168"/>
                    <a:pt x="3292577" y="1282224"/>
                    <a:pt x="3314803" y="1340474"/>
                  </a:cubicBezTo>
                  <a:cubicBezTo>
                    <a:pt x="3320243" y="1355069"/>
                    <a:pt x="3325882" y="1369599"/>
                    <a:pt x="3330791" y="1384460"/>
                  </a:cubicBezTo>
                  <a:lnTo>
                    <a:pt x="3345453" y="1428977"/>
                  </a:lnTo>
                  <a:lnTo>
                    <a:pt x="3358457" y="1474091"/>
                  </a:lnTo>
                  <a:cubicBezTo>
                    <a:pt x="3362703" y="1489151"/>
                    <a:pt x="3366153" y="1504476"/>
                    <a:pt x="3369868" y="1519736"/>
                  </a:cubicBezTo>
                  <a:cubicBezTo>
                    <a:pt x="3398263" y="1642074"/>
                    <a:pt x="3408347" y="1768924"/>
                    <a:pt x="3405163" y="1894713"/>
                  </a:cubicBezTo>
                  <a:cubicBezTo>
                    <a:pt x="3403505" y="1957607"/>
                    <a:pt x="3396936" y="2020434"/>
                    <a:pt x="3385459" y="2082134"/>
                  </a:cubicBezTo>
                  <a:cubicBezTo>
                    <a:pt x="3373915" y="2143834"/>
                    <a:pt x="3357926" y="2204407"/>
                    <a:pt x="3339549" y="2263586"/>
                  </a:cubicBezTo>
                  <a:cubicBezTo>
                    <a:pt x="3321238" y="2322897"/>
                    <a:pt x="3301600" y="2380683"/>
                    <a:pt x="3278379" y="2438999"/>
                  </a:cubicBezTo>
                  <a:cubicBezTo>
                    <a:pt x="3266770" y="2468124"/>
                    <a:pt x="3254164" y="2497315"/>
                    <a:pt x="3239900" y="2526175"/>
                  </a:cubicBezTo>
                  <a:cubicBezTo>
                    <a:pt x="3225371" y="2554969"/>
                    <a:pt x="3209315" y="2583629"/>
                    <a:pt x="3190407" y="2611095"/>
                  </a:cubicBezTo>
                  <a:cubicBezTo>
                    <a:pt x="3171765" y="2638695"/>
                    <a:pt x="3150468" y="2665166"/>
                    <a:pt x="3127049" y="2689448"/>
                  </a:cubicBezTo>
                  <a:cubicBezTo>
                    <a:pt x="3115306" y="2701523"/>
                    <a:pt x="3103099" y="2713199"/>
                    <a:pt x="3090560" y="2724279"/>
                  </a:cubicBezTo>
                  <a:cubicBezTo>
                    <a:pt x="3078020" y="2735292"/>
                    <a:pt x="3065083" y="2745575"/>
                    <a:pt x="3052080" y="2755460"/>
                  </a:cubicBezTo>
                  <a:cubicBezTo>
                    <a:pt x="2999801" y="2794869"/>
                    <a:pt x="2946858" y="2824392"/>
                    <a:pt x="2898626" y="2853649"/>
                  </a:cubicBezTo>
                  <a:cubicBezTo>
                    <a:pt x="2850129" y="2882575"/>
                    <a:pt x="2805413" y="2911302"/>
                    <a:pt x="2763748" y="2943015"/>
                  </a:cubicBezTo>
                  <a:lnTo>
                    <a:pt x="2705681" y="2990629"/>
                  </a:lnTo>
                  <a:lnTo>
                    <a:pt x="2419819" y="2990629"/>
                  </a:lnTo>
                  <a:lnTo>
                    <a:pt x="2444103" y="2964245"/>
                  </a:lnTo>
                  <a:lnTo>
                    <a:pt x="2475218" y="2932334"/>
                  </a:lnTo>
                  <a:cubicBezTo>
                    <a:pt x="2485700" y="2921719"/>
                    <a:pt x="2497244" y="2910573"/>
                    <a:pt x="2508589" y="2899958"/>
                  </a:cubicBezTo>
                  <a:cubicBezTo>
                    <a:pt x="2554101" y="2857099"/>
                    <a:pt x="2604125" y="2818354"/>
                    <a:pt x="2656404" y="2784386"/>
                  </a:cubicBezTo>
                  <a:cubicBezTo>
                    <a:pt x="2708616" y="2750352"/>
                    <a:pt x="2763417" y="2721957"/>
                    <a:pt x="2815497" y="2696347"/>
                  </a:cubicBezTo>
                  <a:cubicBezTo>
                    <a:pt x="2841504" y="2683609"/>
                    <a:pt x="2866847" y="2671270"/>
                    <a:pt x="2890664" y="2658731"/>
                  </a:cubicBezTo>
                  <a:cubicBezTo>
                    <a:pt x="2914549" y="2646258"/>
                    <a:pt x="2937039" y="2633652"/>
                    <a:pt x="2957473" y="2619787"/>
                  </a:cubicBezTo>
                  <a:cubicBezTo>
                    <a:pt x="2998606" y="2592320"/>
                    <a:pt x="3031911" y="2559679"/>
                    <a:pt x="3059178" y="2519408"/>
                  </a:cubicBezTo>
                  <a:cubicBezTo>
                    <a:pt x="3086247" y="2479137"/>
                    <a:pt x="3107610" y="2432166"/>
                    <a:pt x="3123599" y="2381810"/>
                  </a:cubicBezTo>
                  <a:cubicBezTo>
                    <a:pt x="3139455" y="2331455"/>
                    <a:pt x="3149606" y="2277186"/>
                    <a:pt x="3155312" y="2223447"/>
                  </a:cubicBezTo>
                  <a:cubicBezTo>
                    <a:pt x="3160818" y="2169509"/>
                    <a:pt x="3162012" y="2115505"/>
                    <a:pt x="3160884" y="2061966"/>
                  </a:cubicBezTo>
                  <a:cubicBezTo>
                    <a:pt x="3159225" y="2008360"/>
                    <a:pt x="3155643" y="1955351"/>
                    <a:pt x="3150535" y="1902607"/>
                  </a:cubicBezTo>
                  <a:cubicBezTo>
                    <a:pt x="3145426" y="1849864"/>
                    <a:pt x="3137664" y="1797518"/>
                    <a:pt x="3126783" y="1745770"/>
                  </a:cubicBezTo>
                  <a:cubicBezTo>
                    <a:pt x="3116035" y="1693955"/>
                    <a:pt x="3103231" y="1642737"/>
                    <a:pt x="3089631" y="1591719"/>
                  </a:cubicBezTo>
                  <a:cubicBezTo>
                    <a:pt x="3062430" y="1489681"/>
                    <a:pt x="3030452" y="1387843"/>
                    <a:pt x="2988522" y="1289124"/>
                  </a:cubicBezTo>
                  <a:cubicBezTo>
                    <a:pt x="2946593" y="1190470"/>
                    <a:pt x="2896702" y="1094338"/>
                    <a:pt x="2839580" y="1002185"/>
                  </a:cubicBezTo>
                  <a:cubicBezTo>
                    <a:pt x="2810853" y="956209"/>
                    <a:pt x="2780666" y="910963"/>
                    <a:pt x="2748755" y="866843"/>
                  </a:cubicBezTo>
                  <a:cubicBezTo>
                    <a:pt x="2716843" y="822725"/>
                    <a:pt x="2682809" y="779999"/>
                    <a:pt x="2647447" y="738401"/>
                  </a:cubicBezTo>
                  <a:cubicBezTo>
                    <a:pt x="2576924" y="655007"/>
                    <a:pt x="2499566" y="576920"/>
                    <a:pt x="2416172" y="505931"/>
                  </a:cubicBezTo>
                  <a:cubicBezTo>
                    <a:pt x="2332977" y="434678"/>
                    <a:pt x="2243346" y="370855"/>
                    <a:pt x="2148407" y="316586"/>
                  </a:cubicBezTo>
                  <a:cubicBezTo>
                    <a:pt x="2136465" y="309951"/>
                    <a:pt x="2124590" y="303118"/>
                    <a:pt x="2112581" y="296683"/>
                  </a:cubicBezTo>
                  <a:lnTo>
                    <a:pt x="2076292" y="277708"/>
                  </a:lnTo>
                  <a:lnTo>
                    <a:pt x="2039404" y="259928"/>
                  </a:lnTo>
                  <a:cubicBezTo>
                    <a:pt x="2027064" y="254089"/>
                    <a:pt x="2014525" y="248782"/>
                    <a:pt x="2002118" y="243143"/>
                  </a:cubicBezTo>
                  <a:cubicBezTo>
                    <a:pt x="1952228" y="221249"/>
                    <a:pt x="1900944" y="202673"/>
                    <a:pt x="1848996" y="186949"/>
                  </a:cubicBezTo>
                  <a:cubicBezTo>
                    <a:pt x="1797049" y="171292"/>
                    <a:pt x="1744107" y="159284"/>
                    <a:pt x="1690766" y="150592"/>
                  </a:cubicBezTo>
                  <a:cubicBezTo>
                    <a:pt x="1637359" y="142034"/>
                    <a:pt x="1583554" y="137457"/>
                    <a:pt x="1529815" y="136793"/>
                  </a:cubicBezTo>
                  <a:cubicBezTo>
                    <a:pt x="1420613" y="135997"/>
                    <a:pt x="1311344" y="150393"/>
                    <a:pt x="1206321" y="179452"/>
                  </a:cubicBezTo>
                  <a:cubicBezTo>
                    <a:pt x="1101166" y="208246"/>
                    <a:pt x="1000854" y="252298"/>
                    <a:pt x="906711" y="305307"/>
                  </a:cubicBezTo>
                  <a:cubicBezTo>
                    <a:pt x="812503" y="358449"/>
                    <a:pt x="724332" y="420879"/>
                    <a:pt x="641667" y="489080"/>
                  </a:cubicBezTo>
                  <a:cubicBezTo>
                    <a:pt x="600202" y="523115"/>
                    <a:pt x="560727" y="559338"/>
                    <a:pt x="520987" y="595165"/>
                  </a:cubicBezTo>
                  <a:cubicBezTo>
                    <a:pt x="481247" y="630991"/>
                    <a:pt x="442502" y="668209"/>
                    <a:pt x="406742" y="708281"/>
                  </a:cubicBezTo>
                  <a:cubicBezTo>
                    <a:pt x="262709" y="867706"/>
                    <a:pt x="147735" y="1054199"/>
                    <a:pt x="68587" y="1254625"/>
                  </a:cubicBezTo>
                  <a:cubicBezTo>
                    <a:pt x="48783" y="1304714"/>
                    <a:pt x="31235" y="1355700"/>
                    <a:pt x="16050" y="1407357"/>
                  </a:cubicBezTo>
                  <a:lnTo>
                    <a:pt x="0" y="1472957"/>
                  </a:lnTo>
                  <a:lnTo>
                    <a:pt x="0" y="834497"/>
                  </a:lnTo>
                  <a:lnTo>
                    <a:pt x="2773" y="829707"/>
                  </a:lnTo>
                  <a:cubicBezTo>
                    <a:pt x="68952" y="726310"/>
                    <a:pt x="144252" y="628967"/>
                    <a:pt x="227746" y="539303"/>
                  </a:cubicBezTo>
                  <a:cubicBezTo>
                    <a:pt x="269676" y="494653"/>
                    <a:pt x="312534" y="450866"/>
                    <a:pt x="357979" y="409733"/>
                  </a:cubicBezTo>
                  <a:cubicBezTo>
                    <a:pt x="403426" y="368600"/>
                    <a:pt x="452719" y="331911"/>
                    <a:pt x="503273" y="297611"/>
                  </a:cubicBezTo>
                  <a:cubicBezTo>
                    <a:pt x="604581" y="229078"/>
                    <a:pt x="713717" y="172951"/>
                    <a:pt x="826767" y="129296"/>
                  </a:cubicBezTo>
                  <a:cubicBezTo>
                    <a:pt x="939817" y="85509"/>
                    <a:pt x="1056715" y="54659"/>
                    <a:pt x="1174277" y="33296"/>
                  </a:cubicBezTo>
                  <a:cubicBezTo>
                    <a:pt x="1291971" y="12000"/>
                    <a:pt x="1410860" y="986"/>
                    <a:pt x="1529815" y="5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32">
              <a:extLst>
                <a:ext uri="{FF2B5EF4-FFF2-40B4-BE49-F238E27FC236}">
                  <a16:creationId xmlns:a16="http://schemas.microsoft.com/office/drawing/2014/main" id="{AD44A17B-31B1-434F-8B3F-488316AA8A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021" y="3908755"/>
              <a:ext cx="3417890" cy="2949310"/>
            </a:xfrm>
            <a:custGeom>
              <a:avLst/>
              <a:gdLst>
                <a:gd name="connsiteX0" fmla="*/ 0 w 3417890"/>
                <a:gd name="connsiteY0" fmla="*/ 1953986 h 2966488"/>
                <a:gd name="connsiteX1" fmla="*/ 3650 w 3417890"/>
                <a:gd name="connsiteY1" fmla="*/ 2036794 h 2966488"/>
                <a:gd name="connsiteX2" fmla="*/ 97711 w 3417890"/>
                <a:gd name="connsiteY2" fmla="*/ 2451281 h 2966488"/>
                <a:gd name="connsiteX3" fmla="*/ 373570 w 3417890"/>
                <a:gd name="connsiteY3" fmla="*/ 2919471 h 2966488"/>
                <a:gd name="connsiteX4" fmla="*/ 418218 w 3417890"/>
                <a:gd name="connsiteY4" fmla="*/ 2966488 h 2966488"/>
                <a:gd name="connsiteX5" fmla="*/ 0 w 3417890"/>
                <a:gd name="connsiteY5" fmla="*/ 2966488 h 2966488"/>
                <a:gd name="connsiteX6" fmla="*/ 1526033 w 3417890"/>
                <a:gd name="connsiteY6" fmla="*/ 0 h 2966488"/>
                <a:gd name="connsiteX7" fmla="*/ 3362636 w 3417890"/>
                <a:gd name="connsiteY7" fmla="*/ 2324034 h 2966488"/>
                <a:gd name="connsiteX8" fmla="*/ 2754079 w 3417890"/>
                <a:gd name="connsiteY8" fmla="*/ 2933084 h 2966488"/>
                <a:gd name="connsiteX9" fmla="*/ 2713560 w 3417890"/>
                <a:gd name="connsiteY9" fmla="*/ 2966488 h 2966488"/>
                <a:gd name="connsiteX10" fmla="*/ 2248047 w 3417890"/>
                <a:gd name="connsiteY10" fmla="*/ 2966488 h 2966488"/>
                <a:gd name="connsiteX11" fmla="*/ 2395207 w 3417890"/>
                <a:gd name="connsiteY11" fmla="*/ 2809141 h 2966488"/>
                <a:gd name="connsiteX12" fmla="*/ 2822595 w 3417890"/>
                <a:gd name="connsiteY12" fmla="*/ 2501371 h 2966488"/>
                <a:gd name="connsiteX13" fmla="*/ 2960458 w 3417890"/>
                <a:gd name="connsiteY13" fmla="*/ 2413398 h 2966488"/>
                <a:gd name="connsiteX14" fmla="*/ 3043189 w 3417890"/>
                <a:gd name="connsiteY14" fmla="*/ 2234668 h 2966488"/>
                <a:gd name="connsiteX15" fmla="*/ 3047966 w 3417890"/>
                <a:gd name="connsiteY15" fmla="*/ 1613687 h 2966488"/>
                <a:gd name="connsiteX16" fmla="*/ 2759170 w 3417890"/>
                <a:gd name="connsiteY16" fmla="*/ 1025348 h 2966488"/>
                <a:gd name="connsiteX17" fmla="*/ 2179655 w 3417890"/>
                <a:gd name="connsiteY17" fmla="*/ 518811 h 2966488"/>
                <a:gd name="connsiteX18" fmla="*/ 1526033 w 3417890"/>
                <a:gd name="connsiteY18" fmla="*/ 331721 h 2966488"/>
                <a:gd name="connsiteX19" fmla="*/ 447145 w 3417890"/>
                <a:gd name="connsiteY19" fmla="*/ 787106 h 2966488"/>
                <a:gd name="connsiteX20" fmla="*/ 118145 w 3417890"/>
                <a:gd name="connsiteY20" fmla="*/ 1283758 h 2966488"/>
                <a:gd name="connsiteX21" fmla="*/ 4939 w 3417890"/>
                <a:gd name="connsiteY21" fmla="*/ 1736003 h 2966488"/>
                <a:gd name="connsiteX22" fmla="*/ 0 w 3417890"/>
                <a:gd name="connsiteY22" fmla="*/ 1838243 h 2966488"/>
                <a:gd name="connsiteX23" fmla="*/ 0 w 3417890"/>
                <a:gd name="connsiteY23" fmla="*/ 812148 h 2966488"/>
                <a:gd name="connsiteX24" fmla="*/ 90445 w 3417890"/>
                <a:gd name="connsiteY24" fmla="*/ 689050 h 2966488"/>
                <a:gd name="connsiteX25" fmla="*/ 1526033 w 3417890"/>
                <a:gd name="connsiteY25" fmla="*/ 0 h 296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417890" h="2966488">
                  <a:moveTo>
                    <a:pt x="0" y="1953986"/>
                  </a:moveTo>
                  <a:lnTo>
                    <a:pt x="3650" y="2036794"/>
                  </a:lnTo>
                  <a:cubicBezTo>
                    <a:pt x="16269" y="2179080"/>
                    <a:pt x="47754" y="2317979"/>
                    <a:pt x="97711" y="2451281"/>
                  </a:cubicBezTo>
                  <a:cubicBezTo>
                    <a:pt x="161932" y="2622780"/>
                    <a:pt x="254747" y="2780348"/>
                    <a:pt x="373570" y="2919471"/>
                  </a:cubicBezTo>
                  <a:lnTo>
                    <a:pt x="418218" y="2966488"/>
                  </a:lnTo>
                  <a:lnTo>
                    <a:pt x="0" y="2966488"/>
                  </a:lnTo>
                  <a:close/>
                  <a:moveTo>
                    <a:pt x="1526033" y="0"/>
                  </a:moveTo>
                  <a:cubicBezTo>
                    <a:pt x="2553570" y="0"/>
                    <a:pt x="3682481" y="1179399"/>
                    <a:pt x="3362636" y="2324034"/>
                  </a:cubicBezTo>
                  <a:cubicBezTo>
                    <a:pt x="3239684" y="2764061"/>
                    <a:pt x="3030076" y="2721132"/>
                    <a:pt x="2754079" y="2933084"/>
                  </a:cubicBezTo>
                  <a:lnTo>
                    <a:pt x="2713560" y="2966488"/>
                  </a:lnTo>
                  <a:lnTo>
                    <a:pt x="2248047" y="2966488"/>
                  </a:lnTo>
                  <a:lnTo>
                    <a:pt x="2395207" y="2809141"/>
                  </a:lnTo>
                  <a:cubicBezTo>
                    <a:pt x="2559076" y="2642352"/>
                    <a:pt x="2711402" y="2560882"/>
                    <a:pt x="2822595" y="2501371"/>
                  </a:cubicBezTo>
                  <a:cubicBezTo>
                    <a:pt x="2893052" y="2463621"/>
                    <a:pt x="2934252" y="2440931"/>
                    <a:pt x="2960458" y="2413398"/>
                  </a:cubicBezTo>
                  <a:cubicBezTo>
                    <a:pt x="2991242" y="2381089"/>
                    <a:pt x="3019106" y="2320915"/>
                    <a:pt x="3043189" y="2234668"/>
                  </a:cubicBezTo>
                  <a:cubicBezTo>
                    <a:pt x="3098918" y="2035171"/>
                    <a:pt x="3100511" y="1826254"/>
                    <a:pt x="3047966" y="1613687"/>
                  </a:cubicBezTo>
                  <a:cubicBezTo>
                    <a:pt x="2998075" y="1412001"/>
                    <a:pt x="2898227" y="1208590"/>
                    <a:pt x="2759170" y="1025348"/>
                  </a:cubicBezTo>
                  <a:cubicBezTo>
                    <a:pt x="2601935" y="818155"/>
                    <a:pt x="2401509" y="643007"/>
                    <a:pt x="2179655" y="518811"/>
                  </a:cubicBezTo>
                  <a:cubicBezTo>
                    <a:pt x="1960985" y="396406"/>
                    <a:pt x="1734950" y="331721"/>
                    <a:pt x="1526033" y="331721"/>
                  </a:cubicBezTo>
                  <a:cubicBezTo>
                    <a:pt x="1118813" y="331721"/>
                    <a:pt x="735676" y="493468"/>
                    <a:pt x="447145" y="787106"/>
                  </a:cubicBezTo>
                  <a:cubicBezTo>
                    <a:pt x="306164" y="930543"/>
                    <a:pt x="195502" y="1097663"/>
                    <a:pt x="118145" y="1283758"/>
                  </a:cubicBezTo>
                  <a:cubicBezTo>
                    <a:pt x="58037" y="1428405"/>
                    <a:pt x="20134" y="1579955"/>
                    <a:pt x="4939" y="1736003"/>
                  </a:cubicBezTo>
                  <a:lnTo>
                    <a:pt x="0" y="1838243"/>
                  </a:lnTo>
                  <a:lnTo>
                    <a:pt x="0" y="812148"/>
                  </a:lnTo>
                  <a:lnTo>
                    <a:pt x="90445" y="689050"/>
                  </a:lnTo>
                  <a:cubicBezTo>
                    <a:pt x="431676" y="268232"/>
                    <a:pt x="948081" y="0"/>
                    <a:pt x="1526033"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E89C250B-5ADB-4172-AD75-5677A112C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021" y="3908755"/>
              <a:ext cx="3417890" cy="2949310"/>
            </a:xfrm>
            <a:custGeom>
              <a:avLst/>
              <a:gdLst>
                <a:gd name="connsiteX0" fmla="*/ 1526033 w 3417890"/>
                <a:gd name="connsiteY0" fmla="*/ 0 h 2966488"/>
                <a:gd name="connsiteX1" fmla="*/ 3362636 w 3417890"/>
                <a:gd name="connsiteY1" fmla="*/ 2324034 h 2966488"/>
                <a:gd name="connsiteX2" fmla="*/ 2754079 w 3417890"/>
                <a:gd name="connsiteY2" fmla="*/ 2933084 h 2966488"/>
                <a:gd name="connsiteX3" fmla="*/ 2713560 w 3417890"/>
                <a:gd name="connsiteY3" fmla="*/ 2966488 h 2966488"/>
                <a:gd name="connsiteX4" fmla="*/ 2157350 w 3417890"/>
                <a:gd name="connsiteY4" fmla="*/ 2966488 h 2966488"/>
                <a:gd name="connsiteX5" fmla="*/ 2163135 w 3417890"/>
                <a:gd name="connsiteY5" fmla="*/ 2960207 h 2966488"/>
                <a:gd name="connsiteX6" fmla="*/ 2347903 w 3417890"/>
                <a:gd name="connsiteY6" fmla="*/ 2762701 h 2966488"/>
                <a:gd name="connsiteX7" fmla="*/ 2791280 w 3417890"/>
                <a:gd name="connsiteY7" fmla="*/ 2442922 h 2966488"/>
                <a:gd name="connsiteX8" fmla="*/ 2912425 w 3417890"/>
                <a:gd name="connsiteY8" fmla="*/ 2367688 h 2966488"/>
                <a:gd name="connsiteX9" fmla="*/ 2979300 w 3417890"/>
                <a:gd name="connsiteY9" fmla="*/ 2216888 h 2966488"/>
                <a:gd name="connsiteX10" fmla="*/ 2983612 w 3417890"/>
                <a:gd name="connsiteY10" fmla="*/ 1629676 h 2966488"/>
                <a:gd name="connsiteX11" fmla="*/ 2706361 w 3417890"/>
                <a:gd name="connsiteY11" fmla="*/ 1065486 h 2966488"/>
                <a:gd name="connsiteX12" fmla="*/ 2147279 w 3417890"/>
                <a:gd name="connsiteY12" fmla="*/ 576729 h 2966488"/>
                <a:gd name="connsiteX13" fmla="*/ 1526033 w 3417890"/>
                <a:gd name="connsiteY13" fmla="*/ 398065 h 2966488"/>
                <a:gd name="connsiteX14" fmla="*/ 494515 w 3417890"/>
                <a:gd name="connsiteY14" fmla="*/ 833613 h 2966488"/>
                <a:gd name="connsiteX15" fmla="*/ 179447 w 3417890"/>
                <a:gd name="connsiteY15" fmla="*/ 1309235 h 2966488"/>
                <a:gd name="connsiteX16" fmla="*/ 63743 w 3417890"/>
                <a:gd name="connsiteY16" fmla="*/ 1893460 h 2966488"/>
                <a:gd name="connsiteX17" fmla="*/ 159809 w 3417890"/>
                <a:gd name="connsiteY17" fmla="*/ 2427994 h 2966488"/>
                <a:gd name="connsiteX18" fmla="*/ 423991 w 3417890"/>
                <a:gd name="connsiteY18" fmla="*/ 2876348 h 2966488"/>
                <a:gd name="connsiteX19" fmla="*/ 509568 w 3417890"/>
                <a:gd name="connsiteY19" fmla="*/ 2966488 h 2966488"/>
                <a:gd name="connsiteX20" fmla="*/ 0 w 3417890"/>
                <a:gd name="connsiteY20" fmla="*/ 2966488 h 2966488"/>
                <a:gd name="connsiteX21" fmla="*/ 0 w 3417890"/>
                <a:gd name="connsiteY21" fmla="*/ 812148 h 2966488"/>
                <a:gd name="connsiteX22" fmla="*/ 90445 w 3417890"/>
                <a:gd name="connsiteY22" fmla="*/ 689050 h 2966488"/>
                <a:gd name="connsiteX23" fmla="*/ 1526033 w 3417890"/>
                <a:gd name="connsiteY23" fmla="*/ 0 h 296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17890" h="2966488">
                  <a:moveTo>
                    <a:pt x="1526033" y="0"/>
                  </a:moveTo>
                  <a:cubicBezTo>
                    <a:pt x="2553570" y="0"/>
                    <a:pt x="3682481" y="1179399"/>
                    <a:pt x="3362636" y="2324034"/>
                  </a:cubicBezTo>
                  <a:cubicBezTo>
                    <a:pt x="3239684" y="2764061"/>
                    <a:pt x="3030076" y="2721132"/>
                    <a:pt x="2754079" y="2933084"/>
                  </a:cubicBezTo>
                  <a:lnTo>
                    <a:pt x="2713560" y="2966488"/>
                  </a:lnTo>
                  <a:lnTo>
                    <a:pt x="2157350" y="2966488"/>
                  </a:lnTo>
                  <a:lnTo>
                    <a:pt x="2163135" y="2960207"/>
                  </a:lnTo>
                  <a:cubicBezTo>
                    <a:pt x="2221850" y="2895786"/>
                    <a:pt x="2282554" y="2829177"/>
                    <a:pt x="2347903" y="2762701"/>
                  </a:cubicBezTo>
                  <a:cubicBezTo>
                    <a:pt x="2518806" y="2588746"/>
                    <a:pt x="2676306" y="2504423"/>
                    <a:pt x="2791280" y="2442922"/>
                  </a:cubicBezTo>
                  <a:cubicBezTo>
                    <a:pt x="2847673" y="2412669"/>
                    <a:pt x="2892256" y="2388852"/>
                    <a:pt x="2912425" y="2367688"/>
                  </a:cubicBezTo>
                  <a:cubicBezTo>
                    <a:pt x="2934982" y="2344003"/>
                    <a:pt x="2958733" y="2290463"/>
                    <a:pt x="2979300" y="2216888"/>
                  </a:cubicBezTo>
                  <a:cubicBezTo>
                    <a:pt x="3031977" y="2028537"/>
                    <a:pt x="3033370" y="1830964"/>
                    <a:pt x="2983612" y="1629676"/>
                  </a:cubicBezTo>
                  <a:cubicBezTo>
                    <a:pt x="2935844" y="1436681"/>
                    <a:pt x="2839977" y="1241564"/>
                    <a:pt x="2706361" y="1065486"/>
                  </a:cubicBezTo>
                  <a:cubicBezTo>
                    <a:pt x="2554565" y="865525"/>
                    <a:pt x="2361238" y="696481"/>
                    <a:pt x="2147279" y="576729"/>
                  </a:cubicBezTo>
                  <a:cubicBezTo>
                    <a:pt x="1938428" y="459831"/>
                    <a:pt x="1723605" y="398065"/>
                    <a:pt x="1526033" y="398065"/>
                  </a:cubicBezTo>
                  <a:cubicBezTo>
                    <a:pt x="1136792" y="398065"/>
                    <a:pt x="770374" y="552713"/>
                    <a:pt x="494515" y="833613"/>
                  </a:cubicBezTo>
                  <a:cubicBezTo>
                    <a:pt x="359505" y="971012"/>
                    <a:pt x="253487" y="1131034"/>
                    <a:pt x="179447" y="1309235"/>
                  </a:cubicBezTo>
                  <a:cubicBezTo>
                    <a:pt x="102687" y="1494003"/>
                    <a:pt x="63743" y="1690580"/>
                    <a:pt x="63743" y="1893460"/>
                  </a:cubicBezTo>
                  <a:cubicBezTo>
                    <a:pt x="63743" y="2077897"/>
                    <a:pt x="96052" y="2257689"/>
                    <a:pt x="159809" y="2427994"/>
                  </a:cubicBezTo>
                  <a:cubicBezTo>
                    <a:pt x="221310" y="2592262"/>
                    <a:pt x="310211" y="2743063"/>
                    <a:pt x="423991" y="2876348"/>
                  </a:cubicBezTo>
                  <a:lnTo>
                    <a:pt x="509568" y="2966488"/>
                  </a:lnTo>
                  <a:lnTo>
                    <a:pt x="0" y="2966488"/>
                  </a:lnTo>
                  <a:lnTo>
                    <a:pt x="0" y="812148"/>
                  </a:lnTo>
                  <a:lnTo>
                    <a:pt x="90445" y="689050"/>
                  </a:lnTo>
                  <a:cubicBezTo>
                    <a:pt x="431676" y="268232"/>
                    <a:pt x="948081" y="0"/>
                    <a:pt x="1526033"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35" name="Freeform: Shape 34">
              <a:extLst>
                <a:ext uri="{FF2B5EF4-FFF2-40B4-BE49-F238E27FC236}">
                  <a16:creationId xmlns:a16="http://schemas.microsoft.com/office/drawing/2014/main" id="{0DBADFCF-E338-4B63-B2DF-02E7488329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021" y="3881713"/>
              <a:ext cx="3462418" cy="2976353"/>
            </a:xfrm>
            <a:custGeom>
              <a:avLst/>
              <a:gdLst>
                <a:gd name="connsiteX0" fmla="*/ 0 w 3462418"/>
                <a:gd name="connsiteY0" fmla="*/ 2730212 h 2993689"/>
                <a:gd name="connsiteX1" fmla="*/ 55451 w 3462418"/>
                <a:gd name="connsiteY1" fmla="*/ 2830720 h 2993689"/>
                <a:gd name="connsiteX2" fmla="*/ 152058 w 3462418"/>
                <a:gd name="connsiteY2" fmla="*/ 2972167 h 2993689"/>
                <a:gd name="connsiteX3" fmla="*/ 170061 w 3462418"/>
                <a:gd name="connsiteY3" fmla="*/ 2993689 h 2993689"/>
                <a:gd name="connsiteX4" fmla="*/ 0 w 3462418"/>
                <a:gd name="connsiteY4" fmla="*/ 2993689 h 2993689"/>
                <a:gd name="connsiteX5" fmla="*/ 1541758 w 3462418"/>
                <a:gd name="connsiteY5" fmla="*/ 0 h 2993689"/>
                <a:gd name="connsiteX6" fmla="*/ 3462418 w 3462418"/>
                <a:gd name="connsiteY6" fmla="*/ 1920662 h 2993689"/>
                <a:gd name="connsiteX7" fmla="*/ 3230610 w 3462418"/>
                <a:gd name="connsiteY7" fmla="*/ 2836173 h 2993689"/>
                <a:gd name="connsiteX8" fmla="*/ 3134917 w 3462418"/>
                <a:gd name="connsiteY8" fmla="*/ 2993689 h 2993689"/>
                <a:gd name="connsiteX9" fmla="*/ 2620198 w 3462418"/>
                <a:gd name="connsiteY9" fmla="*/ 2993689 h 2993689"/>
                <a:gd name="connsiteX10" fmla="*/ 2647978 w 3462418"/>
                <a:gd name="connsiteY10" fmla="*/ 2965249 h 2993689"/>
                <a:gd name="connsiteX11" fmla="*/ 2948384 w 3462418"/>
                <a:gd name="connsiteY11" fmla="*/ 2745916 h 2993689"/>
                <a:gd name="connsiteX12" fmla="*/ 3099450 w 3462418"/>
                <a:gd name="connsiteY12" fmla="*/ 2653232 h 2993689"/>
                <a:gd name="connsiteX13" fmla="*/ 3212964 w 3462418"/>
                <a:gd name="connsiteY13" fmla="*/ 2536069 h 2993689"/>
                <a:gd name="connsiteX14" fmla="*/ 3283488 w 3462418"/>
                <a:gd name="connsiteY14" fmla="*/ 2387060 h 2993689"/>
                <a:gd name="connsiteX15" fmla="*/ 3325484 w 3462418"/>
                <a:gd name="connsiteY15" fmla="*/ 2221531 h 2993689"/>
                <a:gd name="connsiteX16" fmla="*/ 3332716 w 3462418"/>
                <a:gd name="connsiteY16" fmla="*/ 2179270 h 2993689"/>
                <a:gd name="connsiteX17" fmla="*/ 3338819 w 3462418"/>
                <a:gd name="connsiteY17" fmla="*/ 2136943 h 2993689"/>
                <a:gd name="connsiteX18" fmla="*/ 3343397 w 3462418"/>
                <a:gd name="connsiteY18" fmla="*/ 2094483 h 2993689"/>
                <a:gd name="connsiteX19" fmla="*/ 3346714 w 3462418"/>
                <a:gd name="connsiteY19" fmla="*/ 2051956 h 2993689"/>
                <a:gd name="connsiteX20" fmla="*/ 3348572 w 3462418"/>
                <a:gd name="connsiteY20" fmla="*/ 1881717 h 2993689"/>
                <a:gd name="connsiteX21" fmla="*/ 3345985 w 3462418"/>
                <a:gd name="connsiteY21" fmla="*/ 1839257 h 2993689"/>
                <a:gd name="connsiteX22" fmla="*/ 3342070 w 3462418"/>
                <a:gd name="connsiteY22" fmla="*/ 1796929 h 2993689"/>
                <a:gd name="connsiteX23" fmla="*/ 3337227 w 3462418"/>
                <a:gd name="connsiteY23" fmla="*/ 1754668 h 2993689"/>
                <a:gd name="connsiteX24" fmla="*/ 3331256 w 3462418"/>
                <a:gd name="connsiteY24" fmla="*/ 1712540 h 2993689"/>
                <a:gd name="connsiteX25" fmla="*/ 3296492 w 3462418"/>
                <a:gd name="connsiteY25" fmla="*/ 1545817 h 2993689"/>
                <a:gd name="connsiteX26" fmla="*/ 3179195 w 3462418"/>
                <a:gd name="connsiteY26" fmla="*/ 1224313 h 2993689"/>
                <a:gd name="connsiteX27" fmla="*/ 3099716 w 3462418"/>
                <a:gd name="connsiteY27" fmla="*/ 1071125 h 2993689"/>
                <a:gd name="connsiteX28" fmla="*/ 3008160 w 3462418"/>
                <a:gd name="connsiteY28" fmla="*/ 923576 h 2993689"/>
                <a:gd name="connsiteX29" fmla="*/ 2905327 w 3462418"/>
                <a:gd name="connsiteY29" fmla="*/ 782330 h 2993689"/>
                <a:gd name="connsiteX30" fmla="*/ 2791481 w 3462418"/>
                <a:gd name="connsiteY30" fmla="*/ 648448 h 2993689"/>
                <a:gd name="connsiteX31" fmla="*/ 2667418 w 3462418"/>
                <a:gd name="connsiteY31" fmla="*/ 522526 h 2993689"/>
                <a:gd name="connsiteX32" fmla="*/ 2532739 w 3462418"/>
                <a:gd name="connsiteY32" fmla="*/ 406557 h 2993689"/>
                <a:gd name="connsiteX33" fmla="*/ 2388109 w 3462418"/>
                <a:gd name="connsiteY33" fmla="*/ 301601 h 2993689"/>
                <a:gd name="connsiteX34" fmla="*/ 2233527 w 3462418"/>
                <a:gd name="connsiteY34" fmla="*/ 210377 h 2993689"/>
                <a:gd name="connsiteX35" fmla="*/ 2069922 w 3462418"/>
                <a:gd name="connsiteY35" fmla="*/ 134811 h 2993689"/>
                <a:gd name="connsiteX36" fmla="*/ 1898423 w 3462418"/>
                <a:gd name="connsiteY36" fmla="*/ 77623 h 2993689"/>
                <a:gd name="connsiteX37" fmla="*/ 1540032 w 3462418"/>
                <a:gd name="connsiteY37" fmla="*/ 28926 h 2993689"/>
                <a:gd name="connsiteX38" fmla="*/ 1179784 w 3462418"/>
                <a:gd name="connsiteY38" fmla="*/ 68866 h 2993689"/>
                <a:gd name="connsiteX39" fmla="*/ 1168705 w 3462418"/>
                <a:gd name="connsiteY39" fmla="*/ 71121 h 2993689"/>
                <a:gd name="connsiteX40" fmla="*/ 1157758 w 3462418"/>
                <a:gd name="connsiteY40" fmla="*/ 73908 h 2993689"/>
                <a:gd name="connsiteX41" fmla="*/ 1135798 w 3462418"/>
                <a:gd name="connsiteY41" fmla="*/ 79547 h 2993689"/>
                <a:gd name="connsiteX42" fmla="*/ 1092011 w 3462418"/>
                <a:gd name="connsiteY42" fmla="*/ 90958 h 2993689"/>
                <a:gd name="connsiteX43" fmla="*/ 1048754 w 3462418"/>
                <a:gd name="connsiteY43" fmla="*/ 104028 h 2993689"/>
                <a:gd name="connsiteX44" fmla="*/ 1005763 w 3462418"/>
                <a:gd name="connsiteY44" fmla="*/ 117827 h 2993689"/>
                <a:gd name="connsiteX45" fmla="*/ 963303 w 3462418"/>
                <a:gd name="connsiteY45" fmla="*/ 133153 h 2993689"/>
                <a:gd name="connsiteX46" fmla="*/ 921175 w 3462418"/>
                <a:gd name="connsiteY46" fmla="*/ 149142 h 2993689"/>
                <a:gd name="connsiteX47" fmla="*/ 879776 w 3462418"/>
                <a:gd name="connsiteY47" fmla="*/ 166789 h 2993689"/>
                <a:gd name="connsiteX48" fmla="*/ 838709 w 3462418"/>
                <a:gd name="connsiteY48" fmla="*/ 185034 h 2993689"/>
                <a:gd name="connsiteX49" fmla="*/ 274453 w 3462418"/>
                <a:gd name="connsiteY49" fmla="*/ 607845 h 2993689"/>
                <a:gd name="connsiteX50" fmla="*/ 67351 w 3462418"/>
                <a:gd name="connsiteY50" fmla="*/ 886581 h 2993689"/>
                <a:gd name="connsiteX51" fmla="*/ 0 w 3462418"/>
                <a:gd name="connsiteY51" fmla="*/ 1008513 h 2993689"/>
                <a:gd name="connsiteX52" fmla="*/ 0 w 3462418"/>
                <a:gd name="connsiteY52" fmla="*/ 778734 h 2993689"/>
                <a:gd name="connsiteX53" fmla="*/ 59674 w 3462418"/>
                <a:gd name="connsiteY53" fmla="*/ 698933 h 2993689"/>
                <a:gd name="connsiteX54" fmla="*/ 1541758 w 3462418"/>
                <a:gd name="connsiteY54" fmla="*/ 0 h 2993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462418" h="2993689">
                  <a:moveTo>
                    <a:pt x="0" y="2730212"/>
                  </a:moveTo>
                  <a:lnTo>
                    <a:pt x="55451" y="2830720"/>
                  </a:lnTo>
                  <a:cubicBezTo>
                    <a:pt x="85331" y="2879308"/>
                    <a:pt x="117557" y="2926541"/>
                    <a:pt x="152058" y="2972167"/>
                  </a:cubicBezTo>
                  <a:lnTo>
                    <a:pt x="170061" y="2993689"/>
                  </a:lnTo>
                  <a:lnTo>
                    <a:pt x="0" y="2993689"/>
                  </a:lnTo>
                  <a:close/>
                  <a:moveTo>
                    <a:pt x="1541758" y="0"/>
                  </a:moveTo>
                  <a:cubicBezTo>
                    <a:pt x="2602533" y="0"/>
                    <a:pt x="3462418" y="859886"/>
                    <a:pt x="3462418" y="1920662"/>
                  </a:cubicBezTo>
                  <a:cubicBezTo>
                    <a:pt x="3462418" y="2252154"/>
                    <a:pt x="3378445" y="2564028"/>
                    <a:pt x="3230610" y="2836173"/>
                  </a:cubicBezTo>
                  <a:lnTo>
                    <a:pt x="3134917" y="2993689"/>
                  </a:lnTo>
                  <a:lnTo>
                    <a:pt x="2620198" y="2993689"/>
                  </a:lnTo>
                  <a:lnTo>
                    <a:pt x="2647978" y="2965249"/>
                  </a:lnTo>
                  <a:cubicBezTo>
                    <a:pt x="2735818" y="2877741"/>
                    <a:pt x="2841305" y="2805691"/>
                    <a:pt x="2948384" y="2745916"/>
                  </a:cubicBezTo>
                  <a:cubicBezTo>
                    <a:pt x="3001393" y="2715397"/>
                    <a:pt x="3054004" y="2686803"/>
                    <a:pt x="3099450" y="2653232"/>
                  </a:cubicBezTo>
                  <a:cubicBezTo>
                    <a:pt x="3145094" y="2619862"/>
                    <a:pt x="3183242" y="2581382"/>
                    <a:pt x="3212964" y="2536069"/>
                  </a:cubicBezTo>
                  <a:cubicBezTo>
                    <a:pt x="3243151" y="2491221"/>
                    <a:pt x="3265509" y="2440334"/>
                    <a:pt x="3283488" y="2387060"/>
                  </a:cubicBezTo>
                  <a:cubicBezTo>
                    <a:pt x="3301468" y="2333786"/>
                    <a:pt x="3314869" y="2277725"/>
                    <a:pt x="3325484" y="2221531"/>
                  </a:cubicBezTo>
                  <a:cubicBezTo>
                    <a:pt x="3327872" y="2207400"/>
                    <a:pt x="3330725" y="2193401"/>
                    <a:pt x="3332716" y="2179270"/>
                  </a:cubicBezTo>
                  <a:lnTo>
                    <a:pt x="3338819" y="2136943"/>
                  </a:lnTo>
                  <a:lnTo>
                    <a:pt x="3343397" y="2094483"/>
                  </a:lnTo>
                  <a:cubicBezTo>
                    <a:pt x="3345122" y="2080351"/>
                    <a:pt x="3345520" y="2066088"/>
                    <a:pt x="3346714" y="2051956"/>
                  </a:cubicBezTo>
                  <a:cubicBezTo>
                    <a:pt x="3350761" y="1995232"/>
                    <a:pt x="3350828" y="1938376"/>
                    <a:pt x="3348572" y="1881717"/>
                  </a:cubicBezTo>
                  <a:lnTo>
                    <a:pt x="3345985" y="1839257"/>
                  </a:lnTo>
                  <a:cubicBezTo>
                    <a:pt x="3344857" y="1825126"/>
                    <a:pt x="3343330" y="1811061"/>
                    <a:pt x="3342070" y="1796929"/>
                  </a:cubicBezTo>
                  <a:cubicBezTo>
                    <a:pt x="3340943" y="1782798"/>
                    <a:pt x="3338819" y="1768733"/>
                    <a:pt x="3337227" y="1754668"/>
                  </a:cubicBezTo>
                  <a:cubicBezTo>
                    <a:pt x="3335767" y="1740537"/>
                    <a:pt x="3333445" y="1726538"/>
                    <a:pt x="3331256" y="1712540"/>
                  </a:cubicBezTo>
                  <a:cubicBezTo>
                    <a:pt x="3322366" y="1656479"/>
                    <a:pt x="3310756" y="1600883"/>
                    <a:pt x="3296492" y="1545817"/>
                  </a:cubicBezTo>
                  <a:cubicBezTo>
                    <a:pt x="3267300" y="1435885"/>
                    <a:pt x="3227892" y="1328275"/>
                    <a:pt x="3179195" y="1224313"/>
                  </a:cubicBezTo>
                  <a:cubicBezTo>
                    <a:pt x="3154781" y="1172433"/>
                    <a:pt x="3128309" y="1121281"/>
                    <a:pt x="3099716" y="1071125"/>
                  </a:cubicBezTo>
                  <a:cubicBezTo>
                    <a:pt x="3071386" y="1020837"/>
                    <a:pt x="3040603" y="971742"/>
                    <a:pt x="3008160" y="923576"/>
                  </a:cubicBezTo>
                  <a:cubicBezTo>
                    <a:pt x="2975784" y="875344"/>
                    <a:pt x="2941219" y="828439"/>
                    <a:pt x="2905327" y="782330"/>
                  </a:cubicBezTo>
                  <a:cubicBezTo>
                    <a:pt x="2869170" y="736486"/>
                    <a:pt x="2831155" y="691836"/>
                    <a:pt x="2791481" y="648448"/>
                  </a:cubicBezTo>
                  <a:cubicBezTo>
                    <a:pt x="2751740" y="605191"/>
                    <a:pt x="2710674" y="562797"/>
                    <a:pt x="2667418" y="522526"/>
                  </a:cubicBezTo>
                  <a:cubicBezTo>
                    <a:pt x="2624227" y="482189"/>
                    <a:pt x="2579313" y="443444"/>
                    <a:pt x="2532739" y="406557"/>
                  </a:cubicBezTo>
                  <a:cubicBezTo>
                    <a:pt x="2486165" y="369669"/>
                    <a:pt x="2437999" y="334441"/>
                    <a:pt x="2388109" y="301601"/>
                  </a:cubicBezTo>
                  <a:cubicBezTo>
                    <a:pt x="2338085" y="269026"/>
                    <a:pt x="2286669" y="238176"/>
                    <a:pt x="2233527" y="210377"/>
                  </a:cubicBezTo>
                  <a:cubicBezTo>
                    <a:pt x="2180451" y="182447"/>
                    <a:pt x="2125983" y="156771"/>
                    <a:pt x="2069922" y="134811"/>
                  </a:cubicBezTo>
                  <a:cubicBezTo>
                    <a:pt x="2013994" y="112520"/>
                    <a:pt x="1956739" y="93213"/>
                    <a:pt x="1898423" y="77623"/>
                  </a:cubicBezTo>
                  <a:cubicBezTo>
                    <a:pt x="1781856" y="46242"/>
                    <a:pt x="1661044" y="28794"/>
                    <a:pt x="1540032" y="28926"/>
                  </a:cubicBezTo>
                  <a:cubicBezTo>
                    <a:pt x="1418821" y="29325"/>
                    <a:pt x="1297744" y="42660"/>
                    <a:pt x="1179784" y="68866"/>
                  </a:cubicBezTo>
                  <a:lnTo>
                    <a:pt x="1168705" y="71121"/>
                  </a:lnTo>
                  <a:lnTo>
                    <a:pt x="1157758" y="73908"/>
                  </a:lnTo>
                  <a:lnTo>
                    <a:pt x="1135798" y="79547"/>
                  </a:lnTo>
                  <a:lnTo>
                    <a:pt x="1092011" y="90958"/>
                  </a:lnTo>
                  <a:cubicBezTo>
                    <a:pt x="1077349" y="94408"/>
                    <a:pt x="1063151" y="99582"/>
                    <a:pt x="1048754" y="104028"/>
                  </a:cubicBezTo>
                  <a:lnTo>
                    <a:pt x="1005763" y="117827"/>
                  </a:lnTo>
                  <a:cubicBezTo>
                    <a:pt x="991300" y="122139"/>
                    <a:pt x="977434" y="127978"/>
                    <a:pt x="963303" y="133153"/>
                  </a:cubicBezTo>
                  <a:lnTo>
                    <a:pt x="921175" y="149142"/>
                  </a:lnTo>
                  <a:cubicBezTo>
                    <a:pt x="907043" y="154184"/>
                    <a:pt x="893509" y="160818"/>
                    <a:pt x="879776" y="166789"/>
                  </a:cubicBezTo>
                  <a:lnTo>
                    <a:pt x="838709" y="185034"/>
                  </a:lnTo>
                  <a:cubicBezTo>
                    <a:pt x="621233" y="286209"/>
                    <a:pt x="429764" y="433957"/>
                    <a:pt x="274453" y="607845"/>
                  </a:cubicBezTo>
                  <a:cubicBezTo>
                    <a:pt x="196565" y="694822"/>
                    <a:pt x="127434" y="788301"/>
                    <a:pt x="67351" y="886581"/>
                  </a:cubicBezTo>
                  <a:lnTo>
                    <a:pt x="0" y="1008513"/>
                  </a:lnTo>
                  <a:lnTo>
                    <a:pt x="0" y="778734"/>
                  </a:lnTo>
                  <a:lnTo>
                    <a:pt x="59674" y="698933"/>
                  </a:lnTo>
                  <a:cubicBezTo>
                    <a:pt x="411948" y="272073"/>
                    <a:pt x="945071" y="0"/>
                    <a:pt x="154175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37" name="Group 36">
            <a:extLst>
              <a:ext uri="{FF2B5EF4-FFF2-40B4-BE49-F238E27FC236}">
                <a16:creationId xmlns:a16="http://schemas.microsoft.com/office/drawing/2014/main" id="{05F16C50-F398-4082-942C-098B046B43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13756" y="2598821"/>
            <a:ext cx="3339065" cy="3401889"/>
            <a:chOff x="3224685" y="2598821"/>
            <a:chExt cx="3339065" cy="3401889"/>
          </a:xfrm>
        </p:grpSpPr>
        <p:sp>
          <p:nvSpPr>
            <p:cNvPr id="38" name="Freeform: Shape 37">
              <a:extLst>
                <a:ext uri="{FF2B5EF4-FFF2-40B4-BE49-F238E27FC236}">
                  <a16:creationId xmlns:a16="http://schemas.microsoft.com/office/drawing/2014/main" id="{16DC8D47-7123-4497-B7D1-7690338442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42294" y="2705797"/>
              <a:ext cx="3254181" cy="3187937"/>
            </a:xfrm>
            <a:custGeom>
              <a:avLst/>
              <a:gdLst>
                <a:gd name="connsiteX0" fmla="*/ 3016472 w 5391150"/>
                <a:gd name="connsiteY0" fmla="*/ 571500 h 5123497"/>
                <a:gd name="connsiteX1" fmla="*/ 3774758 w 5391150"/>
                <a:gd name="connsiteY1" fmla="*/ 729234 h 5123497"/>
                <a:gd name="connsiteX2" fmla="*/ 4324255 w 5391150"/>
                <a:gd name="connsiteY2" fmla="*/ 1153573 h 5123497"/>
                <a:gd name="connsiteX3" fmla="*/ 4819650 w 5391150"/>
                <a:gd name="connsiteY3" fmla="*/ 2684336 h 5123497"/>
                <a:gd name="connsiteX4" fmla="*/ 4609719 w 5391150"/>
                <a:gd name="connsiteY4" fmla="*/ 3278029 h 5123497"/>
                <a:gd name="connsiteX5" fmla="*/ 3943350 w 5391150"/>
                <a:gd name="connsiteY5" fmla="*/ 3869912 h 5123497"/>
                <a:gd name="connsiteX6" fmla="*/ 3792760 w 5391150"/>
                <a:gd name="connsiteY6" fmla="*/ 3986594 h 5123497"/>
                <a:gd name="connsiteX7" fmla="*/ 3182779 w 5391150"/>
                <a:gd name="connsiteY7" fmla="*/ 4406551 h 5123497"/>
                <a:gd name="connsiteX8" fmla="*/ 2617946 w 5391150"/>
                <a:gd name="connsiteY8" fmla="*/ 4551998 h 5123497"/>
                <a:gd name="connsiteX9" fmla="*/ 1739837 w 5391150"/>
                <a:gd name="connsiteY9" fmla="*/ 4323588 h 5123497"/>
                <a:gd name="connsiteX10" fmla="*/ 1071944 w 5391150"/>
                <a:gd name="connsiteY10" fmla="*/ 3641789 h 5123497"/>
                <a:gd name="connsiteX11" fmla="*/ 896874 w 5391150"/>
                <a:gd name="connsiteY11" fmla="*/ 3395567 h 5123497"/>
                <a:gd name="connsiteX12" fmla="*/ 571500 w 5391150"/>
                <a:gd name="connsiteY12" fmla="*/ 2684336 h 5123497"/>
                <a:gd name="connsiteX13" fmla="*/ 768572 w 5391150"/>
                <a:gd name="connsiteY13" fmla="*/ 1901571 h 5123497"/>
                <a:gd name="connsiteX14" fmla="*/ 1318546 w 5391150"/>
                <a:gd name="connsiteY14" fmla="*/ 1220153 h 5123497"/>
                <a:gd name="connsiteX15" fmla="*/ 2118646 w 5391150"/>
                <a:gd name="connsiteY15" fmla="*/ 744284 h 5123497"/>
                <a:gd name="connsiteX16" fmla="*/ 3016472 w 5391150"/>
                <a:gd name="connsiteY16" fmla="*/ 571500 h 5123497"/>
                <a:gd name="connsiteX17" fmla="*/ 3016472 w 5391150"/>
                <a:gd name="connsiteY17" fmla="*/ 0 h 5123497"/>
                <a:gd name="connsiteX18" fmla="*/ 0 w 5391150"/>
                <a:gd name="connsiteY18" fmla="*/ 2684336 h 5123497"/>
                <a:gd name="connsiteX19" fmla="*/ 599027 w 5391150"/>
                <a:gd name="connsiteY19" fmla="*/ 3962591 h 5123497"/>
                <a:gd name="connsiteX20" fmla="*/ 2617946 w 5391150"/>
                <a:gd name="connsiteY20" fmla="*/ 5123498 h 5123497"/>
                <a:gd name="connsiteX21" fmla="*/ 4144709 w 5391150"/>
                <a:gd name="connsiteY21" fmla="*/ 4436840 h 5123497"/>
                <a:gd name="connsiteX22" fmla="*/ 5391150 w 5391150"/>
                <a:gd name="connsiteY22" fmla="*/ 2684336 h 5123497"/>
                <a:gd name="connsiteX23" fmla="*/ 3016472 w 5391150"/>
                <a:gd name="connsiteY23" fmla="*/ 0 h 5123497"/>
                <a:gd name="connsiteX24" fmla="*/ 3016472 w 5391150"/>
                <a:gd name="connsiteY24" fmla="*/ 0 h 5123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391150" h="5123497">
                  <a:moveTo>
                    <a:pt x="3016472" y="571500"/>
                  </a:moveTo>
                  <a:cubicBezTo>
                    <a:pt x="3294316" y="571500"/>
                    <a:pt x="3549491" y="624554"/>
                    <a:pt x="3774758" y="729234"/>
                  </a:cubicBezTo>
                  <a:cubicBezTo>
                    <a:pt x="3985165" y="826961"/>
                    <a:pt x="4169950" y="969740"/>
                    <a:pt x="4324255" y="1153573"/>
                  </a:cubicBezTo>
                  <a:cubicBezTo>
                    <a:pt x="4643723" y="1534287"/>
                    <a:pt x="4819650" y="2077974"/>
                    <a:pt x="4819650" y="2684336"/>
                  </a:cubicBezTo>
                  <a:cubicBezTo>
                    <a:pt x="4819650" y="2915317"/>
                    <a:pt x="4756881" y="3092863"/>
                    <a:pt x="4609719" y="3278029"/>
                  </a:cubicBezTo>
                  <a:cubicBezTo>
                    <a:pt x="4450080" y="3478911"/>
                    <a:pt x="4203954" y="3668840"/>
                    <a:pt x="3943350" y="3869912"/>
                  </a:cubicBezTo>
                  <a:cubicBezTo>
                    <a:pt x="3894296" y="3907727"/>
                    <a:pt x="3843623" y="3946875"/>
                    <a:pt x="3792760" y="3986594"/>
                  </a:cubicBezTo>
                  <a:cubicBezTo>
                    <a:pt x="3575876" y="4156043"/>
                    <a:pt x="3380328" y="4304634"/>
                    <a:pt x="3182779" y="4406551"/>
                  </a:cubicBezTo>
                  <a:cubicBezTo>
                    <a:pt x="2990374" y="4505802"/>
                    <a:pt x="2810923" y="4551998"/>
                    <a:pt x="2617946" y="4551998"/>
                  </a:cubicBezTo>
                  <a:cubicBezTo>
                    <a:pt x="2277904" y="4551998"/>
                    <a:pt x="1990630" y="4477322"/>
                    <a:pt x="1739837" y="4323588"/>
                  </a:cubicBezTo>
                  <a:cubicBezTo>
                    <a:pt x="1503236" y="4178618"/>
                    <a:pt x="1284827" y="3955542"/>
                    <a:pt x="1071944" y="3641789"/>
                  </a:cubicBezTo>
                  <a:cubicBezTo>
                    <a:pt x="1011746" y="3553111"/>
                    <a:pt x="953357" y="3473006"/>
                    <a:pt x="896874" y="3395567"/>
                  </a:cubicBezTo>
                  <a:cubicBezTo>
                    <a:pt x="671227" y="3086195"/>
                    <a:pt x="571500" y="2938653"/>
                    <a:pt x="571500" y="2684336"/>
                  </a:cubicBezTo>
                  <a:cubicBezTo>
                    <a:pt x="571500" y="2418207"/>
                    <a:pt x="637794" y="2154841"/>
                    <a:pt x="768572" y="1901571"/>
                  </a:cubicBezTo>
                  <a:cubicBezTo>
                    <a:pt x="895922" y="1654969"/>
                    <a:pt x="1086041" y="1419320"/>
                    <a:pt x="1318546" y="1220153"/>
                  </a:cubicBezTo>
                  <a:cubicBezTo>
                    <a:pt x="1551337" y="1020699"/>
                    <a:pt x="1828038" y="856107"/>
                    <a:pt x="2118646" y="744284"/>
                  </a:cubicBezTo>
                  <a:cubicBezTo>
                    <a:pt x="2412397" y="631222"/>
                    <a:pt x="2722912" y="571500"/>
                    <a:pt x="3016472" y="571500"/>
                  </a:cubicBezTo>
                  <a:moveTo>
                    <a:pt x="3016472" y="0"/>
                  </a:moveTo>
                  <a:cubicBezTo>
                    <a:pt x="1518952" y="0"/>
                    <a:pt x="0" y="1201769"/>
                    <a:pt x="0" y="2684336"/>
                  </a:cubicBezTo>
                  <a:cubicBezTo>
                    <a:pt x="0" y="3240310"/>
                    <a:pt x="308324" y="3534156"/>
                    <a:pt x="599027" y="3962591"/>
                  </a:cubicBezTo>
                  <a:cubicBezTo>
                    <a:pt x="1083469" y="4676680"/>
                    <a:pt x="1687544" y="5123498"/>
                    <a:pt x="2617946" y="5123498"/>
                  </a:cubicBezTo>
                  <a:cubicBezTo>
                    <a:pt x="3245358" y="5123498"/>
                    <a:pt x="3686651" y="4794790"/>
                    <a:pt x="4144709" y="4436840"/>
                  </a:cubicBezTo>
                  <a:cubicBezTo>
                    <a:pt x="4773549" y="3945446"/>
                    <a:pt x="5391150" y="3542157"/>
                    <a:pt x="5391150" y="2684336"/>
                  </a:cubicBezTo>
                  <a:cubicBezTo>
                    <a:pt x="5391150" y="1201769"/>
                    <a:pt x="4505230" y="0"/>
                    <a:pt x="3016472" y="0"/>
                  </a:cubicBezTo>
                  <a:lnTo>
                    <a:pt x="3016472" y="0"/>
                  </a:lnTo>
                  <a:close/>
                </a:path>
              </a:pathLst>
            </a:custGeom>
            <a:solidFill>
              <a:schemeClr val="bg1">
                <a:alpha val="20000"/>
              </a:schemeClr>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6D9EAF00-1329-4886-AF49-52D59ECE42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4685" y="2705797"/>
              <a:ext cx="3271790" cy="3187937"/>
            </a:xfrm>
            <a:custGeom>
              <a:avLst/>
              <a:gdLst>
                <a:gd name="connsiteX0" fmla="*/ 3016472 w 5391150"/>
                <a:gd name="connsiteY0" fmla="*/ 476250 h 5123497"/>
                <a:gd name="connsiteX1" fmla="*/ 3814953 w 5391150"/>
                <a:gd name="connsiteY1" fmla="*/ 642842 h 5123497"/>
                <a:gd name="connsiteX2" fmla="*/ 4397312 w 5391150"/>
                <a:gd name="connsiteY2" fmla="*/ 1092327 h 5123497"/>
                <a:gd name="connsiteX3" fmla="*/ 4914900 w 5391150"/>
                <a:gd name="connsiteY3" fmla="*/ 2684336 h 5123497"/>
                <a:gd name="connsiteX4" fmla="*/ 4684300 w 5391150"/>
                <a:gd name="connsiteY4" fmla="*/ 3337275 h 5123497"/>
                <a:gd name="connsiteX5" fmla="*/ 4001548 w 5391150"/>
                <a:gd name="connsiteY5" fmla="*/ 3945255 h 5123497"/>
                <a:gd name="connsiteX6" fmla="*/ 3851434 w 5391150"/>
                <a:gd name="connsiteY6" fmla="*/ 4061555 h 5123497"/>
                <a:gd name="connsiteX7" fmla="*/ 2617946 w 5391150"/>
                <a:gd name="connsiteY7" fmla="*/ 4647248 h 5123497"/>
                <a:gd name="connsiteX8" fmla="*/ 993077 w 5391150"/>
                <a:gd name="connsiteY8" fmla="*/ 3695224 h 5123497"/>
                <a:gd name="connsiteX9" fmla="*/ 819912 w 5391150"/>
                <a:gd name="connsiteY9" fmla="*/ 3451670 h 5123497"/>
                <a:gd name="connsiteX10" fmla="*/ 476250 w 5391150"/>
                <a:gd name="connsiteY10" fmla="*/ 2684336 h 5123497"/>
                <a:gd name="connsiteX11" fmla="*/ 683895 w 5391150"/>
                <a:gd name="connsiteY11" fmla="*/ 1857947 h 5123497"/>
                <a:gd name="connsiteX12" fmla="*/ 1256538 w 5391150"/>
                <a:gd name="connsiteY12" fmla="*/ 1147858 h 5123497"/>
                <a:gd name="connsiteX13" fmla="*/ 2084451 w 5391150"/>
                <a:gd name="connsiteY13" fmla="*/ 655415 h 5123497"/>
                <a:gd name="connsiteX14" fmla="*/ 3016472 w 5391150"/>
                <a:gd name="connsiteY14" fmla="*/ 476250 h 5123497"/>
                <a:gd name="connsiteX15" fmla="*/ 3016472 w 5391150"/>
                <a:gd name="connsiteY15" fmla="*/ 0 h 5123497"/>
                <a:gd name="connsiteX16" fmla="*/ 0 w 5391150"/>
                <a:gd name="connsiteY16" fmla="*/ 2684336 h 5123497"/>
                <a:gd name="connsiteX17" fmla="*/ 599027 w 5391150"/>
                <a:gd name="connsiteY17" fmla="*/ 3962591 h 5123497"/>
                <a:gd name="connsiteX18" fmla="*/ 2617946 w 5391150"/>
                <a:gd name="connsiteY18" fmla="*/ 5123498 h 5123497"/>
                <a:gd name="connsiteX19" fmla="*/ 4144709 w 5391150"/>
                <a:gd name="connsiteY19" fmla="*/ 4436840 h 5123497"/>
                <a:gd name="connsiteX20" fmla="*/ 5391150 w 5391150"/>
                <a:gd name="connsiteY20" fmla="*/ 2684336 h 5123497"/>
                <a:gd name="connsiteX21" fmla="*/ 3016472 w 5391150"/>
                <a:gd name="connsiteY21" fmla="*/ 0 h 5123497"/>
                <a:gd name="connsiteX22" fmla="*/ 3016472 w 5391150"/>
                <a:gd name="connsiteY22" fmla="*/ 0 h 5123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391150" h="5123497">
                  <a:moveTo>
                    <a:pt x="3016472" y="476250"/>
                  </a:moveTo>
                  <a:cubicBezTo>
                    <a:pt x="3308318" y="476250"/>
                    <a:pt x="3576923" y="532352"/>
                    <a:pt x="3814953" y="642842"/>
                  </a:cubicBezTo>
                  <a:cubicBezTo>
                    <a:pt x="4038029" y="746474"/>
                    <a:pt x="4233958" y="897731"/>
                    <a:pt x="4397312" y="1092327"/>
                  </a:cubicBezTo>
                  <a:cubicBezTo>
                    <a:pt x="4731068" y="1490186"/>
                    <a:pt x="4914900" y="2055590"/>
                    <a:pt x="4914900" y="2684336"/>
                  </a:cubicBezTo>
                  <a:cubicBezTo>
                    <a:pt x="4914900" y="2935224"/>
                    <a:pt x="4843749" y="3136583"/>
                    <a:pt x="4684300" y="3337275"/>
                  </a:cubicBezTo>
                  <a:cubicBezTo>
                    <a:pt x="4517517" y="3547205"/>
                    <a:pt x="4266915" y="3740563"/>
                    <a:pt x="4001548" y="3945255"/>
                  </a:cubicBezTo>
                  <a:cubicBezTo>
                    <a:pt x="3952589" y="3982974"/>
                    <a:pt x="3902012" y="4022027"/>
                    <a:pt x="3851434" y="4061555"/>
                  </a:cubicBezTo>
                  <a:cubicBezTo>
                    <a:pt x="3398711" y="4415314"/>
                    <a:pt x="3068288" y="4647248"/>
                    <a:pt x="2617946" y="4647248"/>
                  </a:cubicBezTo>
                  <a:cubicBezTo>
                    <a:pt x="1931765" y="4647248"/>
                    <a:pt x="1445800" y="4362545"/>
                    <a:pt x="993077" y="3695224"/>
                  </a:cubicBezTo>
                  <a:cubicBezTo>
                    <a:pt x="933831" y="3607880"/>
                    <a:pt x="875919" y="3528441"/>
                    <a:pt x="819912" y="3451670"/>
                  </a:cubicBezTo>
                  <a:cubicBezTo>
                    <a:pt x="587788" y="3133439"/>
                    <a:pt x="476250" y="2967895"/>
                    <a:pt x="476250" y="2684336"/>
                  </a:cubicBezTo>
                  <a:cubicBezTo>
                    <a:pt x="476250" y="2402872"/>
                    <a:pt x="546164" y="2124837"/>
                    <a:pt x="683895" y="1857947"/>
                  </a:cubicBezTo>
                  <a:cubicBezTo>
                    <a:pt x="818674" y="1596866"/>
                    <a:pt x="1011365" y="1357884"/>
                    <a:pt x="1256538" y="1147858"/>
                  </a:cubicBezTo>
                  <a:cubicBezTo>
                    <a:pt x="1497521" y="941356"/>
                    <a:pt x="1783747" y="771049"/>
                    <a:pt x="2084451" y="655415"/>
                  </a:cubicBezTo>
                  <a:cubicBezTo>
                    <a:pt x="2393347" y="536448"/>
                    <a:pt x="2707005" y="476250"/>
                    <a:pt x="3016472" y="476250"/>
                  </a:cubicBezTo>
                  <a:moveTo>
                    <a:pt x="3016472" y="0"/>
                  </a:moveTo>
                  <a:cubicBezTo>
                    <a:pt x="1518952" y="0"/>
                    <a:pt x="0" y="1201769"/>
                    <a:pt x="0" y="2684336"/>
                  </a:cubicBezTo>
                  <a:cubicBezTo>
                    <a:pt x="0" y="3240310"/>
                    <a:pt x="308324" y="3534156"/>
                    <a:pt x="599027" y="3962591"/>
                  </a:cubicBezTo>
                  <a:cubicBezTo>
                    <a:pt x="1083469" y="4676680"/>
                    <a:pt x="1687544" y="5123498"/>
                    <a:pt x="2617946" y="5123498"/>
                  </a:cubicBezTo>
                  <a:cubicBezTo>
                    <a:pt x="3245358" y="5123498"/>
                    <a:pt x="3686651" y="4794790"/>
                    <a:pt x="4144709" y="4436840"/>
                  </a:cubicBezTo>
                  <a:cubicBezTo>
                    <a:pt x="4773549" y="3945446"/>
                    <a:pt x="5391150" y="3542157"/>
                    <a:pt x="5391150" y="2684336"/>
                  </a:cubicBezTo>
                  <a:cubicBezTo>
                    <a:pt x="5391150" y="1201769"/>
                    <a:pt x="4505230" y="0"/>
                    <a:pt x="3016472" y="0"/>
                  </a:cubicBezTo>
                  <a:lnTo>
                    <a:pt x="3016472" y="0"/>
                  </a:lnTo>
                  <a:close/>
                </a:path>
              </a:pathLst>
            </a:custGeom>
            <a:solidFill>
              <a:schemeClr val="bg1">
                <a:alpha val="20000"/>
              </a:schemeClr>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86049FB-0264-4F59-9D62-6436901437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42295" y="2683818"/>
              <a:ext cx="3271790" cy="3231975"/>
            </a:xfrm>
            <a:custGeom>
              <a:avLst/>
              <a:gdLst>
                <a:gd name="connsiteX0" fmla="*/ 0 w 5419747"/>
                <a:gd name="connsiteY0" fmla="*/ 2700514 h 5194273"/>
                <a:gd name="connsiteX1" fmla="*/ 52864 w 5419747"/>
                <a:gd name="connsiteY1" fmla="*/ 2193498 h 5194273"/>
                <a:gd name="connsiteX2" fmla="*/ 211741 w 5419747"/>
                <a:gd name="connsiteY2" fmla="*/ 1707723 h 5194273"/>
                <a:gd name="connsiteX3" fmla="*/ 807434 w 5419747"/>
                <a:gd name="connsiteY3" fmla="*/ 882763 h 5194273"/>
                <a:gd name="connsiteX4" fmla="*/ 1202436 w 5419747"/>
                <a:gd name="connsiteY4" fmla="*/ 559580 h 5194273"/>
                <a:gd name="connsiteX5" fmla="*/ 1643920 w 5419747"/>
                <a:gd name="connsiteY5" fmla="*/ 302976 h 5194273"/>
                <a:gd name="connsiteX6" fmla="*/ 2623947 w 5419747"/>
                <a:gd name="connsiteY6" fmla="*/ 19989 h 5194273"/>
                <a:gd name="connsiteX7" fmla="*/ 3136868 w 5419747"/>
                <a:gd name="connsiteY7" fmla="*/ 5034 h 5194273"/>
                <a:gd name="connsiteX8" fmla="*/ 3645408 w 5419747"/>
                <a:gd name="connsiteY8" fmla="*/ 83997 h 5194273"/>
                <a:gd name="connsiteX9" fmla="*/ 4129278 w 5419747"/>
                <a:gd name="connsiteY9" fmla="*/ 267258 h 5194273"/>
                <a:gd name="connsiteX10" fmla="*/ 4557998 w 5419747"/>
                <a:gd name="connsiteY10" fmla="*/ 558627 h 5194273"/>
                <a:gd name="connsiteX11" fmla="*/ 4900803 w 5419747"/>
                <a:gd name="connsiteY11" fmla="*/ 944676 h 5194273"/>
                <a:gd name="connsiteX12" fmla="*/ 4937760 w 5419747"/>
                <a:gd name="connsiteY12" fmla="*/ 997444 h 5194273"/>
                <a:gd name="connsiteX13" fmla="*/ 4973193 w 5419747"/>
                <a:gd name="connsiteY13" fmla="*/ 1051165 h 5194273"/>
                <a:gd name="connsiteX14" fmla="*/ 5007578 w 5419747"/>
                <a:gd name="connsiteY14" fmla="*/ 1105458 h 5194273"/>
                <a:gd name="connsiteX15" fmla="*/ 5040726 w 5419747"/>
                <a:gd name="connsiteY15" fmla="*/ 1160512 h 5194273"/>
                <a:gd name="connsiteX16" fmla="*/ 5161788 w 5419747"/>
                <a:gd name="connsiteY16" fmla="*/ 1387017 h 5194273"/>
                <a:gd name="connsiteX17" fmla="*/ 5327523 w 5419747"/>
                <a:gd name="connsiteY17" fmla="*/ 1870887 h 5194273"/>
                <a:gd name="connsiteX18" fmla="*/ 5366385 w 5419747"/>
                <a:gd name="connsiteY18" fmla="*/ 2122632 h 5194273"/>
                <a:gd name="connsiteX19" fmla="*/ 5391626 w 5419747"/>
                <a:gd name="connsiteY19" fmla="*/ 2374569 h 5194273"/>
                <a:gd name="connsiteX20" fmla="*/ 5411724 w 5419747"/>
                <a:gd name="connsiteY20" fmla="*/ 2626505 h 5194273"/>
                <a:gd name="connsiteX21" fmla="*/ 5415820 w 5419747"/>
                <a:gd name="connsiteY21" fmla="*/ 2689656 h 5194273"/>
                <a:gd name="connsiteX22" fmla="*/ 5417630 w 5419747"/>
                <a:gd name="connsiteY22" fmla="*/ 2722136 h 5194273"/>
                <a:gd name="connsiteX23" fmla="*/ 5418963 w 5419747"/>
                <a:gd name="connsiteY23" fmla="*/ 2755188 h 5194273"/>
                <a:gd name="connsiteX24" fmla="*/ 5417153 w 5419747"/>
                <a:gd name="connsiteY24" fmla="*/ 2888347 h 5194273"/>
                <a:gd name="connsiteX25" fmla="*/ 5281517 w 5419747"/>
                <a:gd name="connsiteY25" fmla="*/ 3411365 h 5194273"/>
                <a:gd name="connsiteX26" fmla="*/ 4980052 w 5419747"/>
                <a:gd name="connsiteY26" fmla="*/ 3855516 h 5194273"/>
                <a:gd name="connsiteX27" fmla="*/ 4796314 w 5419747"/>
                <a:gd name="connsiteY27" fmla="*/ 4040682 h 5194273"/>
                <a:gd name="connsiteX28" fmla="*/ 4604766 w 5419747"/>
                <a:gd name="connsiteY28" fmla="*/ 4208989 h 5194273"/>
                <a:gd name="connsiteX29" fmla="*/ 4215670 w 5419747"/>
                <a:gd name="connsiteY29" fmla="*/ 4512265 h 5194273"/>
                <a:gd name="connsiteX30" fmla="*/ 4117753 w 5419747"/>
                <a:gd name="connsiteY30" fmla="*/ 4586274 h 5194273"/>
                <a:gd name="connsiteX31" fmla="*/ 4017169 w 5419747"/>
                <a:gd name="connsiteY31" fmla="*/ 4660759 h 5194273"/>
                <a:gd name="connsiteX32" fmla="*/ 3914108 w 5419747"/>
                <a:gd name="connsiteY32" fmla="*/ 4734292 h 5194273"/>
                <a:gd name="connsiteX33" fmla="*/ 3807809 w 5419747"/>
                <a:gd name="connsiteY33" fmla="*/ 4805730 h 5194273"/>
                <a:gd name="connsiteX34" fmla="*/ 3584639 w 5419747"/>
                <a:gd name="connsiteY34" fmla="*/ 4939842 h 5194273"/>
                <a:gd name="connsiteX35" fmla="*/ 3344609 w 5419747"/>
                <a:gd name="connsiteY35" fmla="*/ 5053856 h 5194273"/>
                <a:gd name="connsiteX36" fmla="*/ 2822258 w 5419747"/>
                <a:gd name="connsiteY36" fmla="*/ 5185015 h 5194273"/>
                <a:gd name="connsiteX37" fmla="*/ 2687765 w 5419747"/>
                <a:gd name="connsiteY37" fmla="*/ 5193493 h 5194273"/>
                <a:gd name="connsiteX38" fmla="*/ 2654141 w 5419747"/>
                <a:gd name="connsiteY38" fmla="*/ 5194254 h 5194273"/>
                <a:gd name="connsiteX39" fmla="*/ 2620613 w 5419747"/>
                <a:gd name="connsiteY39" fmla="*/ 5194064 h 5194273"/>
                <a:gd name="connsiteX40" fmla="*/ 2587181 w 5419747"/>
                <a:gd name="connsiteY40" fmla="*/ 5193683 h 5194273"/>
                <a:gd name="connsiteX41" fmla="*/ 2554700 w 5419747"/>
                <a:gd name="connsiteY41" fmla="*/ 5192445 h 5194273"/>
                <a:gd name="connsiteX42" fmla="*/ 2295239 w 5419747"/>
                <a:gd name="connsiteY42" fmla="*/ 5171776 h 5194273"/>
                <a:gd name="connsiteX43" fmla="*/ 2037398 w 5419747"/>
                <a:gd name="connsiteY43" fmla="*/ 5126246 h 5194273"/>
                <a:gd name="connsiteX44" fmla="*/ 1784128 w 5419747"/>
                <a:gd name="connsiteY44" fmla="*/ 5054904 h 5194273"/>
                <a:gd name="connsiteX45" fmla="*/ 1299305 w 5419747"/>
                <a:gd name="connsiteY45" fmla="*/ 4840401 h 5194273"/>
                <a:gd name="connsiteX46" fmla="*/ 890683 w 5419747"/>
                <a:gd name="connsiteY46" fmla="*/ 4506454 h 5194273"/>
                <a:gd name="connsiteX47" fmla="*/ 725043 w 5419747"/>
                <a:gd name="connsiteY47" fmla="*/ 4305477 h 5194273"/>
                <a:gd name="connsiteX48" fmla="*/ 580358 w 5419747"/>
                <a:gd name="connsiteY48" fmla="*/ 4092688 h 5194273"/>
                <a:gd name="connsiteX49" fmla="*/ 546545 w 5419747"/>
                <a:gd name="connsiteY49" fmla="*/ 4038491 h 5194273"/>
                <a:gd name="connsiteX50" fmla="*/ 514255 w 5419747"/>
                <a:gd name="connsiteY50" fmla="*/ 3985913 h 5194273"/>
                <a:gd name="connsiteX51" fmla="*/ 450533 w 5419747"/>
                <a:gd name="connsiteY51" fmla="*/ 3883995 h 5194273"/>
                <a:gd name="connsiteX52" fmla="*/ 318516 w 5419747"/>
                <a:gd name="connsiteY52" fmla="*/ 3675779 h 5194273"/>
                <a:gd name="connsiteX53" fmla="*/ 189643 w 5419747"/>
                <a:gd name="connsiteY53" fmla="*/ 3455656 h 5194273"/>
                <a:gd name="connsiteX54" fmla="*/ 131540 w 5419747"/>
                <a:gd name="connsiteY54" fmla="*/ 3338975 h 5194273"/>
                <a:gd name="connsiteX55" fmla="*/ 82201 w 5419747"/>
                <a:gd name="connsiteY55" fmla="*/ 3216864 h 5194273"/>
                <a:gd name="connsiteX56" fmla="*/ 44387 w 5419747"/>
                <a:gd name="connsiteY56" fmla="*/ 3090182 h 5194273"/>
                <a:gd name="connsiteX57" fmla="*/ 30289 w 5419747"/>
                <a:gd name="connsiteY57" fmla="*/ 3025602 h 5194273"/>
                <a:gd name="connsiteX58" fmla="*/ 24098 w 5419747"/>
                <a:gd name="connsiteY58" fmla="*/ 2993217 h 5194273"/>
                <a:gd name="connsiteX59" fmla="*/ 18955 w 5419747"/>
                <a:gd name="connsiteY59" fmla="*/ 2960737 h 5194273"/>
                <a:gd name="connsiteX60" fmla="*/ 0 w 5419747"/>
                <a:gd name="connsiteY60" fmla="*/ 2700514 h 5194273"/>
                <a:gd name="connsiteX61" fmla="*/ 155162 w 5419747"/>
                <a:gd name="connsiteY61" fmla="*/ 2700514 h 5194273"/>
                <a:gd name="connsiteX62" fmla="*/ 181642 w 5419747"/>
                <a:gd name="connsiteY62" fmla="*/ 2929305 h 5194273"/>
                <a:gd name="connsiteX63" fmla="*/ 259842 w 5419747"/>
                <a:gd name="connsiteY63" fmla="*/ 3143331 h 5194273"/>
                <a:gd name="connsiteX64" fmla="*/ 314420 w 5419747"/>
                <a:gd name="connsiteY64" fmla="*/ 3244106 h 5194273"/>
                <a:gd name="connsiteX65" fmla="*/ 377095 w 5419747"/>
                <a:gd name="connsiteY65" fmla="*/ 3341642 h 5194273"/>
                <a:gd name="connsiteX66" fmla="*/ 521875 w 5419747"/>
                <a:gd name="connsiteY66" fmla="*/ 3530142 h 5194273"/>
                <a:gd name="connsiteX67" fmla="*/ 678561 w 5419747"/>
                <a:gd name="connsiteY67" fmla="*/ 3720070 h 5194273"/>
                <a:gd name="connsiteX68" fmla="*/ 756476 w 5419747"/>
                <a:gd name="connsiteY68" fmla="*/ 3819225 h 5194273"/>
                <a:gd name="connsiteX69" fmla="*/ 793909 w 5419747"/>
                <a:gd name="connsiteY69" fmla="*/ 3867898 h 5194273"/>
                <a:gd name="connsiteX70" fmla="*/ 830580 w 5419747"/>
                <a:gd name="connsiteY70" fmla="*/ 3914475 h 5194273"/>
                <a:gd name="connsiteX71" fmla="*/ 1145667 w 5419747"/>
                <a:gd name="connsiteY71" fmla="*/ 4258709 h 5194273"/>
                <a:gd name="connsiteX72" fmla="*/ 1313212 w 5419747"/>
                <a:gd name="connsiteY72" fmla="*/ 4413585 h 5194273"/>
                <a:gd name="connsiteX73" fmla="*/ 1488662 w 5419747"/>
                <a:gd name="connsiteY73" fmla="*/ 4556365 h 5194273"/>
                <a:gd name="connsiteX74" fmla="*/ 1880616 w 5419747"/>
                <a:gd name="connsiteY74" fmla="*/ 4782203 h 5194273"/>
                <a:gd name="connsiteX75" fmla="*/ 2099882 w 5419747"/>
                <a:gd name="connsiteY75" fmla="*/ 4846020 h 5194273"/>
                <a:gd name="connsiteX76" fmla="*/ 2156079 w 5419747"/>
                <a:gd name="connsiteY76" fmla="*/ 4857260 h 5194273"/>
                <a:gd name="connsiteX77" fmla="*/ 2212753 w 5419747"/>
                <a:gd name="connsiteY77" fmla="*/ 4866690 h 5194273"/>
                <a:gd name="connsiteX78" fmla="*/ 2327148 w 5419747"/>
                <a:gd name="connsiteY78" fmla="*/ 4880215 h 5194273"/>
                <a:gd name="connsiteX79" fmla="*/ 2384679 w 5419747"/>
                <a:gd name="connsiteY79" fmla="*/ 4884597 h 5194273"/>
                <a:gd name="connsiteX80" fmla="*/ 2442401 w 5419747"/>
                <a:gd name="connsiteY80" fmla="*/ 4887645 h 5194273"/>
                <a:gd name="connsiteX81" fmla="*/ 2500313 w 5419747"/>
                <a:gd name="connsiteY81" fmla="*/ 4888978 h 5194273"/>
                <a:gd name="connsiteX82" fmla="*/ 2558320 w 5419747"/>
                <a:gd name="connsiteY82" fmla="*/ 4888693 h 5194273"/>
                <a:gd name="connsiteX83" fmla="*/ 2587371 w 5419747"/>
                <a:gd name="connsiteY83" fmla="*/ 4888407 h 5194273"/>
                <a:gd name="connsiteX84" fmla="*/ 2615374 w 5419747"/>
                <a:gd name="connsiteY84" fmla="*/ 4887168 h 5194273"/>
                <a:gd name="connsiteX85" fmla="*/ 2643283 w 5419747"/>
                <a:gd name="connsiteY85" fmla="*/ 4885740 h 5194273"/>
                <a:gd name="connsiteX86" fmla="*/ 2671096 w 5419747"/>
                <a:gd name="connsiteY86" fmla="*/ 4883454 h 5194273"/>
                <a:gd name="connsiteX87" fmla="*/ 2781395 w 5419747"/>
                <a:gd name="connsiteY87" fmla="*/ 4869833 h 5194273"/>
                <a:gd name="connsiteX88" fmla="*/ 3201543 w 5419747"/>
                <a:gd name="connsiteY88" fmla="*/ 4731911 h 5194273"/>
                <a:gd name="connsiteX89" fmla="*/ 3589687 w 5419747"/>
                <a:gd name="connsiteY89" fmla="*/ 4490071 h 5194273"/>
                <a:gd name="connsiteX90" fmla="*/ 3683794 w 5419747"/>
                <a:gd name="connsiteY90" fmla="*/ 4419015 h 5194273"/>
                <a:gd name="connsiteX91" fmla="*/ 3777901 w 5419747"/>
                <a:gd name="connsiteY91" fmla="*/ 4345577 h 5194273"/>
                <a:gd name="connsiteX92" fmla="*/ 3968496 w 5419747"/>
                <a:gd name="connsiteY92" fmla="*/ 4193177 h 5194273"/>
                <a:gd name="connsiteX93" fmla="*/ 4360259 w 5419747"/>
                <a:gd name="connsiteY93" fmla="*/ 3898188 h 5194273"/>
                <a:gd name="connsiteX94" fmla="*/ 4725257 w 5419747"/>
                <a:gd name="connsiteY94" fmla="*/ 3604818 h 5194273"/>
                <a:gd name="connsiteX95" fmla="*/ 5017103 w 5419747"/>
                <a:gd name="connsiteY95" fmla="*/ 3268585 h 5194273"/>
                <a:gd name="connsiteX96" fmla="*/ 5116544 w 5419747"/>
                <a:gd name="connsiteY96" fmla="*/ 3073132 h 5194273"/>
                <a:gd name="connsiteX97" fmla="*/ 5177124 w 5419747"/>
                <a:gd name="connsiteY97" fmla="*/ 2859582 h 5194273"/>
                <a:gd name="connsiteX98" fmla="*/ 5193887 w 5419747"/>
                <a:gd name="connsiteY98" fmla="*/ 2747568 h 5194273"/>
                <a:gd name="connsiteX99" fmla="*/ 5196650 w 5419747"/>
                <a:gd name="connsiteY99" fmla="*/ 2719183 h 5194273"/>
                <a:gd name="connsiteX100" fmla="*/ 5198745 w 5419747"/>
                <a:gd name="connsiteY100" fmla="*/ 2690227 h 5194273"/>
                <a:gd name="connsiteX101" fmla="*/ 5201793 w 5419747"/>
                <a:gd name="connsiteY101" fmla="*/ 2630410 h 5194273"/>
                <a:gd name="connsiteX102" fmla="*/ 5196555 w 5419747"/>
                <a:gd name="connsiteY102" fmla="*/ 2391238 h 5194273"/>
                <a:gd name="connsiteX103" fmla="*/ 5162931 w 5419747"/>
                <a:gd name="connsiteY103" fmla="*/ 2155017 h 5194273"/>
                <a:gd name="connsiteX104" fmla="*/ 5105876 w 5419747"/>
                <a:gd name="connsiteY104" fmla="*/ 1924512 h 5194273"/>
                <a:gd name="connsiteX105" fmla="*/ 4958525 w 5419747"/>
                <a:gd name="connsiteY105" fmla="*/ 1477314 h 5194273"/>
                <a:gd name="connsiteX106" fmla="*/ 4858131 w 5419747"/>
                <a:gd name="connsiteY106" fmla="*/ 1265001 h 5194273"/>
                <a:gd name="connsiteX107" fmla="*/ 4828890 w 5419747"/>
                <a:gd name="connsiteY107" fmla="*/ 1214138 h 5194273"/>
                <a:gd name="connsiteX108" fmla="*/ 4798124 w 5419747"/>
                <a:gd name="connsiteY108" fmla="*/ 1164227 h 5194273"/>
                <a:gd name="connsiteX109" fmla="*/ 4765548 w 5419747"/>
                <a:gd name="connsiteY109" fmla="*/ 1115459 h 5194273"/>
                <a:gd name="connsiteX110" fmla="*/ 4731544 w 5419747"/>
                <a:gd name="connsiteY110" fmla="*/ 1067739 h 5194273"/>
                <a:gd name="connsiteX111" fmla="*/ 4409599 w 5419747"/>
                <a:gd name="connsiteY111" fmla="*/ 731792 h 5194273"/>
                <a:gd name="connsiteX112" fmla="*/ 4022027 w 5419747"/>
                <a:gd name="connsiteY112" fmla="*/ 478617 h 5194273"/>
                <a:gd name="connsiteX113" fmla="*/ 3585877 w 5419747"/>
                <a:gd name="connsiteY113" fmla="*/ 319645 h 5194273"/>
                <a:gd name="connsiteX114" fmla="*/ 3123057 w 5419747"/>
                <a:gd name="connsiteY114" fmla="*/ 253732 h 5194273"/>
                <a:gd name="connsiteX115" fmla="*/ 2654046 w 5419747"/>
                <a:gd name="connsiteY115" fmla="*/ 270496 h 5194273"/>
                <a:gd name="connsiteX116" fmla="*/ 2193703 w 5419747"/>
                <a:gd name="connsiteY116" fmla="*/ 367270 h 5194273"/>
                <a:gd name="connsiteX117" fmla="*/ 1753362 w 5419747"/>
                <a:gd name="connsiteY117" fmla="*/ 535672 h 5194273"/>
                <a:gd name="connsiteX118" fmla="*/ 966502 w 5419747"/>
                <a:gd name="connsiteY118" fmla="*/ 1053070 h 5194273"/>
                <a:gd name="connsiteX119" fmla="*/ 644843 w 5419747"/>
                <a:gd name="connsiteY119" fmla="*/ 1398351 h 5194273"/>
                <a:gd name="connsiteX120" fmla="*/ 390525 w 5419747"/>
                <a:gd name="connsiteY120" fmla="*/ 1794877 h 5194273"/>
                <a:gd name="connsiteX121" fmla="*/ 217932 w 5419747"/>
                <a:gd name="connsiteY121" fmla="*/ 2233218 h 5194273"/>
                <a:gd name="connsiteX122" fmla="*/ 155162 w 5419747"/>
                <a:gd name="connsiteY122" fmla="*/ 2700514 h 519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5419747" h="5194273">
                  <a:moveTo>
                    <a:pt x="0" y="2700514"/>
                  </a:moveTo>
                  <a:cubicBezTo>
                    <a:pt x="476" y="2530493"/>
                    <a:pt x="18193" y="2360472"/>
                    <a:pt x="52864" y="2193498"/>
                  </a:cubicBezTo>
                  <a:cubicBezTo>
                    <a:pt x="87440" y="2026620"/>
                    <a:pt x="140399" y="1862981"/>
                    <a:pt x="211741" y="1707723"/>
                  </a:cubicBezTo>
                  <a:cubicBezTo>
                    <a:pt x="355092" y="1397208"/>
                    <a:pt x="562832" y="1119364"/>
                    <a:pt x="807434" y="882763"/>
                  </a:cubicBezTo>
                  <a:cubicBezTo>
                    <a:pt x="930021" y="764463"/>
                    <a:pt x="1062514" y="656544"/>
                    <a:pt x="1202436" y="559580"/>
                  </a:cubicBezTo>
                  <a:cubicBezTo>
                    <a:pt x="1342549" y="462711"/>
                    <a:pt x="1489996" y="376414"/>
                    <a:pt x="1643920" y="302976"/>
                  </a:cubicBezTo>
                  <a:cubicBezTo>
                    <a:pt x="1952149" y="157149"/>
                    <a:pt x="2284000" y="60756"/>
                    <a:pt x="2623947" y="19989"/>
                  </a:cubicBezTo>
                  <a:cubicBezTo>
                    <a:pt x="2793873" y="-109"/>
                    <a:pt x="2966276" y="-4967"/>
                    <a:pt x="3136868" y="5034"/>
                  </a:cubicBezTo>
                  <a:cubicBezTo>
                    <a:pt x="3307747" y="15417"/>
                    <a:pt x="3478530" y="40848"/>
                    <a:pt x="3645408" y="83997"/>
                  </a:cubicBezTo>
                  <a:cubicBezTo>
                    <a:pt x="3812286" y="127050"/>
                    <a:pt x="3975259" y="188010"/>
                    <a:pt x="4129278" y="267258"/>
                  </a:cubicBezTo>
                  <a:cubicBezTo>
                    <a:pt x="4283107" y="346506"/>
                    <a:pt x="4428744" y="443375"/>
                    <a:pt x="4557998" y="558627"/>
                  </a:cubicBezTo>
                  <a:cubicBezTo>
                    <a:pt x="4687348" y="673785"/>
                    <a:pt x="4801076" y="804944"/>
                    <a:pt x="4900803" y="944676"/>
                  </a:cubicBezTo>
                  <a:lnTo>
                    <a:pt x="4937760" y="997444"/>
                  </a:lnTo>
                  <a:lnTo>
                    <a:pt x="4973193" y="1051165"/>
                  </a:lnTo>
                  <a:cubicBezTo>
                    <a:pt x="4984623" y="1069263"/>
                    <a:pt x="4996339" y="1087265"/>
                    <a:pt x="5007578" y="1105458"/>
                  </a:cubicBezTo>
                  <a:lnTo>
                    <a:pt x="5040726" y="1160512"/>
                  </a:lnTo>
                  <a:cubicBezTo>
                    <a:pt x="5084064" y="1234426"/>
                    <a:pt x="5124926" y="1309769"/>
                    <a:pt x="5161788" y="1387017"/>
                  </a:cubicBezTo>
                  <a:cubicBezTo>
                    <a:pt x="5235702" y="1541512"/>
                    <a:pt x="5292661" y="1704104"/>
                    <a:pt x="5327523" y="1870887"/>
                  </a:cubicBezTo>
                  <a:cubicBezTo>
                    <a:pt x="5344859" y="1954326"/>
                    <a:pt x="5356955" y="2038431"/>
                    <a:pt x="5366385" y="2122632"/>
                  </a:cubicBezTo>
                  <a:cubicBezTo>
                    <a:pt x="5376005" y="2206738"/>
                    <a:pt x="5383720" y="2290749"/>
                    <a:pt x="5391626" y="2374569"/>
                  </a:cubicBezTo>
                  <a:cubicBezTo>
                    <a:pt x="5399152" y="2458484"/>
                    <a:pt x="5405819" y="2542399"/>
                    <a:pt x="5411724" y="2626505"/>
                  </a:cubicBezTo>
                  <a:lnTo>
                    <a:pt x="5415820" y="2689656"/>
                  </a:lnTo>
                  <a:cubicBezTo>
                    <a:pt x="5416582" y="2700038"/>
                    <a:pt x="5417058" y="2711182"/>
                    <a:pt x="5417630" y="2722136"/>
                  </a:cubicBezTo>
                  <a:cubicBezTo>
                    <a:pt x="5418202" y="2733090"/>
                    <a:pt x="5418773" y="2744139"/>
                    <a:pt x="5418963" y="2755188"/>
                  </a:cubicBezTo>
                  <a:cubicBezTo>
                    <a:pt x="5420392" y="2799289"/>
                    <a:pt x="5419916" y="2843770"/>
                    <a:pt x="5417153" y="2888347"/>
                  </a:cubicBezTo>
                  <a:cubicBezTo>
                    <a:pt x="5406867" y="3066750"/>
                    <a:pt x="5358956" y="3246487"/>
                    <a:pt x="5281517" y="3411365"/>
                  </a:cubicBezTo>
                  <a:cubicBezTo>
                    <a:pt x="5204270" y="3576719"/>
                    <a:pt x="5097780" y="3725118"/>
                    <a:pt x="4980052" y="3855516"/>
                  </a:cubicBezTo>
                  <a:cubicBezTo>
                    <a:pt x="4921186" y="3920952"/>
                    <a:pt x="4859369" y="3982293"/>
                    <a:pt x="4796314" y="4040682"/>
                  </a:cubicBezTo>
                  <a:cubicBezTo>
                    <a:pt x="4733258" y="4099070"/>
                    <a:pt x="4669346" y="4155267"/>
                    <a:pt x="4604766" y="4208989"/>
                  </a:cubicBezTo>
                  <a:cubicBezTo>
                    <a:pt x="4475893" y="4316907"/>
                    <a:pt x="4344162" y="4415300"/>
                    <a:pt x="4215670" y="4512265"/>
                  </a:cubicBezTo>
                  <a:lnTo>
                    <a:pt x="4117753" y="4586274"/>
                  </a:lnTo>
                  <a:cubicBezTo>
                    <a:pt x="4084606" y="4611134"/>
                    <a:pt x="4051173" y="4636185"/>
                    <a:pt x="4017169" y="4660759"/>
                  </a:cubicBezTo>
                  <a:cubicBezTo>
                    <a:pt x="3983260" y="4685429"/>
                    <a:pt x="3948970" y="4710003"/>
                    <a:pt x="3914108" y="4734292"/>
                  </a:cubicBezTo>
                  <a:cubicBezTo>
                    <a:pt x="3879152" y="4758390"/>
                    <a:pt x="3843909" y="4782298"/>
                    <a:pt x="3807809" y="4805730"/>
                  </a:cubicBezTo>
                  <a:cubicBezTo>
                    <a:pt x="3735991" y="4852688"/>
                    <a:pt x="3661886" y="4898218"/>
                    <a:pt x="3584639" y="4939842"/>
                  </a:cubicBezTo>
                  <a:cubicBezTo>
                    <a:pt x="3507486" y="4981656"/>
                    <a:pt x="3427666" y="5020518"/>
                    <a:pt x="3344609" y="5053856"/>
                  </a:cubicBezTo>
                  <a:cubicBezTo>
                    <a:pt x="3179255" y="5121484"/>
                    <a:pt x="3001613" y="5167108"/>
                    <a:pt x="2822258" y="5185015"/>
                  </a:cubicBezTo>
                  <a:cubicBezTo>
                    <a:pt x="2777395" y="5189302"/>
                    <a:pt x="2732532" y="5192540"/>
                    <a:pt x="2687765" y="5193493"/>
                  </a:cubicBezTo>
                  <a:lnTo>
                    <a:pt x="2654141" y="5194254"/>
                  </a:lnTo>
                  <a:cubicBezTo>
                    <a:pt x="2642997" y="5194350"/>
                    <a:pt x="2631758" y="5194064"/>
                    <a:pt x="2620613" y="5194064"/>
                  </a:cubicBezTo>
                  <a:lnTo>
                    <a:pt x="2587181" y="5193683"/>
                  </a:lnTo>
                  <a:lnTo>
                    <a:pt x="2554700" y="5192445"/>
                  </a:lnTo>
                  <a:cubicBezTo>
                    <a:pt x="2468213" y="5189683"/>
                    <a:pt x="2381536" y="5182824"/>
                    <a:pt x="2295239" y="5171776"/>
                  </a:cubicBezTo>
                  <a:cubicBezTo>
                    <a:pt x="2208848" y="5161298"/>
                    <a:pt x="2122646" y="5146249"/>
                    <a:pt x="2037398" y="5126246"/>
                  </a:cubicBezTo>
                  <a:cubicBezTo>
                    <a:pt x="1952244" y="5106053"/>
                    <a:pt x="1867757" y="5082146"/>
                    <a:pt x="1784128" y="5054904"/>
                  </a:cubicBezTo>
                  <a:cubicBezTo>
                    <a:pt x="1617155" y="4999945"/>
                    <a:pt x="1452086" y="4931555"/>
                    <a:pt x="1299305" y="4840401"/>
                  </a:cubicBezTo>
                  <a:cubicBezTo>
                    <a:pt x="1146429" y="4749437"/>
                    <a:pt x="1009936" y="4634089"/>
                    <a:pt x="890683" y="4506454"/>
                  </a:cubicBezTo>
                  <a:cubicBezTo>
                    <a:pt x="830771" y="4442732"/>
                    <a:pt x="776288" y="4374914"/>
                    <a:pt x="725043" y="4305477"/>
                  </a:cubicBezTo>
                  <a:cubicBezTo>
                    <a:pt x="674084" y="4235754"/>
                    <a:pt x="625602" y="4164983"/>
                    <a:pt x="580358" y="4092688"/>
                  </a:cubicBezTo>
                  <a:cubicBezTo>
                    <a:pt x="568738" y="4074781"/>
                    <a:pt x="557784" y="4056589"/>
                    <a:pt x="546545" y="4038491"/>
                  </a:cubicBezTo>
                  <a:lnTo>
                    <a:pt x="514255" y="3985913"/>
                  </a:lnTo>
                  <a:cubicBezTo>
                    <a:pt x="493586" y="3951909"/>
                    <a:pt x="472154" y="3918190"/>
                    <a:pt x="450533" y="3883995"/>
                  </a:cubicBezTo>
                  <a:lnTo>
                    <a:pt x="318516" y="3675779"/>
                  </a:lnTo>
                  <a:cubicBezTo>
                    <a:pt x="274225" y="3604818"/>
                    <a:pt x="230505" y="3531761"/>
                    <a:pt x="189643" y="3455656"/>
                  </a:cubicBezTo>
                  <a:cubicBezTo>
                    <a:pt x="169259" y="3417556"/>
                    <a:pt x="149543" y="3378789"/>
                    <a:pt x="131540" y="3338975"/>
                  </a:cubicBezTo>
                  <a:cubicBezTo>
                    <a:pt x="113633" y="3299065"/>
                    <a:pt x="96965" y="3258393"/>
                    <a:pt x="82201" y="3216864"/>
                  </a:cubicBezTo>
                  <a:cubicBezTo>
                    <a:pt x="67723" y="3175240"/>
                    <a:pt x="54864" y="3133044"/>
                    <a:pt x="44387" y="3090182"/>
                  </a:cubicBezTo>
                  <a:cubicBezTo>
                    <a:pt x="39434" y="3068751"/>
                    <a:pt x="34385" y="3047224"/>
                    <a:pt x="30289" y="3025602"/>
                  </a:cubicBezTo>
                  <a:lnTo>
                    <a:pt x="24098" y="2993217"/>
                  </a:lnTo>
                  <a:lnTo>
                    <a:pt x="18955" y="2960737"/>
                  </a:lnTo>
                  <a:cubicBezTo>
                    <a:pt x="5620" y="2874060"/>
                    <a:pt x="0" y="2786906"/>
                    <a:pt x="0" y="2700514"/>
                  </a:cubicBezTo>
                  <a:close/>
                  <a:moveTo>
                    <a:pt x="155162" y="2700514"/>
                  </a:moveTo>
                  <a:cubicBezTo>
                    <a:pt x="156019" y="2778048"/>
                    <a:pt x="163640" y="2855010"/>
                    <a:pt x="181642" y="2929305"/>
                  </a:cubicBezTo>
                  <a:cubicBezTo>
                    <a:pt x="199358" y="3003695"/>
                    <a:pt x="226886" y="3074847"/>
                    <a:pt x="259842" y="3143331"/>
                  </a:cubicBezTo>
                  <a:cubicBezTo>
                    <a:pt x="276511" y="3177526"/>
                    <a:pt x="294989" y="3211054"/>
                    <a:pt x="314420" y="3244106"/>
                  </a:cubicBezTo>
                  <a:cubicBezTo>
                    <a:pt x="334137" y="3277063"/>
                    <a:pt x="355187" y="3309543"/>
                    <a:pt x="377095" y="3341642"/>
                  </a:cubicBezTo>
                  <a:cubicBezTo>
                    <a:pt x="421481" y="3405650"/>
                    <a:pt x="470821" y="3467753"/>
                    <a:pt x="521875" y="3530142"/>
                  </a:cubicBezTo>
                  <a:cubicBezTo>
                    <a:pt x="572929" y="3592626"/>
                    <a:pt x="626269" y="3655110"/>
                    <a:pt x="678561" y="3720070"/>
                  </a:cubicBezTo>
                  <a:cubicBezTo>
                    <a:pt x="704755" y="3752455"/>
                    <a:pt x="730663" y="3785602"/>
                    <a:pt x="756476" y="3819225"/>
                  </a:cubicBezTo>
                  <a:lnTo>
                    <a:pt x="793909" y="3867898"/>
                  </a:lnTo>
                  <a:cubicBezTo>
                    <a:pt x="806196" y="3883424"/>
                    <a:pt x="817912" y="3899331"/>
                    <a:pt x="830580" y="3914475"/>
                  </a:cubicBezTo>
                  <a:cubicBezTo>
                    <a:pt x="929450" y="4037729"/>
                    <a:pt x="1036701" y="4151172"/>
                    <a:pt x="1145667" y="4258709"/>
                  </a:cubicBezTo>
                  <a:cubicBezTo>
                    <a:pt x="1200436" y="4312240"/>
                    <a:pt x="1256157" y="4363960"/>
                    <a:pt x="1313212" y="4413585"/>
                  </a:cubicBezTo>
                  <a:cubicBezTo>
                    <a:pt x="1370267" y="4463211"/>
                    <a:pt x="1428369" y="4511217"/>
                    <a:pt x="1488662" y="4556365"/>
                  </a:cubicBezTo>
                  <a:cubicBezTo>
                    <a:pt x="1608773" y="4646853"/>
                    <a:pt x="1738313" y="4727720"/>
                    <a:pt x="1880616" y="4782203"/>
                  </a:cubicBezTo>
                  <a:cubicBezTo>
                    <a:pt x="1951577" y="4809445"/>
                    <a:pt x="2025110" y="4830304"/>
                    <a:pt x="2099882" y="4846020"/>
                  </a:cubicBezTo>
                  <a:cubicBezTo>
                    <a:pt x="2118646" y="4849735"/>
                    <a:pt x="2137220" y="4854022"/>
                    <a:pt x="2156079" y="4857260"/>
                  </a:cubicBezTo>
                  <a:lnTo>
                    <a:pt x="2212753" y="4866690"/>
                  </a:lnTo>
                  <a:cubicBezTo>
                    <a:pt x="2250758" y="4871738"/>
                    <a:pt x="2288762" y="4877072"/>
                    <a:pt x="2327148" y="4880215"/>
                  </a:cubicBezTo>
                  <a:cubicBezTo>
                    <a:pt x="2346293" y="4882025"/>
                    <a:pt x="2365439" y="4883740"/>
                    <a:pt x="2384679" y="4884597"/>
                  </a:cubicBezTo>
                  <a:cubicBezTo>
                    <a:pt x="2403920" y="4885549"/>
                    <a:pt x="2423065" y="4887073"/>
                    <a:pt x="2442401" y="4887645"/>
                  </a:cubicBezTo>
                  <a:lnTo>
                    <a:pt x="2500313" y="4888978"/>
                  </a:lnTo>
                  <a:cubicBezTo>
                    <a:pt x="2519553" y="4889454"/>
                    <a:pt x="2538984" y="4888788"/>
                    <a:pt x="2558320" y="4888693"/>
                  </a:cubicBezTo>
                  <a:lnTo>
                    <a:pt x="2587371" y="4888407"/>
                  </a:lnTo>
                  <a:cubicBezTo>
                    <a:pt x="2596801" y="4888121"/>
                    <a:pt x="2606040" y="4887549"/>
                    <a:pt x="2615374" y="4887168"/>
                  </a:cubicBezTo>
                  <a:cubicBezTo>
                    <a:pt x="2624709" y="4886692"/>
                    <a:pt x="2634044" y="4886406"/>
                    <a:pt x="2643283" y="4885740"/>
                  </a:cubicBezTo>
                  <a:lnTo>
                    <a:pt x="2671096" y="4883454"/>
                  </a:lnTo>
                  <a:cubicBezTo>
                    <a:pt x="2708148" y="4880501"/>
                    <a:pt x="2744915" y="4875548"/>
                    <a:pt x="2781395" y="4869833"/>
                  </a:cubicBezTo>
                  <a:cubicBezTo>
                    <a:pt x="2927414" y="4845640"/>
                    <a:pt x="3067812" y="4798300"/>
                    <a:pt x="3201543" y="4731911"/>
                  </a:cubicBezTo>
                  <a:cubicBezTo>
                    <a:pt x="3335750" y="4666284"/>
                    <a:pt x="3463481" y="4582273"/>
                    <a:pt x="3589687" y="4490071"/>
                  </a:cubicBezTo>
                  <a:cubicBezTo>
                    <a:pt x="3621215" y="4467116"/>
                    <a:pt x="3652552" y="4443208"/>
                    <a:pt x="3683794" y="4419015"/>
                  </a:cubicBezTo>
                  <a:cubicBezTo>
                    <a:pt x="3715226" y="4394917"/>
                    <a:pt x="3746564" y="4370437"/>
                    <a:pt x="3777901" y="4345577"/>
                  </a:cubicBezTo>
                  <a:lnTo>
                    <a:pt x="3968496" y="4193177"/>
                  </a:lnTo>
                  <a:cubicBezTo>
                    <a:pt x="4099274" y="4089450"/>
                    <a:pt x="4231291" y="3992866"/>
                    <a:pt x="4360259" y="3898188"/>
                  </a:cubicBezTo>
                  <a:cubicBezTo>
                    <a:pt x="4489133" y="3803509"/>
                    <a:pt x="4613148" y="3707878"/>
                    <a:pt x="4725257" y="3604818"/>
                  </a:cubicBezTo>
                  <a:cubicBezTo>
                    <a:pt x="4837367" y="3501948"/>
                    <a:pt x="4938617" y="3392315"/>
                    <a:pt x="5017103" y="3268585"/>
                  </a:cubicBezTo>
                  <a:cubicBezTo>
                    <a:pt x="5056346" y="3206768"/>
                    <a:pt x="5089874" y="3141617"/>
                    <a:pt x="5116544" y="3073132"/>
                  </a:cubicBezTo>
                  <a:cubicBezTo>
                    <a:pt x="5143405" y="3004743"/>
                    <a:pt x="5162741" y="2933115"/>
                    <a:pt x="5177124" y="2859582"/>
                  </a:cubicBezTo>
                  <a:cubicBezTo>
                    <a:pt x="5184268" y="2822815"/>
                    <a:pt x="5189982" y="2785382"/>
                    <a:pt x="5193887" y="2747568"/>
                  </a:cubicBezTo>
                  <a:cubicBezTo>
                    <a:pt x="5195030" y="2738138"/>
                    <a:pt x="5195792" y="2728613"/>
                    <a:pt x="5196650" y="2719183"/>
                  </a:cubicBezTo>
                  <a:cubicBezTo>
                    <a:pt x="5197411" y="2709658"/>
                    <a:pt x="5198364" y="2700324"/>
                    <a:pt x="5198745" y="2690227"/>
                  </a:cubicBezTo>
                  <a:lnTo>
                    <a:pt x="5201793" y="2630410"/>
                  </a:lnTo>
                  <a:cubicBezTo>
                    <a:pt x="5204555" y="2550591"/>
                    <a:pt x="5202841" y="2470676"/>
                    <a:pt x="5196555" y="2391238"/>
                  </a:cubicBezTo>
                  <a:cubicBezTo>
                    <a:pt x="5190458" y="2311704"/>
                    <a:pt x="5178743" y="2232837"/>
                    <a:pt x="5162931" y="2155017"/>
                  </a:cubicBezTo>
                  <a:cubicBezTo>
                    <a:pt x="5146929" y="2077198"/>
                    <a:pt x="5126927" y="2000427"/>
                    <a:pt x="5105876" y="1924512"/>
                  </a:cubicBezTo>
                  <a:cubicBezTo>
                    <a:pt x="5063871" y="1772589"/>
                    <a:pt x="5017485" y="1622665"/>
                    <a:pt x="4958525" y="1477314"/>
                  </a:cubicBezTo>
                  <a:cubicBezTo>
                    <a:pt x="4928997" y="1404733"/>
                    <a:pt x="4896041" y="1333486"/>
                    <a:pt x="4858131" y="1265001"/>
                  </a:cubicBezTo>
                  <a:cubicBezTo>
                    <a:pt x="4848892" y="1247761"/>
                    <a:pt x="4838700" y="1230997"/>
                    <a:pt x="4828890" y="1214138"/>
                  </a:cubicBezTo>
                  <a:cubicBezTo>
                    <a:pt x="4818793" y="1197374"/>
                    <a:pt x="4808315" y="1180896"/>
                    <a:pt x="4798124" y="1164227"/>
                  </a:cubicBezTo>
                  <a:lnTo>
                    <a:pt x="4765548" y="1115459"/>
                  </a:lnTo>
                  <a:lnTo>
                    <a:pt x="4731544" y="1067739"/>
                  </a:lnTo>
                  <a:cubicBezTo>
                    <a:pt x="4638485" y="942294"/>
                    <a:pt x="4529233" y="830090"/>
                    <a:pt x="4409599" y="731792"/>
                  </a:cubicBezTo>
                  <a:cubicBezTo>
                    <a:pt x="4290251" y="633208"/>
                    <a:pt x="4160615" y="547483"/>
                    <a:pt x="4022027" y="478617"/>
                  </a:cubicBezTo>
                  <a:cubicBezTo>
                    <a:pt x="3883533" y="409561"/>
                    <a:pt x="3736943" y="356602"/>
                    <a:pt x="3585877" y="319645"/>
                  </a:cubicBezTo>
                  <a:cubicBezTo>
                    <a:pt x="3434810" y="282593"/>
                    <a:pt x="3279553" y="261257"/>
                    <a:pt x="3123057" y="253732"/>
                  </a:cubicBezTo>
                  <a:cubicBezTo>
                    <a:pt x="2966276" y="245826"/>
                    <a:pt x="2809685" y="251065"/>
                    <a:pt x="2654046" y="270496"/>
                  </a:cubicBezTo>
                  <a:cubicBezTo>
                    <a:pt x="2498503" y="290022"/>
                    <a:pt x="2344388" y="322693"/>
                    <a:pt x="2193703" y="367270"/>
                  </a:cubicBezTo>
                  <a:cubicBezTo>
                    <a:pt x="2042922" y="411657"/>
                    <a:pt x="1895856" y="469092"/>
                    <a:pt x="1753362" y="535672"/>
                  </a:cubicBezTo>
                  <a:cubicBezTo>
                    <a:pt x="1467517" y="667403"/>
                    <a:pt x="1200626" y="842091"/>
                    <a:pt x="966502" y="1053070"/>
                  </a:cubicBezTo>
                  <a:cubicBezTo>
                    <a:pt x="849821" y="1158893"/>
                    <a:pt x="741712" y="1274336"/>
                    <a:pt x="644843" y="1398351"/>
                  </a:cubicBezTo>
                  <a:cubicBezTo>
                    <a:pt x="547783" y="1522176"/>
                    <a:pt x="462153" y="1654955"/>
                    <a:pt x="390525" y="1794877"/>
                  </a:cubicBezTo>
                  <a:cubicBezTo>
                    <a:pt x="318897" y="1934704"/>
                    <a:pt x="259271" y="2081103"/>
                    <a:pt x="217932" y="2233218"/>
                  </a:cubicBezTo>
                  <a:cubicBezTo>
                    <a:pt x="176594" y="2384951"/>
                    <a:pt x="155067" y="2542685"/>
                    <a:pt x="155162" y="2700514"/>
                  </a:cubicBezTo>
                  <a:close/>
                </a:path>
              </a:pathLst>
            </a:custGeom>
            <a:solidFill>
              <a:schemeClr val="bg1">
                <a:alpha val="30000"/>
              </a:schemeClr>
            </a:solidFill>
            <a:ln w="9525" cap="flat">
              <a:noFill/>
              <a:prstDash val="solid"/>
              <a:miter/>
            </a:ln>
          </p:spPr>
          <p:txBody>
            <a:bodyPr rtlCol="0" anchor="ctr"/>
            <a:lstStyle/>
            <a:p>
              <a:endParaRPr lang="en-US"/>
            </a:p>
          </p:txBody>
        </p:sp>
        <p:sp useBgFill="1">
          <p:nvSpPr>
            <p:cNvPr id="41" name="Freeform: Shape 40">
              <a:extLst>
                <a:ext uri="{FF2B5EF4-FFF2-40B4-BE49-F238E27FC236}">
                  <a16:creationId xmlns:a16="http://schemas.microsoft.com/office/drawing/2014/main" id="{1EBD7950-2F60-42E5-B00A-DB0131FA34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4685" y="2598821"/>
              <a:ext cx="3339065" cy="3401889"/>
            </a:xfrm>
            <a:custGeom>
              <a:avLst/>
              <a:gdLst>
                <a:gd name="connsiteX0" fmla="*/ 2733675 w 5467350"/>
                <a:gd name="connsiteY0" fmla="*/ 0 h 5467350"/>
                <a:gd name="connsiteX1" fmla="*/ 0 w 5467350"/>
                <a:gd name="connsiteY1" fmla="*/ 2733675 h 5467350"/>
                <a:gd name="connsiteX2" fmla="*/ 2733675 w 5467350"/>
                <a:gd name="connsiteY2" fmla="*/ 5467350 h 5467350"/>
                <a:gd name="connsiteX3" fmla="*/ 5467350 w 5467350"/>
                <a:gd name="connsiteY3" fmla="*/ 2733675 h 5467350"/>
                <a:gd name="connsiteX4" fmla="*/ 2733675 w 5467350"/>
                <a:gd name="connsiteY4" fmla="*/ 0 h 5467350"/>
                <a:gd name="connsiteX5" fmla="*/ 4922615 w 5467350"/>
                <a:gd name="connsiteY5" fmla="*/ 1317212 h 5467350"/>
                <a:gd name="connsiteX6" fmla="*/ 4979765 w 5467350"/>
                <a:gd name="connsiteY6" fmla="*/ 1430941 h 5467350"/>
                <a:gd name="connsiteX7" fmla="*/ 5031105 w 5467350"/>
                <a:gd name="connsiteY7" fmla="*/ 1547146 h 5467350"/>
                <a:gd name="connsiteX8" fmla="*/ 5185029 w 5467350"/>
                <a:gd name="connsiteY8" fmla="*/ 2031873 h 5467350"/>
                <a:gd name="connsiteX9" fmla="*/ 5261610 w 5467350"/>
                <a:gd name="connsiteY9" fmla="*/ 2535079 h 5467350"/>
                <a:gd name="connsiteX10" fmla="*/ 5274183 w 5467350"/>
                <a:gd name="connsiteY10" fmla="*/ 2789206 h 5467350"/>
                <a:gd name="connsiteX11" fmla="*/ 5274755 w 5467350"/>
                <a:gd name="connsiteY11" fmla="*/ 2834831 h 5467350"/>
                <a:gd name="connsiteX12" fmla="*/ 5274850 w 5467350"/>
                <a:gd name="connsiteY12" fmla="*/ 2853023 h 5467350"/>
                <a:gd name="connsiteX13" fmla="*/ 5274564 w 5467350"/>
                <a:gd name="connsiteY13" fmla="*/ 2910554 h 5467350"/>
                <a:gd name="connsiteX14" fmla="*/ 5274469 w 5467350"/>
                <a:gd name="connsiteY14" fmla="*/ 2915222 h 5467350"/>
                <a:gd name="connsiteX15" fmla="*/ 5267325 w 5467350"/>
                <a:gd name="connsiteY15" fmla="*/ 3035713 h 5467350"/>
                <a:gd name="connsiteX16" fmla="*/ 5141119 w 5467350"/>
                <a:gd name="connsiteY16" fmla="*/ 3487674 h 5467350"/>
                <a:gd name="connsiteX17" fmla="*/ 5020342 w 5467350"/>
                <a:gd name="connsiteY17" fmla="*/ 3689509 h 5467350"/>
                <a:gd name="connsiteX18" fmla="*/ 4867656 w 5467350"/>
                <a:gd name="connsiteY18" fmla="*/ 3874865 h 5467350"/>
                <a:gd name="connsiteX19" fmla="*/ 4498467 w 5467350"/>
                <a:gd name="connsiteY19" fmla="*/ 4210907 h 5467350"/>
                <a:gd name="connsiteX20" fmla="*/ 4260723 w 5467350"/>
                <a:gd name="connsiteY20" fmla="*/ 4398359 h 5467350"/>
                <a:gd name="connsiteX21" fmla="*/ 4088130 w 5467350"/>
                <a:gd name="connsiteY21" fmla="*/ 4533519 h 5467350"/>
                <a:gd name="connsiteX22" fmla="*/ 3985736 w 5467350"/>
                <a:gd name="connsiteY22" fmla="*/ 4615434 h 5467350"/>
                <a:gd name="connsiteX23" fmla="*/ 3885343 w 5467350"/>
                <a:gd name="connsiteY23" fmla="*/ 4693730 h 5467350"/>
                <a:gd name="connsiteX24" fmla="*/ 3681984 w 5467350"/>
                <a:gd name="connsiteY24" fmla="*/ 4841463 h 5467350"/>
                <a:gd name="connsiteX25" fmla="*/ 3473958 w 5467350"/>
                <a:gd name="connsiteY25" fmla="*/ 4971383 h 5467350"/>
                <a:gd name="connsiteX26" fmla="*/ 3259550 w 5467350"/>
                <a:gd name="connsiteY26" fmla="*/ 5077683 h 5467350"/>
                <a:gd name="connsiteX27" fmla="*/ 2808065 w 5467350"/>
                <a:gd name="connsiteY27" fmla="*/ 5199698 h 5467350"/>
                <a:gd name="connsiteX28" fmla="*/ 2691289 w 5467350"/>
                <a:gd name="connsiteY28" fmla="*/ 5209889 h 5467350"/>
                <a:gd name="connsiteX29" fmla="*/ 2661476 w 5467350"/>
                <a:gd name="connsiteY29" fmla="*/ 5211414 h 5467350"/>
                <a:gd name="connsiteX30" fmla="*/ 2631853 w 5467350"/>
                <a:gd name="connsiteY30" fmla="*/ 5212176 h 5467350"/>
                <a:gd name="connsiteX31" fmla="*/ 2631567 w 5467350"/>
                <a:gd name="connsiteY31" fmla="*/ 5212176 h 5467350"/>
                <a:gd name="connsiteX32" fmla="*/ 2631281 w 5467350"/>
                <a:gd name="connsiteY32" fmla="*/ 5212176 h 5467350"/>
                <a:gd name="connsiteX33" fmla="*/ 2599754 w 5467350"/>
                <a:gd name="connsiteY33" fmla="*/ 5212652 h 5467350"/>
                <a:gd name="connsiteX34" fmla="*/ 2583561 w 5467350"/>
                <a:gd name="connsiteY34" fmla="*/ 5212556 h 5467350"/>
                <a:gd name="connsiteX35" fmla="*/ 2571274 w 5467350"/>
                <a:gd name="connsiteY35" fmla="*/ 5212556 h 5467350"/>
                <a:gd name="connsiteX36" fmla="*/ 2326577 w 5467350"/>
                <a:gd name="connsiteY36" fmla="*/ 5201889 h 5467350"/>
                <a:gd name="connsiteX37" fmla="*/ 2208371 w 5467350"/>
                <a:gd name="connsiteY37" fmla="*/ 5188458 h 5467350"/>
                <a:gd name="connsiteX38" fmla="*/ 2090642 w 5467350"/>
                <a:gd name="connsiteY38" fmla="*/ 5168646 h 5467350"/>
                <a:gd name="connsiteX39" fmla="*/ 1858613 w 5467350"/>
                <a:gd name="connsiteY39" fmla="*/ 5108544 h 5467350"/>
                <a:gd name="connsiteX40" fmla="*/ 1636395 w 5467350"/>
                <a:gd name="connsiteY40" fmla="*/ 5021676 h 5467350"/>
                <a:gd name="connsiteX41" fmla="*/ 1636205 w 5467350"/>
                <a:gd name="connsiteY41" fmla="*/ 5021580 h 5467350"/>
                <a:gd name="connsiteX42" fmla="*/ 1636014 w 5467350"/>
                <a:gd name="connsiteY42" fmla="*/ 5021485 h 5467350"/>
                <a:gd name="connsiteX43" fmla="*/ 1425512 w 5467350"/>
                <a:gd name="connsiteY43" fmla="*/ 4906518 h 5467350"/>
                <a:gd name="connsiteX44" fmla="*/ 1043273 w 5467350"/>
                <a:gd name="connsiteY44" fmla="*/ 4599528 h 5467350"/>
                <a:gd name="connsiteX45" fmla="*/ 872395 w 5467350"/>
                <a:gd name="connsiteY45" fmla="*/ 4414933 h 5467350"/>
                <a:gd name="connsiteX46" fmla="*/ 797909 w 5467350"/>
                <a:gd name="connsiteY46" fmla="*/ 4324636 h 5467350"/>
                <a:gd name="connsiteX47" fmla="*/ 791623 w 5467350"/>
                <a:gd name="connsiteY47" fmla="*/ 4316825 h 5467350"/>
                <a:gd name="connsiteX48" fmla="*/ 779145 w 5467350"/>
                <a:gd name="connsiteY48" fmla="*/ 4300728 h 5467350"/>
                <a:gd name="connsiteX49" fmla="*/ 714470 w 5467350"/>
                <a:gd name="connsiteY49" fmla="*/ 4215480 h 5467350"/>
                <a:gd name="connsiteX50" fmla="*/ 714280 w 5467350"/>
                <a:gd name="connsiteY50" fmla="*/ 4215289 h 5467350"/>
                <a:gd name="connsiteX51" fmla="*/ 714089 w 5467350"/>
                <a:gd name="connsiteY51" fmla="*/ 4215098 h 5467350"/>
                <a:gd name="connsiteX52" fmla="*/ 677132 w 5467350"/>
                <a:gd name="connsiteY52" fmla="*/ 4164806 h 5467350"/>
                <a:gd name="connsiteX53" fmla="*/ 635889 w 5467350"/>
                <a:gd name="connsiteY53" fmla="*/ 4108799 h 5467350"/>
                <a:gd name="connsiteX54" fmla="*/ 555212 w 5467350"/>
                <a:gd name="connsiteY54" fmla="*/ 4003358 h 5467350"/>
                <a:gd name="connsiteX55" fmla="*/ 491395 w 5467350"/>
                <a:gd name="connsiteY55" fmla="*/ 3921538 h 5467350"/>
                <a:gd name="connsiteX56" fmla="*/ 394907 w 5467350"/>
                <a:gd name="connsiteY56" fmla="*/ 3796760 h 5467350"/>
                <a:gd name="connsiteX57" fmla="*/ 318421 w 5467350"/>
                <a:gd name="connsiteY57" fmla="*/ 3692938 h 5467350"/>
                <a:gd name="connsiteX58" fmla="*/ 247650 w 5467350"/>
                <a:gd name="connsiteY58" fmla="*/ 3587115 h 5467350"/>
                <a:gd name="connsiteX59" fmla="*/ 183833 w 5467350"/>
                <a:gd name="connsiteY59" fmla="*/ 3478054 h 5467350"/>
                <a:gd name="connsiteX60" fmla="*/ 183642 w 5467350"/>
                <a:gd name="connsiteY60" fmla="*/ 3477673 h 5467350"/>
                <a:gd name="connsiteX61" fmla="*/ 183452 w 5467350"/>
                <a:gd name="connsiteY61" fmla="*/ 3477292 h 5467350"/>
                <a:gd name="connsiteX62" fmla="*/ 161925 w 5467350"/>
                <a:gd name="connsiteY62" fmla="*/ 3435572 h 5467350"/>
                <a:gd name="connsiteX63" fmla="*/ 155067 w 5467350"/>
                <a:gd name="connsiteY63" fmla="*/ 3421761 h 5467350"/>
                <a:gd name="connsiteX64" fmla="*/ 147542 w 5467350"/>
                <a:gd name="connsiteY64" fmla="*/ 3405378 h 5467350"/>
                <a:gd name="connsiteX65" fmla="*/ 129540 w 5467350"/>
                <a:gd name="connsiteY65" fmla="*/ 3364992 h 5467350"/>
                <a:gd name="connsiteX66" fmla="*/ 129350 w 5467350"/>
                <a:gd name="connsiteY66" fmla="*/ 3364611 h 5467350"/>
                <a:gd name="connsiteX67" fmla="*/ 129159 w 5467350"/>
                <a:gd name="connsiteY67" fmla="*/ 3364230 h 5467350"/>
                <a:gd name="connsiteX68" fmla="*/ 54769 w 5467350"/>
                <a:gd name="connsiteY68" fmla="*/ 3125343 h 5467350"/>
                <a:gd name="connsiteX69" fmla="*/ 30385 w 5467350"/>
                <a:gd name="connsiteY69" fmla="*/ 2875407 h 5467350"/>
                <a:gd name="connsiteX70" fmla="*/ 89059 w 5467350"/>
                <a:gd name="connsiteY70" fmla="*/ 2368487 h 5467350"/>
                <a:gd name="connsiteX71" fmla="*/ 161544 w 5467350"/>
                <a:gd name="connsiteY71" fmla="*/ 2123885 h 5467350"/>
                <a:gd name="connsiteX72" fmla="*/ 161735 w 5467350"/>
                <a:gd name="connsiteY72" fmla="*/ 2123504 h 5467350"/>
                <a:gd name="connsiteX73" fmla="*/ 161830 w 5467350"/>
                <a:gd name="connsiteY73" fmla="*/ 2123123 h 5467350"/>
                <a:gd name="connsiteX74" fmla="*/ 175736 w 5467350"/>
                <a:gd name="connsiteY74" fmla="*/ 2085499 h 5467350"/>
                <a:gd name="connsiteX75" fmla="*/ 184118 w 5467350"/>
                <a:gd name="connsiteY75" fmla="*/ 2063496 h 5467350"/>
                <a:gd name="connsiteX76" fmla="*/ 205835 w 5467350"/>
                <a:gd name="connsiteY76" fmla="*/ 2009299 h 5467350"/>
                <a:gd name="connsiteX77" fmla="*/ 207740 w 5467350"/>
                <a:gd name="connsiteY77" fmla="*/ 2004727 h 5467350"/>
                <a:gd name="connsiteX78" fmla="*/ 220123 w 5467350"/>
                <a:gd name="connsiteY78" fmla="*/ 1975580 h 5467350"/>
                <a:gd name="connsiteX79" fmla="*/ 233267 w 5467350"/>
                <a:gd name="connsiteY79" fmla="*/ 1946529 h 5467350"/>
                <a:gd name="connsiteX80" fmla="*/ 260033 w 5467350"/>
                <a:gd name="connsiteY80" fmla="*/ 1889189 h 5467350"/>
                <a:gd name="connsiteX81" fmla="*/ 260128 w 5467350"/>
                <a:gd name="connsiteY81" fmla="*/ 1888903 h 5467350"/>
                <a:gd name="connsiteX82" fmla="*/ 260223 w 5467350"/>
                <a:gd name="connsiteY82" fmla="*/ 1888617 h 5467350"/>
                <a:gd name="connsiteX83" fmla="*/ 382238 w 5467350"/>
                <a:gd name="connsiteY83" fmla="*/ 1665446 h 5467350"/>
                <a:gd name="connsiteX84" fmla="*/ 525590 w 5467350"/>
                <a:gd name="connsiteY84" fmla="*/ 1456373 h 5467350"/>
                <a:gd name="connsiteX85" fmla="*/ 862394 w 5467350"/>
                <a:gd name="connsiteY85" fmla="*/ 1080611 h 5467350"/>
                <a:gd name="connsiteX86" fmla="*/ 1051465 w 5467350"/>
                <a:gd name="connsiteY86" fmla="*/ 914686 h 5467350"/>
                <a:gd name="connsiteX87" fmla="*/ 1100042 w 5467350"/>
                <a:gd name="connsiteY87" fmla="*/ 875919 h 5467350"/>
                <a:gd name="connsiteX88" fmla="*/ 1108424 w 5467350"/>
                <a:gd name="connsiteY88" fmla="*/ 869347 h 5467350"/>
                <a:gd name="connsiteX89" fmla="*/ 1149858 w 5467350"/>
                <a:gd name="connsiteY89" fmla="*/ 837629 h 5467350"/>
                <a:gd name="connsiteX90" fmla="*/ 1150049 w 5467350"/>
                <a:gd name="connsiteY90" fmla="*/ 837438 h 5467350"/>
                <a:gd name="connsiteX91" fmla="*/ 1150239 w 5467350"/>
                <a:gd name="connsiteY91" fmla="*/ 837248 h 5467350"/>
                <a:gd name="connsiteX92" fmla="*/ 1251204 w 5467350"/>
                <a:gd name="connsiteY92" fmla="*/ 763429 h 5467350"/>
                <a:gd name="connsiteX93" fmla="*/ 1678305 w 5467350"/>
                <a:gd name="connsiteY93" fmla="*/ 507016 h 5467350"/>
                <a:gd name="connsiteX94" fmla="*/ 1903476 w 5467350"/>
                <a:gd name="connsiteY94" fmla="*/ 402622 h 5467350"/>
                <a:gd name="connsiteX95" fmla="*/ 2135410 w 5467350"/>
                <a:gd name="connsiteY95" fmla="*/ 316325 h 5467350"/>
                <a:gd name="connsiteX96" fmla="*/ 2373059 w 5467350"/>
                <a:gd name="connsiteY96" fmla="*/ 248698 h 5467350"/>
                <a:gd name="connsiteX97" fmla="*/ 2615089 w 5467350"/>
                <a:gd name="connsiteY97" fmla="*/ 201454 h 5467350"/>
                <a:gd name="connsiteX98" fmla="*/ 3000566 w 5467350"/>
                <a:gd name="connsiteY98" fmla="*/ 172784 h 5467350"/>
                <a:gd name="connsiteX99" fmla="*/ 3107436 w 5467350"/>
                <a:gd name="connsiteY99" fmla="*/ 175069 h 5467350"/>
                <a:gd name="connsiteX100" fmla="*/ 3352229 w 5467350"/>
                <a:gd name="connsiteY100" fmla="*/ 196406 h 5467350"/>
                <a:gd name="connsiteX101" fmla="*/ 3594926 w 5467350"/>
                <a:gd name="connsiteY101" fmla="*/ 243935 h 5467350"/>
                <a:gd name="connsiteX102" fmla="*/ 4058412 w 5467350"/>
                <a:gd name="connsiteY102" fmla="*/ 423482 h 5467350"/>
                <a:gd name="connsiteX103" fmla="*/ 4270915 w 5467350"/>
                <a:gd name="connsiteY103" fmla="*/ 556165 h 5467350"/>
                <a:gd name="connsiteX104" fmla="*/ 4465225 w 5467350"/>
                <a:gd name="connsiteY104" fmla="*/ 715328 h 5467350"/>
                <a:gd name="connsiteX105" fmla="*/ 4791742 w 5467350"/>
                <a:gd name="connsiteY105" fmla="*/ 1099566 h 5467350"/>
                <a:gd name="connsiteX106" fmla="*/ 4922615 w 5467350"/>
                <a:gd name="connsiteY106" fmla="*/ 1317212 h 546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5467350" h="5467350">
                  <a:moveTo>
                    <a:pt x="2733675" y="0"/>
                  </a:moveTo>
                  <a:cubicBezTo>
                    <a:pt x="1223867" y="0"/>
                    <a:pt x="0" y="1223867"/>
                    <a:pt x="0" y="2733675"/>
                  </a:cubicBezTo>
                  <a:cubicBezTo>
                    <a:pt x="0" y="4243483"/>
                    <a:pt x="1223867" y="5467350"/>
                    <a:pt x="2733675" y="5467350"/>
                  </a:cubicBezTo>
                  <a:cubicBezTo>
                    <a:pt x="4243483" y="5467350"/>
                    <a:pt x="5467350" y="4243483"/>
                    <a:pt x="5467350" y="2733675"/>
                  </a:cubicBezTo>
                  <a:cubicBezTo>
                    <a:pt x="5467350" y="1223867"/>
                    <a:pt x="4243483" y="0"/>
                    <a:pt x="2733675" y="0"/>
                  </a:cubicBezTo>
                  <a:close/>
                  <a:moveTo>
                    <a:pt x="4922615" y="1317212"/>
                  </a:moveTo>
                  <a:cubicBezTo>
                    <a:pt x="4943189" y="1356170"/>
                    <a:pt x="4962430" y="1394365"/>
                    <a:pt x="4979765" y="1430941"/>
                  </a:cubicBezTo>
                  <a:cubicBezTo>
                    <a:pt x="4997482" y="1468755"/>
                    <a:pt x="5014817" y="1507903"/>
                    <a:pt x="5031105" y="1547146"/>
                  </a:cubicBezTo>
                  <a:cubicBezTo>
                    <a:pt x="5093875" y="1697641"/>
                    <a:pt x="5145691" y="1860709"/>
                    <a:pt x="5185029" y="2031873"/>
                  </a:cubicBezTo>
                  <a:cubicBezTo>
                    <a:pt x="5220939" y="2188464"/>
                    <a:pt x="5246656" y="2357723"/>
                    <a:pt x="5261610" y="2535079"/>
                  </a:cubicBezTo>
                  <a:cubicBezTo>
                    <a:pt x="5268278" y="2616803"/>
                    <a:pt x="5272564" y="2702338"/>
                    <a:pt x="5274183" y="2789206"/>
                  </a:cubicBezTo>
                  <a:cubicBezTo>
                    <a:pt x="5274660" y="2804541"/>
                    <a:pt x="5274755" y="2819876"/>
                    <a:pt x="5274755" y="2834831"/>
                  </a:cubicBezTo>
                  <a:cubicBezTo>
                    <a:pt x="5274755" y="2840927"/>
                    <a:pt x="5274850" y="2846928"/>
                    <a:pt x="5274850" y="2853023"/>
                  </a:cubicBezTo>
                  <a:cubicBezTo>
                    <a:pt x="5275136" y="2872740"/>
                    <a:pt x="5274850" y="2891885"/>
                    <a:pt x="5274564" y="2910554"/>
                  </a:cubicBezTo>
                  <a:lnTo>
                    <a:pt x="5274469" y="2915222"/>
                  </a:lnTo>
                  <a:cubicBezTo>
                    <a:pt x="5273421" y="2956751"/>
                    <a:pt x="5271040" y="2997422"/>
                    <a:pt x="5267325" y="3035713"/>
                  </a:cubicBezTo>
                  <a:cubicBezTo>
                    <a:pt x="5251514" y="3197066"/>
                    <a:pt x="5209032" y="3349181"/>
                    <a:pt x="5141119" y="3487674"/>
                  </a:cubicBezTo>
                  <a:cubicBezTo>
                    <a:pt x="5108639" y="3554730"/>
                    <a:pt x="5069205" y="3620643"/>
                    <a:pt x="5020342" y="3689509"/>
                  </a:cubicBezTo>
                  <a:cubicBezTo>
                    <a:pt x="4977003" y="3750088"/>
                    <a:pt x="4926997" y="3810762"/>
                    <a:pt x="4867656" y="3874865"/>
                  </a:cubicBezTo>
                  <a:cubicBezTo>
                    <a:pt x="4770215" y="3979450"/>
                    <a:pt x="4656297" y="4083177"/>
                    <a:pt x="4498467" y="4210907"/>
                  </a:cubicBezTo>
                  <a:cubicBezTo>
                    <a:pt x="4420839" y="4273773"/>
                    <a:pt x="4339400" y="4337114"/>
                    <a:pt x="4260723" y="4398359"/>
                  </a:cubicBezTo>
                  <a:cubicBezTo>
                    <a:pt x="4204240" y="4442365"/>
                    <a:pt x="4145756" y="4487799"/>
                    <a:pt x="4088130" y="4533519"/>
                  </a:cubicBezTo>
                  <a:lnTo>
                    <a:pt x="3985736" y="4615434"/>
                  </a:lnTo>
                  <a:cubicBezTo>
                    <a:pt x="3953828" y="4640675"/>
                    <a:pt x="3919442" y="4667822"/>
                    <a:pt x="3885343" y="4693730"/>
                  </a:cubicBezTo>
                  <a:cubicBezTo>
                    <a:pt x="3807619" y="4752975"/>
                    <a:pt x="3742944" y="4799933"/>
                    <a:pt x="3681984" y="4841463"/>
                  </a:cubicBezTo>
                  <a:cubicBezTo>
                    <a:pt x="3607880" y="4891945"/>
                    <a:pt x="3539871" y="4934426"/>
                    <a:pt x="3473958" y="4971383"/>
                  </a:cubicBezTo>
                  <a:cubicBezTo>
                    <a:pt x="3397377" y="5014627"/>
                    <a:pt x="3327273" y="5049393"/>
                    <a:pt x="3259550" y="5077683"/>
                  </a:cubicBezTo>
                  <a:cubicBezTo>
                    <a:pt x="3111913" y="5140071"/>
                    <a:pt x="2959989" y="5181124"/>
                    <a:pt x="2808065" y="5199698"/>
                  </a:cubicBezTo>
                  <a:cubicBezTo>
                    <a:pt x="2761298" y="5205222"/>
                    <a:pt x="2725198" y="5208365"/>
                    <a:pt x="2691289" y="5209889"/>
                  </a:cubicBezTo>
                  <a:lnTo>
                    <a:pt x="2661476" y="5211414"/>
                  </a:lnTo>
                  <a:lnTo>
                    <a:pt x="2631853" y="5212176"/>
                  </a:lnTo>
                  <a:lnTo>
                    <a:pt x="2631567" y="5212176"/>
                  </a:lnTo>
                  <a:lnTo>
                    <a:pt x="2631281" y="5212176"/>
                  </a:lnTo>
                  <a:cubicBezTo>
                    <a:pt x="2622518" y="5212556"/>
                    <a:pt x="2612803" y="5212652"/>
                    <a:pt x="2599754" y="5212652"/>
                  </a:cubicBezTo>
                  <a:cubicBezTo>
                    <a:pt x="2594324" y="5212652"/>
                    <a:pt x="2588990" y="5212652"/>
                    <a:pt x="2583561" y="5212556"/>
                  </a:cubicBezTo>
                  <a:lnTo>
                    <a:pt x="2571274" y="5212556"/>
                  </a:lnTo>
                  <a:cubicBezTo>
                    <a:pt x="2483644" y="5212366"/>
                    <a:pt x="2403634" y="5208937"/>
                    <a:pt x="2326577" y="5201889"/>
                  </a:cubicBezTo>
                  <a:cubicBezTo>
                    <a:pt x="2286286" y="5198269"/>
                    <a:pt x="2246471" y="5193793"/>
                    <a:pt x="2208371" y="5188458"/>
                  </a:cubicBezTo>
                  <a:cubicBezTo>
                    <a:pt x="2167795" y="5182743"/>
                    <a:pt x="2128076" y="5176076"/>
                    <a:pt x="2090642" y="5168646"/>
                  </a:cubicBezTo>
                  <a:cubicBezTo>
                    <a:pt x="2009299" y="5152168"/>
                    <a:pt x="1931194" y="5131880"/>
                    <a:pt x="1858613" y="5108544"/>
                  </a:cubicBezTo>
                  <a:cubicBezTo>
                    <a:pt x="1779746" y="5083207"/>
                    <a:pt x="1704975" y="5053965"/>
                    <a:pt x="1636395" y="5021676"/>
                  </a:cubicBezTo>
                  <a:lnTo>
                    <a:pt x="1636205" y="5021580"/>
                  </a:lnTo>
                  <a:lnTo>
                    <a:pt x="1636014" y="5021485"/>
                  </a:lnTo>
                  <a:cubicBezTo>
                    <a:pt x="1568577" y="4990719"/>
                    <a:pt x="1499807" y="4953096"/>
                    <a:pt x="1425512" y="4906518"/>
                  </a:cubicBezTo>
                  <a:cubicBezTo>
                    <a:pt x="1294257" y="4823556"/>
                    <a:pt x="1165574" y="4720209"/>
                    <a:pt x="1043273" y="4599528"/>
                  </a:cubicBezTo>
                  <a:cubicBezTo>
                    <a:pt x="985838" y="4542568"/>
                    <a:pt x="928307" y="4480465"/>
                    <a:pt x="872395" y="4414933"/>
                  </a:cubicBezTo>
                  <a:cubicBezTo>
                    <a:pt x="846963" y="4385501"/>
                    <a:pt x="822103" y="4354545"/>
                    <a:pt x="797909" y="4324636"/>
                  </a:cubicBezTo>
                  <a:lnTo>
                    <a:pt x="791623" y="4316825"/>
                  </a:lnTo>
                  <a:lnTo>
                    <a:pt x="779145" y="4300728"/>
                  </a:lnTo>
                  <a:cubicBezTo>
                    <a:pt x="757619" y="4272915"/>
                    <a:pt x="735330" y="4244150"/>
                    <a:pt x="714470" y="4215480"/>
                  </a:cubicBezTo>
                  <a:lnTo>
                    <a:pt x="714280" y="4215289"/>
                  </a:lnTo>
                  <a:lnTo>
                    <a:pt x="714089" y="4215098"/>
                  </a:lnTo>
                  <a:cubicBezTo>
                    <a:pt x="701993" y="4199001"/>
                    <a:pt x="689896" y="4182332"/>
                    <a:pt x="677132" y="4164806"/>
                  </a:cubicBezTo>
                  <a:cubicBezTo>
                    <a:pt x="663702" y="4146328"/>
                    <a:pt x="649796" y="4127183"/>
                    <a:pt x="635889" y="4108799"/>
                  </a:cubicBezTo>
                  <a:cubicBezTo>
                    <a:pt x="606647" y="4069842"/>
                    <a:pt x="577406" y="4032028"/>
                    <a:pt x="555212" y="4003358"/>
                  </a:cubicBezTo>
                  <a:cubicBezTo>
                    <a:pt x="534067" y="3975926"/>
                    <a:pt x="512350" y="3948303"/>
                    <a:pt x="491395" y="3921538"/>
                  </a:cubicBezTo>
                  <a:cubicBezTo>
                    <a:pt x="459486" y="3880771"/>
                    <a:pt x="426434" y="3838575"/>
                    <a:pt x="394907" y="3796760"/>
                  </a:cubicBezTo>
                  <a:cubicBezTo>
                    <a:pt x="370142" y="3763804"/>
                    <a:pt x="343853" y="3728752"/>
                    <a:pt x="318421" y="3692938"/>
                  </a:cubicBezTo>
                  <a:cubicBezTo>
                    <a:pt x="291370" y="3653981"/>
                    <a:pt x="268796" y="3620929"/>
                    <a:pt x="247650" y="3587115"/>
                  </a:cubicBezTo>
                  <a:cubicBezTo>
                    <a:pt x="220504" y="3544157"/>
                    <a:pt x="200882" y="3510534"/>
                    <a:pt x="183833" y="3478054"/>
                  </a:cubicBezTo>
                  <a:lnTo>
                    <a:pt x="183642" y="3477673"/>
                  </a:lnTo>
                  <a:lnTo>
                    <a:pt x="183452" y="3477292"/>
                  </a:lnTo>
                  <a:cubicBezTo>
                    <a:pt x="176022" y="3463766"/>
                    <a:pt x="169164" y="3450050"/>
                    <a:pt x="161925" y="3435572"/>
                  </a:cubicBezTo>
                  <a:cubicBezTo>
                    <a:pt x="159639" y="3431000"/>
                    <a:pt x="157353" y="3426428"/>
                    <a:pt x="155067" y="3421761"/>
                  </a:cubicBezTo>
                  <a:cubicBezTo>
                    <a:pt x="152591" y="3416237"/>
                    <a:pt x="150019" y="3410807"/>
                    <a:pt x="147542" y="3405378"/>
                  </a:cubicBezTo>
                  <a:cubicBezTo>
                    <a:pt x="141065" y="3391472"/>
                    <a:pt x="134969" y="3378327"/>
                    <a:pt x="129540" y="3364992"/>
                  </a:cubicBezTo>
                  <a:lnTo>
                    <a:pt x="129350" y="3364611"/>
                  </a:lnTo>
                  <a:lnTo>
                    <a:pt x="129159" y="3364230"/>
                  </a:lnTo>
                  <a:cubicBezTo>
                    <a:pt x="97155" y="3290126"/>
                    <a:pt x="72200" y="3209735"/>
                    <a:pt x="54769" y="3125343"/>
                  </a:cubicBezTo>
                  <a:cubicBezTo>
                    <a:pt x="39148" y="3045619"/>
                    <a:pt x="30956" y="2961323"/>
                    <a:pt x="30385" y="2875407"/>
                  </a:cubicBezTo>
                  <a:cubicBezTo>
                    <a:pt x="30290" y="2705576"/>
                    <a:pt x="50102" y="2534984"/>
                    <a:pt x="89059" y="2368487"/>
                  </a:cubicBezTo>
                  <a:cubicBezTo>
                    <a:pt x="107728" y="2287619"/>
                    <a:pt x="132112" y="2205323"/>
                    <a:pt x="161544" y="2123885"/>
                  </a:cubicBezTo>
                  <a:lnTo>
                    <a:pt x="161735" y="2123504"/>
                  </a:lnTo>
                  <a:lnTo>
                    <a:pt x="161830" y="2123123"/>
                  </a:lnTo>
                  <a:cubicBezTo>
                    <a:pt x="166021" y="2110740"/>
                    <a:pt x="170688" y="2098453"/>
                    <a:pt x="175736" y="2085499"/>
                  </a:cubicBezTo>
                  <a:cubicBezTo>
                    <a:pt x="178594" y="2078164"/>
                    <a:pt x="181356" y="2070830"/>
                    <a:pt x="184118" y="2063496"/>
                  </a:cubicBezTo>
                  <a:cubicBezTo>
                    <a:pt x="190786" y="2045494"/>
                    <a:pt x="198120" y="2027873"/>
                    <a:pt x="205835" y="2009299"/>
                  </a:cubicBezTo>
                  <a:lnTo>
                    <a:pt x="207740" y="2004727"/>
                  </a:lnTo>
                  <a:lnTo>
                    <a:pt x="220123" y="1975580"/>
                  </a:lnTo>
                  <a:lnTo>
                    <a:pt x="233267" y="1946529"/>
                  </a:lnTo>
                  <a:cubicBezTo>
                    <a:pt x="240983" y="1929289"/>
                    <a:pt x="250127" y="1909096"/>
                    <a:pt x="260033" y="1889189"/>
                  </a:cubicBezTo>
                  <a:lnTo>
                    <a:pt x="260128" y="1888903"/>
                  </a:lnTo>
                  <a:lnTo>
                    <a:pt x="260223" y="1888617"/>
                  </a:lnTo>
                  <a:cubicBezTo>
                    <a:pt x="293751" y="1818513"/>
                    <a:pt x="333661" y="1745552"/>
                    <a:pt x="382238" y="1665446"/>
                  </a:cubicBezTo>
                  <a:cubicBezTo>
                    <a:pt x="425577" y="1595533"/>
                    <a:pt x="473869" y="1525143"/>
                    <a:pt x="525590" y="1456373"/>
                  </a:cubicBezTo>
                  <a:cubicBezTo>
                    <a:pt x="625507" y="1323594"/>
                    <a:pt x="738759" y="1197197"/>
                    <a:pt x="862394" y="1080611"/>
                  </a:cubicBezTo>
                  <a:cubicBezTo>
                    <a:pt x="919163" y="1026700"/>
                    <a:pt x="980980" y="972407"/>
                    <a:pt x="1051465" y="914686"/>
                  </a:cubicBezTo>
                  <a:cubicBezTo>
                    <a:pt x="1065657" y="903065"/>
                    <a:pt x="1082421" y="889349"/>
                    <a:pt x="1100042" y="875919"/>
                  </a:cubicBezTo>
                  <a:lnTo>
                    <a:pt x="1108424" y="869347"/>
                  </a:lnTo>
                  <a:cubicBezTo>
                    <a:pt x="1121950" y="858774"/>
                    <a:pt x="1135952" y="847915"/>
                    <a:pt x="1149858" y="837629"/>
                  </a:cubicBezTo>
                  <a:lnTo>
                    <a:pt x="1150049" y="837438"/>
                  </a:lnTo>
                  <a:lnTo>
                    <a:pt x="1150239" y="837248"/>
                  </a:lnTo>
                  <a:cubicBezTo>
                    <a:pt x="1186625" y="809339"/>
                    <a:pt x="1223296" y="783146"/>
                    <a:pt x="1251204" y="763429"/>
                  </a:cubicBezTo>
                  <a:cubicBezTo>
                    <a:pt x="1386554" y="668560"/>
                    <a:pt x="1530287" y="582359"/>
                    <a:pt x="1678305" y="507016"/>
                  </a:cubicBezTo>
                  <a:cubicBezTo>
                    <a:pt x="1751933" y="469583"/>
                    <a:pt x="1827657" y="434435"/>
                    <a:pt x="1903476" y="402622"/>
                  </a:cubicBezTo>
                  <a:cubicBezTo>
                    <a:pt x="1979009" y="371094"/>
                    <a:pt x="2057019" y="342043"/>
                    <a:pt x="2135410" y="316325"/>
                  </a:cubicBezTo>
                  <a:cubicBezTo>
                    <a:pt x="2210372" y="291656"/>
                    <a:pt x="2290382" y="268891"/>
                    <a:pt x="2373059" y="248698"/>
                  </a:cubicBezTo>
                  <a:cubicBezTo>
                    <a:pt x="2449925" y="230219"/>
                    <a:pt x="2531364" y="214313"/>
                    <a:pt x="2615089" y="201454"/>
                  </a:cubicBezTo>
                  <a:cubicBezTo>
                    <a:pt x="2743772" y="182404"/>
                    <a:pt x="2873597" y="172784"/>
                    <a:pt x="3000566" y="172784"/>
                  </a:cubicBezTo>
                  <a:cubicBezTo>
                    <a:pt x="3036094" y="172784"/>
                    <a:pt x="3072003" y="173546"/>
                    <a:pt x="3107436" y="175069"/>
                  </a:cubicBezTo>
                  <a:cubicBezTo>
                    <a:pt x="3189828" y="178118"/>
                    <a:pt x="3272123" y="185261"/>
                    <a:pt x="3352229" y="196406"/>
                  </a:cubicBezTo>
                  <a:cubicBezTo>
                    <a:pt x="3434620" y="207931"/>
                    <a:pt x="3516249" y="223933"/>
                    <a:pt x="3594926" y="243935"/>
                  </a:cubicBezTo>
                  <a:cubicBezTo>
                    <a:pt x="3759613" y="285750"/>
                    <a:pt x="3915537" y="346139"/>
                    <a:pt x="4058412" y="423482"/>
                  </a:cubicBezTo>
                  <a:cubicBezTo>
                    <a:pt x="4128230" y="460820"/>
                    <a:pt x="4199668" y="505397"/>
                    <a:pt x="4270915" y="556165"/>
                  </a:cubicBezTo>
                  <a:cubicBezTo>
                    <a:pt x="4337971" y="604552"/>
                    <a:pt x="4403408" y="658178"/>
                    <a:pt x="4465225" y="715328"/>
                  </a:cubicBezTo>
                  <a:cubicBezTo>
                    <a:pt x="4587621" y="829342"/>
                    <a:pt x="4697540" y="958691"/>
                    <a:pt x="4791742" y="1099566"/>
                  </a:cubicBezTo>
                  <a:cubicBezTo>
                    <a:pt x="4840129" y="1171004"/>
                    <a:pt x="4883944" y="1244156"/>
                    <a:pt x="4922615" y="1317212"/>
                  </a:cubicBezTo>
                  <a:close/>
                </a:path>
              </a:pathLst>
            </a:custGeom>
            <a:ln w="9525" cap="flat">
              <a:noFill/>
              <a:prstDash val="solid"/>
              <a:miter/>
            </a:ln>
          </p:spPr>
          <p:txBody>
            <a:bodyPr rtlCol="0" anchor="ctr"/>
            <a:lstStyle/>
            <a:p>
              <a:endParaRPr lang="en-US"/>
            </a:p>
          </p:txBody>
        </p:sp>
      </p:grpSp>
      <p:sp>
        <p:nvSpPr>
          <p:cNvPr id="3" name="Content Placeholder 2">
            <a:extLst>
              <a:ext uri="{FF2B5EF4-FFF2-40B4-BE49-F238E27FC236}">
                <a16:creationId xmlns:a16="http://schemas.microsoft.com/office/drawing/2014/main" id="{AA945429-5F66-A48C-6FB3-B45A31BE6DFE}"/>
              </a:ext>
            </a:extLst>
          </p:cNvPr>
          <p:cNvSpPr>
            <a:spLocks noGrp="1"/>
          </p:cNvSpPr>
          <p:nvPr>
            <p:ph idx="1"/>
          </p:nvPr>
        </p:nvSpPr>
        <p:spPr>
          <a:xfrm>
            <a:off x="7125519" y="2421682"/>
            <a:ext cx="4266601" cy="3639289"/>
          </a:xfrm>
        </p:spPr>
        <p:txBody>
          <a:bodyPr anchor="ctr">
            <a:normAutofit/>
          </a:bodyPr>
          <a:lstStyle/>
          <a:p>
            <a:r>
              <a:rPr lang="en-GB" sz="1900" dirty="0">
                <a:solidFill>
                  <a:schemeClr val="tx2"/>
                </a:solidFill>
              </a:rPr>
              <a:t>The government and academic institutions has a limited financial support </a:t>
            </a:r>
          </a:p>
          <a:p>
            <a:r>
              <a:rPr lang="en-GB" sz="1900" dirty="0">
                <a:solidFill>
                  <a:schemeClr val="tx2"/>
                </a:solidFill>
              </a:rPr>
              <a:t>More than have of the PET-CT centres are private , The two running cyclotron run under private companies.</a:t>
            </a:r>
          </a:p>
          <a:p>
            <a:r>
              <a:rPr lang="en-GB" sz="1900" dirty="0">
                <a:solidFill>
                  <a:schemeClr val="tx2"/>
                </a:solidFill>
              </a:rPr>
              <a:t>Companies responsible for transportation of F18/FDG are private.</a:t>
            </a:r>
          </a:p>
          <a:p>
            <a:endParaRPr lang="en-GB" sz="1900" dirty="0">
              <a:solidFill>
                <a:schemeClr val="tx2"/>
              </a:solidFill>
            </a:endParaRPr>
          </a:p>
        </p:txBody>
      </p:sp>
    </p:spTree>
    <p:extLst>
      <p:ext uri="{BB962C8B-B14F-4D97-AF65-F5344CB8AC3E}">
        <p14:creationId xmlns:p14="http://schemas.microsoft.com/office/powerpoint/2010/main" val="30247676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79472D-25F5-7838-20EE-A06261B4F68D}"/>
              </a:ext>
            </a:extLst>
          </p:cNvPr>
          <p:cNvSpPr>
            <a:spLocks noGrp="1"/>
          </p:cNvSpPr>
          <p:nvPr>
            <p:ph type="title"/>
          </p:nvPr>
        </p:nvSpPr>
        <p:spPr>
          <a:xfrm>
            <a:off x="838201" y="345810"/>
            <a:ext cx="5120561" cy="1325563"/>
          </a:xfrm>
        </p:spPr>
        <p:txBody>
          <a:bodyPr>
            <a:normAutofit/>
          </a:bodyPr>
          <a:lstStyle/>
          <a:p>
            <a:r>
              <a:rPr lang="en-GB"/>
              <a:t>Decreasing the scan cost</a:t>
            </a:r>
            <a:endParaRPr lang="en-GB" dirty="0"/>
          </a:p>
        </p:txBody>
      </p:sp>
      <p:sp>
        <p:nvSpPr>
          <p:cNvPr id="3" name="Content Placeholder 2">
            <a:extLst>
              <a:ext uri="{FF2B5EF4-FFF2-40B4-BE49-F238E27FC236}">
                <a16:creationId xmlns:a16="http://schemas.microsoft.com/office/drawing/2014/main" id="{3420A66B-CF99-D5E2-0243-033F51452BF2}"/>
              </a:ext>
            </a:extLst>
          </p:cNvPr>
          <p:cNvSpPr>
            <a:spLocks noGrp="1"/>
          </p:cNvSpPr>
          <p:nvPr>
            <p:ph idx="1"/>
          </p:nvPr>
        </p:nvSpPr>
        <p:spPr>
          <a:xfrm>
            <a:off x="838201" y="1825625"/>
            <a:ext cx="5092194" cy="4351338"/>
          </a:xfrm>
        </p:spPr>
        <p:txBody>
          <a:bodyPr>
            <a:normAutofit/>
          </a:bodyPr>
          <a:lstStyle/>
          <a:p>
            <a:r>
              <a:rPr lang="en-GB" sz="2200" b="1" dirty="0"/>
              <a:t>The cost per scan has been decreased due to:</a:t>
            </a:r>
          </a:p>
          <a:p>
            <a:r>
              <a:rPr lang="en-GB" sz="2200" dirty="0"/>
              <a:t>Efficient patient scheduling in different centres.</a:t>
            </a:r>
          </a:p>
          <a:p>
            <a:r>
              <a:rPr lang="en-GB" sz="2200" dirty="0"/>
              <a:t>Efficient regulatory and supervisory processes by (ENRRA) the Egyptian nuclear and radiological regularity authority</a:t>
            </a:r>
          </a:p>
        </p:txBody>
      </p:sp>
      <p:sp>
        <p:nvSpPr>
          <p:cNvPr id="14" name="Oval 13">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A picture containing indoor&#10;&#10;Description automatically generated">
            <a:extLst>
              <a:ext uri="{FF2B5EF4-FFF2-40B4-BE49-F238E27FC236}">
                <a16:creationId xmlns:a16="http://schemas.microsoft.com/office/drawing/2014/main" id="{7A910F0F-8510-C7F2-CE1F-B88CF27CABB7}"/>
              </a:ext>
            </a:extLst>
          </p:cNvPr>
          <p:cNvPicPr>
            <a:picLocks noChangeAspect="1"/>
          </p:cNvPicPr>
          <p:nvPr/>
        </p:nvPicPr>
        <p:blipFill rotWithShape="1">
          <a:blip r:embed="rId2">
            <a:extLst>
              <a:ext uri="{28A0092B-C50C-407E-A947-70E740481C1C}">
                <a14:useLocalDpi xmlns:a14="http://schemas.microsoft.com/office/drawing/2010/main" val="0"/>
              </a:ext>
            </a:extLst>
          </a:blip>
          <a:srcRect l="26316" r="26936"/>
          <a:stretch/>
        </p:blipFill>
        <p:spPr>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18" name="Arc 15">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7" name="Picture 6">
            <a:extLst>
              <a:ext uri="{FF2B5EF4-FFF2-40B4-BE49-F238E27FC236}">
                <a16:creationId xmlns:a16="http://schemas.microsoft.com/office/drawing/2014/main" id="{55D9F9E5-CE38-AFE1-716E-63D234AECE60}"/>
              </a:ext>
            </a:extLst>
          </p:cNvPr>
          <p:cNvPicPr>
            <a:picLocks noChangeAspect="1"/>
          </p:cNvPicPr>
          <p:nvPr/>
        </p:nvPicPr>
        <p:blipFill rotWithShape="1">
          <a:blip r:embed="rId3">
            <a:extLst>
              <a:ext uri="{28A0092B-C50C-407E-A947-70E740481C1C}">
                <a14:useLocalDpi xmlns:a14="http://schemas.microsoft.com/office/drawing/2010/main" val="0"/>
              </a:ext>
            </a:extLst>
          </a:blip>
          <a:srcRect l="12249" r="-4" b="-4"/>
          <a:stretch/>
        </p:blipFill>
        <p:spPr>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Tree>
    <p:extLst>
      <p:ext uri="{BB962C8B-B14F-4D97-AF65-F5344CB8AC3E}">
        <p14:creationId xmlns:p14="http://schemas.microsoft.com/office/powerpoint/2010/main" val="25498631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DA6CF8A-AC70-BC02-1102-40F374019887}"/>
              </a:ext>
            </a:extLst>
          </p:cNvPr>
          <p:cNvSpPr>
            <a:spLocks noGrp="1"/>
          </p:cNvSpPr>
          <p:nvPr>
            <p:ph type="title"/>
          </p:nvPr>
        </p:nvSpPr>
        <p:spPr>
          <a:xfrm>
            <a:off x="524741" y="620392"/>
            <a:ext cx="3808268" cy="5504688"/>
          </a:xfrm>
        </p:spPr>
        <p:txBody>
          <a:bodyPr>
            <a:normAutofit/>
          </a:bodyPr>
          <a:lstStyle/>
          <a:p>
            <a:r>
              <a:rPr lang="en-GB" sz="6000">
                <a:solidFill>
                  <a:schemeClr val="bg1"/>
                </a:solidFill>
              </a:rPr>
              <a:t>The current cost</a:t>
            </a:r>
          </a:p>
        </p:txBody>
      </p:sp>
      <p:graphicFrame>
        <p:nvGraphicFramePr>
          <p:cNvPr id="5" name="Content Placeholder 2">
            <a:extLst>
              <a:ext uri="{FF2B5EF4-FFF2-40B4-BE49-F238E27FC236}">
                <a16:creationId xmlns:a16="http://schemas.microsoft.com/office/drawing/2014/main" id="{7E714A7D-BEF9-B9EB-1407-09C9EFFC5E98}"/>
              </a:ext>
            </a:extLst>
          </p:cNvPr>
          <p:cNvGraphicFramePr>
            <a:graphicFrameLocks noGrp="1"/>
          </p:cNvGraphicFramePr>
          <p:nvPr>
            <p:ph idx="1"/>
            <p:extLst>
              <p:ext uri="{D42A27DB-BD31-4B8C-83A1-F6EECF244321}">
                <p14:modId xmlns:p14="http://schemas.microsoft.com/office/powerpoint/2010/main" val="492856460"/>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1189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85016AEC-0320-4ED0-8ECB-FE11DDDFE1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3CDB30C-1F82-41E6-A067-831D6E8918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DDA86DD-F997-4F66-A87C-5B58AB6D19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D241B827-437E-40A3-A732-669230D6A5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2435" y="891540"/>
            <a:ext cx="10989565" cy="507111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1C2A69C-8693-1922-8D52-249661D49158}"/>
              </a:ext>
            </a:extLst>
          </p:cNvPr>
          <p:cNvSpPr>
            <a:spLocks noGrp="1"/>
          </p:cNvSpPr>
          <p:nvPr>
            <p:ph idx="1"/>
          </p:nvPr>
        </p:nvSpPr>
        <p:spPr>
          <a:xfrm>
            <a:off x="1524000" y="2399099"/>
            <a:ext cx="9465564" cy="3400969"/>
          </a:xfrm>
        </p:spPr>
        <p:txBody>
          <a:bodyPr>
            <a:normAutofit/>
          </a:bodyPr>
          <a:lstStyle/>
          <a:p>
            <a:r>
              <a:rPr lang="en-US" sz="2400" b="1" dirty="0">
                <a:effectLst/>
                <a:ea typeface="Times New Roman" panose="02020603050405020304" pitchFamily="18" charset="0"/>
                <a:cs typeface="Helvetica" panose="020B0604020202020204" pitchFamily="34" charset="0"/>
              </a:rPr>
              <a:t>Development</a:t>
            </a:r>
            <a:r>
              <a:rPr lang="en-US" sz="2400" dirty="0">
                <a:effectLst/>
                <a:ea typeface="Times New Roman" panose="02020603050405020304" pitchFamily="18" charset="0"/>
                <a:cs typeface="Helvetica" panose="020B0604020202020204" pitchFamily="34" charset="0"/>
              </a:rPr>
              <a:t> entails a modern infrastructure (both physical and institutional.</a:t>
            </a:r>
          </a:p>
          <a:p>
            <a:endParaRPr lang="en-US" sz="2400" b="1" dirty="0">
              <a:effectLst/>
              <a:ea typeface="Calibri" panose="020F0502020204030204" pitchFamily="34" charset="0"/>
            </a:endParaRPr>
          </a:p>
          <a:p>
            <a:r>
              <a:rPr lang="en-US" sz="2400" b="1" dirty="0">
                <a:effectLst/>
                <a:ea typeface="Calibri" panose="020F0502020204030204" pitchFamily="34" charset="0"/>
              </a:rPr>
              <a:t>Developed</a:t>
            </a:r>
            <a:r>
              <a:rPr lang="en-US" sz="2400" dirty="0">
                <a:effectLst/>
                <a:ea typeface="Calibri" panose="020F0502020204030204" pitchFamily="34" charset="0"/>
              </a:rPr>
              <a:t> </a:t>
            </a:r>
            <a:r>
              <a:rPr lang="en-US" sz="2400" b="1" dirty="0">
                <a:effectLst/>
                <a:ea typeface="Calibri" panose="020F0502020204030204" pitchFamily="34" charset="0"/>
              </a:rPr>
              <a:t>countries</a:t>
            </a:r>
            <a:r>
              <a:rPr lang="en-US" sz="2400" dirty="0">
                <a:effectLst/>
                <a:ea typeface="Calibri" panose="020F0502020204030204" pitchFamily="34" charset="0"/>
              </a:rPr>
              <a:t> or economies are the countries that enjoy certain high standards. </a:t>
            </a:r>
            <a:endParaRPr lang="en-US" sz="2400" dirty="0">
              <a:ea typeface="Calibri" panose="020F0502020204030204" pitchFamily="34" charset="0"/>
              <a:cs typeface="Helvetica" panose="020B0604020202020204" pitchFamily="34" charset="0"/>
            </a:endParaRPr>
          </a:p>
        </p:txBody>
      </p:sp>
      <p:sp>
        <p:nvSpPr>
          <p:cNvPr id="2" name="TextBox 1">
            <a:extLst>
              <a:ext uri="{FF2B5EF4-FFF2-40B4-BE49-F238E27FC236}">
                <a16:creationId xmlns:a16="http://schemas.microsoft.com/office/drawing/2014/main" id="{B110614A-9A5F-8FAD-3EC0-C662ED6E3C46}"/>
              </a:ext>
            </a:extLst>
          </p:cNvPr>
          <p:cNvSpPr txBox="1"/>
          <p:nvPr/>
        </p:nvSpPr>
        <p:spPr>
          <a:xfrm>
            <a:off x="2994485" y="6304002"/>
            <a:ext cx="9098176" cy="400110"/>
          </a:xfrm>
          <a:prstGeom prst="rect">
            <a:avLst/>
          </a:prstGeom>
          <a:noFill/>
        </p:spPr>
        <p:txBody>
          <a:bodyPr wrap="square">
            <a:spAutoFit/>
          </a:bodyPr>
          <a:lstStyle/>
          <a:p>
            <a:pPr algn="l"/>
            <a:r>
              <a:rPr lang="en-GB" sz="1000" b="0" i="0" u="none" strike="noStrike" dirty="0" err="1">
                <a:solidFill>
                  <a:srgbClr val="333333"/>
                </a:solidFill>
                <a:effectLst/>
                <a:latin typeface="Arial" panose="020B0604020202020204" pitchFamily="34" charset="0"/>
              </a:rPr>
              <a:t>Asish</a:t>
            </a:r>
            <a:r>
              <a:rPr lang="en-GB" sz="1000" b="0" i="0" u="none" strike="noStrike" dirty="0">
                <a:solidFill>
                  <a:srgbClr val="333333"/>
                </a:solidFill>
                <a:effectLst/>
                <a:latin typeface="Arial" panose="020B0604020202020204" pitchFamily="34" charset="0"/>
              </a:rPr>
              <a:t> Kumar Pal (Rabindra </a:t>
            </a:r>
            <a:r>
              <a:rPr lang="en-GB" sz="1000" b="0" i="0" u="none" strike="noStrike" dirty="0" err="1">
                <a:solidFill>
                  <a:srgbClr val="333333"/>
                </a:solidFill>
                <a:effectLst/>
                <a:latin typeface="Arial" panose="020B0604020202020204" pitchFamily="34" charset="0"/>
              </a:rPr>
              <a:t>Mahavidyalaya</a:t>
            </a:r>
            <a:r>
              <a:rPr lang="en-GB" sz="1000" b="0" i="0" u="none" strike="noStrike" dirty="0">
                <a:solidFill>
                  <a:srgbClr val="333333"/>
                </a:solidFill>
                <a:effectLst/>
                <a:latin typeface="Arial" panose="020B0604020202020204" pitchFamily="34" charset="0"/>
              </a:rPr>
              <a:t>, India) and </a:t>
            </a:r>
            <a:r>
              <a:rPr lang="en-GB" sz="1000" b="0" i="0" u="none" strike="noStrike" dirty="0" err="1">
                <a:solidFill>
                  <a:srgbClr val="333333"/>
                </a:solidFill>
                <a:effectLst/>
                <a:latin typeface="Arial" panose="020B0604020202020204" pitchFamily="34" charset="0"/>
              </a:rPr>
              <a:t>Atanu</a:t>
            </a:r>
            <a:r>
              <a:rPr lang="en-GB" sz="1000" b="0" i="0" u="none" strike="noStrike" dirty="0">
                <a:solidFill>
                  <a:srgbClr val="333333"/>
                </a:solidFill>
                <a:effectLst/>
                <a:latin typeface="Arial" panose="020B0604020202020204" pitchFamily="34" charset="0"/>
              </a:rPr>
              <a:t> Sengupta (The University of Burdwan, India)</a:t>
            </a:r>
            <a:r>
              <a:rPr lang="en-GB" sz="1000" b="0" i="0" u="none" strike="noStrike" dirty="0">
                <a:solidFill>
                  <a:srgbClr val="3366CC"/>
                </a:solidFill>
                <a:effectLst/>
                <a:latin typeface="Arial" panose="020B0604020202020204" pitchFamily="34" charset="0"/>
                <a:hlinkClick r:id="rId2"/>
              </a:rPr>
              <a:t>Handbook of Research on Economic and Political Implications of Green Trading and Energy Use</a:t>
            </a:r>
            <a:r>
              <a:rPr lang="en-GB" sz="1000" u="none" strike="noStrike" dirty="0">
                <a:solidFill>
                  <a:srgbClr val="333333"/>
                </a:solidFill>
                <a:latin typeface="Arial" panose="020B0604020202020204" pitchFamily="34" charset="0"/>
              </a:rPr>
              <a:t> </a:t>
            </a:r>
            <a:r>
              <a:rPr lang="en-GB" sz="1000" b="0" i="0" dirty="0">
                <a:solidFill>
                  <a:srgbClr val="333333"/>
                </a:solidFill>
                <a:effectLst/>
                <a:latin typeface="Arial" panose="020B0604020202020204" pitchFamily="34" charset="0"/>
              </a:rPr>
              <a:t>2019, </a:t>
            </a:r>
            <a:r>
              <a:rPr lang="en-GB" sz="1000" b="0" i="0" dirty="0">
                <a:solidFill>
                  <a:srgbClr val="737373"/>
                </a:solidFill>
                <a:effectLst/>
                <a:latin typeface="Arial" panose="020B0604020202020204" pitchFamily="34" charset="0"/>
              </a:rPr>
              <a:t>DOI: </a:t>
            </a:r>
            <a:r>
              <a:rPr lang="en-GB" sz="1000" b="0" i="0" dirty="0">
                <a:solidFill>
                  <a:srgbClr val="333333"/>
                </a:solidFill>
                <a:effectLst/>
                <a:latin typeface="Arial" panose="020B0604020202020204" pitchFamily="34" charset="0"/>
              </a:rPr>
              <a:t>10.4018/978-1-5225-8547-3.ch019</a:t>
            </a:r>
          </a:p>
        </p:txBody>
      </p:sp>
    </p:spTree>
    <p:extLst>
      <p:ext uri="{BB962C8B-B14F-4D97-AF65-F5344CB8AC3E}">
        <p14:creationId xmlns:p14="http://schemas.microsoft.com/office/powerpoint/2010/main" val="25253844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C3355D-EE14-567E-25FF-E2CF12F63F3E}"/>
              </a:ext>
            </a:extLst>
          </p:cNvPr>
          <p:cNvSpPr>
            <a:spLocks noGrp="1"/>
          </p:cNvSpPr>
          <p:nvPr>
            <p:ph type="title"/>
          </p:nvPr>
        </p:nvSpPr>
        <p:spPr>
          <a:xfrm>
            <a:off x="838200" y="365125"/>
            <a:ext cx="10515600" cy="1325563"/>
          </a:xfrm>
        </p:spPr>
        <p:txBody>
          <a:bodyPr>
            <a:normAutofit/>
          </a:bodyPr>
          <a:lstStyle/>
          <a:p>
            <a:r>
              <a:rPr lang="en-GB" sz="5400"/>
              <a:t>conclusions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D4FB85B-2E55-A756-6F6A-7D7FC8BD12D9}"/>
              </a:ext>
            </a:extLst>
          </p:cNvPr>
          <p:cNvSpPr>
            <a:spLocks noGrp="1"/>
          </p:cNvSpPr>
          <p:nvPr>
            <p:ph idx="1"/>
          </p:nvPr>
        </p:nvSpPr>
        <p:spPr>
          <a:xfrm>
            <a:off x="838200" y="1929384"/>
            <a:ext cx="10515600" cy="4251960"/>
          </a:xfrm>
        </p:spPr>
        <p:txBody>
          <a:bodyPr>
            <a:normAutofit/>
          </a:bodyPr>
          <a:lstStyle/>
          <a:p>
            <a:pPr marL="8001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200" dirty="0">
                <a:ln>
                  <a:noFill/>
                </a:ln>
                <a:effectLst/>
                <a:ea typeface="Arial Unicode MS"/>
                <a:cs typeface="Arial Unicode MS"/>
              </a:rPr>
              <a:t>Inequities in access to PET-CT are striking. In high-income countries, there are 3.52 scanners/million inhabitants and in low-income settings, 0.004 scanners/million.</a:t>
            </a:r>
          </a:p>
          <a:p>
            <a:pPr marL="8001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200" dirty="0">
                <a:ln>
                  <a:noFill/>
                </a:ln>
                <a:effectLst/>
                <a:ea typeface="Arial Unicode MS"/>
                <a:cs typeface="Arial Unicode MS"/>
              </a:rPr>
              <a:t>In the African continent, there are only 9 out of the 54 countries have PET scanners, </a:t>
            </a:r>
            <a:r>
              <a:rPr lang="en-US" sz="2200" dirty="0">
                <a:effectLst/>
                <a:ea typeface="Arial Unicode MS"/>
              </a:rPr>
              <a:t>Seventeen cyclotrons supply 63 PET/CT cameras within the continent</a:t>
            </a:r>
            <a:r>
              <a:rPr lang="en-US" sz="2200" dirty="0">
                <a:ln>
                  <a:noFill/>
                </a:ln>
                <a:effectLst/>
                <a:ea typeface="Arial Unicode MS"/>
                <a:cs typeface="Arial Unicode MS"/>
              </a:rPr>
              <a:t>.</a:t>
            </a:r>
          </a:p>
          <a:p>
            <a:pPr marL="8001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200" dirty="0">
                <a:ea typeface="Arial Unicode MS"/>
                <a:cs typeface="Arial Unicode MS"/>
              </a:rPr>
              <a:t>The main obstacles for the availability of PET tracers in developing countries are economical, political , regularity and human resource awareness.</a:t>
            </a:r>
          </a:p>
          <a:p>
            <a:pPr marL="8001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200" dirty="0">
                <a:ea typeface="Arial Unicode MS"/>
                <a:cs typeface="Arial Unicode MS"/>
              </a:rPr>
              <a:t>The opportunities exists in developing the human resources , effective utilization of resources, regularity facilitation , involvement of private sector and the use of radioactive generators for all types of diseases instead of cyclotron produced ones.</a:t>
            </a:r>
            <a:endParaRPr lang="en-GB" sz="2200" dirty="0">
              <a:ln>
                <a:noFill/>
              </a:ln>
              <a:effectLst/>
              <a:latin typeface="Helvetica Light"/>
              <a:ea typeface="Arial Unicode MS"/>
              <a:cs typeface="Arial Unicode MS"/>
            </a:endParaRPr>
          </a:p>
          <a:p>
            <a:pPr marL="8001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US" sz="2000" dirty="0">
              <a:ln>
                <a:noFill/>
              </a:ln>
              <a:effectLst/>
              <a:latin typeface="Helvetica Light"/>
              <a:ea typeface="Arial Unicode MS"/>
              <a:cs typeface="Arial Unicode MS"/>
            </a:endParaRPr>
          </a:p>
          <a:p>
            <a:pPr marL="8001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GB" sz="2000" dirty="0">
              <a:ln>
                <a:noFill/>
              </a:ln>
              <a:effectLst/>
              <a:latin typeface="Helvetica Light"/>
              <a:ea typeface="Arial Unicode MS"/>
              <a:cs typeface="Arial Unicode MS"/>
            </a:endParaRPr>
          </a:p>
        </p:txBody>
      </p:sp>
    </p:spTree>
    <p:extLst>
      <p:ext uri="{BB962C8B-B14F-4D97-AF65-F5344CB8AC3E}">
        <p14:creationId xmlns:p14="http://schemas.microsoft.com/office/powerpoint/2010/main" val="28223790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5219498-D544-41AC-98FE-8F956EF66A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500DBFC-17A9-4E0A-AEE2-A49F9AEEF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D16C0B-829B-8761-18E7-BF8D516C0024}"/>
              </a:ext>
            </a:extLst>
          </p:cNvPr>
          <p:cNvSpPr>
            <a:spLocks noGrp="1"/>
          </p:cNvSpPr>
          <p:nvPr>
            <p:ph type="title"/>
          </p:nvPr>
        </p:nvSpPr>
        <p:spPr>
          <a:xfrm>
            <a:off x="804672" y="4267832"/>
            <a:ext cx="4805996" cy="1297115"/>
          </a:xfrm>
        </p:spPr>
        <p:txBody>
          <a:bodyPr vert="horz" lIns="91440" tIns="45720" rIns="91440" bIns="45720" rtlCol="0" anchor="t">
            <a:normAutofit/>
          </a:bodyPr>
          <a:lstStyle/>
          <a:p>
            <a:r>
              <a:rPr lang="en-US" sz="4000" kern="1200">
                <a:solidFill>
                  <a:schemeClr val="tx2"/>
                </a:solidFill>
                <a:latin typeface="+mj-lt"/>
                <a:ea typeface="+mj-ea"/>
                <a:cs typeface="+mj-cs"/>
              </a:rPr>
              <a:t>Thank you</a:t>
            </a:r>
          </a:p>
        </p:txBody>
      </p:sp>
      <p:grpSp>
        <p:nvGrpSpPr>
          <p:cNvPr id="13" name="Group 12">
            <a:extLst>
              <a:ext uri="{FF2B5EF4-FFF2-40B4-BE49-F238E27FC236}">
                <a16:creationId xmlns:a16="http://schemas.microsoft.com/office/drawing/2014/main" id="{D74613BB-817C-4C4F-8A24-4936F2F064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1023" y="52996"/>
            <a:ext cx="6093363" cy="6805005"/>
            <a:chOff x="6101023" y="52996"/>
            <a:chExt cx="6093363" cy="6805005"/>
          </a:xfrm>
        </p:grpSpPr>
        <p:sp>
          <p:nvSpPr>
            <p:cNvPr id="14" name="Freeform: Shape 13">
              <a:extLst>
                <a:ext uri="{FF2B5EF4-FFF2-40B4-BE49-F238E27FC236}">
                  <a16:creationId xmlns:a16="http://schemas.microsoft.com/office/drawing/2014/main" id="{926C820D-9A01-44F0-AE18-C2DAB089B8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01024" y="52997"/>
              <a:ext cx="6093362" cy="6805004"/>
            </a:xfrm>
            <a:custGeom>
              <a:avLst/>
              <a:gdLst>
                <a:gd name="connsiteX0" fmla="*/ 3517682 w 5890490"/>
                <a:gd name="connsiteY0" fmla="*/ 0 h 6578439"/>
                <a:gd name="connsiteX1" fmla="*/ 5849513 w 5890490"/>
                <a:gd name="connsiteY1" fmla="*/ 841730 h 6578439"/>
                <a:gd name="connsiteX2" fmla="*/ 5890490 w 5890490"/>
                <a:gd name="connsiteY2" fmla="*/ 879060 h 6578439"/>
                <a:gd name="connsiteX3" fmla="*/ 5890490 w 5890490"/>
                <a:gd name="connsiteY3" fmla="*/ 1816052 h 6578439"/>
                <a:gd name="connsiteX4" fmla="*/ 5856961 w 5890490"/>
                <a:gd name="connsiteY4" fmla="*/ 1771023 h 6578439"/>
                <a:gd name="connsiteX5" fmla="*/ 5655397 w 5890490"/>
                <a:gd name="connsiteY5" fmla="*/ 1548813 h 6578439"/>
                <a:gd name="connsiteX6" fmla="*/ 3517682 w 5890490"/>
                <a:gd name="connsiteY6" fmla="*/ 658717 h 6578439"/>
                <a:gd name="connsiteX7" fmla="*/ 2395696 w 5890490"/>
                <a:gd name="connsiteY7" fmla="*/ 850721 h 6578439"/>
                <a:gd name="connsiteX8" fmla="*/ 1519955 w 5890490"/>
                <a:gd name="connsiteY8" fmla="*/ 1450441 h 6578439"/>
                <a:gd name="connsiteX9" fmla="*/ 1223630 w 5890490"/>
                <a:gd name="connsiteY9" fmla="*/ 1841430 h 6578439"/>
                <a:gd name="connsiteX10" fmla="*/ 1075857 w 5890490"/>
                <a:gd name="connsiteY10" fmla="*/ 2329343 h 6578439"/>
                <a:gd name="connsiteX11" fmla="*/ 731010 w 5890490"/>
                <a:gd name="connsiteY11" fmla="*/ 3483744 h 6578439"/>
                <a:gd name="connsiteX12" fmla="*/ 741000 w 5890490"/>
                <a:gd name="connsiteY12" fmla="*/ 4479719 h 6578439"/>
                <a:gd name="connsiteX13" fmla="*/ 1315615 w 5890490"/>
                <a:gd name="connsiteY13" fmla="*/ 5443827 h 6578439"/>
                <a:gd name="connsiteX14" fmla="*/ 2277503 w 5890490"/>
                <a:gd name="connsiteY14" fmla="*/ 6259386 h 6578439"/>
                <a:gd name="connsiteX15" fmla="*/ 3439448 w 5890490"/>
                <a:gd name="connsiteY15" fmla="*/ 6551739 h 6578439"/>
                <a:gd name="connsiteX16" fmla="*/ 4408732 w 5890490"/>
                <a:gd name="connsiteY16" fmla="*/ 6255172 h 6578439"/>
                <a:gd name="connsiteX17" fmla="*/ 5343243 w 5890490"/>
                <a:gd name="connsiteY17" fmla="*/ 5442509 h 6578439"/>
                <a:gd name="connsiteX18" fmla="*/ 5745566 w 5890490"/>
                <a:gd name="connsiteY18" fmla="*/ 5056656 h 6578439"/>
                <a:gd name="connsiteX19" fmla="*/ 5890490 w 5890490"/>
                <a:gd name="connsiteY19" fmla="*/ 4920880 h 6578439"/>
                <a:gd name="connsiteX20" fmla="*/ 5890490 w 5890490"/>
                <a:gd name="connsiteY20" fmla="*/ 5821966 h 6578439"/>
                <a:gd name="connsiteX21" fmla="*/ 5802002 w 5890490"/>
                <a:gd name="connsiteY21" fmla="*/ 5907904 h 6578439"/>
                <a:gd name="connsiteX22" fmla="*/ 5294358 w 5890490"/>
                <a:gd name="connsiteY22" fmla="*/ 6397505 h 6578439"/>
                <a:gd name="connsiteX23" fmla="*/ 5077178 w 5890490"/>
                <a:gd name="connsiteY23" fmla="*/ 6578439 h 6578439"/>
                <a:gd name="connsiteX24" fmla="*/ 1567290 w 5890490"/>
                <a:gd name="connsiteY24" fmla="*/ 6578439 h 6578439"/>
                <a:gd name="connsiteX25" fmla="*/ 1508588 w 5890490"/>
                <a:gd name="connsiteY25" fmla="*/ 6535186 h 6578439"/>
                <a:gd name="connsiteX26" fmla="*/ 826498 w 5890490"/>
                <a:gd name="connsiteY26" fmla="*/ 5876034 h 6578439"/>
                <a:gd name="connsiteX27" fmla="*/ 122403 w 5890490"/>
                <a:gd name="connsiteY27" fmla="*/ 3255655 h 6578439"/>
                <a:gd name="connsiteX28" fmla="*/ 1061197 w 5890490"/>
                <a:gd name="connsiteY28" fmla="*/ 984650 h 6578439"/>
                <a:gd name="connsiteX29" fmla="*/ 3517682 w 5890490"/>
                <a:gd name="connsiteY29"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890490" h="6578439">
                  <a:moveTo>
                    <a:pt x="3517682" y="0"/>
                  </a:moveTo>
                  <a:cubicBezTo>
                    <a:pt x="4402016" y="0"/>
                    <a:pt x="5213741" y="315483"/>
                    <a:pt x="5849513" y="841730"/>
                  </a:cubicBezTo>
                  <a:lnTo>
                    <a:pt x="5890490" y="879060"/>
                  </a:lnTo>
                  <a:lnTo>
                    <a:pt x="5890490" y="1816052"/>
                  </a:lnTo>
                  <a:lnTo>
                    <a:pt x="5856961" y="1771023"/>
                  </a:lnTo>
                  <a:cubicBezTo>
                    <a:pt x="5793650" y="1694076"/>
                    <a:pt x="5726429" y="1619959"/>
                    <a:pt x="5655397" y="1548813"/>
                  </a:cubicBezTo>
                  <a:cubicBezTo>
                    <a:pt x="5082208" y="974906"/>
                    <a:pt x="4322973" y="658717"/>
                    <a:pt x="3517682" y="658717"/>
                  </a:cubicBezTo>
                  <a:cubicBezTo>
                    <a:pt x="3085520" y="658717"/>
                    <a:pt x="2718488" y="721533"/>
                    <a:pt x="2395696" y="850721"/>
                  </a:cubicBezTo>
                  <a:cubicBezTo>
                    <a:pt x="2079132" y="977407"/>
                    <a:pt x="1792668" y="1173626"/>
                    <a:pt x="1519955" y="1450441"/>
                  </a:cubicBezTo>
                  <a:cubicBezTo>
                    <a:pt x="1330275" y="1642840"/>
                    <a:pt x="1263719" y="1756094"/>
                    <a:pt x="1223630" y="1841430"/>
                  </a:cubicBezTo>
                  <a:cubicBezTo>
                    <a:pt x="1166545" y="1962981"/>
                    <a:pt x="1128532" y="2116663"/>
                    <a:pt x="1075857" y="2329343"/>
                  </a:cubicBezTo>
                  <a:cubicBezTo>
                    <a:pt x="1008652" y="2601153"/>
                    <a:pt x="916537" y="2973574"/>
                    <a:pt x="731010" y="3483744"/>
                  </a:cubicBezTo>
                  <a:cubicBezTo>
                    <a:pt x="617488" y="3795981"/>
                    <a:pt x="620731" y="4121653"/>
                    <a:pt x="741000" y="4479719"/>
                  </a:cubicBezTo>
                  <a:cubicBezTo>
                    <a:pt x="847257" y="4796172"/>
                    <a:pt x="1045888" y="5129481"/>
                    <a:pt x="1315615" y="5443827"/>
                  </a:cubicBezTo>
                  <a:cubicBezTo>
                    <a:pt x="1630753" y="5810980"/>
                    <a:pt x="1945371" y="6077784"/>
                    <a:pt x="2277503" y="6259386"/>
                  </a:cubicBezTo>
                  <a:cubicBezTo>
                    <a:pt x="2637530" y="6456133"/>
                    <a:pt x="3017536" y="6551739"/>
                    <a:pt x="3439448" y="6551739"/>
                  </a:cubicBezTo>
                  <a:cubicBezTo>
                    <a:pt x="3781571" y="6551739"/>
                    <a:pt x="4089573" y="6457449"/>
                    <a:pt x="4408732" y="6255172"/>
                  </a:cubicBezTo>
                  <a:cubicBezTo>
                    <a:pt x="4738010" y="6046310"/>
                    <a:pt x="5050941" y="5739207"/>
                    <a:pt x="5343243" y="5442509"/>
                  </a:cubicBezTo>
                  <a:cubicBezTo>
                    <a:pt x="5479860" y="5303970"/>
                    <a:pt x="5614918" y="5178206"/>
                    <a:pt x="5745566" y="5056656"/>
                  </a:cubicBezTo>
                  <a:lnTo>
                    <a:pt x="5890490" y="4920880"/>
                  </a:lnTo>
                  <a:lnTo>
                    <a:pt x="5890490" y="5821966"/>
                  </a:lnTo>
                  <a:lnTo>
                    <a:pt x="5802002"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flip="none" rotWithShape="1">
              <a:gsLst>
                <a:gs pos="2000">
                  <a:schemeClr val="bg1">
                    <a:alpha val="10000"/>
                  </a:schemeClr>
                </a:gs>
                <a:gs pos="16000">
                  <a:schemeClr val="accent6">
                    <a:alpha val="5000"/>
                  </a:schemeClr>
                </a:gs>
                <a:gs pos="100000">
                  <a:schemeClr val="bg1">
                    <a:alpha val="10000"/>
                  </a:schemeClr>
                </a:gs>
                <a:gs pos="85000">
                  <a:schemeClr val="accent1">
                    <a:alpha val="5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458B604F-996E-4349-B131-E04ED285D8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01025" y="52996"/>
              <a:ext cx="6093361" cy="6805003"/>
            </a:xfrm>
            <a:custGeom>
              <a:avLst/>
              <a:gdLst>
                <a:gd name="connsiteX0" fmla="*/ 3391253 w 5890489"/>
                <a:gd name="connsiteY0" fmla="*/ 0 h 6578438"/>
                <a:gd name="connsiteX1" fmla="*/ 3434974 w 5890489"/>
                <a:gd name="connsiteY1" fmla="*/ 646 h 6578438"/>
                <a:gd name="connsiteX2" fmla="*/ 3522419 w 5890489"/>
                <a:gd name="connsiteY2" fmla="*/ 2712 h 6578438"/>
                <a:gd name="connsiteX3" fmla="*/ 3610261 w 5890489"/>
                <a:gd name="connsiteY3" fmla="*/ 6458 h 6578438"/>
                <a:gd name="connsiteX4" fmla="*/ 3786872 w 5890489"/>
                <a:gd name="connsiteY4" fmla="*/ 20667 h 6578438"/>
                <a:gd name="connsiteX5" fmla="*/ 3962291 w 5890489"/>
                <a:gd name="connsiteY5" fmla="*/ 43530 h 6578438"/>
                <a:gd name="connsiteX6" fmla="*/ 4135855 w 5890489"/>
                <a:gd name="connsiteY6" fmla="*/ 75176 h 6578438"/>
                <a:gd name="connsiteX7" fmla="*/ 4307299 w 5890489"/>
                <a:gd name="connsiteY7" fmla="*/ 114315 h 6578438"/>
                <a:gd name="connsiteX8" fmla="*/ 4476358 w 5890489"/>
                <a:gd name="connsiteY8" fmla="*/ 160816 h 6578438"/>
                <a:gd name="connsiteX9" fmla="*/ 4559829 w 5890489"/>
                <a:gd name="connsiteY9" fmla="*/ 186779 h 6578438"/>
                <a:gd name="connsiteX10" fmla="*/ 4642901 w 5890489"/>
                <a:gd name="connsiteY10" fmla="*/ 213648 h 6578438"/>
                <a:gd name="connsiteX11" fmla="*/ 5280847 w 5890489"/>
                <a:gd name="connsiteY11" fmla="*/ 485936 h 6578438"/>
                <a:gd name="connsiteX12" fmla="*/ 5865400 w 5890489"/>
                <a:gd name="connsiteY12" fmla="*/ 851099 h 6578438"/>
                <a:gd name="connsiteX13" fmla="*/ 5890489 w 5890489"/>
                <a:gd name="connsiteY13" fmla="*/ 870950 h 6578438"/>
                <a:gd name="connsiteX14" fmla="*/ 5890489 w 5890489"/>
                <a:gd name="connsiteY14" fmla="*/ 1321814 h 6578438"/>
                <a:gd name="connsiteX15" fmla="*/ 5887395 w 5890489"/>
                <a:gd name="connsiteY15" fmla="*/ 1318952 h 6578438"/>
                <a:gd name="connsiteX16" fmla="*/ 5830291 w 5890489"/>
                <a:gd name="connsiteY16" fmla="*/ 1265992 h 6578438"/>
                <a:gd name="connsiteX17" fmla="*/ 5815981 w 5890489"/>
                <a:gd name="connsiteY17" fmla="*/ 1252687 h 6578438"/>
                <a:gd name="connsiteX18" fmla="*/ 5801142 w 5890489"/>
                <a:gd name="connsiteY18" fmla="*/ 1240158 h 6578438"/>
                <a:gd name="connsiteX19" fmla="*/ 5771464 w 5890489"/>
                <a:gd name="connsiteY19" fmla="*/ 1214969 h 6578438"/>
                <a:gd name="connsiteX20" fmla="*/ 5651030 w 5890489"/>
                <a:gd name="connsiteY20" fmla="*/ 1115767 h 6578438"/>
                <a:gd name="connsiteX21" fmla="*/ 5123183 w 5890489"/>
                <a:gd name="connsiteY21" fmla="*/ 780443 h 6578438"/>
                <a:gd name="connsiteX22" fmla="*/ 4533860 w 5890489"/>
                <a:gd name="connsiteY22" fmla="*/ 567701 h 6578438"/>
                <a:gd name="connsiteX23" fmla="*/ 4457281 w 5890489"/>
                <a:gd name="connsiteY23" fmla="*/ 550780 h 6578438"/>
                <a:gd name="connsiteX24" fmla="*/ 4380568 w 5890489"/>
                <a:gd name="connsiteY24" fmla="*/ 535279 h 6578438"/>
                <a:gd name="connsiteX25" fmla="*/ 4303325 w 5890489"/>
                <a:gd name="connsiteY25" fmla="*/ 522879 h 6578438"/>
                <a:gd name="connsiteX26" fmla="*/ 4264769 w 5890489"/>
                <a:gd name="connsiteY26" fmla="*/ 516679 h 6578438"/>
                <a:gd name="connsiteX27" fmla="*/ 4226082 w 5890489"/>
                <a:gd name="connsiteY27" fmla="*/ 511253 h 6578438"/>
                <a:gd name="connsiteX28" fmla="*/ 4070934 w 5890489"/>
                <a:gd name="connsiteY28" fmla="*/ 494848 h 6578438"/>
                <a:gd name="connsiteX29" fmla="*/ 3915521 w 5890489"/>
                <a:gd name="connsiteY29" fmla="*/ 486065 h 6578438"/>
                <a:gd name="connsiteX30" fmla="*/ 3760241 w 5890489"/>
                <a:gd name="connsiteY30" fmla="*/ 484257 h 6578438"/>
                <a:gd name="connsiteX31" fmla="*/ 3682734 w 5890489"/>
                <a:gd name="connsiteY31" fmla="*/ 486581 h 6578438"/>
                <a:gd name="connsiteX32" fmla="*/ 3605491 w 5890489"/>
                <a:gd name="connsiteY32" fmla="*/ 488907 h 6578438"/>
                <a:gd name="connsiteX33" fmla="*/ 3527454 w 5890489"/>
                <a:gd name="connsiteY33" fmla="*/ 493169 h 6578438"/>
                <a:gd name="connsiteX34" fmla="*/ 3449151 w 5890489"/>
                <a:gd name="connsiteY34" fmla="*/ 498336 h 6578438"/>
                <a:gd name="connsiteX35" fmla="*/ 3410067 w 5890489"/>
                <a:gd name="connsiteY35" fmla="*/ 500532 h 6578438"/>
                <a:gd name="connsiteX36" fmla="*/ 3371246 w 5890489"/>
                <a:gd name="connsiteY36" fmla="*/ 504279 h 6578438"/>
                <a:gd name="connsiteX37" fmla="*/ 3293739 w 5890489"/>
                <a:gd name="connsiteY37" fmla="*/ 511512 h 6578438"/>
                <a:gd name="connsiteX38" fmla="*/ 2689445 w 5890489"/>
                <a:gd name="connsiteY38" fmla="*/ 610198 h 6578438"/>
                <a:gd name="connsiteX39" fmla="*/ 2117875 w 5890489"/>
                <a:gd name="connsiteY39" fmla="*/ 800335 h 6578438"/>
                <a:gd name="connsiteX40" fmla="*/ 1981276 w 5890489"/>
                <a:gd name="connsiteY40" fmla="*/ 865566 h 6578438"/>
                <a:gd name="connsiteX41" fmla="*/ 1847991 w 5890489"/>
                <a:gd name="connsiteY41" fmla="*/ 938676 h 6578438"/>
                <a:gd name="connsiteX42" fmla="*/ 1783069 w 5890489"/>
                <a:gd name="connsiteY42" fmla="*/ 978718 h 6578438"/>
                <a:gd name="connsiteX43" fmla="*/ 1750609 w 5890489"/>
                <a:gd name="connsiteY43" fmla="*/ 998869 h 6578438"/>
                <a:gd name="connsiteX44" fmla="*/ 1734312 w 5890489"/>
                <a:gd name="connsiteY44" fmla="*/ 1008945 h 6578438"/>
                <a:gd name="connsiteX45" fmla="*/ 1718547 w 5890489"/>
                <a:gd name="connsiteY45" fmla="*/ 1019924 h 6578438"/>
                <a:gd name="connsiteX46" fmla="*/ 1655481 w 5890489"/>
                <a:gd name="connsiteY46" fmla="*/ 1063582 h 6578438"/>
                <a:gd name="connsiteX47" fmla="*/ 1593077 w 5890489"/>
                <a:gd name="connsiteY47" fmla="*/ 1108664 h 6578438"/>
                <a:gd name="connsiteX48" fmla="*/ 1532263 w 5890489"/>
                <a:gd name="connsiteY48" fmla="*/ 1156197 h 6578438"/>
                <a:gd name="connsiteX49" fmla="*/ 1472509 w 5890489"/>
                <a:gd name="connsiteY49" fmla="*/ 1205152 h 6578438"/>
                <a:gd name="connsiteX50" fmla="*/ 1414212 w 5890489"/>
                <a:gd name="connsiteY50" fmla="*/ 1256175 h 6578438"/>
                <a:gd name="connsiteX51" fmla="*/ 1357242 w 5890489"/>
                <a:gd name="connsiteY51" fmla="*/ 1308359 h 6578438"/>
                <a:gd name="connsiteX52" fmla="*/ 1153072 w 5890489"/>
                <a:gd name="connsiteY52" fmla="*/ 1529498 h 6578438"/>
                <a:gd name="connsiteX53" fmla="*/ 1002694 w 5890489"/>
                <a:gd name="connsiteY53" fmla="*/ 1770658 h 6578438"/>
                <a:gd name="connsiteX54" fmla="*/ 974076 w 5890489"/>
                <a:gd name="connsiteY54" fmla="*/ 1835371 h 6578438"/>
                <a:gd name="connsiteX55" fmla="*/ 949564 w 5890489"/>
                <a:gd name="connsiteY55" fmla="*/ 1903573 h 6578438"/>
                <a:gd name="connsiteX56" fmla="*/ 927173 w 5890489"/>
                <a:gd name="connsiteY56" fmla="*/ 1974229 h 6578438"/>
                <a:gd name="connsiteX57" fmla="*/ 906107 w 5890489"/>
                <a:gd name="connsiteY57" fmla="*/ 2046952 h 6578438"/>
                <a:gd name="connsiteX58" fmla="*/ 751092 w 5890489"/>
                <a:gd name="connsiteY58" fmla="*/ 2676266 h 6578438"/>
                <a:gd name="connsiteX59" fmla="*/ 547189 w 5890489"/>
                <a:gd name="connsiteY59" fmla="*/ 3308422 h 6578438"/>
                <a:gd name="connsiteX60" fmla="*/ 441195 w 5890489"/>
                <a:gd name="connsiteY60" fmla="*/ 3866306 h 6578438"/>
                <a:gd name="connsiteX61" fmla="*/ 527182 w 5890489"/>
                <a:gd name="connsiteY61" fmla="*/ 4439174 h 6578438"/>
                <a:gd name="connsiteX62" fmla="*/ 775073 w 5890489"/>
                <a:gd name="connsiteY62" fmla="*/ 4987240 h 6578438"/>
                <a:gd name="connsiteX63" fmla="*/ 943206 w 5890489"/>
                <a:gd name="connsiteY63" fmla="*/ 5244933 h 6578438"/>
                <a:gd name="connsiteX64" fmla="*/ 1133728 w 5890489"/>
                <a:gd name="connsiteY64" fmla="*/ 5490356 h 6578438"/>
                <a:gd name="connsiteX65" fmla="*/ 1359626 w 5890489"/>
                <a:gd name="connsiteY65" fmla="*/ 5709815 h 6578438"/>
                <a:gd name="connsiteX66" fmla="*/ 1481254 w 5890489"/>
                <a:gd name="connsiteY66" fmla="*/ 5809146 h 6578438"/>
                <a:gd name="connsiteX67" fmla="*/ 1543260 w 5890489"/>
                <a:gd name="connsiteY67" fmla="*/ 5856940 h 6578438"/>
                <a:gd name="connsiteX68" fmla="*/ 1607518 w 5890489"/>
                <a:gd name="connsiteY68" fmla="*/ 5901374 h 6578438"/>
                <a:gd name="connsiteX69" fmla="*/ 2145566 w 5890489"/>
                <a:gd name="connsiteY69" fmla="*/ 6193814 h 6578438"/>
                <a:gd name="connsiteX70" fmla="*/ 2214991 w 5890489"/>
                <a:gd name="connsiteY70" fmla="*/ 6221844 h 6578438"/>
                <a:gd name="connsiteX71" fmla="*/ 2249307 w 5890489"/>
                <a:gd name="connsiteY71" fmla="*/ 6236182 h 6578438"/>
                <a:gd name="connsiteX72" fmla="*/ 2284285 w 5890489"/>
                <a:gd name="connsiteY72" fmla="*/ 6248711 h 6578438"/>
                <a:gd name="connsiteX73" fmla="*/ 2354241 w 5890489"/>
                <a:gd name="connsiteY73" fmla="*/ 6273124 h 6578438"/>
                <a:gd name="connsiteX74" fmla="*/ 2371597 w 5890489"/>
                <a:gd name="connsiteY74" fmla="*/ 6279324 h 6578438"/>
                <a:gd name="connsiteX75" fmla="*/ 2387894 w 5890489"/>
                <a:gd name="connsiteY75" fmla="*/ 6287719 h 6578438"/>
                <a:gd name="connsiteX76" fmla="*/ 2421414 w 5890489"/>
                <a:gd name="connsiteY76" fmla="*/ 6302186 h 6578438"/>
                <a:gd name="connsiteX77" fmla="*/ 2489117 w 5890489"/>
                <a:gd name="connsiteY77" fmla="*/ 6329441 h 6578438"/>
                <a:gd name="connsiteX78" fmla="*/ 2522902 w 5890489"/>
                <a:gd name="connsiteY78" fmla="*/ 6343134 h 6578438"/>
                <a:gd name="connsiteX79" fmla="*/ 2556953 w 5890489"/>
                <a:gd name="connsiteY79" fmla="*/ 6356051 h 6578438"/>
                <a:gd name="connsiteX80" fmla="*/ 2695009 w 5890489"/>
                <a:gd name="connsiteY80" fmla="*/ 6401905 h 6578438"/>
                <a:gd name="connsiteX81" fmla="*/ 3268035 w 5890489"/>
                <a:gd name="connsiteY81" fmla="*/ 6501238 h 6578438"/>
                <a:gd name="connsiteX82" fmla="*/ 3341038 w 5890489"/>
                <a:gd name="connsiteY82" fmla="*/ 6506145 h 6578438"/>
                <a:gd name="connsiteX83" fmla="*/ 3414703 w 5890489"/>
                <a:gd name="connsiteY83" fmla="*/ 6507050 h 6578438"/>
                <a:gd name="connsiteX84" fmla="*/ 3488237 w 5890489"/>
                <a:gd name="connsiteY84" fmla="*/ 6508212 h 6578438"/>
                <a:gd name="connsiteX85" fmla="*/ 3524142 w 5890489"/>
                <a:gd name="connsiteY85" fmla="*/ 6507955 h 6578438"/>
                <a:gd name="connsiteX86" fmla="*/ 3559252 w 5890489"/>
                <a:gd name="connsiteY86" fmla="*/ 6506921 h 6578438"/>
                <a:gd name="connsiteX87" fmla="*/ 3629207 w 5890489"/>
                <a:gd name="connsiteY87" fmla="*/ 6503045 h 6578438"/>
                <a:gd name="connsiteX88" fmla="*/ 3698633 w 5890489"/>
                <a:gd name="connsiteY88" fmla="*/ 6496845 h 6578438"/>
                <a:gd name="connsiteX89" fmla="*/ 3733213 w 5890489"/>
                <a:gd name="connsiteY89" fmla="*/ 6493357 h 6578438"/>
                <a:gd name="connsiteX90" fmla="*/ 3767529 w 5890489"/>
                <a:gd name="connsiteY90" fmla="*/ 6488707 h 6578438"/>
                <a:gd name="connsiteX91" fmla="*/ 3801845 w 5890489"/>
                <a:gd name="connsiteY91" fmla="*/ 6484057 h 6578438"/>
                <a:gd name="connsiteX92" fmla="*/ 3835895 w 5890489"/>
                <a:gd name="connsiteY92" fmla="*/ 6478116 h 6578438"/>
                <a:gd name="connsiteX93" fmla="*/ 4364801 w 5890489"/>
                <a:gd name="connsiteY93" fmla="*/ 6308517 h 6578438"/>
                <a:gd name="connsiteX94" fmla="*/ 4861379 w 5890489"/>
                <a:gd name="connsiteY94" fmla="*/ 6000576 h 6578438"/>
                <a:gd name="connsiteX95" fmla="*/ 5341263 w 5890489"/>
                <a:gd name="connsiteY95" fmla="*/ 5605834 h 6578438"/>
                <a:gd name="connsiteX96" fmla="*/ 5587301 w 5890489"/>
                <a:gd name="connsiteY96" fmla="*/ 5390379 h 6578438"/>
                <a:gd name="connsiteX97" fmla="*/ 5849105 w 5890489"/>
                <a:gd name="connsiteY97" fmla="*/ 5176344 h 6578438"/>
                <a:gd name="connsiteX98" fmla="*/ 5890489 w 5890489"/>
                <a:gd name="connsiteY98" fmla="*/ 5145260 h 6578438"/>
                <a:gd name="connsiteX99" fmla="*/ 5890489 w 5890489"/>
                <a:gd name="connsiteY99" fmla="*/ 5995323 h 6578438"/>
                <a:gd name="connsiteX100" fmla="*/ 5811477 w 5890489"/>
                <a:gd name="connsiteY100" fmla="*/ 6077819 h 6578438"/>
                <a:gd name="connsiteX101" fmla="*/ 5301384 w 5890489"/>
                <a:gd name="connsiteY101" fmla="*/ 6542958 h 6578438"/>
                <a:gd name="connsiteX102" fmla="*/ 5252008 w 5890489"/>
                <a:gd name="connsiteY102" fmla="*/ 6578438 h 6578438"/>
                <a:gd name="connsiteX103" fmla="*/ 1653730 w 5890489"/>
                <a:gd name="connsiteY103" fmla="*/ 6578438 h 6578438"/>
                <a:gd name="connsiteX104" fmla="*/ 1549768 w 5890489"/>
                <a:gd name="connsiteY104" fmla="*/ 6488821 h 6578438"/>
                <a:gd name="connsiteX105" fmla="*/ 1298282 w 5890489"/>
                <a:gd name="connsiteY105" fmla="*/ 6243932 h 6578438"/>
                <a:gd name="connsiteX106" fmla="*/ 1237999 w 5890489"/>
                <a:gd name="connsiteY106" fmla="*/ 6181671 h 6578438"/>
                <a:gd name="connsiteX107" fmla="*/ 1179967 w 5890489"/>
                <a:gd name="connsiteY107" fmla="*/ 6117862 h 6578438"/>
                <a:gd name="connsiteX108" fmla="*/ 1121936 w 5890489"/>
                <a:gd name="connsiteY108" fmla="*/ 6054569 h 6578438"/>
                <a:gd name="connsiteX109" fmla="*/ 1065628 w 5890489"/>
                <a:gd name="connsiteY109" fmla="*/ 5990243 h 6578438"/>
                <a:gd name="connsiteX110" fmla="*/ 954335 w 5890489"/>
                <a:gd name="connsiteY110" fmla="*/ 5861460 h 6578438"/>
                <a:gd name="connsiteX111" fmla="*/ 898953 w 5890489"/>
                <a:gd name="connsiteY111" fmla="*/ 5797393 h 6578438"/>
                <a:gd name="connsiteX112" fmla="*/ 842908 w 5890489"/>
                <a:gd name="connsiteY112" fmla="*/ 5733582 h 6578438"/>
                <a:gd name="connsiteX113" fmla="*/ 622442 w 5890489"/>
                <a:gd name="connsiteY113" fmla="*/ 5471884 h 6578438"/>
                <a:gd name="connsiteX114" fmla="*/ 425559 w 5890489"/>
                <a:gd name="connsiteY114" fmla="*/ 5190036 h 6578438"/>
                <a:gd name="connsiteX115" fmla="*/ 123877 w 5890489"/>
                <a:gd name="connsiteY115" fmla="*/ 4564210 h 6578438"/>
                <a:gd name="connsiteX116" fmla="*/ 130 w 5890489"/>
                <a:gd name="connsiteY116" fmla="*/ 3865530 h 6578438"/>
                <a:gd name="connsiteX117" fmla="*/ 30602 w 5890489"/>
                <a:gd name="connsiteY117" fmla="*/ 3505793 h 6578438"/>
                <a:gd name="connsiteX118" fmla="*/ 126924 w 5890489"/>
                <a:gd name="connsiteY118" fmla="*/ 3157164 h 6578438"/>
                <a:gd name="connsiteX119" fmla="*/ 334803 w 5890489"/>
                <a:gd name="connsiteY119" fmla="*/ 2560530 h 6578438"/>
                <a:gd name="connsiteX120" fmla="*/ 381176 w 5890489"/>
                <a:gd name="connsiteY120" fmla="*/ 2409144 h 6578438"/>
                <a:gd name="connsiteX121" fmla="*/ 425825 w 5890489"/>
                <a:gd name="connsiteY121" fmla="*/ 2255819 h 6578438"/>
                <a:gd name="connsiteX122" fmla="*/ 470210 w 5890489"/>
                <a:gd name="connsiteY122" fmla="*/ 2099523 h 6578438"/>
                <a:gd name="connsiteX123" fmla="*/ 492998 w 5890489"/>
                <a:gd name="connsiteY123" fmla="*/ 2020213 h 6578438"/>
                <a:gd name="connsiteX124" fmla="*/ 517509 w 5890489"/>
                <a:gd name="connsiteY124" fmla="*/ 1939224 h 6578438"/>
                <a:gd name="connsiteX125" fmla="*/ 544007 w 5890489"/>
                <a:gd name="connsiteY125" fmla="*/ 1857201 h 6578438"/>
                <a:gd name="connsiteX126" fmla="*/ 573288 w 5890489"/>
                <a:gd name="connsiteY126" fmla="*/ 1774274 h 6578438"/>
                <a:gd name="connsiteX127" fmla="*/ 606146 w 5890489"/>
                <a:gd name="connsiteY127" fmla="*/ 1690832 h 6578438"/>
                <a:gd name="connsiteX128" fmla="*/ 644569 w 5890489"/>
                <a:gd name="connsiteY128" fmla="*/ 1607775 h 6578438"/>
                <a:gd name="connsiteX129" fmla="*/ 837874 w 5890489"/>
                <a:gd name="connsiteY129" fmla="*/ 1297638 h 6578438"/>
                <a:gd name="connsiteX130" fmla="*/ 1069602 w 5890489"/>
                <a:gd name="connsiteY130" fmla="*/ 1032194 h 6578438"/>
                <a:gd name="connsiteX131" fmla="*/ 1130548 w 5890489"/>
                <a:gd name="connsiteY131" fmla="*/ 970839 h 6578438"/>
                <a:gd name="connsiteX132" fmla="*/ 1192024 w 5890489"/>
                <a:gd name="connsiteY132" fmla="*/ 910129 h 6578438"/>
                <a:gd name="connsiteX133" fmla="*/ 1255356 w 5890489"/>
                <a:gd name="connsiteY133" fmla="*/ 850841 h 6578438"/>
                <a:gd name="connsiteX134" fmla="*/ 1319614 w 5890489"/>
                <a:gd name="connsiteY134" fmla="*/ 792068 h 6578438"/>
                <a:gd name="connsiteX135" fmla="*/ 1385728 w 5890489"/>
                <a:gd name="connsiteY135" fmla="*/ 734975 h 6578438"/>
                <a:gd name="connsiteX136" fmla="*/ 1452768 w 5890489"/>
                <a:gd name="connsiteY136" fmla="*/ 678528 h 6578438"/>
                <a:gd name="connsiteX137" fmla="*/ 1469594 w 5890489"/>
                <a:gd name="connsiteY137" fmla="*/ 664449 h 6578438"/>
                <a:gd name="connsiteX138" fmla="*/ 1487083 w 5890489"/>
                <a:gd name="connsiteY138" fmla="*/ 651015 h 6578438"/>
                <a:gd name="connsiteX139" fmla="*/ 1522193 w 5890489"/>
                <a:gd name="connsiteY139" fmla="*/ 624277 h 6578438"/>
                <a:gd name="connsiteX140" fmla="*/ 1592415 w 5890489"/>
                <a:gd name="connsiteY140" fmla="*/ 570671 h 6578438"/>
                <a:gd name="connsiteX141" fmla="*/ 1738287 w 5890489"/>
                <a:gd name="connsiteY141" fmla="*/ 469402 h 6578438"/>
                <a:gd name="connsiteX142" fmla="*/ 1890918 w 5890489"/>
                <a:gd name="connsiteY142" fmla="*/ 376530 h 6578438"/>
                <a:gd name="connsiteX143" fmla="*/ 2555363 w 5890489"/>
                <a:gd name="connsiteY143" fmla="*/ 105274 h 6578438"/>
                <a:gd name="connsiteX144" fmla="*/ 3259291 w 5890489"/>
                <a:gd name="connsiteY144" fmla="*/ 3229 h 6578438"/>
                <a:gd name="connsiteX145" fmla="*/ 3347265 w 5890489"/>
                <a:gd name="connsiteY145" fmla="*/ 903 h 657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90489" h="6578438">
                  <a:moveTo>
                    <a:pt x="3391253" y="0"/>
                  </a:moveTo>
                  <a:lnTo>
                    <a:pt x="3434974" y="646"/>
                  </a:lnTo>
                  <a:lnTo>
                    <a:pt x="3522419" y="2712"/>
                  </a:lnTo>
                  <a:cubicBezTo>
                    <a:pt x="3551567" y="3488"/>
                    <a:pt x="3580451" y="3746"/>
                    <a:pt x="3610261" y="6458"/>
                  </a:cubicBezTo>
                  <a:cubicBezTo>
                    <a:pt x="3669353" y="10850"/>
                    <a:pt x="3728179" y="14337"/>
                    <a:pt x="3786872" y="20667"/>
                  </a:cubicBezTo>
                  <a:lnTo>
                    <a:pt x="3962291" y="43530"/>
                  </a:lnTo>
                  <a:lnTo>
                    <a:pt x="4135855" y="75176"/>
                  </a:lnTo>
                  <a:cubicBezTo>
                    <a:pt x="4193224" y="87836"/>
                    <a:pt x="4250328" y="101398"/>
                    <a:pt x="4307299" y="114315"/>
                  </a:cubicBezTo>
                  <a:cubicBezTo>
                    <a:pt x="4364139" y="128394"/>
                    <a:pt x="4420050" y="145575"/>
                    <a:pt x="4476358" y="160816"/>
                  </a:cubicBezTo>
                  <a:cubicBezTo>
                    <a:pt x="4504580" y="167921"/>
                    <a:pt x="4532138" y="177995"/>
                    <a:pt x="4559829" y="186779"/>
                  </a:cubicBezTo>
                  <a:lnTo>
                    <a:pt x="4642901" y="213648"/>
                  </a:lnTo>
                  <a:cubicBezTo>
                    <a:pt x="4863234" y="288307"/>
                    <a:pt x="5076414" y="379371"/>
                    <a:pt x="5280847" y="485936"/>
                  </a:cubicBezTo>
                  <a:cubicBezTo>
                    <a:pt x="5485018" y="592631"/>
                    <a:pt x="5681768" y="713145"/>
                    <a:pt x="5865400" y="851099"/>
                  </a:cubicBezTo>
                  <a:lnTo>
                    <a:pt x="5890489" y="870950"/>
                  </a:lnTo>
                  <a:lnTo>
                    <a:pt x="5890489" y="1321814"/>
                  </a:lnTo>
                  <a:lnTo>
                    <a:pt x="5887395" y="1318952"/>
                  </a:lnTo>
                  <a:lnTo>
                    <a:pt x="5830291" y="1265992"/>
                  </a:lnTo>
                  <a:lnTo>
                    <a:pt x="5815981" y="1252687"/>
                  </a:lnTo>
                  <a:lnTo>
                    <a:pt x="5801142" y="1240158"/>
                  </a:lnTo>
                  <a:lnTo>
                    <a:pt x="5771464" y="1214969"/>
                  </a:lnTo>
                  <a:cubicBezTo>
                    <a:pt x="5731849" y="1181385"/>
                    <a:pt x="5692897" y="1146896"/>
                    <a:pt x="5651030" y="1115767"/>
                  </a:cubicBezTo>
                  <a:cubicBezTo>
                    <a:pt x="5487534" y="986985"/>
                    <a:pt x="5311321" y="872542"/>
                    <a:pt x="5123183" y="780443"/>
                  </a:cubicBezTo>
                  <a:cubicBezTo>
                    <a:pt x="4935309" y="688087"/>
                    <a:pt x="4737102" y="616398"/>
                    <a:pt x="4533860" y="567701"/>
                  </a:cubicBezTo>
                  <a:lnTo>
                    <a:pt x="4457281" y="550780"/>
                  </a:lnTo>
                  <a:cubicBezTo>
                    <a:pt x="4431709" y="545484"/>
                    <a:pt x="4406536" y="538896"/>
                    <a:pt x="4380568" y="535279"/>
                  </a:cubicBezTo>
                  <a:lnTo>
                    <a:pt x="4303325" y="522879"/>
                  </a:lnTo>
                  <a:lnTo>
                    <a:pt x="4264769" y="516679"/>
                  </a:lnTo>
                  <a:cubicBezTo>
                    <a:pt x="4251918" y="514612"/>
                    <a:pt x="4239067" y="512415"/>
                    <a:pt x="4226082" y="511253"/>
                  </a:cubicBezTo>
                  <a:cubicBezTo>
                    <a:pt x="4174145" y="505829"/>
                    <a:pt x="4122606" y="499498"/>
                    <a:pt x="4070934" y="494848"/>
                  </a:cubicBezTo>
                  <a:lnTo>
                    <a:pt x="3915521" y="486065"/>
                  </a:lnTo>
                  <a:lnTo>
                    <a:pt x="3760241" y="484257"/>
                  </a:lnTo>
                  <a:cubicBezTo>
                    <a:pt x="3734405" y="483869"/>
                    <a:pt x="3708571" y="485936"/>
                    <a:pt x="3682734" y="486581"/>
                  </a:cubicBezTo>
                  <a:lnTo>
                    <a:pt x="3605491" y="488907"/>
                  </a:lnTo>
                  <a:cubicBezTo>
                    <a:pt x="3579921" y="489165"/>
                    <a:pt x="3553555" y="491490"/>
                    <a:pt x="3527454" y="493169"/>
                  </a:cubicBezTo>
                  <a:lnTo>
                    <a:pt x="3449151" y="498336"/>
                  </a:lnTo>
                  <a:lnTo>
                    <a:pt x="3410067" y="500532"/>
                  </a:lnTo>
                  <a:lnTo>
                    <a:pt x="3371246" y="504279"/>
                  </a:lnTo>
                  <a:cubicBezTo>
                    <a:pt x="3345410" y="506862"/>
                    <a:pt x="3319575" y="509315"/>
                    <a:pt x="3293739" y="511512"/>
                  </a:cubicBezTo>
                  <a:cubicBezTo>
                    <a:pt x="3087450" y="531662"/>
                    <a:pt x="2885531" y="563180"/>
                    <a:pt x="2689445" y="610198"/>
                  </a:cubicBezTo>
                  <a:cubicBezTo>
                    <a:pt x="2493357" y="657344"/>
                    <a:pt x="2302303" y="719088"/>
                    <a:pt x="2117875" y="800335"/>
                  </a:cubicBezTo>
                  <a:cubicBezTo>
                    <a:pt x="2072298" y="821648"/>
                    <a:pt x="2026854" y="843606"/>
                    <a:pt x="1981276" y="865566"/>
                  </a:cubicBezTo>
                  <a:cubicBezTo>
                    <a:pt x="1937025" y="889978"/>
                    <a:pt x="1891978" y="913229"/>
                    <a:pt x="1847991" y="938676"/>
                  </a:cubicBezTo>
                  <a:lnTo>
                    <a:pt x="1783069" y="978718"/>
                  </a:lnTo>
                  <a:lnTo>
                    <a:pt x="1750609" y="998869"/>
                  </a:lnTo>
                  <a:lnTo>
                    <a:pt x="1734312" y="1008945"/>
                  </a:lnTo>
                  <a:lnTo>
                    <a:pt x="1718547" y="1019924"/>
                  </a:lnTo>
                  <a:lnTo>
                    <a:pt x="1655481" y="1063582"/>
                  </a:lnTo>
                  <a:cubicBezTo>
                    <a:pt x="1634414" y="1078178"/>
                    <a:pt x="1612950" y="1092259"/>
                    <a:pt x="1593077" y="1108664"/>
                  </a:cubicBezTo>
                  <a:lnTo>
                    <a:pt x="1532263" y="1156197"/>
                  </a:lnTo>
                  <a:cubicBezTo>
                    <a:pt x="1511992" y="1172085"/>
                    <a:pt x="1491587" y="1187844"/>
                    <a:pt x="1472509" y="1205152"/>
                  </a:cubicBezTo>
                  <a:lnTo>
                    <a:pt x="1414212" y="1256175"/>
                  </a:lnTo>
                  <a:cubicBezTo>
                    <a:pt x="1395001" y="1273354"/>
                    <a:pt x="1375127" y="1290147"/>
                    <a:pt x="1357242" y="1308359"/>
                  </a:cubicBezTo>
                  <a:cubicBezTo>
                    <a:pt x="1283178" y="1379532"/>
                    <a:pt x="1212163" y="1452513"/>
                    <a:pt x="1153072" y="1529498"/>
                  </a:cubicBezTo>
                  <a:cubicBezTo>
                    <a:pt x="1090933" y="1605578"/>
                    <a:pt x="1043501" y="1685794"/>
                    <a:pt x="1002694" y="1770658"/>
                  </a:cubicBezTo>
                  <a:lnTo>
                    <a:pt x="974076" y="1835371"/>
                  </a:lnTo>
                  <a:lnTo>
                    <a:pt x="949564" y="1903573"/>
                  </a:lnTo>
                  <a:cubicBezTo>
                    <a:pt x="940820" y="1925661"/>
                    <a:pt x="934593" y="1950719"/>
                    <a:pt x="927173" y="1974229"/>
                  </a:cubicBezTo>
                  <a:cubicBezTo>
                    <a:pt x="920019" y="1998254"/>
                    <a:pt x="912468" y="2021504"/>
                    <a:pt x="906107" y="2046952"/>
                  </a:cubicBezTo>
                  <a:cubicBezTo>
                    <a:pt x="853906" y="2245614"/>
                    <a:pt x="809918" y="2463136"/>
                    <a:pt x="751092" y="2676266"/>
                  </a:cubicBezTo>
                  <a:cubicBezTo>
                    <a:pt x="693458" y="2889912"/>
                    <a:pt x="624166" y="3100976"/>
                    <a:pt x="547189" y="3308422"/>
                  </a:cubicBezTo>
                  <a:cubicBezTo>
                    <a:pt x="479617" y="3487580"/>
                    <a:pt x="444109" y="3675523"/>
                    <a:pt x="441195" y="3866306"/>
                  </a:cubicBezTo>
                  <a:cubicBezTo>
                    <a:pt x="438014" y="4057089"/>
                    <a:pt x="469282" y="4250456"/>
                    <a:pt x="527182" y="4439174"/>
                  </a:cubicBezTo>
                  <a:cubicBezTo>
                    <a:pt x="584815" y="4628278"/>
                    <a:pt x="671067" y="4811828"/>
                    <a:pt x="775073" y="4987240"/>
                  </a:cubicBezTo>
                  <a:cubicBezTo>
                    <a:pt x="827009" y="5075075"/>
                    <a:pt x="884246" y="5160327"/>
                    <a:pt x="943206" y="5244933"/>
                  </a:cubicBezTo>
                  <a:cubicBezTo>
                    <a:pt x="1002296" y="5329411"/>
                    <a:pt x="1064964" y="5412337"/>
                    <a:pt x="1133728" y="5490356"/>
                  </a:cubicBezTo>
                  <a:cubicBezTo>
                    <a:pt x="1203949" y="5567728"/>
                    <a:pt x="1279337" y="5642259"/>
                    <a:pt x="1359626" y="5709815"/>
                  </a:cubicBezTo>
                  <a:cubicBezTo>
                    <a:pt x="1398711" y="5744949"/>
                    <a:pt x="1439916" y="5777241"/>
                    <a:pt x="1481254" y="5809146"/>
                  </a:cubicBezTo>
                  <a:cubicBezTo>
                    <a:pt x="1501922" y="5825163"/>
                    <a:pt x="1522325" y="5841309"/>
                    <a:pt x="1543260" y="5856940"/>
                  </a:cubicBezTo>
                  <a:cubicBezTo>
                    <a:pt x="1564591" y="5871923"/>
                    <a:pt x="1585921" y="5886777"/>
                    <a:pt x="1607518" y="5901374"/>
                  </a:cubicBezTo>
                  <a:cubicBezTo>
                    <a:pt x="1778565" y="6019693"/>
                    <a:pt x="1961271" y="6115924"/>
                    <a:pt x="2145566" y="6193814"/>
                  </a:cubicBezTo>
                  <a:lnTo>
                    <a:pt x="2214991" y="6221844"/>
                  </a:lnTo>
                  <a:lnTo>
                    <a:pt x="2249307" y="6236182"/>
                  </a:lnTo>
                  <a:cubicBezTo>
                    <a:pt x="2260702" y="6241089"/>
                    <a:pt x="2272625" y="6244577"/>
                    <a:pt x="2284285" y="6248711"/>
                  </a:cubicBezTo>
                  <a:lnTo>
                    <a:pt x="2354241" y="6273124"/>
                  </a:lnTo>
                  <a:cubicBezTo>
                    <a:pt x="2360070" y="6275190"/>
                    <a:pt x="2365899" y="6277128"/>
                    <a:pt x="2371597" y="6279324"/>
                  </a:cubicBezTo>
                  <a:cubicBezTo>
                    <a:pt x="2377161" y="6281778"/>
                    <a:pt x="2382329" y="6285007"/>
                    <a:pt x="2387894" y="6287719"/>
                  </a:cubicBezTo>
                  <a:cubicBezTo>
                    <a:pt x="2398757" y="6293274"/>
                    <a:pt x="2410153" y="6297666"/>
                    <a:pt x="2421414" y="6302186"/>
                  </a:cubicBezTo>
                  <a:lnTo>
                    <a:pt x="2489117" y="6329441"/>
                  </a:lnTo>
                  <a:lnTo>
                    <a:pt x="2522902" y="6343134"/>
                  </a:lnTo>
                  <a:cubicBezTo>
                    <a:pt x="2534165" y="6347654"/>
                    <a:pt x="2545294" y="6352563"/>
                    <a:pt x="2556953" y="6356051"/>
                  </a:cubicBezTo>
                  <a:lnTo>
                    <a:pt x="2695009" y="6401905"/>
                  </a:lnTo>
                  <a:cubicBezTo>
                    <a:pt x="2880895" y="6457190"/>
                    <a:pt x="3073141" y="6489095"/>
                    <a:pt x="3268035" y="6501238"/>
                  </a:cubicBezTo>
                  <a:cubicBezTo>
                    <a:pt x="3292413" y="6502659"/>
                    <a:pt x="3316527" y="6505629"/>
                    <a:pt x="3341038" y="6506145"/>
                  </a:cubicBezTo>
                  <a:lnTo>
                    <a:pt x="3414703" y="6507050"/>
                  </a:lnTo>
                  <a:lnTo>
                    <a:pt x="3488237" y="6508212"/>
                  </a:lnTo>
                  <a:cubicBezTo>
                    <a:pt x="3500690" y="6508729"/>
                    <a:pt x="3512483" y="6508471"/>
                    <a:pt x="3524142" y="6507955"/>
                  </a:cubicBezTo>
                  <a:lnTo>
                    <a:pt x="3559252" y="6506921"/>
                  </a:lnTo>
                  <a:cubicBezTo>
                    <a:pt x="3582835" y="6506792"/>
                    <a:pt x="3605889" y="6504467"/>
                    <a:pt x="3629207" y="6503045"/>
                  </a:cubicBezTo>
                  <a:cubicBezTo>
                    <a:pt x="3652526" y="6502012"/>
                    <a:pt x="3675579" y="6499171"/>
                    <a:pt x="3698633" y="6496845"/>
                  </a:cubicBezTo>
                  <a:cubicBezTo>
                    <a:pt x="3710160" y="6495683"/>
                    <a:pt x="3721819" y="6494907"/>
                    <a:pt x="3733213" y="6493357"/>
                  </a:cubicBezTo>
                  <a:lnTo>
                    <a:pt x="3767529" y="6488707"/>
                  </a:lnTo>
                  <a:lnTo>
                    <a:pt x="3801845" y="6484057"/>
                  </a:lnTo>
                  <a:lnTo>
                    <a:pt x="3835895" y="6478116"/>
                  </a:lnTo>
                  <a:cubicBezTo>
                    <a:pt x="4017673" y="6446727"/>
                    <a:pt x="4194152" y="6390281"/>
                    <a:pt x="4364801" y="6308517"/>
                  </a:cubicBezTo>
                  <a:cubicBezTo>
                    <a:pt x="4535583" y="6227139"/>
                    <a:pt x="4700138" y="6120962"/>
                    <a:pt x="4861379" y="6000576"/>
                  </a:cubicBezTo>
                  <a:cubicBezTo>
                    <a:pt x="5022621" y="5879931"/>
                    <a:pt x="5180684" y="5745337"/>
                    <a:pt x="5341263" y="5605834"/>
                  </a:cubicBezTo>
                  <a:lnTo>
                    <a:pt x="5587301" y="5390379"/>
                  </a:lnTo>
                  <a:cubicBezTo>
                    <a:pt x="5674216" y="5315718"/>
                    <a:pt x="5761527" y="5244416"/>
                    <a:pt x="5849105" y="5176344"/>
                  </a:cubicBezTo>
                  <a:lnTo>
                    <a:pt x="5890489" y="5145260"/>
                  </a:lnTo>
                  <a:lnTo>
                    <a:pt x="5890489" y="5995323"/>
                  </a:lnTo>
                  <a:lnTo>
                    <a:pt x="5811477" y="6077819"/>
                  </a:lnTo>
                  <a:cubicBezTo>
                    <a:pt x="5654739" y="6238377"/>
                    <a:pt x="5487138" y="6396093"/>
                    <a:pt x="5301384" y="6542958"/>
                  </a:cubicBezTo>
                  <a:lnTo>
                    <a:pt x="5252008" y="6578438"/>
                  </a:lnTo>
                  <a:lnTo>
                    <a:pt x="1653730" y="6578438"/>
                  </a:lnTo>
                  <a:lnTo>
                    <a:pt x="1549768" y="6488821"/>
                  </a:lnTo>
                  <a:cubicBezTo>
                    <a:pt x="1461976" y="6409495"/>
                    <a:pt x="1378573" y="6327182"/>
                    <a:pt x="1298282" y="6243932"/>
                  </a:cubicBezTo>
                  <a:cubicBezTo>
                    <a:pt x="1278277" y="6223006"/>
                    <a:pt x="1258138" y="6202210"/>
                    <a:pt x="1237999" y="6181671"/>
                  </a:cubicBezTo>
                  <a:lnTo>
                    <a:pt x="1179967" y="6117862"/>
                  </a:lnTo>
                  <a:lnTo>
                    <a:pt x="1121936" y="6054569"/>
                  </a:lnTo>
                  <a:cubicBezTo>
                    <a:pt x="1102328" y="6033644"/>
                    <a:pt x="1084573" y="6011427"/>
                    <a:pt x="1065628" y="5990243"/>
                  </a:cubicBezTo>
                  <a:cubicBezTo>
                    <a:pt x="1028662" y="5947099"/>
                    <a:pt x="990239" y="5904991"/>
                    <a:pt x="954335" y="5861460"/>
                  </a:cubicBezTo>
                  <a:cubicBezTo>
                    <a:pt x="936050" y="5840018"/>
                    <a:pt x="917634" y="5818446"/>
                    <a:pt x="898953" y="5797393"/>
                  </a:cubicBezTo>
                  <a:cubicBezTo>
                    <a:pt x="880404" y="5776208"/>
                    <a:pt x="861325" y="5755412"/>
                    <a:pt x="842908" y="5733582"/>
                  </a:cubicBezTo>
                  <a:cubicBezTo>
                    <a:pt x="767919" y="5647942"/>
                    <a:pt x="693061" y="5561786"/>
                    <a:pt x="622442" y="5471884"/>
                  </a:cubicBezTo>
                  <a:cubicBezTo>
                    <a:pt x="551559" y="5382112"/>
                    <a:pt x="486639" y="5287430"/>
                    <a:pt x="425559" y="5190036"/>
                  </a:cubicBezTo>
                  <a:cubicBezTo>
                    <a:pt x="303668" y="4994990"/>
                    <a:pt x="200193" y="4786123"/>
                    <a:pt x="123877" y="4564210"/>
                  </a:cubicBezTo>
                  <a:cubicBezTo>
                    <a:pt x="47694" y="4342555"/>
                    <a:pt x="2249" y="4106045"/>
                    <a:pt x="130" y="3865530"/>
                  </a:cubicBezTo>
                  <a:cubicBezTo>
                    <a:pt x="-1328" y="3745403"/>
                    <a:pt x="9537" y="3624629"/>
                    <a:pt x="30602" y="3505793"/>
                  </a:cubicBezTo>
                  <a:cubicBezTo>
                    <a:pt x="51802" y="3386828"/>
                    <a:pt x="84659" y="3270059"/>
                    <a:pt x="126924" y="3157164"/>
                  </a:cubicBezTo>
                  <a:cubicBezTo>
                    <a:pt x="200457" y="2959276"/>
                    <a:pt x="271737" y="2761388"/>
                    <a:pt x="334803" y="2560530"/>
                  </a:cubicBezTo>
                  <a:lnTo>
                    <a:pt x="381176" y="2409144"/>
                  </a:lnTo>
                  <a:lnTo>
                    <a:pt x="425825" y="2255819"/>
                  </a:lnTo>
                  <a:lnTo>
                    <a:pt x="470210" y="2099523"/>
                  </a:lnTo>
                  <a:lnTo>
                    <a:pt x="492998" y="2020213"/>
                  </a:lnTo>
                  <a:lnTo>
                    <a:pt x="517509" y="1939224"/>
                  </a:lnTo>
                  <a:cubicBezTo>
                    <a:pt x="525061" y="1912485"/>
                    <a:pt x="534866" y="1884586"/>
                    <a:pt x="544007" y="1857201"/>
                  </a:cubicBezTo>
                  <a:cubicBezTo>
                    <a:pt x="553680" y="1829559"/>
                    <a:pt x="561496" y="1802304"/>
                    <a:pt x="573288" y="1774274"/>
                  </a:cubicBezTo>
                  <a:lnTo>
                    <a:pt x="606146" y="1690832"/>
                  </a:lnTo>
                  <a:cubicBezTo>
                    <a:pt x="618467" y="1663060"/>
                    <a:pt x="631716" y="1635417"/>
                    <a:pt x="644569" y="1607775"/>
                  </a:cubicBezTo>
                  <a:cubicBezTo>
                    <a:pt x="698625" y="1498368"/>
                    <a:pt x="763413" y="1391287"/>
                    <a:pt x="837874" y="1297638"/>
                  </a:cubicBezTo>
                  <a:cubicBezTo>
                    <a:pt x="910348" y="1201278"/>
                    <a:pt x="990107" y="1115897"/>
                    <a:pt x="1069602" y="1032194"/>
                  </a:cubicBezTo>
                  <a:cubicBezTo>
                    <a:pt x="1089079" y="1010624"/>
                    <a:pt x="1110012" y="990990"/>
                    <a:pt x="1130548" y="970839"/>
                  </a:cubicBezTo>
                  <a:lnTo>
                    <a:pt x="1192024" y="910129"/>
                  </a:lnTo>
                  <a:cubicBezTo>
                    <a:pt x="1212031" y="889462"/>
                    <a:pt x="1234024" y="870475"/>
                    <a:pt x="1255356" y="850841"/>
                  </a:cubicBezTo>
                  <a:lnTo>
                    <a:pt x="1319614" y="792068"/>
                  </a:lnTo>
                  <a:cubicBezTo>
                    <a:pt x="1340680" y="772176"/>
                    <a:pt x="1363469" y="753834"/>
                    <a:pt x="1385728" y="734975"/>
                  </a:cubicBezTo>
                  <a:lnTo>
                    <a:pt x="1452768" y="678528"/>
                  </a:lnTo>
                  <a:lnTo>
                    <a:pt x="1469594" y="664449"/>
                  </a:lnTo>
                  <a:lnTo>
                    <a:pt x="1487083" y="651015"/>
                  </a:lnTo>
                  <a:lnTo>
                    <a:pt x="1522193" y="624277"/>
                  </a:lnTo>
                  <a:lnTo>
                    <a:pt x="1592415" y="570671"/>
                  </a:lnTo>
                  <a:cubicBezTo>
                    <a:pt x="1640110" y="535925"/>
                    <a:pt x="1689531" y="503245"/>
                    <a:pt x="1738287" y="469402"/>
                  </a:cubicBezTo>
                  <a:cubicBezTo>
                    <a:pt x="1788634" y="438015"/>
                    <a:pt x="1839643" y="407013"/>
                    <a:pt x="1890918" y="376530"/>
                  </a:cubicBezTo>
                  <a:cubicBezTo>
                    <a:pt x="2098400" y="258209"/>
                    <a:pt x="2323503" y="166241"/>
                    <a:pt x="2555363" y="105274"/>
                  </a:cubicBezTo>
                  <a:cubicBezTo>
                    <a:pt x="2787223" y="44047"/>
                    <a:pt x="3024516" y="12013"/>
                    <a:pt x="3259291" y="3229"/>
                  </a:cubicBezTo>
                  <a:lnTo>
                    <a:pt x="3347265" y="903"/>
                  </a:lnTo>
                  <a:close/>
                </a:path>
              </a:pathLst>
            </a:custGeom>
            <a:gradFill flip="none" rotWithShape="1">
              <a:gsLst>
                <a:gs pos="2000">
                  <a:schemeClr val="bg1">
                    <a:alpha val="10000"/>
                  </a:schemeClr>
                </a:gs>
                <a:gs pos="16000">
                  <a:schemeClr val="accent6">
                    <a:alpha val="5000"/>
                  </a:schemeClr>
                </a:gs>
                <a:gs pos="100000">
                  <a:schemeClr val="bg1">
                    <a:alpha val="10000"/>
                  </a:schemeClr>
                </a:gs>
                <a:gs pos="85000">
                  <a:schemeClr val="accent1">
                    <a:alpha val="5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27CCEAF3-651B-4605-AE58-F96E227036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01023" y="52997"/>
              <a:ext cx="6093363" cy="6805004"/>
            </a:xfrm>
            <a:custGeom>
              <a:avLst/>
              <a:gdLst>
                <a:gd name="connsiteX0" fmla="*/ 3517682 w 5890491"/>
                <a:gd name="connsiteY0" fmla="*/ 0 h 6578439"/>
                <a:gd name="connsiteX1" fmla="*/ 5849513 w 5890491"/>
                <a:gd name="connsiteY1" fmla="*/ 841730 h 6578439"/>
                <a:gd name="connsiteX2" fmla="*/ 5890491 w 5890491"/>
                <a:gd name="connsiteY2" fmla="*/ 879061 h 6578439"/>
                <a:gd name="connsiteX3" fmla="*/ 5890491 w 5890491"/>
                <a:gd name="connsiteY3" fmla="*/ 2034114 h 6578439"/>
                <a:gd name="connsiteX4" fmla="*/ 5757065 w 5890491"/>
                <a:gd name="connsiteY4" fmla="*/ 1854938 h 6578439"/>
                <a:gd name="connsiteX5" fmla="*/ 5564060 w 5890491"/>
                <a:gd name="connsiteY5" fmla="*/ 1642182 h 6578439"/>
                <a:gd name="connsiteX6" fmla="*/ 3517551 w 5890491"/>
                <a:gd name="connsiteY6" fmla="*/ 790012 h 6578439"/>
                <a:gd name="connsiteX7" fmla="*/ 1611552 w 5890491"/>
                <a:gd name="connsiteY7" fmla="*/ 1543282 h 6578439"/>
                <a:gd name="connsiteX8" fmla="*/ 1340656 w 5890491"/>
                <a:gd name="connsiteY8" fmla="*/ 1897925 h 6578439"/>
                <a:gd name="connsiteX9" fmla="*/ 1201705 w 5890491"/>
                <a:gd name="connsiteY9" fmla="*/ 2361213 h 6578439"/>
                <a:gd name="connsiteX10" fmla="*/ 852705 w 5890491"/>
                <a:gd name="connsiteY10" fmla="*/ 3529176 h 6578439"/>
                <a:gd name="connsiteX11" fmla="*/ 863863 w 5890491"/>
                <a:gd name="connsiteY11" fmla="*/ 4437051 h 6578439"/>
                <a:gd name="connsiteX12" fmla="*/ 1413569 w 5890491"/>
                <a:gd name="connsiteY12" fmla="*/ 5357174 h 6578439"/>
                <a:gd name="connsiteX13" fmla="*/ 2339129 w 5890491"/>
                <a:gd name="connsiteY13" fmla="*/ 6143367 h 6578439"/>
                <a:gd name="connsiteX14" fmla="*/ 3439449 w 5890491"/>
                <a:gd name="connsiteY14" fmla="*/ 6420049 h 6578439"/>
                <a:gd name="connsiteX15" fmla="*/ 5251388 w 5890491"/>
                <a:gd name="connsiteY15" fmla="*/ 5349009 h 6578439"/>
                <a:gd name="connsiteX16" fmla="*/ 5657731 w 5890491"/>
                <a:gd name="connsiteY16" fmla="*/ 4959205 h 6578439"/>
                <a:gd name="connsiteX17" fmla="*/ 5836127 w 5890491"/>
                <a:gd name="connsiteY17" fmla="*/ 4792052 h 6578439"/>
                <a:gd name="connsiteX18" fmla="*/ 5890491 w 5890491"/>
                <a:gd name="connsiteY18" fmla="*/ 4738662 h 6578439"/>
                <a:gd name="connsiteX19" fmla="*/ 5890491 w 5890491"/>
                <a:gd name="connsiteY19" fmla="*/ 5821964 h 6578439"/>
                <a:gd name="connsiteX20" fmla="*/ 5802001 w 5890491"/>
                <a:gd name="connsiteY20" fmla="*/ 5907904 h 6578439"/>
                <a:gd name="connsiteX21" fmla="*/ 5294358 w 5890491"/>
                <a:gd name="connsiteY21" fmla="*/ 6397505 h 6578439"/>
                <a:gd name="connsiteX22" fmla="*/ 5077178 w 5890491"/>
                <a:gd name="connsiteY22" fmla="*/ 6578439 h 6578439"/>
                <a:gd name="connsiteX23" fmla="*/ 1567290 w 5890491"/>
                <a:gd name="connsiteY23" fmla="*/ 6578439 h 6578439"/>
                <a:gd name="connsiteX24" fmla="*/ 1508588 w 5890491"/>
                <a:gd name="connsiteY24" fmla="*/ 6535186 h 6578439"/>
                <a:gd name="connsiteX25" fmla="*/ 826498 w 5890491"/>
                <a:gd name="connsiteY25" fmla="*/ 5876034 h 6578439"/>
                <a:gd name="connsiteX26" fmla="*/ 122403 w 5890491"/>
                <a:gd name="connsiteY26" fmla="*/ 3255655 h 6578439"/>
                <a:gd name="connsiteX27" fmla="*/ 1061197 w 5890491"/>
                <a:gd name="connsiteY27" fmla="*/ 984650 h 6578439"/>
                <a:gd name="connsiteX28" fmla="*/ 3517682 w 5890491"/>
                <a:gd name="connsiteY28" fmla="*/ 0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90491" h="6578439">
                  <a:moveTo>
                    <a:pt x="3517682" y="0"/>
                  </a:moveTo>
                  <a:cubicBezTo>
                    <a:pt x="4402017" y="0"/>
                    <a:pt x="5213742" y="315483"/>
                    <a:pt x="5849513" y="841730"/>
                  </a:cubicBezTo>
                  <a:lnTo>
                    <a:pt x="5890491" y="879061"/>
                  </a:lnTo>
                  <a:lnTo>
                    <a:pt x="5890491" y="2034114"/>
                  </a:lnTo>
                  <a:lnTo>
                    <a:pt x="5757065" y="1854938"/>
                  </a:lnTo>
                  <a:cubicBezTo>
                    <a:pt x="5696443" y="1781264"/>
                    <a:pt x="5632076" y="1710299"/>
                    <a:pt x="5564060" y="1642182"/>
                  </a:cubicBezTo>
                  <a:cubicBezTo>
                    <a:pt x="5015393" y="1092636"/>
                    <a:pt x="4288592" y="790012"/>
                    <a:pt x="3517551" y="790012"/>
                  </a:cubicBezTo>
                  <a:cubicBezTo>
                    <a:pt x="2701750" y="790012"/>
                    <a:pt x="2131676" y="1015335"/>
                    <a:pt x="1611552" y="1543282"/>
                  </a:cubicBezTo>
                  <a:cubicBezTo>
                    <a:pt x="1435754" y="1721722"/>
                    <a:pt x="1375945" y="1822729"/>
                    <a:pt x="1340656" y="1897925"/>
                  </a:cubicBezTo>
                  <a:cubicBezTo>
                    <a:pt x="1289148" y="2007623"/>
                    <a:pt x="1252432" y="2155907"/>
                    <a:pt x="1201705" y="2361213"/>
                  </a:cubicBezTo>
                  <a:cubicBezTo>
                    <a:pt x="1133721" y="2635919"/>
                    <a:pt x="1040568" y="3012290"/>
                    <a:pt x="852705" y="3529176"/>
                  </a:cubicBezTo>
                  <a:cubicBezTo>
                    <a:pt x="749952" y="3811784"/>
                    <a:pt x="753584" y="4108747"/>
                    <a:pt x="863863" y="4437051"/>
                  </a:cubicBezTo>
                  <a:cubicBezTo>
                    <a:pt x="964800" y="4737438"/>
                    <a:pt x="1154869" y="5055603"/>
                    <a:pt x="1413569" y="5357174"/>
                  </a:cubicBezTo>
                  <a:cubicBezTo>
                    <a:pt x="1718326" y="5712343"/>
                    <a:pt x="2021008" y="5969404"/>
                    <a:pt x="2339129" y="6143367"/>
                  </a:cubicBezTo>
                  <a:cubicBezTo>
                    <a:pt x="2679565" y="6329577"/>
                    <a:pt x="3039591" y="6420049"/>
                    <a:pt x="3439449" y="6420049"/>
                  </a:cubicBezTo>
                  <a:cubicBezTo>
                    <a:pt x="4142246" y="6420049"/>
                    <a:pt x="4633828" y="5976251"/>
                    <a:pt x="5251388" y="5349009"/>
                  </a:cubicBezTo>
                  <a:cubicBezTo>
                    <a:pt x="5389949" y="5208364"/>
                    <a:pt x="5526047" y="5081677"/>
                    <a:pt x="5657731" y="4959205"/>
                  </a:cubicBezTo>
                  <a:cubicBezTo>
                    <a:pt x="5719520" y="4901722"/>
                    <a:pt x="5779200" y="4846206"/>
                    <a:pt x="5836127" y="4792052"/>
                  </a:cubicBezTo>
                  <a:lnTo>
                    <a:pt x="5890491" y="4738662"/>
                  </a:lnTo>
                  <a:lnTo>
                    <a:pt x="5890491" y="5821964"/>
                  </a:lnTo>
                  <a:lnTo>
                    <a:pt x="5802001" y="5907904"/>
                  </a:lnTo>
                  <a:cubicBezTo>
                    <a:pt x="5634962" y="6077456"/>
                    <a:pt x="5467509" y="6243625"/>
                    <a:pt x="5294358" y="6397505"/>
                  </a:cubicBezTo>
                  <a:lnTo>
                    <a:pt x="5077178" y="6578439"/>
                  </a:lnTo>
                  <a:lnTo>
                    <a:pt x="1567290" y="6578439"/>
                  </a:lnTo>
                  <a:lnTo>
                    <a:pt x="1508588" y="6535186"/>
                  </a:lnTo>
                  <a:cubicBezTo>
                    <a:pt x="1263991" y="6345442"/>
                    <a:pt x="1038054" y="6122666"/>
                    <a:pt x="826498" y="5876034"/>
                  </a:cubicBezTo>
                  <a:cubicBezTo>
                    <a:pt x="261613" y="5217713"/>
                    <a:pt x="-239182" y="4250314"/>
                    <a:pt x="122403" y="3255655"/>
                  </a:cubicBezTo>
                  <a:cubicBezTo>
                    <a:pt x="607497" y="1921629"/>
                    <a:pt x="393040" y="1662857"/>
                    <a:pt x="1061197" y="984650"/>
                  </a:cubicBezTo>
                  <a:cubicBezTo>
                    <a:pt x="1729484" y="306444"/>
                    <a:pt x="2498060" y="0"/>
                    <a:pt x="3517682" y="0"/>
                  </a:cubicBezTo>
                  <a:close/>
                </a:path>
              </a:pathLst>
            </a:custGeom>
            <a:gradFill flip="none" rotWithShape="1">
              <a:gsLst>
                <a:gs pos="2000">
                  <a:schemeClr val="bg1"/>
                </a:gs>
                <a:gs pos="16000">
                  <a:schemeClr val="accent6">
                    <a:alpha val="10000"/>
                  </a:schemeClr>
                </a:gs>
                <a:gs pos="100000">
                  <a:schemeClr val="bg1">
                    <a:alpha val="10000"/>
                  </a:schemeClr>
                </a:gs>
                <a:gs pos="85000">
                  <a:schemeClr val="accent1">
                    <a:alpha val="1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ED519330-E5F1-4248-B58C-1AA0D9E6DA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01024" y="52997"/>
              <a:ext cx="6093362" cy="6805004"/>
            </a:xfrm>
            <a:custGeom>
              <a:avLst/>
              <a:gdLst>
                <a:gd name="connsiteX0" fmla="*/ 5890490 w 5890490"/>
                <a:gd name="connsiteY0" fmla="*/ 5389037 h 6578439"/>
                <a:gd name="connsiteX1" fmla="*/ 5890490 w 5890490"/>
                <a:gd name="connsiteY1" fmla="*/ 5855587 h 6578439"/>
                <a:gd name="connsiteX2" fmla="*/ 5784593 w 5890490"/>
                <a:gd name="connsiteY2" fmla="*/ 5962054 h 6578439"/>
                <a:gd name="connsiteX3" fmla="*/ 5663414 w 5890490"/>
                <a:gd name="connsiteY3" fmla="*/ 6082564 h 6578439"/>
                <a:gd name="connsiteX4" fmla="*/ 5147099 w 5890490"/>
                <a:gd name="connsiteY4" fmla="*/ 6547726 h 6578439"/>
                <a:gd name="connsiteX5" fmla="*/ 5105015 w 5890490"/>
                <a:gd name="connsiteY5" fmla="*/ 6578439 h 6578439"/>
                <a:gd name="connsiteX6" fmla="*/ 4385601 w 5890490"/>
                <a:gd name="connsiteY6" fmla="*/ 6578439 h 6578439"/>
                <a:gd name="connsiteX7" fmla="*/ 4507252 w 5890490"/>
                <a:gd name="connsiteY7" fmla="*/ 6515968 h 6578439"/>
                <a:gd name="connsiteX8" fmla="*/ 4909330 w 5890490"/>
                <a:gd name="connsiteY8" fmla="*/ 6253453 h 6578439"/>
                <a:gd name="connsiteX9" fmla="*/ 5411374 w 5890490"/>
                <a:gd name="connsiteY9" fmla="*/ 5828544 h 6578439"/>
                <a:gd name="connsiteX10" fmla="*/ 5533570 w 5890490"/>
                <a:gd name="connsiteY10" fmla="*/ 5714534 h 6578439"/>
                <a:gd name="connsiteX11" fmla="*/ 5657425 w 5890490"/>
                <a:gd name="connsiteY11" fmla="*/ 5597650 h 6578439"/>
                <a:gd name="connsiteX12" fmla="*/ 3336813 w 5890490"/>
                <a:gd name="connsiteY12" fmla="*/ 499 h 6578439"/>
                <a:gd name="connsiteX13" fmla="*/ 3513674 w 5890490"/>
                <a:gd name="connsiteY13" fmla="*/ 1202 h 6578439"/>
                <a:gd name="connsiteX14" fmla="*/ 3602743 w 5890490"/>
                <a:gd name="connsiteY14" fmla="*/ 4827 h 6578439"/>
                <a:gd name="connsiteX15" fmla="*/ 3647213 w 5890490"/>
                <a:gd name="connsiteY15" fmla="*/ 6703 h 6578439"/>
                <a:gd name="connsiteX16" fmla="*/ 3691684 w 5890490"/>
                <a:gd name="connsiteY16" fmla="*/ 9453 h 6578439"/>
                <a:gd name="connsiteX17" fmla="*/ 3868927 w 5890490"/>
                <a:gd name="connsiteY17" fmla="*/ 27080 h 6578439"/>
                <a:gd name="connsiteX18" fmla="*/ 5200872 w 5890490"/>
                <a:gd name="connsiteY18" fmla="*/ 472240 h 6578439"/>
                <a:gd name="connsiteX19" fmla="*/ 5772711 w 5890490"/>
                <a:gd name="connsiteY19" fmla="*/ 866334 h 6578439"/>
                <a:gd name="connsiteX20" fmla="*/ 5890490 w 5890490"/>
                <a:gd name="connsiteY20" fmla="*/ 972426 h 6578439"/>
                <a:gd name="connsiteX21" fmla="*/ 5890490 w 5890490"/>
                <a:gd name="connsiteY21" fmla="*/ 1158576 h 6578439"/>
                <a:gd name="connsiteX22" fmla="*/ 5676045 w 5890490"/>
                <a:gd name="connsiteY22" fmla="*/ 986969 h 6578439"/>
                <a:gd name="connsiteX23" fmla="*/ 5103776 w 5890490"/>
                <a:gd name="connsiteY23" fmla="*/ 655879 h 6578439"/>
                <a:gd name="connsiteX24" fmla="*/ 4482465 w 5890490"/>
                <a:gd name="connsiteY24" fmla="*/ 440363 h 6578439"/>
                <a:gd name="connsiteX25" fmla="*/ 4402444 w 5890490"/>
                <a:gd name="connsiteY25" fmla="*/ 422111 h 6578439"/>
                <a:gd name="connsiteX26" fmla="*/ 4322423 w 5890490"/>
                <a:gd name="connsiteY26" fmla="*/ 404610 h 6578439"/>
                <a:gd name="connsiteX27" fmla="*/ 4241892 w 5890490"/>
                <a:gd name="connsiteY27" fmla="*/ 389858 h 6578439"/>
                <a:gd name="connsiteX28" fmla="*/ 4201627 w 5890490"/>
                <a:gd name="connsiteY28" fmla="*/ 382483 h 6578439"/>
                <a:gd name="connsiteX29" fmla="*/ 4161234 w 5890490"/>
                <a:gd name="connsiteY29" fmla="*/ 375857 h 6578439"/>
                <a:gd name="connsiteX30" fmla="*/ 3999280 w 5890490"/>
                <a:gd name="connsiteY30" fmla="*/ 353606 h 6578439"/>
                <a:gd name="connsiteX31" fmla="*/ 3836817 w 5890490"/>
                <a:gd name="connsiteY31" fmla="*/ 338480 h 6578439"/>
                <a:gd name="connsiteX32" fmla="*/ 3673972 w 5890490"/>
                <a:gd name="connsiteY32" fmla="*/ 330604 h 6578439"/>
                <a:gd name="connsiteX33" fmla="*/ 3511126 w 5890490"/>
                <a:gd name="connsiteY33" fmla="*/ 328978 h 6578439"/>
                <a:gd name="connsiteX34" fmla="*/ 3183142 w 5890490"/>
                <a:gd name="connsiteY34" fmla="*/ 342854 h 6578439"/>
                <a:gd name="connsiteX35" fmla="*/ 2541444 w 5890490"/>
                <a:gd name="connsiteY35" fmla="*/ 439988 h 6578439"/>
                <a:gd name="connsiteX36" fmla="*/ 1933895 w 5890490"/>
                <a:gd name="connsiteY36" fmla="*/ 650505 h 6578439"/>
                <a:gd name="connsiteX37" fmla="*/ 1378079 w 5890490"/>
                <a:gd name="connsiteY37" fmla="*/ 983905 h 6578439"/>
                <a:gd name="connsiteX38" fmla="*/ 1312967 w 5890490"/>
                <a:gd name="connsiteY38" fmla="*/ 1033660 h 6578439"/>
                <a:gd name="connsiteX39" fmla="*/ 1248364 w 5890490"/>
                <a:gd name="connsiteY39" fmla="*/ 1084413 h 6578439"/>
                <a:gd name="connsiteX40" fmla="*/ 1185163 w 5890490"/>
                <a:gd name="connsiteY40" fmla="*/ 1137168 h 6578439"/>
                <a:gd name="connsiteX41" fmla="*/ 1122852 w 5890490"/>
                <a:gd name="connsiteY41" fmla="*/ 1190922 h 6578439"/>
                <a:gd name="connsiteX42" fmla="*/ 892092 w 5890490"/>
                <a:gd name="connsiteY42" fmla="*/ 1421440 h 6578439"/>
                <a:gd name="connsiteX43" fmla="*/ 707202 w 5890490"/>
                <a:gd name="connsiteY43" fmla="*/ 1684212 h 6578439"/>
                <a:gd name="connsiteX44" fmla="*/ 670121 w 5890490"/>
                <a:gd name="connsiteY44" fmla="*/ 1756093 h 6578439"/>
                <a:gd name="connsiteX45" fmla="*/ 637630 w 5890490"/>
                <a:gd name="connsiteY45" fmla="*/ 1830724 h 6578439"/>
                <a:gd name="connsiteX46" fmla="*/ 607685 w 5890490"/>
                <a:gd name="connsiteY46" fmla="*/ 1907105 h 6578439"/>
                <a:gd name="connsiteX47" fmla="*/ 580034 w 5890490"/>
                <a:gd name="connsiteY47" fmla="*/ 1984986 h 6578439"/>
                <a:gd name="connsiteX48" fmla="*/ 481919 w 5890490"/>
                <a:gd name="connsiteY48" fmla="*/ 2304386 h 6578439"/>
                <a:gd name="connsiteX49" fmla="*/ 433881 w 5890490"/>
                <a:gd name="connsiteY49" fmla="*/ 2465399 h 6578439"/>
                <a:gd name="connsiteX50" fmla="*/ 384442 w 5890490"/>
                <a:gd name="connsiteY50" fmla="*/ 2626163 h 6578439"/>
                <a:gd name="connsiteX51" fmla="*/ 166039 w 5890490"/>
                <a:gd name="connsiteY51" fmla="*/ 3261338 h 6578439"/>
                <a:gd name="connsiteX52" fmla="*/ 56202 w 5890490"/>
                <a:gd name="connsiteY52" fmla="*/ 3910265 h 6578439"/>
                <a:gd name="connsiteX53" fmla="*/ 93664 w 5890490"/>
                <a:gd name="connsiteY53" fmla="*/ 4237292 h 6578439"/>
                <a:gd name="connsiteX54" fmla="*/ 111758 w 5890490"/>
                <a:gd name="connsiteY54" fmla="*/ 4317548 h 6578439"/>
                <a:gd name="connsiteX55" fmla="*/ 133038 w 5890490"/>
                <a:gd name="connsiteY55" fmla="*/ 4397054 h 6578439"/>
                <a:gd name="connsiteX56" fmla="*/ 157757 w 5890490"/>
                <a:gd name="connsiteY56" fmla="*/ 4475560 h 6578439"/>
                <a:gd name="connsiteX57" fmla="*/ 185153 w 5890490"/>
                <a:gd name="connsiteY57" fmla="*/ 4553066 h 6578439"/>
                <a:gd name="connsiteX58" fmla="*/ 493642 w 5890490"/>
                <a:gd name="connsiteY58" fmla="*/ 5132239 h 6578439"/>
                <a:gd name="connsiteX59" fmla="*/ 914391 w 5890490"/>
                <a:gd name="connsiteY59" fmla="*/ 5636528 h 6578439"/>
                <a:gd name="connsiteX60" fmla="*/ 1402034 w 5890490"/>
                <a:gd name="connsiteY60" fmla="*/ 6076188 h 6578439"/>
                <a:gd name="connsiteX61" fmla="*/ 1664397 w 5890490"/>
                <a:gd name="connsiteY61" fmla="*/ 6267079 h 6578439"/>
                <a:gd name="connsiteX62" fmla="*/ 1938992 w 5890490"/>
                <a:gd name="connsiteY62" fmla="*/ 6434343 h 6578439"/>
                <a:gd name="connsiteX63" fmla="*/ 2225931 w 5890490"/>
                <a:gd name="connsiteY63" fmla="*/ 6574322 h 6578439"/>
                <a:gd name="connsiteX64" fmla="*/ 2236328 w 5890490"/>
                <a:gd name="connsiteY64" fmla="*/ 6578439 h 6578439"/>
                <a:gd name="connsiteX65" fmla="*/ 1504665 w 5890490"/>
                <a:gd name="connsiteY65" fmla="*/ 6578439 h 6578439"/>
                <a:gd name="connsiteX66" fmla="*/ 1456827 w 5890490"/>
                <a:gd name="connsiteY66" fmla="*/ 6543476 h 6578439"/>
                <a:gd name="connsiteX67" fmla="*/ 1188475 w 5890490"/>
                <a:gd name="connsiteY67" fmla="*/ 6314083 h 6578439"/>
                <a:gd name="connsiteX68" fmla="*/ 721728 w 5890490"/>
                <a:gd name="connsiteY68" fmla="*/ 5798666 h 6578439"/>
                <a:gd name="connsiteX69" fmla="*/ 344175 w 5890490"/>
                <a:gd name="connsiteY69" fmla="*/ 5219495 h 6578439"/>
                <a:gd name="connsiteX70" fmla="*/ 87293 w 5890490"/>
                <a:gd name="connsiteY70" fmla="*/ 4583569 h 6578439"/>
                <a:gd name="connsiteX71" fmla="*/ 65886 w 5890490"/>
                <a:gd name="connsiteY71" fmla="*/ 4500813 h 6578439"/>
                <a:gd name="connsiteX72" fmla="*/ 47409 w 5890490"/>
                <a:gd name="connsiteY72" fmla="*/ 4417431 h 6578439"/>
                <a:gd name="connsiteX73" fmla="*/ 39000 w 5890490"/>
                <a:gd name="connsiteY73" fmla="*/ 4375677 h 6578439"/>
                <a:gd name="connsiteX74" fmla="*/ 31610 w 5890490"/>
                <a:gd name="connsiteY74" fmla="*/ 4333674 h 6578439"/>
                <a:gd name="connsiteX75" fmla="*/ 18868 w 5890490"/>
                <a:gd name="connsiteY75" fmla="*/ 4249417 h 6578439"/>
                <a:gd name="connsiteX76" fmla="*/ 646 w 5890490"/>
                <a:gd name="connsiteY76" fmla="*/ 3910265 h 6578439"/>
                <a:gd name="connsiteX77" fmla="*/ 130234 w 5890490"/>
                <a:gd name="connsiteY77" fmla="*/ 3248337 h 6578439"/>
                <a:gd name="connsiteX78" fmla="*/ 335383 w 5890490"/>
                <a:gd name="connsiteY78" fmla="*/ 2611911 h 6578439"/>
                <a:gd name="connsiteX79" fmla="*/ 487272 w 5890490"/>
                <a:gd name="connsiteY79" fmla="*/ 1958609 h 6578439"/>
                <a:gd name="connsiteX80" fmla="*/ 508550 w 5890490"/>
                <a:gd name="connsiteY80" fmla="*/ 1876227 h 6578439"/>
                <a:gd name="connsiteX81" fmla="*/ 531742 w 5890490"/>
                <a:gd name="connsiteY81" fmla="*/ 1793721 h 6578439"/>
                <a:gd name="connsiteX82" fmla="*/ 558245 w 5890490"/>
                <a:gd name="connsiteY82" fmla="*/ 1711465 h 6578439"/>
                <a:gd name="connsiteX83" fmla="*/ 590100 w 5890490"/>
                <a:gd name="connsiteY83" fmla="*/ 1630332 h 6578439"/>
                <a:gd name="connsiteX84" fmla="*/ 758680 w 5890490"/>
                <a:gd name="connsiteY84" fmla="*/ 1322433 h 6578439"/>
                <a:gd name="connsiteX85" fmla="*/ 976317 w 5890490"/>
                <a:gd name="connsiteY85" fmla="*/ 1049286 h 6578439"/>
                <a:gd name="connsiteX86" fmla="*/ 1035314 w 5890490"/>
                <a:gd name="connsiteY86" fmla="*/ 985406 h 6578439"/>
                <a:gd name="connsiteX87" fmla="*/ 1095329 w 5890490"/>
                <a:gd name="connsiteY87" fmla="*/ 922526 h 6578439"/>
                <a:gd name="connsiteX88" fmla="*/ 1157384 w 5890490"/>
                <a:gd name="connsiteY88" fmla="*/ 861271 h 6578439"/>
                <a:gd name="connsiteX89" fmla="*/ 1220841 w 5890490"/>
                <a:gd name="connsiteY89" fmla="*/ 801017 h 6578439"/>
                <a:gd name="connsiteX90" fmla="*/ 1286462 w 5890490"/>
                <a:gd name="connsiteY90" fmla="*/ 742886 h 6578439"/>
                <a:gd name="connsiteX91" fmla="*/ 1353233 w 5890490"/>
                <a:gd name="connsiteY91" fmla="*/ 685632 h 6578439"/>
                <a:gd name="connsiteX92" fmla="*/ 1369924 w 5890490"/>
                <a:gd name="connsiteY92" fmla="*/ 671256 h 6578439"/>
                <a:gd name="connsiteX93" fmla="*/ 1387380 w 5890490"/>
                <a:gd name="connsiteY93" fmla="*/ 657755 h 6578439"/>
                <a:gd name="connsiteX94" fmla="*/ 1422422 w 5890490"/>
                <a:gd name="connsiteY94" fmla="*/ 630877 h 6578439"/>
                <a:gd name="connsiteX95" fmla="*/ 1492759 w 5890490"/>
                <a:gd name="connsiteY95" fmla="*/ 577248 h 6578439"/>
                <a:gd name="connsiteX96" fmla="*/ 1528820 w 5890490"/>
                <a:gd name="connsiteY96" fmla="*/ 551496 h 6578439"/>
                <a:gd name="connsiteX97" fmla="*/ 1565390 w 5890490"/>
                <a:gd name="connsiteY97" fmla="*/ 526370 h 6578439"/>
                <a:gd name="connsiteX98" fmla="*/ 1639040 w 5890490"/>
                <a:gd name="connsiteY98" fmla="*/ 476490 h 6578439"/>
                <a:gd name="connsiteX99" fmla="*/ 1792075 w 5890490"/>
                <a:gd name="connsiteY99" fmla="*/ 384859 h 6578439"/>
                <a:gd name="connsiteX100" fmla="*/ 2455943 w 5890490"/>
                <a:gd name="connsiteY100" fmla="*/ 117836 h 6578439"/>
                <a:gd name="connsiteX101" fmla="*/ 3159952 w 5890490"/>
                <a:gd name="connsiteY101" fmla="*/ 7203 h 6578439"/>
                <a:gd name="connsiteX102" fmla="*/ 3336813 w 5890490"/>
                <a:gd name="connsiteY102" fmla="*/ 499 h 65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5890490" h="6578439">
                  <a:moveTo>
                    <a:pt x="5890490" y="5389037"/>
                  </a:moveTo>
                  <a:lnTo>
                    <a:pt x="5890490" y="5855587"/>
                  </a:lnTo>
                  <a:lnTo>
                    <a:pt x="5784593" y="5962054"/>
                  </a:lnTo>
                  <a:cubicBezTo>
                    <a:pt x="5744454" y="6002308"/>
                    <a:pt x="5704062" y="6042436"/>
                    <a:pt x="5663414" y="6082564"/>
                  </a:cubicBezTo>
                  <a:cubicBezTo>
                    <a:pt x="5500314" y="6242577"/>
                    <a:pt x="5330970" y="6400714"/>
                    <a:pt x="5147099" y="6547726"/>
                  </a:cubicBezTo>
                  <a:lnTo>
                    <a:pt x="5105015" y="6578439"/>
                  </a:lnTo>
                  <a:lnTo>
                    <a:pt x="4385601" y="6578439"/>
                  </a:lnTo>
                  <a:lnTo>
                    <a:pt x="4507252" y="6515968"/>
                  </a:lnTo>
                  <a:cubicBezTo>
                    <a:pt x="4645901" y="6439679"/>
                    <a:pt x="4779837" y="6350961"/>
                    <a:pt x="4909330" y="6253453"/>
                  </a:cubicBezTo>
                  <a:cubicBezTo>
                    <a:pt x="5082369" y="6123567"/>
                    <a:pt x="5248145" y="5979180"/>
                    <a:pt x="5411374" y="5828544"/>
                  </a:cubicBezTo>
                  <a:cubicBezTo>
                    <a:pt x="5452149" y="5790791"/>
                    <a:pt x="5492924" y="5752788"/>
                    <a:pt x="5533570" y="5714534"/>
                  </a:cubicBezTo>
                  <a:lnTo>
                    <a:pt x="5657425" y="5597650"/>
                  </a:lnTo>
                  <a:close/>
                  <a:moveTo>
                    <a:pt x="3336813" y="499"/>
                  </a:moveTo>
                  <a:cubicBezTo>
                    <a:pt x="3395682" y="-392"/>
                    <a:pt x="3454550" y="-48"/>
                    <a:pt x="3513674" y="1202"/>
                  </a:cubicBezTo>
                  <a:lnTo>
                    <a:pt x="3602743" y="4827"/>
                  </a:lnTo>
                  <a:lnTo>
                    <a:pt x="3647213" y="6703"/>
                  </a:lnTo>
                  <a:cubicBezTo>
                    <a:pt x="3661994" y="7327"/>
                    <a:pt x="3676903" y="7703"/>
                    <a:pt x="3691684" y="9453"/>
                  </a:cubicBezTo>
                  <a:lnTo>
                    <a:pt x="3868927" y="27080"/>
                  </a:lnTo>
                  <a:cubicBezTo>
                    <a:pt x="4340645" y="85584"/>
                    <a:pt x="4795160" y="243221"/>
                    <a:pt x="5200872" y="472240"/>
                  </a:cubicBezTo>
                  <a:cubicBezTo>
                    <a:pt x="5403855" y="587124"/>
                    <a:pt x="5594988" y="719447"/>
                    <a:pt x="5772711" y="866334"/>
                  </a:cubicBezTo>
                  <a:lnTo>
                    <a:pt x="5890490" y="972426"/>
                  </a:lnTo>
                  <a:lnTo>
                    <a:pt x="5890490" y="1158576"/>
                  </a:lnTo>
                  <a:lnTo>
                    <a:pt x="5676045" y="986969"/>
                  </a:lnTo>
                  <a:cubicBezTo>
                    <a:pt x="5496587" y="857740"/>
                    <a:pt x="5304275" y="746699"/>
                    <a:pt x="5103776" y="655879"/>
                  </a:cubicBezTo>
                  <a:cubicBezTo>
                    <a:pt x="4903214" y="564747"/>
                    <a:pt x="4695006" y="492492"/>
                    <a:pt x="4482465" y="440363"/>
                  </a:cubicBezTo>
                  <a:lnTo>
                    <a:pt x="4402444" y="422111"/>
                  </a:lnTo>
                  <a:cubicBezTo>
                    <a:pt x="4375813" y="416111"/>
                    <a:pt x="4349436" y="408859"/>
                    <a:pt x="4322423" y="404610"/>
                  </a:cubicBezTo>
                  <a:lnTo>
                    <a:pt x="4241892" y="389858"/>
                  </a:lnTo>
                  <a:lnTo>
                    <a:pt x="4201627" y="382483"/>
                  </a:lnTo>
                  <a:cubicBezTo>
                    <a:pt x="4188248" y="379983"/>
                    <a:pt x="4174869" y="377483"/>
                    <a:pt x="4161234" y="375857"/>
                  </a:cubicBezTo>
                  <a:cubicBezTo>
                    <a:pt x="4107208" y="368482"/>
                    <a:pt x="4053308" y="360482"/>
                    <a:pt x="3999280" y="353606"/>
                  </a:cubicBezTo>
                  <a:cubicBezTo>
                    <a:pt x="3944999" y="348855"/>
                    <a:pt x="3890844" y="343854"/>
                    <a:pt x="3836817" y="338480"/>
                  </a:cubicBezTo>
                  <a:lnTo>
                    <a:pt x="3673972" y="330604"/>
                  </a:lnTo>
                  <a:cubicBezTo>
                    <a:pt x="3619690" y="329104"/>
                    <a:pt x="3565281" y="329604"/>
                    <a:pt x="3511126" y="328978"/>
                  </a:cubicBezTo>
                  <a:cubicBezTo>
                    <a:pt x="3402054" y="330728"/>
                    <a:pt x="3291706" y="334604"/>
                    <a:pt x="3183142" y="342854"/>
                  </a:cubicBezTo>
                  <a:cubicBezTo>
                    <a:pt x="2965505" y="358855"/>
                    <a:pt x="2750670" y="389733"/>
                    <a:pt x="2541444" y="439988"/>
                  </a:cubicBezTo>
                  <a:cubicBezTo>
                    <a:pt x="2332216" y="490117"/>
                    <a:pt x="2128850" y="559997"/>
                    <a:pt x="1933895" y="650505"/>
                  </a:cubicBezTo>
                  <a:cubicBezTo>
                    <a:pt x="1738939" y="741261"/>
                    <a:pt x="1553540" y="854146"/>
                    <a:pt x="1378079" y="983905"/>
                  </a:cubicBezTo>
                  <a:lnTo>
                    <a:pt x="1312967" y="1033660"/>
                  </a:lnTo>
                  <a:cubicBezTo>
                    <a:pt x="1291178" y="1050286"/>
                    <a:pt x="1269006" y="1066412"/>
                    <a:pt x="1248364" y="1084413"/>
                  </a:cubicBezTo>
                  <a:lnTo>
                    <a:pt x="1185163" y="1137168"/>
                  </a:lnTo>
                  <a:cubicBezTo>
                    <a:pt x="1164138" y="1154794"/>
                    <a:pt x="1142603" y="1172046"/>
                    <a:pt x="1122852" y="1190922"/>
                  </a:cubicBezTo>
                  <a:cubicBezTo>
                    <a:pt x="1041557" y="1264303"/>
                    <a:pt x="961663" y="1339309"/>
                    <a:pt x="892092" y="1421440"/>
                  </a:cubicBezTo>
                  <a:cubicBezTo>
                    <a:pt x="819589" y="1501822"/>
                    <a:pt x="759827" y="1590329"/>
                    <a:pt x="707202" y="1684212"/>
                  </a:cubicBezTo>
                  <a:cubicBezTo>
                    <a:pt x="694715" y="1708089"/>
                    <a:pt x="682227" y="1731841"/>
                    <a:pt x="670121" y="1756093"/>
                  </a:cubicBezTo>
                  <a:lnTo>
                    <a:pt x="637630" y="1830724"/>
                  </a:lnTo>
                  <a:cubicBezTo>
                    <a:pt x="626161" y="1855350"/>
                    <a:pt x="617624" y="1881603"/>
                    <a:pt x="607685" y="1907105"/>
                  </a:cubicBezTo>
                  <a:cubicBezTo>
                    <a:pt x="598128" y="1932857"/>
                    <a:pt x="588317" y="1958483"/>
                    <a:pt x="580034" y="1984986"/>
                  </a:cubicBezTo>
                  <a:cubicBezTo>
                    <a:pt x="544611" y="2089620"/>
                    <a:pt x="513393" y="2197128"/>
                    <a:pt x="481919" y="2304386"/>
                  </a:cubicBezTo>
                  <a:lnTo>
                    <a:pt x="433881" y="2465399"/>
                  </a:lnTo>
                  <a:lnTo>
                    <a:pt x="384442" y="2626163"/>
                  </a:lnTo>
                  <a:cubicBezTo>
                    <a:pt x="317672" y="2839680"/>
                    <a:pt x="243129" y="3050946"/>
                    <a:pt x="166039" y="3261338"/>
                  </a:cubicBezTo>
                  <a:cubicBezTo>
                    <a:pt x="88822" y="3468979"/>
                    <a:pt x="50850" y="3690248"/>
                    <a:pt x="56202" y="3910265"/>
                  </a:cubicBezTo>
                  <a:cubicBezTo>
                    <a:pt x="58495" y="4020274"/>
                    <a:pt x="71493" y="4129783"/>
                    <a:pt x="93664" y="4237292"/>
                  </a:cubicBezTo>
                  <a:cubicBezTo>
                    <a:pt x="99143" y="4264168"/>
                    <a:pt x="104623" y="4291045"/>
                    <a:pt x="111758" y="4317548"/>
                  </a:cubicBezTo>
                  <a:cubicBezTo>
                    <a:pt x="118384" y="4344176"/>
                    <a:pt x="124627" y="4370802"/>
                    <a:pt x="133038" y="4397054"/>
                  </a:cubicBezTo>
                  <a:cubicBezTo>
                    <a:pt x="140810" y="4423307"/>
                    <a:pt x="148456" y="4449683"/>
                    <a:pt x="157757" y="4475560"/>
                  </a:cubicBezTo>
                  <a:cubicBezTo>
                    <a:pt x="166549" y="4501562"/>
                    <a:pt x="175087" y="4527564"/>
                    <a:pt x="185153" y="4553066"/>
                  </a:cubicBezTo>
                  <a:cubicBezTo>
                    <a:pt x="262371" y="4758458"/>
                    <a:pt x="368895" y="4951974"/>
                    <a:pt x="493642" y="5132239"/>
                  </a:cubicBezTo>
                  <a:cubicBezTo>
                    <a:pt x="618389" y="5312627"/>
                    <a:pt x="760846" y="5480391"/>
                    <a:pt x="914391" y="5636528"/>
                  </a:cubicBezTo>
                  <a:cubicBezTo>
                    <a:pt x="1069081" y="5793166"/>
                    <a:pt x="1231544" y="5941677"/>
                    <a:pt x="1402034" y="6076188"/>
                  </a:cubicBezTo>
                  <a:cubicBezTo>
                    <a:pt x="1487535" y="6143320"/>
                    <a:pt x="1574565" y="6207574"/>
                    <a:pt x="1664397" y="6267079"/>
                  </a:cubicBezTo>
                  <a:cubicBezTo>
                    <a:pt x="1753592" y="6327459"/>
                    <a:pt x="1845336" y="6383088"/>
                    <a:pt x="1938992" y="6434343"/>
                  </a:cubicBezTo>
                  <a:cubicBezTo>
                    <a:pt x="2032647" y="6485659"/>
                    <a:pt x="2128309" y="6532600"/>
                    <a:pt x="2225931" y="6574322"/>
                  </a:cubicBezTo>
                  <a:lnTo>
                    <a:pt x="2236328" y="6578439"/>
                  </a:lnTo>
                  <a:lnTo>
                    <a:pt x="1504665" y="6578439"/>
                  </a:lnTo>
                  <a:lnTo>
                    <a:pt x="1456827" y="6543476"/>
                  </a:lnTo>
                  <a:cubicBezTo>
                    <a:pt x="1363554" y="6470595"/>
                    <a:pt x="1273848" y="6394340"/>
                    <a:pt x="1188475" y="6314083"/>
                  </a:cubicBezTo>
                  <a:cubicBezTo>
                    <a:pt x="1017856" y="6153445"/>
                    <a:pt x="863803" y="5979931"/>
                    <a:pt x="721728" y="5798666"/>
                  </a:cubicBezTo>
                  <a:cubicBezTo>
                    <a:pt x="579397" y="5616027"/>
                    <a:pt x="452103" y="5422511"/>
                    <a:pt x="344175" y="5219495"/>
                  </a:cubicBezTo>
                  <a:cubicBezTo>
                    <a:pt x="236505" y="5016354"/>
                    <a:pt x="147946" y="4803586"/>
                    <a:pt x="87293" y="4583569"/>
                  </a:cubicBezTo>
                  <a:cubicBezTo>
                    <a:pt x="79138" y="4556193"/>
                    <a:pt x="72639" y="4528440"/>
                    <a:pt x="65886" y="4500813"/>
                  </a:cubicBezTo>
                  <a:cubicBezTo>
                    <a:pt x="58751" y="4473311"/>
                    <a:pt x="53144" y="4445308"/>
                    <a:pt x="47409" y="4417431"/>
                  </a:cubicBezTo>
                  <a:cubicBezTo>
                    <a:pt x="44733" y="4403430"/>
                    <a:pt x="41294" y="4389679"/>
                    <a:pt x="39000" y="4375677"/>
                  </a:cubicBezTo>
                  <a:lnTo>
                    <a:pt x="31610" y="4333674"/>
                  </a:lnTo>
                  <a:cubicBezTo>
                    <a:pt x="26258" y="4305797"/>
                    <a:pt x="22563" y="4277544"/>
                    <a:pt x="18868" y="4249417"/>
                  </a:cubicBezTo>
                  <a:cubicBezTo>
                    <a:pt x="4214" y="4136784"/>
                    <a:pt x="-2158" y="4023275"/>
                    <a:pt x="646" y="3910265"/>
                  </a:cubicBezTo>
                  <a:cubicBezTo>
                    <a:pt x="5997" y="3683872"/>
                    <a:pt x="50596" y="3459605"/>
                    <a:pt x="130234" y="3248337"/>
                  </a:cubicBezTo>
                  <a:cubicBezTo>
                    <a:pt x="207961" y="3039196"/>
                    <a:pt x="278044" y="2827179"/>
                    <a:pt x="335383" y="2611911"/>
                  </a:cubicBezTo>
                  <a:cubicBezTo>
                    <a:pt x="393743" y="2396644"/>
                    <a:pt x="435792" y="2178627"/>
                    <a:pt x="487272" y="1958609"/>
                  </a:cubicBezTo>
                  <a:cubicBezTo>
                    <a:pt x="493259" y="1931107"/>
                    <a:pt x="501287" y="1903730"/>
                    <a:pt x="508550" y="1876227"/>
                  </a:cubicBezTo>
                  <a:cubicBezTo>
                    <a:pt x="516195" y="1848725"/>
                    <a:pt x="522312" y="1820972"/>
                    <a:pt x="531742" y="1793721"/>
                  </a:cubicBezTo>
                  <a:lnTo>
                    <a:pt x="558245" y="1711465"/>
                  </a:lnTo>
                  <a:cubicBezTo>
                    <a:pt x="568439" y="1684337"/>
                    <a:pt x="579652" y="1657459"/>
                    <a:pt x="590100" y="1630332"/>
                  </a:cubicBezTo>
                  <a:cubicBezTo>
                    <a:pt x="635080" y="1523075"/>
                    <a:pt x="690637" y="1417566"/>
                    <a:pt x="758680" y="1322433"/>
                  </a:cubicBezTo>
                  <a:cubicBezTo>
                    <a:pt x="824430" y="1225051"/>
                    <a:pt x="899610" y="1136168"/>
                    <a:pt x="976317" y="1049286"/>
                  </a:cubicBezTo>
                  <a:cubicBezTo>
                    <a:pt x="995049" y="1027035"/>
                    <a:pt x="1015436" y="1006533"/>
                    <a:pt x="1035314" y="985406"/>
                  </a:cubicBezTo>
                  <a:lnTo>
                    <a:pt x="1095329" y="922526"/>
                  </a:lnTo>
                  <a:cubicBezTo>
                    <a:pt x="1114953" y="901149"/>
                    <a:pt x="1136359" y="881397"/>
                    <a:pt x="1157384" y="861271"/>
                  </a:cubicBezTo>
                  <a:lnTo>
                    <a:pt x="1220841" y="801017"/>
                  </a:lnTo>
                  <a:cubicBezTo>
                    <a:pt x="1241610" y="780514"/>
                    <a:pt x="1264418" y="762014"/>
                    <a:pt x="1286462" y="742886"/>
                  </a:cubicBezTo>
                  <a:lnTo>
                    <a:pt x="1353233" y="685632"/>
                  </a:lnTo>
                  <a:lnTo>
                    <a:pt x="1369924" y="671256"/>
                  </a:lnTo>
                  <a:cubicBezTo>
                    <a:pt x="1375658" y="666631"/>
                    <a:pt x="1381520" y="662255"/>
                    <a:pt x="1387380" y="657755"/>
                  </a:cubicBezTo>
                  <a:lnTo>
                    <a:pt x="1422422" y="630877"/>
                  </a:lnTo>
                  <a:lnTo>
                    <a:pt x="1492759" y="577248"/>
                  </a:lnTo>
                  <a:cubicBezTo>
                    <a:pt x="1504355" y="567997"/>
                    <a:pt x="1516714" y="559997"/>
                    <a:pt x="1528820" y="551496"/>
                  </a:cubicBezTo>
                  <a:lnTo>
                    <a:pt x="1565390" y="526370"/>
                  </a:lnTo>
                  <a:lnTo>
                    <a:pt x="1639040" y="476490"/>
                  </a:lnTo>
                  <a:cubicBezTo>
                    <a:pt x="1689754" y="445613"/>
                    <a:pt x="1740723" y="414986"/>
                    <a:pt x="1792075" y="384859"/>
                  </a:cubicBezTo>
                  <a:cubicBezTo>
                    <a:pt x="2000282" y="268724"/>
                    <a:pt x="2224927" y="179467"/>
                    <a:pt x="2455943" y="117836"/>
                  </a:cubicBezTo>
                  <a:cubicBezTo>
                    <a:pt x="2687088" y="55957"/>
                    <a:pt x="2923964" y="21204"/>
                    <a:pt x="3159952" y="7203"/>
                  </a:cubicBezTo>
                  <a:cubicBezTo>
                    <a:pt x="3219076" y="3515"/>
                    <a:pt x="3277945" y="1389"/>
                    <a:pt x="3336813" y="499"/>
                  </a:cubicBezTo>
                  <a:close/>
                </a:path>
              </a:pathLst>
            </a:custGeom>
            <a:gradFill flip="none" rotWithShape="1">
              <a:gsLst>
                <a:gs pos="2000">
                  <a:schemeClr val="bg1">
                    <a:alpha val="10000"/>
                  </a:schemeClr>
                </a:gs>
                <a:gs pos="16000">
                  <a:schemeClr val="accent6">
                    <a:alpha val="5000"/>
                  </a:schemeClr>
                </a:gs>
                <a:gs pos="100000">
                  <a:schemeClr val="bg1">
                    <a:alpha val="10000"/>
                  </a:schemeClr>
                </a:gs>
                <a:gs pos="85000">
                  <a:schemeClr val="accent1">
                    <a:alpha val="1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6" name="Graphic 5" descr="Smiling Face with No Fill">
            <a:extLst>
              <a:ext uri="{FF2B5EF4-FFF2-40B4-BE49-F238E27FC236}">
                <a16:creationId xmlns:a16="http://schemas.microsoft.com/office/drawing/2014/main" id="{33379F15-D738-B4B5-B41C-A78E180385C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29652" y="1859078"/>
            <a:ext cx="3821102" cy="3821102"/>
          </a:xfrm>
          <a:prstGeom prst="rect">
            <a:avLst/>
          </a:prstGeom>
          <a:ln>
            <a:noFill/>
          </a:ln>
        </p:spPr>
      </p:pic>
      <p:pic>
        <p:nvPicPr>
          <p:cNvPr id="2050" name="Picture 2" descr="The endless secrets of the Great Pyramids of Giza - EgyptToday">
            <a:extLst>
              <a:ext uri="{FF2B5EF4-FFF2-40B4-BE49-F238E27FC236}">
                <a16:creationId xmlns:a16="http://schemas.microsoft.com/office/drawing/2014/main" id="{AF652CC9-40B5-7745-C6CB-DFFBD5178B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465" y="-115522"/>
            <a:ext cx="5322948" cy="3193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0947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E05FB-23B9-4A3D-CE89-1C76226680D8}"/>
              </a:ext>
            </a:extLst>
          </p:cNvPr>
          <p:cNvSpPr>
            <a:spLocks noGrp="1"/>
          </p:cNvSpPr>
          <p:nvPr>
            <p:ph type="title"/>
          </p:nvPr>
        </p:nvSpPr>
        <p:spPr/>
        <p:txBody>
          <a:bodyPr>
            <a:normAutofit/>
          </a:bodyPr>
          <a:lstStyle/>
          <a:p>
            <a:r>
              <a:rPr lang="en-GB" sz="3100" b="1" i="0" dirty="0"/>
              <a:t>According to the World Bank Country Classifications</a:t>
            </a:r>
            <a:br>
              <a:rPr lang="en-US" dirty="0"/>
            </a:br>
            <a:endParaRPr lang="en-GB" dirty="0"/>
          </a:p>
        </p:txBody>
      </p:sp>
      <p:graphicFrame>
        <p:nvGraphicFramePr>
          <p:cNvPr id="5" name="Content Placeholder 2">
            <a:extLst>
              <a:ext uri="{FF2B5EF4-FFF2-40B4-BE49-F238E27FC236}">
                <a16:creationId xmlns:a16="http://schemas.microsoft.com/office/drawing/2014/main" id="{A9AE8783-E363-E3DC-DBEF-338E44F21FB4}"/>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2349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9AFC454B-A080-4D23-B177-6D5356C6E6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427"/>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58029" y="333478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Arc 14">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474479" y="1096414"/>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AA762BA-9291-BE22-C952-CBC94EF7D272}"/>
              </a:ext>
            </a:extLst>
          </p:cNvPr>
          <p:cNvSpPr>
            <a:spLocks noGrp="1"/>
          </p:cNvSpPr>
          <p:nvPr>
            <p:ph type="title"/>
          </p:nvPr>
        </p:nvSpPr>
        <p:spPr>
          <a:xfrm>
            <a:off x="4038600" y="1939159"/>
            <a:ext cx="7644627" cy="2751086"/>
          </a:xfrm>
        </p:spPr>
        <p:txBody>
          <a:bodyPr vert="horz" lIns="91440" tIns="45720" rIns="91440" bIns="45720" rtlCol="0" anchor="b">
            <a:normAutofit/>
          </a:bodyPr>
          <a:lstStyle/>
          <a:p>
            <a:pPr algn="r"/>
            <a:r>
              <a:rPr lang="en-US" sz="4700" kern="1200" dirty="0">
                <a:solidFill>
                  <a:schemeClr val="tx1"/>
                </a:solidFill>
                <a:latin typeface="+mj-lt"/>
                <a:ea typeface="+mj-ea"/>
                <a:cs typeface="+mj-cs"/>
              </a:rPr>
              <a:t>The current status of PET-CT in developing countries.</a:t>
            </a:r>
            <a:br>
              <a:rPr lang="en-US" sz="4700" kern="1200" dirty="0">
                <a:solidFill>
                  <a:schemeClr val="tx1"/>
                </a:solidFill>
                <a:latin typeface="+mj-lt"/>
                <a:ea typeface="+mj-ea"/>
                <a:cs typeface="+mj-cs"/>
              </a:rPr>
            </a:br>
            <a:endParaRPr lang="en-US" sz="4700" kern="1200" dirty="0">
              <a:solidFill>
                <a:schemeClr val="tx1"/>
              </a:solidFill>
              <a:latin typeface="+mj-lt"/>
              <a:ea typeface="+mj-ea"/>
              <a:cs typeface="+mj-cs"/>
            </a:endParaRPr>
          </a:p>
        </p:txBody>
      </p:sp>
    </p:spTree>
    <p:extLst>
      <p:ext uri="{BB962C8B-B14F-4D97-AF65-F5344CB8AC3E}">
        <p14:creationId xmlns:p14="http://schemas.microsoft.com/office/powerpoint/2010/main" val="1930106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E05DA5-3F19-8E57-B3F0-0D9218DF2C6F}"/>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6600" kern="1200" dirty="0">
                <a:solidFill>
                  <a:schemeClr val="tx1"/>
                </a:solidFill>
                <a:latin typeface="+mj-lt"/>
                <a:ea typeface="+mj-ea"/>
                <a:cs typeface="+mj-cs"/>
              </a:rPr>
              <a:t>IAEA-IMAGINE database</a:t>
            </a:r>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icture containing table&#10;&#10;Description automatically generated">
            <a:extLst>
              <a:ext uri="{FF2B5EF4-FFF2-40B4-BE49-F238E27FC236}">
                <a16:creationId xmlns:a16="http://schemas.microsoft.com/office/drawing/2014/main" id="{DD01A1A0-2606-2E52-0085-96EE5D2F664E}"/>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48117"/>
          <a:stretch/>
        </p:blipFill>
        <p:spPr>
          <a:xfrm>
            <a:off x="4654296" y="662962"/>
            <a:ext cx="7214616" cy="5504644"/>
          </a:xfrm>
          <a:prstGeom prst="rect">
            <a:avLst/>
          </a:prstGeom>
        </p:spPr>
      </p:pic>
      <p:sp>
        <p:nvSpPr>
          <p:cNvPr id="4" name="TextBox 3">
            <a:extLst>
              <a:ext uri="{FF2B5EF4-FFF2-40B4-BE49-F238E27FC236}">
                <a16:creationId xmlns:a16="http://schemas.microsoft.com/office/drawing/2014/main" id="{71B1FF3E-8FCF-384C-DB19-7F4C732538FB}"/>
              </a:ext>
            </a:extLst>
          </p:cNvPr>
          <p:cNvSpPr txBox="1"/>
          <p:nvPr/>
        </p:nvSpPr>
        <p:spPr>
          <a:xfrm>
            <a:off x="2629772" y="6467463"/>
            <a:ext cx="6430465" cy="369332"/>
          </a:xfrm>
          <a:prstGeom prst="rect">
            <a:avLst/>
          </a:prstGeom>
          <a:noFill/>
        </p:spPr>
        <p:txBody>
          <a:bodyPr wrap="square">
            <a:spAutoFit/>
          </a:bodyPr>
          <a:lstStyle/>
          <a:p>
            <a:r>
              <a:rPr lang="en-GB" dirty="0"/>
              <a:t>https://humanhealth.iaea.org/HHW/DBStatistics/IMAGINE.html</a:t>
            </a:r>
          </a:p>
        </p:txBody>
      </p:sp>
    </p:spTree>
    <p:extLst>
      <p:ext uri="{BB962C8B-B14F-4D97-AF65-F5344CB8AC3E}">
        <p14:creationId xmlns:p14="http://schemas.microsoft.com/office/powerpoint/2010/main" val="3740427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8">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0">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Isosceles Triangle 18">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4" descr="A picture containing table&#10;&#10;Description automatically generated">
            <a:extLst>
              <a:ext uri="{FF2B5EF4-FFF2-40B4-BE49-F238E27FC236}">
                <a16:creationId xmlns:a16="http://schemas.microsoft.com/office/drawing/2014/main" id="{F3C35B55-D241-31C6-6B0C-1F85C58547DA}"/>
              </a:ext>
            </a:extLst>
          </p:cNvPr>
          <p:cNvPicPr>
            <a:picLocks noChangeAspect="1"/>
          </p:cNvPicPr>
          <p:nvPr/>
        </p:nvPicPr>
        <p:blipFill rotWithShape="1">
          <a:blip r:embed="rId2">
            <a:extLst>
              <a:ext uri="{28A0092B-C50C-407E-A947-70E740481C1C}">
                <a14:useLocalDpi xmlns:a14="http://schemas.microsoft.com/office/drawing/2010/main" val="0"/>
              </a:ext>
            </a:extLst>
          </a:blip>
          <a:srcRect t="52342"/>
          <a:stretch/>
        </p:blipFill>
        <p:spPr>
          <a:xfrm>
            <a:off x="2121512" y="643467"/>
            <a:ext cx="7948976" cy="5571065"/>
          </a:xfrm>
          <a:prstGeom prst="rect">
            <a:avLst/>
          </a:prstGeom>
          <a:ln>
            <a:noFill/>
          </a:ln>
        </p:spPr>
      </p:pic>
      <p:sp>
        <p:nvSpPr>
          <p:cNvPr id="21" name="Isosceles Triangle 20">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76D5C1C-4DA4-2E53-D65D-C72057013D43}"/>
              </a:ext>
            </a:extLst>
          </p:cNvPr>
          <p:cNvSpPr txBox="1"/>
          <p:nvPr/>
        </p:nvSpPr>
        <p:spPr>
          <a:xfrm>
            <a:off x="2512855" y="6534834"/>
            <a:ext cx="6407780" cy="369332"/>
          </a:xfrm>
          <a:prstGeom prst="rect">
            <a:avLst/>
          </a:prstGeom>
          <a:noFill/>
        </p:spPr>
        <p:txBody>
          <a:bodyPr wrap="square">
            <a:spAutoFit/>
          </a:bodyPr>
          <a:lstStyle/>
          <a:p>
            <a:r>
              <a:rPr lang="en-GB" dirty="0"/>
              <a:t>https://humanhealth.iaea.org/HHW/DBStatistics/IMAGINE.html</a:t>
            </a:r>
          </a:p>
        </p:txBody>
      </p:sp>
    </p:spTree>
    <p:extLst>
      <p:ext uri="{BB962C8B-B14F-4D97-AF65-F5344CB8AC3E}">
        <p14:creationId xmlns:p14="http://schemas.microsoft.com/office/powerpoint/2010/main" val="3335335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3A131-093C-A0E9-02E9-1946E7488549}"/>
              </a:ext>
            </a:extLst>
          </p:cNvPr>
          <p:cNvSpPr>
            <a:spLocks noGrp="1"/>
          </p:cNvSpPr>
          <p:nvPr>
            <p:ph type="title"/>
          </p:nvPr>
        </p:nvSpPr>
        <p:spPr>
          <a:xfrm>
            <a:off x="7566487" y="467670"/>
            <a:ext cx="4104328" cy="3373697"/>
          </a:xfrm>
        </p:spPr>
        <p:txBody>
          <a:bodyPr vert="horz" lIns="91440" tIns="45720" rIns="91440" bIns="45720" rtlCol="0" anchor="b">
            <a:normAutofit fontScale="90000"/>
          </a:bodyPr>
          <a:lstStyle/>
          <a:p>
            <a:r>
              <a:rPr lang="en-US" sz="4000" dirty="0"/>
              <a:t>PET and PET-CT installed per Million Inhabitant and the number of cyclotrons in LAC region</a:t>
            </a: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Diagram, map&#10;&#10;Description automatically generated">
            <a:extLst>
              <a:ext uri="{FF2B5EF4-FFF2-40B4-BE49-F238E27FC236}">
                <a16:creationId xmlns:a16="http://schemas.microsoft.com/office/drawing/2014/main" id="{555F9972-2EA5-6480-ADBB-127D0E8E87C5}"/>
              </a:ext>
            </a:extLst>
          </p:cNvPr>
          <p:cNvPicPr>
            <a:picLocks noChangeAspect="1"/>
          </p:cNvPicPr>
          <p:nvPr/>
        </p:nvPicPr>
        <p:blipFill rotWithShape="1">
          <a:blip r:embed="rId2"/>
          <a:srcRect r="-2" b="6327"/>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7" name="TextBox 6">
            <a:extLst>
              <a:ext uri="{FF2B5EF4-FFF2-40B4-BE49-F238E27FC236}">
                <a16:creationId xmlns:a16="http://schemas.microsoft.com/office/drawing/2014/main" id="{9460B7B1-61A5-B4A0-355C-ED0B080F6E20}"/>
              </a:ext>
            </a:extLst>
          </p:cNvPr>
          <p:cNvSpPr txBox="1"/>
          <p:nvPr/>
        </p:nvSpPr>
        <p:spPr>
          <a:xfrm>
            <a:off x="5335163" y="6433374"/>
            <a:ext cx="7028495" cy="400110"/>
          </a:xfrm>
          <a:prstGeom prst="rect">
            <a:avLst/>
          </a:prstGeom>
          <a:noFill/>
        </p:spPr>
        <p:txBody>
          <a:bodyPr wrap="square">
            <a:spAutoFit/>
          </a:bodyPr>
          <a:lstStyle/>
          <a:p>
            <a:r>
              <a:rPr lang="en-GB" sz="1000" b="0" i="0" dirty="0">
                <a:effectLst/>
                <a:latin typeface="AdvPSA88A"/>
              </a:rPr>
              <a:t>Diana </a:t>
            </a:r>
            <a:r>
              <a:rPr lang="en-GB" sz="1000" b="0" i="0" dirty="0" err="1">
                <a:effectLst/>
                <a:latin typeface="AdvPSA88A"/>
              </a:rPr>
              <a:t>P</a:t>
            </a:r>
            <a:r>
              <a:rPr lang="en-GB" sz="1000" b="0" i="0" dirty="0" err="1">
                <a:effectLst/>
                <a:latin typeface="AdvTT5843c571"/>
              </a:rPr>
              <a:t>á</a:t>
            </a:r>
            <a:r>
              <a:rPr lang="en-GB" sz="1000" b="0" i="0" dirty="0" err="1">
                <a:effectLst/>
                <a:latin typeface="AdvPSA88A"/>
              </a:rPr>
              <a:t>ez</a:t>
            </a:r>
            <a:r>
              <a:rPr lang="en-GB" sz="1000" b="0" i="0" dirty="0">
                <a:effectLst/>
                <a:latin typeface="AdvPSA88A"/>
              </a:rPr>
              <a:t>, Pilar Orellana </a:t>
            </a:r>
            <a:r>
              <a:rPr lang="en-GB" sz="1000" b="0" i="0" dirty="0" err="1">
                <a:effectLst/>
                <a:latin typeface="AdvPSA88A"/>
              </a:rPr>
              <a:t>et.al</a:t>
            </a:r>
            <a:r>
              <a:rPr lang="en-GB" sz="1000" b="0" i="0" dirty="0">
                <a:effectLst/>
                <a:latin typeface="AdvPSA88A"/>
              </a:rPr>
              <a:t>, </a:t>
            </a:r>
            <a:r>
              <a:rPr lang="en-GB" sz="1000" b="0" i="0" dirty="0">
                <a:effectLst/>
                <a:latin typeface="AdvPSA88B"/>
              </a:rPr>
              <a:t>Current Status of Nuclear Medicine Practice in Latin America and the Caribbean, </a:t>
            </a:r>
            <a:r>
              <a:rPr lang="da-DK" sz="1000" b="0" i="0" dirty="0">
                <a:effectLst/>
                <a:latin typeface="AdvPSA189"/>
              </a:rPr>
              <a:t>J </a:t>
            </a:r>
            <a:r>
              <a:rPr lang="da-DK" sz="1000" b="0" i="0" dirty="0" err="1">
                <a:effectLst/>
                <a:latin typeface="AdvPSA189"/>
              </a:rPr>
              <a:t>Nucl</a:t>
            </a:r>
            <a:r>
              <a:rPr lang="da-DK" sz="1000" b="0" i="0" dirty="0">
                <a:effectLst/>
                <a:latin typeface="AdvPSA189"/>
              </a:rPr>
              <a:t> Med 2015; 56:1629–1634</a:t>
            </a:r>
            <a:r>
              <a:rPr lang="da-DK" sz="1000" dirty="0"/>
              <a:t> </a:t>
            </a:r>
            <a:endParaRPr lang="en-GB" sz="1000" dirty="0"/>
          </a:p>
        </p:txBody>
      </p:sp>
    </p:spTree>
    <p:extLst>
      <p:ext uri="{BB962C8B-B14F-4D97-AF65-F5344CB8AC3E}">
        <p14:creationId xmlns:p14="http://schemas.microsoft.com/office/powerpoint/2010/main" val="9027582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2582</Words>
  <Application>Microsoft Office PowerPoint</Application>
  <PresentationFormat>Widescreen</PresentationFormat>
  <Paragraphs>236</Paragraphs>
  <Slides>41</Slides>
  <Notes>3</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41</vt:i4>
      </vt:variant>
    </vt:vector>
  </HeadingPairs>
  <TitlesOfParts>
    <vt:vector size="57" baseType="lpstr">
      <vt:lpstr>AdvPSA183</vt:lpstr>
      <vt:lpstr>AdvPSA189</vt:lpstr>
      <vt:lpstr>AdvPSA88A</vt:lpstr>
      <vt:lpstr>AdvPSA88B</vt:lpstr>
      <vt:lpstr>AdvTT5843c571</vt:lpstr>
      <vt:lpstr>Arial</vt:lpstr>
      <vt:lpstr>Bodoni MT Black</vt:lpstr>
      <vt:lpstr>Calibri</vt:lpstr>
      <vt:lpstr>Calibri Light</vt:lpstr>
      <vt:lpstr>Helvetica Light</vt:lpstr>
      <vt:lpstr>MyriadPro-It</vt:lpstr>
      <vt:lpstr>MyriadPro-Light</vt:lpstr>
      <vt:lpstr>MyriadPro-Regular</vt:lpstr>
      <vt:lpstr>STIX-Regular</vt:lpstr>
      <vt:lpstr>Times New Roman</vt:lpstr>
      <vt:lpstr>Office Theme</vt:lpstr>
      <vt:lpstr>Availability and affordability of PET tracers, the challenges and opportunities in developing countries</vt:lpstr>
      <vt:lpstr>Objectives</vt:lpstr>
      <vt:lpstr>Developing countries</vt:lpstr>
      <vt:lpstr>PowerPoint Presentation</vt:lpstr>
      <vt:lpstr>According to the World Bank Country Classifications </vt:lpstr>
      <vt:lpstr>The current status of PET-CT in developing countries. </vt:lpstr>
      <vt:lpstr>IAEA-IMAGINE database</vt:lpstr>
      <vt:lpstr>PowerPoint Presentation</vt:lpstr>
      <vt:lpstr>PET and PET-CT installed per Million Inhabitant and the number of cyclotrons in LAC region</vt:lpstr>
      <vt:lpstr>Cyclotron distribution in Latin America</vt:lpstr>
      <vt:lpstr>Distribution of Cyclotrons in LAC region</vt:lpstr>
      <vt:lpstr>PowerPoint Presentation</vt:lpstr>
      <vt:lpstr>Number of PET-CT in Africa</vt:lpstr>
      <vt:lpstr>PowerPoint Presentation</vt:lpstr>
      <vt:lpstr>PowerPoint Presentation</vt:lpstr>
      <vt:lpstr>Challenges facing the availability of PET tracers in developing countries </vt:lpstr>
      <vt:lpstr>Challenges facing the availability of PET tracers in developing countries</vt:lpstr>
      <vt:lpstr>Lack of Awareness about the importance of PET-CT and theranostic applications for management of several diseases.  </vt:lpstr>
      <vt:lpstr>PowerPoint Presentation</vt:lpstr>
      <vt:lpstr>PowerPoint Presentation</vt:lpstr>
      <vt:lpstr>PowerPoint Presentation</vt:lpstr>
      <vt:lpstr>PowerPoint Presentation</vt:lpstr>
      <vt:lpstr>PowerPoint Presentation</vt:lpstr>
      <vt:lpstr>PowerPoint Presentation</vt:lpstr>
      <vt:lpstr>Poor economic status of developing countries. </vt:lpstr>
      <vt:lpstr>Political instability in some developing countries. </vt:lpstr>
      <vt:lpstr>Regularity issues</vt:lpstr>
      <vt:lpstr>Small market size and limited availability of vendors in those markets. </vt:lpstr>
      <vt:lpstr>PowerPoint Presentation</vt:lpstr>
      <vt:lpstr>Opportunities for increasing the availability and affordability of PET tracers in developing countries </vt:lpstr>
      <vt:lpstr>Egypt , a developing country success story</vt:lpstr>
      <vt:lpstr>Human resources</vt:lpstr>
      <vt:lpstr>Egyptian Society of Nuclear medicine Specialists</vt:lpstr>
      <vt:lpstr>List of the centers and the required activity of F-18/FDG per week    The total needed activity per week is 11 Ci</vt:lpstr>
      <vt:lpstr>PowerPoint Presentation</vt:lpstr>
      <vt:lpstr>PowerPoint Presentation</vt:lpstr>
      <vt:lpstr>The role of Private sector</vt:lpstr>
      <vt:lpstr>Decreasing the scan cost</vt:lpstr>
      <vt:lpstr>The current cost</vt:lpstr>
      <vt:lpstr>conclusions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Availability and affordability of PET tracers, the challenges and opportunities in developing countries</dc:title>
  <dc:creator>Ibrahim Saad</dc:creator>
  <cp:lastModifiedBy>Ibrahim Saad</cp:lastModifiedBy>
  <cp:revision>32</cp:revision>
  <dcterms:created xsi:type="dcterms:W3CDTF">2022-08-09T08:05:21Z</dcterms:created>
  <dcterms:modified xsi:type="dcterms:W3CDTF">2022-09-07T06:00:49Z</dcterms:modified>
</cp:coreProperties>
</file>