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4"/>
  </p:notesMasterIdLst>
  <p:sldIdLst>
    <p:sldId id="265" r:id="rId2"/>
    <p:sldId id="292" r:id="rId3"/>
    <p:sldId id="294" r:id="rId4"/>
    <p:sldId id="293" r:id="rId5"/>
    <p:sldId id="290" r:id="rId6"/>
    <p:sldId id="291" r:id="rId7"/>
    <p:sldId id="263" r:id="rId8"/>
    <p:sldId id="271" r:id="rId9"/>
    <p:sldId id="278" r:id="rId10"/>
    <p:sldId id="275" r:id="rId11"/>
    <p:sldId id="281" r:id="rId12"/>
    <p:sldId id="282" r:id="rId13"/>
    <p:sldId id="283" r:id="rId14"/>
    <p:sldId id="284" r:id="rId15"/>
    <p:sldId id="256" r:id="rId16"/>
    <p:sldId id="257" r:id="rId17"/>
    <p:sldId id="258" r:id="rId18"/>
    <p:sldId id="259" r:id="rId19"/>
    <p:sldId id="260" r:id="rId20"/>
    <p:sldId id="261" r:id="rId21"/>
    <p:sldId id="262" r:id="rId22"/>
    <p:sldId id="285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2" d="100"/>
          <a:sy n="162" d="100"/>
        </p:scale>
        <p:origin x="174" y="1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79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717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dirty="0">
                <a:latin typeface="Calibri" pitchFamily="34" charset="0"/>
                <a:cs typeface="Calibri" pitchFamily="34" charset="0"/>
              </a:rPr>
              <a:t>Funds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: $4.4 M and </a:t>
            </a:r>
            <a:r>
              <a:rPr lang="en-US" sz="1200" u="sng" dirty="0">
                <a:latin typeface="Calibri" pitchFamily="34" charset="0"/>
                <a:cs typeface="Calibri" pitchFamily="34" charset="0"/>
              </a:rPr>
              <a:t>Funds</a:t>
            </a:r>
            <a:r>
              <a:rPr lang="en-US" sz="1200" dirty="0">
                <a:latin typeface="Calibri" pitchFamily="34" charset="0"/>
                <a:cs typeface="Calibri" pitchFamily="34" charset="0"/>
              </a:rPr>
              <a:t>: $1.5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Calibri" pitchFamily="34" charset="0"/>
              <a:cs typeface="Calibri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2818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45261b609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45261b609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45261b6094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45261b6094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45261b609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45261b609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45261b6094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45261b6094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45261b6094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45261b6094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45261b6094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45261b6094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2081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Model reproducibility is independent researchers' ability to recreate a model without original code.</a:t>
            </a:r>
          </a:p>
          <a:p>
            <a:r>
              <a:rPr lang="en-US" b="0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Low model reproducibility stems mostly from authors' omitting to provide crucial information in scientific papers and </a:t>
            </a:r>
            <a:r>
              <a:rPr lang="en-US" b="0" i="1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sharing all computer code and data is not a solution</a:t>
            </a:r>
            <a:r>
              <a:rPr lang="en-US" b="0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184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191919"/>
                </a:solidFill>
                <a:effectLst/>
                <a:latin typeface="Lucida Sans" panose="020B0602030504020204" pitchFamily="34" charset="0"/>
              </a:rPr>
              <a:t>NFDI-Neuro conducted a comprehensive survey amongst the neuroscience community to determine the current needs, challenges, and opinions with respect to RDM. </a:t>
            </a:r>
          </a:p>
          <a:p>
            <a:r>
              <a:rPr lang="en-US" b="0" i="0" dirty="0">
                <a:solidFill>
                  <a:srgbClr val="191919"/>
                </a:solidFill>
                <a:effectLst/>
                <a:latin typeface="Lucida Sans" panose="020B0602030504020204" pitchFamily="34" charset="0"/>
              </a:rPr>
              <a:t>barriers with respect to RDM and data sharing mainly linked to (1) lack of data and metadata standards, (2) lack of community adopted provenance tracking methods, 3) lack of a privacy preserving research infrastructure for sensitive data (4) lack of RDM literacy and (5) lack of required time and resources for proper RDM.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452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45261b6094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45261b6094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2006-2007 1875 citations – and still counting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006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2016-2020 22 publications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9132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7241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491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900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segl sto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8763" cy="5143500"/>
          </a:xfrm>
          <a:prstGeom prst="rect">
            <a:avLst/>
          </a:prstGeom>
          <a:gradFill flip="none"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4" r="10628" b="7654"/>
          <a:stretch/>
        </p:blipFill>
        <p:spPr>
          <a:xfrm>
            <a:off x="1300182" y="-4512"/>
            <a:ext cx="7849394" cy="5143500"/>
          </a:xfrm>
          <a:prstGeom prst="rect">
            <a:avLst/>
          </a:prstGeom>
        </p:spPr>
      </p:pic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7746833" y="-288900"/>
            <a:ext cx="611232" cy="132598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8880D59A-D7B0-4B9B-8B78-E4C3DDBABBD4}" type="datetime1">
              <a:rPr lang="en-GB" smtClean="0"/>
              <a:t>04/09/2022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2427371" y="-288900"/>
            <a:ext cx="5235872" cy="132598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8441657" y="-288900"/>
            <a:ext cx="286319" cy="132598"/>
          </a:xfrm>
        </p:spPr>
        <p:txBody>
          <a:bodyPr/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fld id="{091A926C-488A-4E3E-9C21-57CAA120E11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2" name="Titel 2"/>
          <p:cNvSpPr>
            <a:spLocks noGrp="1"/>
          </p:cNvSpPr>
          <p:nvPr>
            <p:ph type="ctrTitle" hasCustomPrompt="1"/>
          </p:nvPr>
        </p:nvSpPr>
        <p:spPr>
          <a:xfrm>
            <a:off x="0" y="518862"/>
            <a:ext cx="4469607" cy="4105526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3384000" anchor="b" anchorCtr="0">
            <a:noAutofit/>
          </a:bodyPr>
          <a:lstStyle>
            <a:lvl1pPr algn="l">
              <a:lnSpc>
                <a:spcPct val="900000"/>
              </a:lnSpc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master</a:t>
            </a:r>
          </a:p>
        </p:txBody>
      </p:sp>
      <p:sp>
        <p:nvSpPr>
          <p:cNvPr id="37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441723" y="2255464"/>
            <a:ext cx="3709986" cy="544826"/>
          </a:xfrm>
        </p:spPr>
        <p:txBody>
          <a:bodyPr rIns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 err="1"/>
              <a:t>Klik</a:t>
            </a:r>
            <a:r>
              <a:rPr lang="en-GB" dirty="0"/>
              <a:t> for at </a:t>
            </a:r>
            <a:r>
              <a:rPr lang="en-GB" dirty="0" err="1"/>
              <a:t>tilføje</a:t>
            </a:r>
            <a:r>
              <a:rPr lang="en-GB" dirty="0"/>
              <a:t> </a:t>
            </a:r>
            <a:r>
              <a:rPr lang="en-GB" dirty="0" err="1"/>
              <a:t>undertitel</a:t>
            </a:r>
            <a:endParaRPr lang="en-GB" dirty="0"/>
          </a:p>
        </p:txBody>
      </p:sp>
      <p:sp>
        <p:nvSpPr>
          <p:cNvPr id="38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441723" y="3040200"/>
            <a:ext cx="3709987" cy="674825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350" baseline="0"/>
            </a:lvl1pPr>
          </a:lstStyle>
          <a:p>
            <a:pPr lvl="0"/>
            <a:r>
              <a:rPr lang="en-GB" dirty="0" err="1"/>
              <a:t>Navn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oplægsholder</a:t>
            </a:r>
            <a:r>
              <a:rPr lang="en-GB" dirty="0"/>
              <a:t>, KU-</a:t>
            </a:r>
            <a:r>
              <a:rPr lang="en-GB" dirty="0" err="1"/>
              <a:t>enhed</a:t>
            </a:r>
            <a:r>
              <a:rPr lang="en-GB" dirty="0"/>
              <a:t>, </a:t>
            </a:r>
            <a:r>
              <a:rPr lang="en-GB" dirty="0" err="1"/>
              <a:t>sted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dato</a:t>
            </a:r>
            <a:endParaRPr lang="en-GB" dirty="0"/>
          </a:p>
        </p:txBody>
      </p:sp>
      <p:sp>
        <p:nvSpPr>
          <p:cNvPr id="12" name="Titel 1"/>
          <p:cNvSpPr>
            <a:spLocks noGrp="1"/>
          </p:cNvSpPr>
          <p:nvPr>
            <p:ph type="body" sz="quarter" idx="14" hasCustomPrompt="1"/>
          </p:nvPr>
        </p:nvSpPr>
        <p:spPr>
          <a:xfrm>
            <a:off x="440532" y="765150"/>
            <a:ext cx="3709987" cy="1009063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7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 err="1"/>
              <a:t>Klik</a:t>
            </a:r>
            <a:r>
              <a:rPr lang="en-GB" dirty="0"/>
              <a:t> for at </a:t>
            </a:r>
            <a:r>
              <a:rPr lang="en-GB" dirty="0" err="1"/>
              <a:t>tilføje</a:t>
            </a:r>
            <a:r>
              <a:rPr lang="en-GB" dirty="0"/>
              <a:t> </a:t>
            </a:r>
            <a:r>
              <a:rPr lang="en-GB" dirty="0" err="1"/>
              <a:t>titel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1614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1722" y="465535"/>
            <a:ext cx="8259366" cy="648890"/>
          </a:xfrm>
        </p:spPr>
        <p:txBody>
          <a:bodyPr/>
          <a:lstStyle/>
          <a:p>
            <a:pPr lvl="0"/>
            <a:r>
              <a:rPr lang="en-GB" dirty="0" err="1"/>
              <a:t>Klik</a:t>
            </a:r>
            <a:r>
              <a:rPr lang="en-GB" dirty="0"/>
              <a:t> for at </a:t>
            </a:r>
            <a:r>
              <a:rPr lang="en-GB" dirty="0" err="1"/>
              <a:t>tilføje</a:t>
            </a:r>
            <a:r>
              <a:rPr lang="en-GB" dirty="0"/>
              <a:t> </a:t>
            </a:r>
            <a:r>
              <a:rPr lang="en-GB" dirty="0" err="1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441722" y="1226344"/>
            <a:ext cx="8259366" cy="3506391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 marL="539354" indent="0">
              <a:buNone/>
              <a:defRPr/>
            </a:lvl4pPr>
          </a:lstStyle>
          <a:p>
            <a:pPr lvl="0"/>
            <a:r>
              <a:rPr lang="en-GB" dirty="0" err="1"/>
              <a:t>Klik</a:t>
            </a:r>
            <a:r>
              <a:rPr lang="en-GB" dirty="0"/>
              <a:t> for at </a:t>
            </a:r>
            <a:r>
              <a:rPr lang="en-GB" dirty="0" err="1"/>
              <a:t>indsætte</a:t>
            </a:r>
            <a:r>
              <a:rPr lang="en-GB" dirty="0"/>
              <a:t> </a:t>
            </a:r>
            <a:r>
              <a:rPr lang="en-GB" dirty="0" err="1"/>
              <a:t>tekst</a:t>
            </a:r>
            <a:endParaRPr lang="en-GB" dirty="0"/>
          </a:p>
          <a:p>
            <a:pPr lvl="1"/>
            <a:r>
              <a:rPr lang="en-GB" dirty="0" err="1"/>
              <a:t>Andet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Tredje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9339-1C74-4825-ADEB-BCD7E13EFC81}" type="datetime1">
              <a:rPr lang="en-GB" smtClean="0"/>
              <a:t>04/09/2022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894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el og to indholdsobjek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41723" y="465535"/>
            <a:ext cx="8259365" cy="648890"/>
          </a:xfrm>
        </p:spPr>
        <p:txBody>
          <a:bodyPr/>
          <a:lstStyle/>
          <a:p>
            <a:pPr lvl="0"/>
            <a:r>
              <a:rPr lang="en-GB" dirty="0" err="1"/>
              <a:t>Klik</a:t>
            </a:r>
            <a:r>
              <a:rPr lang="en-GB" dirty="0"/>
              <a:t> for at </a:t>
            </a:r>
            <a:r>
              <a:rPr lang="en-GB" dirty="0" err="1"/>
              <a:t>tilføje</a:t>
            </a:r>
            <a:r>
              <a:rPr lang="en-GB" dirty="0"/>
              <a:t> </a:t>
            </a:r>
            <a:r>
              <a:rPr lang="en-GB" dirty="0" err="1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441724" y="1226344"/>
            <a:ext cx="4018901" cy="3506390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>
              <a:defRPr lang="da-DK" dirty="0" smtClean="0"/>
            </a:lvl4pPr>
          </a:lstStyle>
          <a:p>
            <a:pPr lvl="0"/>
            <a:r>
              <a:rPr lang="en-GB" dirty="0" err="1"/>
              <a:t>Klik</a:t>
            </a:r>
            <a:r>
              <a:rPr lang="en-GB" dirty="0"/>
              <a:t> for at </a:t>
            </a:r>
            <a:r>
              <a:rPr lang="en-GB" dirty="0" err="1"/>
              <a:t>indsætte</a:t>
            </a:r>
            <a:r>
              <a:rPr lang="en-GB" dirty="0"/>
              <a:t> </a:t>
            </a:r>
            <a:r>
              <a:rPr lang="en-GB" dirty="0" err="1"/>
              <a:t>tekst</a:t>
            </a:r>
            <a:endParaRPr lang="en-GB" dirty="0"/>
          </a:p>
          <a:p>
            <a:pPr lvl="1"/>
            <a:r>
              <a:rPr lang="en-GB" dirty="0" err="1"/>
              <a:t>Andet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Tredje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endParaRPr lang="en-GB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4683377" y="1226344"/>
            <a:ext cx="4017711" cy="3506390"/>
          </a:xfrm>
        </p:spPr>
        <p:txBody>
          <a:bodyPr vert="horz" lIns="0" tIns="0" rIns="0" bIns="0" rtlCol="0">
            <a:noAutofit/>
          </a:bodyPr>
          <a:lstStyle>
            <a:lvl1pPr>
              <a:defRPr lang="da-DK" dirty="0" smtClean="0"/>
            </a:lvl1pPr>
            <a:lvl2pPr>
              <a:defRPr lang="da-DK" dirty="0" smtClean="0"/>
            </a:lvl2pPr>
            <a:lvl3pPr>
              <a:defRPr lang="da-DK" dirty="0" smtClean="0"/>
            </a:lvl3pPr>
            <a:lvl4pPr marL="539354" indent="0">
              <a:buNone/>
              <a:defRPr lang="da-DK" dirty="0" smtClean="0"/>
            </a:lvl4pPr>
            <a:lvl5pPr>
              <a:defRPr lang="da-DK" dirty="0"/>
            </a:lvl5pPr>
            <a:lvl8pPr marL="539354" indent="0">
              <a:buNone/>
              <a:defRPr/>
            </a:lvl8pPr>
          </a:lstStyle>
          <a:p>
            <a:pPr lvl="0"/>
            <a:r>
              <a:rPr lang="en-GB" dirty="0" err="1"/>
              <a:t>Klik</a:t>
            </a:r>
            <a:r>
              <a:rPr lang="en-GB" dirty="0"/>
              <a:t> for at </a:t>
            </a:r>
            <a:r>
              <a:rPr lang="en-GB" dirty="0" err="1"/>
              <a:t>indsætte</a:t>
            </a:r>
            <a:r>
              <a:rPr lang="en-GB" dirty="0"/>
              <a:t> </a:t>
            </a:r>
            <a:r>
              <a:rPr lang="en-GB" dirty="0" err="1"/>
              <a:t>tekst</a:t>
            </a:r>
            <a:endParaRPr lang="en-GB" dirty="0"/>
          </a:p>
          <a:p>
            <a:pPr lvl="1"/>
            <a:r>
              <a:rPr lang="en-GB" dirty="0" err="1"/>
              <a:t>Andet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Tredje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FFEAA-BA47-4F55-BB2A-ABDD4DBF5CDE}" type="datetime1">
              <a:rPr lang="en-GB" smtClean="0"/>
              <a:t>04/09/2022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982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jpg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nn.3818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bids.neuroimaging.io/" TargetMode="Externa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neuropet/PET2BID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neuropet/PET_pipeline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hyperlink" Target="https://docs.google.com/document/d/1yzsd1J9GT-aA0DWhdlgNr5LCu6_gvbjLyfvYq2FuxlY/edit#heading=h.mqkmyp254xh6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13" Type="http://schemas.openxmlformats.org/officeDocument/2006/relationships/image" Target="../media/image41.png"/><Relationship Id="rId18" Type="http://schemas.openxmlformats.org/officeDocument/2006/relationships/image" Target="../media/image44.JPG"/><Relationship Id="rId3" Type="http://schemas.openxmlformats.org/officeDocument/2006/relationships/image" Target="../media/image20.JPG"/><Relationship Id="rId7" Type="http://schemas.openxmlformats.org/officeDocument/2006/relationships/image" Target="../media/image36.jpeg"/><Relationship Id="rId12" Type="http://schemas.openxmlformats.org/officeDocument/2006/relationships/image" Target="../media/image4.png"/><Relationship Id="rId17" Type="http://schemas.openxmlformats.org/officeDocument/2006/relationships/image" Target="../media/image43.jpe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42.jpeg"/><Relationship Id="rId20" Type="http://schemas.openxmlformats.org/officeDocument/2006/relationships/image" Target="../media/image46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.jpg"/><Relationship Id="rId15" Type="http://schemas.openxmlformats.org/officeDocument/2006/relationships/image" Target="../media/image23.png"/><Relationship Id="rId10" Type="http://schemas.openxmlformats.org/officeDocument/2006/relationships/image" Target="../media/image39.jpeg"/><Relationship Id="rId19" Type="http://schemas.openxmlformats.org/officeDocument/2006/relationships/image" Target="../media/image45.png"/><Relationship Id="rId4" Type="http://schemas.openxmlformats.org/officeDocument/2006/relationships/image" Target="../media/image22.gif"/><Relationship Id="rId9" Type="http://schemas.openxmlformats.org/officeDocument/2006/relationships/image" Target="../media/image38.png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-1710311"/>
            <a:ext cx="4436315" cy="492023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9810" y="1035517"/>
            <a:ext cx="3709986" cy="544826"/>
          </a:xfrm>
        </p:spPr>
        <p:txBody>
          <a:bodyPr/>
          <a:lstStyle/>
          <a:p>
            <a:r>
              <a:rPr lang="en-GB" sz="1500" dirty="0"/>
              <a:t>Gitte Moos Knudsen, Professor.</a:t>
            </a:r>
          </a:p>
          <a:p>
            <a:r>
              <a:rPr lang="en-GB" sz="1050" dirty="0"/>
              <a:t>Neurobiology Research Unit, </a:t>
            </a:r>
            <a:r>
              <a:rPr lang="en-GB" sz="1050" dirty="0" err="1"/>
              <a:t>Rigshospitalet</a:t>
            </a:r>
            <a:r>
              <a:rPr lang="en-GB" sz="1050" dirty="0"/>
              <a:t> and University of Copenhagen, Denmark</a:t>
            </a:r>
            <a:endParaRPr lang="en-GB" sz="1500" dirty="0"/>
          </a:p>
          <a:p>
            <a:endParaRPr lang="en-GB" sz="1500" dirty="0"/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40531" y="107841"/>
            <a:ext cx="3709987" cy="1009063"/>
          </a:xfrm>
        </p:spPr>
        <p:txBody>
          <a:bodyPr/>
          <a:lstStyle/>
          <a:p>
            <a:r>
              <a:rPr lang="en-US" sz="2100" dirty="0"/>
              <a:t>PET Neuroimaging Data Harmonization</a:t>
            </a:r>
            <a:endParaRPr lang="en-GB" sz="2100" dirty="0"/>
          </a:p>
        </p:txBody>
      </p:sp>
      <p:sp>
        <p:nvSpPr>
          <p:cNvPr id="5" name="Rectangle 4"/>
          <p:cNvSpPr/>
          <p:nvPr/>
        </p:nvSpPr>
        <p:spPr>
          <a:xfrm>
            <a:off x="440532" y="2082322"/>
            <a:ext cx="3143917" cy="6949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06" y="2154119"/>
            <a:ext cx="606009" cy="482193"/>
          </a:xfrm>
          <a:prstGeom prst="rect">
            <a:avLst/>
          </a:prstGeom>
        </p:spPr>
      </p:pic>
      <p:pic>
        <p:nvPicPr>
          <p:cNvPr id="7" name="Picture 16" descr="File:Rigshospitalet logo.svg - Wikiped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08" y="2125215"/>
            <a:ext cx="186314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EDAMI 2022 - Multimodality molecular neuro-imaging: clinical and technical state-of-the-art">
            <a:extLst>
              <a:ext uri="{FF2B5EF4-FFF2-40B4-BE49-F238E27FC236}">
                <a16:creationId xmlns:a16="http://schemas.microsoft.com/office/drawing/2014/main" id="{D085CEA0-CEDA-AF87-CF50-F92A143AB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9925"/>
            <a:ext cx="9096375" cy="193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9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</a:t>
            </a:r>
            <a:r>
              <a:rPr lang="en-GB" dirty="0" err="1"/>
              <a:t>OpenNeuro</a:t>
            </a:r>
            <a:r>
              <a:rPr lang="en-GB" dirty="0"/>
              <a:t> 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10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1723" y="1226344"/>
            <a:ext cx="4530328" cy="3506391"/>
          </a:xfrm>
        </p:spPr>
        <p:txBody>
          <a:bodyPr/>
          <a:lstStyle/>
          <a:p>
            <a:r>
              <a:rPr lang="en-US" dirty="0"/>
              <a:t>Official repository for BRAIN Initiative </a:t>
            </a:r>
          </a:p>
          <a:p>
            <a:r>
              <a:rPr lang="en-US" dirty="0"/>
              <a:t>Part of the Amazon Public Datasets project</a:t>
            </a:r>
          </a:p>
          <a:p>
            <a:r>
              <a:rPr lang="en-US" dirty="0"/>
              <a:t>627 public datasets</a:t>
            </a:r>
          </a:p>
          <a:p>
            <a:r>
              <a:rPr lang="en-US" dirty="0"/>
              <a:t>21.756  subjects / ~16 TB</a:t>
            </a:r>
          </a:p>
          <a:p>
            <a:r>
              <a:rPr lang="en-US" dirty="0"/>
              <a:t>10-20 new dataset uploads per </a:t>
            </a:r>
          </a:p>
          <a:p>
            <a:r>
              <a:rPr lang="en-US" dirty="0"/>
              <a:t>month</a:t>
            </a:r>
          </a:p>
          <a:p>
            <a:r>
              <a:rPr lang="en-US" dirty="0"/>
              <a:t>Serving 1000 + downloads/month (almost 20TB of data)</a:t>
            </a:r>
          </a:p>
          <a:p>
            <a:r>
              <a:rPr lang="en-US" dirty="0"/>
              <a:t>Over 8K users/month</a:t>
            </a:r>
          </a:p>
          <a:p>
            <a:endParaRPr lang="en-GB" dirty="0"/>
          </a:p>
        </p:txBody>
      </p:sp>
      <p:pic>
        <p:nvPicPr>
          <p:cNvPr id="11" name="Google Shape;122;p22" descr="Image"/>
          <p:cNvPicPr preferRelativeResize="0"/>
          <p:nvPr/>
        </p:nvPicPr>
        <p:blipFill rotWithShape="1">
          <a:blip r:embed="rId3">
            <a:alphaModFix/>
          </a:blip>
          <a:srcRect l="793" b="46732"/>
          <a:stretch/>
        </p:blipFill>
        <p:spPr>
          <a:xfrm>
            <a:off x="4673979" y="2398039"/>
            <a:ext cx="4205114" cy="1670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6703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...to </a:t>
            </a:r>
            <a:r>
              <a:rPr lang="en-GB" dirty="0" err="1"/>
              <a:t>OpenNeuroPET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11</a:t>
            </a:fld>
            <a:endParaRPr lang="en-GB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41723" y="1226344"/>
            <a:ext cx="4396531" cy="3506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da-DK" sz="2400" kern="1200" spc="6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marR="0" indent="-358775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da-DK" sz="2000" kern="1200" spc="6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3150" indent="-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13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da-DK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3540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spc="6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Establish PET archive as an extension of </a:t>
            </a:r>
            <a:r>
              <a:rPr lang="en-US" sz="1800" dirty="0" err="1"/>
              <a:t>OpenNeuro</a:t>
            </a:r>
            <a:endParaRPr lang="en-US" sz="1800" dirty="0"/>
          </a:p>
          <a:p>
            <a:pPr lvl="1"/>
            <a:r>
              <a:rPr lang="en-US" sz="1500" dirty="0"/>
              <a:t>Standard format and content</a:t>
            </a:r>
          </a:p>
          <a:p>
            <a:pPr lvl="1"/>
            <a:r>
              <a:rPr lang="en-US" sz="1500" dirty="0"/>
              <a:t>“Best Practices” for pipelines and QC checks</a:t>
            </a:r>
          </a:p>
          <a:p>
            <a:endParaRPr lang="en-US" sz="1800" dirty="0"/>
          </a:p>
          <a:p>
            <a:r>
              <a:rPr lang="en-US" sz="1800" dirty="0"/>
              <a:t>Educate and seek feedback from the PET user community</a:t>
            </a:r>
          </a:p>
          <a:p>
            <a:endParaRPr lang="en-US" sz="1800" dirty="0"/>
          </a:p>
          <a:p>
            <a:r>
              <a:rPr lang="en-US" sz="1800" dirty="0"/>
              <a:t>Establish average images of receptor density, connecting to the larger fMRI community</a:t>
            </a:r>
          </a:p>
          <a:p>
            <a:endParaRPr lang="en-GB" sz="18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253" y="1772292"/>
            <a:ext cx="4685333" cy="218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176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OpenNeuroPET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12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108" y="2149995"/>
            <a:ext cx="4892040" cy="1823085"/>
          </a:xfrm>
          <a:prstGeom prst="rect">
            <a:avLst/>
          </a:prstGeom>
        </p:spPr>
      </p:pic>
      <p:sp>
        <p:nvSpPr>
          <p:cNvPr id="8" name="Content Placeholder 7"/>
          <p:cNvSpPr txBox="1">
            <a:spLocks/>
          </p:cNvSpPr>
          <p:nvPr/>
        </p:nvSpPr>
        <p:spPr>
          <a:xfrm>
            <a:off x="441722" y="1226344"/>
            <a:ext cx="7832604" cy="3506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da-DK" sz="2400" kern="1200" spc="6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marR="0" indent="-358775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da-DK" sz="2000" kern="1200" spc="6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3150" indent="-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13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da-DK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3540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spc="6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Principles</a:t>
            </a:r>
          </a:p>
          <a:p>
            <a:pPr lvl="1"/>
            <a:r>
              <a:rPr lang="en-US" sz="1500" dirty="0"/>
              <a:t>Standard format to meaningfully share and combine data</a:t>
            </a:r>
          </a:p>
          <a:p>
            <a:pPr lvl="1"/>
            <a:r>
              <a:rPr lang="en-US" sz="1500" dirty="0"/>
              <a:t>Follow Guidelines, include “best practices” for data pipelines, and sample data sets for QC</a:t>
            </a:r>
          </a:p>
          <a:p>
            <a:r>
              <a:rPr lang="en-US" sz="1800" dirty="0"/>
              <a:t>Benchmarks of success</a:t>
            </a:r>
          </a:p>
          <a:p>
            <a:pPr lvl="1"/>
            <a:r>
              <a:rPr lang="en-US" sz="1500" dirty="0"/>
              <a:t>Number of scans deposited</a:t>
            </a:r>
          </a:p>
          <a:p>
            <a:pPr lvl="1"/>
            <a:r>
              <a:rPr lang="en-US" sz="1500" dirty="0"/>
              <a:t>Number of resulting publications</a:t>
            </a:r>
          </a:p>
          <a:p>
            <a:r>
              <a:rPr lang="en-US" sz="1800" dirty="0"/>
              <a:t>Community engagement</a:t>
            </a:r>
          </a:p>
          <a:p>
            <a:pPr lvl="1"/>
            <a:r>
              <a:rPr lang="en-US" sz="1500" dirty="0"/>
              <a:t>Provide help to sites</a:t>
            </a:r>
          </a:p>
          <a:p>
            <a:pPr lvl="1"/>
            <a:r>
              <a:rPr lang="en-US" sz="1500" dirty="0"/>
              <a:t>Integrate with commonly used software</a:t>
            </a:r>
          </a:p>
          <a:p>
            <a:pPr lvl="1"/>
            <a:r>
              <a:rPr lang="en-US" sz="1500" dirty="0"/>
              <a:t>Stimulate projects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13042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383" y="2522935"/>
            <a:ext cx="8259366" cy="648890"/>
          </a:xfrm>
        </p:spPr>
        <p:txBody>
          <a:bodyPr/>
          <a:lstStyle/>
          <a:p>
            <a:r>
              <a:rPr lang="en-GB" dirty="0" err="1"/>
              <a:t>OpenNeuroPET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31" y="789981"/>
            <a:ext cx="7925548" cy="406184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13</a:t>
            </a:fld>
            <a:endParaRPr lang="en-GB" dirty="0"/>
          </a:p>
        </p:txBody>
      </p:sp>
      <p:pic>
        <p:nvPicPr>
          <p:cNvPr id="1026" name="Picture 2" descr="Logo for the National Institute of Mental Health (NIMH)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222" y="2054965"/>
            <a:ext cx="1600200" cy="39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6" descr="Stanford University logo and symbol, meaning, history, PN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50"/>
          </a:p>
        </p:txBody>
      </p:sp>
      <p:pic>
        <p:nvPicPr>
          <p:cNvPr id="1032" name="Picture 8" descr="https://i0.wp.com/mlsm.man.dtu.dk/wp-content/uploads/2020/10/stanford-logo-1170x526-1.png?fit=1170%2C526&amp;ssl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32" y="1656592"/>
            <a:ext cx="1820138" cy="81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41722" y="465535"/>
            <a:ext cx="8259366" cy="64889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000" kern="1200" spc="6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50" dirty="0" err="1"/>
              <a:t>OpenNeuroPET</a:t>
            </a:r>
            <a:r>
              <a:rPr lang="en-GB" sz="2250" dirty="0"/>
              <a:t> setup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469" y="1025158"/>
            <a:ext cx="606009" cy="482193"/>
          </a:xfrm>
          <a:prstGeom prst="rect">
            <a:avLst/>
          </a:prstGeom>
        </p:spPr>
      </p:pic>
      <p:pic>
        <p:nvPicPr>
          <p:cNvPr id="1038" name="Picture 14" descr="TracInnovations is a Danish MedTech company with the Tracoline Syste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338" y="1174267"/>
            <a:ext cx="1788434" cy="82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File:Rigshospitalet logo.svg - Wikipedi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269" y="1003907"/>
            <a:ext cx="186314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803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OpenNeuroPET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PI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Robert Innis</a:t>
            </a:r>
          </a:p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Funding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NIMH via BRAIN Initiative (Brain Research through Advancing Innovative </a:t>
            </a:r>
            <a:r>
              <a:rPr lang="en-US" sz="1800" dirty="0" err="1">
                <a:latin typeface="Calibri" pitchFamily="34" charset="0"/>
                <a:cs typeface="Calibri" pitchFamily="34" charset="0"/>
              </a:rPr>
              <a:t>Neurotechnologies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Duration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Oct 2021 – Sept 2026</a:t>
            </a:r>
          </a:p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Collaborator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NRU, </a:t>
            </a:r>
            <a:r>
              <a:rPr lang="en-US" sz="1800" dirty="0" err="1">
                <a:latin typeface="Calibri" pitchFamily="34" charset="0"/>
                <a:cs typeface="Calibri" pitchFamily="34" charset="0"/>
              </a:rPr>
              <a:t>Rigshospitalet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; MGH</a:t>
            </a:r>
          </a:p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Consultant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Russell Poldrack (Stanford)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PI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Gitte Moos Knudsen</a:t>
            </a:r>
          </a:p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Funding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Novo Nordisk Foundation (Research Infrastructure program)</a:t>
            </a:r>
          </a:p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Duration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Jan 2021 – Dec 2025</a:t>
            </a:r>
          </a:p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Collaborator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NIMH; MGH</a:t>
            </a:r>
          </a:p>
          <a:p>
            <a:pPr marL="0" lvl="1" indent="0">
              <a:spcBef>
                <a:spcPts val="450"/>
              </a:spcBef>
              <a:spcAft>
                <a:spcPts val="450"/>
              </a:spcAft>
              <a:buNone/>
            </a:pPr>
            <a:r>
              <a:rPr lang="en-US" sz="1800" u="sng" dirty="0">
                <a:latin typeface="Calibri" pitchFamily="34" charset="0"/>
                <a:cs typeface="Calibri" pitchFamily="34" charset="0"/>
              </a:rPr>
              <a:t>Consultant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: Russell Poldrack (Stanford)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14</a:t>
            </a:fld>
            <a:endParaRPr lang="en-GB" dirty="0"/>
          </a:p>
        </p:txBody>
      </p:sp>
      <p:pic>
        <p:nvPicPr>
          <p:cNvPr id="1026" name="Picture 2" descr="Logo for the National Institute of Mental Health (NIMH)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66" y="4078795"/>
            <a:ext cx="2881414" cy="70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6" descr="Stanford University logo and symbol, meaning, history, PN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05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269" y="3918533"/>
            <a:ext cx="1163926" cy="926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83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2961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scales in neuroimaging (OpenNeuro PET version) 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3695450" y="4654225"/>
            <a:ext cx="5073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/>
              <a:t>Adapted from Poldrack &amp; Gorgolewski (2014) </a:t>
            </a:r>
            <a:r>
              <a:rPr lang="en-GB" sz="1000" u="sng">
                <a:solidFill>
                  <a:schemeClr val="hlink"/>
                </a:solidFill>
                <a:hlinkClick r:id="rId3"/>
              </a:rPr>
              <a:t>https://www.nature.com/articles/nn.3818</a:t>
            </a:r>
            <a:endParaRPr sz="1000"/>
          </a:p>
        </p:txBody>
      </p:sp>
      <p:sp>
        <p:nvSpPr>
          <p:cNvPr id="56" name="Google Shape;56;p13"/>
          <p:cNvSpPr/>
          <p:nvPr/>
        </p:nvSpPr>
        <p:spPr>
          <a:xfrm>
            <a:off x="835075" y="1073650"/>
            <a:ext cx="3736800" cy="3302100"/>
          </a:xfrm>
          <a:prstGeom prst="triangle">
            <a:avLst>
              <a:gd name="adj" fmla="val 49033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 txBox="1"/>
          <p:nvPr/>
        </p:nvSpPr>
        <p:spPr>
          <a:xfrm rot="-5400000">
            <a:off x="-340350" y="2548475"/>
            <a:ext cx="1704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Potential for reuse</a:t>
            </a:r>
            <a:endParaRPr/>
          </a:p>
        </p:txBody>
      </p:sp>
      <p:cxnSp>
        <p:nvCxnSpPr>
          <p:cNvPr id="58" name="Google Shape;58;p13"/>
          <p:cNvCxnSpPr/>
          <p:nvPr/>
        </p:nvCxnSpPr>
        <p:spPr>
          <a:xfrm>
            <a:off x="753975" y="1327650"/>
            <a:ext cx="0" cy="2949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9" name="Google Shape;59;p13"/>
          <p:cNvCxnSpPr/>
          <p:nvPr/>
        </p:nvCxnSpPr>
        <p:spPr>
          <a:xfrm>
            <a:off x="1237375" y="3728350"/>
            <a:ext cx="52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13"/>
          <p:cNvSpPr txBox="1"/>
          <p:nvPr/>
        </p:nvSpPr>
        <p:spPr>
          <a:xfrm>
            <a:off x="2368075" y="3846100"/>
            <a:ext cx="72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CIMBI</a:t>
            </a:r>
            <a:endParaRPr/>
          </a:p>
        </p:txBody>
      </p:sp>
      <p:cxnSp>
        <p:nvCxnSpPr>
          <p:cNvPr id="61" name="Google Shape;61;p13"/>
          <p:cNvCxnSpPr/>
          <p:nvPr/>
        </p:nvCxnSpPr>
        <p:spPr>
          <a:xfrm>
            <a:off x="1524150" y="3171200"/>
            <a:ext cx="5235000" cy="2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2" name="Google Shape;62;p13"/>
          <p:cNvCxnSpPr/>
          <p:nvPr/>
        </p:nvCxnSpPr>
        <p:spPr>
          <a:xfrm>
            <a:off x="1770775" y="2661550"/>
            <a:ext cx="52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3" name="Google Shape;63;p13"/>
          <p:cNvSpPr txBox="1"/>
          <p:nvPr/>
        </p:nvSpPr>
        <p:spPr>
          <a:xfrm>
            <a:off x="4613125" y="3810875"/>
            <a:ext cx="4260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Raw (PET+anat MRI) + processed data + clinical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-- tracer based</a:t>
            </a:r>
            <a:endParaRPr/>
          </a:p>
        </p:txBody>
      </p:sp>
      <p:sp>
        <p:nvSpPr>
          <p:cNvPr id="64" name="Google Shape;64;p13"/>
          <p:cNvSpPr txBox="1"/>
          <p:nvPr/>
        </p:nvSpPr>
        <p:spPr>
          <a:xfrm>
            <a:off x="4652975" y="3261525"/>
            <a:ext cx="2141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Raw data -- study based</a:t>
            </a:r>
            <a:endParaRPr/>
          </a:p>
        </p:txBody>
      </p:sp>
      <p:sp>
        <p:nvSpPr>
          <p:cNvPr id="65" name="Google Shape;65;p13"/>
          <p:cNvSpPr txBox="1"/>
          <p:nvPr/>
        </p:nvSpPr>
        <p:spPr>
          <a:xfrm>
            <a:off x="1995175" y="3137925"/>
            <a:ext cx="14667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OpenNeuroPET 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nEUrothenticate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1989025" y="2753488"/>
            <a:ext cx="1479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NeuroVault &amp; al. </a:t>
            </a:r>
            <a:endParaRPr/>
          </a:p>
        </p:txBody>
      </p:sp>
      <p:sp>
        <p:nvSpPr>
          <p:cNvPr id="67" name="Google Shape;67;p13"/>
          <p:cNvSpPr txBox="1"/>
          <p:nvPr/>
        </p:nvSpPr>
        <p:spPr>
          <a:xfrm>
            <a:off x="4652975" y="2716275"/>
            <a:ext cx="2106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Molecular brain atlases</a:t>
            </a:r>
            <a:endParaRPr/>
          </a:p>
        </p:txBody>
      </p:sp>
      <p:sp>
        <p:nvSpPr>
          <p:cNvPr id="68" name="Google Shape;68;p13"/>
          <p:cNvSpPr txBox="1"/>
          <p:nvPr/>
        </p:nvSpPr>
        <p:spPr>
          <a:xfrm>
            <a:off x="4652975" y="2098475"/>
            <a:ext cx="2877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Peak coordinates &amp; ROI </a:t>
            </a:r>
            <a:endParaRPr/>
          </a:p>
        </p:txBody>
      </p:sp>
      <p:sp>
        <p:nvSpPr>
          <p:cNvPr id="69" name="Google Shape;69;p13"/>
          <p:cNvSpPr txBox="1"/>
          <p:nvPr/>
        </p:nvSpPr>
        <p:spPr>
          <a:xfrm>
            <a:off x="1984975" y="1475675"/>
            <a:ext cx="13245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Articles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(space aggregated, binding and TAC missing)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Raw Data harmonization</a:t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5424113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Raw Data harmonization</a:t>
            </a:r>
            <a:endParaRPr dirty="0"/>
          </a:p>
        </p:txBody>
      </p:sp>
      <p:sp>
        <p:nvSpPr>
          <p:cNvPr id="81" name="Google Shape;81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7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b="1" dirty="0"/>
              <a:t>Use a common, community-based data structure (the way to store data on hard-drives) and naming</a:t>
            </a:r>
            <a:endParaRPr b="1" dirty="0"/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6947" y="2104175"/>
            <a:ext cx="3658945" cy="27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675" y="2242026"/>
            <a:ext cx="3996326" cy="21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1127025" y="44840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hlink"/>
                </a:solidFill>
                <a:hlinkClick r:id="rId5"/>
              </a:rPr>
              <a:t>https://bids.neuroimaging.io/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GB"/>
              <a:t>Raw Data harmonization</a:t>
            </a:r>
            <a:endParaRPr/>
          </a:p>
        </p:txBody>
      </p:sp>
      <p:sp>
        <p:nvSpPr>
          <p:cNvPr id="90" name="Google Shape;90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7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/>
              <a:t>OpenNeuro PET: new library PET2BIDS to curate PET and blood data to BIDS standard (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https://github.com/openneuropet/PET2BIDS</a:t>
            </a:r>
            <a:r>
              <a:rPr lang="en-GB"/>
              <a:t>)</a:t>
            </a:r>
            <a:endParaRPr/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800" y="2050200"/>
            <a:ext cx="4326125" cy="30933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6282500" y="4711875"/>
            <a:ext cx="27816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Image courtesy of Melanie Ganz 10/08/2022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93" name="Google Shape;93;p16"/>
          <p:cNvSpPr txBox="1"/>
          <p:nvPr/>
        </p:nvSpPr>
        <p:spPr>
          <a:xfrm>
            <a:off x="5035600" y="2134125"/>
            <a:ext cx="3585000" cy="1777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There is a lot of extra information which is not in the image data (</a:t>
            </a:r>
            <a:r>
              <a:rPr lang="en-GB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ecat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or </a:t>
            </a:r>
            <a:r>
              <a:rPr lang="en-GB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dcm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– all tracer related, the library helps creating all metadata and validates them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Processing harmonization</a:t>
            </a:r>
            <a:endParaRPr/>
          </a:p>
        </p:txBody>
      </p:sp>
      <p:pic>
        <p:nvPicPr>
          <p:cNvPr id="99" name="Google Shape;9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4151824" cy="164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0601" y="2876125"/>
            <a:ext cx="6521275" cy="2135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7"/>
          <p:cNvSpPr/>
          <p:nvPr/>
        </p:nvSpPr>
        <p:spPr>
          <a:xfrm>
            <a:off x="2493825" y="3920575"/>
            <a:ext cx="6402300" cy="719400"/>
          </a:xfrm>
          <a:prstGeom prst="roundRect">
            <a:avLst>
              <a:gd name="adj" fmla="val 16667"/>
            </a:avLst>
          </a:prstGeom>
          <a:solidFill>
            <a:srgbClr val="FF0000">
              <a:alpha val="2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7DFEA4-F6E0-1AA0-ED1E-2A7A63708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reproducibility crisis in neuroscience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F4B85129-D8A1-7CF6-F4D7-E3C948A416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Data</a:t>
            </a:r>
          </a:p>
          <a:p>
            <a:pPr lvl="1"/>
            <a:r>
              <a:rPr lang="da-DK" dirty="0"/>
              <a:t>Insufficient power</a:t>
            </a:r>
          </a:p>
          <a:p>
            <a:pPr lvl="1"/>
            <a:r>
              <a:rPr lang="da-DK" dirty="0" err="1"/>
              <a:t>Noise</a:t>
            </a:r>
            <a:endParaRPr lang="en-US" dirty="0"/>
          </a:p>
          <a:p>
            <a:r>
              <a:rPr lang="da-DK" dirty="0"/>
              <a:t>Analysis</a:t>
            </a:r>
          </a:p>
          <a:p>
            <a:pPr lvl="1"/>
            <a:r>
              <a:rPr lang="da-DK" dirty="0"/>
              <a:t>Highly </a:t>
            </a:r>
            <a:r>
              <a:rPr lang="da-DK" dirty="0" err="1"/>
              <a:t>flexible</a:t>
            </a:r>
            <a:r>
              <a:rPr lang="da-DK" dirty="0"/>
              <a:t> </a:t>
            </a:r>
            <a:r>
              <a:rPr lang="da-DK" dirty="0" err="1"/>
              <a:t>processing</a:t>
            </a:r>
            <a:r>
              <a:rPr lang="da-DK" dirty="0"/>
              <a:t> workflows with multiple decision </a:t>
            </a:r>
            <a:r>
              <a:rPr lang="da-DK" dirty="0" err="1"/>
              <a:t>trees</a:t>
            </a:r>
            <a:endParaRPr lang="da-DK" dirty="0"/>
          </a:p>
          <a:p>
            <a:pPr lvl="1"/>
            <a:r>
              <a:rPr lang="da-DK" dirty="0" err="1"/>
              <a:t>Unreported</a:t>
            </a:r>
            <a:r>
              <a:rPr lang="da-DK" dirty="0"/>
              <a:t> </a:t>
            </a:r>
            <a:r>
              <a:rPr lang="da-DK" dirty="0" err="1"/>
              <a:t>assumptions</a:t>
            </a:r>
            <a:endParaRPr lang="da-DK" dirty="0"/>
          </a:p>
          <a:p>
            <a:pPr lvl="1"/>
            <a:r>
              <a:rPr lang="da-DK" dirty="0"/>
              <a:t>Insufficient </a:t>
            </a:r>
            <a:r>
              <a:rPr lang="da-DK" dirty="0" err="1"/>
              <a:t>statistics</a:t>
            </a:r>
            <a:endParaRPr lang="da-DK" dirty="0"/>
          </a:p>
          <a:p>
            <a:r>
              <a:rPr lang="da-DK" dirty="0" err="1"/>
              <a:t>Biased</a:t>
            </a:r>
            <a:r>
              <a:rPr lang="da-DK" dirty="0"/>
              <a:t> </a:t>
            </a:r>
            <a:r>
              <a:rPr lang="da-DK" dirty="0" err="1"/>
              <a:t>reporting</a:t>
            </a:r>
            <a:endParaRPr lang="da-DK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9861D4DE-1C8A-2E5B-4692-99D945B71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309" y="672157"/>
            <a:ext cx="2421131" cy="161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fmri-salmon">
            <a:extLst>
              <a:ext uri="{FF2B5EF4-FFF2-40B4-BE49-F238E27FC236}">
                <a16:creationId xmlns:a16="http://schemas.microsoft.com/office/drawing/2014/main" id="{8D9516BA-C336-25B3-436E-7C6AF23089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310" y="2695976"/>
            <a:ext cx="2421131" cy="131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Billede 6">
            <a:extLst>
              <a:ext uri="{FF2B5EF4-FFF2-40B4-BE49-F238E27FC236}">
                <a16:creationId xmlns:a16="http://schemas.microsoft.com/office/drawing/2014/main" id="{C133F3E7-747A-E520-6048-FD29207850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8501" y="3553900"/>
            <a:ext cx="379095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98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Processing harmonization</a:t>
            </a:r>
            <a:endParaRPr/>
          </a:p>
        </p:txBody>
      </p:sp>
      <p:pic>
        <p:nvPicPr>
          <p:cNvPr id="107" name="Google Shape;10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4284600" cy="164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0175" y="1234950"/>
            <a:ext cx="4600117" cy="164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/>
          <p:nvPr/>
        </p:nvSpPr>
        <p:spPr>
          <a:xfrm>
            <a:off x="4437000" y="1234950"/>
            <a:ext cx="4543200" cy="815100"/>
          </a:xfrm>
          <a:prstGeom prst="roundRect">
            <a:avLst>
              <a:gd name="adj" fmla="val 16667"/>
            </a:avLst>
          </a:prstGeom>
          <a:solidFill>
            <a:srgbClr val="FF0000">
              <a:alpha val="2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0" name="Google Shape;11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08537" y="2969928"/>
            <a:ext cx="4600126" cy="1589447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8"/>
          <p:cNvSpPr/>
          <p:nvPr/>
        </p:nvSpPr>
        <p:spPr>
          <a:xfrm>
            <a:off x="4484850" y="3464975"/>
            <a:ext cx="4543200" cy="635400"/>
          </a:xfrm>
          <a:prstGeom prst="roundRect">
            <a:avLst>
              <a:gd name="adj" fmla="val 16667"/>
            </a:avLst>
          </a:prstGeom>
          <a:solidFill>
            <a:srgbClr val="FF0000">
              <a:alpha val="2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Processing harmonization</a:t>
            </a:r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2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/>
              <a:t>OpenNeuro PET: development of volume and surface based data analysis pipelines (with/without containerization) to have fully reproducible workflows (</a:t>
            </a:r>
            <a:r>
              <a:rPr lang="en-GB" u="sng">
                <a:solidFill>
                  <a:schemeClr val="hlink"/>
                </a:solidFill>
                <a:hlinkClick r:id="rId3"/>
              </a:rPr>
              <a:t>https://github.com/openneuropet/PET_pipelines</a:t>
            </a:r>
            <a:r>
              <a:rPr lang="en-GB"/>
              <a:t>)</a:t>
            </a:r>
            <a:endParaRPr/>
          </a:p>
        </p:txBody>
      </p:sp>
      <p:sp>
        <p:nvSpPr>
          <p:cNvPr id="118" name="Google Shape;118;p19"/>
          <p:cNvSpPr txBox="1">
            <a:spLocks noGrp="1"/>
          </p:cNvSpPr>
          <p:nvPr>
            <p:ph type="body" idx="1"/>
          </p:nvPr>
        </p:nvSpPr>
        <p:spPr>
          <a:xfrm>
            <a:off x="623425" y="2454550"/>
            <a:ext cx="2997300" cy="184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/>
              <a:t>BIDS PET preprocessing derivatives: what should be shared, which form, etc .. (</a:t>
            </a:r>
            <a:r>
              <a:rPr lang="en-GB" u="sng">
                <a:solidFill>
                  <a:schemeClr val="hlink"/>
                </a:solidFill>
                <a:hlinkClick r:id="rId4"/>
              </a:rPr>
              <a:t>open specification to contribute</a:t>
            </a:r>
            <a:r>
              <a:rPr lang="en-GB"/>
              <a:t>)</a:t>
            </a:r>
            <a:endParaRPr/>
          </a:p>
        </p:txBody>
      </p:sp>
      <p:pic>
        <p:nvPicPr>
          <p:cNvPr id="119" name="Google Shape;11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62925" y="2352175"/>
            <a:ext cx="3253253" cy="2452626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9"/>
          <p:cNvSpPr txBox="1"/>
          <p:nvPr/>
        </p:nvSpPr>
        <p:spPr>
          <a:xfrm>
            <a:off x="3857050" y="4804800"/>
            <a:ext cx="3465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Image courtesy of Martin Nørgaard 15/12/2021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708" y="425492"/>
            <a:ext cx="2894966" cy="10788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9339-1C74-4825-ADEB-BCD7E13EFC81}" type="datetime1">
              <a:rPr lang="en-GB" smtClean="0"/>
              <a:t>04/09/2022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22</a:t>
            </a:fld>
            <a:endParaRPr lang="en-GB" dirty="0"/>
          </a:p>
        </p:txBody>
      </p:sp>
      <p:pic>
        <p:nvPicPr>
          <p:cNvPr id="6" name="Picture 2" descr="Logo for the National Institute of Mental Health (NIMH)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91" y="2461579"/>
            <a:ext cx="2749091" cy="6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174" y="4074306"/>
            <a:ext cx="848324" cy="675000"/>
          </a:xfrm>
          <a:prstGeom prst="rect">
            <a:avLst/>
          </a:prstGeom>
        </p:spPr>
      </p:pic>
      <p:pic>
        <p:nvPicPr>
          <p:cNvPr id="2050" name="Picture 2" descr="Gitte Moos Knuds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56" y="1114425"/>
            <a:ext cx="897011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tin Nørgaar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710" y="2411192"/>
            <a:ext cx="1025317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768" y="1098556"/>
            <a:ext cx="1080000" cy="1080000"/>
          </a:xfrm>
          <a:prstGeom prst="rect">
            <a:avLst/>
          </a:prstGeom>
        </p:spPr>
      </p:pic>
      <p:pic>
        <p:nvPicPr>
          <p:cNvPr id="2056" name="Picture 8" descr="Loop | Cyril R Perne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363" y="2411192"/>
            <a:ext cx="107999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Robert Innis, M.D., Ph.D. | Principal Investigators | NIH Intramural  Research Program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40" y="1222808"/>
            <a:ext cx="876881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NIMH » Service/Team Director: Adam Thomas, Ph.D.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123" y="1222808"/>
            <a:ext cx="853393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783" y="16813"/>
            <a:ext cx="285010" cy="226778"/>
          </a:xfrm>
          <a:prstGeom prst="rect">
            <a:avLst/>
          </a:prstGeom>
        </p:spPr>
      </p:pic>
      <p:pic>
        <p:nvPicPr>
          <p:cNvPr id="17" name="Picture 16" descr="File:Rigshospitalet logo.svg - Wikipedi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008" y="13684"/>
            <a:ext cx="792995" cy="22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File:Rigshospitalet logo.svg - Wikipedi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899" y="4074306"/>
            <a:ext cx="2328942" cy="6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Novo Nordisk Fonden uddeler startpakker for første gang – styrker danske  universiteter i kampen om de bedste hjerner | Novo Nordisk Fonde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110" y="1617620"/>
            <a:ext cx="1290983" cy="6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TracInnovations is a Danish MedTech company with the Tracoline System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186" y="3709484"/>
            <a:ext cx="2353043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s://i0.wp.com/mlsm.man.dtu.dk/wp-content/uploads/2020/10/stanford-logo-1170x526-1.png?fit=1170%2C526&amp;ssl=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336" y="3532178"/>
            <a:ext cx="1820138" cy="81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Russell Poldrack - Wikipedia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528" y="2362331"/>
            <a:ext cx="864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Douglas Greve – Martinos Center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2" r="19090"/>
          <a:stretch/>
        </p:blipFill>
        <p:spPr bwMode="auto">
          <a:xfrm>
            <a:off x="229141" y="3672176"/>
            <a:ext cx="855323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5" r="27234"/>
          <a:stretch/>
        </p:blipFill>
        <p:spPr>
          <a:xfrm>
            <a:off x="2226508" y="1236060"/>
            <a:ext cx="832207" cy="1080000"/>
          </a:xfrm>
          <a:prstGeom prst="rect">
            <a:avLst/>
          </a:prstGeom>
        </p:spPr>
      </p:pic>
      <p:pic>
        <p:nvPicPr>
          <p:cNvPr id="2070" name="Picture 22" descr="The BRAIN Initiative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909" y="1832399"/>
            <a:ext cx="1181404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0" r="7710"/>
          <a:stretch/>
        </p:blipFill>
        <p:spPr>
          <a:xfrm>
            <a:off x="1212754" y="3672176"/>
            <a:ext cx="86302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84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4844F5-FD24-EC68-4E9C-B95658CAE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German National Research Data Infrastructure in Neuroscience (NFDI-Neuro) </a:t>
            </a:r>
          </a:p>
        </p:txBody>
      </p:sp>
      <p:sp>
        <p:nvSpPr>
          <p:cNvPr id="3" name="Tekstfelt 2">
            <a:extLst>
              <a:ext uri="{FF2B5EF4-FFF2-40B4-BE49-F238E27FC236}">
                <a16:creationId xmlns:a16="http://schemas.microsoft.com/office/drawing/2014/main" id="{82FB3C37-9C05-71DA-2CE3-38A8C6CBEBF0}"/>
              </a:ext>
            </a:extLst>
          </p:cNvPr>
          <p:cNvSpPr txBox="1"/>
          <p:nvPr/>
        </p:nvSpPr>
        <p:spPr>
          <a:xfrm>
            <a:off x="223210" y="4700187"/>
            <a:ext cx="4513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/>
              <a:t>Klingner</a:t>
            </a:r>
            <a:r>
              <a:rPr lang="da-DK" dirty="0"/>
              <a:t> et al, </a:t>
            </a:r>
            <a:r>
              <a:rPr lang="da-DK" dirty="0" err="1"/>
              <a:t>bioRxiv</a:t>
            </a:r>
            <a:r>
              <a:rPr lang="da-DK" dirty="0"/>
              <a:t> 2022</a:t>
            </a:r>
            <a:endParaRPr lang="en-US" dirty="0"/>
          </a:p>
        </p:txBody>
      </p:sp>
      <p:pic>
        <p:nvPicPr>
          <p:cNvPr id="3076" name="Picture 4" descr="Overcoming the Reproducibility Crisis - Results of the Community survey  available as preprint - NFDI Neuroscience">
            <a:extLst>
              <a:ext uri="{FF2B5EF4-FFF2-40B4-BE49-F238E27FC236}">
                <a16:creationId xmlns:a16="http://schemas.microsoft.com/office/drawing/2014/main" id="{6562247C-8C98-AA33-1A97-899522E65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92" y="1276497"/>
            <a:ext cx="6520208" cy="342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754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7DFEA4-F6E0-1AA0-ED1E-2A7A63708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err="1"/>
              <a:t>Barriers</a:t>
            </a:r>
            <a:r>
              <a:rPr lang="da-DK" dirty="0"/>
              <a:t> for Open Science</a:t>
            </a:r>
            <a:endParaRPr lang="en-US" dirty="0"/>
          </a:p>
        </p:txBody>
      </p:sp>
      <p:pic>
        <p:nvPicPr>
          <p:cNvPr id="2050" name="Picture 2" descr="Replication crisis - Wikipedia">
            <a:extLst>
              <a:ext uri="{FF2B5EF4-FFF2-40B4-BE49-F238E27FC236}">
                <a16:creationId xmlns:a16="http://schemas.microsoft.com/office/drawing/2014/main" id="{7771A72E-EE92-4AC3-8E61-CE0697666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456" y="1109077"/>
            <a:ext cx="2634141" cy="3783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felt 3">
            <a:extLst>
              <a:ext uri="{FF2B5EF4-FFF2-40B4-BE49-F238E27FC236}">
                <a16:creationId xmlns:a16="http://schemas.microsoft.com/office/drawing/2014/main" id="{997B86A2-DB37-80E6-74D4-2437522E245D}"/>
              </a:ext>
            </a:extLst>
          </p:cNvPr>
          <p:cNvSpPr txBox="1"/>
          <p:nvPr/>
        </p:nvSpPr>
        <p:spPr>
          <a:xfrm>
            <a:off x="374609" y="1655445"/>
            <a:ext cx="527697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arenBoth"/>
            </a:pPr>
            <a:r>
              <a:rPr lang="da-DK" sz="1800" dirty="0" err="1"/>
              <a:t>are</a:t>
            </a:r>
            <a:r>
              <a:rPr lang="da-DK" sz="1800" dirty="0"/>
              <a:t> due to </a:t>
            </a:r>
            <a:r>
              <a:rPr lang="da-DK" sz="1800" dirty="0" err="1"/>
              <a:t>lack</a:t>
            </a:r>
            <a:r>
              <a:rPr lang="da-DK" sz="1800" dirty="0"/>
              <a:t> of </a:t>
            </a:r>
            <a:r>
              <a:rPr lang="en-US" sz="1800" b="0" i="0" dirty="0">
                <a:solidFill>
                  <a:srgbClr val="191919"/>
                </a:solidFill>
                <a:effectLst/>
                <a:latin typeface="Lucida Sans" panose="020B0602030504020204" pitchFamily="34" charset="0"/>
              </a:rPr>
              <a:t>data and metadata standards,</a:t>
            </a:r>
          </a:p>
          <a:p>
            <a:pPr marL="342900" indent="-342900">
              <a:buAutoNum type="arabicParenBoth"/>
            </a:pPr>
            <a:r>
              <a:rPr lang="en-US" sz="1800" dirty="0">
                <a:solidFill>
                  <a:srgbClr val="191919"/>
                </a:solidFill>
                <a:latin typeface="Lucida Sans" panose="020B0602030504020204" pitchFamily="34" charset="0"/>
              </a:rPr>
              <a:t>o</a:t>
            </a:r>
            <a:r>
              <a:rPr lang="en-US" sz="1800" b="0" i="0" dirty="0">
                <a:solidFill>
                  <a:srgbClr val="191919"/>
                </a:solidFill>
                <a:effectLst/>
                <a:latin typeface="Lucida Sans" panose="020B0602030504020204" pitchFamily="34" charset="0"/>
              </a:rPr>
              <a:t>f community adopted provenance tracking methods, </a:t>
            </a:r>
          </a:p>
          <a:p>
            <a:pPr marL="342900" indent="-342900">
              <a:buAutoNum type="arabicParenBoth"/>
            </a:pPr>
            <a:r>
              <a:rPr lang="en-US" sz="1800" dirty="0">
                <a:solidFill>
                  <a:srgbClr val="191919"/>
                </a:solidFill>
                <a:latin typeface="Lucida Sans" panose="020B0602030504020204" pitchFamily="34" charset="0"/>
              </a:rPr>
              <a:t>o</a:t>
            </a:r>
            <a:r>
              <a:rPr lang="en-US" sz="1800" b="0" i="0" dirty="0">
                <a:solidFill>
                  <a:srgbClr val="191919"/>
                </a:solidFill>
                <a:effectLst/>
                <a:latin typeface="Lucida Sans" panose="020B0602030504020204" pitchFamily="34" charset="0"/>
              </a:rPr>
              <a:t>f research data management literacy,</a:t>
            </a:r>
          </a:p>
          <a:p>
            <a:pPr marL="342900" indent="-342900">
              <a:buAutoNum type="arabicParenBoth"/>
            </a:pPr>
            <a:r>
              <a:rPr lang="en-US" sz="1800" dirty="0">
                <a:solidFill>
                  <a:srgbClr val="191919"/>
                </a:solidFill>
                <a:latin typeface="Lucida Sans" panose="020B0602030504020204" pitchFamily="34" charset="0"/>
              </a:rPr>
              <a:t>o</a:t>
            </a:r>
            <a:r>
              <a:rPr lang="en-US" sz="1800" b="0" i="0" dirty="0">
                <a:solidFill>
                  <a:srgbClr val="191919"/>
                </a:solidFill>
                <a:effectLst/>
                <a:latin typeface="Lucida Sans" panose="020B0602030504020204" pitchFamily="34" charset="0"/>
              </a:rPr>
              <a:t>f required time and resources for proper research data management, and</a:t>
            </a:r>
          </a:p>
          <a:p>
            <a:pPr marL="342900" indent="-342900">
              <a:buFont typeface="Arial"/>
              <a:buAutoNum type="arabicParenBoth"/>
            </a:pPr>
            <a:r>
              <a:rPr lang="en-US" sz="1800" dirty="0">
                <a:solidFill>
                  <a:srgbClr val="191919"/>
                </a:solidFill>
                <a:latin typeface="Lucida Sans" panose="020B0602030504020204" pitchFamily="34" charset="0"/>
              </a:rPr>
              <a:t>of a privacy preserving research infrastructure for sensitive data. </a:t>
            </a:r>
          </a:p>
        </p:txBody>
      </p:sp>
    </p:spTree>
    <p:extLst>
      <p:ext uri="{BB962C8B-B14F-4D97-AF65-F5344CB8AC3E}">
        <p14:creationId xmlns:p14="http://schemas.microsoft.com/office/powerpoint/2010/main" val="420665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C8DE6C-FA0C-4D0F-AC18-540807C47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C5995227-21BF-4C7E-A83C-3449A2485A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29111" y="85745"/>
            <a:ext cx="814976" cy="17679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F197C15-2114-4FA8-A531-51E467CB49E5}" type="datetime1">
              <a:rPr lang="en-GB" smtClean="0"/>
              <a:pPr/>
              <a:t>04/09/2022</a:t>
            </a:fld>
            <a:endParaRPr lang="en-GB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058E487D-E446-41D6-B810-52DBC51DB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5</a:t>
            </a:fld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B107810-F39D-4748-9E70-411EF66B8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716"/>
            <a:ext cx="9144000" cy="436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felt 6">
            <a:extLst>
              <a:ext uri="{FF2B5EF4-FFF2-40B4-BE49-F238E27FC236}">
                <a16:creationId xmlns:a16="http://schemas.microsoft.com/office/drawing/2014/main" id="{881235BC-F976-45C9-8395-607CBC1ED8DA}"/>
              </a:ext>
            </a:extLst>
          </p:cNvPr>
          <p:cNvSpPr txBox="1"/>
          <p:nvPr/>
        </p:nvSpPr>
        <p:spPr>
          <a:xfrm>
            <a:off x="132688" y="4825604"/>
            <a:ext cx="457100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rgbClr val="1F2933"/>
                </a:solidFill>
                <a:latin typeface="Inter"/>
              </a:rPr>
              <a:t>Credit: International Brain Initiative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054368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8A73C-2BA3-4FC8-3B5C-3F87566C0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Example</a:t>
            </a:r>
            <a:r>
              <a:rPr lang="da-DK" dirty="0"/>
              <a:t> of </a:t>
            </a:r>
            <a:r>
              <a:rPr lang="da-DK" dirty="0" err="1"/>
              <a:t>brain</a:t>
            </a:r>
            <a:r>
              <a:rPr lang="da-DK" dirty="0"/>
              <a:t> PET data </a:t>
            </a:r>
            <a:r>
              <a:rPr lang="da-DK" dirty="0" err="1"/>
              <a:t>sharing</a:t>
            </a:r>
            <a:endParaRPr lang="en-US" dirty="0"/>
          </a:p>
        </p:txBody>
      </p:sp>
      <p:pic>
        <p:nvPicPr>
          <p:cNvPr id="5" name="Pladsholder til indhold 4">
            <a:extLst>
              <a:ext uri="{FF2B5EF4-FFF2-40B4-BE49-F238E27FC236}">
                <a16:creationId xmlns:a16="http://schemas.microsoft.com/office/drawing/2014/main" id="{CE00019B-D88D-D8E7-B181-B4818239FE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2778" y="1217663"/>
            <a:ext cx="4262069" cy="1539968"/>
          </a:xfrm>
        </p:spPr>
      </p:pic>
      <p:sp>
        <p:nvSpPr>
          <p:cNvPr id="7" name="Tekstfelt 6">
            <a:extLst>
              <a:ext uri="{FF2B5EF4-FFF2-40B4-BE49-F238E27FC236}">
                <a16:creationId xmlns:a16="http://schemas.microsoft.com/office/drawing/2014/main" id="{E9FE69D4-488E-1383-8F48-E34721817B54}"/>
              </a:ext>
            </a:extLst>
          </p:cNvPr>
          <p:cNvSpPr txBox="1"/>
          <p:nvPr/>
        </p:nvSpPr>
        <p:spPr>
          <a:xfrm>
            <a:off x="604282" y="2860870"/>
            <a:ext cx="747521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Data from four different PET centers to address whether neuroticism is related to serotonin transporter binding in vivo. The data includes thalamic and striatal serotonin transporter BP</a:t>
            </a:r>
            <a:r>
              <a:rPr lang="en-US" baseline="-25000" dirty="0"/>
              <a:t>ND</a:t>
            </a:r>
            <a:r>
              <a:rPr lang="en-US" dirty="0"/>
              <a:t> values and personality scores from 91 healthy males and 56 healthy females. </a:t>
            </a:r>
          </a:p>
        </p:txBody>
      </p:sp>
      <p:pic>
        <p:nvPicPr>
          <p:cNvPr id="9" name="Billede 8">
            <a:extLst>
              <a:ext uri="{FF2B5EF4-FFF2-40B4-BE49-F238E27FC236}">
                <a16:creationId xmlns:a16="http://schemas.microsoft.com/office/drawing/2014/main" id="{FF24A9D2-5FEC-6C42-848E-53D518B65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778" y="3722370"/>
            <a:ext cx="63722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Molecular (and functional) brain atlases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endParaRPr sz="1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6" name="Google Shape;12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MNI (volume) and </a:t>
            </a:r>
            <a:r>
              <a:rPr lang="en-GB" dirty="0" err="1"/>
              <a:t>FreeSurfer</a:t>
            </a:r>
            <a:r>
              <a:rPr lang="en-GB" dirty="0"/>
              <a:t> Average (Surface)</a:t>
            </a:r>
            <a:endParaRPr dirty="0"/>
          </a:p>
          <a:p>
            <a:pPr marL="0" indent="0">
              <a:spcBef>
                <a:spcPts val="1200"/>
              </a:spcBef>
              <a:buNone/>
            </a:pPr>
            <a:r>
              <a:rPr lang="en-US" dirty="0"/>
              <a:t>Tracer based vs. Target based atlases (multi-sites, multi-tracers harmonization) </a:t>
            </a: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GB" dirty="0"/>
              <a:t>How do the different anatomical and functional (fMRI connectivity) atlases match receptor maps? </a:t>
            </a:r>
            <a:endParaRPr dirty="0"/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650" y="3158251"/>
            <a:ext cx="5886450" cy="1577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felt 1">
            <a:extLst>
              <a:ext uri="{FF2B5EF4-FFF2-40B4-BE49-F238E27FC236}">
                <a16:creationId xmlns:a16="http://schemas.microsoft.com/office/drawing/2014/main" id="{44F469D4-F2B5-C756-96B6-958119AD8C32}"/>
              </a:ext>
            </a:extLst>
          </p:cNvPr>
          <p:cNvSpPr txBox="1"/>
          <p:nvPr/>
        </p:nvSpPr>
        <p:spPr>
          <a:xfrm>
            <a:off x="206478" y="4698475"/>
            <a:ext cx="89375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err="1"/>
              <a:t>Beliveau</a:t>
            </a:r>
            <a:r>
              <a:rPr lang="da-DK" sz="1200" dirty="0"/>
              <a:t> et al, J </a:t>
            </a:r>
            <a:r>
              <a:rPr lang="da-DK" sz="1200" dirty="0" err="1"/>
              <a:t>Neurosci</a:t>
            </a:r>
            <a:r>
              <a:rPr lang="da-DK" sz="1200" dirty="0"/>
              <a:t> 2017; </a:t>
            </a:r>
            <a:r>
              <a:rPr lang="da-DK" sz="1200" dirty="0" err="1"/>
              <a:t>Norgaard</a:t>
            </a:r>
            <a:r>
              <a:rPr lang="da-DK" sz="1200" dirty="0"/>
              <a:t> et al, </a:t>
            </a:r>
            <a:r>
              <a:rPr lang="da-DK" sz="1200" dirty="0" err="1"/>
              <a:t>NeuroImage</a:t>
            </a:r>
            <a:r>
              <a:rPr lang="da-DK" sz="1200" dirty="0"/>
              <a:t> 2021; Hansen et al, Nature </a:t>
            </a:r>
            <a:r>
              <a:rPr lang="da-DK" sz="1200" dirty="0" err="1"/>
              <a:t>Neurosci</a:t>
            </a:r>
            <a:r>
              <a:rPr lang="da-DK" sz="1200" dirty="0"/>
              <a:t> 2022 (in </a:t>
            </a:r>
            <a:r>
              <a:rPr lang="da-DK" sz="1200" dirty="0" err="1"/>
              <a:t>press</a:t>
            </a:r>
            <a:r>
              <a:rPr lang="da-DK" sz="1200" dirty="0"/>
              <a:t>).</a:t>
            </a:r>
            <a:endParaRPr lang="en-US" sz="1200" dirty="0"/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60B1432C-4BDF-0E14-3198-4BF5177F7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3592" y="2839953"/>
            <a:ext cx="1347215" cy="179372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62" y="639967"/>
            <a:ext cx="5898395" cy="434161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Standard nomenclature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099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Consensus on publishing PET experiments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382" y="1114425"/>
            <a:ext cx="5044706" cy="3555034"/>
          </a:xfrm>
        </p:spPr>
      </p:pic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441723" y="1226344"/>
            <a:ext cx="2928338" cy="35063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da-DK" sz="2400" kern="1200" spc="6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marR="0" indent="-358775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da-DK" sz="2000" kern="1200" spc="6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73150" indent="-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9138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da-DK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138" indent="354013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spc="6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9138" indent="35401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a-DK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Replication in science can be improved with standards for reporting and sharing of primary research data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20347357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905</Words>
  <Application>Microsoft Office PowerPoint</Application>
  <PresentationFormat>Skærmshow (16:9)</PresentationFormat>
  <Paragraphs>128</Paragraphs>
  <Slides>22</Slides>
  <Notes>19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22</vt:i4>
      </vt:variant>
    </vt:vector>
  </HeadingPairs>
  <TitlesOfParts>
    <vt:vector size="28" baseType="lpstr">
      <vt:lpstr>Arial</vt:lpstr>
      <vt:lpstr>Calibri</vt:lpstr>
      <vt:lpstr>Georgia</vt:lpstr>
      <vt:lpstr>Inter</vt:lpstr>
      <vt:lpstr>Lucida Sans</vt:lpstr>
      <vt:lpstr>Simple Light</vt:lpstr>
      <vt:lpstr>PowerPoint-præsentation</vt:lpstr>
      <vt:lpstr>The reproducibility crisis in neuroscience</vt:lpstr>
      <vt:lpstr>The German National Research Data Infrastructure in Neuroscience (NFDI-Neuro) </vt:lpstr>
      <vt:lpstr>Barriers for Open Science</vt:lpstr>
      <vt:lpstr>PowerPoint-præsentation</vt:lpstr>
      <vt:lpstr>Example of brain PET data sharing</vt:lpstr>
      <vt:lpstr>Molecular (and functional) brain atlases  </vt:lpstr>
      <vt:lpstr>Standard nomenclature</vt:lpstr>
      <vt:lpstr>Consensus on publishing PET experiments</vt:lpstr>
      <vt:lpstr>From OpenNeuro ...</vt:lpstr>
      <vt:lpstr>...to OpenNeuroPET</vt:lpstr>
      <vt:lpstr>OpenNeuroPET</vt:lpstr>
      <vt:lpstr>OpenNeuroPET</vt:lpstr>
      <vt:lpstr>OpenNeuroPET</vt:lpstr>
      <vt:lpstr>Data scales in neuroimaging (OpenNeuro PET version) </vt:lpstr>
      <vt:lpstr>Raw Data harmonization</vt:lpstr>
      <vt:lpstr>Raw Data harmonization</vt:lpstr>
      <vt:lpstr>Raw Data harmonization</vt:lpstr>
      <vt:lpstr>Data Processing harmonization</vt:lpstr>
      <vt:lpstr>Data Processing harmonization</vt:lpstr>
      <vt:lpstr>Data Processing harmonization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scales in neuroimaging (OpenNeuro PET version)</dc:title>
  <dc:creator>Gitte Moos Knudsen</dc:creator>
  <cp:lastModifiedBy>Gitte Moos Knudsen</cp:lastModifiedBy>
  <cp:revision>6</cp:revision>
  <dcterms:modified xsi:type="dcterms:W3CDTF">2022-09-04T18:32:35Z</dcterms:modified>
</cp:coreProperties>
</file>