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9" r:id="rId2"/>
    <p:sldMasterId id="2147483695" r:id="rId3"/>
    <p:sldMasterId id="2147483707" r:id="rId4"/>
  </p:sldMasterIdLst>
  <p:notesMasterIdLst>
    <p:notesMasterId r:id="rId40"/>
  </p:notesMasterIdLst>
  <p:sldIdLst>
    <p:sldId id="897" r:id="rId5"/>
    <p:sldId id="1328" r:id="rId6"/>
    <p:sldId id="257" r:id="rId7"/>
    <p:sldId id="1238" r:id="rId8"/>
    <p:sldId id="271" r:id="rId9"/>
    <p:sldId id="1298" r:id="rId10"/>
    <p:sldId id="1299" r:id="rId11"/>
    <p:sldId id="260" r:id="rId12"/>
    <p:sldId id="1250" r:id="rId13"/>
    <p:sldId id="1251" r:id="rId14"/>
    <p:sldId id="1247" r:id="rId15"/>
    <p:sldId id="1252" r:id="rId16"/>
    <p:sldId id="1215" r:id="rId17"/>
    <p:sldId id="627" r:id="rId18"/>
    <p:sldId id="1281" r:id="rId19"/>
    <p:sldId id="1363" r:id="rId20"/>
    <p:sldId id="1347" r:id="rId21"/>
    <p:sldId id="1356" r:id="rId22"/>
    <p:sldId id="1348" r:id="rId23"/>
    <p:sldId id="983" r:id="rId24"/>
    <p:sldId id="1349" r:id="rId25"/>
    <p:sldId id="1350" r:id="rId26"/>
    <p:sldId id="1351" r:id="rId27"/>
    <p:sldId id="278" r:id="rId28"/>
    <p:sldId id="1333" r:id="rId29"/>
    <p:sldId id="984" r:id="rId30"/>
    <p:sldId id="1318" r:id="rId31"/>
    <p:sldId id="1352" r:id="rId32"/>
    <p:sldId id="981" r:id="rId33"/>
    <p:sldId id="1331" r:id="rId34"/>
    <p:sldId id="1353" r:id="rId35"/>
    <p:sldId id="1354" r:id="rId36"/>
    <p:sldId id="1355" r:id="rId37"/>
    <p:sldId id="814" r:id="rId38"/>
    <p:sldId id="1300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1DADEE75-0745-814A-B804-E4DB0AFB1350}">
          <p14:sldIdLst>
            <p14:sldId id="897"/>
          </p14:sldIdLst>
        </p14:section>
        <p14:section name="NeuroEXPLORER" id="{92B3B94A-4045-9841-9CC6-9A53DD234870}">
          <p14:sldIdLst>
            <p14:sldId id="1328"/>
            <p14:sldId id="257"/>
            <p14:sldId id="1238"/>
            <p14:sldId id="271"/>
            <p14:sldId id="1298"/>
            <p14:sldId id="1299"/>
            <p14:sldId id="260"/>
            <p14:sldId id="1250"/>
            <p14:sldId id="1251"/>
            <p14:sldId id="1247"/>
            <p14:sldId id="1252"/>
            <p14:sldId id="1215"/>
            <p14:sldId id="627"/>
            <p14:sldId id="1281"/>
            <p14:sldId id="1363"/>
            <p14:sldId id="1347"/>
            <p14:sldId id="1356"/>
            <p14:sldId id="1348"/>
            <p14:sldId id="983"/>
            <p14:sldId id="1349"/>
            <p14:sldId id="1350"/>
            <p14:sldId id="1351"/>
            <p14:sldId id="278"/>
            <p14:sldId id="1333"/>
            <p14:sldId id="984"/>
            <p14:sldId id="1318"/>
            <p14:sldId id="1352"/>
            <p14:sldId id="981"/>
            <p14:sldId id="1331"/>
            <p14:sldId id="1353"/>
            <p14:sldId id="1354"/>
            <p14:sldId id="1355"/>
            <p14:sldId id="814"/>
            <p14:sldId id="130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46D"/>
    <a:srgbClr val="314073"/>
    <a:srgbClr val="3C4B7E"/>
    <a:srgbClr val="435285"/>
    <a:srgbClr val="3F4E81"/>
    <a:srgbClr val="7182B7"/>
    <a:srgbClr val="5C6FAC"/>
    <a:srgbClr val="5164A1"/>
    <a:srgbClr val="2F3E72"/>
    <a:srgbClr val="4556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495" autoAdjust="0"/>
    <p:restoredTop sz="86415"/>
  </p:normalViewPr>
  <p:slideViewPr>
    <p:cSldViewPr snapToGrid="0">
      <p:cViewPr varScale="1">
        <p:scale>
          <a:sx n="124" d="100"/>
          <a:sy n="124" d="100"/>
        </p:scale>
        <p:origin x="360" y="168"/>
      </p:cViewPr>
      <p:guideLst/>
    </p:cSldViewPr>
  </p:slideViewPr>
  <p:outlineViewPr>
    <p:cViewPr>
      <p:scale>
        <a:sx n="33" d="100"/>
        <a:sy n="33" d="100"/>
      </p:scale>
      <p:origin x="0" y="-54736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D9B33-7A62-4440-8120-23F964DB5AC8}" type="datetimeFigureOut">
              <a:rPr lang="en-US" smtClean="0"/>
              <a:t>8/29/22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B052A6-99B6-2F48-BB4B-9A4E457F0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81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Penn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2013-10-01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Carson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62742D-9C3B-F34C-9EAF-46892312DC0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sp>
        <p:nvSpPr>
          <p:cNvPr id="67174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And this what the integral-linearized equation looks like. It’s called linear-parametric…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See there’s a term describing SS...another describing a DA transient. </a:t>
            </a:r>
          </a:p>
          <a:p>
            <a:r>
              <a:rPr lang="en-US" dirty="0"/>
              <a:t>I’ve told you that DA release is described by an amplitude + 3 timing variables.</a:t>
            </a:r>
          </a:p>
          <a:p>
            <a:r>
              <a:rPr lang="en-US" dirty="0"/>
              <a:t>something interesting about these </a:t>
            </a:r>
            <a:r>
              <a:rPr lang="en-US" b="1" dirty="0"/>
              <a:t>3 timing parameters </a:t>
            </a:r>
            <a:r>
              <a:rPr lang="en-US" dirty="0"/>
              <a:t>is that they </a:t>
            </a:r>
            <a:r>
              <a:rPr lang="en-US" b="1" dirty="0"/>
              <a:t>aren’t EXPLICITLY estimated</a:t>
            </a:r>
            <a:r>
              <a:rPr lang="en-US" dirty="0"/>
              <a:t>. Instead we use </a:t>
            </a:r>
            <a:r>
              <a:rPr lang="en-US" dirty="0" err="1"/>
              <a:t>whats</a:t>
            </a:r>
            <a:r>
              <a:rPr lang="en-US" dirty="0"/>
              <a:t> called basis function implementation.</a:t>
            </a:r>
          </a:p>
          <a:p>
            <a:r>
              <a:rPr lang="en-US" dirty="0"/>
              <a:t>basically, all possible DA parameters are discretized and defined before implementation</a:t>
            </a:r>
          </a:p>
          <a:p>
            <a:r>
              <a:rPr lang="en-US" dirty="0"/>
              <a:t>we give the model a bunch of basis functions that are formed by these discretized params and let it pick the best one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E691BE-A632-544C-BF31-7C2CC1B5818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679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Summary finding.  8 men</a:t>
            </a:r>
            <a:r>
              <a:rPr lang="en-US" baseline="0" dirty="0"/>
              <a:t> and 8 women smokers were scanned with 11C-raclopride B/I in HRRT with </a:t>
            </a:r>
            <a:r>
              <a:rPr lang="en-US" baseline="0" dirty="0" err="1"/>
              <a:t>Vicra</a:t>
            </a:r>
            <a:r>
              <a:rPr lang="en-US" baseline="0" dirty="0"/>
              <a:t>.  Subjects smoked in the middle of the scan.  We estimated their dopamine response to smoking at each voxel in </a:t>
            </a:r>
            <a:r>
              <a:rPr lang="en-US" baseline="0" dirty="0" err="1"/>
              <a:t>precommisural</a:t>
            </a:r>
            <a:r>
              <a:rPr lang="en-US" baseline="0" dirty="0"/>
              <a:t> striatum using </a:t>
            </a:r>
            <a:r>
              <a:rPr lang="en-US" baseline="0" dirty="0" err="1"/>
              <a:t>lpntPET</a:t>
            </a:r>
            <a:r>
              <a:rPr lang="en-US" baseline="0" dirty="0"/>
              <a:t> (Kim et al., HBM 2014).  Only ‘significant’ dopamine responses contributed to the “scored” at each voxel.  The probability of activation at a voxel is the fraction of men (or women) who had a significant dopamine </a:t>
            </a:r>
            <a:r>
              <a:rPr lang="en-US" baseline="0" dirty="0" err="1"/>
              <a:t>respone</a:t>
            </a:r>
            <a:r>
              <a:rPr lang="en-US" baseline="0" dirty="0"/>
              <a:t> at that location.  A Permutation test (100,000 re-samplings of 8 and 8) showed that the likelihood of finding such a large difference in number of activated voxels in r Vent Striatum was p &lt; 0.1)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189D00-1D05-482F-851D-AB32966A9312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4237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76200"/>
            <a:ext cx="12192000" cy="7086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6011866"/>
            <a:ext cx="12192000" cy="9985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 userDrawn="1"/>
        </p:nvSpPr>
        <p:spPr bwMode="auto">
          <a:xfrm>
            <a:off x="0" y="5748338"/>
            <a:ext cx="12192000" cy="228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350">
              <a:solidFill>
                <a:srgbClr val="000000"/>
              </a:solidFill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auto">
          <a:xfrm>
            <a:off x="0" y="228600"/>
            <a:ext cx="12192000" cy="56642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1350">
              <a:solidFill>
                <a:srgbClr val="000000"/>
              </a:solidFill>
            </a:endParaRPr>
          </a:p>
        </p:txBody>
      </p:sp>
      <p:pic>
        <p:nvPicPr>
          <p:cNvPr id="11" name="Picture 12" descr="YSM_Shield_CMYK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25200" y="6143628"/>
            <a:ext cx="762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Z:\Justin\Logos\YSM\New Brand\YSM_YaleBlue_CMYK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202" y="6343359"/>
            <a:ext cx="4870449" cy="266993"/>
          </a:xfrm>
          <a:prstGeom prst="rect">
            <a:avLst/>
          </a:prstGeom>
          <a:noFill/>
        </p:spPr>
      </p:pic>
      <p:sp>
        <p:nvSpPr>
          <p:cNvPr id="13" name="Title Placeholder 14"/>
          <p:cNvSpPr>
            <a:spLocks noGrp="1"/>
          </p:cNvSpPr>
          <p:nvPr>
            <p:ph type="title" hasCustomPrompt="1"/>
          </p:nvPr>
        </p:nvSpPr>
        <p:spPr>
          <a:xfrm>
            <a:off x="711200" y="990604"/>
            <a:ext cx="10972800" cy="8381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lang="en-US" sz="3300" kern="1200" baseline="0" dirty="0">
                <a:solidFill>
                  <a:schemeClr val="bg1"/>
                </a:solidFill>
                <a:latin typeface="Georgia" pitchFamily="18" charset="0"/>
                <a:ea typeface="ＭＳ Ｐゴシック" pitchFamily="34" charset="-128"/>
                <a:cs typeface="+mn-cs"/>
              </a:defRPr>
            </a:lvl1pPr>
          </a:lstStyle>
          <a:p>
            <a:r>
              <a:rPr lang="en-US" dirty="0"/>
              <a:t>Click to edit Presentation Title 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1905000"/>
            <a:ext cx="10972800" cy="1524000"/>
          </a:xfrm>
        </p:spPr>
        <p:txBody>
          <a:bodyPr/>
          <a:lstStyle>
            <a:lvl1pPr marL="257175" marR="0" indent="-257175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US" sz="2100" kern="1200" noProof="0">
                <a:solidFill>
                  <a:schemeClr val="bg1"/>
                </a:solidFill>
                <a:latin typeface="Georgia" pitchFamily="18" charset="0"/>
                <a:ea typeface="ＭＳ Ｐゴシック" pitchFamily="34" charset="-128"/>
              </a:defRPr>
            </a:lvl1pPr>
          </a:lstStyle>
          <a:p>
            <a:pPr marL="257175" marR="0" lvl="0" indent="-257175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800" kern="1200" noProof="0" dirty="0">
                <a:solidFill>
                  <a:schemeClr val="bg1"/>
                </a:solidFill>
                <a:latin typeface="Georgia" pitchFamily="18" charset="0"/>
                <a:ea typeface="ＭＳ Ｐゴシック" pitchFamily="34" charset="-128"/>
                <a:cs typeface="+mn-cs"/>
              </a:rPr>
              <a:t>Click to add presentation title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711200" y="3657600"/>
            <a:ext cx="10972800" cy="762000"/>
          </a:xfrm>
        </p:spPr>
        <p:txBody>
          <a:bodyPr/>
          <a:lstStyle>
            <a:lvl1pPr>
              <a:buNone/>
              <a:defRPr lang="en-US" sz="1350" i="1" kern="1200" baseline="0" dirty="0" smtClean="0">
                <a:solidFill>
                  <a:schemeClr val="bg1"/>
                </a:solidFill>
                <a:latin typeface="Georgia" pitchFamily="18" charset="0"/>
                <a:ea typeface="ＭＳ Ｐゴシック" pitchFamily="34" charset="-128"/>
                <a:cs typeface="+mn-cs"/>
              </a:defRPr>
            </a:lvl1pPr>
          </a:lstStyle>
          <a:p>
            <a:pPr marL="257175" lvl="0" indent="-257175" algn="l" defTabSz="6858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Click to edit presenter’s name and presentation’s date</a:t>
            </a:r>
          </a:p>
        </p:txBody>
      </p:sp>
    </p:spTree>
    <p:extLst>
      <p:ext uri="{BB962C8B-B14F-4D97-AF65-F5344CB8AC3E}">
        <p14:creationId xmlns:p14="http://schemas.microsoft.com/office/powerpoint/2010/main" val="961227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71BBB-E873-EF45-96C2-29E3DDF80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070EA0-B7C5-8049-8129-43B354277B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1C1D4D-1917-864F-8681-DE16ABDA1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8BC275-BC2C-2549-8213-23C392BA1D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25A43C-2C2E-2A44-92B4-048FFBA1ED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0906FE-5074-AE4B-A7C4-C2429E751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49AFD8-99E0-CE48-9BC9-76DDE119F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987114-D4D3-174C-BB45-12D3F04AA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756-EFE0-2843-B8A5-2DB59D0A6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15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5E1AC-3984-2545-AE55-5BB2C0BCA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64E8A6-5B96-7D4A-AF69-4F7AC625F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FC3659-B3D9-8542-B96D-E2CAA032D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667135"/>
            <a:ext cx="4114800" cy="178632"/>
          </a:xfrm>
        </p:spPr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A2DCD2-724E-684A-99D5-A81779B95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756-EFE0-2843-B8A5-2DB59D0A6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167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4E136F-7964-5245-BC4C-7E5110313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EEDEB6-0CFE-BF4F-8270-5E546DA5D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71257" y="6662057"/>
            <a:ext cx="4114800" cy="195943"/>
          </a:xfrm>
        </p:spPr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ED5CE6-2C18-6641-963A-23933F8BD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756-EFE0-2843-B8A5-2DB59D0A6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645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FBE15-2749-9F4E-AE97-5FD87E597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C6B395-ADDA-A046-979E-FED1D40CE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30F320-08D7-784B-B6E4-F4A6B72937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A66C19-37C7-B549-A029-218861697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6E3103-E1C2-4345-B66D-2A07E71F6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E6D0EC-C9FB-6349-8260-F6B0EF466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756-EFE0-2843-B8A5-2DB59D0A6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4718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C88FA-D1F6-4349-A517-5BBA23471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F0C02A-7A12-964A-8857-B921C11AE1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D53901-F403-B54F-BD4A-36EC5694C2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07CC6B-0674-494E-9464-B766D0797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C2FCB-8622-7441-AE31-D245FA466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C911C-D22F-874C-AA77-BEF514056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756-EFE0-2843-B8A5-2DB59D0A6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6634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A7B9F-07C9-2E4F-A63D-B2F0F7ADF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C634DA-C8D2-AA41-B8A3-C1857A19AE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BF8C1-90EA-ED46-A2CE-608E6E30B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D1448-4E1F-3B4D-8D76-21601D5A7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800E48-00B8-1B44-965D-B4AAAA612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756-EFE0-2843-B8A5-2DB59D0A6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2411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A82C288-67ED-3443-A766-644830DAA8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FE9951-1F33-3842-851A-2F7E10EF5E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D1D82-B95F-944C-9926-AB9626D2DF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0EAF33-5E7B-9340-AE4B-B380E2B5C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781A9-0F70-5D4B-BDE5-94507518D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756-EFE0-2843-B8A5-2DB59D0A6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99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0EB353-CE29-9447-8523-54B5958539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9971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12/7/2020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NSS/MIC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B98B5FF6-C0A7-344D-9DB4-4035587F3E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5778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356351"/>
            <a:ext cx="76454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000000">
                    <a:tint val="75000"/>
                  </a:srgbClr>
                </a:solidFill>
              </a:rPr>
              <a:t>NSS/MIC 2021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9F8FBD0B-D5BA-AC4A-B182-CCF391B5588A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39781"/>
            <a:ext cx="10972800" cy="4197252"/>
          </a:xfrm>
        </p:spPr>
        <p:txBody>
          <a:bodyPr anchor="t">
            <a:normAutofit/>
          </a:bodyPr>
          <a:lstStyle>
            <a:lvl1pPr marL="0" indent="0">
              <a:lnSpc>
                <a:spcPts val="5200"/>
              </a:lnSpc>
              <a:buNone/>
              <a:defRPr sz="5100" b="1">
                <a:solidFill>
                  <a:srgbClr val="666666"/>
                </a:solidFill>
                <a:latin typeface="Times New Roman"/>
                <a:cs typeface="Times New Roman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545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1">
                <a:latin typeface="Helvetica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802862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A06AE-444F-5B4E-A0FC-5C35063DCE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DA0972-E42A-6641-B67A-5FC2248959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631E8-93C7-8748-822D-1ECA37ED4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E0B10-3D18-AB42-AE83-7AC244EB7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0981" y="6489062"/>
            <a:ext cx="4114800" cy="365125"/>
          </a:xfrm>
        </p:spPr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EB0472-8135-F14D-AC83-0E66C6F6E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组合 2">
            <a:extLst>
              <a:ext uri="{FF2B5EF4-FFF2-40B4-BE49-F238E27FC236}">
                <a16:creationId xmlns:a16="http://schemas.microsoft.com/office/drawing/2014/main" id="{CD42A2C8-42D9-8D4B-AAA7-C55D9F98E1C7}"/>
              </a:ext>
            </a:extLst>
          </p:cNvPr>
          <p:cNvGrpSpPr/>
          <p:nvPr userDrawn="1"/>
        </p:nvGrpSpPr>
        <p:grpSpPr>
          <a:xfrm>
            <a:off x="6477659" y="398832"/>
            <a:ext cx="5373200" cy="456146"/>
            <a:chOff x="6326584" y="396469"/>
            <a:chExt cx="5373200" cy="456146"/>
          </a:xfrm>
        </p:grpSpPr>
        <p:pic>
          <p:nvPicPr>
            <p:cNvPr id="8" name="图片 14">
              <a:extLst>
                <a:ext uri="{FF2B5EF4-FFF2-40B4-BE49-F238E27FC236}">
                  <a16:creationId xmlns:a16="http://schemas.microsoft.com/office/drawing/2014/main" id="{355182CD-1E13-A340-AB30-E2B97FD39F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38577" y="449275"/>
              <a:ext cx="1561207" cy="396327"/>
            </a:xfrm>
            <a:prstGeom prst="rect">
              <a:avLst/>
            </a:prstGeom>
          </p:spPr>
        </p:pic>
        <p:cxnSp>
          <p:nvCxnSpPr>
            <p:cNvPr id="9" name="直线连接符 16">
              <a:extLst>
                <a:ext uri="{FF2B5EF4-FFF2-40B4-BE49-F238E27FC236}">
                  <a16:creationId xmlns:a16="http://schemas.microsoft.com/office/drawing/2014/main" id="{50B2AC4B-1112-654C-B077-48C289CAD067}"/>
                </a:ext>
              </a:extLst>
            </p:cNvPr>
            <p:cNvCxnSpPr>
              <a:cxnSpLocks/>
            </p:cNvCxnSpPr>
            <p:nvPr/>
          </p:nvCxnSpPr>
          <p:spPr>
            <a:xfrm>
              <a:off x="9939621" y="475509"/>
              <a:ext cx="0" cy="3438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图片 4">
              <a:extLst>
                <a:ext uri="{FF2B5EF4-FFF2-40B4-BE49-F238E27FC236}">
                  <a16:creationId xmlns:a16="http://schemas.microsoft.com/office/drawing/2014/main" id="{6E8B170A-9CF0-9049-9684-40C1E20769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26584" y="396469"/>
              <a:ext cx="1014324" cy="456146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B13AF037-F875-A94C-99EF-45A302C8A2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84757" y="482628"/>
              <a:ext cx="1935169" cy="325108"/>
            </a:xfrm>
            <a:prstGeom prst="rect">
              <a:avLst/>
            </a:prstGeom>
          </p:spPr>
        </p:pic>
        <p:cxnSp>
          <p:nvCxnSpPr>
            <p:cNvPr id="12" name="直线连接符 23">
              <a:extLst>
                <a:ext uri="{FF2B5EF4-FFF2-40B4-BE49-F238E27FC236}">
                  <a16:creationId xmlns:a16="http://schemas.microsoft.com/office/drawing/2014/main" id="{1968A188-78AD-7149-8805-B0D25E82933C}"/>
                </a:ext>
              </a:extLst>
            </p:cNvPr>
            <p:cNvCxnSpPr>
              <a:cxnSpLocks/>
            </p:cNvCxnSpPr>
            <p:nvPr/>
          </p:nvCxnSpPr>
          <p:spPr>
            <a:xfrm>
              <a:off x="7571964" y="475509"/>
              <a:ext cx="0" cy="3438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7">
            <a:extLst>
              <a:ext uri="{FF2B5EF4-FFF2-40B4-BE49-F238E27FC236}">
                <a16:creationId xmlns:a16="http://schemas.microsoft.com/office/drawing/2014/main" id="{2DE9E6E4-DAF2-A94B-B532-97554FC035A1}"/>
              </a:ext>
            </a:extLst>
          </p:cNvPr>
          <p:cNvGrpSpPr/>
          <p:nvPr userDrawn="1"/>
        </p:nvGrpSpPr>
        <p:grpSpPr>
          <a:xfrm>
            <a:off x="400936" y="52316"/>
            <a:ext cx="4526813" cy="1149178"/>
            <a:chOff x="490030" y="144162"/>
            <a:chExt cx="4526813" cy="1149178"/>
          </a:xfrm>
        </p:grpSpPr>
        <p:pic>
          <p:nvPicPr>
            <p:cNvPr id="14" name="图片 18">
              <a:extLst>
                <a:ext uri="{FF2B5EF4-FFF2-40B4-BE49-F238E27FC236}">
                  <a16:creationId xmlns:a16="http://schemas.microsoft.com/office/drawing/2014/main" id="{3BBE3AD4-9F3A-3043-9ED6-62E03DA25E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57798" y="626905"/>
              <a:ext cx="2859045" cy="324122"/>
            </a:xfrm>
            <a:prstGeom prst="rect">
              <a:avLst/>
            </a:prstGeom>
          </p:spPr>
        </p:pic>
        <p:pic>
          <p:nvPicPr>
            <p:cNvPr id="15" name="图片 19">
              <a:extLst>
                <a:ext uri="{FF2B5EF4-FFF2-40B4-BE49-F238E27FC236}">
                  <a16:creationId xmlns:a16="http://schemas.microsoft.com/office/drawing/2014/main" id="{EED384F4-5221-EE48-9466-012AB8144F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0030" y="144162"/>
              <a:ext cx="1419086" cy="1149178"/>
            </a:xfrm>
            <a:prstGeom prst="rect">
              <a:avLst/>
            </a:prstGeom>
          </p:spPr>
        </p:pic>
      </p:grpSp>
      <p:cxnSp>
        <p:nvCxnSpPr>
          <p:cNvPr id="16" name="直线连接符 5">
            <a:extLst>
              <a:ext uri="{FF2B5EF4-FFF2-40B4-BE49-F238E27FC236}">
                <a16:creationId xmlns:a16="http://schemas.microsoft.com/office/drawing/2014/main" id="{8E93B6FA-F0D7-1B48-935C-D36BAEAB8CC6}"/>
              </a:ext>
            </a:extLst>
          </p:cNvPr>
          <p:cNvCxnSpPr/>
          <p:nvPr userDrawn="1"/>
        </p:nvCxnSpPr>
        <p:spPr>
          <a:xfrm>
            <a:off x="0" y="1201494"/>
            <a:ext cx="121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068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4AD19-0F6A-8B49-9296-985B3F46A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2EC94-C617-FE4D-8D87-8E8687D54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F92059-3F71-0D4A-9F6A-D8D4E83E3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97FF7-38C7-8943-B202-EEE675BE2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2BD651-CF56-5B48-BFD4-667D23A97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5653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F8AE0-3B5F-A14E-AD2C-249024A26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5171EE-0470-4F40-9BF4-F4E5C81EB0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5030A-0F04-D740-B911-3C9D7094B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12430-3D9B-E444-AC98-9ED8B765F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F429B7-0BEB-0B41-91FD-DC03F1CF9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组合 2">
            <a:extLst>
              <a:ext uri="{FF2B5EF4-FFF2-40B4-BE49-F238E27FC236}">
                <a16:creationId xmlns:a16="http://schemas.microsoft.com/office/drawing/2014/main" id="{F6B29000-E6C0-E34F-AFD5-6F6694764919}"/>
              </a:ext>
            </a:extLst>
          </p:cNvPr>
          <p:cNvGrpSpPr/>
          <p:nvPr userDrawn="1"/>
        </p:nvGrpSpPr>
        <p:grpSpPr>
          <a:xfrm>
            <a:off x="6477659" y="398832"/>
            <a:ext cx="5373200" cy="456146"/>
            <a:chOff x="6326584" y="396469"/>
            <a:chExt cx="5373200" cy="456146"/>
          </a:xfrm>
        </p:grpSpPr>
        <p:pic>
          <p:nvPicPr>
            <p:cNvPr id="8" name="图片 14">
              <a:extLst>
                <a:ext uri="{FF2B5EF4-FFF2-40B4-BE49-F238E27FC236}">
                  <a16:creationId xmlns:a16="http://schemas.microsoft.com/office/drawing/2014/main" id="{947F1138-58CB-D844-8FDB-6D303DE127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38577" y="449275"/>
              <a:ext cx="1561207" cy="396327"/>
            </a:xfrm>
            <a:prstGeom prst="rect">
              <a:avLst/>
            </a:prstGeom>
          </p:spPr>
        </p:pic>
        <p:cxnSp>
          <p:nvCxnSpPr>
            <p:cNvPr id="9" name="直线连接符 16">
              <a:extLst>
                <a:ext uri="{FF2B5EF4-FFF2-40B4-BE49-F238E27FC236}">
                  <a16:creationId xmlns:a16="http://schemas.microsoft.com/office/drawing/2014/main" id="{80B29700-FEFA-034D-B526-F2F1B6D392DE}"/>
                </a:ext>
              </a:extLst>
            </p:cNvPr>
            <p:cNvCxnSpPr>
              <a:cxnSpLocks/>
            </p:cNvCxnSpPr>
            <p:nvPr/>
          </p:nvCxnSpPr>
          <p:spPr>
            <a:xfrm>
              <a:off x="9939621" y="475509"/>
              <a:ext cx="0" cy="3438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图片 4">
              <a:extLst>
                <a:ext uri="{FF2B5EF4-FFF2-40B4-BE49-F238E27FC236}">
                  <a16:creationId xmlns:a16="http://schemas.microsoft.com/office/drawing/2014/main" id="{E5500303-03DF-7845-88E7-7C45816DE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26584" y="396469"/>
              <a:ext cx="1014324" cy="456146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966120B7-86C7-9047-A3AC-C6D0C0F34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84757" y="482628"/>
              <a:ext cx="1935169" cy="325108"/>
            </a:xfrm>
            <a:prstGeom prst="rect">
              <a:avLst/>
            </a:prstGeom>
          </p:spPr>
        </p:pic>
        <p:cxnSp>
          <p:nvCxnSpPr>
            <p:cNvPr id="12" name="直线连接符 23">
              <a:extLst>
                <a:ext uri="{FF2B5EF4-FFF2-40B4-BE49-F238E27FC236}">
                  <a16:creationId xmlns:a16="http://schemas.microsoft.com/office/drawing/2014/main" id="{5551D344-5682-CE4C-A3AA-6D771CCC7E56}"/>
                </a:ext>
              </a:extLst>
            </p:cNvPr>
            <p:cNvCxnSpPr>
              <a:cxnSpLocks/>
            </p:cNvCxnSpPr>
            <p:nvPr/>
          </p:nvCxnSpPr>
          <p:spPr>
            <a:xfrm>
              <a:off x="7571964" y="475509"/>
              <a:ext cx="0" cy="3438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7">
            <a:extLst>
              <a:ext uri="{FF2B5EF4-FFF2-40B4-BE49-F238E27FC236}">
                <a16:creationId xmlns:a16="http://schemas.microsoft.com/office/drawing/2014/main" id="{CE5C09C8-FFBB-1349-9127-E6EA0009439D}"/>
              </a:ext>
            </a:extLst>
          </p:cNvPr>
          <p:cNvGrpSpPr/>
          <p:nvPr userDrawn="1"/>
        </p:nvGrpSpPr>
        <p:grpSpPr>
          <a:xfrm>
            <a:off x="400936" y="52316"/>
            <a:ext cx="4526813" cy="1149178"/>
            <a:chOff x="490030" y="144162"/>
            <a:chExt cx="4526813" cy="1149178"/>
          </a:xfrm>
        </p:grpSpPr>
        <p:pic>
          <p:nvPicPr>
            <p:cNvPr id="14" name="图片 18">
              <a:extLst>
                <a:ext uri="{FF2B5EF4-FFF2-40B4-BE49-F238E27FC236}">
                  <a16:creationId xmlns:a16="http://schemas.microsoft.com/office/drawing/2014/main" id="{60B9B922-6868-B743-B539-2B8D7F23322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57798" y="626905"/>
              <a:ext cx="2859045" cy="324122"/>
            </a:xfrm>
            <a:prstGeom prst="rect">
              <a:avLst/>
            </a:prstGeom>
          </p:spPr>
        </p:pic>
        <p:pic>
          <p:nvPicPr>
            <p:cNvPr id="15" name="图片 19">
              <a:extLst>
                <a:ext uri="{FF2B5EF4-FFF2-40B4-BE49-F238E27FC236}">
                  <a16:creationId xmlns:a16="http://schemas.microsoft.com/office/drawing/2014/main" id="{119D9060-815F-2046-88F9-28579400E2C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0030" y="144162"/>
              <a:ext cx="1419086" cy="1149178"/>
            </a:xfrm>
            <a:prstGeom prst="rect">
              <a:avLst/>
            </a:prstGeom>
          </p:spPr>
        </p:pic>
      </p:grpSp>
      <p:cxnSp>
        <p:nvCxnSpPr>
          <p:cNvPr id="16" name="直线连接符 5">
            <a:extLst>
              <a:ext uri="{FF2B5EF4-FFF2-40B4-BE49-F238E27FC236}">
                <a16:creationId xmlns:a16="http://schemas.microsoft.com/office/drawing/2014/main" id="{A130EFCB-5423-E048-A80A-F4BA05A2B8EE}"/>
              </a:ext>
            </a:extLst>
          </p:cNvPr>
          <p:cNvCxnSpPr/>
          <p:nvPr userDrawn="1"/>
        </p:nvCxnSpPr>
        <p:spPr>
          <a:xfrm>
            <a:off x="0" y="1201494"/>
            <a:ext cx="121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71118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48912-BA9C-524C-A8B7-184477CF5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8C5A1F-0F38-5848-A7B0-1FC01CD85F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1CD9CC-FCAE-ED4A-A769-2C1A50731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530310-2EE7-6F44-839E-B6B987C9F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DC78B5-B241-1D4F-836D-B57A796BB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49C82D-CE03-1A48-9FDF-1BB5C2E07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6472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06818-2950-304E-8E12-F9FDC2F1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EB2F11-E9CD-6D43-8F76-BB7CF88B6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840225-C5A0-6A44-A81F-996095A9BC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4323B2-230F-4B4B-B336-7DDD71F205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D75B7A-D643-E843-8A98-C228C8B6F9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E87AC-2676-E241-960B-E7AA3B01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B3C89A-4C2C-5D4F-93E0-0C348D61D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950D42-C40A-034A-A1F6-1DF64EEDD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92486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A2A8E-B819-0448-9877-DE9A8F1D3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F34F38-C30C-B74A-A666-CFC57EFC0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18D9B7-8BB8-5F43-975E-5068268E0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76F69-1C44-9043-929F-005FAB6F3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8677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3BF027-B660-6545-B749-71A3995CA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08E1E2-2A83-684B-87BA-5383A1966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50BB23-3F21-D047-BAF7-A9A85404F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5829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A678B-9493-1E41-BDB6-3B25FC0E1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6E708-78F5-C449-B8C5-EB4FE4CEE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5EF584-1AA9-CA4A-87B7-4D658DE4F7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B70FBF-911B-C44A-B26E-970CD27B1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4F8A4-9507-2441-B56A-7E81E8AB8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98EE71-8193-0349-8DC3-3D602E347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424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556E2-4E11-E546-A965-8309D01BD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A0E46B-36DF-B94D-A75F-1D8090922B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046340-49D1-314F-A238-CAD3CC562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F81EAF-CB8A-E947-AAAD-61916A83C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FEC5F9-9642-7240-8E8D-FB612AB09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0D9253-FDBE-8C4B-AD4A-2E2D39915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028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9BAA9-06E6-5C4D-BA0A-EB107D37D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C51FCC-8297-A34F-AC3A-647D58D112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31873-76D1-5147-9AE7-B2AC0F99F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3A9C8-4765-B442-A886-93C49AC8C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5F81D1-0DD0-E345-B692-270BB3654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128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-76200"/>
            <a:ext cx="12192000" cy="6477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553" y="152400"/>
            <a:ext cx="10830983" cy="595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2" descr="Z:\Justin\Logos\YSM\New Brand\YSM_YaleBlue_CMYK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630" y="6637421"/>
            <a:ext cx="3165669" cy="1735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926651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BB174B-46E2-084B-8F38-DAFA242D6F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9C9BB5-AF50-2C4B-879B-0832947EEF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18DE9-37C4-C442-AD34-A859CED7B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FF02F-43B5-814B-BE0F-9B2E7AD53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C72FA-121D-F049-828D-C5959EF6D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44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A06AE-444F-5B4E-A0FC-5C35063DCE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DA0972-E42A-6641-B67A-5FC2248959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631E8-93C7-8748-822D-1ECA37ED4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9E0B10-3D18-AB42-AE83-7AC244EB7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0981" y="6489062"/>
            <a:ext cx="4114800" cy="365125"/>
          </a:xfrm>
        </p:spPr>
        <p:txBody>
          <a:bodyPr/>
          <a:lstStyle/>
          <a:p>
            <a:r>
              <a:rPr lang="en-US"/>
              <a:t>NSS/MIC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EB0472-8135-F14D-AC83-0E66C6F6E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组合 2">
            <a:extLst>
              <a:ext uri="{FF2B5EF4-FFF2-40B4-BE49-F238E27FC236}">
                <a16:creationId xmlns:a16="http://schemas.microsoft.com/office/drawing/2014/main" id="{CD42A2C8-42D9-8D4B-AAA7-C55D9F98E1C7}"/>
              </a:ext>
            </a:extLst>
          </p:cNvPr>
          <p:cNvGrpSpPr/>
          <p:nvPr userDrawn="1"/>
        </p:nvGrpSpPr>
        <p:grpSpPr>
          <a:xfrm>
            <a:off x="6477659" y="398832"/>
            <a:ext cx="5373200" cy="456146"/>
            <a:chOff x="6326584" y="396469"/>
            <a:chExt cx="5373200" cy="456146"/>
          </a:xfrm>
        </p:grpSpPr>
        <p:pic>
          <p:nvPicPr>
            <p:cNvPr id="8" name="图片 14">
              <a:extLst>
                <a:ext uri="{FF2B5EF4-FFF2-40B4-BE49-F238E27FC236}">
                  <a16:creationId xmlns:a16="http://schemas.microsoft.com/office/drawing/2014/main" id="{355182CD-1E13-A340-AB30-E2B97FD39F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38577" y="449275"/>
              <a:ext cx="1561207" cy="396327"/>
            </a:xfrm>
            <a:prstGeom prst="rect">
              <a:avLst/>
            </a:prstGeom>
          </p:spPr>
        </p:pic>
        <p:cxnSp>
          <p:nvCxnSpPr>
            <p:cNvPr id="9" name="直线连接符 16">
              <a:extLst>
                <a:ext uri="{FF2B5EF4-FFF2-40B4-BE49-F238E27FC236}">
                  <a16:creationId xmlns:a16="http://schemas.microsoft.com/office/drawing/2014/main" id="{50B2AC4B-1112-654C-B077-48C289CAD067}"/>
                </a:ext>
              </a:extLst>
            </p:cNvPr>
            <p:cNvCxnSpPr>
              <a:cxnSpLocks/>
            </p:cNvCxnSpPr>
            <p:nvPr/>
          </p:nvCxnSpPr>
          <p:spPr>
            <a:xfrm>
              <a:off x="9939621" y="475509"/>
              <a:ext cx="0" cy="3438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图片 4">
              <a:extLst>
                <a:ext uri="{FF2B5EF4-FFF2-40B4-BE49-F238E27FC236}">
                  <a16:creationId xmlns:a16="http://schemas.microsoft.com/office/drawing/2014/main" id="{6E8B170A-9CF0-9049-9684-40C1E20769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26584" y="396469"/>
              <a:ext cx="1014324" cy="456146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B13AF037-F875-A94C-99EF-45A302C8A2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84757" y="482628"/>
              <a:ext cx="1935169" cy="325108"/>
            </a:xfrm>
            <a:prstGeom prst="rect">
              <a:avLst/>
            </a:prstGeom>
          </p:spPr>
        </p:pic>
        <p:cxnSp>
          <p:nvCxnSpPr>
            <p:cNvPr id="12" name="直线连接符 23">
              <a:extLst>
                <a:ext uri="{FF2B5EF4-FFF2-40B4-BE49-F238E27FC236}">
                  <a16:creationId xmlns:a16="http://schemas.microsoft.com/office/drawing/2014/main" id="{1968A188-78AD-7149-8805-B0D25E82933C}"/>
                </a:ext>
              </a:extLst>
            </p:cNvPr>
            <p:cNvCxnSpPr>
              <a:cxnSpLocks/>
            </p:cNvCxnSpPr>
            <p:nvPr/>
          </p:nvCxnSpPr>
          <p:spPr>
            <a:xfrm>
              <a:off x="7571964" y="475509"/>
              <a:ext cx="0" cy="3438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7">
            <a:extLst>
              <a:ext uri="{FF2B5EF4-FFF2-40B4-BE49-F238E27FC236}">
                <a16:creationId xmlns:a16="http://schemas.microsoft.com/office/drawing/2014/main" id="{2DE9E6E4-DAF2-A94B-B532-97554FC035A1}"/>
              </a:ext>
            </a:extLst>
          </p:cNvPr>
          <p:cNvGrpSpPr/>
          <p:nvPr userDrawn="1"/>
        </p:nvGrpSpPr>
        <p:grpSpPr>
          <a:xfrm>
            <a:off x="400936" y="52316"/>
            <a:ext cx="4526813" cy="1149178"/>
            <a:chOff x="490030" y="144162"/>
            <a:chExt cx="4526813" cy="1149178"/>
          </a:xfrm>
        </p:grpSpPr>
        <p:pic>
          <p:nvPicPr>
            <p:cNvPr id="14" name="图片 18">
              <a:extLst>
                <a:ext uri="{FF2B5EF4-FFF2-40B4-BE49-F238E27FC236}">
                  <a16:creationId xmlns:a16="http://schemas.microsoft.com/office/drawing/2014/main" id="{3BBE3AD4-9F3A-3043-9ED6-62E03DA25E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57798" y="626905"/>
              <a:ext cx="2859045" cy="324122"/>
            </a:xfrm>
            <a:prstGeom prst="rect">
              <a:avLst/>
            </a:prstGeom>
          </p:spPr>
        </p:pic>
        <p:pic>
          <p:nvPicPr>
            <p:cNvPr id="15" name="图片 19">
              <a:extLst>
                <a:ext uri="{FF2B5EF4-FFF2-40B4-BE49-F238E27FC236}">
                  <a16:creationId xmlns:a16="http://schemas.microsoft.com/office/drawing/2014/main" id="{EED384F4-5221-EE48-9466-012AB8144F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0030" y="144162"/>
              <a:ext cx="1419086" cy="1149178"/>
            </a:xfrm>
            <a:prstGeom prst="rect">
              <a:avLst/>
            </a:prstGeom>
          </p:spPr>
        </p:pic>
      </p:grpSp>
      <p:cxnSp>
        <p:nvCxnSpPr>
          <p:cNvPr id="16" name="直线连接符 5">
            <a:extLst>
              <a:ext uri="{FF2B5EF4-FFF2-40B4-BE49-F238E27FC236}">
                <a16:creationId xmlns:a16="http://schemas.microsoft.com/office/drawing/2014/main" id="{8E93B6FA-F0D7-1B48-935C-D36BAEAB8CC6}"/>
              </a:ext>
            </a:extLst>
          </p:cNvPr>
          <p:cNvCxnSpPr/>
          <p:nvPr userDrawn="1"/>
        </p:nvCxnSpPr>
        <p:spPr>
          <a:xfrm>
            <a:off x="0" y="1201494"/>
            <a:ext cx="121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319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4AD19-0F6A-8B49-9296-985B3F46A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2EC94-C617-FE4D-8D87-8E8687D544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F92059-3F71-0D4A-9F6A-D8D4E83E3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97FF7-38C7-8943-B202-EEE675BE2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2BD651-CF56-5B48-BFD4-667D23A97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39660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F8AE0-3B5F-A14E-AD2C-249024A26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5171EE-0470-4F40-9BF4-F4E5C81EB0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25030A-0F04-D740-B911-3C9D7094B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12430-3D9B-E444-AC98-9ED8B765F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F429B7-0BEB-0B41-91FD-DC03F1CF9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组合 2">
            <a:extLst>
              <a:ext uri="{FF2B5EF4-FFF2-40B4-BE49-F238E27FC236}">
                <a16:creationId xmlns:a16="http://schemas.microsoft.com/office/drawing/2014/main" id="{F6B29000-E6C0-E34F-AFD5-6F6694764919}"/>
              </a:ext>
            </a:extLst>
          </p:cNvPr>
          <p:cNvGrpSpPr/>
          <p:nvPr userDrawn="1"/>
        </p:nvGrpSpPr>
        <p:grpSpPr>
          <a:xfrm>
            <a:off x="6477659" y="398832"/>
            <a:ext cx="5373200" cy="456146"/>
            <a:chOff x="6326584" y="396469"/>
            <a:chExt cx="5373200" cy="456146"/>
          </a:xfrm>
        </p:grpSpPr>
        <p:pic>
          <p:nvPicPr>
            <p:cNvPr id="8" name="图片 14">
              <a:extLst>
                <a:ext uri="{FF2B5EF4-FFF2-40B4-BE49-F238E27FC236}">
                  <a16:creationId xmlns:a16="http://schemas.microsoft.com/office/drawing/2014/main" id="{947F1138-58CB-D844-8FDB-6D303DE127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38577" y="449275"/>
              <a:ext cx="1561207" cy="396327"/>
            </a:xfrm>
            <a:prstGeom prst="rect">
              <a:avLst/>
            </a:prstGeom>
          </p:spPr>
        </p:pic>
        <p:cxnSp>
          <p:nvCxnSpPr>
            <p:cNvPr id="9" name="直线连接符 16">
              <a:extLst>
                <a:ext uri="{FF2B5EF4-FFF2-40B4-BE49-F238E27FC236}">
                  <a16:creationId xmlns:a16="http://schemas.microsoft.com/office/drawing/2014/main" id="{80B29700-FEFA-034D-B526-F2F1B6D392DE}"/>
                </a:ext>
              </a:extLst>
            </p:cNvPr>
            <p:cNvCxnSpPr>
              <a:cxnSpLocks/>
            </p:cNvCxnSpPr>
            <p:nvPr/>
          </p:nvCxnSpPr>
          <p:spPr>
            <a:xfrm>
              <a:off x="9939621" y="475509"/>
              <a:ext cx="0" cy="3438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图片 4">
              <a:extLst>
                <a:ext uri="{FF2B5EF4-FFF2-40B4-BE49-F238E27FC236}">
                  <a16:creationId xmlns:a16="http://schemas.microsoft.com/office/drawing/2014/main" id="{E5500303-03DF-7845-88E7-7C45816DE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26584" y="396469"/>
              <a:ext cx="1014324" cy="456146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966120B7-86C7-9047-A3AC-C6D0C0F34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84757" y="482628"/>
              <a:ext cx="1935169" cy="325108"/>
            </a:xfrm>
            <a:prstGeom prst="rect">
              <a:avLst/>
            </a:prstGeom>
          </p:spPr>
        </p:pic>
        <p:cxnSp>
          <p:nvCxnSpPr>
            <p:cNvPr id="12" name="直线连接符 23">
              <a:extLst>
                <a:ext uri="{FF2B5EF4-FFF2-40B4-BE49-F238E27FC236}">
                  <a16:creationId xmlns:a16="http://schemas.microsoft.com/office/drawing/2014/main" id="{5551D344-5682-CE4C-A3AA-6D771CCC7E56}"/>
                </a:ext>
              </a:extLst>
            </p:cNvPr>
            <p:cNvCxnSpPr>
              <a:cxnSpLocks/>
            </p:cNvCxnSpPr>
            <p:nvPr/>
          </p:nvCxnSpPr>
          <p:spPr>
            <a:xfrm>
              <a:off x="7571964" y="475509"/>
              <a:ext cx="0" cy="3438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7">
            <a:extLst>
              <a:ext uri="{FF2B5EF4-FFF2-40B4-BE49-F238E27FC236}">
                <a16:creationId xmlns:a16="http://schemas.microsoft.com/office/drawing/2014/main" id="{CE5C09C8-FFBB-1349-9127-E6EA0009439D}"/>
              </a:ext>
            </a:extLst>
          </p:cNvPr>
          <p:cNvGrpSpPr/>
          <p:nvPr userDrawn="1"/>
        </p:nvGrpSpPr>
        <p:grpSpPr>
          <a:xfrm>
            <a:off x="400936" y="52316"/>
            <a:ext cx="4526813" cy="1149178"/>
            <a:chOff x="490030" y="144162"/>
            <a:chExt cx="4526813" cy="1149178"/>
          </a:xfrm>
        </p:grpSpPr>
        <p:pic>
          <p:nvPicPr>
            <p:cNvPr id="14" name="图片 18">
              <a:extLst>
                <a:ext uri="{FF2B5EF4-FFF2-40B4-BE49-F238E27FC236}">
                  <a16:creationId xmlns:a16="http://schemas.microsoft.com/office/drawing/2014/main" id="{60B9B922-6868-B743-B539-2B8D7F23322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57798" y="626905"/>
              <a:ext cx="2859045" cy="324122"/>
            </a:xfrm>
            <a:prstGeom prst="rect">
              <a:avLst/>
            </a:prstGeom>
          </p:spPr>
        </p:pic>
        <p:pic>
          <p:nvPicPr>
            <p:cNvPr id="15" name="图片 19">
              <a:extLst>
                <a:ext uri="{FF2B5EF4-FFF2-40B4-BE49-F238E27FC236}">
                  <a16:creationId xmlns:a16="http://schemas.microsoft.com/office/drawing/2014/main" id="{119D9060-815F-2046-88F9-28579400E2C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0030" y="144162"/>
              <a:ext cx="1419086" cy="1149178"/>
            </a:xfrm>
            <a:prstGeom prst="rect">
              <a:avLst/>
            </a:prstGeom>
          </p:spPr>
        </p:pic>
      </p:grpSp>
      <p:cxnSp>
        <p:nvCxnSpPr>
          <p:cNvPr id="16" name="直线连接符 5">
            <a:extLst>
              <a:ext uri="{FF2B5EF4-FFF2-40B4-BE49-F238E27FC236}">
                <a16:creationId xmlns:a16="http://schemas.microsoft.com/office/drawing/2014/main" id="{A130EFCB-5423-E048-A80A-F4BA05A2B8EE}"/>
              </a:ext>
            </a:extLst>
          </p:cNvPr>
          <p:cNvCxnSpPr/>
          <p:nvPr userDrawn="1"/>
        </p:nvCxnSpPr>
        <p:spPr>
          <a:xfrm>
            <a:off x="0" y="1201494"/>
            <a:ext cx="121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13696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348912-BA9C-524C-A8B7-184477CF5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8C5A1F-0F38-5848-A7B0-1FC01CD85F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1CD9CC-FCAE-ED4A-A769-2C1A50731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530310-2EE7-6F44-839E-B6B987C9F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DC78B5-B241-1D4F-836D-B57A796BB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49C82D-CE03-1A48-9FDF-1BB5C2E07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9701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06818-2950-304E-8E12-F9FDC2F1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EB2F11-E9CD-6D43-8F76-BB7CF88B6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840225-C5A0-6A44-A81F-996095A9BC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4323B2-230F-4B4B-B336-7DDD71F205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D75B7A-D643-E843-8A98-C228C8B6F9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E87AC-2676-E241-960B-E7AA3B01A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B3C89A-4C2C-5D4F-93E0-0C348D61D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950D42-C40A-034A-A1F6-1DF64EEDD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2678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1A2A8E-B819-0448-9877-DE9A8F1D3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F34F38-C30C-B74A-A666-CFC57EFC0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18D9B7-8BB8-5F43-975E-5068268E0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76F69-1C44-9043-929F-005FAB6F3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4964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3BF027-B660-6545-B749-71A3995CA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08E1E2-2A83-684B-87BA-5383A1966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50BB23-3F21-D047-BAF7-A9A85404F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4188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A678B-9493-1E41-BDB6-3B25FC0E1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6E708-78F5-C449-B8C5-EB4FE4CEE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5EF584-1AA9-CA4A-87B7-4D658DE4F7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B70FBF-911B-C44A-B26E-970CD27B1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4F8A4-9507-2441-B56A-7E81E8AB8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98EE71-8193-0349-8DC3-3D602E347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9227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556E2-4E11-E546-A965-8309D01BD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A0E46B-36DF-B94D-A75F-1D8090922B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046340-49D1-314F-A238-CAD3CC562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F81EAF-CB8A-E947-AAAD-61916A83C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FEC5F9-9642-7240-8E8D-FB612AB09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0D9253-FDBE-8C4B-AD4A-2E2D39915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292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Z:\Justin\Logos\YSM\New Brand\YSM_YaleBlue_CMYK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12" y="6605212"/>
            <a:ext cx="3072363" cy="168424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65083" y="119588"/>
            <a:ext cx="1609483" cy="74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5899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9BAA9-06E6-5C4D-BA0A-EB107D37D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C51FCC-8297-A34F-AC3A-647D58D112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31873-76D1-5147-9AE7-B2AC0F99F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F3A9C8-4765-B442-A886-93C49AC8C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5F81D1-0DD0-E345-B692-270BB3654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99354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BB174B-46E2-084B-8F38-DAFA242D6F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9C9BB5-AF50-2C4B-879B-0832947EEF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18DE9-37C4-C442-AD34-A859CED7B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FF02F-43B5-814B-BE0F-9B2E7AD53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C72FA-121D-F049-828D-C5959EF6D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A3E4B-482E-FF4A-9910-B6CBEE635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493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21732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5C071-CDBC-E74C-A367-042A3B24A2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79E59D-606E-4345-A639-B47C342E71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51F413-CE2E-814A-85F4-8F69D1D48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05C68-A461-324F-B8FA-EE85FDAF6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B361C-0DB6-9C4E-B26B-1420808D9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756-EFE0-2843-B8A5-2DB59D0A6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351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17CBC-BFEB-A847-A0EB-38ED811F1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18"/>
            <a:ext cx="105156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3E4E98-F8F7-6147-886D-4AA89EF35B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B50711-92F6-8946-9542-74F8B4928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8A22D-6599-BF4E-A767-6943ACC6F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93983"/>
            <a:ext cx="4114800" cy="269161"/>
          </a:xfrm>
        </p:spPr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0256D-3267-1447-AF78-03CA3789C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614160"/>
            <a:ext cx="2743200" cy="243840"/>
          </a:xfrm>
        </p:spPr>
        <p:txBody>
          <a:bodyPr/>
          <a:lstStyle/>
          <a:p>
            <a:fld id="{3E100756-EFE0-2843-B8A5-2DB59D0A6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823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9BEE2-33D6-F74F-B368-1A81A3F09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60B7B5-4281-C445-AAA8-E6E5F2C25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7BE9E-A771-6D48-BCFE-F3E2EAF54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AD35BC-7CBB-F749-A3B3-0482E9D23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FB93CF-668E-394E-AB6A-2EE4A1C11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756-EFE0-2843-B8A5-2DB59D0A6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748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0E8AF-2B4B-A44D-AF01-81E4C8E30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C3170-3F0B-134C-AE33-2039B0E3C1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ACFB65-51AC-CF46-8E93-7868F91781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3885C6-F87B-DA4A-81FD-FCCF13012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12/7/2020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C00D54-A80D-C14D-9467-60FD14173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NSS/MIC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F42FC1-504B-354E-9CF8-651952E54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00756-EFE0-2843-B8A5-2DB59D0A6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02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6.tiff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0" y="960438"/>
            <a:ext cx="12192000" cy="2286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sz="1350">
              <a:solidFill>
                <a:srgbClr val="000000"/>
              </a:solidFill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0" y="-7938"/>
            <a:ext cx="12192000" cy="1163638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1350">
              <a:solidFill>
                <a:srgbClr val="000000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17551" y="152400"/>
            <a:ext cx="1084791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/>
              <a:t>Slide title goes here even if it goes longer than a line</a:t>
            </a:r>
            <a:endParaRPr lang="ko-KR" altLang="en-US"/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7553" y="1447800"/>
            <a:ext cx="10830983" cy="466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en-US" altLang="ko-KR" dirty="0"/>
          </a:p>
        </p:txBody>
      </p:sp>
      <p:sp>
        <p:nvSpPr>
          <p:cNvPr id="4103" name="Text Box 7"/>
          <p:cNvSpPr txBox="1">
            <a:spLocks noChangeArrowheads="1"/>
          </p:cNvSpPr>
          <p:nvPr userDrawn="1"/>
        </p:nvSpPr>
        <p:spPr bwMode="auto">
          <a:xfrm>
            <a:off x="10566400" y="6551712"/>
            <a:ext cx="172720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fld id="{B6E65EB1-8770-4D6F-9BAC-B5A9D136F4D3}" type="slidenum">
              <a:rPr lang="en-US" altLang="ko-KR" sz="1400" b="0" smtClean="0">
                <a:solidFill>
                  <a:schemeClr val="tx1"/>
                </a:solidFill>
                <a:latin typeface="Times" pitchFamily="2" charset="0"/>
                <a:ea typeface="Gulim" pitchFamily="34" charset="-127"/>
                <a:cs typeface="Times New Roman" panose="02020603050405020304" pitchFamily="18" charset="0"/>
              </a:rPr>
              <a:pPr algn="r">
                <a:spcBef>
                  <a:spcPct val="50000"/>
                </a:spcBef>
              </a:pPr>
              <a:t>‹#›</a:t>
            </a:fld>
            <a:endParaRPr lang="en-US" altLang="ko-KR" sz="1400" b="0" dirty="0">
              <a:solidFill>
                <a:schemeClr val="tx1"/>
              </a:solidFill>
              <a:latin typeface="Times" pitchFamily="2" charset="0"/>
              <a:ea typeface="Gulim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697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Georgia" pitchFamily="-111" charset="0"/>
          <a:ea typeface="Gulim" pitchFamily="34" charset="-127"/>
          <a:cs typeface="Gulim" pitchFamily="34" charset="-127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Georgia" pitchFamily="-111" charset="0"/>
          <a:ea typeface="Gulim" pitchFamily="34" charset="-127"/>
          <a:cs typeface="Gulim" pitchFamily="34" charset="-127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Georgia" pitchFamily="-111" charset="0"/>
          <a:ea typeface="Gulim" pitchFamily="34" charset="-127"/>
          <a:cs typeface="Gulim" pitchFamily="34" charset="-127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Georgia" pitchFamily="-111" charset="0"/>
          <a:ea typeface="Gulim" pitchFamily="34" charset="-127"/>
          <a:cs typeface="Gulim" pitchFamily="34" charset="-127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Georgia" pitchFamily="-111" charset="0"/>
          <a:ea typeface="Gulim" pitchFamily="34" charset="-127"/>
          <a:cs typeface="Gulim" pitchFamily="34" charset="-127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Georgia" pitchFamily="-111" charset="0"/>
          <a:ea typeface="Gulim" pitchFamily="34" charset="-127"/>
          <a:cs typeface="Gulim" pitchFamily="34" charset="-127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Georgia" pitchFamily="-111" charset="0"/>
          <a:ea typeface="Gulim" pitchFamily="34" charset="-127"/>
          <a:cs typeface="Gulim" pitchFamily="34" charset="-127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950">
          <a:solidFill>
            <a:schemeClr val="bg1"/>
          </a:solidFill>
          <a:latin typeface="Georgia" pitchFamily="-111" charset="0"/>
          <a:ea typeface="Gulim" pitchFamily="34" charset="-127"/>
          <a:cs typeface="Gulim" pitchFamily="34" charset="-127"/>
        </a:defRPr>
      </a:lvl9pPr>
    </p:titleStyle>
    <p:bodyStyle>
      <a:lvl1pPr marL="257175" indent="-257175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•"/>
        <a:defRPr sz="1500">
          <a:solidFill>
            <a:schemeClr val="tx2"/>
          </a:solidFill>
          <a:latin typeface="+mn-lt"/>
          <a:ea typeface="ＭＳ Ｐゴシック" charset="-128"/>
          <a:cs typeface="ＭＳ Ｐゴシック"/>
        </a:defRPr>
      </a:lvl1pPr>
      <a:lvl2pPr marL="557213" indent="-214313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  <a:ea typeface="ＭＳ Ｐゴシック" charset="-128"/>
          <a:cs typeface="ＭＳ Ｐゴシック"/>
        </a:defRPr>
      </a:lvl2pPr>
      <a:lvl3pPr marL="857250" indent="-17145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har char="•"/>
        <a:defRPr sz="1200">
          <a:solidFill>
            <a:schemeClr val="tx2"/>
          </a:solidFill>
          <a:latin typeface="+mn-lt"/>
          <a:ea typeface="ＭＳ Ｐゴシック" charset="-128"/>
          <a:cs typeface="ＭＳ Ｐゴシック"/>
        </a:defRPr>
      </a:lvl3pPr>
      <a:lvl4pPr marL="1200150" indent="-17145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har char="–"/>
        <a:defRPr sz="1200">
          <a:solidFill>
            <a:schemeClr val="tx2"/>
          </a:solidFill>
          <a:latin typeface="+mn-lt"/>
          <a:ea typeface="ＭＳ Ｐゴシック" charset="-128"/>
          <a:cs typeface="ＭＳ Ｐゴシック"/>
        </a:defRPr>
      </a:lvl4pPr>
      <a:lvl5pPr marL="1543050" indent="-17145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har char="•"/>
        <a:defRPr sz="1200">
          <a:solidFill>
            <a:schemeClr val="tx2"/>
          </a:solidFill>
          <a:latin typeface="+mn-lt"/>
          <a:ea typeface="ＭＳ Ｐゴシック" charset="-128"/>
          <a:cs typeface="ＭＳ Ｐゴシック"/>
        </a:defRPr>
      </a:lvl5pPr>
      <a:lvl6pPr marL="1885950" indent="-17145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har char="•"/>
        <a:defRPr sz="1200">
          <a:solidFill>
            <a:srgbClr val="555555"/>
          </a:solidFill>
          <a:latin typeface="+mn-lt"/>
          <a:ea typeface="ＭＳ Ｐゴシック" pitchFamily="-111" charset="-128"/>
        </a:defRPr>
      </a:lvl6pPr>
      <a:lvl7pPr marL="2228850" indent="-17145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har char="•"/>
        <a:defRPr sz="1200">
          <a:solidFill>
            <a:srgbClr val="555555"/>
          </a:solidFill>
          <a:latin typeface="+mn-lt"/>
          <a:ea typeface="ＭＳ Ｐゴシック" pitchFamily="-111" charset="-128"/>
        </a:defRPr>
      </a:lvl7pPr>
      <a:lvl8pPr marL="2571750" indent="-17145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har char="•"/>
        <a:defRPr sz="1200">
          <a:solidFill>
            <a:srgbClr val="555555"/>
          </a:solidFill>
          <a:latin typeface="+mn-lt"/>
          <a:ea typeface="ＭＳ Ｐゴシック" pitchFamily="-111" charset="-128"/>
        </a:defRPr>
      </a:lvl8pPr>
      <a:lvl9pPr marL="2914650" indent="-17145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har char="•"/>
        <a:defRPr sz="1200">
          <a:solidFill>
            <a:srgbClr val="555555"/>
          </a:solidFill>
          <a:latin typeface="+mn-lt"/>
          <a:ea typeface="ＭＳ Ｐゴシック" pitchFamily="-111" charset="-128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E38A02-72F8-974F-B99D-D7BC4EEBC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9AE20E-7945-F543-9495-F79F9F9221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C721E8-658A-274E-8D3A-ACAE7A0520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12/7/2020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9BAA7-4FAB-054A-B1D5-C066AAE85D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672943"/>
            <a:ext cx="4114800" cy="1850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NSS/MIC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0EE6ED-84E3-B444-B132-5E9990AE72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00756-EFE0-2843-B8A5-2DB59D0A67A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-size1">
            <a:extLst>
              <a:ext uri="{FF2B5EF4-FFF2-40B4-BE49-F238E27FC236}">
                <a16:creationId xmlns:a16="http://schemas.microsoft.com/office/drawing/2014/main" id="{190F7538-4EDA-0046-90DA-B1981FD4E5D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707923" cy="500669"/>
          </a:xfrm>
          <a:prstGeom prst="rect">
            <a:avLst/>
          </a:prstGeom>
          <a:noFill/>
        </p:spPr>
      </p:pic>
      <p:pic>
        <p:nvPicPr>
          <p:cNvPr id="8" name="Picture 7" descr="medclr1">
            <a:extLst>
              <a:ext uri="{FF2B5EF4-FFF2-40B4-BE49-F238E27FC236}">
                <a16:creationId xmlns:a16="http://schemas.microsoft.com/office/drawing/2014/main" id="{7C3C7597-2ADA-8E47-8D4C-46035715303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11810668" y="23813"/>
            <a:ext cx="381332" cy="4768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1982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5852E1-A9ED-0641-956C-A2B4C590D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635" y="742077"/>
            <a:ext cx="10528643" cy="1020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C89969-7CCB-084E-A496-B4DC26E252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9444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97113C-3E45-C44D-94ED-5EEC916553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60" y="6489063"/>
            <a:ext cx="1991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12/7/2020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2CD64-E93A-FD46-8733-D5361A910C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0981" y="648906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NSS/MIC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055FC-EFFA-3245-BAE2-151DB43329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6240" y="6489065"/>
            <a:ext cx="1300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A3E4B-482E-FF4A-9910-B6CBEE6350C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B0B3A0-61A9-D04C-A56B-1B0CC7CF42B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650053" y="5699760"/>
            <a:ext cx="1541947" cy="114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5852E1-A9ED-0641-956C-A2B4C590D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635" y="742077"/>
            <a:ext cx="10528643" cy="10202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C89969-7CCB-084E-A496-B4DC26E252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9444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97113C-3E45-C44D-94ED-5EEC916553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560" y="6489063"/>
            <a:ext cx="19913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12/7/2020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2CD64-E93A-FD46-8733-D5361A910C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0981" y="648906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NSS/MIC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055FC-EFFA-3245-BAE2-151DB43329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6240" y="6489065"/>
            <a:ext cx="1300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A3E4B-482E-FF4A-9910-B6CBEE635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72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tiff"/><Relationship Id="rId3" Type="http://schemas.openxmlformats.org/officeDocument/2006/relationships/image" Target="../media/image50.jpg"/><Relationship Id="rId7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3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20.tiff"/><Relationship Id="rId4" Type="http://schemas.openxmlformats.org/officeDocument/2006/relationships/image" Target="../media/image1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microsoft.com/office/2007/relationships/hdphoto" Target="../media/hdphoto3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tiff"/><Relationship Id="rId4" Type="http://schemas.openxmlformats.org/officeDocument/2006/relationships/image" Target="../media/image17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2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2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emf"/><Relationship Id="rId10" Type="http://schemas.openxmlformats.org/officeDocument/2006/relationships/image" Target="../media/image29.png"/><Relationship Id="rId4" Type="http://schemas.openxmlformats.org/officeDocument/2006/relationships/image" Target="../media/image23.tiff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microsoft.com/office/2007/relationships/hdphoto" Target="../media/hdphoto1.wdp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831850" y="1692577"/>
            <a:ext cx="10515600" cy="2852737"/>
          </a:xfrm>
        </p:spPr>
        <p:txBody>
          <a:bodyPr>
            <a:normAutofit fontScale="90000"/>
          </a:bodyPr>
          <a:lstStyle/>
          <a:p>
            <a:pPr algn="ctr">
              <a:spcBef>
                <a:spcPts val="1200"/>
              </a:spcBef>
            </a:pPr>
            <a:br>
              <a:rPr lang="en-US" sz="4900" dirty="0"/>
            </a:br>
            <a:br>
              <a:rPr lang="en-US" sz="4900" dirty="0"/>
            </a:br>
            <a:br>
              <a:rPr lang="en-US" sz="4900" dirty="0"/>
            </a:br>
            <a:r>
              <a:rPr lang="en-US" sz="4900" dirty="0" err="1"/>
              <a:t>NeuroEXPLORER</a:t>
            </a:r>
            <a:r>
              <a:rPr lang="en-US" sz="4900" dirty="0"/>
              <a:t> (NX)</a:t>
            </a:r>
            <a:br>
              <a:rPr lang="en-US" sz="4900" dirty="0"/>
            </a:br>
            <a:r>
              <a:rPr lang="en-US" sz="4900" dirty="0"/>
              <a:t>Novel applications of next-generation brain PET scanners</a:t>
            </a:r>
            <a:br>
              <a:rPr lang="en-US" dirty="0"/>
            </a:br>
            <a:br>
              <a:rPr lang="en-US" sz="1600" dirty="0"/>
            </a:br>
            <a:r>
              <a:rPr lang="en-US" sz="2700" dirty="0">
                <a:solidFill>
                  <a:schemeClr val="tx1"/>
                </a:solidFill>
              </a:rPr>
              <a:t>May 29, 2022</a:t>
            </a:r>
            <a:br>
              <a:rPr lang="en-US" sz="2700" dirty="0">
                <a:solidFill>
                  <a:schemeClr val="tx1"/>
                </a:solidFill>
              </a:rPr>
            </a:br>
            <a:br>
              <a:rPr lang="en-US" sz="2700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>Richard E. Carson, Ph.D.</a:t>
            </a:r>
            <a:br>
              <a:rPr lang="en-US" sz="2700" dirty="0">
                <a:solidFill>
                  <a:schemeClr val="tx1"/>
                </a:solidFill>
              </a:rPr>
            </a:br>
            <a:r>
              <a:rPr lang="en-US" sz="2700" dirty="0">
                <a:solidFill>
                  <a:schemeClr val="tx1"/>
                </a:solidFill>
              </a:rPr>
              <a:t>Yale University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6" name="Picture 5" descr="PET_images_20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56400" y="4470118"/>
            <a:ext cx="3058885" cy="2141219"/>
          </a:xfrm>
          <a:prstGeom prst="rect">
            <a:avLst/>
          </a:prstGeom>
        </p:spPr>
      </p:pic>
      <p:pic>
        <p:nvPicPr>
          <p:cNvPr id="7" name="Picture 1030" descr="hrrt_front"/>
          <p:cNvPicPr>
            <a:picLocks noChangeAspect="1" noChangeArrowheads="1"/>
          </p:cNvPicPr>
          <p:nvPr/>
        </p:nvPicPr>
        <p:blipFill>
          <a:blip r:embed="rId4"/>
          <a:srcRect l="17653" r="20089"/>
          <a:stretch>
            <a:fillRect/>
          </a:stretch>
        </p:blipFill>
        <p:spPr bwMode="auto">
          <a:xfrm>
            <a:off x="164386" y="3930956"/>
            <a:ext cx="1447800" cy="1752600"/>
          </a:xfrm>
          <a:prstGeom prst="rect">
            <a:avLst/>
          </a:prstGeom>
          <a:noFill/>
        </p:spPr>
      </p:pic>
      <p:pic>
        <p:nvPicPr>
          <p:cNvPr id="8" name="Picture 7" descr="mCT-2011-08.jpg"/>
          <p:cNvPicPr>
            <a:picLocks noChangeAspect="1"/>
          </p:cNvPicPr>
          <p:nvPr/>
        </p:nvPicPr>
        <p:blipFill>
          <a:blip r:embed="rId5"/>
          <a:srcRect l="14167" r="5833"/>
          <a:stretch>
            <a:fillRect/>
          </a:stretch>
        </p:blipFill>
        <p:spPr>
          <a:xfrm>
            <a:off x="2474928" y="4826286"/>
            <a:ext cx="1920240" cy="1600200"/>
          </a:xfrm>
          <a:prstGeom prst="rect">
            <a:avLst/>
          </a:prstGeom>
        </p:spPr>
      </p:pic>
      <p:pic>
        <p:nvPicPr>
          <p:cNvPr id="10" name="Picture 14" descr="medclr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792162" cy="990600"/>
          </a:xfrm>
          <a:prstGeom prst="rect">
            <a:avLst/>
          </a:prstGeom>
          <a:noFill/>
        </p:spPr>
      </p:pic>
      <p:pic>
        <p:nvPicPr>
          <p:cNvPr id="13" name="Picture 16" descr="YaleEngine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287125" y="0"/>
            <a:ext cx="904875" cy="877887"/>
          </a:xfrm>
          <a:prstGeom prst="rect">
            <a:avLst/>
          </a:prstGeom>
          <a:noFill/>
        </p:spPr>
      </p:pic>
      <p:pic>
        <p:nvPicPr>
          <p:cNvPr id="14" name="Picture 15" descr="logo-size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114568" y="898627"/>
            <a:ext cx="1077432" cy="762000"/>
          </a:xfrm>
          <a:prstGeom prst="rect">
            <a:avLst/>
          </a:prstGeom>
          <a:noFill/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E211F114-2F53-25D1-093C-C56EAA1B9DD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35028" y="4885759"/>
            <a:ext cx="2425845" cy="151916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圆角矩形 22">
            <a:extLst>
              <a:ext uri="{FF2B5EF4-FFF2-40B4-BE49-F238E27FC236}">
                <a16:creationId xmlns:a16="http://schemas.microsoft.com/office/drawing/2014/main" id="{868E623A-98AD-4C82-9DB7-116D83489864}"/>
              </a:ext>
            </a:extLst>
          </p:cNvPr>
          <p:cNvSpPr/>
          <p:nvPr/>
        </p:nvSpPr>
        <p:spPr>
          <a:xfrm>
            <a:off x="272257" y="804338"/>
            <a:ext cx="10983572" cy="8309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2181" tIns="81091" rIns="162181" bIns="81091" rtlCol="0" anchor="ctr"/>
          <a:lstStyle/>
          <a:p>
            <a:pPr marL="457200" indent="-457200" defTabSz="1621278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Depth-of-interaction (DOI) is essential for high-resolution imaging</a:t>
            </a:r>
          </a:p>
        </p:txBody>
      </p:sp>
      <p:sp>
        <p:nvSpPr>
          <p:cNvPr id="200" name="文本框 54">
            <a:extLst>
              <a:ext uri="{FF2B5EF4-FFF2-40B4-BE49-F238E27FC236}">
                <a16:creationId xmlns:a16="http://schemas.microsoft.com/office/drawing/2014/main" id="{50853733-6DA9-4A97-89CA-D22FF6580C6C}"/>
              </a:ext>
            </a:extLst>
          </p:cNvPr>
          <p:cNvSpPr txBox="1"/>
          <p:nvPr/>
        </p:nvSpPr>
        <p:spPr>
          <a:xfrm>
            <a:off x="5032051" y="6007469"/>
            <a:ext cx="5161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Monte Carlo PSF modeling with / without DOI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C097119-9BDB-7549-A956-75B00FAD016A}"/>
              </a:ext>
            </a:extLst>
          </p:cNvPr>
          <p:cNvGrpSpPr/>
          <p:nvPr/>
        </p:nvGrpSpPr>
        <p:grpSpPr>
          <a:xfrm>
            <a:off x="4754746" y="1795164"/>
            <a:ext cx="6906071" cy="3807240"/>
            <a:chOff x="3796804" y="1795164"/>
            <a:chExt cx="6906071" cy="3807240"/>
          </a:xfrm>
        </p:grpSpPr>
        <p:pic>
          <p:nvPicPr>
            <p:cNvPr id="159" name="图片 1">
              <a:extLst>
                <a:ext uri="{FF2B5EF4-FFF2-40B4-BE49-F238E27FC236}">
                  <a16:creationId xmlns:a16="http://schemas.microsoft.com/office/drawing/2014/main" id="{6B530817-33AB-4FF4-BD7B-636843207C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481299" y="3067619"/>
              <a:ext cx="2221576" cy="1509833"/>
            </a:xfrm>
            <a:prstGeom prst="rect">
              <a:avLst/>
            </a:prstGeom>
          </p:spPr>
        </p:pic>
        <p:pic>
          <p:nvPicPr>
            <p:cNvPr id="113" name="图片 17">
              <a:extLst>
                <a:ext uri="{FF2B5EF4-FFF2-40B4-BE49-F238E27FC236}">
                  <a16:creationId xmlns:a16="http://schemas.microsoft.com/office/drawing/2014/main" id="{460A68CB-8AE8-4C7E-99A6-2D151FF32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71463" y="3085172"/>
              <a:ext cx="2221576" cy="1508058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6A9141A-3136-42D4-9935-4223D50124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96804" y="3067900"/>
              <a:ext cx="2259709" cy="1508058"/>
            </a:xfrm>
            <a:prstGeom prst="rect">
              <a:avLst/>
            </a:prstGeom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02777573-BEDF-4258-99F1-8124AD1B02D3}"/>
                </a:ext>
              </a:extLst>
            </p:cNvPr>
            <p:cNvGrpSpPr/>
            <p:nvPr/>
          </p:nvGrpSpPr>
          <p:grpSpPr>
            <a:xfrm>
              <a:off x="3904113" y="1812752"/>
              <a:ext cx="771967" cy="3775131"/>
              <a:chOff x="2578505" y="2385067"/>
              <a:chExt cx="771967" cy="3775131"/>
            </a:xfrm>
          </p:grpSpPr>
          <p:grpSp>
            <p:nvGrpSpPr>
              <p:cNvPr id="90" name="组合 48">
                <a:extLst>
                  <a:ext uri="{FF2B5EF4-FFF2-40B4-BE49-F238E27FC236}">
                    <a16:creationId xmlns:a16="http://schemas.microsoft.com/office/drawing/2014/main" id="{CA03B7E0-31AB-4897-A4B2-CED8B26FC91E}"/>
                  </a:ext>
                </a:extLst>
              </p:cNvPr>
              <p:cNvGrpSpPr/>
              <p:nvPr/>
            </p:nvGrpSpPr>
            <p:grpSpPr>
              <a:xfrm>
                <a:off x="2806078" y="5265234"/>
                <a:ext cx="129110" cy="818804"/>
                <a:chOff x="1445028" y="4620490"/>
                <a:chExt cx="162098" cy="1028009"/>
              </a:xfrm>
            </p:grpSpPr>
            <p:sp>
              <p:nvSpPr>
                <p:cNvPr id="91" name="矩形 49">
                  <a:extLst>
                    <a:ext uri="{FF2B5EF4-FFF2-40B4-BE49-F238E27FC236}">
                      <a16:creationId xmlns:a16="http://schemas.microsoft.com/office/drawing/2014/main" id="{EAFBF5DC-00EA-4F14-AD18-233706198253}"/>
                    </a:ext>
                  </a:extLst>
                </p:cNvPr>
                <p:cNvSpPr/>
                <p:nvPr/>
              </p:nvSpPr>
              <p:spPr>
                <a:xfrm>
                  <a:off x="1445028" y="4620490"/>
                  <a:ext cx="162098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2" name="矩形 50">
                  <a:extLst>
                    <a:ext uri="{FF2B5EF4-FFF2-40B4-BE49-F238E27FC236}">
                      <a16:creationId xmlns:a16="http://schemas.microsoft.com/office/drawing/2014/main" id="{DD4F340A-747D-4AFE-B897-820645904AE8}"/>
                    </a:ext>
                  </a:extLst>
                </p:cNvPr>
                <p:cNvSpPr/>
                <p:nvPr/>
              </p:nvSpPr>
              <p:spPr>
                <a:xfrm>
                  <a:off x="1445028" y="4878185"/>
                  <a:ext cx="162098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3" name="矩形 51">
                  <a:extLst>
                    <a:ext uri="{FF2B5EF4-FFF2-40B4-BE49-F238E27FC236}">
                      <a16:creationId xmlns:a16="http://schemas.microsoft.com/office/drawing/2014/main" id="{E605476E-AE67-49E9-86FD-8BCE6B68D063}"/>
                    </a:ext>
                  </a:extLst>
                </p:cNvPr>
                <p:cNvSpPr/>
                <p:nvPr/>
              </p:nvSpPr>
              <p:spPr>
                <a:xfrm>
                  <a:off x="1445028" y="5133109"/>
                  <a:ext cx="162098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4" name="矩形 52">
                  <a:extLst>
                    <a:ext uri="{FF2B5EF4-FFF2-40B4-BE49-F238E27FC236}">
                      <a16:creationId xmlns:a16="http://schemas.microsoft.com/office/drawing/2014/main" id="{70016A5F-4DCE-4E7D-8E7D-78F8466029FB}"/>
                    </a:ext>
                  </a:extLst>
                </p:cNvPr>
                <p:cNvSpPr/>
                <p:nvPr/>
              </p:nvSpPr>
              <p:spPr>
                <a:xfrm>
                  <a:off x="1445028" y="5390804"/>
                  <a:ext cx="162098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95" name="组合 6">
                <a:extLst>
                  <a:ext uri="{FF2B5EF4-FFF2-40B4-BE49-F238E27FC236}">
                    <a16:creationId xmlns:a16="http://schemas.microsoft.com/office/drawing/2014/main" id="{A0A0F280-189A-49B0-9273-1FD87A46B7E8}"/>
                  </a:ext>
                </a:extLst>
              </p:cNvPr>
              <p:cNvGrpSpPr/>
              <p:nvPr/>
            </p:nvGrpSpPr>
            <p:grpSpPr>
              <a:xfrm>
                <a:off x="3221362" y="2479949"/>
                <a:ext cx="129110" cy="818804"/>
                <a:chOff x="1445028" y="4620490"/>
                <a:chExt cx="162098" cy="1028009"/>
              </a:xfrm>
            </p:grpSpPr>
            <p:sp>
              <p:nvSpPr>
                <p:cNvPr id="96" name="矩形 44">
                  <a:extLst>
                    <a:ext uri="{FF2B5EF4-FFF2-40B4-BE49-F238E27FC236}">
                      <a16:creationId xmlns:a16="http://schemas.microsoft.com/office/drawing/2014/main" id="{9E229AF1-24BC-41EF-8405-67DF20F518AC}"/>
                    </a:ext>
                  </a:extLst>
                </p:cNvPr>
                <p:cNvSpPr/>
                <p:nvPr/>
              </p:nvSpPr>
              <p:spPr>
                <a:xfrm>
                  <a:off x="1445028" y="4620490"/>
                  <a:ext cx="162098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7" name="矩形 45">
                  <a:extLst>
                    <a:ext uri="{FF2B5EF4-FFF2-40B4-BE49-F238E27FC236}">
                      <a16:creationId xmlns:a16="http://schemas.microsoft.com/office/drawing/2014/main" id="{04B52050-53C7-4D67-BEE5-552444F37071}"/>
                    </a:ext>
                  </a:extLst>
                </p:cNvPr>
                <p:cNvSpPr/>
                <p:nvPr/>
              </p:nvSpPr>
              <p:spPr>
                <a:xfrm>
                  <a:off x="1445028" y="4878185"/>
                  <a:ext cx="162098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8" name="矩形 46">
                  <a:extLst>
                    <a:ext uri="{FF2B5EF4-FFF2-40B4-BE49-F238E27FC236}">
                      <a16:creationId xmlns:a16="http://schemas.microsoft.com/office/drawing/2014/main" id="{5B9AFF36-0194-4D09-BB92-9156A9071413}"/>
                    </a:ext>
                  </a:extLst>
                </p:cNvPr>
                <p:cNvSpPr/>
                <p:nvPr/>
              </p:nvSpPr>
              <p:spPr>
                <a:xfrm>
                  <a:off x="1445028" y="5133109"/>
                  <a:ext cx="162098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99" name="矩形 47">
                  <a:extLst>
                    <a:ext uri="{FF2B5EF4-FFF2-40B4-BE49-F238E27FC236}">
                      <a16:creationId xmlns:a16="http://schemas.microsoft.com/office/drawing/2014/main" id="{CBB4C74B-4748-4A5F-8969-C120FE5ED309}"/>
                    </a:ext>
                  </a:extLst>
                </p:cNvPr>
                <p:cNvSpPr/>
                <p:nvPr/>
              </p:nvSpPr>
              <p:spPr>
                <a:xfrm>
                  <a:off x="1445028" y="5390804"/>
                  <a:ext cx="162098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103" name="文本框 5">
                <a:extLst>
                  <a:ext uri="{FF2B5EF4-FFF2-40B4-BE49-F238E27FC236}">
                    <a16:creationId xmlns:a16="http://schemas.microsoft.com/office/drawing/2014/main" id="{2F78C033-E16C-4221-8CC9-70FE9ABB3327}"/>
                  </a:ext>
                </a:extLst>
              </p:cNvPr>
              <p:cNvSpPr txBox="1"/>
              <p:nvPr/>
            </p:nvSpPr>
            <p:spPr>
              <a:xfrm>
                <a:off x="2922077" y="5112299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0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4" name="文本框 60">
                <a:extLst>
                  <a:ext uri="{FF2B5EF4-FFF2-40B4-BE49-F238E27FC236}">
                    <a16:creationId xmlns:a16="http://schemas.microsoft.com/office/drawing/2014/main" id="{6EA86488-7B32-4714-A532-ACCEB884F7B9}"/>
                  </a:ext>
                </a:extLst>
              </p:cNvPr>
              <p:cNvSpPr txBox="1"/>
              <p:nvPr/>
            </p:nvSpPr>
            <p:spPr>
              <a:xfrm>
                <a:off x="2933937" y="5350105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1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5" name="文本框 61">
                <a:extLst>
                  <a:ext uri="{FF2B5EF4-FFF2-40B4-BE49-F238E27FC236}">
                    <a16:creationId xmlns:a16="http://schemas.microsoft.com/office/drawing/2014/main" id="{2A49AD6A-127B-475E-A444-017F97088D2B}"/>
                  </a:ext>
                </a:extLst>
              </p:cNvPr>
              <p:cNvSpPr txBox="1"/>
              <p:nvPr/>
            </p:nvSpPr>
            <p:spPr>
              <a:xfrm>
                <a:off x="2931569" y="5574869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2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6" name="文本框 62">
                <a:extLst>
                  <a:ext uri="{FF2B5EF4-FFF2-40B4-BE49-F238E27FC236}">
                    <a16:creationId xmlns:a16="http://schemas.microsoft.com/office/drawing/2014/main" id="{0B808FC3-9DA0-4D5F-8BFB-C79A8D6F5F2A}"/>
                  </a:ext>
                </a:extLst>
              </p:cNvPr>
              <p:cNvSpPr txBox="1"/>
              <p:nvPr/>
            </p:nvSpPr>
            <p:spPr>
              <a:xfrm>
                <a:off x="2931569" y="5790866"/>
                <a:ext cx="3064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3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7" name="文本框 63">
                <a:extLst>
                  <a:ext uri="{FF2B5EF4-FFF2-40B4-BE49-F238E27FC236}">
                    <a16:creationId xmlns:a16="http://schemas.microsoft.com/office/drawing/2014/main" id="{C00E0EEE-FFB4-488E-9924-43CB7E74D596}"/>
                  </a:ext>
                </a:extLst>
              </p:cNvPr>
              <p:cNvSpPr txBox="1"/>
              <p:nvPr/>
            </p:nvSpPr>
            <p:spPr>
              <a:xfrm>
                <a:off x="2915122" y="2982543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0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8" name="文本框 64">
                <a:extLst>
                  <a:ext uri="{FF2B5EF4-FFF2-40B4-BE49-F238E27FC236}">
                    <a16:creationId xmlns:a16="http://schemas.microsoft.com/office/drawing/2014/main" id="{02003265-2D78-4664-BC04-736B9AEA4FA2}"/>
                  </a:ext>
                </a:extLst>
              </p:cNvPr>
              <p:cNvSpPr txBox="1"/>
              <p:nvPr/>
            </p:nvSpPr>
            <p:spPr>
              <a:xfrm>
                <a:off x="2922077" y="2783205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1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09" name="文本框 65">
                <a:extLst>
                  <a:ext uri="{FF2B5EF4-FFF2-40B4-BE49-F238E27FC236}">
                    <a16:creationId xmlns:a16="http://schemas.microsoft.com/office/drawing/2014/main" id="{BDF227B9-19AC-448A-8DD6-FBA283C3C30C}"/>
                  </a:ext>
                </a:extLst>
              </p:cNvPr>
              <p:cNvSpPr txBox="1"/>
              <p:nvPr/>
            </p:nvSpPr>
            <p:spPr>
              <a:xfrm>
                <a:off x="2915122" y="2584405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2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10" name="文本框 66">
                <a:extLst>
                  <a:ext uri="{FF2B5EF4-FFF2-40B4-BE49-F238E27FC236}">
                    <a16:creationId xmlns:a16="http://schemas.microsoft.com/office/drawing/2014/main" id="{C4651E8C-A644-4984-AB77-9A47C166B450}"/>
                  </a:ext>
                </a:extLst>
              </p:cNvPr>
              <p:cNvSpPr txBox="1"/>
              <p:nvPr/>
            </p:nvSpPr>
            <p:spPr>
              <a:xfrm>
                <a:off x="2914868" y="2385067"/>
                <a:ext cx="3064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3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cxnSp>
            <p:nvCxnSpPr>
              <p:cNvPr id="111" name="直接连接符 9">
                <a:extLst>
                  <a:ext uri="{FF2B5EF4-FFF2-40B4-BE49-F238E27FC236}">
                    <a16:creationId xmlns:a16="http://schemas.microsoft.com/office/drawing/2014/main" id="{0DFDE35B-69A9-406F-A850-18109F013D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74225" y="2787829"/>
                <a:ext cx="415284" cy="2988330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文本框 16">
                <a:extLst>
                  <a:ext uri="{FF2B5EF4-FFF2-40B4-BE49-F238E27FC236}">
                    <a16:creationId xmlns:a16="http://schemas.microsoft.com/office/drawing/2014/main" id="{0F6980B3-580A-40FA-900F-E66FA3BA7B1C}"/>
                  </a:ext>
                </a:extLst>
              </p:cNvPr>
              <p:cNvSpPr txBox="1"/>
              <p:nvPr/>
            </p:nvSpPr>
            <p:spPr>
              <a:xfrm>
                <a:off x="2578505" y="4349328"/>
                <a:ext cx="76495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等线" panose="02010600030101010101" pitchFamily="2" charset="-122"/>
                    <a:cs typeface="Arial" panose="020B0604020202020204" pitchFamily="34" charset="0"/>
                  </a:rPr>
                  <a:t>DOI_2-3</a:t>
                </a: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FF5E280F-7D62-4366-A04C-D7C9AD188E00}"/>
                </a:ext>
              </a:extLst>
            </p:cNvPr>
            <p:cNvGrpSpPr/>
            <p:nvPr/>
          </p:nvGrpSpPr>
          <p:grpSpPr>
            <a:xfrm>
              <a:off x="6202185" y="1849871"/>
              <a:ext cx="1153528" cy="3752533"/>
              <a:chOff x="939785" y="2138100"/>
              <a:chExt cx="1305743" cy="3752533"/>
            </a:xfrm>
          </p:grpSpPr>
          <p:grpSp>
            <p:nvGrpSpPr>
              <p:cNvPr id="161" name="组合 48">
                <a:extLst>
                  <a:ext uri="{FF2B5EF4-FFF2-40B4-BE49-F238E27FC236}">
                    <a16:creationId xmlns:a16="http://schemas.microsoft.com/office/drawing/2014/main" id="{B04B5C81-2F86-414F-AD2D-FB7D85C62062}"/>
                  </a:ext>
                </a:extLst>
              </p:cNvPr>
              <p:cNvGrpSpPr/>
              <p:nvPr/>
            </p:nvGrpSpPr>
            <p:grpSpPr>
              <a:xfrm>
                <a:off x="939785" y="4995669"/>
                <a:ext cx="129110" cy="818804"/>
                <a:chOff x="1445028" y="4620490"/>
                <a:chExt cx="162098" cy="1028009"/>
              </a:xfrm>
            </p:grpSpPr>
            <p:sp>
              <p:nvSpPr>
                <p:cNvPr id="176" name="矩形 49">
                  <a:extLst>
                    <a:ext uri="{FF2B5EF4-FFF2-40B4-BE49-F238E27FC236}">
                      <a16:creationId xmlns:a16="http://schemas.microsoft.com/office/drawing/2014/main" id="{6C15C390-A3E7-44CF-8502-772014C8C060}"/>
                    </a:ext>
                  </a:extLst>
                </p:cNvPr>
                <p:cNvSpPr/>
                <p:nvPr/>
              </p:nvSpPr>
              <p:spPr>
                <a:xfrm>
                  <a:off x="1445028" y="4620490"/>
                  <a:ext cx="162098" cy="257695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77" name="矩形 50">
                  <a:extLst>
                    <a:ext uri="{FF2B5EF4-FFF2-40B4-BE49-F238E27FC236}">
                      <a16:creationId xmlns:a16="http://schemas.microsoft.com/office/drawing/2014/main" id="{85802BE4-50E4-4DF7-B97A-01829762ACC2}"/>
                    </a:ext>
                  </a:extLst>
                </p:cNvPr>
                <p:cNvSpPr/>
                <p:nvPr/>
              </p:nvSpPr>
              <p:spPr>
                <a:xfrm>
                  <a:off x="1445028" y="4878185"/>
                  <a:ext cx="162098" cy="257695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78" name="矩形 51">
                  <a:extLst>
                    <a:ext uri="{FF2B5EF4-FFF2-40B4-BE49-F238E27FC236}">
                      <a16:creationId xmlns:a16="http://schemas.microsoft.com/office/drawing/2014/main" id="{7BC96265-C330-48D0-AB38-910B05A25E2D}"/>
                    </a:ext>
                  </a:extLst>
                </p:cNvPr>
                <p:cNvSpPr/>
                <p:nvPr/>
              </p:nvSpPr>
              <p:spPr>
                <a:xfrm>
                  <a:off x="1445028" y="5133109"/>
                  <a:ext cx="162098" cy="257695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79" name="矩形 52">
                  <a:extLst>
                    <a:ext uri="{FF2B5EF4-FFF2-40B4-BE49-F238E27FC236}">
                      <a16:creationId xmlns:a16="http://schemas.microsoft.com/office/drawing/2014/main" id="{3B48462F-8A1D-43FA-944E-DA2DBD0AC3E0}"/>
                    </a:ext>
                  </a:extLst>
                </p:cNvPr>
                <p:cNvSpPr/>
                <p:nvPr/>
              </p:nvSpPr>
              <p:spPr>
                <a:xfrm>
                  <a:off x="1445028" y="5390804"/>
                  <a:ext cx="162098" cy="257695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62" name="组合 6">
                <a:extLst>
                  <a:ext uri="{FF2B5EF4-FFF2-40B4-BE49-F238E27FC236}">
                    <a16:creationId xmlns:a16="http://schemas.microsoft.com/office/drawing/2014/main" id="{EE57C7C2-0140-4022-99F9-EF96AE5A0AB1}"/>
                  </a:ext>
                </a:extLst>
              </p:cNvPr>
              <p:cNvGrpSpPr/>
              <p:nvPr/>
            </p:nvGrpSpPr>
            <p:grpSpPr>
              <a:xfrm>
                <a:off x="2116418" y="2232982"/>
                <a:ext cx="129110" cy="818804"/>
                <a:chOff x="1445028" y="4620490"/>
                <a:chExt cx="162098" cy="1028009"/>
              </a:xfrm>
            </p:grpSpPr>
            <p:sp>
              <p:nvSpPr>
                <p:cNvPr id="172" name="矩形 44">
                  <a:extLst>
                    <a:ext uri="{FF2B5EF4-FFF2-40B4-BE49-F238E27FC236}">
                      <a16:creationId xmlns:a16="http://schemas.microsoft.com/office/drawing/2014/main" id="{6241225B-3CAE-4524-8369-48655DC0339A}"/>
                    </a:ext>
                  </a:extLst>
                </p:cNvPr>
                <p:cNvSpPr/>
                <p:nvPr/>
              </p:nvSpPr>
              <p:spPr>
                <a:xfrm>
                  <a:off x="1445028" y="4620490"/>
                  <a:ext cx="162098" cy="257695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73" name="矩形 45">
                  <a:extLst>
                    <a:ext uri="{FF2B5EF4-FFF2-40B4-BE49-F238E27FC236}">
                      <a16:creationId xmlns:a16="http://schemas.microsoft.com/office/drawing/2014/main" id="{E1C8E750-97A9-4FFF-A18E-652D46EA07F3}"/>
                    </a:ext>
                  </a:extLst>
                </p:cNvPr>
                <p:cNvSpPr/>
                <p:nvPr/>
              </p:nvSpPr>
              <p:spPr>
                <a:xfrm>
                  <a:off x="1445028" y="4878185"/>
                  <a:ext cx="162098" cy="257695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74" name="矩形 46">
                  <a:extLst>
                    <a:ext uri="{FF2B5EF4-FFF2-40B4-BE49-F238E27FC236}">
                      <a16:creationId xmlns:a16="http://schemas.microsoft.com/office/drawing/2014/main" id="{EF5E5CA7-7944-4E02-95A5-283CAF3FF8BD}"/>
                    </a:ext>
                  </a:extLst>
                </p:cNvPr>
                <p:cNvSpPr/>
                <p:nvPr/>
              </p:nvSpPr>
              <p:spPr>
                <a:xfrm>
                  <a:off x="1445028" y="5133109"/>
                  <a:ext cx="162098" cy="257695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75" name="矩形 47">
                  <a:extLst>
                    <a:ext uri="{FF2B5EF4-FFF2-40B4-BE49-F238E27FC236}">
                      <a16:creationId xmlns:a16="http://schemas.microsoft.com/office/drawing/2014/main" id="{9D05EC86-A031-45D5-A4BA-6BD966C2C421}"/>
                    </a:ext>
                  </a:extLst>
                </p:cNvPr>
                <p:cNvSpPr/>
                <p:nvPr/>
              </p:nvSpPr>
              <p:spPr>
                <a:xfrm>
                  <a:off x="1445028" y="5390804"/>
                  <a:ext cx="162098" cy="257695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163" name="文本框 5">
                <a:extLst>
                  <a:ext uri="{FF2B5EF4-FFF2-40B4-BE49-F238E27FC236}">
                    <a16:creationId xmlns:a16="http://schemas.microsoft.com/office/drawing/2014/main" id="{BCEECCF8-B2C7-41BE-84DF-E6D74746A805}"/>
                  </a:ext>
                </a:extLst>
              </p:cNvPr>
              <p:cNvSpPr txBox="1"/>
              <p:nvPr/>
            </p:nvSpPr>
            <p:spPr>
              <a:xfrm>
                <a:off x="1065276" y="4879165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rPr>
                  <a:t>0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64" name="文本框 60">
                <a:extLst>
                  <a:ext uri="{FF2B5EF4-FFF2-40B4-BE49-F238E27FC236}">
                    <a16:creationId xmlns:a16="http://schemas.microsoft.com/office/drawing/2014/main" id="{F727F3B2-1906-4695-B6E1-0F05D35A30AA}"/>
                  </a:ext>
                </a:extLst>
              </p:cNvPr>
              <p:cNvSpPr txBox="1"/>
              <p:nvPr/>
            </p:nvSpPr>
            <p:spPr>
              <a:xfrm>
                <a:off x="1067644" y="5080540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rPr>
                  <a:t>1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65" name="文本框 61">
                <a:extLst>
                  <a:ext uri="{FF2B5EF4-FFF2-40B4-BE49-F238E27FC236}">
                    <a16:creationId xmlns:a16="http://schemas.microsoft.com/office/drawing/2014/main" id="{0481F2BF-408C-4AC7-BCB6-BD4ACF59278D}"/>
                  </a:ext>
                </a:extLst>
              </p:cNvPr>
              <p:cNvSpPr txBox="1"/>
              <p:nvPr/>
            </p:nvSpPr>
            <p:spPr>
              <a:xfrm>
                <a:off x="1065276" y="5305304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rPr>
                  <a:t>2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66" name="文本框 62">
                <a:extLst>
                  <a:ext uri="{FF2B5EF4-FFF2-40B4-BE49-F238E27FC236}">
                    <a16:creationId xmlns:a16="http://schemas.microsoft.com/office/drawing/2014/main" id="{55922C1A-E9E1-48B9-8224-1C1CC3AB5A80}"/>
                  </a:ext>
                </a:extLst>
              </p:cNvPr>
              <p:cNvSpPr txBox="1"/>
              <p:nvPr/>
            </p:nvSpPr>
            <p:spPr>
              <a:xfrm>
                <a:off x="1065276" y="5521301"/>
                <a:ext cx="3064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rPr>
                  <a:t>3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67" name="文本框 63">
                <a:extLst>
                  <a:ext uri="{FF2B5EF4-FFF2-40B4-BE49-F238E27FC236}">
                    <a16:creationId xmlns:a16="http://schemas.microsoft.com/office/drawing/2014/main" id="{096E9D06-6F66-4CB2-85BC-8896B8D6CC3A}"/>
                  </a:ext>
                </a:extLst>
              </p:cNvPr>
              <p:cNvSpPr txBox="1"/>
              <p:nvPr/>
            </p:nvSpPr>
            <p:spPr>
              <a:xfrm>
                <a:off x="1827596" y="2735576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rPr>
                  <a:t>0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68" name="文本框 64">
                <a:extLst>
                  <a:ext uri="{FF2B5EF4-FFF2-40B4-BE49-F238E27FC236}">
                    <a16:creationId xmlns:a16="http://schemas.microsoft.com/office/drawing/2014/main" id="{AA224704-016E-4046-9EEF-B810627E60B3}"/>
                  </a:ext>
                </a:extLst>
              </p:cNvPr>
              <p:cNvSpPr txBox="1"/>
              <p:nvPr/>
            </p:nvSpPr>
            <p:spPr>
              <a:xfrm>
                <a:off x="1834551" y="2536238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rPr>
                  <a:t>1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69" name="文本框 65">
                <a:extLst>
                  <a:ext uri="{FF2B5EF4-FFF2-40B4-BE49-F238E27FC236}">
                    <a16:creationId xmlns:a16="http://schemas.microsoft.com/office/drawing/2014/main" id="{601C073C-9B21-4BB8-8690-553C2554A496}"/>
                  </a:ext>
                </a:extLst>
              </p:cNvPr>
              <p:cNvSpPr txBox="1"/>
              <p:nvPr/>
            </p:nvSpPr>
            <p:spPr>
              <a:xfrm>
                <a:off x="1827596" y="2337438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rPr>
                  <a:t>2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70" name="文本框 66">
                <a:extLst>
                  <a:ext uri="{FF2B5EF4-FFF2-40B4-BE49-F238E27FC236}">
                    <a16:creationId xmlns:a16="http://schemas.microsoft.com/office/drawing/2014/main" id="{EAA8D09B-E459-4A76-90D4-76F5C43361ED}"/>
                  </a:ext>
                </a:extLst>
              </p:cNvPr>
              <p:cNvSpPr txBox="1"/>
              <p:nvPr/>
            </p:nvSpPr>
            <p:spPr>
              <a:xfrm>
                <a:off x="1827342" y="2138100"/>
                <a:ext cx="3064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</a:rPr>
                  <a:t>3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cxnSp>
            <p:nvCxnSpPr>
              <p:cNvPr id="171" name="直接连接符 9">
                <a:extLst>
                  <a:ext uri="{FF2B5EF4-FFF2-40B4-BE49-F238E27FC236}">
                    <a16:creationId xmlns:a16="http://schemas.microsoft.com/office/drawing/2014/main" id="{2B933E2E-6E95-4F82-A272-32FADDF014D6}"/>
                  </a:ext>
                </a:extLst>
              </p:cNvPr>
              <p:cNvCxnSpPr>
                <a:cxnSpLocks/>
                <a:stCxn id="178" idx="2"/>
                <a:endCxn id="173" idx="3"/>
              </p:cNvCxnSpPr>
              <p:nvPr/>
            </p:nvCxnSpPr>
            <p:spPr>
              <a:xfrm flipV="1">
                <a:off x="1004340" y="2540862"/>
                <a:ext cx="1241188" cy="3068358"/>
              </a:xfrm>
              <a:prstGeom prst="line">
                <a:avLst/>
              </a:prstGeom>
              <a:noFill/>
              <a:ln w="190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36489175-CF60-4AD2-8F51-604565146368}"/>
                </a:ext>
              </a:extLst>
            </p:cNvPr>
            <p:cNvGrpSpPr/>
            <p:nvPr/>
          </p:nvGrpSpPr>
          <p:grpSpPr>
            <a:xfrm>
              <a:off x="8472590" y="1795164"/>
              <a:ext cx="1567008" cy="3752533"/>
              <a:chOff x="835281" y="2138100"/>
              <a:chExt cx="1567008" cy="3752533"/>
            </a:xfrm>
          </p:grpSpPr>
          <p:grpSp>
            <p:nvGrpSpPr>
              <p:cNvPr id="181" name="组合 48">
                <a:extLst>
                  <a:ext uri="{FF2B5EF4-FFF2-40B4-BE49-F238E27FC236}">
                    <a16:creationId xmlns:a16="http://schemas.microsoft.com/office/drawing/2014/main" id="{1672E512-76C7-421A-A402-1FE8602888FE}"/>
                  </a:ext>
                </a:extLst>
              </p:cNvPr>
              <p:cNvGrpSpPr/>
              <p:nvPr/>
            </p:nvGrpSpPr>
            <p:grpSpPr>
              <a:xfrm>
                <a:off x="835281" y="4995669"/>
                <a:ext cx="129110" cy="818804"/>
                <a:chOff x="1445028" y="4620490"/>
                <a:chExt cx="162098" cy="1028009"/>
              </a:xfrm>
            </p:grpSpPr>
            <p:sp>
              <p:nvSpPr>
                <p:cNvPr id="196" name="矩形 49">
                  <a:extLst>
                    <a:ext uri="{FF2B5EF4-FFF2-40B4-BE49-F238E27FC236}">
                      <a16:creationId xmlns:a16="http://schemas.microsoft.com/office/drawing/2014/main" id="{34D8CBF2-F586-48F1-9544-856810A13F35}"/>
                    </a:ext>
                  </a:extLst>
                </p:cNvPr>
                <p:cNvSpPr/>
                <p:nvPr/>
              </p:nvSpPr>
              <p:spPr>
                <a:xfrm>
                  <a:off x="1445028" y="4620490"/>
                  <a:ext cx="162098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97" name="矩形 50">
                  <a:extLst>
                    <a:ext uri="{FF2B5EF4-FFF2-40B4-BE49-F238E27FC236}">
                      <a16:creationId xmlns:a16="http://schemas.microsoft.com/office/drawing/2014/main" id="{E7BCC701-0F49-4B52-A7AD-B19F3EDF08C3}"/>
                    </a:ext>
                  </a:extLst>
                </p:cNvPr>
                <p:cNvSpPr/>
                <p:nvPr/>
              </p:nvSpPr>
              <p:spPr>
                <a:xfrm>
                  <a:off x="1445028" y="4878185"/>
                  <a:ext cx="162098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98" name="矩形 51">
                  <a:extLst>
                    <a:ext uri="{FF2B5EF4-FFF2-40B4-BE49-F238E27FC236}">
                      <a16:creationId xmlns:a16="http://schemas.microsoft.com/office/drawing/2014/main" id="{AE2FC1FD-51DB-4393-AF90-6C1049C10606}"/>
                    </a:ext>
                  </a:extLst>
                </p:cNvPr>
                <p:cNvSpPr/>
                <p:nvPr/>
              </p:nvSpPr>
              <p:spPr>
                <a:xfrm>
                  <a:off x="1445028" y="5133109"/>
                  <a:ext cx="162098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99" name="矩形 52">
                  <a:extLst>
                    <a:ext uri="{FF2B5EF4-FFF2-40B4-BE49-F238E27FC236}">
                      <a16:creationId xmlns:a16="http://schemas.microsoft.com/office/drawing/2014/main" id="{47322016-1326-46BB-87CC-E90685F17066}"/>
                    </a:ext>
                  </a:extLst>
                </p:cNvPr>
                <p:cNvSpPr/>
                <p:nvPr/>
              </p:nvSpPr>
              <p:spPr>
                <a:xfrm>
                  <a:off x="1445028" y="5390804"/>
                  <a:ext cx="162098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182" name="组合 6">
                <a:extLst>
                  <a:ext uri="{FF2B5EF4-FFF2-40B4-BE49-F238E27FC236}">
                    <a16:creationId xmlns:a16="http://schemas.microsoft.com/office/drawing/2014/main" id="{2A5077C9-E146-4869-BDC0-0E9CB7F2290B}"/>
                  </a:ext>
                </a:extLst>
              </p:cNvPr>
              <p:cNvGrpSpPr/>
              <p:nvPr/>
            </p:nvGrpSpPr>
            <p:grpSpPr>
              <a:xfrm>
                <a:off x="2273179" y="2232982"/>
                <a:ext cx="129110" cy="818804"/>
                <a:chOff x="1445028" y="4620490"/>
                <a:chExt cx="162098" cy="1028009"/>
              </a:xfrm>
            </p:grpSpPr>
            <p:sp>
              <p:nvSpPr>
                <p:cNvPr id="192" name="矩形 44">
                  <a:extLst>
                    <a:ext uri="{FF2B5EF4-FFF2-40B4-BE49-F238E27FC236}">
                      <a16:creationId xmlns:a16="http://schemas.microsoft.com/office/drawing/2014/main" id="{B7696111-F1C6-4EA0-80D9-2C42CAAAAE18}"/>
                    </a:ext>
                  </a:extLst>
                </p:cNvPr>
                <p:cNvSpPr/>
                <p:nvPr/>
              </p:nvSpPr>
              <p:spPr>
                <a:xfrm>
                  <a:off x="1445028" y="4620490"/>
                  <a:ext cx="162098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93" name="矩形 45">
                  <a:extLst>
                    <a:ext uri="{FF2B5EF4-FFF2-40B4-BE49-F238E27FC236}">
                      <a16:creationId xmlns:a16="http://schemas.microsoft.com/office/drawing/2014/main" id="{1FCA13BC-D07A-4CB4-8BD6-33B467E7D5DB}"/>
                    </a:ext>
                  </a:extLst>
                </p:cNvPr>
                <p:cNvSpPr/>
                <p:nvPr/>
              </p:nvSpPr>
              <p:spPr>
                <a:xfrm>
                  <a:off x="1445028" y="4878185"/>
                  <a:ext cx="162098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94" name="矩形 46">
                  <a:extLst>
                    <a:ext uri="{FF2B5EF4-FFF2-40B4-BE49-F238E27FC236}">
                      <a16:creationId xmlns:a16="http://schemas.microsoft.com/office/drawing/2014/main" id="{805F202B-0551-4744-8718-C086BBFDC975}"/>
                    </a:ext>
                  </a:extLst>
                </p:cNvPr>
                <p:cNvSpPr/>
                <p:nvPr/>
              </p:nvSpPr>
              <p:spPr>
                <a:xfrm>
                  <a:off x="1445028" y="5133109"/>
                  <a:ext cx="162098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95" name="矩形 47">
                  <a:extLst>
                    <a:ext uri="{FF2B5EF4-FFF2-40B4-BE49-F238E27FC236}">
                      <a16:creationId xmlns:a16="http://schemas.microsoft.com/office/drawing/2014/main" id="{6B402C54-E88E-4B42-84B4-E05666D4AAF3}"/>
                    </a:ext>
                  </a:extLst>
                </p:cNvPr>
                <p:cNvSpPr/>
                <p:nvPr/>
              </p:nvSpPr>
              <p:spPr>
                <a:xfrm>
                  <a:off x="1445028" y="5390804"/>
                  <a:ext cx="162098" cy="25769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endParaRPr>
                </a:p>
              </p:txBody>
            </p:sp>
          </p:grpSp>
          <p:sp>
            <p:nvSpPr>
              <p:cNvPr id="183" name="文本框 5">
                <a:extLst>
                  <a:ext uri="{FF2B5EF4-FFF2-40B4-BE49-F238E27FC236}">
                    <a16:creationId xmlns:a16="http://schemas.microsoft.com/office/drawing/2014/main" id="{FC1FDD5F-10DA-4A0C-A2B1-953DEECBD7F7}"/>
                  </a:ext>
                </a:extLst>
              </p:cNvPr>
              <p:cNvSpPr txBox="1"/>
              <p:nvPr/>
            </p:nvSpPr>
            <p:spPr>
              <a:xfrm>
                <a:off x="919595" y="4863221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0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84" name="文本框 60">
                <a:extLst>
                  <a:ext uri="{FF2B5EF4-FFF2-40B4-BE49-F238E27FC236}">
                    <a16:creationId xmlns:a16="http://schemas.microsoft.com/office/drawing/2014/main" id="{E7C44B03-486C-4CD0-80C9-EECB3C688DFF}"/>
                  </a:ext>
                </a:extLst>
              </p:cNvPr>
              <p:cNvSpPr txBox="1"/>
              <p:nvPr/>
            </p:nvSpPr>
            <p:spPr>
              <a:xfrm>
                <a:off x="963140" y="5080540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1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85" name="文本框 61">
                <a:extLst>
                  <a:ext uri="{FF2B5EF4-FFF2-40B4-BE49-F238E27FC236}">
                    <a16:creationId xmlns:a16="http://schemas.microsoft.com/office/drawing/2014/main" id="{C5CA328D-E206-4485-A662-52D156D65793}"/>
                  </a:ext>
                </a:extLst>
              </p:cNvPr>
              <p:cNvSpPr txBox="1"/>
              <p:nvPr/>
            </p:nvSpPr>
            <p:spPr>
              <a:xfrm>
                <a:off x="960772" y="5305304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2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86" name="文本框 62">
                <a:extLst>
                  <a:ext uri="{FF2B5EF4-FFF2-40B4-BE49-F238E27FC236}">
                    <a16:creationId xmlns:a16="http://schemas.microsoft.com/office/drawing/2014/main" id="{1D90F963-173F-4342-8E3F-DC74E0B7420C}"/>
                  </a:ext>
                </a:extLst>
              </p:cNvPr>
              <p:cNvSpPr txBox="1"/>
              <p:nvPr/>
            </p:nvSpPr>
            <p:spPr>
              <a:xfrm>
                <a:off x="960772" y="5521301"/>
                <a:ext cx="3064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3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87" name="文本框 63">
                <a:extLst>
                  <a:ext uri="{FF2B5EF4-FFF2-40B4-BE49-F238E27FC236}">
                    <a16:creationId xmlns:a16="http://schemas.microsoft.com/office/drawing/2014/main" id="{6A8EFF3D-399B-49EB-AC8D-3E2EED9BC0F2}"/>
                  </a:ext>
                </a:extLst>
              </p:cNvPr>
              <p:cNvSpPr txBox="1"/>
              <p:nvPr/>
            </p:nvSpPr>
            <p:spPr>
              <a:xfrm>
                <a:off x="1966939" y="2735576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0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88" name="文本框 64">
                <a:extLst>
                  <a:ext uri="{FF2B5EF4-FFF2-40B4-BE49-F238E27FC236}">
                    <a16:creationId xmlns:a16="http://schemas.microsoft.com/office/drawing/2014/main" id="{7818A946-111D-4006-845C-A98A72A3CC2A}"/>
                  </a:ext>
                </a:extLst>
              </p:cNvPr>
              <p:cNvSpPr txBox="1"/>
              <p:nvPr/>
            </p:nvSpPr>
            <p:spPr>
              <a:xfrm>
                <a:off x="1973894" y="2536238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1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89" name="文本框 65">
                <a:extLst>
                  <a:ext uri="{FF2B5EF4-FFF2-40B4-BE49-F238E27FC236}">
                    <a16:creationId xmlns:a16="http://schemas.microsoft.com/office/drawing/2014/main" id="{E865042C-7FEF-4A6D-8198-60FBEF30EEA9}"/>
                  </a:ext>
                </a:extLst>
              </p:cNvPr>
              <p:cNvSpPr txBox="1"/>
              <p:nvPr/>
            </p:nvSpPr>
            <p:spPr>
              <a:xfrm>
                <a:off x="1966939" y="2337438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2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sp>
            <p:nvSpPr>
              <p:cNvPr id="190" name="文本框 66">
                <a:extLst>
                  <a:ext uri="{FF2B5EF4-FFF2-40B4-BE49-F238E27FC236}">
                    <a16:creationId xmlns:a16="http://schemas.microsoft.com/office/drawing/2014/main" id="{AE8A0E1E-C676-4CDA-9FBF-8F40604EAA98}"/>
                  </a:ext>
                </a:extLst>
              </p:cNvPr>
              <p:cNvSpPr txBox="1"/>
              <p:nvPr/>
            </p:nvSpPr>
            <p:spPr>
              <a:xfrm>
                <a:off x="1966685" y="2138100"/>
                <a:ext cx="3064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等线" panose="020F0502020204030204"/>
                    <a:ea typeface="等线" panose="02010600030101010101" pitchFamily="2" charset="-122"/>
                    <a:cs typeface="+mn-cs"/>
                  </a:rPr>
                  <a:t>3</a:t>
                </a: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  <a:cs typeface="+mn-cs"/>
                </a:endParaRPr>
              </a:p>
            </p:txBody>
          </p:sp>
          <p:cxnSp>
            <p:nvCxnSpPr>
              <p:cNvPr id="191" name="直接连接符 9">
                <a:extLst>
                  <a:ext uri="{FF2B5EF4-FFF2-40B4-BE49-F238E27FC236}">
                    <a16:creationId xmlns:a16="http://schemas.microsoft.com/office/drawing/2014/main" id="{E70D382A-A8E8-4E8E-A9AB-F426B449CD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3990" y="2540862"/>
                <a:ext cx="1514754" cy="3170986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5" name="文本框 54">
              <a:extLst>
                <a:ext uri="{FF2B5EF4-FFF2-40B4-BE49-F238E27FC236}">
                  <a16:creationId xmlns:a16="http://schemas.microsoft.com/office/drawing/2014/main" id="{3D508093-5AF3-48E7-B54F-E35813E1708E}"/>
                </a:ext>
              </a:extLst>
            </p:cNvPr>
            <p:cNvSpPr txBox="1"/>
            <p:nvPr/>
          </p:nvSpPr>
          <p:spPr>
            <a:xfrm>
              <a:off x="4549986" y="4568499"/>
              <a:ext cx="1146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FWHM ~2mm</a:t>
              </a:r>
              <a:endPara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6" name="文本框 54">
              <a:extLst>
                <a:ext uri="{FF2B5EF4-FFF2-40B4-BE49-F238E27FC236}">
                  <a16:creationId xmlns:a16="http://schemas.microsoft.com/office/drawing/2014/main" id="{7C07A0F5-E315-45ED-9BCB-87444FC1C289}"/>
                </a:ext>
              </a:extLst>
            </p:cNvPr>
            <p:cNvSpPr txBox="1"/>
            <p:nvPr/>
          </p:nvSpPr>
          <p:spPr>
            <a:xfrm>
              <a:off x="6879716" y="4594003"/>
              <a:ext cx="1146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FWHM ~4.0 mm</a:t>
              </a:r>
              <a:endPara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BFF6E7FB-F4DB-455D-91B0-425759F68BD0}"/>
                </a:ext>
              </a:extLst>
            </p:cNvPr>
            <p:cNvCxnSpPr>
              <a:cxnSpLocks/>
            </p:cNvCxnSpPr>
            <p:nvPr/>
          </p:nvCxnSpPr>
          <p:spPr>
            <a:xfrm>
              <a:off x="7408023" y="4411633"/>
              <a:ext cx="2318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文本框 54">
              <a:extLst>
                <a:ext uri="{FF2B5EF4-FFF2-40B4-BE49-F238E27FC236}">
                  <a16:creationId xmlns:a16="http://schemas.microsoft.com/office/drawing/2014/main" id="{0CA08F79-7036-4D2D-9536-F95B6F105EC8}"/>
                </a:ext>
              </a:extLst>
            </p:cNvPr>
            <p:cNvSpPr txBox="1"/>
            <p:nvPr/>
          </p:nvSpPr>
          <p:spPr>
            <a:xfrm>
              <a:off x="9223038" y="4609234"/>
              <a:ext cx="11463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FWHM ~</a:t>
              </a:r>
              <a:r>
                <a:rPr lang="en-US" altLang="zh-CN" sz="900" b="1" dirty="0">
                  <a:solidFill>
                    <a:prstClr val="black"/>
                  </a:solidFill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6</a:t>
              </a:r>
              <a:r>
                <a:rPr kumimoji="0" lang="en-US" altLang="zh-CN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 mm</a:t>
              </a:r>
              <a:endParaRPr kumimoji="0" lang="zh-CN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A6A4CE80-6395-7C41-8E0F-23E9CD2BF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978" y="0"/>
            <a:ext cx="10528643" cy="1020292"/>
          </a:xfrm>
        </p:spPr>
        <p:txBody>
          <a:bodyPr>
            <a:normAutofit/>
          </a:bodyPr>
          <a:lstStyle/>
          <a:p>
            <a:r>
              <a:rPr lang="en-US" dirty="0"/>
              <a:t>What have we have learned from the EXPLORER? 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3554520D-00DB-B542-9811-3C04F3A62A90}"/>
              </a:ext>
            </a:extLst>
          </p:cNvPr>
          <p:cNvGrpSpPr/>
          <p:nvPr/>
        </p:nvGrpSpPr>
        <p:grpSpPr>
          <a:xfrm>
            <a:off x="762489" y="1997553"/>
            <a:ext cx="3050771" cy="2719689"/>
            <a:chOff x="5835408" y="1428755"/>
            <a:chExt cx="3075118" cy="2714625"/>
          </a:xfrm>
        </p:grpSpPr>
        <p:pic>
          <p:nvPicPr>
            <p:cNvPr id="81" name="Picture 2">
              <a:extLst>
                <a:ext uri="{FF2B5EF4-FFF2-40B4-BE49-F238E27FC236}">
                  <a16:creationId xmlns:a16="http://schemas.microsoft.com/office/drawing/2014/main" id="{0D552F35-6BE5-1B48-A5DD-8F813D838D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799" t="31124" r="1630" b="11900"/>
            <a:stretch/>
          </p:blipFill>
          <p:spPr bwMode="auto">
            <a:xfrm>
              <a:off x="5835408" y="1428755"/>
              <a:ext cx="2498894" cy="271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" name="矩形 8">
              <a:extLst>
                <a:ext uri="{FF2B5EF4-FFF2-40B4-BE49-F238E27FC236}">
                  <a16:creationId xmlns:a16="http://schemas.microsoft.com/office/drawing/2014/main" id="{9EB4C25E-07F1-7B4E-A4DB-FD5DD3E19AD4}"/>
                </a:ext>
              </a:extLst>
            </p:cNvPr>
            <p:cNvSpPr/>
            <p:nvPr/>
          </p:nvSpPr>
          <p:spPr>
            <a:xfrm>
              <a:off x="8232346" y="1607820"/>
              <a:ext cx="678180" cy="3429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83" name="直接连接符 15">
              <a:extLst>
                <a:ext uri="{FF2B5EF4-FFF2-40B4-BE49-F238E27FC236}">
                  <a16:creationId xmlns:a16="http://schemas.microsoft.com/office/drawing/2014/main" id="{B0F3CBF6-985D-E64F-A88B-845698AD411D}"/>
                </a:ext>
              </a:extLst>
            </p:cNvPr>
            <p:cNvCxnSpPr/>
            <p:nvPr/>
          </p:nvCxnSpPr>
          <p:spPr>
            <a:xfrm flipH="1">
              <a:off x="8393852" y="1779275"/>
              <a:ext cx="364274" cy="1929765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矩形 1">
              <a:extLst>
                <a:ext uri="{FF2B5EF4-FFF2-40B4-BE49-F238E27FC236}">
                  <a16:creationId xmlns:a16="http://schemas.microsoft.com/office/drawing/2014/main" id="{C10D9561-73BA-EC40-A2F6-B8A0A50CD3B7}"/>
                </a:ext>
              </a:extLst>
            </p:cNvPr>
            <p:cNvSpPr/>
            <p:nvPr/>
          </p:nvSpPr>
          <p:spPr>
            <a:xfrm>
              <a:off x="8219543" y="3604260"/>
              <a:ext cx="678180" cy="3429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85" name="矩形 4">
              <a:extLst>
                <a:ext uri="{FF2B5EF4-FFF2-40B4-BE49-F238E27FC236}">
                  <a16:creationId xmlns:a16="http://schemas.microsoft.com/office/drawing/2014/main" id="{7A5AE090-9121-9243-A9B9-08DA17E79BD4}"/>
                </a:ext>
              </a:extLst>
            </p:cNvPr>
            <p:cNvSpPr/>
            <p:nvPr/>
          </p:nvSpPr>
          <p:spPr>
            <a:xfrm>
              <a:off x="8383381" y="3604260"/>
              <a:ext cx="51435" cy="342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86" name="矩形 9">
              <a:extLst>
                <a:ext uri="{FF2B5EF4-FFF2-40B4-BE49-F238E27FC236}">
                  <a16:creationId xmlns:a16="http://schemas.microsoft.com/office/drawing/2014/main" id="{434CC083-CB4A-DB4E-8FCF-DB79735BEC82}"/>
                </a:ext>
              </a:extLst>
            </p:cNvPr>
            <p:cNvSpPr/>
            <p:nvPr/>
          </p:nvSpPr>
          <p:spPr>
            <a:xfrm>
              <a:off x="8737178" y="1607820"/>
              <a:ext cx="51435" cy="3429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87" name="直接连接符 10">
              <a:extLst>
                <a:ext uri="{FF2B5EF4-FFF2-40B4-BE49-F238E27FC236}">
                  <a16:creationId xmlns:a16="http://schemas.microsoft.com/office/drawing/2014/main" id="{EEB66B56-EE75-2840-BEB7-475171E37930}"/>
                </a:ext>
              </a:extLst>
            </p:cNvPr>
            <p:cNvCxnSpPr/>
            <p:nvPr/>
          </p:nvCxnSpPr>
          <p:spPr>
            <a:xfrm flipH="1">
              <a:off x="8375754" y="1607824"/>
              <a:ext cx="361416" cy="199644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14">
              <a:extLst>
                <a:ext uri="{FF2B5EF4-FFF2-40B4-BE49-F238E27FC236}">
                  <a16:creationId xmlns:a16="http://schemas.microsoft.com/office/drawing/2014/main" id="{2D6FD010-1B15-CA43-A1B8-47A3AB8F2000}"/>
                </a:ext>
              </a:extLst>
            </p:cNvPr>
            <p:cNvCxnSpPr/>
            <p:nvPr/>
          </p:nvCxnSpPr>
          <p:spPr>
            <a:xfrm flipH="1">
              <a:off x="8401470" y="1950724"/>
              <a:ext cx="361416" cy="199644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矩形 5">
              <a:extLst>
                <a:ext uri="{FF2B5EF4-FFF2-40B4-BE49-F238E27FC236}">
                  <a16:creationId xmlns:a16="http://schemas.microsoft.com/office/drawing/2014/main" id="{15010AB7-1AEE-4E46-87F8-24EF874D58DE}"/>
                </a:ext>
              </a:extLst>
            </p:cNvPr>
            <p:cNvSpPr/>
            <p:nvPr/>
          </p:nvSpPr>
          <p:spPr>
            <a:xfrm>
              <a:off x="8742894" y="1706885"/>
              <a:ext cx="45719" cy="723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00" name="矩形 11">
              <a:extLst>
                <a:ext uri="{FF2B5EF4-FFF2-40B4-BE49-F238E27FC236}">
                  <a16:creationId xmlns:a16="http://schemas.microsoft.com/office/drawing/2014/main" id="{F15684E2-A7EC-E141-A817-A26A111ED4F6}"/>
                </a:ext>
              </a:extLst>
            </p:cNvPr>
            <p:cNvSpPr/>
            <p:nvPr/>
          </p:nvSpPr>
          <p:spPr>
            <a:xfrm>
              <a:off x="8384754" y="3672845"/>
              <a:ext cx="45719" cy="723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101" name="直接连接符 10">
              <a:extLst>
                <a:ext uri="{FF2B5EF4-FFF2-40B4-BE49-F238E27FC236}">
                  <a16:creationId xmlns:a16="http://schemas.microsoft.com/office/drawing/2014/main" id="{0BDE9DE8-69DA-2840-84A9-F2B97D9AF93C}"/>
                </a:ext>
              </a:extLst>
            </p:cNvPr>
            <p:cNvCxnSpPr/>
            <p:nvPr/>
          </p:nvCxnSpPr>
          <p:spPr>
            <a:xfrm>
              <a:off x="7519274" y="1999472"/>
              <a:ext cx="0" cy="1604788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">
              <a:extLst>
                <a:ext uri="{FF2B5EF4-FFF2-40B4-BE49-F238E27FC236}">
                  <a16:creationId xmlns:a16="http://schemas.microsoft.com/office/drawing/2014/main" id="{FE87A030-C8DE-3C44-9FC1-F2CC9BF28340}"/>
                </a:ext>
              </a:extLst>
            </p:cNvPr>
            <p:cNvCxnSpPr/>
            <p:nvPr/>
          </p:nvCxnSpPr>
          <p:spPr>
            <a:xfrm>
              <a:off x="7693778" y="2149887"/>
              <a:ext cx="0" cy="1298308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4" name="圆角矩形 22">
            <a:extLst>
              <a:ext uri="{FF2B5EF4-FFF2-40B4-BE49-F238E27FC236}">
                <a16:creationId xmlns:a16="http://schemas.microsoft.com/office/drawing/2014/main" id="{41D67DCF-47DB-FB41-B0FA-33634E62DFD2}"/>
              </a:ext>
            </a:extLst>
          </p:cNvPr>
          <p:cNvSpPr/>
          <p:nvPr/>
        </p:nvSpPr>
        <p:spPr>
          <a:xfrm>
            <a:off x="1149231" y="4901730"/>
            <a:ext cx="2577870" cy="83099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2181" tIns="81091" rIns="162181" bIns="81091" rtlCol="0" anchor="ctr"/>
          <a:lstStyle/>
          <a:p>
            <a:pPr defTabSz="1621278"/>
            <a:r>
              <a:rPr lang="en-US" altLang="zh-CN" sz="16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DOI is essential for transverse and axial resolution</a:t>
            </a:r>
          </a:p>
        </p:txBody>
      </p:sp>
    </p:spTree>
    <p:extLst>
      <p:ext uri="{BB962C8B-B14F-4D97-AF65-F5344CB8AC3E}">
        <p14:creationId xmlns:p14="http://schemas.microsoft.com/office/powerpoint/2010/main" val="2189858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228AF40-8FFD-483F-BCCD-3AB555935C71}"/>
              </a:ext>
            </a:extLst>
          </p:cNvPr>
          <p:cNvCxnSpPr>
            <a:cxnSpLocks/>
          </p:cNvCxnSpPr>
          <p:nvPr/>
        </p:nvCxnSpPr>
        <p:spPr>
          <a:xfrm flipH="1">
            <a:off x="4291807" y="1819450"/>
            <a:ext cx="230660" cy="522986"/>
          </a:xfrm>
          <a:prstGeom prst="line">
            <a:avLst/>
          </a:prstGeom>
          <a:ln w="28575">
            <a:solidFill>
              <a:schemeClr val="bg1">
                <a:alpha val="7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角矩形 22">
            <a:extLst>
              <a:ext uri="{FF2B5EF4-FFF2-40B4-BE49-F238E27FC236}">
                <a16:creationId xmlns:a16="http://schemas.microsoft.com/office/drawing/2014/main" id="{B6BE21D4-C333-4E57-9B5C-D4C594AE5F2C}"/>
              </a:ext>
            </a:extLst>
          </p:cNvPr>
          <p:cNvSpPr/>
          <p:nvPr/>
        </p:nvSpPr>
        <p:spPr>
          <a:xfrm>
            <a:off x="997352" y="5279571"/>
            <a:ext cx="5469466" cy="145849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2181" tIns="81091" rIns="162181" bIns="81091" rtlCol="0" anchor="ctr"/>
          <a:lstStyle/>
          <a:p>
            <a:pPr marL="457200" indent="-457200" defTabSz="1621278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Single-end readout</a:t>
            </a:r>
          </a:p>
          <a:p>
            <a:pPr marL="457200" indent="-457200" defTabSz="1621278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Easy to manufacture / low-cost </a:t>
            </a:r>
          </a:p>
          <a:p>
            <a:pPr marL="457200" indent="-457200" defTabSz="1621278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DOI resolution &lt; 4mm</a:t>
            </a:r>
          </a:p>
          <a:p>
            <a:pPr marL="457200" indent="-457200" defTabSz="1621278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Improve axial resolution by using DOI-induced oversampling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3AF81CF-6910-3F44-AE6D-94CC22DE4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635" y="186906"/>
            <a:ext cx="10528643" cy="1020292"/>
          </a:xfrm>
        </p:spPr>
        <p:txBody>
          <a:bodyPr>
            <a:normAutofit fontScale="90000"/>
          </a:bodyPr>
          <a:lstStyle/>
          <a:p>
            <a:r>
              <a:rPr lang="en-US" dirty="0"/>
              <a:t>Depth-of-Interaction and Inter-Crystal Scatter detection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1AB2232-7BEF-BF42-8AC2-0BE45B763BE9}"/>
              </a:ext>
            </a:extLst>
          </p:cNvPr>
          <p:cNvGrpSpPr/>
          <p:nvPr/>
        </p:nvGrpSpPr>
        <p:grpSpPr>
          <a:xfrm>
            <a:off x="7253431" y="1315391"/>
            <a:ext cx="4001865" cy="4356014"/>
            <a:chOff x="4118345" y="2338648"/>
            <a:chExt cx="4001865" cy="4356014"/>
          </a:xfrm>
        </p:grpSpPr>
        <p:sp>
          <p:nvSpPr>
            <p:cNvPr id="31" name="椭圆 1">
              <a:extLst>
                <a:ext uri="{FF2B5EF4-FFF2-40B4-BE49-F238E27FC236}">
                  <a16:creationId xmlns:a16="http://schemas.microsoft.com/office/drawing/2014/main" id="{7CC1650F-7E77-AD48-AC12-F0D789F768E2}"/>
                </a:ext>
              </a:extLst>
            </p:cNvPr>
            <p:cNvSpPr/>
            <p:nvPr/>
          </p:nvSpPr>
          <p:spPr>
            <a:xfrm>
              <a:off x="4958065" y="5503243"/>
              <a:ext cx="2628900" cy="119141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aphicFrame>
          <p:nvGraphicFramePr>
            <p:cNvPr id="32" name="Object 6">
              <a:extLst>
                <a:ext uri="{FF2B5EF4-FFF2-40B4-BE49-F238E27FC236}">
                  <a16:creationId xmlns:a16="http://schemas.microsoft.com/office/drawing/2014/main" id="{E5CAFD35-DE9A-814A-9A5A-CD2E42BB48B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35307" y="2841366"/>
            <a:ext cx="2708919" cy="26208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Visio" r:id="rId2" imgW="2361772" imgH="2285820" progId="Visio.Drawing.11">
                    <p:embed/>
                  </p:oleObj>
                </mc:Choice>
                <mc:Fallback>
                  <p:oleObj name="Visio" r:id="rId2" imgW="2361772" imgH="2285820" progId="Visio.Drawing.11">
                    <p:embed/>
                    <p:pic>
                      <p:nvPicPr>
                        <p:cNvPr id="32" name="Object 6">
                          <a:extLst>
                            <a:ext uri="{FF2B5EF4-FFF2-40B4-BE49-F238E27FC236}">
                              <a16:creationId xmlns:a16="http://schemas.microsoft.com/office/drawing/2014/main" id="{E5CAFD35-DE9A-814A-9A5A-CD2E42BB48B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4435307" y="2841366"/>
                          <a:ext cx="2708919" cy="262082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" name="矩形 9">
              <a:extLst>
                <a:ext uri="{FF2B5EF4-FFF2-40B4-BE49-F238E27FC236}">
                  <a16:creationId xmlns:a16="http://schemas.microsoft.com/office/drawing/2014/main" id="{6A7568F5-8B79-134E-9A82-92D6611BC91C}"/>
                </a:ext>
              </a:extLst>
            </p:cNvPr>
            <p:cNvSpPr/>
            <p:nvPr/>
          </p:nvSpPr>
          <p:spPr>
            <a:xfrm>
              <a:off x="4118345" y="2338648"/>
              <a:ext cx="400186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u="sng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Inter-crystal scatter </a:t>
              </a:r>
              <a:r>
                <a:rPr lang="en-US" altLang="zh-CN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(ICS) up to 30% 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文本框 168">
              <a:extLst>
                <a:ext uri="{FF2B5EF4-FFF2-40B4-BE49-F238E27FC236}">
                  <a16:creationId xmlns:a16="http://schemas.microsoft.com/office/drawing/2014/main" id="{A13B4D90-035F-7F41-8896-1E34C43CAF22}"/>
                </a:ext>
              </a:extLst>
            </p:cNvPr>
            <p:cNvSpPr txBox="1"/>
            <p:nvPr/>
          </p:nvSpPr>
          <p:spPr>
            <a:xfrm>
              <a:off x="5789766" y="5858150"/>
              <a:ext cx="982961" cy="379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867" b="1" dirty="0">
                  <a:latin typeface="Arial" panose="020B0604020202020204" pitchFamily="34" charset="0"/>
                  <a:cs typeface="Arial" panose="020B0604020202020204" pitchFamily="34" charset="0"/>
                </a:rPr>
                <a:t>Patient</a:t>
              </a:r>
            </a:p>
          </p:txBody>
        </p:sp>
        <p:grpSp>
          <p:nvGrpSpPr>
            <p:cNvPr id="35" name="组合 19">
              <a:extLst>
                <a:ext uri="{FF2B5EF4-FFF2-40B4-BE49-F238E27FC236}">
                  <a16:creationId xmlns:a16="http://schemas.microsoft.com/office/drawing/2014/main" id="{53067AB3-99E5-364C-8B88-441789B1EFB7}"/>
                </a:ext>
              </a:extLst>
            </p:cNvPr>
            <p:cNvGrpSpPr/>
            <p:nvPr/>
          </p:nvGrpSpPr>
          <p:grpSpPr>
            <a:xfrm>
              <a:off x="5027879" y="3568709"/>
              <a:ext cx="1099840" cy="1645187"/>
              <a:chOff x="3278987" y="2114550"/>
              <a:chExt cx="824880" cy="1233890"/>
            </a:xfrm>
          </p:grpSpPr>
          <p:cxnSp>
            <p:nvCxnSpPr>
              <p:cNvPr id="36" name="直接箭头连接符 13">
                <a:extLst>
                  <a:ext uri="{FF2B5EF4-FFF2-40B4-BE49-F238E27FC236}">
                    <a16:creationId xmlns:a16="http://schemas.microsoft.com/office/drawing/2014/main" id="{9176F8BF-9133-B84F-B01B-BA3FC99579E6}"/>
                  </a:ext>
                </a:extLst>
              </p:cNvPr>
              <p:cNvCxnSpPr/>
              <p:nvPr/>
            </p:nvCxnSpPr>
            <p:spPr>
              <a:xfrm>
                <a:off x="3571875" y="2114550"/>
                <a:ext cx="0" cy="80962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箭头连接符 15">
                <a:extLst>
                  <a:ext uri="{FF2B5EF4-FFF2-40B4-BE49-F238E27FC236}">
                    <a16:creationId xmlns:a16="http://schemas.microsoft.com/office/drawing/2014/main" id="{910809AA-F0EB-2846-8B93-5A823EC5F28F}"/>
                  </a:ext>
                </a:extLst>
              </p:cNvPr>
              <p:cNvCxnSpPr/>
              <p:nvPr/>
            </p:nvCxnSpPr>
            <p:spPr>
              <a:xfrm>
                <a:off x="4038600" y="2476500"/>
                <a:ext cx="0" cy="447675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文本框 168">
                <a:extLst>
                  <a:ext uri="{FF2B5EF4-FFF2-40B4-BE49-F238E27FC236}">
                    <a16:creationId xmlns:a16="http://schemas.microsoft.com/office/drawing/2014/main" id="{588DF062-47AA-9447-8B00-F8CD7F034E16}"/>
                  </a:ext>
                </a:extLst>
              </p:cNvPr>
              <p:cNvSpPr txBox="1"/>
              <p:nvPr/>
            </p:nvSpPr>
            <p:spPr>
              <a:xfrm>
                <a:off x="3278987" y="2527398"/>
                <a:ext cx="347691" cy="2847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867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d2</a:t>
                </a:r>
              </a:p>
            </p:txBody>
          </p:sp>
          <p:sp>
            <p:nvSpPr>
              <p:cNvPr id="39" name="文本框 168">
                <a:extLst>
                  <a:ext uri="{FF2B5EF4-FFF2-40B4-BE49-F238E27FC236}">
                    <a16:creationId xmlns:a16="http://schemas.microsoft.com/office/drawing/2014/main" id="{648F93D8-ACE3-424B-866C-AEBB8F35B3CB}"/>
                  </a:ext>
                </a:extLst>
              </p:cNvPr>
              <p:cNvSpPr txBox="1"/>
              <p:nvPr/>
            </p:nvSpPr>
            <p:spPr>
              <a:xfrm>
                <a:off x="3756176" y="2553578"/>
                <a:ext cx="347691" cy="2847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867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d1</a:t>
                </a:r>
              </a:p>
            </p:txBody>
          </p:sp>
          <p:sp>
            <p:nvSpPr>
              <p:cNvPr id="40" name="文本框 168">
                <a:extLst>
                  <a:ext uri="{FF2B5EF4-FFF2-40B4-BE49-F238E27FC236}">
                    <a16:creationId xmlns:a16="http://schemas.microsoft.com/office/drawing/2014/main" id="{BE20DDAB-D91F-C343-AE96-FA92FF13BE99}"/>
                  </a:ext>
                </a:extLst>
              </p:cNvPr>
              <p:cNvSpPr txBox="1"/>
              <p:nvPr/>
            </p:nvSpPr>
            <p:spPr>
              <a:xfrm>
                <a:off x="3377120" y="3063698"/>
                <a:ext cx="661480" cy="2847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867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d1&lt;d2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89B2AB4-4BDF-A649-9631-6A3EF5198815}"/>
              </a:ext>
            </a:extLst>
          </p:cNvPr>
          <p:cNvGrpSpPr/>
          <p:nvPr/>
        </p:nvGrpSpPr>
        <p:grpSpPr>
          <a:xfrm>
            <a:off x="612112" y="861818"/>
            <a:ext cx="5543332" cy="4213713"/>
            <a:chOff x="612112" y="861818"/>
            <a:chExt cx="5543332" cy="4213713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909A6712-699C-47C1-B273-683B60796247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612112" y="861818"/>
              <a:ext cx="5469466" cy="4213713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E286E51-C98A-2E40-A988-86032A4DBEED}"/>
                </a:ext>
              </a:extLst>
            </p:cNvPr>
            <p:cNvSpPr txBox="1"/>
            <p:nvPr/>
          </p:nvSpPr>
          <p:spPr>
            <a:xfrm rot="5400000">
              <a:off x="5061398" y="2434107"/>
              <a:ext cx="188031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20 mm</a:t>
              </a:r>
              <a:endParaRPr lang="en-US" dirty="0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865051BD-9418-4B65-B2AB-A1F869586236}"/>
              </a:ext>
            </a:extLst>
          </p:cNvPr>
          <p:cNvSpPr txBox="1"/>
          <p:nvPr/>
        </p:nvSpPr>
        <p:spPr>
          <a:xfrm>
            <a:off x="3797665" y="4747327"/>
            <a:ext cx="3443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NX micro-block detector </a:t>
            </a:r>
          </a:p>
        </p:txBody>
      </p:sp>
    </p:spTree>
    <p:extLst>
      <p:ext uri="{BB962C8B-B14F-4D97-AF65-F5344CB8AC3E}">
        <p14:creationId xmlns:p14="http://schemas.microsoft.com/office/powerpoint/2010/main" val="3804231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FD8169C-35B1-499A-8BB1-5AF5A1DE45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645" r="12765"/>
          <a:stretch/>
        </p:blipFill>
        <p:spPr>
          <a:xfrm rot="16200000">
            <a:off x="5540129" y="4044327"/>
            <a:ext cx="2325843" cy="269815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B6584A9-DF69-46BE-B9F4-09D8FC05348A}"/>
              </a:ext>
            </a:extLst>
          </p:cNvPr>
          <p:cNvSpPr/>
          <p:nvPr/>
        </p:nvSpPr>
        <p:spPr>
          <a:xfrm>
            <a:off x="5321121" y="794158"/>
            <a:ext cx="669333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To maximize the sensitivity for the brain: 50-cm axial FOV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Center the brain in the axial FOX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Uniform sensitivity throughout the brain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Partial 6</a:t>
            </a:r>
            <a:r>
              <a:rPr lang="en-US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ring to accommodate all shoulder sizes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3 blocks removed on both sides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With TOF, </a:t>
            </a:r>
            <a:r>
              <a:rPr lang="en-US" u="sng" dirty="0">
                <a:solidFill>
                  <a:srgbClr val="000000"/>
                </a:solidFill>
                <a:latin typeface="Arial" panose="020B0604020202020204" pitchFamily="34" charset="0"/>
                <a:sym typeface="Wingdings" pitchFamily="2" charset="2"/>
              </a:rPr>
              <a:t>10-fold higher sensitivity than the HRRT</a:t>
            </a: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Even greater gain for the carotids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Reconstruction: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Take advantage of the added oblique LORs without introducing artifacts into FOV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Deep learning to reduce limited angle artifact if  necessary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34E8BB2-8902-4D83-AE3A-78002C029B3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48085" y="1335190"/>
            <a:ext cx="4929325" cy="4410156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BD0FB27-0D35-1547-963A-D70550DD3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778" y="176020"/>
            <a:ext cx="10528643" cy="1020292"/>
          </a:xfrm>
        </p:spPr>
        <p:txBody>
          <a:bodyPr/>
          <a:lstStyle/>
          <a:p>
            <a:r>
              <a:rPr lang="en-US" dirty="0"/>
              <a:t>Partial Shoulder Ring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14B6F80-D33A-6347-91A3-818F9964C5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6682" y="4045554"/>
            <a:ext cx="3152580" cy="262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140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84F8D-DE56-8A42-A812-6E3F74EB8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098" y="186726"/>
            <a:ext cx="10528643" cy="1020292"/>
          </a:xfrm>
        </p:spPr>
        <p:txBody>
          <a:bodyPr/>
          <a:lstStyle/>
          <a:p>
            <a:r>
              <a:rPr lang="en-US" dirty="0"/>
              <a:t>Ultra-high resolution insert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E3FD67-1063-2F45-AE90-B0C41CADFB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79" y="1207018"/>
            <a:ext cx="7480664" cy="5148580"/>
          </a:xfrm>
        </p:spPr>
        <p:txBody>
          <a:bodyPr>
            <a:normAutofit/>
          </a:bodyPr>
          <a:lstStyle/>
          <a:p>
            <a:r>
              <a:rPr lang="en-US" dirty="0"/>
              <a:t>Open platform for zoom-in or multi-organ imaging</a:t>
            </a:r>
          </a:p>
          <a:p>
            <a:r>
              <a:rPr lang="en-US" dirty="0"/>
              <a:t>Improve resolution and sensitivity for imaging carotid artery</a:t>
            </a:r>
          </a:p>
          <a:p>
            <a:r>
              <a:rPr lang="en-US" dirty="0"/>
              <a:t>Image reconstruction using all events: </a:t>
            </a:r>
          </a:p>
          <a:p>
            <a:pPr lvl="1"/>
            <a:r>
              <a:rPr lang="en-US" dirty="0"/>
              <a:t>NX coincidences	</a:t>
            </a:r>
          </a:p>
          <a:p>
            <a:pPr lvl="1"/>
            <a:r>
              <a:rPr lang="en-US" dirty="0"/>
              <a:t>NX-insert coincidences (higher res.)</a:t>
            </a:r>
          </a:p>
          <a:p>
            <a:pPr lvl="1"/>
            <a:r>
              <a:rPr lang="en-US" dirty="0"/>
              <a:t>Insert-insert coincidences (highest res.)</a:t>
            </a:r>
          </a:p>
          <a:p>
            <a:r>
              <a:rPr lang="en-US" dirty="0"/>
              <a:t>Goal: high-resolution images without limited angle artifacts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A6F094-4E5D-BE4E-8C06-B7DE3556064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674429" y="491716"/>
            <a:ext cx="4129073" cy="20341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2B65ED-8448-3E41-B784-4FA45EA86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4684" y="2813050"/>
            <a:ext cx="4659323" cy="281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235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03FC4-D6E7-2741-B094-F62849601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521" y="288079"/>
            <a:ext cx="10528643" cy="1020292"/>
          </a:xfrm>
        </p:spPr>
        <p:txBody>
          <a:bodyPr>
            <a:normAutofit fontScale="90000"/>
          </a:bodyPr>
          <a:lstStyle/>
          <a:p>
            <a:r>
              <a:rPr lang="en-US" dirty="0"/>
              <a:t>Head Motion Correction </a:t>
            </a:r>
            <a:br>
              <a:rPr lang="en-US" dirty="0"/>
            </a:br>
            <a:r>
              <a:rPr lang="en-US" dirty="0"/>
              <a:t>Real-time </a:t>
            </a:r>
            <a:r>
              <a:rPr lang="en-US" dirty="0" err="1"/>
              <a:t>Markerless</a:t>
            </a:r>
            <a:r>
              <a:rPr lang="en-US" dirty="0"/>
              <a:t> Motion Tracking </a:t>
            </a:r>
            <a:br>
              <a:rPr lang="en-US" dirty="0"/>
            </a:br>
            <a:r>
              <a:rPr lang="en-US" dirty="0"/>
              <a:t>Stereovision with Structured Light</a:t>
            </a:r>
          </a:p>
        </p:txBody>
      </p:sp>
      <p:sp>
        <p:nvSpPr>
          <p:cNvPr id="28" name="文本框 67">
            <a:extLst>
              <a:ext uri="{FF2B5EF4-FFF2-40B4-BE49-F238E27FC236}">
                <a16:creationId xmlns:a16="http://schemas.microsoft.com/office/drawing/2014/main" id="{90B4BA45-4578-43FD-980C-546F82372C53}"/>
              </a:ext>
            </a:extLst>
          </p:cNvPr>
          <p:cNvSpPr txBox="1"/>
          <p:nvPr/>
        </p:nvSpPr>
        <p:spPr>
          <a:xfrm>
            <a:off x="348874" y="1414771"/>
            <a:ext cx="658167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宋体 CN Medium" panose="02020500000000000000" pitchFamily="18" charset="-122"/>
              <a:ea typeface="思源宋体 CN Medium" panose="02020500000000000000" pitchFamily="18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ct val="13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Top-class precision enabled by unique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ct val="130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     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WindMill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™ structured light technology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ct val="130000"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宋体 CN Medium" panose="02020500000000000000" pitchFamily="18" charset="-122"/>
              <a:ea typeface="思源宋体 CN Medium" panose="02020500000000000000" pitchFamily="18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ct val="13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Independent of ambient light with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ct val="130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      advanced laser technology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ct val="130000"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宋体 CN Medium" panose="02020500000000000000" pitchFamily="18" charset="-122"/>
              <a:ea typeface="思源宋体 CN Medium" panose="02020500000000000000" pitchFamily="18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ct val="13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Real-time streaming of 3D point clouds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ct val="130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      provided by novel fiber communication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ct val="130000"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      design and state-of-the-art processor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ct val="130000"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宋体 CN Medium" panose="02020500000000000000" pitchFamily="18" charset="-122"/>
              <a:ea typeface="思源宋体 CN Medium" panose="02020500000000000000" pitchFamily="18" charset="-122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ct val="130000"/>
              <a:buFont typeface="Wingdings" panose="05000000000000000000" pitchFamily="2" charset="2"/>
              <a:buChar char="§"/>
              <a:tabLst/>
              <a:defRPr/>
            </a:pPr>
            <a:r>
              <a:rPr lang="en-US" sz="2000" b="1" dirty="0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 pitchFamily="18" charset="-122"/>
              </a:rPr>
              <a:t>Human testing on Siemens </a:t>
            </a:r>
            <a:r>
              <a:rPr lang="en-US" sz="2000" b="1" dirty="0" err="1">
                <a:solidFill>
                  <a:prstClr val="black"/>
                </a:solidFill>
                <a:latin typeface="思源宋体 CN Medium" panose="02020500000000000000" pitchFamily="18" charset="-122"/>
                <a:ea typeface="思源宋体 CN Medium" panose="02020500000000000000" pitchFamily="18" charset="-122"/>
              </a:rPr>
              <a:t>mCT</a:t>
            </a:r>
            <a:endParaRPr lang="en-US" sz="2000" b="1" dirty="0">
              <a:solidFill>
                <a:prstClr val="black"/>
              </a:solidFill>
              <a:latin typeface="思源宋体 CN Medium" panose="02020500000000000000" pitchFamily="18" charset="-122"/>
              <a:ea typeface="思源宋体 CN Medium" panose="02020500000000000000" pitchFamily="18" charset="-122"/>
            </a:endParaRPr>
          </a:p>
          <a:p>
            <a:pPr marL="800100" lvl="1" indent="-342900">
              <a:buClr>
                <a:srgbClr val="ED7D31"/>
              </a:buClr>
              <a:buSzPct val="130000"/>
              <a:buFont typeface="Wingdings" panose="05000000000000000000" pitchFamily="2" charset="2"/>
              <a:buChar char="§"/>
              <a:defRPr/>
            </a:pP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“Head-to-head” vs. </a:t>
            </a:r>
            <a:r>
              <a:rPr kumimoji="0" lang="en-US" sz="200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思源宋体 CN Medium" panose="02020500000000000000" pitchFamily="18" charset="-122"/>
                <a:ea typeface="思源宋体 CN Medium" panose="02020500000000000000" pitchFamily="18" charset="-122"/>
                <a:cs typeface="+mn-cs"/>
              </a:rPr>
              <a:t>Vicra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思源宋体 CN Medium" panose="02020500000000000000" pitchFamily="18" charset="-122"/>
              <a:ea typeface="思源宋体 CN Medium" panose="02020500000000000000" pitchFamily="18" charset="-122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A593C6-1A9C-294C-B6BF-2686D31C3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545" y="3225686"/>
            <a:ext cx="5107354" cy="308816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39506D0-B518-B64F-BC6C-35A79DD2A6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4725" y="-105508"/>
            <a:ext cx="2983344" cy="3412239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FBB05A53-B687-084E-BB08-2B737A49A6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2" t="13701" r="8943" b="20845"/>
          <a:stretch/>
        </p:blipFill>
        <p:spPr bwMode="auto">
          <a:xfrm>
            <a:off x="3074894" y="5450541"/>
            <a:ext cx="2115670" cy="1407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A7AD9069-6956-E740-BC37-F74B63E2A3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98"/>
          <a:stretch/>
        </p:blipFill>
        <p:spPr bwMode="auto">
          <a:xfrm>
            <a:off x="314065" y="5708271"/>
            <a:ext cx="2496911" cy="803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7672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2D440-19E0-4645-B985-2A6DFD49B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err="1"/>
              <a:t>N</a:t>
            </a:r>
            <a:r>
              <a:rPr lang="en-US" dirty="0" err="1"/>
              <a:t>euroE</a:t>
            </a:r>
            <a:r>
              <a:rPr lang="en-US" b="0" dirty="0" err="1"/>
              <a:t>X</a:t>
            </a:r>
            <a:r>
              <a:rPr lang="en-US" dirty="0" err="1"/>
              <a:t>PLORER</a:t>
            </a:r>
            <a:r>
              <a:rPr lang="en-US" dirty="0"/>
              <a:t>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EBC76C-C2BD-1745-A80F-721E31E70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6030"/>
            <a:ext cx="10515600" cy="5121526"/>
          </a:xfrm>
        </p:spPr>
        <p:txBody>
          <a:bodyPr>
            <a:normAutofit/>
          </a:bodyPr>
          <a:lstStyle/>
          <a:p>
            <a:r>
              <a:rPr lang="en-US" dirty="0"/>
              <a:t>A fully-functional well-characterized </a:t>
            </a:r>
            <a:br>
              <a:rPr lang="en-US" dirty="0"/>
            </a:br>
            <a:r>
              <a:rPr lang="en-US" dirty="0"/>
              <a:t>commercially-available brain PET system</a:t>
            </a:r>
          </a:p>
          <a:p>
            <a:r>
              <a:rPr lang="en-US" dirty="0"/>
              <a:t>Key Features:</a:t>
            </a:r>
          </a:p>
          <a:p>
            <a:pPr lvl="1"/>
            <a:r>
              <a:rPr lang="en-US" dirty="0"/>
              <a:t>At least 10-fold higher effective sensitivity than the HRRT</a:t>
            </a:r>
          </a:p>
          <a:p>
            <a:pPr lvl="1"/>
            <a:r>
              <a:rPr lang="en-US" u="sng" dirty="0"/>
              <a:t>Useable</a:t>
            </a:r>
            <a:r>
              <a:rPr lang="en-US" dirty="0"/>
              <a:t> resolution of &lt;2 mm in the human brain</a:t>
            </a:r>
          </a:p>
          <a:p>
            <a:pPr lvl="1"/>
            <a:r>
              <a:rPr lang="en-US" dirty="0"/>
              <a:t>Continuous motion correction</a:t>
            </a:r>
          </a:p>
          <a:p>
            <a:r>
              <a:rPr lang="en-US" u="sng" dirty="0"/>
              <a:t>What can we do with such a system</a:t>
            </a:r>
            <a:r>
              <a:rPr lang="en-US" dirty="0"/>
              <a:t>?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AD6570-09C1-4E4C-895E-184E4A10E7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677" y="210046"/>
            <a:ext cx="3648456" cy="2284818"/>
          </a:xfrm>
          <a:prstGeom prst="rect">
            <a:avLst/>
          </a:prstGeom>
        </p:spPr>
      </p:pic>
      <p:pic>
        <p:nvPicPr>
          <p:cNvPr id="6" name="Picture 5" descr="A picture containing indoor, wall, floor, ceiling&#10;&#10;Description automatically generated">
            <a:extLst>
              <a:ext uri="{FF2B5EF4-FFF2-40B4-BE49-F238E27FC236}">
                <a16:creationId xmlns:a16="http://schemas.microsoft.com/office/drawing/2014/main" id="{B766FFED-FE26-F105-1972-1127D8027E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692" t="8889" r="25769" b="3077"/>
          <a:stretch/>
        </p:blipFill>
        <p:spPr>
          <a:xfrm>
            <a:off x="9208632" y="2694892"/>
            <a:ext cx="1980995" cy="17350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0BDCF8-2FBF-6B77-0963-975FB55FCE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7827" y="4627681"/>
            <a:ext cx="1526093" cy="2034791"/>
          </a:xfrm>
          <a:prstGeom prst="rect">
            <a:avLst/>
          </a:prstGeom>
        </p:spPr>
      </p:pic>
      <p:pic>
        <p:nvPicPr>
          <p:cNvPr id="8" name="Picture 5" descr="ce142-averagebp">
            <a:extLst>
              <a:ext uri="{FF2B5EF4-FFF2-40B4-BE49-F238E27FC236}">
                <a16:creationId xmlns:a16="http://schemas.microsoft.com/office/drawing/2014/main" id="{6793E729-1AD5-671A-1297-30AA180E1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 l="3999" t="1636" r="999" b="1840"/>
          <a:stretch>
            <a:fillRect/>
          </a:stretch>
        </p:blipFill>
        <p:spPr bwMode="auto">
          <a:xfrm>
            <a:off x="1307131" y="4478749"/>
            <a:ext cx="1902445" cy="11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756D80-40E8-95E3-0F24-6B620486503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905" b="43939"/>
          <a:stretch/>
        </p:blipFill>
        <p:spPr>
          <a:xfrm>
            <a:off x="4744035" y="4533388"/>
            <a:ext cx="3177314" cy="11617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3BB434-3A9C-B7C4-6390-E843033C739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67391"/>
          <a:stretch/>
        </p:blipFill>
        <p:spPr>
          <a:xfrm>
            <a:off x="588565" y="5740350"/>
            <a:ext cx="3339575" cy="8405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DD847FF-797D-503F-8CFE-074931A2D2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44035" y="5740350"/>
            <a:ext cx="3045712" cy="84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603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F606A1E-C3D0-2A03-C809-7ADD606144E6}"/>
              </a:ext>
            </a:extLst>
          </p:cNvPr>
          <p:cNvSpPr/>
          <p:nvPr/>
        </p:nvSpPr>
        <p:spPr bwMode="auto">
          <a:xfrm>
            <a:off x="7335748" y="0"/>
            <a:ext cx="2429904" cy="2527443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elvetica" charset="0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42D440-19E0-4645-B985-2A6DFD49B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EBC76C-C2BD-1745-A80F-721E31E70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u="sng" dirty="0"/>
              <a:t>Total-body brain-PET applications</a:t>
            </a:r>
          </a:p>
          <a:p>
            <a:r>
              <a:rPr lang="en-US" dirty="0"/>
              <a:t>How body data helps the brain</a:t>
            </a:r>
          </a:p>
          <a:p>
            <a:pPr lvl="1"/>
            <a:r>
              <a:rPr lang="en-US" dirty="0"/>
              <a:t>IDIF</a:t>
            </a:r>
          </a:p>
          <a:p>
            <a:pPr lvl="1"/>
            <a:r>
              <a:rPr lang="en-US" dirty="0"/>
              <a:t>Metabolites</a:t>
            </a:r>
          </a:p>
          <a:p>
            <a:r>
              <a:rPr lang="en-US" dirty="0"/>
              <a:t>How brain data helps the body</a:t>
            </a:r>
          </a:p>
          <a:p>
            <a:pPr lvl="1"/>
            <a:r>
              <a:rPr lang="en-US" dirty="0"/>
              <a:t>BAT imaging – brain reference region</a:t>
            </a:r>
          </a:p>
          <a:p>
            <a:pPr lvl="1"/>
            <a:r>
              <a:rPr lang="en-US" dirty="0"/>
              <a:t>In utero SV2A imaging</a:t>
            </a:r>
          </a:p>
          <a:p>
            <a:pPr lvl="2"/>
            <a:endParaRPr lang="en-US" dirty="0"/>
          </a:p>
          <a:p>
            <a:pPr marL="0" indent="0">
              <a:buNone/>
            </a:pPr>
            <a:r>
              <a:rPr lang="en-US" u="sng" dirty="0"/>
              <a:t>Next-generation Brain PET</a:t>
            </a:r>
          </a:p>
          <a:p>
            <a:r>
              <a:rPr lang="en-US" dirty="0"/>
              <a:t>The </a:t>
            </a:r>
            <a:r>
              <a:rPr lang="en-US" dirty="0" err="1"/>
              <a:t>NeuroEXPLORER</a:t>
            </a:r>
            <a:r>
              <a:rPr lang="en-US" dirty="0"/>
              <a:t> (NX)</a:t>
            </a:r>
          </a:p>
          <a:p>
            <a:r>
              <a:rPr lang="en-US" dirty="0">
                <a:solidFill>
                  <a:srgbClr val="FF0000"/>
                </a:solidFill>
              </a:rPr>
              <a:t>Novel applications of next-generation brain PET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New Imaging Paradigms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Radiation Dose Reduction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Methodological Improvements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AD6570-09C1-4E4C-895E-184E4A10E7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786" y="4719366"/>
            <a:ext cx="3245307" cy="20323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0931ED6-356C-BF49-36AD-87A0B205B6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1401" y="82799"/>
            <a:ext cx="2155038" cy="252659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86593AC-E921-E7D9-FF6F-697808859642}"/>
              </a:ext>
            </a:extLst>
          </p:cNvPr>
          <p:cNvGrpSpPr/>
          <p:nvPr/>
        </p:nvGrpSpPr>
        <p:grpSpPr>
          <a:xfrm>
            <a:off x="9951720" y="959820"/>
            <a:ext cx="1737360" cy="1188720"/>
            <a:chOff x="1365076" y="5334000"/>
            <a:chExt cx="1737360" cy="1188720"/>
          </a:xfrm>
        </p:grpSpPr>
        <p:pic>
          <p:nvPicPr>
            <p:cNvPr id="9" name="Picture 9">
              <a:extLst>
                <a:ext uri="{FF2B5EF4-FFF2-40B4-BE49-F238E27FC236}">
                  <a16:creationId xmlns:a16="http://schemas.microsoft.com/office/drawing/2014/main" id="{71166CC9-C65F-F76B-EDF4-5970523024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5984" t="23748" r="12766" b="27501"/>
            <a:stretch/>
          </p:blipFill>
          <p:spPr bwMode="auto">
            <a:xfrm>
              <a:off x="1365076" y="5334000"/>
              <a:ext cx="1737360" cy="1188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7DDDB5D-EEAD-8499-DB8A-00FC6DF35CB9}"/>
                </a:ext>
              </a:extLst>
            </p:cNvPr>
            <p:cNvCxnSpPr/>
            <p:nvPr/>
          </p:nvCxnSpPr>
          <p:spPr>
            <a:xfrm flipH="1">
              <a:off x="2477596" y="5775960"/>
              <a:ext cx="397336" cy="15240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63A9A95A-C03E-599D-EC5A-D08665D9E8B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9438"/>
          <a:stretch/>
        </p:blipFill>
        <p:spPr>
          <a:xfrm>
            <a:off x="7993786" y="2638584"/>
            <a:ext cx="3469882" cy="203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155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15E41-489B-6B5A-BE89-DDB1EDF9A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Next-generation Brain PET Accomplish?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0EDB95-3066-4F4F-8A4A-B1F9CD019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281" y="1147530"/>
            <a:ext cx="10515600" cy="4842304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International group of brain PET experts </a:t>
            </a:r>
          </a:p>
          <a:p>
            <a:pPr lvl="1"/>
            <a:r>
              <a:rPr lang="en-US" dirty="0"/>
              <a:t>Anissa Abi-Dargham2, David J. Brooks, Kelly P. Cosgrove, Lars </a:t>
            </a:r>
            <a:r>
              <a:rPr lang="en-US" dirty="0" err="1"/>
              <a:t>Farde</a:t>
            </a:r>
            <a:r>
              <a:rPr lang="en-US" dirty="0"/>
              <a:t>, Alexander Hammers, William J. </a:t>
            </a:r>
            <a:r>
              <a:rPr lang="en-US" dirty="0" err="1"/>
              <a:t>Jagust</a:t>
            </a:r>
            <a:r>
              <a:rPr lang="en-US" dirty="0"/>
              <a:t>, Gitte M. Knudsen, Diana Martinez, Rajesh Narendran, </a:t>
            </a:r>
            <a:r>
              <a:rPr lang="en-US" dirty="0" err="1"/>
              <a:t>Eugenii</a:t>
            </a:r>
            <a:r>
              <a:rPr lang="en-US" dirty="0"/>
              <a:t> A. </a:t>
            </a:r>
            <a:r>
              <a:rPr lang="en-US" dirty="0" err="1"/>
              <a:t>Rabiner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Many years of experience</a:t>
            </a:r>
            <a:r>
              <a:rPr lang="en-US" b="1" dirty="0"/>
              <a:t> </a:t>
            </a:r>
            <a:r>
              <a:rPr lang="en-US" dirty="0"/>
              <a:t>in</a:t>
            </a:r>
            <a:r>
              <a:rPr lang="en-US" b="1" dirty="0"/>
              <a:t> </a:t>
            </a:r>
            <a:r>
              <a:rPr lang="en-US" dirty="0"/>
              <a:t>human </a:t>
            </a:r>
            <a:r>
              <a:rPr lang="en-US" b="1" dirty="0"/>
              <a:t> </a:t>
            </a:r>
            <a:r>
              <a:rPr lang="en-US" dirty="0"/>
              <a:t>brain</a:t>
            </a:r>
            <a:r>
              <a:rPr lang="en-US" b="1" dirty="0"/>
              <a:t> </a:t>
            </a:r>
            <a:r>
              <a:rPr lang="en-US" dirty="0"/>
              <a:t>PET research</a:t>
            </a:r>
            <a:r>
              <a:rPr lang="en-US" b="1" dirty="0"/>
              <a:t> </a:t>
            </a:r>
            <a:r>
              <a:rPr lang="en-US" dirty="0"/>
              <a:t>covering</a:t>
            </a:r>
            <a:r>
              <a:rPr lang="en-US" b="1" dirty="0"/>
              <a:t> </a:t>
            </a:r>
            <a:r>
              <a:rPr lang="en-US" dirty="0"/>
              <a:t>schizophrenia, substance use disorders, depression, dementia, epilepsy and Parkinson’s disease , as well as pharmaceutical industry applications. </a:t>
            </a:r>
          </a:p>
          <a:p>
            <a:r>
              <a:rPr lang="en-US" dirty="0"/>
              <a:t>Our aim was to</a:t>
            </a:r>
            <a:r>
              <a:rPr lang="en-US" b="1" dirty="0"/>
              <a:t> identify the un-fulfilled wish lists of studies that rest upon improved scanner performance</a:t>
            </a:r>
            <a:r>
              <a:rPr lang="en-US" dirty="0"/>
              <a:t>. </a:t>
            </a:r>
          </a:p>
          <a:p>
            <a:r>
              <a:rPr lang="en-US" dirty="0"/>
              <a:t>Three overall directions:</a:t>
            </a:r>
          </a:p>
          <a:p>
            <a:pPr lvl="1"/>
            <a:r>
              <a:rPr lang="en-US" b="1" dirty="0"/>
              <a:t>New Imaging Paradigms</a:t>
            </a:r>
          </a:p>
          <a:p>
            <a:pPr lvl="1"/>
            <a:r>
              <a:rPr lang="en-US" b="1" dirty="0"/>
              <a:t>Radiation Dose Reduction</a:t>
            </a:r>
          </a:p>
          <a:p>
            <a:pPr lvl="1"/>
            <a:r>
              <a:rPr lang="en-US" b="1" dirty="0"/>
              <a:t>Methodological Improvements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7309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2A1B6-4FFE-36B4-57C4-974486389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Imaging Paradigms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E7550-D9B3-026A-9205-1582BDDF1A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Imaging small brain structures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Measuring low-density binding sites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Spinal cord imaging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Dynamic neurotransmitter release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Measuring small within-subject changes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Atlas of therapeutic targets</a:t>
            </a:r>
          </a:p>
        </p:txBody>
      </p:sp>
    </p:spTree>
    <p:extLst>
      <p:ext uri="{BB962C8B-B14F-4D97-AF65-F5344CB8AC3E}">
        <p14:creationId xmlns:p14="http://schemas.microsoft.com/office/powerpoint/2010/main" val="2621636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2E3D7-B988-B849-6F8F-D0E5B3536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Imaging small brain structures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9FC17-93E9-05E4-F9D8-E8215071C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7560" y="1097280"/>
            <a:ext cx="10515600" cy="5262563"/>
          </a:xfrm>
        </p:spPr>
        <p:txBody>
          <a:bodyPr/>
          <a:lstStyle/>
          <a:p>
            <a:r>
              <a:rPr lang="en-US" dirty="0"/>
              <a:t>Locus coeruleus</a:t>
            </a:r>
          </a:p>
          <a:p>
            <a:r>
              <a:rPr lang="en-US" dirty="0"/>
              <a:t>Raphe nuclei (SERT)</a:t>
            </a:r>
          </a:p>
          <a:p>
            <a:r>
              <a:rPr lang="en-US" dirty="0"/>
              <a:t>Substantia nigra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Ventral tegmental area?</a:t>
            </a:r>
          </a:p>
          <a:p>
            <a:r>
              <a:rPr lang="en-US" dirty="0"/>
              <a:t>Nucleus basalis of </a:t>
            </a:r>
            <a:r>
              <a:rPr lang="en-US" dirty="0" err="1"/>
              <a:t>Meynert</a:t>
            </a:r>
            <a:endParaRPr lang="en-US" dirty="0"/>
          </a:p>
          <a:p>
            <a:r>
              <a:rPr lang="en-US" dirty="0"/>
              <a:t>Sub-nuclei of thalamus</a:t>
            </a:r>
          </a:p>
          <a:p>
            <a:r>
              <a:rPr lang="en-US" dirty="0"/>
              <a:t>Sub-nuclei of amygdala</a:t>
            </a:r>
          </a:p>
          <a:p>
            <a:r>
              <a:rPr lang="en-US" dirty="0"/>
              <a:t>Hippocampal subfields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F7DFE0-1828-4E7A-93BD-A82447C012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3364" y="1136901"/>
            <a:ext cx="3229724" cy="23231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6ED612-DEEB-5467-6EAC-04BB138A4B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950" t="45779" r="1365"/>
          <a:stretch/>
        </p:blipFill>
        <p:spPr>
          <a:xfrm>
            <a:off x="5280917" y="1068512"/>
            <a:ext cx="2989780" cy="251781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94FCC5A-9AF1-C7D6-587C-C721B32E657F}"/>
              </a:ext>
            </a:extLst>
          </p:cNvPr>
          <p:cNvGrpSpPr/>
          <p:nvPr/>
        </p:nvGrpSpPr>
        <p:grpSpPr>
          <a:xfrm>
            <a:off x="5268310" y="3810001"/>
            <a:ext cx="6847692" cy="2357120"/>
            <a:chOff x="4637210" y="3976099"/>
            <a:chExt cx="7146209" cy="245987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12742B1-A66A-A740-F157-FFE8D7F017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37210" y="3976099"/>
              <a:ext cx="7146209" cy="2459876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7D172FA-788B-641F-C424-E1783BD15C84}"/>
                </a:ext>
              </a:extLst>
            </p:cNvPr>
            <p:cNvSpPr/>
            <p:nvPr/>
          </p:nvSpPr>
          <p:spPr>
            <a:xfrm>
              <a:off x="7983020" y="4006921"/>
              <a:ext cx="318499" cy="24658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8236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9CE21-26E2-AE4B-8E5D-EF39A513F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Resolution Human Brain PET Imaging</a:t>
            </a:r>
          </a:p>
        </p:txBody>
      </p:sp>
      <p:pic>
        <p:nvPicPr>
          <p:cNvPr id="7" name="Picture 5" descr="ce142-averagebp">
            <a:extLst>
              <a:ext uri="{FF2B5EF4-FFF2-40B4-BE49-F238E27FC236}">
                <a16:creationId xmlns:a16="http://schemas.microsoft.com/office/drawing/2014/main" id="{D070D9F9-0E44-A446-BE7A-F5C1D1BEC4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3999" t="1636" r="999" b="1840"/>
          <a:stretch>
            <a:fillRect/>
          </a:stretch>
        </p:blipFill>
        <p:spPr bwMode="auto">
          <a:xfrm>
            <a:off x="721504" y="1589312"/>
            <a:ext cx="3309477" cy="205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0FFF7D-0163-8E46-834E-048CC2371C15}"/>
              </a:ext>
            </a:extLst>
          </p:cNvPr>
          <p:cNvSpPr txBox="1"/>
          <p:nvPr/>
        </p:nvSpPr>
        <p:spPr>
          <a:xfrm>
            <a:off x="1031241" y="3657598"/>
            <a:ext cx="2800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Serotonin-1B Receptors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1E835F3-1104-2E4C-A864-364C0220FC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905" b="43939"/>
          <a:stretch/>
        </p:blipFill>
        <p:spPr>
          <a:xfrm>
            <a:off x="5718524" y="1550858"/>
            <a:ext cx="5725885" cy="209358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595BFBD-4D00-0A4C-BCEC-AC616076BE53}"/>
              </a:ext>
            </a:extLst>
          </p:cNvPr>
          <p:cNvSpPr txBox="1"/>
          <p:nvPr/>
        </p:nvSpPr>
        <p:spPr>
          <a:xfrm>
            <a:off x="7127241" y="3679369"/>
            <a:ext cx="2800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Serotonin Transporter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A77B14E-1580-E24A-9C22-EE15F2BF3A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7391"/>
          <a:stretch/>
        </p:blipFill>
        <p:spPr>
          <a:xfrm>
            <a:off x="198365" y="4096859"/>
            <a:ext cx="5698789" cy="143427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7617CF1-DD02-EC46-B168-F82B07307540}"/>
              </a:ext>
            </a:extLst>
          </p:cNvPr>
          <p:cNvSpPr txBox="1"/>
          <p:nvPr/>
        </p:nvSpPr>
        <p:spPr>
          <a:xfrm>
            <a:off x="1499326" y="5652837"/>
            <a:ext cx="2800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Kappa Receptors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DFB9FB8-6F03-964C-B556-9D7C116133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9542" y="4176587"/>
            <a:ext cx="5349418" cy="147624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8B3512E1-0335-104C-9FB3-3839C55AC288}"/>
              </a:ext>
            </a:extLst>
          </p:cNvPr>
          <p:cNvSpPr txBox="1"/>
          <p:nvPr/>
        </p:nvSpPr>
        <p:spPr>
          <a:xfrm>
            <a:off x="7486470" y="5714998"/>
            <a:ext cx="2800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Synaptic Density (SV2A)</a:t>
            </a:r>
          </a:p>
        </p:txBody>
      </p:sp>
    </p:spTree>
    <p:extLst>
      <p:ext uri="{BB962C8B-B14F-4D97-AF65-F5344CB8AC3E}">
        <p14:creationId xmlns:p14="http://schemas.microsoft.com/office/powerpoint/2010/main" val="7523687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002A8-739C-0947-BDE8-96CB0D585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Imaging small brain structures:</a:t>
            </a:r>
            <a:br>
              <a:rPr lang="en-US" dirty="0"/>
            </a:br>
            <a:r>
              <a:rPr lang="en-US" dirty="0"/>
              <a:t>Test/retest in small brain nuclei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98FA0-B657-694F-9B19-B1B57E69E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535" y="1694739"/>
            <a:ext cx="8020565" cy="4861951"/>
          </a:xfrm>
        </p:spPr>
        <p:txBody>
          <a:bodyPr>
            <a:normAutofit/>
          </a:bodyPr>
          <a:lstStyle/>
          <a:p>
            <a:r>
              <a:rPr lang="en-US" dirty="0"/>
              <a:t>Small midbrain nuclei (raphe nuclei, substantia nigra, ventral tegmental area) </a:t>
            </a:r>
          </a:p>
          <a:p>
            <a:r>
              <a:rPr lang="en-US" dirty="0"/>
              <a:t>Current PET systems have poor reli­ability in these regions </a:t>
            </a:r>
          </a:p>
          <a:p>
            <a:pPr lvl="1"/>
            <a:r>
              <a:rPr lang="en-US" dirty="0"/>
              <a:t> </a:t>
            </a:r>
            <a:r>
              <a:rPr lang="en-US" baseline="30000" dirty="0"/>
              <a:t>11</a:t>
            </a:r>
            <a:r>
              <a:rPr lang="en-US" dirty="0"/>
              <a:t>C-PHNO binding potential (</a:t>
            </a:r>
            <a:r>
              <a:rPr lang="en-US" i="1" dirty="0"/>
              <a:t>BP</a:t>
            </a:r>
            <a:r>
              <a:rPr lang="en-US" baseline="-25000" dirty="0"/>
              <a:t>ND</a:t>
            </a:r>
            <a:r>
              <a:rPr lang="en-US" dirty="0"/>
              <a:t>) in SN has </a:t>
            </a:r>
            <a:br>
              <a:rPr lang="en-US" dirty="0"/>
            </a:br>
            <a:r>
              <a:rPr lang="en-US" dirty="0"/>
              <a:t>20% repro­ducibility. </a:t>
            </a:r>
            <a:endParaRPr lang="en-US" b="1" dirty="0"/>
          </a:p>
          <a:p>
            <a:r>
              <a:rPr lang="en-US" dirty="0"/>
              <a:t>Test-retest PET scans</a:t>
            </a:r>
          </a:p>
          <a:p>
            <a:r>
              <a:rPr lang="en-US" baseline="30000" dirty="0"/>
              <a:t>11</a:t>
            </a:r>
            <a:r>
              <a:rPr lang="en-US" dirty="0"/>
              <a:t>C-PHNO (D</a:t>
            </a:r>
            <a:r>
              <a:rPr lang="en-US" baseline="-25000" dirty="0"/>
              <a:t>2</a:t>
            </a:r>
            <a:r>
              <a:rPr lang="en-US" dirty="0"/>
              <a:t>/D</a:t>
            </a:r>
            <a:r>
              <a:rPr lang="en-US" baseline="-25000" dirty="0"/>
              <a:t>3</a:t>
            </a:r>
            <a:r>
              <a:rPr lang="en-US" dirty="0"/>
              <a:t> receptors) </a:t>
            </a:r>
            <a:r>
              <a:rPr lang="en-US" i="1" dirty="0"/>
              <a:t>BP</a:t>
            </a:r>
            <a:r>
              <a:rPr lang="en-US" baseline="-25000" dirty="0"/>
              <a:t>ND</a:t>
            </a:r>
            <a:r>
              <a:rPr lang="en-US" dirty="0"/>
              <a:t> in SN and VTA </a:t>
            </a:r>
          </a:p>
          <a:p>
            <a:r>
              <a:rPr lang="en-US" baseline="30000" dirty="0"/>
              <a:t>11</a:t>
            </a:r>
            <a:r>
              <a:rPr lang="en-US" dirty="0"/>
              <a:t>C-AFM (serotonin transporters) </a:t>
            </a:r>
            <a:r>
              <a:rPr lang="en-US" i="1" dirty="0"/>
              <a:t>BP</a:t>
            </a:r>
            <a:r>
              <a:rPr lang="en-US" baseline="-25000" dirty="0"/>
              <a:t>ND</a:t>
            </a:r>
            <a:r>
              <a:rPr lang="en-US" dirty="0"/>
              <a:t> in the raphe </a:t>
            </a:r>
          </a:p>
        </p:txBody>
      </p:sp>
      <p:pic>
        <p:nvPicPr>
          <p:cNvPr id="7" name="Picture 6" descr="PHNO_AFM_Fi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4" b="32544"/>
          <a:stretch>
            <a:fillRect/>
          </a:stretch>
        </p:blipFill>
        <p:spPr bwMode="auto">
          <a:xfrm>
            <a:off x="8592820" y="1628470"/>
            <a:ext cx="3517900" cy="3224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Fig. 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4926" y="5119613"/>
            <a:ext cx="3436620" cy="1372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6549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5EE2A-82D6-042B-D1AE-10A171AB8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Measuring low-density </a:t>
            </a:r>
            <a:br>
              <a:rPr lang="en-US" dirty="0"/>
            </a:br>
            <a:r>
              <a:rPr lang="en-US" dirty="0"/>
              <a:t>binding 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CBC29-4385-EF58-7D92-54ACBACAF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200" y="1168400"/>
            <a:ext cx="10515600" cy="545592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Binding potential: </a:t>
            </a:r>
            <a:r>
              <a:rPr lang="en-US" dirty="0" err="1"/>
              <a:t>B</a:t>
            </a:r>
            <a:r>
              <a:rPr lang="en-US" baseline="-25000" dirty="0" err="1"/>
              <a:t>max</a:t>
            </a:r>
            <a:r>
              <a:rPr lang="en-US" dirty="0"/>
              <a:t>/</a:t>
            </a:r>
            <a:r>
              <a:rPr lang="en-US" dirty="0" err="1"/>
              <a:t>K</a:t>
            </a:r>
            <a:r>
              <a:rPr lang="en-US" baseline="-25000" dirty="0" err="1"/>
              <a:t>d</a:t>
            </a:r>
            <a:endParaRPr lang="en-US" baseline="-25000" dirty="0"/>
          </a:p>
          <a:p>
            <a:r>
              <a:rPr lang="en-US" dirty="0"/>
              <a:t>Low-density targets currently requires </a:t>
            </a:r>
            <a:br>
              <a:rPr lang="en-US" dirty="0"/>
            </a:br>
            <a:r>
              <a:rPr lang="en-US" dirty="0"/>
              <a:t>specialized tracers with high affinity </a:t>
            </a:r>
          </a:p>
          <a:p>
            <a:pPr lvl="1"/>
            <a:r>
              <a:rPr lang="en-US" dirty="0"/>
              <a:t>Such tracers not useful in brain regions </a:t>
            </a:r>
            <a:br>
              <a:rPr lang="en-US" dirty="0"/>
            </a:br>
            <a:r>
              <a:rPr lang="en-US" dirty="0"/>
              <a:t>with high target density or slow kinetics. </a:t>
            </a:r>
          </a:p>
          <a:p>
            <a:pPr lvl="1"/>
            <a:r>
              <a:rPr lang="en-US" dirty="0"/>
              <a:t>With high sensitivity, measuring regions with low binding potential may become possible without the need for high affinity</a:t>
            </a:r>
          </a:p>
          <a:p>
            <a:pPr lvl="1"/>
            <a:r>
              <a:rPr lang="en-US" dirty="0"/>
              <a:t>A single scan can provide whole-brain data</a:t>
            </a:r>
          </a:p>
          <a:p>
            <a:r>
              <a:rPr lang="en-US" dirty="0"/>
              <a:t>Tau deposition in the earliest phase </a:t>
            </a:r>
            <a:br>
              <a:rPr lang="en-US" dirty="0"/>
            </a:br>
            <a:r>
              <a:rPr lang="en-US" dirty="0"/>
              <a:t>of dementia</a:t>
            </a:r>
          </a:p>
          <a:p>
            <a:pPr lvl="1"/>
            <a:r>
              <a:rPr lang="en-US" dirty="0"/>
              <a:t>Low signal in small region</a:t>
            </a:r>
          </a:p>
          <a:p>
            <a:pPr lvl="1"/>
            <a:r>
              <a:rPr lang="en-US" dirty="0"/>
              <a:t>Off-target binding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Multi-tracer evaluation:</a:t>
            </a:r>
            <a:br>
              <a:rPr lang="en-US" dirty="0"/>
            </a:br>
            <a:r>
              <a:rPr lang="en-US" dirty="0"/>
              <a:t>tau and synaptic density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AACC3DE-F9DC-680E-27B3-F377BBBA64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560" y="147854"/>
            <a:ext cx="5272568" cy="28732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8E3684-05A5-3AC7-84E8-2FE05A22D8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5997" y="3754120"/>
            <a:ext cx="4773613" cy="2362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F796F60-11BD-A502-2544-B11854FC7B1B}"/>
              </a:ext>
            </a:extLst>
          </p:cNvPr>
          <p:cNvSpPr txBox="1"/>
          <p:nvPr/>
        </p:nvSpPr>
        <p:spPr>
          <a:xfrm>
            <a:off x="8544088" y="6221201"/>
            <a:ext cx="3241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Betthauser</a:t>
            </a:r>
            <a:r>
              <a:rPr lang="en-US" sz="1100" dirty="0"/>
              <a:t> et al, 2019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A9EF8B-B25D-FE74-46A9-1DAB738559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4350" y="5139690"/>
            <a:ext cx="2939588" cy="1718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3580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9181B-9728-4CC1-48B5-E5173020E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Spinal cord imaging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B2252-385C-278F-48F3-FDCC198D32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High relevance to spinal cord </a:t>
            </a:r>
            <a:br>
              <a:rPr lang="en-US" dirty="0"/>
            </a:br>
            <a:r>
              <a:rPr lang="en-US" dirty="0"/>
              <a:t>injury and ALS</a:t>
            </a:r>
          </a:p>
          <a:p>
            <a:r>
              <a:rPr lang="en-US" dirty="0"/>
              <a:t>Small diameter (8-12 mm)</a:t>
            </a:r>
          </a:p>
          <a:p>
            <a:r>
              <a:rPr lang="en-US" dirty="0"/>
              <a:t>Low target densities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Dedicated brain systems need high sensitivity, high resolution and long axial FOV to image cervical cord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354204-0178-A5B5-F391-8E1E0FC41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8152" y="822960"/>
            <a:ext cx="5977758" cy="3200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012F0F-BDFD-8B0F-8AC7-F39C1C8247F5}"/>
              </a:ext>
            </a:extLst>
          </p:cNvPr>
          <p:cNvSpPr txBox="1"/>
          <p:nvPr/>
        </p:nvSpPr>
        <p:spPr>
          <a:xfrm>
            <a:off x="6776720" y="46736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/>
              <a:t>11</a:t>
            </a:r>
            <a:r>
              <a:rPr lang="en-US" dirty="0"/>
              <a:t>C-UCB-J Synaptic imaging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4C8689-648C-56D6-031C-8F5D38496F89}"/>
              </a:ext>
            </a:extLst>
          </p:cNvPr>
          <p:cNvSpPr txBox="1"/>
          <p:nvPr/>
        </p:nvSpPr>
        <p:spPr>
          <a:xfrm>
            <a:off x="8158480" y="3992880"/>
            <a:ext cx="3241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Rossano</a:t>
            </a:r>
            <a:r>
              <a:rPr lang="en-US" sz="1600" dirty="0"/>
              <a:t> et al, 2022</a:t>
            </a:r>
          </a:p>
        </p:txBody>
      </p:sp>
    </p:spTree>
    <p:extLst>
      <p:ext uri="{BB962C8B-B14F-4D97-AF65-F5344CB8AC3E}">
        <p14:creationId xmlns:p14="http://schemas.microsoft.com/office/powerpoint/2010/main" val="17728818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05665-042A-084F-65B9-AA26FF006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Dynamic neurotransmitter release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D37C7-EF51-F4C2-DA21-E79029BADD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007CDBC-1189-DA03-2FF7-02F6E82D3487}"/>
              </a:ext>
            </a:extLst>
          </p:cNvPr>
          <p:cNvGrpSpPr/>
          <p:nvPr/>
        </p:nvGrpSpPr>
        <p:grpSpPr>
          <a:xfrm>
            <a:off x="890177" y="1655522"/>
            <a:ext cx="9761675" cy="3694374"/>
            <a:chOff x="890177" y="1655522"/>
            <a:chExt cx="9761675" cy="369437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7126E9C-5EAD-CF1B-D006-23C77A6CC5FC}"/>
                </a:ext>
              </a:extLst>
            </p:cNvPr>
            <p:cNvGrpSpPr/>
            <p:nvPr/>
          </p:nvGrpSpPr>
          <p:grpSpPr>
            <a:xfrm>
              <a:off x="1823754" y="1929123"/>
              <a:ext cx="4063327" cy="3156104"/>
              <a:chOff x="3336652" y="1172169"/>
              <a:chExt cx="4063327" cy="3156104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2E75A726-C2CC-3F29-5F93-82BE660D7E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324" r="28314" b="75281"/>
              <a:stretch/>
            </p:blipFill>
            <p:spPr>
              <a:xfrm>
                <a:off x="3463820" y="1172169"/>
                <a:ext cx="3936159" cy="3156104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B00622C-F4A7-D788-D589-F2643C31F03E}"/>
                  </a:ext>
                </a:extLst>
              </p:cNvPr>
              <p:cNvSpPr/>
              <p:nvPr/>
            </p:nvSpPr>
            <p:spPr>
              <a:xfrm>
                <a:off x="3336652" y="1235348"/>
                <a:ext cx="962845" cy="4553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C9809DA-38BB-A3FA-CE36-F726A279010D}"/>
                </a:ext>
              </a:extLst>
            </p:cNvPr>
            <p:cNvGrpSpPr/>
            <p:nvPr/>
          </p:nvGrpSpPr>
          <p:grpSpPr>
            <a:xfrm>
              <a:off x="5978925" y="1929123"/>
              <a:ext cx="4063327" cy="3156104"/>
              <a:chOff x="3336652" y="1172169"/>
              <a:chExt cx="4063327" cy="3156104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7ECE2F2E-A74C-078D-C5C2-2B170568BDF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324" r="28314" b="75281"/>
              <a:stretch/>
            </p:blipFill>
            <p:spPr>
              <a:xfrm>
                <a:off x="3463820" y="1172169"/>
                <a:ext cx="3936159" cy="3156104"/>
              </a:xfrm>
              <a:prstGeom prst="rect">
                <a:avLst/>
              </a:prstGeom>
            </p:spPr>
          </p:pic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815891C-C017-5F49-1F53-5D27629A4D26}"/>
                  </a:ext>
                </a:extLst>
              </p:cNvPr>
              <p:cNvSpPr/>
              <p:nvPr/>
            </p:nvSpPr>
            <p:spPr>
              <a:xfrm>
                <a:off x="3336652" y="1235348"/>
                <a:ext cx="962845" cy="4553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511072A-6403-07CD-1F4B-C6CB13126D00}"/>
                </a:ext>
              </a:extLst>
            </p:cNvPr>
            <p:cNvSpPr/>
            <p:nvPr/>
          </p:nvSpPr>
          <p:spPr>
            <a:xfrm>
              <a:off x="890177" y="1655522"/>
              <a:ext cx="9761675" cy="7921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65C58DD-6797-E3DB-BE11-62EBBECE3CB3}"/>
                </a:ext>
              </a:extLst>
            </p:cNvPr>
            <p:cNvSpPr/>
            <p:nvPr/>
          </p:nvSpPr>
          <p:spPr>
            <a:xfrm>
              <a:off x="5887081" y="1850923"/>
              <a:ext cx="417840" cy="34989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A1D010D-4D6C-D7B0-F28C-C50309D04FCE}"/>
                </a:ext>
              </a:extLst>
            </p:cNvPr>
            <p:cNvSpPr/>
            <p:nvPr/>
          </p:nvSpPr>
          <p:spPr>
            <a:xfrm>
              <a:off x="1682202" y="1850922"/>
              <a:ext cx="417840" cy="34989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303EE34A-4151-48B8-44C6-D7D7DBFD1D00}"/>
              </a:ext>
            </a:extLst>
          </p:cNvPr>
          <p:cNvSpPr txBox="1">
            <a:spLocks/>
          </p:cNvSpPr>
          <p:nvPr/>
        </p:nvSpPr>
        <p:spPr>
          <a:xfrm>
            <a:off x="753099" y="950496"/>
            <a:ext cx="103975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/>
              <a:t>Problem: Looking for a Neurotransmitter Needle </a:t>
            </a:r>
            <a:br>
              <a:rPr lang="en-US" sz="3200" dirty="0"/>
            </a:br>
            <a:r>
              <a:rPr lang="en-US" sz="3200" dirty="0"/>
              <a:t>in </a:t>
            </a:r>
            <a:r>
              <a:rPr lang="en-US" sz="3200" baseline="30000" dirty="0"/>
              <a:t>11</a:t>
            </a:r>
            <a:r>
              <a:rPr lang="en-US" sz="3200" dirty="0"/>
              <a:t>C-Raclopride Haystack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0E7721-FA40-CE9D-6BAA-345464A3D10E}"/>
              </a:ext>
            </a:extLst>
          </p:cNvPr>
          <p:cNvSpPr txBox="1"/>
          <p:nvPr/>
        </p:nvSpPr>
        <p:spPr>
          <a:xfrm>
            <a:off x="10320810" y="4243239"/>
            <a:ext cx="18711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Which is better?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098261-91B6-9073-32D7-EDB4D2DAAF1A}"/>
              </a:ext>
            </a:extLst>
          </p:cNvPr>
          <p:cNvSpPr txBox="1"/>
          <p:nvPr/>
        </p:nvSpPr>
        <p:spPr>
          <a:xfrm>
            <a:off x="777138" y="3394371"/>
            <a:ext cx="26518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PET</a:t>
            </a:r>
          </a:p>
          <a:p>
            <a:r>
              <a:rPr lang="en-US" sz="2800" dirty="0"/>
              <a:t>signal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67A3AD-D310-FC2E-0FE8-241AC8384747}"/>
              </a:ext>
            </a:extLst>
          </p:cNvPr>
          <p:cNvSpPr txBox="1"/>
          <p:nvPr/>
        </p:nvSpPr>
        <p:spPr>
          <a:xfrm>
            <a:off x="742824" y="5432730"/>
            <a:ext cx="20094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Dopamine signal?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2F78CFF-6B29-AC55-2477-AFAC5404ACDC}"/>
              </a:ext>
            </a:extLst>
          </p:cNvPr>
          <p:cNvGrpSpPr/>
          <p:nvPr/>
        </p:nvGrpSpPr>
        <p:grpSpPr>
          <a:xfrm>
            <a:off x="2647335" y="2795145"/>
            <a:ext cx="2949678" cy="3191042"/>
            <a:chOff x="2647335" y="2795145"/>
            <a:chExt cx="2949678" cy="3191042"/>
          </a:xfrm>
        </p:grpSpPr>
        <p:sp>
          <p:nvSpPr>
            <p:cNvPr id="20" name="Freeform: Shape 3">
              <a:extLst>
                <a:ext uri="{FF2B5EF4-FFF2-40B4-BE49-F238E27FC236}">
                  <a16:creationId xmlns:a16="http://schemas.microsoft.com/office/drawing/2014/main" id="{955166B5-654F-E54B-236B-F2C62DE2016B}"/>
                </a:ext>
              </a:extLst>
            </p:cNvPr>
            <p:cNvSpPr/>
            <p:nvPr/>
          </p:nvSpPr>
          <p:spPr>
            <a:xfrm>
              <a:off x="2647335" y="2795145"/>
              <a:ext cx="2949678" cy="1828474"/>
            </a:xfrm>
            <a:custGeom>
              <a:avLst/>
              <a:gdLst>
                <a:gd name="connsiteX0" fmla="*/ 0 w 2949678"/>
                <a:gd name="connsiteY0" fmla="*/ 1828474 h 1828474"/>
                <a:gd name="connsiteX1" fmla="*/ 272846 w 2949678"/>
                <a:gd name="connsiteY1" fmla="*/ 759216 h 1828474"/>
                <a:gd name="connsiteX2" fmla="*/ 789039 w 2949678"/>
                <a:gd name="connsiteY2" fmla="*/ 7049 h 1828474"/>
                <a:gd name="connsiteX3" fmla="*/ 1415846 w 2949678"/>
                <a:gd name="connsiteY3" fmla="*/ 405255 h 1828474"/>
                <a:gd name="connsiteX4" fmla="*/ 2175388 w 2949678"/>
                <a:gd name="connsiteY4" fmla="*/ 788713 h 1828474"/>
                <a:gd name="connsiteX5" fmla="*/ 2949678 w 2949678"/>
                <a:gd name="connsiteY5" fmla="*/ 995190 h 1828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49678" h="1828474">
                  <a:moveTo>
                    <a:pt x="0" y="1828474"/>
                  </a:moveTo>
                  <a:cubicBezTo>
                    <a:pt x="70670" y="1445630"/>
                    <a:pt x="141340" y="1062787"/>
                    <a:pt x="272846" y="759216"/>
                  </a:cubicBezTo>
                  <a:cubicBezTo>
                    <a:pt x="404352" y="455645"/>
                    <a:pt x="598539" y="66042"/>
                    <a:pt x="789039" y="7049"/>
                  </a:cubicBezTo>
                  <a:cubicBezTo>
                    <a:pt x="979539" y="-51944"/>
                    <a:pt x="1184788" y="274978"/>
                    <a:pt x="1415846" y="405255"/>
                  </a:cubicBezTo>
                  <a:cubicBezTo>
                    <a:pt x="1646904" y="535532"/>
                    <a:pt x="1919749" y="690391"/>
                    <a:pt x="2175388" y="788713"/>
                  </a:cubicBezTo>
                  <a:cubicBezTo>
                    <a:pt x="2431027" y="887035"/>
                    <a:pt x="2690352" y="941112"/>
                    <a:pt x="2949678" y="995190"/>
                  </a:cubicBezTo>
                </a:path>
              </a:pathLst>
            </a:cu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9584060-E5FE-8167-6F16-07F5FE68BBCA}"/>
                </a:ext>
              </a:extLst>
            </p:cNvPr>
            <p:cNvCxnSpPr/>
            <p:nvPr/>
          </p:nvCxnSpPr>
          <p:spPr>
            <a:xfrm>
              <a:off x="2647335" y="5986187"/>
              <a:ext cx="2949678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8DC751E-81BB-88EF-34EB-2EC5C4BC0DE7}"/>
              </a:ext>
            </a:extLst>
          </p:cNvPr>
          <p:cNvGrpSpPr/>
          <p:nvPr/>
        </p:nvGrpSpPr>
        <p:grpSpPr>
          <a:xfrm>
            <a:off x="6769510" y="2793231"/>
            <a:ext cx="3038167" cy="3202996"/>
            <a:chOff x="6769510" y="2793231"/>
            <a:chExt cx="3038167" cy="3202996"/>
          </a:xfrm>
        </p:grpSpPr>
        <p:sp>
          <p:nvSpPr>
            <p:cNvPr id="23" name="Freeform: Shape 21">
              <a:extLst>
                <a:ext uri="{FF2B5EF4-FFF2-40B4-BE49-F238E27FC236}">
                  <a16:creationId xmlns:a16="http://schemas.microsoft.com/office/drawing/2014/main" id="{66B9BBDE-9D33-DEDA-A0E0-F848905EA76B}"/>
                </a:ext>
              </a:extLst>
            </p:cNvPr>
            <p:cNvSpPr/>
            <p:nvPr/>
          </p:nvSpPr>
          <p:spPr>
            <a:xfrm>
              <a:off x="6774425" y="2793231"/>
              <a:ext cx="2949678" cy="1830388"/>
            </a:xfrm>
            <a:custGeom>
              <a:avLst/>
              <a:gdLst>
                <a:gd name="connsiteX0" fmla="*/ 0 w 2949678"/>
                <a:gd name="connsiteY0" fmla="*/ 1828474 h 1828474"/>
                <a:gd name="connsiteX1" fmla="*/ 272846 w 2949678"/>
                <a:gd name="connsiteY1" fmla="*/ 759216 h 1828474"/>
                <a:gd name="connsiteX2" fmla="*/ 789039 w 2949678"/>
                <a:gd name="connsiteY2" fmla="*/ 7049 h 1828474"/>
                <a:gd name="connsiteX3" fmla="*/ 1415846 w 2949678"/>
                <a:gd name="connsiteY3" fmla="*/ 405255 h 1828474"/>
                <a:gd name="connsiteX4" fmla="*/ 2175388 w 2949678"/>
                <a:gd name="connsiteY4" fmla="*/ 788713 h 1828474"/>
                <a:gd name="connsiteX5" fmla="*/ 2949678 w 2949678"/>
                <a:gd name="connsiteY5" fmla="*/ 995190 h 1828474"/>
                <a:gd name="connsiteX0" fmla="*/ 0 w 2949678"/>
                <a:gd name="connsiteY0" fmla="*/ 1821473 h 1821473"/>
                <a:gd name="connsiteX1" fmla="*/ 272846 w 2949678"/>
                <a:gd name="connsiteY1" fmla="*/ 752215 h 1821473"/>
                <a:gd name="connsiteX2" fmla="*/ 789039 w 2949678"/>
                <a:gd name="connsiteY2" fmla="*/ 48 h 1821473"/>
                <a:gd name="connsiteX3" fmla="*/ 1791930 w 2949678"/>
                <a:gd name="connsiteY3" fmla="*/ 715345 h 1821473"/>
                <a:gd name="connsiteX4" fmla="*/ 2175388 w 2949678"/>
                <a:gd name="connsiteY4" fmla="*/ 781712 h 1821473"/>
                <a:gd name="connsiteX5" fmla="*/ 2949678 w 2949678"/>
                <a:gd name="connsiteY5" fmla="*/ 988189 h 1821473"/>
                <a:gd name="connsiteX0" fmla="*/ 0 w 2949678"/>
                <a:gd name="connsiteY0" fmla="*/ 1821473 h 1821473"/>
                <a:gd name="connsiteX1" fmla="*/ 272846 w 2949678"/>
                <a:gd name="connsiteY1" fmla="*/ 752215 h 1821473"/>
                <a:gd name="connsiteX2" fmla="*/ 789039 w 2949678"/>
                <a:gd name="connsiteY2" fmla="*/ 48 h 1821473"/>
                <a:gd name="connsiteX3" fmla="*/ 1791930 w 2949678"/>
                <a:gd name="connsiteY3" fmla="*/ 715345 h 1821473"/>
                <a:gd name="connsiteX4" fmla="*/ 1976285 w 2949678"/>
                <a:gd name="connsiteY4" fmla="*/ 870202 h 1821473"/>
                <a:gd name="connsiteX5" fmla="*/ 2949678 w 2949678"/>
                <a:gd name="connsiteY5" fmla="*/ 988189 h 1821473"/>
                <a:gd name="connsiteX0" fmla="*/ 0 w 2949678"/>
                <a:gd name="connsiteY0" fmla="*/ 1821473 h 1821473"/>
                <a:gd name="connsiteX1" fmla="*/ 272846 w 2949678"/>
                <a:gd name="connsiteY1" fmla="*/ 752215 h 1821473"/>
                <a:gd name="connsiteX2" fmla="*/ 789039 w 2949678"/>
                <a:gd name="connsiteY2" fmla="*/ 48 h 1821473"/>
                <a:gd name="connsiteX3" fmla="*/ 1791930 w 2949678"/>
                <a:gd name="connsiteY3" fmla="*/ 715345 h 1821473"/>
                <a:gd name="connsiteX4" fmla="*/ 1976285 w 2949678"/>
                <a:gd name="connsiteY4" fmla="*/ 870202 h 1821473"/>
                <a:gd name="connsiteX5" fmla="*/ 2428569 w 2949678"/>
                <a:gd name="connsiteY5" fmla="*/ 929196 h 1821473"/>
                <a:gd name="connsiteX6" fmla="*/ 2949678 w 2949678"/>
                <a:gd name="connsiteY6" fmla="*/ 988189 h 1821473"/>
                <a:gd name="connsiteX0" fmla="*/ 0 w 2949678"/>
                <a:gd name="connsiteY0" fmla="*/ 1821473 h 1821473"/>
                <a:gd name="connsiteX1" fmla="*/ 272846 w 2949678"/>
                <a:gd name="connsiteY1" fmla="*/ 752215 h 1821473"/>
                <a:gd name="connsiteX2" fmla="*/ 789039 w 2949678"/>
                <a:gd name="connsiteY2" fmla="*/ 48 h 1821473"/>
                <a:gd name="connsiteX3" fmla="*/ 1791930 w 2949678"/>
                <a:gd name="connsiteY3" fmla="*/ 715345 h 1821473"/>
                <a:gd name="connsiteX4" fmla="*/ 1976285 w 2949678"/>
                <a:gd name="connsiteY4" fmla="*/ 870202 h 1821473"/>
                <a:gd name="connsiteX5" fmla="*/ 2406447 w 2949678"/>
                <a:gd name="connsiteY5" fmla="*/ 848080 h 1821473"/>
                <a:gd name="connsiteX6" fmla="*/ 2949678 w 2949678"/>
                <a:gd name="connsiteY6" fmla="*/ 988189 h 1821473"/>
                <a:gd name="connsiteX0" fmla="*/ 0 w 2949678"/>
                <a:gd name="connsiteY0" fmla="*/ 1826274 h 1826274"/>
                <a:gd name="connsiteX1" fmla="*/ 272846 w 2949678"/>
                <a:gd name="connsiteY1" fmla="*/ 757016 h 1826274"/>
                <a:gd name="connsiteX2" fmla="*/ 789039 w 2949678"/>
                <a:gd name="connsiteY2" fmla="*/ 4849 h 1826274"/>
                <a:gd name="connsiteX3" fmla="*/ 1455175 w 2949678"/>
                <a:gd name="connsiteY3" fmla="*/ 447300 h 1826274"/>
                <a:gd name="connsiteX4" fmla="*/ 1791930 w 2949678"/>
                <a:gd name="connsiteY4" fmla="*/ 720146 h 1826274"/>
                <a:gd name="connsiteX5" fmla="*/ 1976285 w 2949678"/>
                <a:gd name="connsiteY5" fmla="*/ 875003 h 1826274"/>
                <a:gd name="connsiteX6" fmla="*/ 2406447 w 2949678"/>
                <a:gd name="connsiteY6" fmla="*/ 852881 h 1826274"/>
                <a:gd name="connsiteX7" fmla="*/ 2949678 w 2949678"/>
                <a:gd name="connsiteY7" fmla="*/ 992990 h 1826274"/>
                <a:gd name="connsiteX0" fmla="*/ 0 w 2949678"/>
                <a:gd name="connsiteY0" fmla="*/ 1830388 h 1830388"/>
                <a:gd name="connsiteX1" fmla="*/ 272846 w 2949678"/>
                <a:gd name="connsiteY1" fmla="*/ 761130 h 1830388"/>
                <a:gd name="connsiteX2" fmla="*/ 789039 w 2949678"/>
                <a:gd name="connsiteY2" fmla="*/ 8963 h 1830388"/>
                <a:gd name="connsiteX3" fmla="*/ 1514168 w 2949678"/>
                <a:gd name="connsiteY3" fmla="*/ 370298 h 1830388"/>
                <a:gd name="connsiteX4" fmla="*/ 1791930 w 2949678"/>
                <a:gd name="connsiteY4" fmla="*/ 724260 h 1830388"/>
                <a:gd name="connsiteX5" fmla="*/ 1976285 w 2949678"/>
                <a:gd name="connsiteY5" fmla="*/ 879117 h 1830388"/>
                <a:gd name="connsiteX6" fmla="*/ 2406447 w 2949678"/>
                <a:gd name="connsiteY6" fmla="*/ 856995 h 1830388"/>
                <a:gd name="connsiteX7" fmla="*/ 2949678 w 2949678"/>
                <a:gd name="connsiteY7" fmla="*/ 997104 h 183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49678" h="1830388">
                  <a:moveTo>
                    <a:pt x="0" y="1830388"/>
                  </a:moveTo>
                  <a:cubicBezTo>
                    <a:pt x="70670" y="1447544"/>
                    <a:pt x="141340" y="1064701"/>
                    <a:pt x="272846" y="761130"/>
                  </a:cubicBezTo>
                  <a:cubicBezTo>
                    <a:pt x="404352" y="457559"/>
                    <a:pt x="582152" y="74102"/>
                    <a:pt x="789039" y="8963"/>
                  </a:cubicBezTo>
                  <a:cubicBezTo>
                    <a:pt x="995926" y="-56176"/>
                    <a:pt x="1347020" y="251082"/>
                    <a:pt x="1514168" y="370298"/>
                  </a:cubicBezTo>
                  <a:cubicBezTo>
                    <a:pt x="1681316" y="489514"/>
                    <a:pt x="1714911" y="639457"/>
                    <a:pt x="1791930" y="724260"/>
                  </a:cubicBezTo>
                  <a:cubicBezTo>
                    <a:pt x="1868949" y="809063"/>
                    <a:pt x="1873866" y="856995"/>
                    <a:pt x="1976285" y="879117"/>
                  </a:cubicBezTo>
                  <a:cubicBezTo>
                    <a:pt x="2078704" y="901239"/>
                    <a:pt x="2244215" y="837331"/>
                    <a:pt x="2406447" y="856995"/>
                  </a:cubicBezTo>
                  <a:lnTo>
                    <a:pt x="2949678" y="997104"/>
                  </a:lnTo>
                </a:path>
              </a:pathLst>
            </a:cu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9">
              <a:extLst>
                <a:ext uri="{FF2B5EF4-FFF2-40B4-BE49-F238E27FC236}">
                  <a16:creationId xmlns:a16="http://schemas.microsoft.com/office/drawing/2014/main" id="{95BA7EEA-9634-F547-1161-9DFFCD262569}"/>
                </a:ext>
              </a:extLst>
            </p:cNvPr>
            <p:cNvSpPr/>
            <p:nvPr/>
          </p:nvSpPr>
          <p:spPr>
            <a:xfrm>
              <a:off x="6769510" y="5349896"/>
              <a:ext cx="3038167" cy="646331"/>
            </a:xfrm>
            <a:custGeom>
              <a:avLst/>
              <a:gdLst>
                <a:gd name="connsiteX0" fmla="*/ 0 w 3038167"/>
                <a:gd name="connsiteY0" fmla="*/ 408107 h 445986"/>
                <a:gd name="connsiteX1" fmla="*/ 1010264 w 3038167"/>
                <a:gd name="connsiteY1" fmla="*/ 430230 h 445986"/>
                <a:gd name="connsiteX2" fmla="*/ 1541206 w 3038167"/>
                <a:gd name="connsiteY2" fmla="*/ 415482 h 445986"/>
                <a:gd name="connsiteX3" fmla="*/ 1828800 w 3038167"/>
                <a:gd name="connsiteY3" fmla="*/ 83643 h 445986"/>
                <a:gd name="connsiteX4" fmla="*/ 2175387 w 3038167"/>
                <a:gd name="connsiteY4" fmla="*/ 17275 h 445986"/>
                <a:gd name="connsiteX5" fmla="*/ 2507225 w 3038167"/>
                <a:gd name="connsiteY5" fmla="*/ 341740 h 445986"/>
                <a:gd name="connsiteX6" fmla="*/ 3038167 w 3038167"/>
                <a:gd name="connsiteY6" fmla="*/ 415482 h 445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38167" h="445986">
                  <a:moveTo>
                    <a:pt x="0" y="408107"/>
                  </a:moveTo>
                  <a:lnTo>
                    <a:pt x="1010264" y="430230"/>
                  </a:lnTo>
                  <a:cubicBezTo>
                    <a:pt x="1267132" y="431459"/>
                    <a:pt x="1404783" y="473247"/>
                    <a:pt x="1541206" y="415482"/>
                  </a:cubicBezTo>
                  <a:cubicBezTo>
                    <a:pt x="1677629" y="357717"/>
                    <a:pt x="1723103" y="150011"/>
                    <a:pt x="1828800" y="83643"/>
                  </a:cubicBezTo>
                  <a:cubicBezTo>
                    <a:pt x="1934497" y="17275"/>
                    <a:pt x="2062316" y="-25741"/>
                    <a:pt x="2175387" y="17275"/>
                  </a:cubicBezTo>
                  <a:cubicBezTo>
                    <a:pt x="2288458" y="60291"/>
                    <a:pt x="2363428" y="275372"/>
                    <a:pt x="2507225" y="341740"/>
                  </a:cubicBezTo>
                  <a:cubicBezTo>
                    <a:pt x="2651022" y="408108"/>
                    <a:pt x="2844594" y="411795"/>
                    <a:pt x="3038167" y="415482"/>
                  </a:cubicBezTo>
                </a:path>
              </a:pathLst>
            </a:custGeom>
            <a:noFill/>
            <a:ln w="57150">
              <a:solidFill>
                <a:srgbClr val="C00000"/>
              </a:solidFill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3FE006C9-0DFC-4493-D748-875E598B0ED9}"/>
              </a:ext>
            </a:extLst>
          </p:cNvPr>
          <p:cNvSpPr txBox="1"/>
          <p:nvPr/>
        </p:nvSpPr>
        <p:spPr>
          <a:xfrm>
            <a:off x="5938699" y="5085227"/>
            <a:ext cx="801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401925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82668" y="121925"/>
            <a:ext cx="10805903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</a:t>
            </a:r>
            <a:r>
              <a:rPr lang="en-US" dirty="0" err="1"/>
              <a:t>lpnt</a:t>
            </a:r>
            <a:r>
              <a:rPr lang="en-US" dirty="0"/>
              <a:t>-PET model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4320C7-5DDC-5246-A28C-37DD2929E0B4}"/>
              </a:ext>
            </a:extLst>
          </p:cNvPr>
          <p:cNvGrpSpPr/>
          <p:nvPr/>
        </p:nvGrpSpPr>
        <p:grpSpPr>
          <a:xfrm>
            <a:off x="954736" y="1385038"/>
            <a:ext cx="10222895" cy="1111271"/>
            <a:chOff x="5427844" y="1516365"/>
            <a:chExt cx="8118059" cy="111127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1A65F878-A36B-E647-8BF5-D3E135C77484}"/>
                    </a:ext>
                  </a:extLst>
                </p:cNvPr>
                <p:cNvSpPr txBox="1"/>
                <p:nvPr/>
              </p:nvSpPr>
              <p:spPr>
                <a:xfrm>
                  <a:off x="5427844" y="2038179"/>
                  <a:ext cx="8092413" cy="5894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400" i="1">
                              <a:latin typeface="Cambria Math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i="1">
                              <a:latin typeface="Cambria Math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</a:rPr>
                            <m:t>𝐶</m:t>
                          </m:r>
                        </m:e>
                        <m:sub>
                          <m:r>
                            <a:rPr lang="en-US" sz="2400" i="1">
                              <a:latin typeface="Cambria Math" charset="0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charset="0"/>
                            </a:rPr>
                            <m:t>𝑡</m:t>
                          </m:r>
                        </m:e>
                      </m:d>
                      <m:r>
                        <a:rPr lang="en-US" sz="2400" i="1">
                          <a:latin typeface="Cambria Math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charset="0"/>
                            </a:rPr>
                            <m:t>2</m:t>
                          </m:r>
                        </m:sub>
                      </m:sSub>
                      <m:nary>
                        <m:naryPr>
                          <m:limLoc m:val="undOvr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latin typeface="Cambria Math" charset="0"/>
                            </a:rPr>
                            <m:t>𝑡</m:t>
                          </m:r>
                        </m:sup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charset="0"/>
                                </a:rPr>
                                <m:t>𝑅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charset="0"/>
                                </a:rPr>
                                <m:t>𝑢</m:t>
                              </m:r>
                            </m:e>
                          </m:d>
                          <m:r>
                            <a:rPr lang="en-US" sz="2400" i="1">
                              <a:latin typeface="Cambria Math" charset="0"/>
                            </a:rPr>
                            <m:t>𝑑𝑢</m:t>
                          </m:r>
                        </m:e>
                      </m:nary>
                      <m:r>
                        <a:rPr lang="en-US" sz="2400" i="1">
                          <a:latin typeface="Cambria Math" charset="0"/>
                        </a:rPr>
                        <m:t>−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</a:rPr>
                            <m:t>𝑘</m:t>
                          </m:r>
                        </m:e>
                        <m:sub>
                          <m:r>
                            <a:rPr lang="en-US" sz="2400" i="1">
                              <a:latin typeface="Cambria Math" charset="0"/>
                            </a:rPr>
                            <m:t>2</m:t>
                          </m:r>
                          <m:r>
                            <a:rPr lang="en-US" sz="2400" i="1">
                              <a:latin typeface="Cambria Math" charset="0"/>
                            </a:rPr>
                            <m:t>𝑎</m:t>
                          </m:r>
                        </m:sub>
                      </m:sSub>
                      <m:nary>
                        <m:naryPr>
                          <m:limLoc m:val="undOvr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i="1">
                              <a:latin typeface="Cambria Math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i="1">
                              <a:latin typeface="Cambria Math" charset="0"/>
                            </a:rPr>
                            <m:t>𝑡</m:t>
                          </m:r>
                        </m:sup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charset="0"/>
                                </a:rPr>
                                <m:t>𝑇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charset="0"/>
                                </a:rPr>
                                <m:t>𝑢</m:t>
                              </m:r>
                            </m:e>
                          </m:d>
                          <m:r>
                            <a:rPr lang="en-US" sz="2400" i="1">
                              <a:latin typeface="Cambria Math" charset="0"/>
                            </a:rPr>
                            <m:t>𝑑𝑢</m:t>
                          </m:r>
                        </m:e>
                      </m:nary>
                      <m:r>
                        <a:rPr lang="en-US" sz="2400" i="1">
                          <a:latin typeface="Cambria Math" charset="0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0070C0"/>
                          </a:solidFill>
                          <a:latin typeface="Cambria Math" charset="0"/>
                        </a:rPr>
                        <m:t>𝜸</m:t>
                      </m:r>
                      <m:nary>
                        <m:naryPr>
                          <m:limLoc m:val="undOvr"/>
                          <m:ctrlPr>
                            <a:rPr lang="en-US" sz="2400" b="1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24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𝟎</m:t>
                          </m:r>
                        </m:sub>
                        <m:sup>
                          <m:r>
                            <a:rPr lang="en-US" sz="24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𝒕</m:t>
                          </m:r>
                        </m:sup>
                        <m:e>
                          <m:sSub>
                            <m:sSubPr>
                              <m:ctrlPr>
                                <a:rPr lang="en-US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  <m:t>𝑻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  <m:t>𝒖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  <m:t>𝒉</m:t>
                              </m:r>
                            </m:e>
                            <m:sub>
                              <m:r>
                                <a:rPr lang="en-US" sz="2400" b="1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  <m:t>𝒊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b="1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1">
                                  <a:solidFill>
                                    <a:srgbClr val="0070C0"/>
                                  </a:solidFill>
                                  <a:latin typeface="Cambria Math" charset="0"/>
                                </a:rPr>
                                <m:t>𝒖</m:t>
                              </m:r>
                            </m:e>
                          </m:d>
                          <m:r>
                            <a:rPr lang="en-US" sz="2400" b="1" i="1">
                              <a:solidFill>
                                <a:srgbClr val="0070C0"/>
                              </a:solidFill>
                              <a:latin typeface="Cambria Math" charset="0"/>
                            </a:rPr>
                            <m:t>𝒅𝒖</m:t>
                          </m:r>
                        </m:e>
                      </m:nary>
                    </m:oMath>
                  </a14:m>
                  <a:r>
                    <a:rPr lang="en-US" sz="2400" b="1" dirty="0">
                      <a:effectLst/>
                    </a:rPr>
                    <a:t> </a:t>
                  </a:r>
                  <a:endParaRPr lang="en-US" sz="2400" b="1" dirty="0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20CF0CBB-8F93-F64E-A7F5-BB3F699DB63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27844" y="2038179"/>
                  <a:ext cx="8092413" cy="589457"/>
                </a:xfrm>
                <a:prstGeom prst="rect">
                  <a:avLst/>
                </a:prstGeom>
                <a:blipFill>
                  <a:blip r:embed="rId3"/>
                  <a:stretch>
                    <a:fillRect t="-115217" b="-1826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63AE77E1-C921-7441-9F5B-5489CADF032B}"/>
                </a:ext>
              </a:extLst>
            </p:cNvPr>
            <p:cNvSpPr/>
            <p:nvPr/>
          </p:nvSpPr>
          <p:spPr>
            <a:xfrm>
              <a:off x="5475969" y="2064108"/>
              <a:ext cx="5299264" cy="563527"/>
            </a:xfrm>
            <a:prstGeom prst="round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98084E1-34AD-A540-A385-A7AE2A5E1E8B}"/>
                </a:ext>
              </a:extLst>
            </p:cNvPr>
            <p:cNvSpPr txBox="1"/>
            <p:nvPr/>
          </p:nvSpPr>
          <p:spPr>
            <a:xfrm>
              <a:off x="6504319" y="1558476"/>
              <a:ext cx="270380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Steady-State Tracer Signal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B2989740-3F78-F64E-84D1-6C85D3D53F5C}"/>
                </a:ext>
              </a:extLst>
            </p:cNvPr>
            <p:cNvSpPr/>
            <p:nvPr/>
          </p:nvSpPr>
          <p:spPr>
            <a:xfrm>
              <a:off x="10966267" y="2064107"/>
              <a:ext cx="2128362" cy="563527"/>
            </a:xfrm>
            <a:prstGeom prst="round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rgbClr val="00B0F0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CFDAB7F-7385-E047-82B2-28E91F71B9E2}"/>
                </a:ext>
              </a:extLst>
            </p:cNvPr>
            <p:cNvSpPr txBox="1"/>
            <p:nvPr/>
          </p:nvSpPr>
          <p:spPr>
            <a:xfrm>
              <a:off x="10565450" y="1516365"/>
              <a:ext cx="2980453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rgbClr val="0070C0"/>
                  </a:solidFill>
                </a:rPr>
                <a:t>Transient Dopamine Signal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FA192FF-6013-894F-842A-15A980D1C157}"/>
              </a:ext>
            </a:extLst>
          </p:cNvPr>
          <p:cNvGrpSpPr/>
          <p:nvPr/>
        </p:nvGrpSpPr>
        <p:grpSpPr>
          <a:xfrm>
            <a:off x="6957531" y="4081495"/>
            <a:ext cx="3956652" cy="2405090"/>
            <a:chOff x="8687812" y="4083886"/>
            <a:chExt cx="2963241" cy="245758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DB455CA-BC64-D84B-889B-2314ADEDD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35143" y="4083886"/>
              <a:ext cx="2715910" cy="2105234"/>
            </a:xfrm>
            <a:prstGeom prst="rect">
              <a:avLst/>
            </a:prstGeom>
            <a:ln>
              <a:noFill/>
            </a:ln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A8B106D-58E3-BA41-947A-C06E49C3CF34}"/>
                </a:ext>
              </a:extLst>
            </p:cNvPr>
            <p:cNvSpPr txBox="1"/>
            <p:nvPr/>
          </p:nvSpPr>
          <p:spPr>
            <a:xfrm>
              <a:off x="10028961" y="6132630"/>
              <a:ext cx="500862" cy="408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time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114BDDE-1FAC-114D-8832-DBA907938814}"/>
                </a:ext>
              </a:extLst>
            </p:cNvPr>
            <p:cNvSpPr txBox="1"/>
            <p:nvPr/>
          </p:nvSpPr>
          <p:spPr>
            <a:xfrm rot="16200000">
              <a:off x="7920068" y="4996924"/>
              <a:ext cx="1835142" cy="2996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Arial" panose="020B0604020202020204" pitchFamily="34" charset="0"/>
                  <a:cs typeface="Arial" panose="020B0604020202020204" pitchFamily="34" charset="0"/>
                </a:rPr>
                <a:t>DA magnitude</a:t>
              </a:r>
            </a:p>
          </p:txBody>
        </p:sp>
      </p:grp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7BCF503C-3914-4945-8BEA-D08F0DED9A8D}"/>
              </a:ext>
            </a:extLst>
          </p:cNvPr>
          <p:cNvSpPr/>
          <p:nvPr/>
        </p:nvSpPr>
        <p:spPr>
          <a:xfrm>
            <a:off x="9269252" y="1915952"/>
            <a:ext cx="829799" cy="563527"/>
          </a:xfrm>
          <a:prstGeom prst="round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25B5383-79B3-7E45-AF7F-910DCAB1B456}"/>
              </a:ext>
            </a:extLst>
          </p:cNvPr>
          <p:cNvGrpSpPr/>
          <p:nvPr/>
        </p:nvGrpSpPr>
        <p:grpSpPr>
          <a:xfrm>
            <a:off x="937656" y="2677859"/>
            <a:ext cx="5652687" cy="3762896"/>
            <a:chOff x="937656" y="2677859"/>
            <a:chExt cx="5652687" cy="376289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77D0653-2846-214F-A57D-A61D96252300}"/>
                </a:ext>
              </a:extLst>
            </p:cNvPr>
            <p:cNvGrpSpPr/>
            <p:nvPr/>
          </p:nvGrpSpPr>
          <p:grpSpPr>
            <a:xfrm>
              <a:off x="965101" y="2677859"/>
              <a:ext cx="5625242" cy="3762896"/>
              <a:chOff x="663851" y="3167568"/>
              <a:chExt cx="4767230" cy="3246948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EA38DE3C-03DE-F842-A908-DAEDE2BD1F19}"/>
                  </a:ext>
                </a:extLst>
              </p:cNvPr>
              <p:cNvGrpSpPr/>
              <p:nvPr/>
            </p:nvGrpSpPr>
            <p:grpSpPr>
              <a:xfrm>
                <a:off x="1211557" y="4316070"/>
                <a:ext cx="4219524" cy="2098446"/>
                <a:chOff x="6652807" y="4573853"/>
                <a:chExt cx="2806472" cy="1465391"/>
              </a:xfrm>
            </p:grpSpPr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147BAA41-87D3-BD46-8B60-493C1D9B41D9}"/>
                    </a:ext>
                  </a:extLst>
                </p:cNvPr>
                <p:cNvGrpSpPr/>
                <p:nvPr/>
              </p:nvGrpSpPr>
              <p:grpSpPr>
                <a:xfrm>
                  <a:off x="6857872" y="4653924"/>
                  <a:ext cx="2601407" cy="1183909"/>
                  <a:chOff x="5289228" y="5274437"/>
                  <a:chExt cx="2948262" cy="1341762"/>
                </a:xfrm>
              </p:grpSpPr>
              <p:grpSp>
                <p:nvGrpSpPr>
                  <p:cNvPr id="31" name="Group 30">
                    <a:extLst>
                      <a:ext uri="{FF2B5EF4-FFF2-40B4-BE49-F238E27FC236}">
                        <a16:creationId xmlns:a16="http://schemas.microsoft.com/office/drawing/2014/main" id="{8EFCA032-8EEF-DD4C-A9CF-54575FC12A50}"/>
                      </a:ext>
                    </a:extLst>
                  </p:cNvPr>
                  <p:cNvGrpSpPr/>
                  <p:nvPr/>
                </p:nvGrpSpPr>
                <p:grpSpPr>
                  <a:xfrm>
                    <a:off x="5289228" y="5274437"/>
                    <a:ext cx="2948262" cy="1341762"/>
                    <a:chOff x="6843905" y="1872455"/>
                    <a:chExt cx="8018311" cy="3846324"/>
                  </a:xfrm>
                </p:grpSpPr>
                <p:pic>
                  <p:nvPicPr>
                    <p:cNvPr id="33" name="Picture 32">
                      <a:extLst>
                        <a:ext uri="{FF2B5EF4-FFF2-40B4-BE49-F238E27FC236}">
                          <a16:creationId xmlns:a16="http://schemas.microsoft.com/office/drawing/2014/main" id="{F9566CC4-2AA6-FD4E-B616-EDD21FBF479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>
                      <a:extLst>
                        <a:ext uri="{BEBA8EAE-BF5A-486C-A8C5-ECC9F3942E4B}">
                          <a14:imgProps xmlns:a14="http://schemas.microsoft.com/office/drawing/2010/main">
                            <a14:imgLayer r:embed="rId6">
                              <a14:imgEffect>
                                <a14:sharpenSoften amount="5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11754" t="6858" r="7897" b="10153"/>
                    <a:stretch/>
                  </p:blipFill>
                  <p:spPr>
                    <a:xfrm>
                      <a:off x="6843905" y="1872455"/>
                      <a:ext cx="4866748" cy="3846324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34" name="Group 33">
                      <a:extLst>
                        <a:ext uri="{FF2B5EF4-FFF2-40B4-BE49-F238E27FC236}">
                          <a16:creationId xmlns:a16="http://schemas.microsoft.com/office/drawing/2014/main" id="{08ED1D28-6E43-2944-A52B-8D3547A32D1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913900" y="4423732"/>
                      <a:ext cx="3580531" cy="1127328"/>
                      <a:chOff x="6913900" y="4423732"/>
                      <a:chExt cx="3580531" cy="1127328"/>
                    </a:xfrm>
                  </p:grpSpPr>
                  <p:sp>
                    <p:nvSpPr>
                      <p:cNvPr id="38" name="Left Bracket 37">
                        <a:extLst>
                          <a:ext uri="{FF2B5EF4-FFF2-40B4-BE49-F238E27FC236}">
                            <a16:creationId xmlns:a16="http://schemas.microsoft.com/office/drawing/2014/main" id="{9FD07314-7C7A-5043-B63C-D5EE0CD7AAD9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 flipH="1">
                        <a:off x="7768835" y="4615730"/>
                        <a:ext cx="106949" cy="1763712"/>
                      </a:xfrm>
                      <a:prstGeom prst="leftBracket">
                        <a:avLst/>
                      </a:prstGeom>
                      <a:ln w="19050">
                        <a:solidFill>
                          <a:srgbClr val="00B05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400">
                          <a:solidFill>
                            <a:srgbClr val="FF8211"/>
                          </a:solidFill>
                        </a:endParaRPr>
                      </a:p>
                    </p:txBody>
                  </p:sp>
                  <p:sp>
                    <p:nvSpPr>
                      <p:cNvPr id="39" name="TextBox 38">
                        <a:extLst>
                          <a:ext uri="{FF2B5EF4-FFF2-40B4-BE49-F238E27FC236}">
                            <a16:creationId xmlns:a16="http://schemas.microsoft.com/office/drawing/2014/main" id="{8B123244-DBA9-C54B-8A82-6819644EE51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913900" y="4423732"/>
                        <a:ext cx="3580531" cy="90378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2400" b="1" dirty="0" err="1">
                            <a:solidFill>
                              <a:srgbClr val="00B050"/>
                            </a:solidFill>
                          </a:rPr>
                          <a:t>t</a:t>
                        </a:r>
                        <a:r>
                          <a:rPr lang="en-US" sz="2400" b="1" baseline="-25000" dirty="0" err="1">
                            <a:solidFill>
                              <a:srgbClr val="00B050"/>
                            </a:solidFill>
                          </a:rPr>
                          <a:t>D</a:t>
                        </a:r>
                        <a:r>
                          <a:rPr lang="en-US" sz="3200" baseline="-25000" dirty="0">
                            <a:solidFill>
                              <a:srgbClr val="00B050"/>
                            </a:solidFill>
                          </a:rPr>
                          <a:t> </a:t>
                        </a:r>
                        <a:r>
                          <a:rPr lang="en-US" sz="2000" dirty="0">
                            <a:solidFill>
                              <a:srgbClr val="00B050"/>
                            </a:solidFill>
                          </a:rPr>
                          <a:t>(start-time)</a:t>
                        </a:r>
                        <a:endParaRPr lang="en-US" sz="2800" dirty="0">
                          <a:solidFill>
                            <a:srgbClr val="00B05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35" name="Left Bracket 34">
                      <a:extLst>
                        <a:ext uri="{FF2B5EF4-FFF2-40B4-BE49-F238E27FC236}">
                          <a16:creationId xmlns:a16="http://schemas.microsoft.com/office/drawing/2014/main" id="{4A4F26FE-8033-384E-9720-5CDF6FEC673D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39532" y="2405178"/>
                      <a:ext cx="106949" cy="2505106"/>
                    </a:xfrm>
                    <a:prstGeom prst="leftBracket">
                      <a:avLst/>
                    </a:prstGeom>
                    <a:ln w="19050">
                      <a:solidFill>
                        <a:srgbClr val="FF821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400">
                        <a:solidFill>
                          <a:srgbClr val="FF8211"/>
                        </a:solidFill>
                      </a:endParaRPr>
                    </a:p>
                  </p:txBody>
                </p:sp>
                <p:sp>
                  <p:nvSpPr>
                    <p:cNvPr id="36" name="TextBox 35">
                      <a:extLst>
                        <a:ext uri="{FF2B5EF4-FFF2-40B4-BE49-F238E27FC236}">
                          <a16:creationId xmlns:a16="http://schemas.microsoft.com/office/drawing/2014/main" id="{A704F7BD-C09E-7747-9017-126553916C9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935026" y="2565185"/>
                      <a:ext cx="6150400" cy="102428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2800" b="1" dirty="0">
                          <a:solidFill>
                            <a:srgbClr val="FF8211"/>
                          </a:solidFill>
                        </a:rPr>
                        <a:t>t</a:t>
                      </a:r>
                      <a:r>
                        <a:rPr lang="en-US" sz="2800" b="1" baseline="-25000" dirty="0">
                          <a:solidFill>
                            <a:srgbClr val="FF8211"/>
                          </a:solidFill>
                        </a:rPr>
                        <a:t>p</a:t>
                      </a:r>
                      <a:r>
                        <a:rPr lang="en-US" sz="2800" baseline="-25000" dirty="0">
                          <a:solidFill>
                            <a:srgbClr val="FF8211"/>
                          </a:solidFill>
                        </a:rPr>
                        <a:t> </a:t>
                      </a:r>
                      <a:r>
                        <a:rPr lang="en-US" sz="2000" dirty="0">
                          <a:solidFill>
                            <a:srgbClr val="FF8211"/>
                          </a:solidFill>
                        </a:rPr>
                        <a:t>(peak-time)</a:t>
                      </a:r>
                      <a:r>
                        <a:rPr lang="en-US" sz="2000" baseline="-25000" dirty="0">
                          <a:solidFill>
                            <a:srgbClr val="FF8211"/>
                          </a:solidFill>
                        </a:rPr>
                        <a:t> </a:t>
                      </a:r>
                      <a:endParaRPr lang="en-US" sz="2800" dirty="0">
                        <a:solidFill>
                          <a:srgbClr val="FF8211"/>
                        </a:solidFill>
                      </a:endParaRPr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7" name="TextBox 36">
                          <a:extLst>
                            <a:ext uri="{FF2B5EF4-FFF2-40B4-BE49-F238E27FC236}">
                              <a16:creationId xmlns:a16="http://schemas.microsoft.com/office/drawing/2014/main" id="{C4895B63-AB32-0841-BE85-3717C791B46F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0267872" y="2595318"/>
                          <a:ext cx="4594344" cy="90378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2400" b="1" i="1" smtClean="0">
                                  <a:solidFill>
                                    <a:srgbClr val="7030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𝜶</m:t>
                              </m:r>
                              <m: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sz="2000" dirty="0">
                              <a:solidFill>
                                <a:srgbClr val="7030A0"/>
                              </a:solidFill>
                            </a:rPr>
                            <a:t>(recovery rate)</a:t>
                          </a:r>
                          <a:endParaRPr lang="en-US" sz="2400" dirty="0">
                            <a:solidFill>
                              <a:srgbClr val="7030A0"/>
                            </a:solidFill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7" name="TextBox 36">
                          <a:extLst>
                            <a:ext uri="{FF2B5EF4-FFF2-40B4-BE49-F238E27FC236}">
                              <a16:creationId xmlns:a16="http://schemas.microsoft.com/office/drawing/2014/main" id="{C4895B63-AB32-0841-BE85-3717C791B46F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10267872" y="2595318"/>
                          <a:ext cx="4594344" cy="903781"/>
                        </a:xfrm>
                        <a:prstGeom prst="rect">
                          <a:avLst/>
                        </a:prstGeom>
                        <a:blipFill>
                          <a:blip r:embed="rId7"/>
                          <a:stretch>
                            <a:fillRect b="-18421"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cxnSp>
                <p:nvCxnSpPr>
                  <p:cNvPr id="32" name="Straight Arrow Connector 31">
                    <a:extLst>
                      <a:ext uri="{FF2B5EF4-FFF2-40B4-BE49-F238E27FC236}">
                        <a16:creationId xmlns:a16="http://schemas.microsoft.com/office/drawing/2014/main" id="{79520FE0-AA44-3547-B395-A4D6E669EDA5}"/>
                      </a:ext>
                    </a:extLst>
                  </p:cNvPr>
                  <p:cNvCxnSpPr/>
                  <p:nvPr/>
                </p:nvCxnSpPr>
                <p:spPr>
                  <a:xfrm>
                    <a:off x="6481534" y="5586653"/>
                    <a:ext cx="230752" cy="577779"/>
                  </a:xfrm>
                  <a:prstGeom prst="straightConnector1">
                    <a:avLst/>
                  </a:prstGeom>
                  <a:ln w="19050">
                    <a:solidFill>
                      <a:srgbClr val="7030A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50D36D53-E40F-E741-A588-726925C1A5FF}"/>
                    </a:ext>
                  </a:extLst>
                </p:cNvPr>
                <p:cNvSpPr txBox="1"/>
                <p:nvPr/>
              </p:nvSpPr>
              <p:spPr>
                <a:xfrm>
                  <a:off x="7509504" y="5798149"/>
                  <a:ext cx="376965" cy="2410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time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35D8B203-0A93-D14F-B25F-DFB65C1863CB}"/>
                    </a:ext>
                  </a:extLst>
                </p:cNvPr>
                <p:cNvSpPr txBox="1"/>
                <p:nvPr/>
              </p:nvSpPr>
              <p:spPr>
                <a:xfrm rot="16200000">
                  <a:off x="6208805" y="5017855"/>
                  <a:ext cx="1113534" cy="22552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DA magnitude</a:t>
                  </a:r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4376A236-6A68-7B43-8608-095442350ED5}"/>
                  </a:ext>
                </a:extLst>
              </p:cNvPr>
              <p:cNvGrpSpPr/>
              <p:nvPr/>
            </p:nvGrpSpPr>
            <p:grpSpPr>
              <a:xfrm>
                <a:off x="663851" y="3394487"/>
                <a:ext cx="4694860" cy="1039825"/>
                <a:chOff x="1832544" y="5306784"/>
                <a:chExt cx="6972422" cy="1464646"/>
              </a:xfrm>
            </p:grpSpPr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D0E14AC9-3F16-2D4D-B45E-9AA3A34B69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sharpenSoften amount="50000"/>
                          </a14:imgEffect>
                          <a14:imgEffect>
                            <a14:brightnessContrast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286" t="-1" b="1816"/>
                <a:stretch/>
              </p:blipFill>
              <p:spPr>
                <a:xfrm>
                  <a:off x="1832544" y="5306784"/>
                  <a:ext cx="6972422" cy="1464646"/>
                </a:xfrm>
                <a:prstGeom prst="rect">
                  <a:avLst/>
                </a:prstGeom>
              </p:spPr>
            </p:pic>
            <p:sp>
              <p:nvSpPr>
                <p:cNvPr id="19" name="Rounded Rectangle 18">
                  <a:extLst>
                    <a:ext uri="{FF2B5EF4-FFF2-40B4-BE49-F238E27FC236}">
                      <a16:creationId xmlns:a16="http://schemas.microsoft.com/office/drawing/2014/main" id="{7CC1FD15-AED5-E94B-B87F-EC5B8E4CA72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688247" y="5616630"/>
                  <a:ext cx="431463" cy="444551"/>
                </a:xfrm>
                <a:prstGeom prst="roundRect">
                  <a:avLst/>
                </a:prstGeom>
                <a:solidFill>
                  <a:srgbClr val="00B05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ounded Rectangle 19">
                  <a:extLst>
                    <a:ext uri="{FF2B5EF4-FFF2-40B4-BE49-F238E27FC236}">
                      <a16:creationId xmlns:a16="http://schemas.microsoft.com/office/drawing/2014/main" id="{6292350A-FCB9-F044-A1DC-9075F97140D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736936" y="6053871"/>
                  <a:ext cx="431463" cy="444551"/>
                </a:xfrm>
                <a:prstGeom prst="roundRect">
                  <a:avLst/>
                </a:prstGeom>
                <a:solidFill>
                  <a:srgbClr val="00B05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ounded Rectangle 20">
                  <a:extLst>
                    <a:ext uri="{FF2B5EF4-FFF2-40B4-BE49-F238E27FC236}">
                      <a16:creationId xmlns:a16="http://schemas.microsoft.com/office/drawing/2014/main" id="{27EB73BC-5F58-BD43-A795-1A3A358148E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546097" y="5689706"/>
                  <a:ext cx="431463" cy="444551"/>
                </a:xfrm>
                <a:prstGeom prst="roundRect">
                  <a:avLst/>
                </a:prstGeom>
                <a:solidFill>
                  <a:srgbClr val="00B05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Rounded Rectangle 21">
                  <a:extLst>
                    <a:ext uri="{FF2B5EF4-FFF2-40B4-BE49-F238E27FC236}">
                      <a16:creationId xmlns:a16="http://schemas.microsoft.com/office/drawing/2014/main" id="{769642B8-B2ED-A74D-B20E-EFE0D6E7F0D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6594786" y="6081506"/>
                  <a:ext cx="431463" cy="444551"/>
                </a:xfrm>
                <a:prstGeom prst="roundRect">
                  <a:avLst/>
                </a:prstGeom>
                <a:solidFill>
                  <a:srgbClr val="00B05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ounded Rectangle 22">
                  <a:extLst>
                    <a:ext uri="{FF2B5EF4-FFF2-40B4-BE49-F238E27FC236}">
                      <a16:creationId xmlns:a16="http://schemas.microsoft.com/office/drawing/2014/main" id="{C4422F20-B03D-7A4F-B70B-A7AAC122A701}"/>
                    </a:ext>
                  </a:extLst>
                </p:cNvPr>
                <p:cNvSpPr/>
                <p:nvPr/>
              </p:nvSpPr>
              <p:spPr>
                <a:xfrm>
                  <a:off x="8004146" y="5895578"/>
                  <a:ext cx="331967" cy="423732"/>
                </a:xfrm>
                <a:prstGeom prst="roundRect">
                  <a:avLst/>
                </a:prstGeom>
                <a:solidFill>
                  <a:srgbClr val="00B05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ounded Rectangle 23">
                  <a:extLst>
                    <a:ext uri="{FF2B5EF4-FFF2-40B4-BE49-F238E27FC236}">
                      <a16:creationId xmlns:a16="http://schemas.microsoft.com/office/drawing/2014/main" id="{A013AFE9-71C7-684E-8B4D-29D7E2429F3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968066" y="6097034"/>
                  <a:ext cx="431463" cy="444551"/>
                </a:xfrm>
                <a:prstGeom prst="roundRect">
                  <a:avLst/>
                </a:prstGeom>
                <a:solidFill>
                  <a:srgbClr val="FF8211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ounded Rectangle 24">
                  <a:extLst>
                    <a:ext uri="{FF2B5EF4-FFF2-40B4-BE49-F238E27FC236}">
                      <a16:creationId xmlns:a16="http://schemas.microsoft.com/office/drawing/2014/main" id="{39DCDE5B-CEF0-8643-B900-48D8A65B33D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3031119" y="6076731"/>
                  <a:ext cx="431463" cy="444551"/>
                </a:xfrm>
                <a:prstGeom prst="roundRect">
                  <a:avLst/>
                </a:prstGeom>
                <a:solidFill>
                  <a:srgbClr val="FF8211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ounded Rectangle 25">
                  <a:extLst>
                    <a:ext uri="{FF2B5EF4-FFF2-40B4-BE49-F238E27FC236}">
                      <a16:creationId xmlns:a16="http://schemas.microsoft.com/office/drawing/2014/main" id="{526E23D7-95EA-334F-BC93-D0D44537F3F0}"/>
                    </a:ext>
                  </a:extLst>
                </p:cNvPr>
                <p:cNvSpPr/>
                <p:nvPr/>
              </p:nvSpPr>
              <p:spPr>
                <a:xfrm>
                  <a:off x="5095563" y="5941016"/>
                  <a:ext cx="331967" cy="423732"/>
                </a:xfrm>
                <a:prstGeom prst="roundRect">
                  <a:avLst/>
                </a:prstGeom>
                <a:solidFill>
                  <a:srgbClr val="7030A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ounded Rectangle 26">
                  <a:extLst>
                    <a:ext uri="{FF2B5EF4-FFF2-40B4-BE49-F238E27FC236}">
                      <a16:creationId xmlns:a16="http://schemas.microsoft.com/office/drawing/2014/main" id="{F039A8B9-CBF1-CE4D-9562-76F92B3AE4E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4178421" y="5618126"/>
                  <a:ext cx="346412" cy="333413"/>
                </a:xfrm>
                <a:prstGeom prst="roundRect">
                  <a:avLst/>
                </a:prstGeom>
                <a:solidFill>
                  <a:srgbClr val="7030A0">
                    <a:alpha val="25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563B119-659F-A34B-AA06-4A6FDB5306E9}"/>
                  </a:ext>
                </a:extLst>
              </p:cNvPr>
              <p:cNvSpPr txBox="1"/>
              <p:nvPr/>
            </p:nvSpPr>
            <p:spPr>
              <a:xfrm>
                <a:off x="1256138" y="3167568"/>
                <a:ext cx="3621677" cy="345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cs typeface="Arial" panose="020B0604020202020204" pitchFamily="34" charset="0"/>
                  </a:rPr>
                  <a:t>Dopamine Signal Parameterized</a:t>
                </a:r>
                <a:r>
                  <a:rPr lang="en-US" sz="2000" b="1" dirty="0">
                    <a:cs typeface="Arial" panose="020B0604020202020204" pitchFamily="34" charset="0"/>
                  </a:rPr>
                  <a:t>: </a:t>
                </a:r>
              </a:p>
            </p:txBody>
          </p:sp>
        </p:grp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B8DAE21A-5081-9143-A945-B5003088196C}"/>
                </a:ext>
              </a:extLst>
            </p:cNvPr>
            <p:cNvSpPr/>
            <p:nvPr/>
          </p:nvSpPr>
          <p:spPr>
            <a:xfrm>
              <a:off x="937656" y="3354595"/>
              <a:ext cx="550494" cy="478207"/>
            </a:xfrm>
            <a:prstGeom prst="roundRect">
              <a:avLst/>
            </a:prstGeom>
            <a:solidFill>
              <a:srgbClr val="FFFF00">
                <a:alpha val="5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1613860-BD73-BB46-B1A3-682B713C149D}"/>
              </a:ext>
            </a:extLst>
          </p:cNvPr>
          <p:cNvSpPr txBox="1"/>
          <p:nvPr/>
        </p:nvSpPr>
        <p:spPr>
          <a:xfrm>
            <a:off x="7796164" y="3334157"/>
            <a:ext cx="2093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Basis functions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F17401F-DDC2-4296-A01B-52785FC79452}"/>
              </a:ext>
            </a:extLst>
          </p:cNvPr>
          <p:cNvSpPr/>
          <p:nvPr/>
        </p:nvSpPr>
        <p:spPr>
          <a:xfrm>
            <a:off x="7080584" y="2688394"/>
            <a:ext cx="35250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cs typeface="Arial" panose="020B0604020202020204" pitchFamily="34" charset="0"/>
              </a:rPr>
              <a:t>Dopamine Signal Implemented</a:t>
            </a:r>
            <a:r>
              <a:rPr lang="en-US" sz="2000" b="1" dirty="0">
                <a:cs typeface="Arial" panose="020B0604020202020204" pitchFamily="34" charset="0"/>
              </a:rPr>
              <a:t>: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4796AB3-F46C-CE6A-44EB-28037BBF8C9F}"/>
              </a:ext>
            </a:extLst>
          </p:cNvPr>
          <p:cNvSpPr txBox="1"/>
          <p:nvPr/>
        </p:nvSpPr>
        <p:spPr>
          <a:xfrm>
            <a:off x="7264400" y="649224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Morris et al, 2005</a:t>
            </a:r>
          </a:p>
        </p:txBody>
      </p:sp>
    </p:spTree>
    <p:extLst>
      <p:ext uri="{BB962C8B-B14F-4D97-AF65-F5344CB8AC3E}">
        <p14:creationId xmlns:p14="http://schemas.microsoft.com/office/powerpoint/2010/main" val="47699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" grpId="0"/>
      <p:bldP spid="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93123" y="1507950"/>
            <a:ext cx="8640348" cy="31347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4797" y="4824677"/>
            <a:ext cx="7886700" cy="99417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Men Release Dopamine in R Vent </a:t>
            </a:r>
            <a:r>
              <a:rPr lang="en-US" b="1" dirty="0" err="1"/>
              <a:t>Striat</a:t>
            </a:r>
            <a:r>
              <a:rPr lang="en-US" b="1" dirty="0"/>
              <a:t> when Smoking a Cigarette.  Women do not.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28800" y="476078"/>
            <a:ext cx="85190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 dirty="0">
                <a:solidFill>
                  <a:prstClr val="black"/>
                </a:solidFill>
                <a:latin typeface="+mj-lt"/>
              </a:rPr>
              <a:t>Previous Finding with </a:t>
            </a:r>
            <a:r>
              <a:rPr lang="en-US" sz="4400" b="1" dirty="0" err="1">
                <a:solidFill>
                  <a:prstClr val="black"/>
                </a:solidFill>
                <a:latin typeface="+mj-lt"/>
              </a:rPr>
              <a:t>lpnt</a:t>
            </a:r>
            <a:r>
              <a:rPr lang="en-US" sz="4400" b="1" dirty="0">
                <a:solidFill>
                  <a:prstClr val="black"/>
                </a:solidFill>
                <a:latin typeface="+mj-lt"/>
              </a:rPr>
              <a:t>-PET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34" y="1594718"/>
            <a:ext cx="8465127" cy="2971800"/>
          </a:xfrm>
        </p:spPr>
      </p:pic>
      <p:sp>
        <p:nvSpPr>
          <p:cNvPr id="11" name="Down Arrow 10"/>
          <p:cNvSpPr/>
          <p:nvPr/>
        </p:nvSpPr>
        <p:spPr>
          <a:xfrm rot="9005650">
            <a:off x="3399447" y="3575723"/>
            <a:ext cx="304800" cy="1276981"/>
          </a:xfrm>
          <a:prstGeom prst="downArrow">
            <a:avLst/>
          </a:prstGeom>
          <a:solidFill>
            <a:srgbClr val="FF0000"/>
          </a:solidFill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775" y="6019801"/>
            <a:ext cx="8640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Cosgrove KP, et al. Sex-Differences in the Brain’s Dopamine Signature of Cigarette Smoking. </a:t>
            </a:r>
            <a:r>
              <a:rPr lang="en-US" i="1" dirty="0">
                <a:solidFill>
                  <a:prstClr val="black"/>
                </a:solidFill>
                <a:latin typeface="Calibri" panose="020F0502020204030204"/>
              </a:rPr>
              <a:t>J </a:t>
            </a:r>
            <a:r>
              <a:rPr lang="en-US" i="1" dirty="0" err="1">
                <a:solidFill>
                  <a:prstClr val="black"/>
                </a:solidFill>
                <a:latin typeface="Calibri" panose="020F0502020204030204"/>
              </a:rPr>
              <a:t>Neurosci</a:t>
            </a:r>
            <a:r>
              <a:rPr lang="en-US" i="1" dirty="0">
                <a:solidFill>
                  <a:prstClr val="black"/>
                </a:solidFill>
                <a:latin typeface="Calibri" panose="020F0502020204030204"/>
              </a:rPr>
              <a:t>.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2014 </a:t>
            </a:r>
          </a:p>
        </p:txBody>
      </p:sp>
      <p:sp>
        <p:nvSpPr>
          <p:cNvPr id="8" name="Down Arrow 7"/>
          <p:cNvSpPr/>
          <p:nvPr/>
        </p:nvSpPr>
        <p:spPr>
          <a:xfrm rot="12594350" flipH="1">
            <a:off x="5160896" y="3575723"/>
            <a:ext cx="304800" cy="1276981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79672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27726-7360-BA48-8A39-F712AA971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135" y="322977"/>
            <a:ext cx="10528643" cy="1020292"/>
          </a:xfrm>
        </p:spPr>
        <p:txBody>
          <a:bodyPr>
            <a:normAutofit fontScale="90000"/>
          </a:bodyPr>
          <a:lstStyle/>
          <a:p>
            <a:r>
              <a:rPr lang="en-US" dirty="0"/>
              <a:t>Enhanced sensitivity to</a:t>
            </a:r>
            <a:br>
              <a:rPr lang="en-US" dirty="0"/>
            </a:br>
            <a:r>
              <a:rPr lang="en-US" dirty="0"/>
              <a:t>dopamine release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38760B-1B65-44E1-AD4A-F47D7ED406CC}"/>
              </a:ext>
            </a:extLst>
          </p:cNvPr>
          <p:cNvSpPr txBox="1"/>
          <p:nvPr/>
        </p:nvSpPr>
        <p:spPr>
          <a:xfrm>
            <a:off x="142771" y="1469673"/>
            <a:ext cx="71545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Can we assess smaller signals (frontal cortex)?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Simulations: limbic phantom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Varied DA response magnitude and kinetics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Increased NX count sensitivity will dramatically increase detection sensitivity to DA dynamics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C3CEC4-1324-F148-B368-8E4385E219A2}"/>
              </a:ext>
            </a:extLst>
          </p:cNvPr>
          <p:cNvSpPr txBox="1"/>
          <p:nvPr/>
        </p:nvSpPr>
        <p:spPr>
          <a:xfrm>
            <a:off x="8086165" y="6377315"/>
            <a:ext cx="36429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Liu and Morris, PMB, 2021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3F976F-7C0A-1E4E-9CB3-BE3683592F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2" t="2884" r="1778" b="23991"/>
          <a:stretch/>
        </p:blipFill>
        <p:spPr>
          <a:xfrm>
            <a:off x="5167256" y="3542851"/>
            <a:ext cx="6911788" cy="28418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F32FA3-4DE9-8251-B405-31D3E0016A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318"/>
          <a:stretch/>
        </p:blipFill>
        <p:spPr>
          <a:xfrm>
            <a:off x="7193280" y="270510"/>
            <a:ext cx="4897120" cy="30651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9C7A5E1-0E6F-FF33-CE4A-5BC576566E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241"/>
          <a:stretch/>
        </p:blipFill>
        <p:spPr>
          <a:xfrm>
            <a:off x="119380" y="4074160"/>
            <a:ext cx="4902200" cy="23787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9BC816B-171C-2361-47DE-A56DDA36B081}"/>
              </a:ext>
            </a:extLst>
          </p:cNvPr>
          <p:cNvSpPr txBox="1"/>
          <p:nvPr/>
        </p:nvSpPr>
        <p:spPr>
          <a:xfrm>
            <a:off x="1046480" y="6488668"/>
            <a:ext cx="2936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Increased time sampling</a:t>
            </a:r>
          </a:p>
        </p:txBody>
      </p:sp>
    </p:spTree>
    <p:extLst>
      <p:ext uri="{BB962C8B-B14F-4D97-AF65-F5344CB8AC3E}">
        <p14:creationId xmlns:p14="http://schemas.microsoft.com/office/powerpoint/2010/main" val="38438095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27726-7360-BA48-8A39-F712AA971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Testing enhanced sensitivity to neurotransmitter dynamics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9D9FB-ECF8-6D67-B446-D09C331C4A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indent="-285750"/>
            <a:r>
              <a:rPr lang="en-US" dirty="0"/>
              <a:t>Dopamine release in frontal cortex with a stress task</a:t>
            </a:r>
          </a:p>
          <a:p>
            <a:pPr marL="742950" lvl="1" indent="-285750"/>
            <a:r>
              <a:rPr lang="en-US" sz="2800" dirty="0"/>
              <a:t>Small DA response in a large (?) region</a:t>
            </a:r>
          </a:p>
          <a:p>
            <a:pPr marL="285750" indent="-285750"/>
            <a:endParaRPr lang="en-US" dirty="0"/>
          </a:p>
          <a:p>
            <a:pPr marL="285750" indent="-285750"/>
            <a:r>
              <a:rPr lang="en-US" dirty="0"/>
              <a:t>Multi-neurotransmitter effects</a:t>
            </a:r>
          </a:p>
          <a:p>
            <a:pPr marL="742950" lvl="1" indent="-285750"/>
            <a:r>
              <a:rPr lang="en-US" dirty="0"/>
              <a:t>Morphine-induced DA release in striatum</a:t>
            </a:r>
          </a:p>
          <a:p>
            <a:pPr marL="742950" lvl="1" indent="-285750"/>
            <a:r>
              <a:rPr lang="en-US" dirty="0"/>
              <a:t>Small DA release in a region with higher signal</a:t>
            </a:r>
          </a:p>
          <a:p>
            <a:pPr marL="285750" indent="-285750"/>
            <a:endParaRPr lang="en-US" dirty="0"/>
          </a:p>
          <a:p>
            <a:pPr marL="285750" indent="-285750"/>
            <a:r>
              <a:rPr lang="en-US" dirty="0"/>
              <a:t>Pain response in periaqueductal gray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200" dirty="0">
                <a:ea typeface="Times" panose="02020603050405020304" pitchFamily="18" charset="0"/>
                <a:cs typeface="Arial" panose="020B0604020202020204" pitchFamily="34" charset="0"/>
              </a:rPr>
              <a:t>Brief capsaicin pain stimulus at 35 min </a:t>
            </a:r>
            <a:r>
              <a:rPr lang="en-US" altLang="en-US" sz="2200" dirty="0" err="1">
                <a:ea typeface="Times" panose="02020603050405020304" pitchFamily="18" charset="0"/>
                <a:cs typeface="Arial" panose="020B0604020202020204" pitchFamily="34" charset="0"/>
              </a:rPr>
              <a:t>postinjection</a:t>
            </a:r>
            <a:r>
              <a:rPr lang="en-US" altLang="en-US" sz="2200" dirty="0">
                <a:ea typeface="Times" panose="02020603050405020304" pitchFamily="18" charset="0"/>
                <a:cs typeface="Arial" panose="020B0604020202020204" pitchFamily="34" charset="0"/>
              </a:rPr>
              <a:t> of </a:t>
            </a:r>
            <a:r>
              <a:rPr lang="en-US" altLang="en-US" sz="2200" baseline="30000" dirty="0">
                <a:ea typeface="Times" panose="02020603050405020304" pitchFamily="18" charset="0"/>
                <a:cs typeface="Arial" panose="020B0604020202020204" pitchFamily="34" charset="0"/>
              </a:rPr>
              <a:t>11</a:t>
            </a:r>
            <a:r>
              <a:rPr lang="en-US" altLang="en-US" sz="2200" dirty="0">
                <a:ea typeface="Times" panose="02020603050405020304" pitchFamily="18" charset="0"/>
                <a:cs typeface="Arial" panose="020B0604020202020204" pitchFamily="34" charset="0"/>
              </a:rPr>
              <a:t>C-carfentanil. </a:t>
            </a:r>
          </a:p>
          <a:p>
            <a:pPr lvl="1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2200" dirty="0">
                <a:ea typeface="Times" panose="02020603050405020304" pitchFamily="18" charset="0"/>
                <a:cs typeface="Arial" panose="020B0604020202020204" pitchFamily="34" charset="0"/>
              </a:rPr>
              <a:t>Large (?) opioid response in a small region</a:t>
            </a:r>
          </a:p>
          <a:p>
            <a:pPr marL="285750" indent="-28575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2129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16929-33EF-B374-8B21-E047A86DF4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Small within-subject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8ABFD-8E0D-4990-2174-5C5EAD9F0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7880" y="1216024"/>
            <a:ext cx="10515600" cy="497141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Small changes</a:t>
            </a:r>
          </a:p>
          <a:p>
            <a:r>
              <a:rPr lang="en-US" dirty="0"/>
              <a:t>Short-term, medium-term or long-term effects</a:t>
            </a:r>
          </a:p>
          <a:p>
            <a:r>
              <a:rPr lang="en-US" dirty="0"/>
              <a:t>Small regions or large regions</a:t>
            </a:r>
          </a:p>
          <a:p>
            <a:endParaRPr lang="en-US" dirty="0"/>
          </a:p>
          <a:p>
            <a:r>
              <a:rPr lang="en-US" dirty="0"/>
              <a:t>Drug occupancy</a:t>
            </a:r>
          </a:p>
          <a:p>
            <a:r>
              <a:rPr lang="en-US" dirty="0"/>
              <a:t>Acute response to drugs or stimuli</a:t>
            </a:r>
          </a:p>
          <a:p>
            <a:r>
              <a:rPr lang="en-US" dirty="0"/>
              <a:t>Synaptic plasticity from sleep or learning</a:t>
            </a:r>
          </a:p>
          <a:p>
            <a:r>
              <a:rPr lang="en-US" dirty="0"/>
              <a:t>Slow accumulation of amyloid or tau</a:t>
            </a:r>
          </a:p>
          <a:p>
            <a:endParaRPr lang="en-US" dirty="0"/>
          </a:p>
          <a:p>
            <a:r>
              <a:rPr lang="en-US" dirty="0"/>
              <a:t>Need high sensitivity for great test-retest variability in small regions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5177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CAC07-14D2-3549-A917-373352FDE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Tests of small within-subject changes:</a:t>
            </a:r>
            <a:br>
              <a:rPr lang="en-US" dirty="0"/>
            </a:br>
            <a:r>
              <a:rPr lang="en-US" dirty="0"/>
              <a:t>Receptor occupancy with ultra-low drug doses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CEAA1-D63E-CF4E-8698-71D15444DD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242" y="1690687"/>
            <a:ext cx="11582399" cy="5050377"/>
          </a:xfrm>
        </p:spPr>
        <p:txBody>
          <a:bodyPr>
            <a:normAutofit fontScale="92500"/>
          </a:bodyPr>
          <a:lstStyle/>
          <a:p>
            <a:r>
              <a:rPr lang="en-US" dirty="0"/>
              <a:t>PET can assess direct competition between drugs and tracers. However, PET sensitivity limits the precision to measure small changes. </a:t>
            </a:r>
          </a:p>
          <a:p>
            <a:r>
              <a:rPr lang="en-US" dirty="0"/>
              <a:t>Characterize small dynamic changes in receptor availability </a:t>
            </a:r>
            <a:br>
              <a:rPr lang="en-US" dirty="0"/>
            </a:br>
            <a:r>
              <a:rPr lang="en-US" dirty="0"/>
              <a:t>by performing dynamic human scans with </a:t>
            </a:r>
            <a:r>
              <a:rPr lang="en-US" b="1" dirty="0"/>
              <a:t>ultra-low doses </a:t>
            </a:r>
            <a:br>
              <a:rPr lang="en-US" b="1" dirty="0"/>
            </a:br>
            <a:r>
              <a:rPr lang="en-US" b="1" dirty="0"/>
              <a:t>of brivaracetam </a:t>
            </a:r>
            <a:r>
              <a:rPr lang="en-US" dirty="0"/>
              <a:t>(BRV)</a:t>
            </a:r>
          </a:p>
          <a:p>
            <a:pPr lvl="1"/>
            <a:r>
              <a:rPr lang="en-US" dirty="0"/>
              <a:t>Occupies SV2A and imaged with </a:t>
            </a:r>
            <a:r>
              <a:rPr lang="en-US" baseline="30000" dirty="0"/>
              <a:t>18</a:t>
            </a:r>
            <a:r>
              <a:rPr lang="en-US" dirty="0"/>
              <a:t>F-SynVesT-1 </a:t>
            </a:r>
          </a:p>
          <a:p>
            <a:r>
              <a:rPr lang="en-US" dirty="0"/>
              <a:t>Previous studies performed with a single large IV brivaracetam dose: </a:t>
            </a:r>
            <a:r>
              <a:rPr lang="en-US" b="1" dirty="0"/>
              <a:t>100 mg </a:t>
            </a:r>
            <a:r>
              <a:rPr lang="en-US" dirty="0"/>
              <a:t>(A)</a:t>
            </a:r>
          </a:p>
          <a:p>
            <a:r>
              <a:rPr lang="en-US" dirty="0"/>
              <a:t>Begin to measure </a:t>
            </a:r>
            <a:r>
              <a:rPr lang="en-US" u="sng" dirty="0"/>
              <a:t>dose-response curves in single subjects</a:t>
            </a:r>
          </a:p>
          <a:p>
            <a:pPr lvl="1"/>
            <a:r>
              <a:rPr lang="en-US" dirty="0"/>
              <a:t>Example with monkey study </a:t>
            </a:r>
          </a:p>
          <a:p>
            <a:pPr lvl="1"/>
            <a:r>
              <a:rPr lang="en-US" dirty="0"/>
              <a:t>Never done in humans</a:t>
            </a:r>
          </a:p>
          <a:p>
            <a:r>
              <a:rPr lang="en-US" dirty="0"/>
              <a:t>Use sequential IV </a:t>
            </a:r>
            <a:r>
              <a:rPr lang="en-US" dirty="0" err="1"/>
              <a:t>microdoses</a:t>
            </a:r>
            <a:r>
              <a:rPr lang="en-US" dirty="0"/>
              <a:t> of 2.5 and 5 mg </a:t>
            </a:r>
          </a:p>
          <a:p>
            <a:pPr lvl="1"/>
            <a:r>
              <a:rPr lang="en-US" dirty="0"/>
              <a:t>predicted to produce 5% and 10% occupancy.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07F01E-EA02-F34E-BF69-01CD1D8AA8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289"/>
          <a:stretch/>
        </p:blipFill>
        <p:spPr>
          <a:xfrm>
            <a:off x="9198426" y="1328652"/>
            <a:ext cx="2808515" cy="215917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2D1FEE6-B3E7-4044-BCAC-7EBCB00A3CFC}"/>
              </a:ext>
            </a:extLst>
          </p:cNvPr>
          <p:cNvGrpSpPr/>
          <p:nvPr/>
        </p:nvGrpSpPr>
        <p:grpSpPr>
          <a:xfrm>
            <a:off x="9078683" y="4581895"/>
            <a:ext cx="2917372" cy="2159170"/>
            <a:chOff x="9078683" y="4581895"/>
            <a:chExt cx="2917372" cy="215917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FE2FB7B-727D-A94A-8251-0ACB00ED26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8555"/>
            <a:stretch/>
          </p:blipFill>
          <p:spPr>
            <a:xfrm>
              <a:off x="9089571" y="4581895"/>
              <a:ext cx="2906484" cy="215917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E0D71FE-D554-494C-9522-AC88ACF6023F}"/>
                </a:ext>
              </a:extLst>
            </p:cNvPr>
            <p:cNvSpPr/>
            <p:nvPr/>
          </p:nvSpPr>
          <p:spPr>
            <a:xfrm>
              <a:off x="9078683" y="6302827"/>
              <a:ext cx="293914" cy="3293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0740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6F50C-007A-3D44-A6F9-28B6CE668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HRRT @ Yale PET Center</a:t>
            </a:r>
          </a:p>
        </p:txBody>
      </p:sp>
      <p:pic>
        <p:nvPicPr>
          <p:cNvPr id="6" name="Picture 5" descr="A double bed in a room&#10;&#10;Description automatically generated">
            <a:extLst>
              <a:ext uri="{FF2B5EF4-FFF2-40B4-BE49-F238E27FC236}">
                <a16:creationId xmlns:a16="http://schemas.microsoft.com/office/drawing/2014/main" id="{16916DED-1954-5C4A-BBB3-BA0C12F0F3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812" y="232399"/>
            <a:ext cx="3087899" cy="3101038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EC1E2BE-2D9C-CE4A-8052-A814DA0BDD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457" y="1640568"/>
            <a:ext cx="10515600" cy="4890861"/>
          </a:xfrm>
        </p:spPr>
        <p:txBody>
          <a:bodyPr>
            <a:normAutofit/>
          </a:bodyPr>
          <a:lstStyle/>
          <a:p>
            <a:r>
              <a:rPr lang="en-US" dirty="0"/>
              <a:t>State-of-the art for brain PET</a:t>
            </a:r>
          </a:p>
          <a:p>
            <a:r>
              <a:rPr lang="en-US" dirty="0"/>
              <a:t>Design &gt; 20 years old</a:t>
            </a:r>
          </a:p>
          <a:p>
            <a:r>
              <a:rPr lang="en-US" dirty="0"/>
              <a:t>~ 4500 human studies</a:t>
            </a:r>
          </a:p>
          <a:p>
            <a:r>
              <a:rPr lang="en-US" dirty="0"/>
              <a:t>~ 50 different tracers</a:t>
            </a:r>
          </a:p>
          <a:p>
            <a:r>
              <a:rPr lang="en-US" dirty="0"/>
              <a:t>~ 50 current NIH grants for brain PET at Yale</a:t>
            </a:r>
          </a:p>
          <a:p>
            <a:r>
              <a:rPr lang="en-US" dirty="0"/>
              <a:t>Dynamic (list-mode) acquisition for 60-150 min</a:t>
            </a:r>
          </a:p>
          <a:p>
            <a:r>
              <a:rPr lang="en-US" dirty="0"/>
              <a:t>Arterial blood sampling in ~ 60% of the scans</a:t>
            </a:r>
          </a:p>
          <a:p>
            <a:r>
              <a:rPr lang="en-US" dirty="0"/>
              <a:t>Operating at ~ 3 mm resolution (probably)</a:t>
            </a:r>
          </a:p>
          <a:p>
            <a:r>
              <a:rPr lang="en-US" dirty="0"/>
              <a:t>Online hardware motion correction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1030" descr="vicra-hrrt">
            <a:extLst>
              <a:ext uri="{FF2B5EF4-FFF2-40B4-BE49-F238E27FC236}">
                <a16:creationId xmlns:a16="http://schemas.microsoft.com/office/drawing/2014/main" id="{E977BBB6-A1AA-B449-83E3-8ECA8F65B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20857" t="18518" r="23604" b="11111"/>
          <a:stretch>
            <a:fillRect/>
          </a:stretch>
        </p:blipFill>
        <p:spPr bwMode="auto">
          <a:xfrm>
            <a:off x="9649365" y="390947"/>
            <a:ext cx="2273300" cy="2159635"/>
          </a:xfrm>
          <a:prstGeom prst="rect">
            <a:avLst/>
          </a:prstGeom>
          <a:noFill/>
        </p:spPr>
      </p:pic>
      <p:pic>
        <p:nvPicPr>
          <p:cNvPr id="9" name="Picture 5" descr="ce142-averagebp">
            <a:extLst>
              <a:ext uri="{FF2B5EF4-FFF2-40B4-BE49-F238E27FC236}">
                <a16:creationId xmlns:a16="http://schemas.microsoft.com/office/drawing/2014/main" id="{1C890B7E-88CF-EB40-874E-FEFFD933C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 l="3999" t="1636" r="999" b="1840"/>
          <a:stretch>
            <a:fillRect/>
          </a:stretch>
        </p:blipFill>
        <p:spPr bwMode="auto">
          <a:xfrm>
            <a:off x="8149719" y="3479757"/>
            <a:ext cx="3309477" cy="2055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F432D4-AE9C-5549-ACA3-3C5522CA81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1922" y="5638606"/>
            <a:ext cx="3834713" cy="105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265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19BAA-D6A9-3F44-9EE2-0C77851EA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635" y="403366"/>
            <a:ext cx="10528643" cy="1020292"/>
          </a:xfrm>
        </p:spPr>
        <p:txBody>
          <a:bodyPr>
            <a:normAutofit fontScale="90000"/>
          </a:bodyPr>
          <a:lstStyle/>
          <a:p>
            <a:r>
              <a:rPr lang="en-US" dirty="0"/>
              <a:t>Low dose endotoxin to precisely measure small between-scan changes </a:t>
            </a:r>
          </a:p>
        </p:txBody>
      </p:sp>
      <p:sp>
        <p:nvSpPr>
          <p:cNvPr id="9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506214" y="1706854"/>
            <a:ext cx="9120386" cy="449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Brain immune signaling influences behavior and cognitive function.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We used </a:t>
            </a:r>
            <a:r>
              <a:rPr kumimoji="0" lang="en-US" altLang="en-US" sz="26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11</a:t>
            </a:r>
            <a:r>
              <a:rPr kumimoji="0" lang="en-US" altLang="en-US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C-PBR28 PET Imaging to measure human brain response to an acute immune stimulus (1 ng/kg endotoxin, right). This large dose</a:t>
            </a:r>
            <a:r>
              <a:rPr kumimoji="0" lang="en-US" altLang="en-US" sz="2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altLang="en-US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elicits potent flu-like symptoms </a:t>
            </a:r>
            <a:r>
              <a:rPr kumimoji="0" lang="en-US" altLang="en-US" sz="2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much greater than subtle changes relevant to healthy brain function</a:t>
            </a:r>
            <a:r>
              <a:rPr kumimoji="0" lang="en-US" altLang="en-US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Aim is to determine </a:t>
            </a:r>
            <a:r>
              <a:rPr lang="en-US" altLang="en-US" sz="2600" dirty="0">
                <a:ea typeface="Times" panose="02020603050405020304" pitchFamily="18" charset="0"/>
                <a:cs typeface="Arial" panose="020B0604020202020204" pitchFamily="34" charset="0"/>
              </a:rPr>
              <a:t>if the NX is sensitive </a:t>
            </a:r>
            <a:r>
              <a:rPr kumimoji="0" lang="en-US" altLang="en-US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to </a:t>
            </a:r>
            <a:r>
              <a:rPr kumimoji="0" lang="en-US" altLang="en-US" sz="26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order</a:t>
            </a:r>
            <a:r>
              <a:rPr kumimoji="0" lang="en-US" altLang="en-US" sz="2600" b="0" i="0" u="sng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 of magnitude lower dose, </a:t>
            </a:r>
            <a:r>
              <a:rPr kumimoji="0" lang="en-US" altLang="en-US" sz="2600" b="0" i="0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more relevant to fluctuations in healthy brain</a:t>
            </a:r>
            <a:endParaRPr kumimoji="0" lang="en-US" altLang="en-US" sz="2600" b="0" i="0" u="sng" strike="noStrike" cap="none" normalizeH="0" dirty="0">
              <a:ln>
                <a:noFill/>
              </a:ln>
              <a:solidFill>
                <a:schemeClr val="tx1"/>
              </a:solidFill>
              <a:effectLst/>
              <a:ea typeface="Times" panose="02020603050405020304" pitchFamily="18" charset="0"/>
              <a:cs typeface="Arial" panose="020B0604020202020204" pitchFamily="34" charset="0"/>
            </a:endParaRPr>
          </a:p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Use 0.1 ng/kg endotoxin, predicted to elicit a 5-10% signal increase, in </a:t>
            </a:r>
            <a:r>
              <a:rPr kumimoji="0" lang="en-US" altLang="en-US" sz="2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n</a:t>
            </a:r>
            <a:r>
              <a:rPr kumimoji="0" lang="en-US" altLang="en-US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=8 subjects</a:t>
            </a:r>
            <a:r>
              <a:rPr kumimoji="0" lang="en-US" altLang="en-US" sz="2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" panose="02020603050405020304" pitchFamily="18" charset="0"/>
                <a:cs typeface="Arial" panose="020B0604020202020204" pitchFamily="34" charset="0"/>
              </a:rPr>
              <a:t> to demonstrate </a:t>
            </a:r>
            <a:r>
              <a:rPr lang="en-US" sz="2600" b="1" dirty="0"/>
              <a:t>measurement of small, behaviorally-relevant immune stimuli in the healthy brain.</a:t>
            </a:r>
            <a:r>
              <a:rPr lang="en-US" sz="2600" dirty="0"/>
              <a:t> </a:t>
            </a:r>
            <a:endParaRPr kumimoji="0" lang="en-US" altLang="en-US" sz="2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1" name="Picture 10" descr="PBR28_end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651" b="62930"/>
          <a:stretch>
            <a:fillRect/>
          </a:stretch>
        </p:blipFill>
        <p:spPr bwMode="auto">
          <a:xfrm>
            <a:off x="9049269" y="1202281"/>
            <a:ext cx="3074902" cy="24342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55855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F48B4-F7BE-BCDC-9364-EA4C58BA8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Atlases of therapeutic targets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4F5F2-9CE6-B19D-B494-E9D2A8098F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293" y="1234388"/>
            <a:ext cx="6126141" cy="5379771"/>
          </a:xfrm>
        </p:spPr>
        <p:txBody>
          <a:bodyPr>
            <a:normAutofit/>
          </a:bodyPr>
          <a:lstStyle/>
          <a:p>
            <a:r>
              <a:rPr lang="en-US" dirty="0"/>
              <a:t>Magnitude and distribution of receptors, transporters, and enzymes is often based on expensive and resource-demanding </a:t>
            </a:r>
            <a:r>
              <a:rPr lang="en-US" u="sng" dirty="0"/>
              <a:t>autoradiographic studies</a:t>
            </a:r>
            <a:r>
              <a:rPr lang="en-US" dirty="0"/>
              <a:t> of postmortem human brain tissue. </a:t>
            </a:r>
          </a:p>
          <a:p>
            <a:r>
              <a:rPr lang="en-US" dirty="0"/>
              <a:t>Using well-characterized tracers, PET brain imagers with resolution below 2 mm and high sensitivity have the potential to provide nearly gold-standard </a:t>
            </a:r>
            <a:r>
              <a:rPr lang="en-US" i="1" dirty="0"/>
              <a:t>in vivo </a:t>
            </a:r>
            <a:r>
              <a:rPr lang="en-US" dirty="0"/>
              <a:t>data for the distribution of future brain therapeutic targets.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8E8141-CF21-C7F9-2DD5-4C512CADD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0700" y="1279203"/>
            <a:ext cx="4051300" cy="21209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483F40-4771-7F77-F21A-74966E010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2867" y="1279203"/>
            <a:ext cx="1803400" cy="2095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6F6471-CB45-3512-FE2D-34456DDDA4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1317" y="3611880"/>
            <a:ext cx="5122863" cy="23418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181531-0E83-8B30-4C8C-25C98AF462C8}"/>
              </a:ext>
            </a:extLst>
          </p:cNvPr>
          <p:cNvSpPr txBox="1"/>
          <p:nvPr/>
        </p:nvSpPr>
        <p:spPr>
          <a:xfrm>
            <a:off x="8086165" y="6377315"/>
            <a:ext cx="36429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Fazio et al, Neuroimage, 2016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239B01-1A2D-95ED-E98B-11B90BD98570}"/>
              </a:ext>
            </a:extLst>
          </p:cNvPr>
          <p:cNvSpPr txBox="1"/>
          <p:nvPr/>
        </p:nvSpPr>
        <p:spPr>
          <a:xfrm>
            <a:off x="7122160" y="84328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/>
              <a:t>11</a:t>
            </a:r>
            <a:r>
              <a:rPr lang="en-US" dirty="0"/>
              <a:t>C-MADAM and </a:t>
            </a:r>
            <a:r>
              <a:rPr lang="en-US" baseline="30000" dirty="0"/>
              <a:t>3</a:t>
            </a:r>
            <a:r>
              <a:rPr lang="en-US" dirty="0"/>
              <a:t>H-MADAM SERT</a:t>
            </a:r>
          </a:p>
        </p:txBody>
      </p:sp>
    </p:spTree>
    <p:extLst>
      <p:ext uri="{BB962C8B-B14F-4D97-AF65-F5344CB8AC3E}">
        <p14:creationId xmlns:p14="http://schemas.microsoft.com/office/powerpoint/2010/main" val="15197738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CFFA0-6ACE-83D7-E444-BD2BD86C8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Dose Reduction</a:t>
            </a:r>
            <a:br>
              <a:rPr lang="en-US" dirty="0"/>
            </a:br>
            <a:r>
              <a:rPr lang="en-US" sz="3600" u="sng" dirty="0"/>
              <a:t>High Sensitivity</a:t>
            </a:r>
            <a:endParaRPr lang="en-US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F6B5C-1AD6-33BC-4C24-7082C847AD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2560"/>
            <a:ext cx="10515600" cy="520191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Adolescent research imaging</a:t>
            </a:r>
          </a:p>
          <a:p>
            <a:pPr lvl="1"/>
            <a:r>
              <a:rPr lang="en-US" dirty="0"/>
              <a:t>Epilepsy</a:t>
            </a:r>
          </a:p>
          <a:p>
            <a:pPr lvl="1"/>
            <a:r>
              <a:rPr lang="en-US" dirty="0"/>
              <a:t>ASD, Schizophrenia</a:t>
            </a:r>
          </a:p>
          <a:p>
            <a:pPr lvl="1"/>
            <a:r>
              <a:rPr lang="en-US" dirty="0"/>
              <a:t>Synaptic pruning</a:t>
            </a:r>
          </a:p>
          <a:p>
            <a:pPr lvl="1"/>
            <a:r>
              <a:rPr lang="en-US" dirty="0"/>
              <a:t>Need ultra-low dose and excellent motion correction</a:t>
            </a:r>
          </a:p>
          <a:p>
            <a:r>
              <a:rPr lang="en-US" dirty="0"/>
              <a:t>Longitudinal follow-up (multi-tracer)</a:t>
            </a:r>
          </a:p>
          <a:p>
            <a:pPr lvl="1"/>
            <a:r>
              <a:rPr lang="en-US" dirty="0"/>
              <a:t>Dementia (progression or medication effects)</a:t>
            </a:r>
          </a:p>
          <a:p>
            <a:pPr lvl="1"/>
            <a:r>
              <a:rPr lang="en-US" dirty="0"/>
              <a:t>Substance use disorders (withdrawal and recovery)</a:t>
            </a:r>
          </a:p>
          <a:p>
            <a:r>
              <a:rPr lang="en-US" dirty="0"/>
              <a:t>Single-subject drug occupancy studies</a:t>
            </a:r>
          </a:p>
          <a:p>
            <a:pPr lvl="1"/>
            <a:r>
              <a:rPr lang="en-US" dirty="0"/>
              <a:t>More scans per subject </a:t>
            </a:r>
            <a:r>
              <a:rPr lang="en-US" dirty="0">
                <a:sym typeface="Wingdings" pitchFamily="2" charset="2"/>
              </a:rPr>
              <a:t> </a:t>
            </a:r>
            <a:r>
              <a:rPr lang="en-US" dirty="0"/>
              <a:t>Less variability</a:t>
            </a:r>
          </a:p>
          <a:p>
            <a:r>
              <a:rPr lang="en-US" dirty="0"/>
              <a:t>Controls</a:t>
            </a:r>
          </a:p>
          <a:p>
            <a:pPr lvl="1"/>
            <a:r>
              <a:rPr lang="en-US" dirty="0"/>
              <a:t>Ease recruitment challenges</a:t>
            </a:r>
          </a:p>
          <a:p>
            <a:r>
              <a:rPr lang="en-US" dirty="0"/>
              <a:t>Target radiation dose:</a:t>
            </a:r>
          </a:p>
          <a:p>
            <a:pPr lvl="1"/>
            <a:r>
              <a:rPr lang="en-US" dirty="0"/>
              <a:t>Dose of an intercontinental flight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C098ED-2070-0D7C-E909-824D653D4D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6640" y="264160"/>
            <a:ext cx="4368800" cy="2895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8098647-8C7A-76C6-0F65-ECA657DA0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6730" y="3864610"/>
            <a:ext cx="1790700" cy="2095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D81DA0-B05F-3B70-8FB5-CCD4D265FA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1410" y="3855720"/>
            <a:ext cx="2101616" cy="20878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D87A66-FF1E-B01B-B1DC-E5983B392617}"/>
              </a:ext>
            </a:extLst>
          </p:cNvPr>
          <p:cNvSpPr txBox="1"/>
          <p:nvPr/>
        </p:nvSpPr>
        <p:spPr>
          <a:xfrm>
            <a:off x="8370645" y="6174115"/>
            <a:ext cx="36429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Naganawa</a:t>
            </a:r>
            <a:r>
              <a:rPr lang="en-US" dirty="0"/>
              <a:t> et al, JPET, 2016</a:t>
            </a:r>
          </a:p>
        </p:txBody>
      </p:sp>
    </p:spTree>
    <p:extLst>
      <p:ext uri="{BB962C8B-B14F-4D97-AF65-F5344CB8AC3E}">
        <p14:creationId xmlns:p14="http://schemas.microsoft.com/office/powerpoint/2010/main" val="33334531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17876-32F8-28CA-94DB-F6435F468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Methodological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53937-9B7F-7544-C12E-6ACD99FA3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960" y="1571624"/>
            <a:ext cx="10515600" cy="506285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Extended scan time for short-lived tracers</a:t>
            </a:r>
          </a:p>
          <a:p>
            <a:pPr lvl="1"/>
            <a:r>
              <a:rPr lang="en-US" dirty="0"/>
              <a:t>Make tracers more useful</a:t>
            </a:r>
          </a:p>
          <a:p>
            <a:r>
              <a:rPr lang="en-US" dirty="0"/>
              <a:t>Parametric imaging</a:t>
            </a:r>
          </a:p>
          <a:p>
            <a:pPr lvl="1"/>
            <a:r>
              <a:rPr lang="en-US" dirty="0"/>
              <a:t>Less noisy</a:t>
            </a:r>
          </a:p>
          <a:p>
            <a:r>
              <a:rPr lang="en-US" dirty="0"/>
              <a:t>More complex modeling</a:t>
            </a:r>
          </a:p>
          <a:p>
            <a:pPr lvl="1"/>
            <a:r>
              <a:rPr lang="en-US" dirty="0"/>
              <a:t>Distinguish compartments</a:t>
            </a:r>
          </a:p>
          <a:p>
            <a:pPr lvl="2"/>
            <a:r>
              <a:rPr lang="en-US" dirty="0"/>
              <a:t>Statistically reliable microparameters  (k</a:t>
            </a:r>
            <a:r>
              <a:rPr lang="en-US" baseline="-25000" dirty="0"/>
              <a:t>2</a:t>
            </a:r>
            <a:r>
              <a:rPr lang="en-US" dirty="0"/>
              <a:t>, k</a:t>
            </a:r>
            <a:r>
              <a:rPr lang="en-US" baseline="-25000" dirty="0"/>
              <a:t>3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No need for constraints</a:t>
            </a:r>
          </a:p>
          <a:p>
            <a:pPr lvl="1"/>
            <a:r>
              <a:rPr lang="en-US" dirty="0"/>
              <a:t>Multi-tracer PET </a:t>
            </a:r>
          </a:p>
          <a:p>
            <a:pPr lvl="2"/>
            <a:r>
              <a:rPr lang="en-US" dirty="0"/>
              <a:t>Offset injections of 2 tracers</a:t>
            </a:r>
          </a:p>
          <a:p>
            <a:pPr lvl="1"/>
            <a:r>
              <a:rPr lang="en-US" dirty="0"/>
              <a:t>Tracers that bind to multiple targets </a:t>
            </a:r>
          </a:p>
          <a:p>
            <a:pPr lvl="2"/>
            <a:r>
              <a:rPr lang="en-US" dirty="0"/>
              <a:t>“Dirty tracers”</a:t>
            </a:r>
          </a:p>
          <a:p>
            <a:pPr lvl="1"/>
            <a:r>
              <a:rPr lang="en-US" dirty="0"/>
              <a:t>Models that account for brain uptake of metabolites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75F5173-D0FF-260E-7D60-F08B12ECD977}"/>
              </a:ext>
            </a:extLst>
          </p:cNvPr>
          <p:cNvGrpSpPr/>
          <p:nvPr/>
        </p:nvGrpSpPr>
        <p:grpSpPr>
          <a:xfrm>
            <a:off x="7528560" y="142240"/>
            <a:ext cx="4013200" cy="3028885"/>
            <a:chOff x="7264400" y="406400"/>
            <a:chExt cx="4500880" cy="339695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C182DBE-0900-54E3-9119-1BCAF31B568F}"/>
                </a:ext>
              </a:extLst>
            </p:cNvPr>
            <p:cNvGrpSpPr/>
            <p:nvPr/>
          </p:nvGrpSpPr>
          <p:grpSpPr>
            <a:xfrm>
              <a:off x="7559040" y="406400"/>
              <a:ext cx="3759200" cy="2736904"/>
              <a:chOff x="7559040" y="406400"/>
              <a:chExt cx="3759200" cy="2736904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D3E5D936-3D58-87A3-26C1-42C3F82449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623810" y="544829"/>
                <a:ext cx="3694430" cy="2598475"/>
              </a:xfrm>
              <a:prstGeom prst="rect">
                <a:avLst/>
              </a:prstGeom>
            </p:spPr>
          </p:pic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306B3719-CBFE-9125-22C4-B39E4568904C}"/>
                  </a:ext>
                </a:extLst>
              </p:cNvPr>
              <p:cNvSpPr/>
              <p:nvPr/>
            </p:nvSpPr>
            <p:spPr>
              <a:xfrm>
                <a:off x="7559040" y="406400"/>
                <a:ext cx="304800" cy="2133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A41C867-E9DD-1B78-631D-42F69161A1C8}"/>
                </a:ext>
              </a:extLst>
            </p:cNvPr>
            <p:cNvSpPr txBox="1"/>
            <p:nvPr/>
          </p:nvSpPr>
          <p:spPr>
            <a:xfrm>
              <a:off x="7264400" y="3078480"/>
              <a:ext cx="4500880" cy="7248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Slow kinetics </a:t>
              </a:r>
              <a:r>
                <a:rPr lang="en-US" baseline="30000" dirty="0"/>
                <a:t>11</a:t>
              </a:r>
              <a:r>
                <a:rPr lang="en-US" dirty="0"/>
                <a:t>C-GR103545 </a:t>
              </a:r>
              <a:br>
                <a:rPr lang="en-US" dirty="0"/>
              </a:br>
              <a:r>
                <a:rPr lang="en-US" dirty="0"/>
                <a:t>Kappa agonist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C34F3F8-8EAD-AB05-3661-9193304C3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4560" y="3161030"/>
            <a:ext cx="4682490" cy="13049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438A176-952A-2D32-5071-6EA79F9BB7BD}"/>
              </a:ext>
            </a:extLst>
          </p:cNvPr>
          <p:cNvSpPr txBox="1"/>
          <p:nvPr/>
        </p:nvSpPr>
        <p:spPr>
          <a:xfrm>
            <a:off x="7416800" y="4511040"/>
            <a:ext cx="445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/>
              <a:t>11</a:t>
            </a:r>
            <a:r>
              <a:rPr lang="en-US" dirty="0"/>
              <a:t>C-UCB-J </a:t>
            </a:r>
            <a:r>
              <a:rPr lang="en-US" i="1" dirty="0"/>
              <a:t>V</a:t>
            </a:r>
            <a:r>
              <a:rPr lang="en-US" baseline="-25000" dirty="0"/>
              <a:t>T</a:t>
            </a:r>
            <a:r>
              <a:rPr lang="en-US" dirty="0"/>
              <a:t> parametric images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1BAC42-BA28-5528-09E3-7A7680ECB7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3023" y="4824365"/>
            <a:ext cx="2644498" cy="203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0984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7B89A-D710-DB4B-8C5C-52CCD0779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714" y="342582"/>
            <a:ext cx="10528643" cy="1020292"/>
          </a:xfrm>
        </p:spPr>
        <p:txBody>
          <a:bodyPr/>
          <a:lstStyle/>
          <a:p>
            <a:r>
              <a:rPr lang="en-US" altLang="zh-CN" dirty="0"/>
              <a:t>Carotid Artery Imaging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7BBBF-1E59-C444-80E5-F492B3EF7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46590"/>
            <a:ext cx="10958965" cy="5489490"/>
          </a:xfrm>
        </p:spPr>
        <p:txBody>
          <a:bodyPr>
            <a:normAutofit/>
          </a:bodyPr>
          <a:lstStyle/>
          <a:p>
            <a:pPr lvl="1"/>
            <a:r>
              <a:rPr lang="en-US" sz="2800" dirty="0"/>
              <a:t>Accurate input function for kinetic analysis</a:t>
            </a:r>
          </a:p>
          <a:p>
            <a:pPr lvl="1"/>
            <a:r>
              <a:rPr lang="en-US" sz="2800" dirty="0"/>
              <a:t>Image-derived input function is more desirable</a:t>
            </a:r>
            <a:endParaRPr lang="en-US" sz="2400" dirty="0"/>
          </a:p>
          <a:p>
            <a:pPr lvl="1"/>
            <a:r>
              <a:rPr lang="en-US" sz="2800" dirty="0"/>
              <a:t>Challenges:</a:t>
            </a:r>
          </a:p>
          <a:p>
            <a:pPr lvl="2"/>
            <a:r>
              <a:rPr lang="en-US" sz="2400" dirty="0"/>
              <a:t>Small size of the carotid arteries</a:t>
            </a:r>
          </a:p>
          <a:p>
            <a:pPr lvl="2"/>
            <a:r>
              <a:rPr lang="en-US" sz="2400" dirty="0"/>
              <a:t>Different tracers</a:t>
            </a:r>
          </a:p>
          <a:p>
            <a:pPr lvl="2"/>
            <a:r>
              <a:rPr lang="en-US" sz="2400" dirty="0"/>
              <a:t>Both high and low contrast </a:t>
            </a:r>
          </a:p>
          <a:p>
            <a:pPr lvl="1"/>
            <a:r>
              <a:rPr lang="en-US" sz="2800" dirty="0"/>
              <a:t>Validation of the carotid artery input function</a:t>
            </a:r>
          </a:p>
          <a:p>
            <a:pPr lvl="2"/>
            <a:r>
              <a:rPr lang="en-US" sz="2400" dirty="0"/>
              <a:t>Validation using phantoms (digital or physical)</a:t>
            </a:r>
          </a:p>
          <a:p>
            <a:pPr lvl="2"/>
            <a:r>
              <a:rPr lang="en-US" sz="2400" dirty="0"/>
              <a:t>Validation using human data (arterial samples) with </a:t>
            </a:r>
            <a:br>
              <a:rPr lang="en-US" sz="2400" dirty="0"/>
            </a:br>
            <a:r>
              <a:rPr lang="en-US" sz="2400" dirty="0"/>
              <a:t>multiple tracers</a:t>
            </a:r>
          </a:p>
          <a:p>
            <a:pPr lvl="1"/>
            <a:r>
              <a:rPr lang="en-US" sz="2800" dirty="0"/>
              <a:t>Whole blood vs. plasma</a:t>
            </a:r>
          </a:p>
          <a:p>
            <a:pPr lvl="1"/>
            <a:r>
              <a:rPr lang="en-US" sz="2800" dirty="0"/>
              <a:t>Radiolabeled metabolites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F05E2D-00DE-A445-85BE-0E7D4B9962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1708" y="113043"/>
            <a:ext cx="4390292" cy="43902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EAF9CB-C83E-E249-B98E-7B8D8D272D05}"/>
              </a:ext>
            </a:extLst>
          </p:cNvPr>
          <p:cNvSpPr txBox="1"/>
          <p:nvPr/>
        </p:nvSpPr>
        <p:spPr>
          <a:xfrm>
            <a:off x="8182543" y="4478792"/>
            <a:ext cx="362862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Tracer: </a:t>
            </a:r>
            <a:r>
              <a:rPr lang="en-US" dirty="0"/>
              <a:t>    </a:t>
            </a:r>
            <a:r>
              <a:rPr lang="en-US" baseline="30000" dirty="0"/>
              <a:t>11</a:t>
            </a:r>
            <a:r>
              <a:rPr lang="en-US" dirty="0"/>
              <a:t>C-LSN3172176</a:t>
            </a:r>
            <a:br>
              <a:rPr lang="en-US" dirty="0"/>
            </a:br>
            <a:r>
              <a:rPr lang="en-US" b="1" dirty="0"/>
              <a:t>Target :    </a:t>
            </a:r>
            <a:r>
              <a:rPr lang="en-US" dirty="0"/>
              <a:t>Muscarinic (M</a:t>
            </a:r>
            <a:r>
              <a:rPr lang="en-US" baseline="-25000" dirty="0"/>
              <a:t>1</a:t>
            </a:r>
            <a:r>
              <a:rPr lang="en-US" dirty="0"/>
              <a:t>) Receptor</a:t>
            </a:r>
          </a:p>
          <a:p>
            <a:r>
              <a:rPr lang="en-US" b="1" dirty="0"/>
              <a:t>Image :    </a:t>
            </a:r>
            <a:r>
              <a:rPr lang="en-US" dirty="0"/>
              <a:t>MIP of summed activity</a:t>
            </a:r>
            <a:br>
              <a:rPr lang="en-US" dirty="0"/>
            </a:br>
            <a:r>
              <a:rPr lang="en-US" dirty="0"/>
              <a:t>                 (0 – 1 min)</a:t>
            </a:r>
          </a:p>
          <a:p>
            <a:r>
              <a:rPr lang="en-US" b="1" dirty="0"/>
              <a:t>Scanner:  </a:t>
            </a:r>
            <a:r>
              <a:rPr lang="en-US" dirty="0"/>
              <a:t>HRRT</a:t>
            </a:r>
          </a:p>
        </p:txBody>
      </p:sp>
    </p:spTree>
    <p:extLst>
      <p:ext uri="{BB962C8B-B14F-4D97-AF65-F5344CB8AC3E}">
        <p14:creationId xmlns:p14="http://schemas.microsoft.com/office/powerpoint/2010/main" val="32719960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2F1A758-FC5A-484A-9E62-ACA7413E24A0}"/>
              </a:ext>
            </a:extLst>
          </p:cNvPr>
          <p:cNvSpPr txBox="1">
            <a:spLocks/>
          </p:cNvSpPr>
          <p:nvPr/>
        </p:nvSpPr>
        <p:spPr>
          <a:xfrm>
            <a:off x="818635" y="686814"/>
            <a:ext cx="10528643" cy="10202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Acknowledgment: U01EB029811 and the NX Team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BD5128-F287-9347-8E0C-CA50A7659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362" y="1631600"/>
            <a:ext cx="10805049" cy="504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988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459EC-535F-BF45-9F17-09F627427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from the HRRT at Yale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7584A-92AE-104C-B33E-F26CA56F5C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Insufficient system sensitivity</a:t>
            </a:r>
          </a:p>
          <a:p>
            <a:pPr lvl="1"/>
            <a:r>
              <a:rPr lang="en-US" dirty="0"/>
              <a:t>Counts are usually the limiting case</a:t>
            </a:r>
          </a:p>
          <a:p>
            <a:pPr lvl="1"/>
            <a:r>
              <a:rPr lang="en-US" dirty="0"/>
              <a:t>Radioactivity images are often noisy</a:t>
            </a:r>
          </a:p>
          <a:p>
            <a:pPr lvl="1"/>
            <a:r>
              <a:rPr lang="en-US" dirty="0"/>
              <a:t>Parametric images from voxel-by-voxel kinetic modeling are noisier</a:t>
            </a:r>
          </a:p>
          <a:p>
            <a:pPr lvl="1"/>
            <a:r>
              <a:rPr lang="en-US" dirty="0"/>
              <a:t>Some form of filtering / noise reduction is needed</a:t>
            </a:r>
          </a:p>
          <a:p>
            <a:endParaRPr lang="en-US" dirty="0"/>
          </a:p>
          <a:p>
            <a:r>
              <a:rPr lang="en-US" dirty="0"/>
              <a:t>We rarely can produce images at the system’s best possible resolution</a:t>
            </a:r>
          </a:p>
          <a:p>
            <a:endParaRPr lang="en-US" dirty="0"/>
          </a:p>
          <a:p>
            <a:r>
              <a:rPr lang="en-US" dirty="0"/>
              <a:t>People move!</a:t>
            </a:r>
          </a:p>
          <a:p>
            <a:pPr lvl="1"/>
            <a:r>
              <a:rPr lang="en-US" dirty="0"/>
              <a:t>High resolution is not meaningful without great motion correction </a:t>
            </a:r>
          </a:p>
        </p:txBody>
      </p:sp>
    </p:spTree>
    <p:extLst>
      <p:ext uri="{BB962C8B-B14F-4D97-AF65-F5344CB8AC3E}">
        <p14:creationId xmlns:p14="http://schemas.microsoft.com/office/powerpoint/2010/main" val="2900709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E148243-96C5-AB41-8B4E-45583A62715D}"/>
              </a:ext>
            </a:extLst>
          </p:cNvPr>
          <p:cNvSpPr txBox="1">
            <a:spLocks/>
          </p:cNvSpPr>
          <p:nvPr/>
        </p:nvSpPr>
        <p:spPr>
          <a:xfrm>
            <a:off x="469191" y="262643"/>
            <a:ext cx="10528643" cy="10202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What have we learned from the EXPLORER</a:t>
            </a:r>
            <a:br>
              <a:rPr lang="en-US" dirty="0"/>
            </a:br>
            <a:r>
              <a:rPr lang="en-US" dirty="0"/>
              <a:t>at UC Davis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83FB39-28CB-244F-A1A0-0D2D3F1FD1C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72204" y="246519"/>
            <a:ext cx="2387657" cy="1870148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D3C55099-1E28-2949-B40C-6AFA052F61A1}"/>
              </a:ext>
            </a:extLst>
          </p:cNvPr>
          <p:cNvGrpSpPr/>
          <p:nvPr/>
        </p:nvGrpSpPr>
        <p:grpSpPr>
          <a:xfrm>
            <a:off x="467610" y="4133279"/>
            <a:ext cx="5680389" cy="2193731"/>
            <a:chOff x="467610" y="4133279"/>
            <a:chExt cx="5680389" cy="219373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8E1A827-5BD3-9047-AD7F-F146C3581B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10252" y="4169650"/>
              <a:ext cx="2137747" cy="2157360"/>
            </a:xfrm>
            <a:prstGeom prst="rect">
              <a:avLst/>
            </a:prstGeom>
          </p:spPr>
        </p:pic>
        <p:sp>
          <p:nvSpPr>
            <p:cNvPr id="17" name="Text Box 2">
              <a:extLst>
                <a:ext uri="{FF2B5EF4-FFF2-40B4-BE49-F238E27FC236}">
                  <a16:creationId xmlns:a16="http://schemas.microsoft.com/office/drawing/2014/main" id="{1C5A8A53-8DA1-3047-9A23-9C1D96BE48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92920" y="4133279"/>
              <a:ext cx="770078" cy="610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i="1" dirty="0">
                  <a:effectLst/>
                  <a:latin typeface="Arial" panose="020B0604020202020204" pitchFamily="34" charset="0"/>
                  <a:ea typeface="DengXian" panose="02010600030101010101" pitchFamily="2" charset="-122"/>
                  <a:cs typeface="SimSun" panose="02010600030101010101" pitchFamily="2" charset="-122"/>
                </a:rPr>
                <a:t>Ki</a:t>
              </a:r>
              <a:endPara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SimSun" panose="02010600030101010101" pitchFamily="2" charset="-122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effectLst/>
                  <a:latin typeface="Arial" panose="020B0604020202020204" pitchFamily="34" charset="0"/>
                  <a:ea typeface="DengXian" panose="02010600030101010101" pitchFamily="2" charset="-122"/>
                  <a:cs typeface="SimSun" panose="02010600030101010101" pitchFamily="2" charset="-122"/>
                </a:rPr>
                <a:t>0.06</a:t>
              </a:r>
              <a:endPara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SimSun" panose="02010600030101010101" pitchFamily="2" charset="-122"/>
              </a:endParaRPr>
            </a:p>
          </p:txBody>
        </p:sp>
        <p:pic>
          <p:nvPicPr>
            <p:cNvPr id="18" name="Picture 17" descr="C:\Users\Xuezhu Zhang\AppData\Local\Microsoft\Windows\INetCache\Content.Word\colorbar_inverse_gray.png">
              <a:extLst>
                <a:ext uri="{FF2B5EF4-FFF2-40B4-BE49-F238E27FC236}">
                  <a16:creationId xmlns:a16="http://schemas.microsoft.com/office/drawing/2014/main" id="{C9C8BF0F-0FD3-F24D-BD0A-D5B99C039893}"/>
                </a:ext>
              </a:extLst>
            </p:cNvPr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006240" y="5204644"/>
              <a:ext cx="1686157" cy="22418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Text Box 2">
              <a:extLst>
                <a:ext uri="{FF2B5EF4-FFF2-40B4-BE49-F238E27FC236}">
                  <a16:creationId xmlns:a16="http://schemas.microsoft.com/office/drawing/2014/main" id="{43F41911-82F7-0C4E-B6CD-3454E71337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35096" y="5925371"/>
              <a:ext cx="450907" cy="401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r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effectLst/>
                  <a:latin typeface="Arial" panose="020B0604020202020204" pitchFamily="34" charset="0"/>
                  <a:ea typeface="DengXian" panose="02010600030101010101" pitchFamily="2" charset="-122"/>
                  <a:cs typeface="SimSun" panose="02010600030101010101" pitchFamily="2" charset="-122"/>
                </a:rPr>
                <a:t>0</a:t>
              </a:r>
              <a:endPara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SimSun" panose="02010600030101010101" pitchFamily="2" charset="-122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D8F20DF-50AA-DB41-9C6A-4CAF13EB351C}"/>
                </a:ext>
              </a:extLst>
            </p:cNvPr>
            <p:cNvSpPr txBox="1"/>
            <p:nvPr/>
          </p:nvSpPr>
          <p:spPr>
            <a:xfrm>
              <a:off x="467610" y="4601171"/>
              <a:ext cx="30206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This enables parametric imaging at high spatial resolution with no smoothing.</a:t>
              </a:r>
            </a:p>
          </p:txBody>
        </p:sp>
      </p:grpSp>
      <p:pic>
        <p:nvPicPr>
          <p:cNvPr id="20" name="ezgif.com-gif-to-mp4_mip3_coronal_mirror_">
            <a:hlinkClick r:id="" action="ppaction://media"/>
            <a:extLst>
              <a:ext uri="{FF2B5EF4-FFF2-40B4-BE49-F238E27FC236}">
                <a16:creationId xmlns:a16="http://schemas.microsoft.com/office/drawing/2014/main" id="{652399A8-701E-9343-B6B9-0007A8084B6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252524" y="1534395"/>
            <a:ext cx="1488594" cy="4643124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C3DBFD7A-CDFE-DE4C-99D3-053213BBD5F3}"/>
              </a:ext>
            </a:extLst>
          </p:cNvPr>
          <p:cNvGrpSpPr/>
          <p:nvPr/>
        </p:nvGrpSpPr>
        <p:grpSpPr>
          <a:xfrm>
            <a:off x="519339" y="1275159"/>
            <a:ext cx="5486345" cy="2722626"/>
            <a:chOff x="519339" y="1275159"/>
            <a:chExt cx="5486345" cy="272262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670C995-A156-AA48-AD06-E23D68060788}"/>
                </a:ext>
              </a:extLst>
            </p:cNvPr>
            <p:cNvGrpSpPr/>
            <p:nvPr/>
          </p:nvGrpSpPr>
          <p:grpSpPr>
            <a:xfrm>
              <a:off x="519339" y="1275159"/>
              <a:ext cx="5486345" cy="2255727"/>
              <a:chOff x="2527680" y="392380"/>
              <a:chExt cx="5486345" cy="2255727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272287F6-4B50-E841-BE96-2DBEE4B6B31A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656477" y="1004035"/>
                <a:ext cx="5357548" cy="1644072"/>
                <a:chOff x="3286579" y="341626"/>
                <a:chExt cx="5831166" cy="1789410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19EA7476-54CF-E949-8AA6-EEA0AD29912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/>
                <a:srcRect r="51838"/>
                <a:stretch/>
              </p:blipFill>
              <p:spPr>
                <a:xfrm>
                  <a:off x="3286579" y="449291"/>
                  <a:ext cx="1299369" cy="1525459"/>
                </a:xfrm>
                <a:prstGeom prst="rect">
                  <a:avLst/>
                </a:prstGeom>
              </p:spPr>
            </p:pic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E53FBEE3-73EA-AE44-B484-25903CDF7A7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9"/>
                <a:srcRect l="1" r="52405"/>
                <a:stretch/>
              </p:blipFill>
              <p:spPr>
                <a:xfrm>
                  <a:off x="6230021" y="390246"/>
                  <a:ext cx="1387388" cy="1740790"/>
                </a:xfrm>
                <a:prstGeom prst="rect">
                  <a:avLst/>
                </a:prstGeom>
              </p:spPr>
            </p:pic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7A77A1EE-3F85-214F-9394-C0D855BCA09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/>
                <a:srcRect r="51036"/>
                <a:stretch/>
              </p:blipFill>
              <p:spPr>
                <a:xfrm>
                  <a:off x="4707713" y="341626"/>
                  <a:ext cx="1348614" cy="1737709"/>
                </a:xfrm>
                <a:prstGeom prst="rect">
                  <a:avLst/>
                </a:prstGeom>
              </p:spPr>
            </p:pic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DB28D5C2-55F4-2F4C-B9E6-7CC8CA9045D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1"/>
                <a:srcRect r="52618"/>
                <a:stretch/>
              </p:blipFill>
              <p:spPr>
                <a:xfrm>
                  <a:off x="7893998" y="513244"/>
                  <a:ext cx="1223747" cy="1487510"/>
                </a:xfrm>
                <a:prstGeom prst="rect">
                  <a:avLst/>
                </a:prstGeom>
              </p:spPr>
            </p:pic>
          </p:grp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7C3A00B-0380-7546-A345-F93635BF5B4D}"/>
                  </a:ext>
                </a:extLst>
              </p:cNvPr>
              <p:cNvSpPr txBox="1"/>
              <p:nvPr/>
            </p:nvSpPr>
            <p:spPr>
              <a:xfrm>
                <a:off x="2527680" y="392380"/>
                <a:ext cx="459257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High sensitivity </a:t>
                </a:r>
                <a:r>
                  <a:rPr lang="en-US" dirty="0">
                    <a:latin typeface="Arial Unicode MS" panose="020B0604020202020204" pitchFamily="34" charset="-128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enables high SNR for short scan durations</a:t>
                </a:r>
              </a:p>
            </p:txBody>
          </p:sp>
        </p:grpSp>
        <p:sp>
          <p:nvSpPr>
            <p:cNvPr id="23" name="Text Box 2">
              <a:extLst>
                <a:ext uri="{FF2B5EF4-FFF2-40B4-BE49-F238E27FC236}">
                  <a16:creationId xmlns:a16="http://schemas.microsoft.com/office/drawing/2014/main" id="{BAC94027-5F59-B243-83E1-87F326026C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136" y="3387293"/>
              <a:ext cx="1487834" cy="610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i="1" dirty="0">
                  <a:effectLst/>
                  <a:latin typeface="Arial" panose="020B0604020202020204" pitchFamily="34" charset="0"/>
                  <a:ea typeface="DengXian" panose="02010600030101010101" pitchFamily="2" charset="-122"/>
                  <a:cs typeface="SimSun" panose="02010600030101010101" pitchFamily="2" charset="-122"/>
                </a:rPr>
                <a:t>300 sec frame</a:t>
              </a:r>
              <a:endPara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SimSun" panose="02010600030101010101" pitchFamily="2" charset="-122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5076E68-710E-7A43-BD21-569541A5CC57}"/>
              </a:ext>
            </a:extLst>
          </p:cNvPr>
          <p:cNvGrpSpPr/>
          <p:nvPr/>
        </p:nvGrpSpPr>
        <p:grpSpPr>
          <a:xfrm>
            <a:off x="8448646" y="3266443"/>
            <a:ext cx="3467188" cy="2995957"/>
            <a:chOff x="8448646" y="3266443"/>
            <a:chExt cx="3467188" cy="299595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A6C0BCE-B7B2-EC4B-9AD1-F8950C9FCE8F}"/>
                </a:ext>
              </a:extLst>
            </p:cNvPr>
            <p:cNvSpPr txBox="1"/>
            <p:nvPr/>
          </p:nvSpPr>
          <p:spPr>
            <a:xfrm>
              <a:off x="8895177" y="3266443"/>
              <a:ext cx="3020657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Also enables sub-second temporal sampling of the arterial input function and bolus arrival times and transit times</a:t>
              </a:r>
            </a:p>
          </p:txBody>
        </p:sp>
        <p:sp>
          <p:nvSpPr>
            <p:cNvPr id="27" name="Text Box 2">
              <a:extLst>
                <a:ext uri="{FF2B5EF4-FFF2-40B4-BE49-F238E27FC236}">
                  <a16:creationId xmlns:a16="http://schemas.microsoft.com/office/drawing/2014/main" id="{21F6BCE8-FB2E-7E4A-BB69-FA936EAB57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48646" y="5651908"/>
              <a:ext cx="1487834" cy="610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600" i="1" dirty="0">
                  <a:effectLst/>
                  <a:latin typeface="Arial" panose="020B0604020202020204" pitchFamily="34" charset="0"/>
                  <a:ea typeface="DengXian" panose="02010600030101010101" pitchFamily="2" charset="-122"/>
                  <a:cs typeface="SimSun" panose="02010600030101010101" pitchFamily="2" charset="-122"/>
                </a:rPr>
                <a:t>0.1 sec frames</a:t>
              </a:r>
              <a:endParaRPr lang="en-US" sz="1600" dirty="0"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SimSun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4430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860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7B89A-D710-DB4B-8C5C-52CCD0779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High sensitivity </a:t>
            </a:r>
            <a:r>
              <a:rPr lang="en-US" dirty="0"/>
              <a:t>in Next-Generation Dedicated Brain PET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7BBBF-1E59-C444-80E5-F492B3EF7E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635" y="1567543"/>
            <a:ext cx="10515600" cy="492151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Needed to achieve  high resolution</a:t>
            </a:r>
          </a:p>
          <a:p>
            <a:pPr lvl="1"/>
            <a:r>
              <a:rPr lang="en-US" dirty="0"/>
              <a:t>Need enough counts per resolution element</a:t>
            </a:r>
          </a:p>
          <a:p>
            <a:r>
              <a:rPr lang="en-US" dirty="0"/>
              <a:t>Improved quantification</a:t>
            </a:r>
          </a:p>
          <a:p>
            <a:pPr lvl="1"/>
            <a:r>
              <a:rPr lang="en-US" dirty="0"/>
              <a:t>Many useful tracers labeled with C-11 (20-min half-life)</a:t>
            </a:r>
          </a:p>
          <a:p>
            <a:pPr lvl="1"/>
            <a:r>
              <a:rPr lang="en-US" dirty="0"/>
              <a:t>For longer scans with slower kinetics, especially for regions with highest binding</a:t>
            </a:r>
          </a:p>
          <a:p>
            <a:pPr lvl="1"/>
            <a:r>
              <a:rPr lang="en-US" dirty="0"/>
              <a:t>For targets with low concentration (</a:t>
            </a:r>
            <a:r>
              <a:rPr lang="en-US" i="1" dirty="0" err="1"/>
              <a:t>B</a:t>
            </a:r>
            <a:r>
              <a:rPr lang="en-US" baseline="-25000" dirty="0" err="1"/>
              <a:t>max</a:t>
            </a:r>
            <a:r>
              <a:rPr lang="en-US" dirty="0"/>
              <a:t>) </a:t>
            </a:r>
          </a:p>
          <a:p>
            <a:r>
              <a:rPr lang="en-US" dirty="0"/>
              <a:t>Assess dynamics</a:t>
            </a:r>
          </a:p>
          <a:p>
            <a:pPr lvl="1"/>
            <a:r>
              <a:rPr lang="en-US" dirty="0"/>
              <a:t>Neurotransmitter release due to stimuli</a:t>
            </a:r>
          </a:p>
          <a:p>
            <a:pPr lvl="1"/>
            <a:r>
              <a:rPr lang="en-US" u="sng" dirty="0"/>
              <a:t>Large changes in small regions or small changes in large regions</a:t>
            </a:r>
          </a:p>
          <a:p>
            <a:r>
              <a:rPr lang="en-US" dirty="0"/>
              <a:t>Low noise</a:t>
            </a:r>
          </a:p>
          <a:p>
            <a:pPr lvl="1"/>
            <a:r>
              <a:rPr lang="en-US" dirty="0"/>
              <a:t>To precisely measure </a:t>
            </a:r>
            <a:r>
              <a:rPr lang="en-US" u="sng" dirty="0"/>
              <a:t>small</a:t>
            </a:r>
            <a:r>
              <a:rPr lang="en-US" dirty="0"/>
              <a:t> longitudinal changes in disease</a:t>
            </a:r>
          </a:p>
          <a:p>
            <a:r>
              <a:rPr lang="en-US" dirty="0"/>
              <a:t>Lower injected dose</a:t>
            </a:r>
          </a:p>
          <a:p>
            <a:pPr lvl="1"/>
            <a:r>
              <a:rPr lang="en-US" dirty="0"/>
              <a:t>Pediatric imaging</a:t>
            </a:r>
          </a:p>
          <a:p>
            <a:pPr lvl="1"/>
            <a:r>
              <a:rPr lang="en-US" dirty="0"/>
              <a:t>More repeat scans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061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7B89A-D710-DB4B-8C5C-52CCD0779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/>
              <a:t>High resolution </a:t>
            </a:r>
            <a:r>
              <a:rPr lang="en-US" dirty="0"/>
              <a:t>in Next-Generation Dedicated Brain PET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7BBBF-1E59-C444-80E5-F492B3EF7E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Image focal structures</a:t>
            </a:r>
          </a:p>
          <a:p>
            <a:pPr lvl="1"/>
            <a:r>
              <a:rPr lang="en-US" dirty="0"/>
              <a:t>Raphe nucleus, Locus coeruleus, substantia nigra, entorhinal cortex</a:t>
            </a:r>
          </a:p>
          <a:p>
            <a:pPr lvl="1"/>
            <a:r>
              <a:rPr lang="en-US" dirty="0"/>
              <a:t>Distinguish distribution across cortical layers (1-2 mm) in human beings</a:t>
            </a:r>
          </a:p>
          <a:p>
            <a:r>
              <a:rPr lang="en-US" dirty="0"/>
              <a:t>Reduce partial volume effect</a:t>
            </a:r>
          </a:p>
          <a:p>
            <a:pPr lvl="1"/>
            <a:r>
              <a:rPr lang="en-US" dirty="0"/>
              <a:t>Distinguish atrophy effects from loss of target proteins in remaining tissue</a:t>
            </a:r>
          </a:p>
          <a:p>
            <a:r>
              <a:rPr lang="en-US" dirty="0"/>
              <a:t>Ensure uniformity of image resolution</a:t>
            </a:r>
          </a:p>
          <a:p>
            <a:pPr lvl="1"/>
            <a:r>
              <a:rPr lang="en-US" dirty="0"/>
              <a:t>Over space and time</a:t>
            </a:r>
          </a:p>
          <a:p>
            <a:r>
              <a:rPr lang="en-US" dirty="0"/>
              <a:t>Measure the tracer input function</a:t>
            </a:r>
          </a:p>
          <a:p>
            <a:pPr lvl="1"/>
            <a:r>
              <a:rPr lang="en-US" dirty="0"/>
              <a:t>HRRT’s resolution not good enough for carotid artery quantification</a:t>
            </a:r>
          </a:p>
        </p:txBody>
      </p:sp>
    </p:spTree>
    <p:extLst>
      <p:ext uri="{BB962C8B-B14F-4D97-AF65-F5344CB8AC3E}">
        <p14:creationId xmlns:p14="http://schemas.microsoft.com/office/powerpoint/2010/main" val="2349108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8646801-45D0-D84B-8439-745D0DEF3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1240285" cy="214307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The </a:t>
            </a:r>
            <a:r>
              <a:rPr lang="en-US" b="1" dirty="0" err="1">
                <a:solidFill>
                  <a:srgbClr val="92D050"/>
                </a:solidFill>
              </a:rPr>
              <a:t>N</a:t>
            </a:r>
            <a:r>
              <a:rPr lang="en-US" b="1" dirty="0" err="1"/>
              <a:t>euroE</a:t>
            </a:r>
            <a:r>
              <a:rPr lang="en-US" b="1" dirty="0" err="1">
                <a:solidFill>
                  <a:srgbClr val="92D050"/>
                </a:solidFill>
              </a:rPr>
              <a:t>X</a:t>
            </a:r>
            <a:r>
              <a:rPr lang="en-US" b="1" dirty="0" err="1"/>
              <a:t>PLORER</a:t>
            </a:r>
            <a:r>
              <a:rPr lang="en-US" b="1" dirty="0"/>
              <a:t>, </a:t>
            </a:r>
            <a:br>
              <a:rPr lang="en-US" b="1" dirty="0"/>
            </a:br>
            <a:r>
              <a:rPr lang="en-US" b="1" dirty="0"/>
              <a:t>a next-generation ultra-high performance human brain PET imager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D7D8C88-489E-F242-87CB-7F154AD6F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7128" y="4075755"/>
            <a:ext cx="11805006" cy="2386690"/>
          </a:xfrm>
        </p:spPr>
        <p:txBody>
          <a:bodyPr>
            <a:normAutofit fontScale="47500" lnSpcReduction="20000"/>
          </a:bodyPr>
          <a:lstStyle/>
          <a:p>
            <a:pPr algn="ctr">
              <a:lnSpc>
                <a:spcPct val="120000"/>
              </a:lnSpc>
            </a:pPr>
            <a:r>
              <a:rPr lang="en-US" sz="3800" dirty="0">
                <a:solidFill>
                  <a:schemeClr val="tx1"/>
                </a:solidFill>
              </a:rPr>
              <a:t>Richard E. Carson</a:t>
            </a:r>
            <a:r>
              <a:rPr lang="en-US" sz="3800" baseline="-25000" dirty="0">
                <a:solidFill>
                  <a:schemeClr val="tx1"/>
                </a:solidFill>
              </a:rPr>
              <a:t>, </a:t>
            </a:r>
            <a:r>
              <a:rPr lang="en-US" sz="3800" dirty="0">
                <a:solidFill>
                  <a:schemeClr val="tx1"/>
                </a:solidFill>
              </a:rPr>
              <a:t>Ramsey D. Badawi, Simon R. Cherry, </a:t>
            </a:r>
            <a:r>
              <a:rPr lang="en-US" sz="3800" dirty="0" err="1">
                <a:solidFill>
                  <a:schemeClr val="tx1"/>
                </a:solidFill>
              </a:rPr>
              <a:t>Junwei</a:t>
            </a:r>
            <a:r>
              <a:rPr lang="en-US" sz="3800" dirty="0">
                <a:solidFill>
                  <a:schemeClr val="tx1"/>
                </a:solidFill>
              </a:rPr>
              <a:t> Du, Kathryn Fontaine,  Paul Gravel, Ansel </a:t>
            </a:r>
            <a:r>
              <a:rPr lang="en-US" sz="3800" dirty="0" err="1">
                <a:solidFill>
                  <a:schemeClr val="tx1"/>
                </a:solidFill>
              </a:rPr>
              <a:t>Hillmer</a:t>
            </a:r>
            <a:r>
              <a:rPr lang="en-US" sz="3800" dirty="0">
                <a:solidFill>
                  <a:schemeClr val="tx1"/>
                </a:solidFill>
              </a:rPr>
              <a:t>, Nathaniel </a:t>
            </a:r>
            <a:r>
              <a:rPr lang="en-US" sz="3800" dirty="0" err="1">
                <a:solidFill>
                  <a:schemeClr val="tx1"/>
                </a:solidFill>
              </a:rPr>
              <a:t>Holderman</a:t>
            </a:r>
            <a:r>
              <a:rPr lang="en-US" sz="3800" dirty="0">
                <a:solidFill>
                  <a:schemeClr val="tx1"/>
                </a:solidFill>
              </a:rPr>
              <a:t>, Praveen </a:t>
            </a:r>
            <a:r>
              <a:rPr lang="en-US" sz="3800" dirty="0" err="1">
                <a:solidFill>
                  <a:schemeClr val="tx1"/>
                </a:solidFill>
              </a:rPr>
              <a:t>Honhar</a:t>
            </a:r>
            <a:r>
              <a:rPr lang="en-US" sz="3800" dirty="0">
                <a:solidFill>
                  <a:schemeClr val="tx1"/>
                </a:solidFill>
              </a:rPr>
              <a:t>, Jocelyn </a:t>
            </a:r>
            <a:r>
              <a:rPr lang="en-US" sz="3800" dirty="0" err="1">
                <a:solidFill>
                  <a:schemeClr val="tx1"/>
                </a:solidFill>
              </a:rPr>
              <a:t>Hoye</a:t>
            </a:r>
            <a:r>
              <a:rPr lang="en-US" sz="3800" dirty="0">
                <a:solidFill>
                  <a:schemeClr val="tx1"/>
                </a:solidFill>
              </a:rPr>
              <a:t>, </a:t>
            </a:r>
            <a:r>
              <a:rPr lang="en-US" sz="3800" dirty="0" err="1">
                <a:solidFill>
                  <a:schemeClr val="tx1"/>
                </a:solidFill>
              </a:rPr>
              <a:t>Lingzhi</a:t>
            </a:r>
            <a:r>
              <a:rPr lang="en-US" sz="3800" dirty="0">
                <a:solidFill>
                  <a:schemeClr val="tx1"/>
                </a:solidFill>
              </a:rPr>
              <a:t> Hu, Terry Jones, Edwin Leung,  </a:t>
            </a:r>
            <a:r>
              <a:rPr lang="en-US" sz="3800" dirty="0" err="1">
                <a:solidFill>
                  <a:schemeClr val="tx1"/>
                </a:solidFill>
              </a:rPr>
              <a:t>Tiantian</a:t>
            </a:r>
            <a:r>
              <a:rPr lang="en-US" sz="3800" dirty="0">
                <a:solidFill>
                  <a:schemeClr val="tx1"/>
                </a:solidFill>
              </a:rPr>
              <a:t> Li, Yusheng Li, Chi Liu, </a:t>
            </a:r>
            <a:r>
              <a:rPr lang="en-US" sz="3800" dirty="0" err="1">
                <a:solidFill>
                  <a:schemeClr val="tx1"/>
                </a:solidFill>
              </a:rPr>
              <a:t>Qiong</a:t>
            </a:r>
            <a:r>
              <a:rPr lang="en-US" sz="3800" dirty="0">
                <a:solidFill>
                  <a:schemeClr val="tx1"/>
                </a:solidFill>
              </a:rPr>
              <a:t> Lu, Stanislaw Majewski, Evan D. Morris, Tim </a:t>
            </a:r>
            <a:r>
              <a:rPr lang="en-US" sz="3800" dirty="0" err="1">
                <a:solidFill>
                  <a:schemeClr val="tx1"/>
                </a:solidFill>
              </a:rPr>
              <a:t>Mulnix</a:t>
            </a:r>
            <a:r>
              <a:rPr lang="en-US" sz="3800" dirty="0">
                <a:solidFill>
                  <a:schemeClr val="tx1"/>
                </a:solidFill>
              </a:rPr>
              <a:t>, </a:t>
            </a:r>
            <a:r>
              <a:rPr lang="en-US" sz="3800" dirty="0" err="1">
                <a:solidFill>
                  <a:schemeClr val="tx1"/>
                </a:solidFill>
              </a:rPr>
              <a:t>Suranjana</a:t>
            </a:r>
            <a:r>
              <a:rPr lang="en-US" sz="3800" dirty="0">
                <a:solidFill>
                  <a:schemeClr val="tx1"/>
                </a:solidFill>
              </a:rPr>
              <a:t> </a:t>
            </a:r>
            <a:r>
              <a:rPr lang="en-US" sz="3800" dirty="0" err="1">
                <a:solidFill>
                  <a:schemeClr val="tx1"/>
                </a:solidFill>
              </a:rPr>
              <a:t>Samanta</a:t>
            </a:r>
            <a:r>
              <a:rPr lang="en-US" sz="3800" dirty="0">
                <a:solidFill>
                  <a:schemeClr val="tx1"/>
                </a:solidFill>
              </a:rPr>
              <a:t>, Aaron Selfridge, Ekaterina </a:t>
            </a:r>
            <a:r>
              <a:rPr lang="en-US" sz="3800" dirty="0" err="1">
                <a:solidFill>
                  <a:schemeClr val="tx1"/>
                </a:solidFill>
              </a:rPr>
              <a:t>Shanina</a:t>
            </a:r>
            <a:r>
              <a:rPr lang="en-US" sz="3800" dirty="0">
                <a:solidFill>
                  <a:schemeClr val="tx1"/>
                </a:solidFill>
              </a:rPr>
              <a:t>, </a:t>
            </a:r>
            <a:r>
              <a:rPr lang="en-US" sz="3800" dirty="0" err="1">
                <a:solidFill>
                  <a:schemeClr val="tx1"/>
                </a:solidFill>
              </a:rPr>
              <a:t>Xishan</a:t>
            </a:r>
            <a:r>
              <a:rPr lang="en-US" sz="3800" dirty="0">
                <a:solidFill>
                  <a:schemeClr val="tx1"/>
                </a:solidFill>
              </a:rPr>
              <a:t> Sun, </a:t>
            </a:r>
            <a:br>
              <a:rPr lang="en-US" sz="3800" dirty="0">
                <a:solidFill>
                  <a:schemeClr val="tx1"/>
                </a:solidFill>
              </a:rPr>
            </a:br>
            <a:r>
              <a:rPr lang="en-US" sz="3800" dirty="0">
                <a:solidFill>
                  <a:schemeClr val="tx1"/>
                </a:solidFill>
              </a:rPr>
              <a:t>Takuya </a:t>
            </a:r>
            <a:r>
              <a:rPr lang="en-US" sz="3800" dirty="0" err="1">
                <a:solidFill>
                  <a:schemeClr val="tx1"/>
                </a:solidFill>
              </a:rPr>
              <a:t>Toyonaga</a:t>
            </a:r>
            <a:r>
              <a:rPr lang="en-US" sz="3800" dirty="0">
                <a:solidFill>
                  <a:schemeClr val="tx1"/>
                </a:solidFill>
              </a:rPr>
              <a:t>, </a:t>
            </a:r>
            <a:r>
              <a:rPr lang="en-US" sz="3800" dirty="0" err="1">
                <a:solidFill>
                  <a:schemeClr val="tx1"/>
                </a:solidFill>
              </a:rPr>
              <a:t>Tianyi</a:t>
            </a:r>
            <a:r>
              <a:rPr lang="en-US" sz="3800" dirty="0">
                <a:solidFill>
                  <a:schemeClr val="tx1"/>
                </a:solidFill>
              </a:rPr>
              <a:t> Zeng, </a:t>
            </a:r>
            <a:r>
              <a:rPr lang="en-US" sz="3800" dirty="0" err="1">
                <a:solidFill>
                  <a:schemeClr val="tx1"/>
                </a:solidFill>
              </a:rPr>
              <a:t>Jiazhen</a:t>
            </a:r>
            <a:r>
              <a:rPr lang="en-US" sz="3800" dirty="0">
                <a:solidFill>
                  <a:schemeClr val="tx1"/>
                </a:solidFill>
              </a:rPr>
              <a:t> Zhang, </a:t>
            </a:r>
            <a:r>
              <a:rPr lang="en-US" sz="3800" dirty="0" err="1">
                <a:solidFill>
                  <a:schemeClr val="tx1"/>
                </a:solidFill>
              </a:rPr>
              <a:t>Xuezhu</a:t>
            </a:r>
            <a:r>
              <a:rPr lang="en-US" sz="3800" dirty="0">
                <a:solidFill>
                  <a:schemeClr val="tx1"/>
                </a:solidFill>
              </a:rPr>
              <a:t> Zhang,  </a:t>
            </a:r>
            <a:r>
              <a:rPr lang="en-US" sz="3800" dirty="0" err="1">
                <a:solidFill>
                  <a:schemeClr val="tx1"/>
                </a:solidFill>
              </a:rPr>
              <a:t>Jinyi</a:t>
            </a:r>
            <a:r>
              <a:rPr lang="en-US" sz="3800" dirty="0">
                <a:solidFill>
                  <a:schemeClr val="tx1"/>
                </a:solidFill>
              </a:rPr>
              <a:t> Qi, </a:t>
            </a:r>
            <a:r>
              <a:rPr lang="en-US" sz="3800" dirty="0" err="1">
                <a:solidFill>
                  <a:schemeClr val="tx1"/>
                </a:solidFill>
              </a:rPr>
              <a:t>Hongdi</a:t>
            </a:r>
            <a:r>
              <a:rPr lang="en-US" sz="3800" dirty="0">
                <a:solidFill>
                  <a:schemeClr val="tx1"/>
                </a:solidFill>
              </a:rPr>
              <a:t> Li</a:t>
            </a:r>
          </a:p>
          <a:p>
            <a:pPr algn="ctr"/>
            <a:endParaRPr lang="en-US" dirty="0"/>
          </a:p>
          <a:p>
            <a:pPr algn="ctr"/>
            <a:r>
              <a:rPr lang="en-US" sz="3400" dirty="0">
                <a:solidFill>
                  <a:schemeClr val="tx1"/>
                </a:solidFill>
              </a:rPr>
              <a:t>Yale University, New Haven, CT, USA</a:t>
            </a:r>
            <a:br>
              <a:rPr lang="en-US" sz="3400" dirty="0">
                <a:solidFill>
                  <a:schemeClr val="tx1"/>
                </a:solidFill>
              </a:rPr>
            </a:br>
            <a:r>
              <a:rPr lang="en-US" sz="3400" dirty="0">
                <a:solidFill>
                  <a:schemeClr val="tx1"/>
                </a:solidFill>
              </a:rPr>
              <a:t>University of California, Davis, Davis, CA, USA</a:t>
            </a:r>
            <a:br>
              <a:rPr lang="en-US" sz="3400" dirty="0">
                <a:solidFill>
                  <a:schemeClr val="tx1"/>
                </a:solidFill>
              </a:rPr>
            </a:br>
            <a:r>
              <a:rPr lang="en-US" sz="3400" dirty="0">
                <a:solidFill>
                  <a:schemeClr val="tx1"/>
                </a:solidFill>
              </a:rPr>
              <a:t>United Imaging Healthcare America, Houston, TX, USA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BD1C27A-728E-B749-802A-B60B0DCF5505}"/>
              </a:ext>
            </a:extLst>
          </p:cNvPr>
          <p:cNvSpPr/>
          <p:nvPr/>
        </p:nvSpPr>
        <p:spPr>
          <a:xfrm>
            <a:off x="548678" y="6388226"/>
            <a:ext cx="2417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Funding: U01EB029811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E6C3CD19-6E48-A444-D564-FDCA0A634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28" y="1387951"/>
            <a:ext cx="2034283" cy="12739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C9D9729-AA38-ED27-191B-BDFCBE991D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0384" y="1387951"/>
            <a:ext cx="1224488" cy="163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164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7F338AD-7710-4603-9F23-80911DEAD2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2783990"/>
          </a:xfrm>
          <a:prstGeom prst="rect">
            <a:avLst/>
          </a:prstGeom>
        </p:spPr>
      </p:pic>
      <p:pic>
        <p:nvPicPr>
          <p:cNvPr id="7" name="图片 24">
            <a:extLst>
              <a:ext uri="{FF2B5EF4-FFF2-40B4-BE49-F238E27FC236}">
                <a16:creationId xmlns:a16="http://schemas.microsoft.com/office/drawing/2014/main" id="{C17826AF-445F-4C1A-9F9E-F5B6EF07F5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005" b="10093"/>
          <a:stretch/>
        </p:blipFill>
        <p:spPr>
          <a:xfrm>
            <a:off x="3430793" y="73152"/>
            <a:ext cx="7972780" cy="2694435"/>
          </a:xfrm>
          <a:prstGeom prst="rect">
            <a:avLst/>
          </a:prstGeom>
        </p:spPr>
      </p:pic>
      <p:pic>
        <p:nvPicPr>
          <p:cNvPr id="8" name="图片 3">
            <a:extLst>
              <a:ext uri="{FF2B5EF4-FFF2-40B4-BE49-F238E27FC236}">
                <a16:creationId xmlns:a16="http://schemas.microsoft.com/office/drawing/2014/main" id="{BF6FE0C1-30B9-4CEA-8D46-2F5632F04E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34" b="92785" l="9939" r="90367">
                        <a14:foregroundMark x1="57798" y1="64765" x2="57798" y2="64765"/>
                        <a14:foregroundMark x1="71101" y1="28523" x2="71101" y2="28523"/>
                        <a14:foregroundMark x1="69572" y1="11074" x2="69572" y2="11074"/>
                        <a14:foregroundMark x1="41743" y1="11074" x2="41743" y2="11074"/>
                        <a14:foregroundMark x1="36850" y1="11074" x2="36850" y2="11074"/>
                        <a14:foregroundMark x1="32875" y1="15268" x2="32875" y2="15268"/>
                        <a14:foregroundMark x1="26300" y1="25000" x2="26300" y2="25000"/>
                        <a14:foregroundMark x1="76453" y1="16275" x2="76453" y2="16275"/>
                        <a14:foregroundMark x1="80734" y1="24329" x2="80734" y2="24329"/>
                        <a14:foregroundMark x1="79511" y1="17282" x2="79511" y2="17282"/>
                        <a14:foregroundMark x1="64067" y1="5369" x2="64067" y2="5369"/>
                        <a14:foregroundMark x1="51070" y1="6376" x2="51070" y2="6376"/>
                        <a14:foregroundMark x1="54128" y1="14597" x2="54128" y2="14597"/>
                        <a14:foregroundMark x1="56269" y1="14933" x2="56269" y2="14933"/>
                        <a14:foregroundMark x1="62844" y1="43121" x2="62844" y2="43121"/>
                        <a14:foregroundMark x1="60092" y1="44128" x2="60092" y2="44128"/>
                        <a14:foregroundMark x1="50765" y1="91946" x2="50765" y2="91946"/>
                        <a14:foregroundMark x1="50765" y1="91275" x2="50765" y2="91275"/>
                        <a14:foregroundMark x1="54434" y1="91275" x2="54434" y2="91275"/>
                        <a14:foregroundMark x1="69878" y1="92953" x2="69878" y2="92953"/>
                        <a14:foregroundMark x1="69878" y1="91946" x2="69878" y2="91946"/>
                        <a14:foregroundMark x1="87615" y1="65772" x2="87615" y2="65772"/>
                        <a14:foregroundMark x1="83180" y1="69463" x2="83180" y2="69463"/>
                        <a14:foregroundMark x1="82875" y1="71477" x2="82875" y2="71477"/>
                        <a14:foregroundMark x1="85321" y1="74664" x2="85321" y2="74664"/>
                        <a14:foregroundMark x1="86086" y1="68792" x2="86086" y2="68792"/>
                        <a14:foregroundMark x1="86086" y1="66107" x2="86086" y2="66107"/>
                        <a14:foregroundMark x1="19878" y1="63758" x2="19878" y2="63758"/>
                        <a14:foregroundMark x1="22936" y1="64765" x2="22936" y2="64765"/>
                        <a14:foregroundMark x1="24465" y1="70470" x2="24465" y2="70470"/>
                        <a14:foregroundMark x1="28440" y1="76007" x2="28440" y2="76007"/>
                        <a14:foregroundMark x1="24465" y1="76007" x2="24465" y2="76007"/>
                        <a14:foregroundMark x1="22630" y1="71141" x2="22630" y2="71141"/>
                        <a14:foregroundMark x1="21407" y1="63423" x2="21407" y2="63423"/>
                        <a14:foregroundMark x1="18960" y1="52852" x2="18960" y2="52852"/>
                        <a14:foregroundMark x1="18043" y1="48490" x2="18043" y2="48490"/>
                        <a14:foregroundMark x1="17278" y1="55537" x2="17278" y2="55537"/>
                        <a14:foregroundMark x1="18960" y1="45470" x2="18960" y2="45470"/>
                        <a14:foregroundMark x1="18349" y1="42785" x2="18349" y2="42785"/>
                        <a14:foregroundMark x1="18349" y1="38591" x2="18349" y2="38591"/>
                        <a14:foregroundMark x1="17737" y1="40604" x2="17737" y2="40604"/>
                        <a14:foregroundMark x1="90367" y1="42785" x2="90367" y2="42785"/>
                        <a14:foregroundMark x1="90367" y1="39933" x2="90367" y2="39933"/>
                        <a14:foregroundMark x1="18349" y1="38926" x2="18349" y2="38926"/>
                        <a14:foregroundMark x1="90367" y1="38255" x2="90367" y2="38255"/>
                        <a14:foregroundMark x1="90061" y1="37919" x2="90061" y2="37919"/>
                        <a14:foregroundMark x1="90367" y1="36913" x2="90367" y2="36913"/>
                        <a14:foregroundMark x1="89755" y1="35906" x2="89755" y2="35906"/>
                        <a14:foregroundMark x1="89144" y1="34564" x2="89144" y2="34564"/>
                        <a14:foregroundMark x1="89450" y1="33221" x2="89450" y2="33221"/>
                        <a14:foregroundMark x1="88838" y1="31208" x2="88838" y2="31208"/>
                        <a14:foregroundMark x1="88226" y1="28859" x2="88226" y2="28859"/>
                        <a14:foregroundMark x1="87920" y1="27013" x2="87920" y2="27013"/>
                        <a14:foregroundMark x1="18043" y1="35570" x2="18043" y2="35570"/>
                        <a14:foregroundMark x1="18654" y1="33221" x2="18654" y2="33221"/>
                        <a14:foregroundMark x1="18960" y1="30872" x2="18960" y2="30872"/>
                        <a14:foregroundMark x1="19266" y1="29195" x2="19266" y2="29195"/>
                        <a14:foregroundMark x1="21101" y1="26007" x2="21101" y2="26007"/>
                        <a14:foregroundMark x1="19572" y1="27013" x2="19572" y2="270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99" y="94486"/>
            <a:ext cx="2956645" cy="2694435"/>
          </a:xfrm>
          <a:prstGeom prst="rect">
            <a:avLst/>
          </a:prstGeom>
        </p:spPr>
      </p:pic>
      <p:sp>
        <p:nvSpPr>
          <p:cNvPr id="9" name="矩形 17">
            <a:extLst>
              <a:ext uri="{FF2B5EF4-FFF2-40B4-BE49-F238E27FC236}">
                <a16:creationId xmlns:a16="http://schemas.microsoft.com/office/drawing/2014/main" id="{C0F5729C-94F4-4002-BDB8-325122AF036B}"/>
              </a:ext>
            </a:extLst>
          </p:cNvPr>
          <p:cNvSpPr/>
          <p:nvPr/>
        </p:nvSpPr>
        <p:spPr>
          <a:xfrm>
            <a:off x="10136767" y="201167"/>
            <a:ext cx="899905" cy="2438403"/>
          </a:xfrm>
          <a:prstGeom prst="rect">
            <a:avLst/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8">
            <a:extLst>
              <a:ext uri="{FF2B5EF4-FFF2-40B4-BE49-F238E27FC236}">
                <a16:creationId xmlns:a16="http://schemas.microsoft.com/office/drawing/2014/main" id="{309A2CE4-71E2-40BE-985F-B6049D5A1D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7038" y="323362"/>
            <a:ext cx="2859045" cy="324122"/>
          </a:xfrm>
          <a:prstGeom prst="rect">
            <a:avLst/>
          </a:prstGeom>
        </p:spPr>
      </p:pic>
      <p:sp>
        <p:nvSpPr>
          <p:cNvPr id="13" name="矩形 10">
            <a:extLst>
              <a:ext uri="{FF2B5EF4-FFF2-40B4-BE49-F238E27FC236}">
                <a16:creationId xmlns:a16="http://schemas.microsoft.com/office/drawing/2014/main" id="{0EA1E7AD-1247-416E-98B8-865C4AB7B1FA}"/>
              </a:ext>
            </a:extLst>
          </p:cNvPr>
          <p:cNvSpPr/>
          <p:nvPr/>
        </p:nvSpPr>
        <p:spPr>
          <a:xfrm>
            <a:off x="2026920" y="2736765"/>
            <a:ext cx="975753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9" indent="-457189">
              <a:buFont typeface="Arial" panose="020B0604020202020204" pitchFamily="34" charset="0"/>
              <a:buChar char="•"/>
            </a:pPr>
            <a:r>
              <a:rPr lang="en-US" altLang="zh-CN" sz="2200" b="1" u="sng" dirty="0">
                <a:solidFill>
                  <a:schemeClr val="bg2">
                    <a:lumMod val="50000"/>
                  </a:schemeClr>
                </a:solidFill>
              </a:rPr>
              <a:t>X10 effective sensitivity than the HRRT</a:t>
            </a:r>
          </a:p>
          <a:p>
            <a:pPr marL="457189" indent="-457189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bg2">
                    <a:lumMod val="50000"/>
                  </a:schemeClr>
                </a:solidFill>
              </a:rPr>
              <a:t>51.6 cm detector diameter</a:t>
            </a:r>
          </a:p>
          <a:p>
            <a:pPr marL="457189" indent="-457189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bg2">
                    <a:lumMod val="50000"/>
                  </a:schemeClr>
                </a:solidFill>
              </a:rPr>
              <a:t>48.1 cm length / shoulder cutout</a:t>
            </a:r>
          </a:p>
          <a:p>
            <a:pPr marL="457189" indent="-457189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</a:rPr>
              <a:t>1.56 x 3.07 x 20 mm</a:t>
            </a:r>
            <a:r>
              <a:rPr lang="en-US" sz="2200" b="1" baseline="30000" dirty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</a:rPr>
              <a:t> LYSO detector</a:t>
            </a:r>
          </a:p>
          <a:p>
            <a:pPr marL="457189" indent="-457189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</a:rPr>
              <a:t>131,328 detector elements read out by 65,664 </a:t>
            </a:r>
            <a:r>
              <a:rPr lang="en-US" sz="2200" b="1" dirty="0" err="1">
                <a:solidFill>
                  <a:schemeClr val="accent6">
                    <a:lumMod val="75000"/>
                  </a:schemeClr>
                </a:solidFill>
              </a:rPr>
              <a:t>SiPMs</a:t>
            </a: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</a:rPr>
              <a:t> organized in 16,416 micro-blocks</a:t>
            </a:r>
          </a:p>
          <a:p>
            <a:pPr marL="457189" indent="-457189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</a:rPr>
              <a:t>Time-of-flight (TOF) &lt; 270ps</a:t>
            </a:r>
          </a:p>
          <a:p>
            <a:pPr marL="457189" indent="-457189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accent6">
                    <a:lumMod val="75000"/>
                  </a:schemeClr>
                </a:solidFill>
              </a:rPr>
              <a:t>Depth-of-interaction (DOI) &lt; 4mm / single-end readout</a:t>
            </a:r>
          </a:p>
          <a:p>
            <a:pPr marL="457189" indent="-457189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bg2">
                    <a:lumMod val="50000"/>
                  </a:schemeClr>
                </a:solidFill>
              </a:rPr>
              <a:t>IDIF of Carotid Arteries</a:t>
            </a:r>
          </a:p>
          <a:p>
            <a:pPr marL="457189" indent="-457189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bg2">
                    <a:lumMod val="50000"/>
                  </a:schemeClr>
                </a:solidFill>
              </a:rPr>
              <a:t>Built-in camera for motion-free imaging</a:t>
            </a:r>
          </a:p>
          <a:p>
            <a:pPr marL="457189" indent="-457189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bg2">
                    <a:lumMod val="50000"/>
                  </a:schemeClr>
                </a:solidFill>
              </a:rPr>
              <a:t>Open platform / Ultra-High-Resolution panels</a:t>
            </a:r>
          </a:p>
          <a:p>
            <a:pPr marL="457189" indent="-457189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bg2">
                    <a:lumMod val="50000"/>
                  </a:schemeClr>
                </a:solidFill>
              </a:rPr>
              <a:t>80 slice CT for PET attenuation correction</a:t>
            </a:r>
          </a:p>
        </p:txBody>
      </p:sp>
      <p:sp>
        <p:nvSpPr>
          <p:cNvPr id="10" name="矩形 10">
            <a:extLst>
              <a:ext uri="{FF2B5EF4-FFF2-40B4-BE49-F238E27FC236}">
                <a16:creationId xmlns:a16="http://schemas.microsoft.com/office/drawing/2014/main" id="{99258377-0762-4B12-87B1-8A4FF3E68B2D}"/>
              </a:ext>
            </a:extLst>
          </p:cNvPr>
          <p:cNvSpPr/>
          <p:nvPr/>
        </p:nvSpPr>
        <p:spPr>
          <a:xfrm>
            <a:off x="242103" y="3061348"/>
            <a:ext cx="1618570" cy="461665"/>
          </a:xfrm>
          <a:prstGeom prst="rect">
            <a:avLst/>
          </a:prstGeom>
          <a:noFill/>
          <a:ln w="44450" cmpd="dbl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2">
                    <a:lumMod val="50000"/>
                  </a:schemeClr>
                </a:solidFill>
              </a:rPr>
              <a:t>Geometry </a:t>
            </a:r>
          </a:p>
        </p:txBody>
      </p:sp>
      <p:sp>
        <p:nvSpPr>
          <p:cNvPr id="14" name="矩形 10">
            <a:extLst>
              <a:ext uri="{FF2B5EF4-FFF2-40B4-BE49-F238E27FC236}">
                <a16:creationId xmlns:a16="http://schemas.microsoft.com/office/drawing/2014/main" id="{9DE39D83-5417-4613-AC3D-E3D5C19C48D0}"/>
              </a:ext>
            </a:extLst>
          </p:cNvPr>
          <p:cNvSpPr/>
          <p:nvPr/>
        </p:nvSpPr>
        <p:spPr>
          <a:xfrm>
            <a:off x="242103" y="4237410"/>
            <a:ext cx="1618570" cy="461665"/>
          </a:xfrm>
          <a:prstGeom prst="rect">
            <a:avLst/>
          </a:prstGeom>
          <a:noFill/>
          <a:ln w="44450" cmpd="dbl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</a:rPr>
              <a:t>Detector</a:t>
            </a:r>
            <a:r>
              <a:rPr lang="en-US" altLang="zh-CN" sz="2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6" name="矩形 10">
            <a:extLst>
              <a:ext uri="{FF2B5EF4-FFF2-40B4-BE49-F238E27FC236}">
                <a16:creationId xmlns:a16="http://schemas.microsoft.com/office/drawing/2014/main" id="{48C59648-2892-4A8D-AC77-3A1790E13F63}"/>
              </a:ext>
            </a:extLst>
          </p:cNvPr>
          <p:cNvSpPr/>
          <p:nvPr/>
        </p:nvSpPr>
        <p:spPr>
          <a:xfrm>
            <a:off x="242103" y="5617663"/>
            <a:ext cx="1618570" cy="461665"/>
          </a:xfrm>
          <a:prstGeom prst="rect">
            <a:avLst/>
          </a:prstGeom>
          <a:noFill/>
          <a:ln w="44450" cmpd="dbl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2">
                    <a:lumMod val="50000"/>
                  </a:schemeClr>
                </a:solidFill>
              </a:rPr>
              <a:t>Others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BF8005-EE8F-3E59-C5AF-CC199FFECBC1}"/>
              </a:ext>
            </a:extLst>
          </p:cNvPr>
          <p:cNvSpPr txBox="1"/>
          <p:nvPr/>
        </p:nvSpPr>
        <p:spPr>
          <a:xfrm>
            <a:off x="8342614" y="6380897"/>
            <a:ext cx="3441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NIH BRAIN Initiative U01EB029811</a:t>
            </a:r>
          </a:p>
        </p:txBody>
      </p:sp>
    </p:spTree>
    <p:extLst>
      <p:ext uri="{BB962C8B-B14F-4D97-AF65-F5344CB8AC3E}">
        <p14:creationId xmlns:p14="http://schemas.microsoft.com/office/powerpoint/2010/main" val="1647680685"/>
      </p:ext>
    </p:extLst>
  </p:cSld>
  <p:clrMapOvr>
    <a:masterClrMapping/>
  </p:clrMapOvr>
</p:sld>
</file>

<file path=ppt/theme/theme1.xml><?xml version="1.0" encoding="utf-8"?>
<a:theme xmlns:a="http://schemas.openxmlformats.org/drawingml/2006/main" name="1_Content Slides">
  <a:themeElements>
    <a:clrScheme name="YSM New Brand">
      <a:dk1>
        <a:srgbClr val="000000"/>
      </a:dk1>
      <a:lt1>
        <a:srgbClr val="FFFFFF"/>
      </a:lt1>
      <a:dk2>
        <a:srgbClr val="585858"/>
      </a:dk2>
      <a:lt2>
        <a:srgbClr val="C2C0C0"/>
      </a:lt2>
      <a:accent1>
        <a:srgbClr val="467FCC"/>
      </a:accent1>
      <a:accent2>
        <a:srgbClr val="55A51C"/>
      </a:accent2>
      <a:accent3>
        <a:srgbClr val="80CDE9"/>
      </a:accent3>
      <a:accent4>
        <a:srgbClr val="A098E4"/>
      </a:accent4>
      <a:accent5>
        <a:srgbClr val="F7941D"/>
      </a:accent5>
      <a:accent6>
        <a:srgbClr val="004DA4"/>
      </a:accent6>
      <a:hlink>
        <a:srgbClr val="467FCC"/>
      </a:hlink>
      <a:folHlink>
        <a:srgbClr val="C4DF9B"/>
      </a:folHlink>
    </a:clrScheme>
    <a:fontScheme name="2_New_Blue_YSM_2">
      <a:majorFont>
        <a:latin typeface="Georgia"/>
        <a:ea typeface="Gulim"/>
        <a:cs typeface="Gulim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2_New_Blue_YSM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ew_Blue_YSM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ew_Blue_YSM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ew_Blue_YSM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ew_Blue_YSM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New_Blue_YSM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ew_Blue_YSM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ew_Blue_YSM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ew_Blue_YSM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ew_Blue_YSM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ew_Blue_YSM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New_Blue_YSM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5404</TotalTime>
  <Words>2469</Words>
  <Application>Microsoft Macintosh PowerPoint</Application>
  <PresentationFormat>Widescreen</PresentationFormat>
  <Paragraphs>370</Paragraphs>
  <Slides>35</Slides>
  <Notes>3</Notes>
  <HiddenSlides>0</HiddenSlides>
  <MMClips>1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53" baseType="lpstr">
      <vt:lpstr>Arial Unicode MS</vt:lpstr>
      <vt:lpstr>等线</vt:lpstr>
      <vt:lpstr>微软雅黑</vt:lpstr>
      <vt:lpstr>Arial</vt:lpstr>
      <vt:lpstr>Calibri</vt:lpstr>
      <vt:lpstr>Calibri Light</vt:lpstr>
      <vt:lpstr>Cambria Math</vt:lpstr>
      <vt:lpstr>Georgia</vt:lpstr>
      <vt:lpstr>Helvetica</vt:lpstr>
      <vt:lpstr>Times</vt:lpstr>
      <vt:lpstr>Times New Roman</vt:lpstr>
      <vt:lpstr>Wingdings</vt:lpstr>
      <vt:lpstr>思源宋体 CN Medium</vt:lpstr>
      <vt:lpstr>1_Content Slides</vt:lpstr>
      <vt:lpstr>1_Office Theme</vt:lpstr>
      <vt:lpstr>Office Theme</vt:lpstr>
      <vt:lpstr>2_Office Theme</vt:lpstr>
      <vt:lpstr>Visio</vt:lpstr>
      <vt:lpstr>   NeuroEXPLORER (NX) Novel applications of next-generation brain PET scanners  May 29, 2022  Richard E. Carson, Ph.D. Yale University</vt:lpstr>
      <vt:lpstr>High Resolution Human Brain PET Imaging</vt:lpstr>
      <vt:lpstr>HRRT @ Yale PET Center</vt:lpstr>
      <vt:lpstr>What have we learned from the HRRT at Yale</vt:lpstr>
      <vt:lpstr>PowerPoint Presentation</vt:lpstr>
      <vt:lpstr>High sensitivity in Next-Generation Dedicated Brain PET</vt:lpstr>
      <vt:lpstr>High resolution in Next-Generation Dedicated Brain PET</vt:lpstr>
      <vt:lpstr>The NeuroEXPLORER,  a next-generation ultra-high performance human brain PET imager</vt:lpstr>
      <vt:lpstr>PowerPoint Presentation</vt:lpstr>
      <vt:lpstr>What have we have learned from the EXPLORER? </vt:lpstr>
      <vt:lpstr>Depth-of-Interaction and Inter-Crystal Scatter detection</vt:lpstr>
      <vt:lpstr>Partial Shoulder Ring</vt:lpstr>
      <vt:lpstr>Ultra-high resolution insert</vt:lpstr>
      <vt:lpstr>Head Motion Correction  Real-time Markerless Motion Tracking  Stereovision with Structured Light</vt:lpstr>
      <vt:lpstr>NeuroEXPLORER Summary</vt:lpstr>
      <vt:lpstr>Outline</vt:lpstr>
      <vt:lpstr>What Can Next-generation Brain PET Accomplish?</vt:lpstr>
      <vt:lpstr>New Imaging Paradigms</vt:lpstr>
      <vt:lpstr>1. Imaging small brain structures</vt:lpstr>
      <vt:lpstr>Imaging small brain structures: Test/retest in small brain nuclei </vt:lpstr>
      <vt:lpstr>2. Measuring low-density  binding sites</vt:lpstr>
      <vt:lpstr>3. Spinal cord imaging</vt:lpstr>
      <vt:lpstr>4. Dynamic neurotransmitter release</vt:lpstr>
      <vt:lpstr>The lpnt-PET model</vt:lpstr>
      <vt:lpstr>Men Release Dopamine in R Vent Striat when Smoking a Cigarette.  Women do not.</vt:lpstr>
      <vt:lpstr>Enhanced sensitivity to dopamine release</vt:lpstr>
      <vt:lpstr>Testing enhanced sensitivity to neurotransmitter dynamics </vt:lpstr>
      <vt:lpstr>5. Small within-subject changes</vt:lpstr>
      <vt:lpstr>Tests of small within-subject changes: Receptor occupancy with ultra-low drug doses</vt:lpstr>
      <vt:lpstr>Low dose endotoxin to precisely measure small between-scan changes </vt:lpstr>
      <vt:lpstr>6. Atlases of therapeutic targets</vt:lpstr>
      <vt:lpstr>Radiation Dose Reduction High Sensitivity</vt:lpstr>
      <vt:lpstr>Methodological improvements</vt:lpstr>
      <vt:lpstr>Carotid Artery Imaging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 Stanculescu</dc:creator>
  <cp:lastModifiedBy>Carson, Richard</cp:lastModifiedBy>
  <cp:revision>358</cp:revision>
  <dcterms:created xsi:type="dcterms:W3CDTF">2016-12-19T20:54:52Z</dcterms:created>
  <dcterms:modified xsi:type="dcterms:W3CDTF">2022-08-29T16:55:52Z</dcterms:modified>
</cp:coreProperties>
</file>