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  <p:sldMasterId id="2147483981" r:id="rId2"/>
    <p:sldMasterId id="2147483969" r:id="rId3"/>
  </p:sldMasterIdLst>
  <p:notesMasterIdLst>
    <p:notesMasterId r:id="rId7"/>
  </p:notesMasterIdLst>
  <p:handoutMasterIdLst>
    <p:handoutMasterId r:id="rId8"/>
  </p:handoutMasterIdLst>
  <p:sldIdLst>
    <p:sldId id="1007" r:id="rId4"/>
    <p:sldId id="1053" r:id="rId5"/>
    <p:sldId id="1054" r:id="rId6"/>
  </p:sldIdLst>
  <p:sldSz cx="9144000" cy="6858000" type="letter"/>
  <p:notesSz cx="6934200" cy="92837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 Unicode M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 Unicode M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 Unicode M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 Unicode M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 Unicode MS" charset="0"/>
        <a:ea typeface="ＭＳ Ｐゴシック" charset="0"/>
        <a:cs typeface="+mn-cs"/>
      </a:defRPr>
    </a:lvl5pPr>
    <a:lvl6pPr marL="2286000" algn="l" defTabSz="457200" rtl="0" eaLnBrk="1" latinLnBrk="0" hangingPunct="1">
      <a:defRPr sz="1000" kern="1200">
        <a:solidFill>
          <a:schemeClr val="tx1"/>
        </a:solidFill>
        <a:latin typeface="Arial Unicode MS" charset="0"/>
        <a:ea typeface="ＭＳ Ｐゴシック" charset="0"/>
        <a:cs typeface="+mn-cs"/>
      </a:defRPr>
    </a:lvl6pPr>
    <a:lvl7pPr marL="2743200" algn="l" defTabSz="457200" rtl="0" eaLnBrk="1" latinLnBrk="0" hangingPunct="1">
      <a:defRPr sz="1000" kern="1200">
        <a:solidFill>
          <a:schemeClr val="tx1"/>
        </a:solidFill>
        <a:latin typeface="Arial Unicode MS" charset="0"/>
        <a:ea typeface="ＭＳ Ｐゴシック" charset="0"/>
        <a:cs typeface="+mn-cs"/>
      </a:defRPr>
    </a:lvl7pPr>
    <a:lvl8pPr marL="3200400" algn="l" defTabSz="457200" rtl="0" eaLnBrk="1" latinLnBrk="0" hangingPunct="1">
      <a:defRPr sz="1000" kern="1200">
        <a:solidFill>
          <a:schemeClr val="tx1"/>
        </a:solidFill>
        <a:latin typeface="Arial Unicode MS" charset="0"/>
        <a:ea typeface="ＭＳ Ｐゴシック" charset="0"/>
        <a:cs typeface="+mn-cs"/>
      </a:defRPr>
    </a:lvl8pPr>
    <a:lvl9pPr marL="3657600" algn="l" defTabSz="457200" rtl="0" eaLnBrk="1" latinLnBrk="0" hangingPunct="1">
      <a:defRPr sz="1000" kern="1200">
        <a:solidFill>
          <a:schemeClr val="tx1"/>
        </a:solidFill>
        <a:latin typeface="Arial Unicode M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80"/>
    <a:srgbClr val="CC0099"/>
    <a:srgbClr val="0000CC"/>
    <a:srgbClr val="336699"/>
    <a:srgbClr val="7030A0"/>
    <a:srgbClr val="1ED041"/>
    <a:srgbClr val="CEE9FF"/>
    <a:srgbClr val="CBEBFF"/>
    <a:srgbClr val="99CC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0" autoAdjust="0"/>
    <p:restoredTop sz="95915" autoAdjust="0"/>
  </p:normalViewPr>
  <p:slideViewPr>
    <p:cSldViewPr snapToGrid="0">
      <p:cViewPr varScale="1">
        <p:scale>
          <a:sx n="115" d="100"/>
          <a:sy n="115" d="100"/>
        </p:scale>
        <p:origin x="156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-3600" y="-108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84938" y="8897938"/>
            <a:ext cx="406400" cy="2730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124294" tIns="60512" rIns="124294" bIns="60512" anchor="ctr">
            <a:spAutoFit/>
          </a:bodyPr>
          <a:lstStyle/>
          <a:p>
            <a:pPr algn="r" defTabSz="1252538"/>
            <a:fld id="{C25BB0AD-EAD6-1B44-9718-11F9939CF70E}" type="slidenum">
              <a:rPr lang="en-US"/>
              <a:pPr algn="r" defTabSz="1252538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34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83175" cy="4176713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vert="horz" wrap="square" lIns="124294" tIns="60512" rIns="124294" bIns="605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notes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8806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5700" y="701675"/>
            <a:ext cx="4627563" cy="3470275"/>
          </a:xfrm>
          <a:prstGeom prst="rect">
            <a:avLst/>
          </a:prstGeom>
          <a:noFill/>
          <a:ln w="12699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34125" y="8816975"/>
            <a:ext cx="557213" cy="436563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  <a:effectLst/>
        </p:spPr>
        <p:txBody>
          <a:bodyPr wrap="none" lIns="124294" tIns="60512" rIns="124294" bIns="60512" anchor="ctr">
            <a:spAutoFit/>
          </a:bodyPr>
          <a:lstStyle/>
          <a:p>
            <a:pPr algn="r" defTabSz="1252538"/>
            <a:fld id="{4B71C6CB-891A-A046-B386-EFC259B579E9}" type="slidenum">
              <a:rPr lang="en-US" sz="2000"/>
              <a:pPr algn="r" defTabSz="1252538"/>
              <a:t>‹#›</a:t>
            </a:fld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028762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pitchFamily="34" charset="-128"/>
        <a:ea typeface="ＭＳ Ｐゴシック" charset="0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pitchFamily="34" charset="-128"/>
        <a:ea typeface="ＭＳ Ｐゴシック" charset="0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pitchFamily="34" charset="-128"/>
        <a:ea typeface="ＭＳ Ｐゴシック" charset="0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pitchFamily="34" charset="-128"/>
        <a:ea typeface="ＭＳ Ｐゴシック" charset="0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 Unicode MS" pitchFamily="34" charset="-128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5595938" y="6589713"/>
            <a:ext cx="2962275" cy="268287"/>
          </a:xfrm>
        </p:spPr>
        <p:txBody>
          <a:bodyPr/>
          <a:lstStyle>
            <a:lvl1pPr>
              <a:defRPr sz="1100" b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/>
              <a:t>2012 CERN-ECFA-</a:t>
            </a:r>
            <a:r>
              <a:rPr lang="en-US" err="1"/>
              <a:t>NuPECC</a:t>
            </a:r>
            <a:r>
              <a:rPr lang="en-US"/>
              <a:t> Workshop on the </a:t>
            </a:r>
            <a:r>
              <a:rPr lang="en-US" err="1"/>
              <a:t>LHeC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05044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2139001708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50" y="366713"/>
            <a:ext cx="2182813" cy="5748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5738" y="366713"/>
            <a:ext cx="6399212" cy="5748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533959155"/>
      </p:ext>
    </p:extLst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0" y="366713"/>
            <a:ext cx="6530975" cy="387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5738" y="1223963"/>
            <a:ext cx="4291012" cy="4891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23963"/>
            <a:ext cx="4291013" cy="4891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2605931640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0" y="366713"/>
            <a:ext cx="6530975" cy="387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85738" y="1223963"/>
            <a:ext cx="8734425" cy="489108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3371921654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0" y="366713"/>
            <a:ext cx="6530975" cy="3873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5738" y="1223963"/>
            <a:ext cx="4291012" cy="4891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9150" y="1223963"/>
            <a:ext cx="4291013" cy="23685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29150" y="3744913"/>
            <a:ext cx="4291013" cy="23701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1193519155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2566253564"/>
      </p:ext>
    </p:extLst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B5E7F0-A1DF-D34B-B64B-18AEEC25F9FC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D09AB-52E4-434E-A251-DF1B2D9344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12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410AC-6A69-0745-B3BC-E3142F661191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BB61D-1008-D148-ACA6-DEA8D86B23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24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875CF-3EE5-934A-A882-7E0CD3422FBD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D7853-8B9E-7B4B-B5F7-31E9018368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670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066BD-61FA-4D4D-8E7F-B880D130A07C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4287C-8C5D-8047-9543-BDCCBE6B01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09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5595938" y="6589713"/>
            <a:ext cx="2962275" cy="268287"/>
          </a:xfrm>
        </p:spPr>
        <p:txBody>
          <a:bodyPr/>
          <a:lstStyle>
            <a:lvl1pPr>
              <a:defRPr sz="1100" b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/>
              <a:t>2012 CERN-ECFA-</a:t>
            </a:r>
            <a:r>
              <a:rPr lang="en-US" err="1"/>
              <a:t>NuPECC</a:t>
            </a:r>
            <a:r>
              <a:rPr lang="en-US"/>
              <a:t> Workshop on the </a:t>
            </a:r>
            <a:r>
              <a:rPr lang="en-US" err="1"/>
              <a:t>LHeC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728956"/>
      </p:ext>
    </p:extLst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CC7C1E-5616-CD48-9BAF-3E15F9D67A94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09E69-5DD5-6D4D-B6DF-AC4349BCEE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97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B12DB8-08C6-674F-A755-F5DF08CA052E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85407-C6FA-4C4A-90A3-C8592AE548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33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C70032-52A1-6942-A57E-0628B6433895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0ABB2-54FE-E549-9B2F-455841F2F8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68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84BE77-69B4-8D42-9E13-BD125D50A4A2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74B99-691E-8846-B4E3-3535B4FAFF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8733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FF7A05-7966-264B-8579-F51CA60B63BA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F2164-133E-2644-AB49-5BDA16295D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25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813D9-02EE-1642-AC12-B968E437DB23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0623D-6E40-6848-B68C-371EB6624C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65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963F0F-30BF-1C49-82F6-69DF285C6330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AD998-4650-3242-AD11-891FD4B00C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320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6B75B6-2C82-0943-AB39-E8C62F0D0043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4165D-DEED-2848-9890-CB8D269184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025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B7A442-A362-714C-BCD0-3B85A7A963B4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79A74-4EA0-2F47-B746-D60C2338AE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9198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C599E1-1568-F544-8EB4-7B56942023C7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94FB4-BCFC-3A4A-8B2C-43C19387E6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7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844630032"/>
      </p:ext>
    </p:extLst>
  </p:cSld>
  <p:clrMapOvr>
    <a:masterClrMapping/>
  </p:clrMapOvr>
  <p:transition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4DB243-2881-C647-A922-B1DED97ED258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BA4368-C172-354D-B8D1-DB482C876E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543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762C06-C843-5D48-B26B-0EFA668FF6D5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386BA-482B-C94F-848E-485E3FF622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7024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D98905-AFEB-B941-BA01-FF7F30507B95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850CB-B605-4E47-84F1-DE95A10E26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459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38B741-4530-CC43-9956-F21780EC9EB6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913FC-6116-4F4A-8C48-2465BC6C9E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089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4F9B3D-9450-104F-918A-B616A81A2B2D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3E0A1-5A62-DA44-939D-C6880B7AF0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2440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57974-24C5-D74A-988F-28B9962ED859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E1DCF-396E-9E45-BAB8-235B2E4311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083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C92C9-FE57-7F47-A7C1-C28C97CE2958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D753B-E70F-B34A-A6CC-032E20D1BF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301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FAD70C-498E-BB4F-BB7C-E68743A5F6B1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95B0C-C182-F242-B4AB-68B957A204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9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738" y="1223963"/>
            <a:ext cx="4291012" cy="4891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23963"/>
            <a:ext cx="4291013" cy="4891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115540104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4008694572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3240115530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9973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1052888477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Mini-workshop on Low Energy </a:t>
            </a:r>
            <a:r>
              <a:rPr lang="en-US" err="1"/>
              <a:t>Muon</a:t>
            </a:r>
            <a:r>
              <a:rPr lang="en-US"/>
              <a:t> Acceleration, CNU, </a:t>
            </a:r>
            <a:r>
              <a:rPr lang="en-US" err="1"/>
              <a:t>Febru</a:t>
            </a:r>
            <a:r>
              <a:rPr lang="en-US"/>
              <a:t> </a:t>
            </a:r>
            <a:r>
              <a:rPr lang="en-US" err="1"/>
              <a:t>ary</a:t>
            </a:r>
            <a:r>
              <a:rPr lang="en-US"/>
              <a:t>  2-5 , 2010 </a:t>
            </a:r>
          </a:p>
        </p:txBody>
      </p:sp>
    </p:spTree>
    <p:extLst>
      <p:ext uri="{BB962C8B-B14F-4D97-AF65-F5344CB8AC3E}">
        <p14:creationId xmlns:p14="http://schemas.microsoft.com/office/powerpoint/2010/main" val="4215462278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718" name="Line 22"/>
          <p:cNvSpPr>
            <a:spLocks noChangeShapeType="1"/>
          </p:cNvSpPr>
          <p:nvPr userDrawn="1"/>
        </p:nvSpPr>
        <p:spPr bwMode="auto">
          <a:xfrm>
            <a:off x="0" y="64246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 Unicode MS" pitchFamily="34" charset="-128"/>
              <a:ea typeface="+mn-ea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51000" y="366713"/>
            <a:ext cx="65309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Title of Slide</a:t>
            </a:r>
          </a:p>
        </p:txBody>
      </p:sp>
      <p:sp>
        <p:nvSpPr>
          <p:cNvPr id="541699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 Unicode MS" pitchFamily="34" charset="-128"/>
              <a:ea typeface="+mn-ea"/>
            </a:endParaRPr>
          </a:p>
        </p:txBody>
      </p:sp>
      <p:sp>
        <p:nvSpPr>
          <p:cNvPr id="541701" name="Text Box 5"/>
          <p:cNvSpPr txBox="1">
            <a:spLocks noChangeArrowheads="1"/>
          </p:cNvSpPr>
          <p:nvPr/>
        </p:nvSpPr>
        <p:spPr bwMode="auto">
          <a:xfrm>
            <a:off x="82550" y="6677025"/>
            <a:ext cx="2633663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defRPr/>
            </a:pPr>
            <a:r>
              <a:rPr lang="en-US" sz="800">
                <a:solidFill>
                  <a:srgbClr val="660066"/>
                </a:solidFill>
                <a:latin typeface="Arial Unicode MS" pitchFamily="34" charset="-128"/>
                <a:ea typeface="+mn-ea"/>
              </a:rPr>
              <a:t>Operated by JSA for the U.S. Department of Energy</a:t>
            </a:r>
          </a:p>
        </p:txBody>
      </p:sp>
      <p:sp>
        <p:nvSpPr>
          <p:cNvPr id="541704" name="Rectangle 8"/>
          <p:cNvSpPr>
            <a:spLocks noChangeArrowheads="1"/>
          </p:cNvSpPr>
          <p:nvPr/>
        </p:nvSpPr>
        <p:spPr bwMode="auto">
          <a:xfrm>
            <a:off x="3101926" y="6335713"/>
            <a:ext cx="3404382" cy="1723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1400" b="1" dirty="0">
                <a:solidFill>
                  <a:srgbClr val="339966"/>
                </a:solidFill>
                <a:latin typeface="Century Schoolbook" pitchFamily="18" charset="0"/>
                <a:ea typeface="+mn-ea"/>
              </a:rPr>
              <a:t> </a:t>
            </a:r>
            <a:r>
              <a:rPr lang="en-US" sz="1200" b="1" dirty="0">
                <a:solidFill>
                  <a:srgbClr val="339966"/>
                </a:solidFill>
                <a:latin typeface="Arial Unicode MS" pitchFamily="34" charset="-128"/>
                <a:ea typeface="+mn-ea"/>
              </a:rPr>
              <a:t>Thomas Jefferson National Accelerator Facility</a:t>
            </a:r>
          </a:p>
        </p:txBody>
      </p:sp>
      <p:sp>
        <p:nvSpPr>
          <p:cNvPr id="1536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5738" y="1223963"/>
            <a:ext cx="8734425" cy="48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5368" name="Picture 27" descr="JLab_logo_white-sm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6145213"/>
            <a:ext cx="156686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8764588" y="6543675"/>
            <a:ext cx="371475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fld id="{1DABE2FC-1DAE-8041-BD5B-BA68631A099E}" type="slidenum">
              <a:rPr lang="en-US" sz="1200"/>
              <a:pPr/>
              <a:t>‹#›</a:t>
            </a:fld>
            <a:endParaRPr lang="en-US" sz="1200"/>
          </a:p>
        </p:txBody>
      </p:sp>
      <p:sp>
        <p:nvSpPr>
          <p:cNvPr id="14" name="Rectangle 37"/>
          <p:cNvSpPr>
            <a:spLocks noGrp="1" noChangeArrowheads="1"/>
          </p:cNvSpPr>
          <p:nvPr>
            <p:ph type="ftr" sz="quarter" idx="3"/>
          </p:nvPr>
        </p:nvSpPr>
        <p:spPr>
          <a:xfrm>
            <a:off x="3253520" y="6585244"/>
            <a:ext cx="3252788" cy="249237"/>
          </a:xfrm>
          <a:prstGeom prst="rect">
            <a:avLst/>
          </a:prstGeom>
        </p:spPr>
        <p:txBody>
          <a:bodyPr/>
          <a:lstStyle>
            <a:lvl1pPr>
              <a:defRPr>
                <a:latin typeface="Arial Unicode MS" pitchFamily="34" charset="-128"/>
                <a:ea typeface="+mn-ea"/>
              </a:defRPr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pic>
        <p:nvPicPr>
          <p:cNvPr id="15371" name="Picture 5" descr="Logo LHeC.jpg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25" y="6081713"/>
            <a:ext cx="99377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36" r:id="rId1"/>
    <p:sldLayoutId id="2147485437" r:id="rId2"/>
    <p:sldLayoutId id="2147485438" r:id="rId3"/>
    <p:sldLayoutId id="2147485439" r:id="rId4"/>
    <p:sldLayoutId id="2147485440" r:id="rId5"/>
    <p:sldLayoutId id="2147485441" r:id="rId6"/>
    <p:sldLayoutId id="2147485442" r:id="rId7"/>
    <p:sldLayoutId id="2147485443" r:id="rId8"/>
    <p:sldLayoutId id="2147485444" r:id="rId9"/>
    <p:sldLayoutId id="2147485445" r:id="rId10"/>
    <p:sldLayoutId id="2147485446" r:id="rId11"/>
    <p:sldLayoutId id="2147485447" r:id="rId12"/>
    <p:sldLayoutId id="2147485448" r:id="rId13"/>
    <p:sldLayoutId id="2147485449" r:id="rId14"/>
    <p:sldLayoutId id="2147485450" r:id="rId15"/>
  </p:sldLayoutIdLst>
  <p:transition>
    <p:fade thruBlk="1"/>
  </p:transition>
  <p:hf hdr="0" dt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  <a:ea typeface="ＭＳ Ｐゴシック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  <a:ea typeface="ＭＳ Ｐゴシック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  <a:ea typeface="ＭＳ Ｐゴシック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  <a:ea typeface="ＭＳ Ｐゴシック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00279F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19"/>
        </a:buBlip>
        <a:defRPr sz="2400">
          <a:solidFill>
            <a:srgbClr val="000066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Blip>
          <a:blip r:embed="rId20"/>
        </a:buBlip>
        <a:defRPr sz="2000">
          <a:solidFill>
            <a:srgbClr val="990099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lnSpc>
          <a:spcPct val="110000"/>
        </a:lnSpc>
        <a:spcBef>
          <a:spcPct val="45000"/>
        </a:spcBef>
        <a:spcAft>
          <a:spcPct val="30000"/>
        </a:spcAft>
        <a:buSzPct val="100000"/>
        <a:buBlip>
          <a:blip r:embed="rId21"/>
        </a:buBlip>
        <a:defRPr>
          <a:solidFill>
            <a:srgbClr val="009900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defRPr sz="2400">
          <a:solidFill>
            <a:schemeClr val="tx1"/>
          </a:solidFill>
          <a:latin typeface="Times New Roman" pitchFamily="18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4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BAA4051-2508-5A47-AC25-EBEF195CA1C0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 Unicode MS" pitchFamily="34" charset="-128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63934EA-F176-DA46-A35E-7349108590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4" r:id="rId1"/>
    <p:sldLayoutId id="2147485415" r:id="rId2"/>
    <p:sldLayoutId id="2147485416" r:id="rId3"/>
    <p:sldLayoutId id="2147485417" r:id="rId4"/>
    <p:sldLayoutId id="2147485418" r:id="rId5"/>
    <p:sldLayoutId id="2147485419" r:id="rId6"/>
    <p:sldLayoutId id="2147485420" r:id="rId7"/>
    <p:sldLayoutId id="2147485421" r:id="rId8"/>
    <p:sldLayoutId id="2147485422" r:id="rId9"/>
    <p:sldLayoutId id="2147485423" r:id="rId10"/>
    <p:sldLayoutId id="214748542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B0E75EC-F802-D044-B551-9639C8746331}" type="datetimeFigureOut">
              <a:rPr lang="en-US"/>
              <a:pPr/>
              <a:t>9/29/19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 Unicode MS" pitchFamily="34" charset="-128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C7AD58F-3B7E-2B45-A3B3-CB2FE1278F0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5" r:id="rId1"/>
    <p:sldLayoutId id="2147485426" r:id="rId2"/>
    <p:sldLayoutId id="2147485427" r:id="rId3"/>
    <p:sldLayoutId id="2147485428" r:id="rId4"/>
    <p:sldLayoutId id="2147485429" r:id="rId5"/>
    <p:sldLayoutId id="2147485430" r:id="rId6"/>
    <p:sldLayoutId id="2147485431" r:id="rId7"/>
    <p:sldLayoutId id="2147485432" r:id="rId8"/>
    <p:sldLayoutId id="2147485433" r:id="rId9"/>
    <p:sldLayoutId id="2147485434" r:id="rId10"/>
    <p:sldLayoutId id="214748543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10" Type="http://schemas.openxmlformats.org/officeDocument/2006/relationships/image" Target="../media/image15.emf"/><Relationship Id="rId4" Type="http://schemas.openxmlformats.org/officeDocument/2006/relationships/image" Target="../media/image11.emf"/><Relationship Id="rId9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71" name="Text Box 9"/>
          <p:cNvSpPr txBox="1">
            <a:spLocks noChangeArrowheads="1"/>
          </p:cNvSpPr>
          <p:nvPr/>
        </p:nvSpPr>
        <p:spPr bwMode="auto">
          <a:xfrm>
            <a:off x="1201561" y="3650669"/>
            <a:ext cx="1502245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solidFill>
                  <a:srgbClr val="800080"/>
                </a:solidFill>
                <a:cs typeface="Arial" charset="0"/>
              </a:rPr>
              <a:t>7 m </a:t>
            </a:r>
            <a:r>
              <a:rPr lang="en-US" sz="1400" dirty="0" err="1">
                <a:solidFill>
                  <a:srgbClr val="800080"/>
                </a:solidFill>
                <a:cs typeface="Arial" charset="0"/>
              </a:rPr>
              <a:t>Cryo</a:t>
            </a:r>
            <a:r>
              <a:rPr lang="en-US" sz="1400" dirty="0">
                <a:solidFill>
                  <a:srgbClr val="800080"/>
                </a:solidFill>
                <a:cs typeface="Arial" charset="0"/>
              </a:rPr>
              <a:t>: 4-cav.</a:t>
            </a:r>
            <a:endParaRPr lang="en-US" sz="1400" b="1" dirty="0">
              <a:solidFill>
                <a:srgbClr val="800080"/>
              </a:solidFill>
              <a:cs typeface="Arial" charset="0"/>
            </a:endParaRPr>
          </a:p>
        </p:txBody>
      </p:sp>
      <p:sp>
        <p:nvSpPr>
          <p:cNvPr id="57372" name="AutoShape 3"/>
          <p:cNvSpPr>
            <a:spLocks/>
          </p:cNvSpPr>
          <p:nvPr/>
        </p:nvSpPr>
        <p:spPr bwMode="auto">
          <a:xfrm rot="16200000" flipV="1">
            <a:off x="1770291" y="2699798"/>
            <a:ext cx="159905" cy="1893696"/>
          </a:xfrm>
          <a:prstGeom prst="leftBrace">
            <a:avLst>
              <a:gd name="adj1" fmla="val 161027"/>
              <a:gd name="adj2" fmla="val 48389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57363" name="Text Box 9"/>
          <p:cNvSpPr txBox="1">
            <a:spLocks noChangeArrowheads="1"/>
          </p:cNvSpPr>
          <p:nvPr/>
        </p:nvSpPr>
        <p:spPr bwMode="auto">
          <a:xfrm>
            <a:off x="4063129" y="3157129"/>
            <a:ext cx="452037" cy="285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sz="1400" dirty="0" err="1">
                <a:solidFill>
                  <a:srgbClr val="800080"/>
                </a:solidFill>
                <a:cs typeface="Arial" charset="0"/>
              </a:rPr>
              <a:t>L</a:t>
            </a:r>
            <a:r>
              <a:rPr lang="en-US" sz="1400" baseline="-25000" dirty="0" err="1">
                <a:solidFill>
                  <a:srgbClr val="800080"/>
                </a:solidFill>
                <a:cs typeface="Arial" charset="0"/>
              </a:rPr>
              <a:t>c</a:t>
            </a:r>
            <a:endParaRPr lang="en-US" sz="1400" dirty="0">
              <a:solidFill>
                <a:srgbClr val="800080"/>
              </a:solidFill>
              <a:cs typeface="Arial" charset="0"/>
            </a:endParaRPr>
          </a:p>
        </p:txBody>
      </p:sp>
      <p:sp>
        <p:nvSpPr>
          <p:cNvPr id="57364" name="AutoShape 3"/>
          <p:cNvSpPr>
            <a:spLocks/>
          </p:cNvSpPr>
          <p:nvPr/>
        </p:nvSpPr>
        <p:spPr bwMode="auto">
          <a:xfrm rot="16200000" flipV="1">
            <a:off x="633857" y="3465146"/>
            <a:ext cx="89925" cy="296862"/>
          </a:xfrm>
          <a:prstGeom prst="leftBrace">
            <a:avLst>
              <a:gd name="adj1" fmla="val 161304"/>
              <a:gd name="adj2" fmla="val 48389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57349" name="Text Box 9"/>
          <p:cNvSpPr txBox="1">
            <a:spLocks noChangeArrowheads="1"/>
          </p:cNvSpPr>
          <p:nvPr/>
        </p:nvSpPr>
        <p:spPr bwMode="auto">
          <a:xfrm>
            <a:off x="8098693" y="2025054"/>
            <a:ext cx="708806" cy="343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800080"/>
                </a:solidFill>
                <a:cs typeface="Arial" charset="0"/>
              </a:rPr>
              <a:t>×34</a:t>
            </a:r>
          </a:p>
        </p:txBody>
      </p:sp>
      <p:pic>
        <p:nvPicPr>
          <p:cNvPr id="102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343" y="1143240"/>
            <a:ext cx="3846325" cy="112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Text Box 9"/>
          <p:cNvSpPr txBox="1">
            <a:spLocks noChangeArrowheads="1"/>
          </p:cNvSpPr>
          <p:nvPr/>
        </p:nvSpPr>
        <p:spPr bwMode="auto">
          <a:xfrm>
            <a:off x="373034" y="3752553"/>
            <a:ext cx="680326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800080"/>
                </a:solidFill>
                <a:cs typeface="Arial" charset="0"/>
              </a:rPr>
              <a:t>quad</a:t>
            </a:r>
            <a:endParaRPr lang="en-US" sz="1400" b="1" dirty="0">
              <a:solidFill>
                <a:srgbClr val="800080"/>
              </a:solidFill>
              <a:cs typeface="Arial" charset="0"/>
            </a:endParaRP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74625"/>
            <a:ext cx="9144000" cy="387350"/>
          </a:xfrm>
        </p:spPr>
        <p:txBody>
          <a:bodyPr/>
          <a:lstStyle/>
          <a:p>
            <a:pPr eaLnBrk="1" hangingPunct="1"/>
            <a:r>
              <a:rPr lang="en-US" sz="3200" b="0" dirty="0" err="1">
                <a:solidFill>
                  <a:srgbClr val="00B050"/>
                </a:solidFill>
                <a:latin typeface="Arial" charset="0"/>
              </a:rPr>
              <a:t>Cryo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</a:rPr>
              <a:t> Unit Layout/Optics </a:t>
            </a:r>
            <a:r>
              <a:rPr lang="en-US" sz="3200" b="0" dirty="0">
                <a:solidFill>
                  <a:srgbClr val="00B050"/>
                </a:solidFill>
                <a:latin typeface="Symbol" charset="0"/>
              </a:rPr>
              <a:t>-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</a:rPr>
              <a:t> Half-Cell 130</a:t>
            </a:r>
            <a:r>
              <a:rPr lang="en-US" sz="3200" b="0" baseline="30000" dirty="0">
                <a:solidFill>
                  <a:srgbClr val="00B050"/>
                </a:solidFill>
                <a:latin typeface="Arial" charset="0"/>
              </a:rPr>
              <a:t>0</a:t>
            </a:r>
            <a:r>
              <a:rPr lang="en-US" sz="3200" b="0" dirty="0">
                <a:solidFill>
                  <a:srgbClr val="00B050"/>
                </a:solidFill>
                <a:latin typeface="Arial" charset="0"/>
              </a:rPr>
              <a:t> FODO</a:t>
            </a:r>
          </a:p>
        </p:txBody>
      </p:sp>
      <p:sp>
        <p:nvSpPr>
          <p:cNvPr id="57348" name="Text Box 40"/>
          <p:cNvSpPr txBox="1">
            <a:spLocks noChangeArrowheads="1"/>
          </p:cNvSpPr>
          <p:nvPr/>
        </p:nvSpPr>
        <p:spPr bwMode="auto">
          <a:xfrm>
            <a:off x="853935" y="2558881"/>
            <a:ext cx="2520667" cy="597599"/>
          </a:xfrm>
          <a:prstGeom prst="rect">
            <a:avLst/>
          </a:prstGeom>
          <a:noFill/>
          <a:ln w="19050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sz="1400" b="1" dirty="0">
                <a:solidFill>
                  <a:srgbClr val="800080"/>
                </a:solidFill>
              </a:rPr>
              <a:t>801.58</a:t>
            </a:r>
            <a:r>
              <a:rPr lang="en-US" sz="1400" b="1" dirty="0">
                <a:solidFill>
                  <a:srgbClr val="800080"/>
                </a:solidFill>
                <a:cs typeface="Arial" charset="0"/>
              </a:rPr>
              <a:t> MHz RF, </a:t>
            </a:r>
            <a:r>
              <a:rPr lang="en-US" sz="1400" dirty="0">
                <a:solidFill>
                  <a:srgbClr val="800080"/>
                </a:solidFill>
                <a:cs typeface="Arial" charset="0"/>
              </a:rPr>
              <a:t>5-cell cavity</a:t>
            </a:r>
            <a:r>
              <a:rPr lang="en-US" sz="1400" b="1" dirty="0">
                <a:solidFill>
                  <a:srgbClr val="800080"/>
                </a:solidFill>
                <a:cs typeface="Arial" charset="0"/>
              </a:rPr>
              <a:t>:</a:t>
            </a:r>
            <a:endParaRPr lang="en-US" sz="1400" dirty="0">
              <a:solidFill>
                <a:srgbClr val="800080"/>
              </a:solidFill>
              <a:cs typeface="Arial" charset="0"/>
            </a:endParaRPr>
          </a:p>
          <a:p>
            <a:pPr algn="ctr">
              <a:spcBef>
                <a:spcPts val="600"/>
              </a:spcBef>
            </a:pPr>
            <a:r>
              <a:rPr lang="en-US" sz="1400" dirty="0" err="1">
                <a:solidFill>
                  <a:srgbClr val="800080"/>
                </a:solidFill>
                <a:cs typeface="Arial" charset="0"/>
              </a:rPr>
              <a:t>L</a:t>
            </a:r>
            <a:r>
              <a:rPr lang="en-US" sz="1400" baseline="-25000" dirty="0" err="1">
                <a:solidFill>
                  <a:srgbClr val="800080"/>
                </a:solidFill>
                <a:cs typeface="Arial" charset="0"/>
              </a:rPr>
              <a:t>c</a:t>
            </a:r>
            <a:r>
              <a:rPr lang="en-US" sz="1400" dirty="0">
                <a:solidFill>
                  <a:srgbClr val="800080"/>
                </a:solidFill>
                <a:cs typeface="Arial" charset="0"/>
              </a:rPr>
              <a:t> = 91.8 cm </a:t>
            </a: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382751" y="939153"/>
            <a:ext cx="8431213" cy="2508250"/>
            <a:chOff x="204" y="718"/>
            <a:chExt cx="5311" cy="158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4" y="718"/>
              <a:ext cx="5288" cy="1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04" y="718"/>
              <a:ext cx="5288" cy="15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97" y="905"/>
              <a:ext cx="5102" cy="1198"/>
            </a:xfrm>
            <a:prstGeom prst="rect">
              <a:avLst/>
            </a:prstGeom>
            <a:no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212" y="2119"/>
              <a:ext cx="234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29.6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97" y="2119"/>
              <a:ext cx="10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360" y="819"/>
              <a:ext cx="63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                       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6200000">
              <a:off x="181" y="865"/>
              <a:ext cx="156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 rot="16200000">
              <a:off x="208" y="2005"/>
              <a:ext cx="10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 rot="16200000">
              <a:off x="5410" y="845"/>
              <a:ext cx="10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 rot="16200000">
              <a:off x="5410" y="2005"/>
              <a:ext cx="10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 rot="16200000">
              <a:off x="-96" y="1351"/>
              <a:ext cx="709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BETA_X&amp;Y[m]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 rot="16200000">
              <a:off x="5130" y="1375"/>
              <a:ext cx="66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DISP_X&amp;Y[m]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H="1">
              <a:off x="5360" y="1022"/>
              <a:ext cx="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297" y="1022"/>
              <a:ext cx="3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V="1">
              <a:off x="804" y="2072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804" y="905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>
              <a:off x="5360" y="1146"/>
              <a:ext cx="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297" y="1146"/>
              <a:ext cx="3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1318" y="2072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1318" y="905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>
              <a:off x="5360" y="1263"/>
              <a:ext cx="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297" y="1263"/>
              <a:ext cx="3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V="1">
              <a:off x="1824" y="2072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>
              <a:off x="1824" y="905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 flipH="1">
              <a:off x="5360" y="1387"/>
              <a:ext cx="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44" name="Line 30"/>
            <p:cNvSpPr>
              <a:spLocks noChangeShapeType="1"/>
            </p:cNvSpPr>
            <p:nvPr/>
          </p:nvSpPr>
          <p:spPr bwMode="auto">
            <a:xfrm>
              <a:off x="297" y="1387"/>
              <a:ext cx="3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45" name="Line 31"/>
            <p:cNvSpPr>
              <a:spLocks noChangeShapeType="1"/>
            </p:cNvSpPr>
            <p:nvPr/>
          </p:nvSpPr>
          <p:spPr bwMode="auto">
            <a:xfrm flipV="1">
              <a:off x="2338" y="2072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46" name="Line 32"/>
            <p:cNvSpPr>
              <a:spLocks noChangeShapeType="1"/>
            </p:cNvSpPr>
            <p:nvPr/>
          </p:nvSpPr>
          <p:spPr bwMode="auto">
            <a:xfrm>
              <a:off x="2338" y="905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0" name="Line 33"/>
            <p:cNvSpPr>
              <a:spLocks noChangeShapeType="1"/>
            </p:cNvSpPr>
            <p:nvPr/>
          </p:nvSpPr>
          <p:spPr bwMode="auto">
            <a:xfrm flipH="1">
              <a:off x="5360" y="1504"/>
              <a:ext cx="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1" name="Line 34"/>
            <p:cNvSpPr>
              <a:spLocks noChangeShapeType="1"/>
            </p:cNvSpPr>
            <p:nvPr/>
          </p:nvSpPr>
          <p:spPr bwMode="auto">
            <a:xfrm>
              <a:off x="297" y="1504"/>
              <a:ext cx="3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2" name="Line 35"/>
            <p:cNvSpPr>
              <a:spLocks noChangeShapeType="1"/>
            </p:cNvSpPr>
            <p:nvPr/>
          </p:nvSpPr>
          <p:spPr bwMode="auto">
            <a:xfrm flipV="1">
              <a:off x="2844" y="2072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3" name="Line 36"/>
            <p:cNvSpPr>
              <a:spLocks noChangeShapeType="1"/>
            </p:cNvSpPr>
            <p:nvPr/>
          </p:nvSpPr>
          <p:spPr bwMode="auto">
            <a:xfrm>
              <a:off x="2844" y="905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4" name="Line 37"/>
            <p:cNvSpPr>
              <a:spLocks noChangeShapeType="1"/>
            </p:cNvSpPr>
            <p:nvPr/>
          </p:nvSpPr>
          <p:spPr bwMode="auto">
            <a:xfrm flipH="1">
              <a:off x="5360" y="1629"/>
              <a:ext cx="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5" name="Line 38"/>
            <p:cNvSpPr>
              <a:spLocks noChangeShapeType="1"/>
            </p:cNvSpPr>
            <p:nvPr/>
          </p:nvSpPr>
          <p:spPr bwMode="auto">
            <a:xfrm>
              <a:off x="297" y="1629"/>
              <a:ext cx="3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6" name="Line 39"/>
            <p:cNvSpPr>
              <a:spLocks noChangeShapeType="1"/>
            </p:cNvSpPr>
            <p:nvPr/>
          </p:nvSpPr>
          <p:spPr bwMode="auto">
            <a:xfrm flipV="1">
              <a:off x="3358" y="2072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8" name="Line 40"/>
            <p:cNvSpPr>
              <a:spLocks noChangeShapeType="1"/>
            </p:cNvSpPr>
            <p:nvPr/>
          </p:nvSpPr>
          <p:spPr bwMode="auto">
            <a:xfrm>
              <a:off x="3358" y="905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59" name="Line 41"/>
            <p:cNvSpPr>
              <a:spLocks noChangeShapeType="1"/>
            </p:cNvSpPr>
            <p:nvPr/>
          </p:nvSpPr>
          <p:spPr bwMode="auto">
            <a:xfrm flipH="1">
              <a:off x="5360" y="1745"/>
              <a:ext cx="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60" name="Line 42"/>
            <p:cNvSpPr>
              <a:spLocks noChangeShapeType="1"/>
            </p:cNvSpPr>
            <p:nvPr/>
          </p:nvSpPr>
          <p:spPr bwMode="auto">
            <a:xfrm>
              <a:off x="297" y="1745"/>
              <a:ext cx="3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61" name="Line 43"/>
            <p:cNvSpPr>
              <a:spLocks noChangeShapeType="1"/>
            </p:cNvSpPr>
            <p:nvPr/>
          </p:nvSpPr>
          <p:spPr bwMode="auto">
            <a:xfrm flipV="1">
              <a:off x="3864" y="2072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65" name="Line 44"/>
            <p:cNvSpPr>
              <a:spLocks noChangeShapeType="1"/>
            </p:cNvSpPr>
            <p:nvPr/>
          </p:nvSpPr>
          <p:spPr bwMode="auto">
            <a:xfrm>
              <a:off x="3864" y="905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66" name="Line 45"/>
            <p:cNvSpPr>
              <a:spLocks noChangeShapeType="1"/>
            </p:cNvSpPr>
            <p:nvPr/>
          </p:nvSpPr>
          <p:spPr bwMode="auto">
            <a:xfrm flipH="1">
              <a:off x="5360" y="1870"/>
              <a:ext cx="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67" name="Line 46"/>
            <p:cNvSpPr>
              <a:spLocks noChangeShapeType="1"/>
            </p:cNvSpPr>
            <p:nvPr/>
          </p:nvSpPr>
          <p:spPr bwMode="auto">
            <a:xfrm>
              <a:off x="297" y="1870"/>
              <a:ext cx="3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68" name="Line 47"/>
            <p:cNvSpPr>
              <a:spLocks noChangeShapeType="1"/>
            </p:cNvSpPr>
            <p:nvPr/>
          </p:nvSpPr>
          <p:spPr bwMode="auto">
            <a:xfrm flipV="1">
              <a:off x="4378" y="2072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69" name="Line 48"/>
            <p:cNvSpPr>
              <a:spLocks noChangeShapeType="1"/>
            </p:cNvSpPr>
            <p:nvPr/>
          </p:nvSpPr>
          <p:spPr bwMode="auto">
            <a:xfrm>
              <a:off x="4378" y="905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70" name="Line 49"/>
            <p:cNvSpPr>
              <a:spLocks noChangeShapeType="1"/>
            </p:cNvSpPr>
            <p:nvPr/>
          </p:nvSpPr>
          <p:spPr bwMode="auto">
            <a:xfrm flipH="1">
              <a:off x="5360" y="1987"/>
              <a:ext cx="3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50"/>
            <p:cNvSpPr>
              <a:spLocks noChangeShapeType="1"/>
            </p:cNvSpPr>
            <p:nvPr/>
          </p:nvSpPr>
          <p:spPr bwMode="auto">
            <a:xfrm>
              <a:off x="297" y="1987"/>
              <a:ext cx="3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51"/>
            <p:cNvSpPr>
              <a:spLocks noChangeShapeType="1"/>
            </p:cNvSpPr>
            <p:nvPr/>
          </p:nvSpPr>
          <p:spPr bwMode="auto">
            <a:xfrm flipV="1">
              <a:off x="4885" y="2072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52"/>
            <p:cNvSpPr>
              <a:spLocks noChangeShapeType="1"/>
            </p:cNvSpPr>
            <p:nvPr/>
          </p:nvSpPr>
          <p:spPr bwMode="auto">
            <a:xfrm>
              <a:off x="4885" y="905"/>
              <a:ext cx="0" cy="3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297" y="905"/>
              <a:ext cx="5102" cy="918"/>
            </a:xfrm>
            <a:custGeom>
              <a:avLst/>
              <a:gdLst>
                <a:gd name="T0" fmla="*/ 32 w 5102"/>
                <a:gd name="T1" fmla="*/ 0 h 918"/>
                <a:gd name="T2" fmla="*/ 71 w 5102"/>
                <a:gd name="T3" fmla="*/ 0 h 918"/>
                <a:gd name="T4" fmla="*/ 109 w 5102"/>
                <a:gd name="T5" fmla="*/ 0 h 918"/>
                <a:gd name="T6" fmla="*/ 148 w 5102"/>
                <a:gd name="T7" fmla="*/ 0 h 918"/>
                <a:gd name="T8" fmla="*/ 187 w 5102"/>
                <a:gd name="T9" fmla="*/ 0 h 918"/>
                <a:gd name="T10" fmla="*/ 226 w 5102"/>
                <a:gd name="T11" fmla="*/ 0 h 918"/>
                <a:gd name="T12" fmla="*/ 257 w 5102"/>
                <a:gd name="T13" fmla="*/ 0 h 918"/>
                <a:gd name="T14" fmla="*/ 296 w 5102"/>
                <a:gd name="T15" fmla="*/ 0 h 918"/>
                <a:gd name="T16" fmla="*/ 507 w 5102"/>
                <a:gd name="T17" fmla="*/ 0 h 918"/>
                <a:gd name="T18" fmla="*/ 546 w 5102"/>
                <a:gd name="T19" fmla="*/ 0 h 918"/>
                <a:gd name="T20" fmla="*/ 585 w 5102"/>
                <a:gd name="T21" fmla="*/ 0 h 918"/>
                <a:gd name="T22" fmla="*/ 795 w 5102"/>
                <a:gd name="T23" fmla="*/ 0 h 918"/>
                <a:gd name="T24" fmla="*/ 826 w 5102"/>
                <a:gd name="T25" fmla="*/ 0 h 918"/>
                <a:gd name="T26" fmla="*/ 1036 w 5102"/>
                <a:gd name="T27" fmla="*/ 0 h 918"/>
                <a:gd name="T28" fmla="*/ 1075 w 5102"/>
                <a:gd name="T29" fmla="*/ 0 h 918"/>
                <a:gd name="T30" fmla="*/ 1114 w 5102"/>
                <a:gd name="T31" fmla="*/ 0 h 918"/>
                <a:gd name="T32" fmla="*/ 1324 w 5102"/>
                <a:gd name="T33" fmla="*/ 0 h 918"/>
                <a:gd name="T34" fmla="*/ 1356 w 5102"/>
                <a:gd name="T35" fmla="*/ 0 h 918"/>
                <a:gd name="T36" fmla="*/ 1394 w 5102"/>
                <a:gd name="T37" fmla="*/ 0 h 918"/>
                <a:gd name="T38" fmla="*/ 1433 w 5102"/>
                <a:gd name="T39" fmla="*/ 0 h 918"/>
                <a:gd name="T40" fmla="*/ 1472 w 5102"/>
                <a:gd name="T41" fmla="*/ 0 h 918"/>
                <a:gd name="T42" fmla="*/ 1511 w 5102"/>
                <a:gd name="T43" fmla="*/ 0 h 918"/>
                <a:gd name="T44" fmla="*/ 1722 w 5102"/>
                <a:gd name="T45" fmla="*/ 0 h 918"/>
                <a:gd name="T46" fmla="*/ 1753 w 5102"/>
                <a:gd name="T47" fmla="*/ 0 h 918"/>
                <a:gd name="T48" fmla="*/ 1792 w 5102"/>
                <a:gd name="T49" fmla="*/ 0 h 918"/>
                <a:gd name="T50" fmla="*/ 2002 w 5102"/>
                <a:gd name="T51" fmla="*/ 0 h 918"/>
                <a:gd name="T52" fmla="*/ 2041 w 5102"/>
                <a:gd name="T53" fmla="*/ 0 h 918"/>
                <a:gd name="T54" fmla="*/ 2080 w 5102"/>
                <a:gd name="T55" fmla="*/ 0 h 918"/>
                <a:gd name="T56" fmla="*/ 2282 w 5102"/>
                <a:gd name="T57" fmla="*/ 0 h 918"/>
                <a:gd name="T58" fmla="*/ 2321 w 5102"/>
                <a:gd name="T59" fmla="*/ 0 h 918"/>
                <a:gd name="T60" fmla="*/ 2532 w 5102"/>
                <a:gd name="T61" fmla="*/ 0 h 918"/>
                <a:gd name="T62" fmla="*/ 2570 w 5102"/>
                <a:gd name="T63" fmla="*/ 0 h 918"/>
                <a:gd name="T64" fmla="*/ 2609 w 5102"/>
                <a:gd name="T65" fmla="*/ 0 h 918"/>
                <a:gd name="T66" fmla="*/ 2641 w 5102"/>
                <a:gd name="T67" fmla="*/ 0 h 918"/>
                <a:gd name="T68" fmla="*/ 2680 w 5102"/>
                <a:gd name="T69" fmla="*/ 0 h 918"/>
                <a:gd name="T70" fmla="*/ 2718 w 5102"/>
                <a:gd name="T71" fmla="*/ 0 h 918"/>
                <a:gd name="T72" fmla="*/ 2929 w 5102"/>
                <a:gd name="T73" fmla="*/ 0 h 918"/>
                <a:gd name="T74" fmla="*/ 2968 w 5102"/>
                <a:gd name="T75" fmla="*/ 0 h 918"/>
                <a:gd name="T76" fmla="*/ 3007 w 5102"/>
                <a:gd name="T77" fmla="*/ 0 h 918"/>
                <a:gd name="T78" fmla="*/ 3209 w 5102"/>
                <a:gd name="T79" fmla="*/ 132 h 918"/>
                <a:gd name="T80" fmla="*/ 3248 w 5102"/>
                <a:gd name="T81" fmla="*/ 155 h 918"/>
                <a:gd name="T82" fmla="*/ 3287 w 5102"/>
                <a:gd name="T83" fmla="*/ 187 h 918"/>
                <a:gd name="T84" fmla="*/ 3497 w 5102"/>
                <a:gd name="T85" fmla="*/ 334 h 918"/>
                <a:gd name="T86" fmla="*/ 3536 w 5102"/>
                <a:gd name="T87" fmla="*/ 366 h 918"/>
                <a:gd name="T88" fmla="*/ 3567 w 5102"/>
                <a:gd name="T89" fmla="*/ 389 h 918"/>
                <a:gd name="T90" fmla="*/ 3778 w 5102"/>
                <a:gd name="T91" fmla="*/ 513 h 918"/>
                <a:gd name="T92" fmla="*/ 3817 w 5102"/>
                <a:gd name="T93" fmla="*/ 537 h 918"/>
                <a:gd name="T94" fmla="*/ 3855 w 5102"/>
                <a:gd name="T95" fmla="*/ 552 h 918"/>
                <a:gd name="T96" fmla="*/ 3894 w 5102"/>
                <a:gd name="T97" fmla="*/ 576 h 918"/>
                <a:gd name="T98" fmla="*/ 3933 w 5102"/>
                <a:gd name="T99" fmla="*/ 591 h 918"/>
                <a:gd name="T100" fmla="*/ 3965 w 5102"/>
                <a:gd name="T101" fmla="*/ 615 h 918"/>
                <a:gd name="T102" fmla="*/ 4175 w 5102"/>
                <a:gd name="T103" fmla="*/ 708 h 918"/>
                <a:gd name="T104" fmla="*/ 4214 w 5102"/>
                <a:gd name="T105" fmla="*/ 724 h 918"/>
                <a:gd name="T106" fmla="*/ 4253 w 5102"/>
                <a:gd name="T107" fmla="*/ 739 h 918"/>
                <a:gd name="T108" fmla="*/ 4463 w 5102"/>
                <a:gd name="T109" fmla="*/ 809 h 918"/>
                <a:gd name="T110" fmla="*/ 4494 w 5102"/>
                <a:gd name="T111" fmla="*/ 817 h 918"/>
                <a:gd name="T112" fmla="*/ 4704 w 5102"/>
                <a:gd name="T113" fmla="*/ 872 h 918"/>
                <a:gd name="T114" fmla="*/ 4743 w 5102"/>
                <a:gd name="T115" fmla="*/ 879 h 918"/>
                <a:gd name="T116" fmla="*/ 4782 w 5102"/>
                <a:gd name="T117" fmla="*/ 887 h 918"/>
                <a:gd name="T118" fmla="*/ 4993 w 5102"/>
                <a:gd name="T119" fmla="*/ 910 h 918"/>
                <a:gd name="T120" fmla="*/ 5031 w 5102"/>
                <a:gd name="T121" fmla="*/ 918 h 918"/>
                <a:gd name="T122" fmla="*/ 5063 w 5102"/>
                <a:gd name="T123" fmla="*/ 918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02" h="91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1028" y="0"/>
                  </a:lnTo>
                  <a:lnTo>
                    <a:pt x="1028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7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807" y="0"/>
                  </a:lnTo>
                  <a:lnTo>
                    <a:pt x="1807" y="0"/>
                  </a:lnTo>
                  <a:lnTo>
                    <a:pt x="1807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251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60" y="0"/>
                  </a:lnTo>
                  <a:lnTo>
                    <a:pt x="2360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7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201" y="124"/>
                  </a:lnTo>
                  <a:lnTo>
                    <a:pt x="3201" y="124"/>
                  </a:lnTo>
                  <a:lnTo>
                    <a:pt x="3201" y="124"/>
                  </a:lnTo>
                  <a:lnTo>
                    <a:pt x="3201" y="124"/>
                  </a:lnTo>
                  <a:lnTo>
                    <a:pt x="3209" y="124"/>
                  </a:lnTo>
                  <a:lnTo>
                    <a:pt x="3209" y="124"/>
                  </a:lnTo>
                  <a:lnTo>
                    <a:pt x="3209" y="124"/>
                  </a:lnTo>
                  <a:lnTo>
                    <a:pt x="3209" y="124"/>
                  </a:lnTo>
                  <a:lnTo>
                    <a:pt x="3209" y="132"/>
                  </a:lnTo>
                  <a:lnTo>
                    <a:pt x="3209" y="132"/>
                  </a:lnTo>
                  <a:lnTo>
                    <a:pt x="3209" y="132"/>
                  </a:lnTo>
                  <a:lnTo>
                    <a:pt x="3217" y="132"/>
                  </a:lnTo>
                  <a:lnTo>
                    <a:pt x="3217" y="132"/>
                  </a:lnTo>
                  <a:lnTo>
                    <a:pt x="3217" y="132"/>
                  </a:lnTo>
                  <a:lnTo>
                    <a:pt x="3217" y="132"/>
                  </a:lnTo>
                  <a:lnTo>
                    <a:pt x="3217" y="132"/>
                  </a:lnTo>
                  <a:lnTo>
                    <a:pt x="3217" y="132"/>
                  </a:lnTo>
                  <a:lnTo>
                    <a:pt x="3217" y="132"/>
                  </a:lnTo>
                  <a:lnTo>
                    <a:pt x="3217" y="140"/>
                  </a:lnTo>
                  <a:lnTo>
                    <a:pt x="3225" y="140"/>
                  </a:lnTo>
                  <a:lnTo>
                    <a:pt x="3225" y="140"/>
                  </a:lnTo>
                  <a:lnTo>
                    <a:pt x="3225" y="140"/>
                  </a:lnTo>
                  <a:lnTo>
                    <a:pt x="3225" y="140"/>
                  </a:lnTo>
                  <a:lnTo>
                    <a:pt x="3225" y="140"/>
                  </a:lnTo>
                  <a:lnTo>
                    <a:pt x="3225" y="140"/>
                  </a:lnTo>
                  <a:lnTo>
                    <a:pt x="3225" y="140"/>
                  </a:lnTo>
                  <a:lnTo>
                    <a:pt x="3225" y="140"/>
                  </a:lnTo>
                  <a:lnTo>
                    <a:pt x="3232" y="140"/>
                  </a:lnTo>
                  <a:lnTo>
                    <a:pt x="3232" y="148"/>
                  </a:lnTo>
                  <a:lnTo>
                    <a:pt x="3232" y="148"/>
                  </a:lnTo>
                  <a:lnTo>
                    <a:pt x="3232" y="148"/>
                  </a:lnTo>
                  <a:lnTo>
                    <a:pt x="3232" y="148"/>
                  </a:lnTo>
                  <a:lnTo>
                    <a:pt x="3232" y="148"/>
                  </a:lnTo>
                  <a:lnTo>
                    <a:pt x="3232" y="148"/>
                  </a:lnTo>
                  <a:lnTo>
                    <a:pt x="3240" y="148"/>
                  </a:lnTo>
                  <a:lnTo>
                    <a:pt x="3240" y="148"/>
                  </a:lnTo>
                  <a:lnTo>
                    <a:pt x="3240" y="148"/>
                  </a:lnTo>
                  <a:lnTo>
                    <a:pt x="3240" y="148"/>
                  </a:lnTo>
                  <a:lnTo>
                    <a:pt x="3240" y="155"/>
                  </a:lnTo>
                  <a:lnTo>
                    <a:pt x="3240" y="155"/>
                  </a:lnTo>
                  <a:lnTo>
                    <a:pt x="3240" y="155"/>
                  </a:lnTo>
                  <a:lnTo>
                    <a:pt x="3240" y="155"/>
                  </a:lnTo>
                  <a:lnTo>
                    <a:pt x="3248" y="155"/>
                  </a:lnTo>
                  <a:lnTo>
                    <a:pt x="3248" y="155"/>
                  </a:lnTo>
                  <a:lnTo>
                    <a:pt x="3248" y="155"/>
                  </a:lnTo>
                  <a:lnTo>
                    <a:pt x="3248" y="155"/>
                  </a:lnTo>
                  <a:lnTo>
                    <a:pt x="3248" y="155"/>
                  </a:lnTo>
                  <a:lnTo>
                    <a:pt x="3248" y="155"/>
                  </a:lnTo>
                  <a:lnTo>
                    <a:pt x="3248" y="163"/>
                  </a:lnTo>
                  <a:lnTo>
                    <a:pt x="3248" y="163"/>
                  </a:lnTo>
                  <a:lnTo>
                    <a:pt x="3256" y="163"/>
                  </a:lnTo>
                  <a:lnTo>
                    <a:pt x="3256" y="163"/>
                  </a:lnTo>
                  <a:lnTo>
                    <a:pt x="3256" y="163"/>
                  </a:lnTo>
                  <a:lnTo>
                    <a:pt x="3256" y="163"/>
                  </a:lnTo>
                  <a:lnTo>
                    <a:pt x="3256" y="163"/>
                  </a:lnTo>
                  <a:lnTo>
                    <a:pt x="3256" y="163"/>
                  </a:lnTo>
                  <a:lnTo>
                    <a:pt x="3256" y="163"/>
                  </a:lnTo>
                  <a:lnTo>
                    <a:pt x="3264" y="163"/>
                  </a:lnTo>
                  <a:lnTo>
                    <a:pt x="3264" y="171"/>
                  </a:lnTo>
                  <a:lnTo>
                    <a:pt x="3264" y="171"/>
                  </a:lnTo>
                  <a:lnTo>
                    <a:pt x="3264" y="171"/>
                  </a:lnTo>
                  <a:lnTo>
                    <a:pt x="3264" y="171"/>
                  </a:lnTo>
                  <a:lnTo>
                    <a:pt x="3264" y="171"/>
                  </a:lnTo>
                  <a:lnTo>
                    <a:pt x="3264" y="171"/>
                  </a:lnTo>
                  <a:lnTo>
                    <a:pt x="3264" y="171"/>
                  </a:lnTo>
                  <a:lnTo>
                    <a:pt x="3271" y="171"/>
                  </a:lnTo>
                  <a:lnTo>
                    <a:pt x="3271" y="171"/>
                  </a:lnTo>
                  <a:lnTo>
                    <a:pt x="3271" y="171"/>
                  </a:lnTo>
                  <a:lnTo>
                    <a:pt x="3271" y="179"/>
                  </a:lnTo>
                  <a:lnTo>
                    <a:pt x="3271" y="179"/>
                  </a:lnTo>
                  <a:lnTo>
                    <a:pt x="3271" y="179"/>
                  </a:lnTo>
                  <a:lnTo>
                    <a:pt x="3271" y="179"/>
                  </a:lnTo>
                  <a:lnTo>
                    <a:pt x="3271" y="179"/>
                  </a:lnTo>
                  <a:lnTo>
                    <a:pt x="3279" y="179"/>
                  </a:lnTo>
                  <a:lnTo>
                    <a:pt x="3279" y="179"/>
                  </a:lnTo>
                  <a:lnTo>
                    <a:pt x="3279" y="179"/>
                  </a:lnTo>
                  <a:lnTo>
                    <a:pt x="3279" y="179"/>
                  </a:lnTo>
                  <a:lnTo>
                    <a:pt x="3279" y="179"/>
                  </a:lnTo>
                  <a:lnTo>
                    <a:pt x="3279" y="187"/>
                  </a:lnTo>
                  <a:lnTo>
                    <a:pt x="3279" y="187"/>
                  </a:lnTo>
                  <a:lnTo>
                    <a:pt x="3287" y="187"/>
                  </a:lnTo>
                  <a:lnTo>
                    <a:pt x="3287" y="187"/>
                  </a:lnTo>
                  <a:lnTo>
                    <a:pt x="3287" y="187"/>
                  </a:lnTo>
                  <a:lnTo>
                    <a:pt x="3287" y="187"/>
                  </a:lnTo>
                  <a:lnTo>
                    <a:pt x="3287" y="187"/>
                  </a:lnTo>
                  <a:lnTo>
                    <a:pt x="3287" y="187"/>
                  </a:lnTo>
                  <a:lnTo>
                    <a:pt x="3287" y="187"/>
                  </a:lnTo>
                  <a:lnTo>
                    <a:pt x="3287" y="187"/>
                  </a:lnTo>
                  <a:lnTo>
                    <a:pt x="3295" y="194"/>
                  </a:lnTo>
                  <a:lnTo>
                    <a:pt x="3295" y="194"/>
                  </a:lnTo>
                  <a:lnTo>
                    <a:pt x="3295" y="194"/>
                  </a:lnTo>
                  <a:lnTo>
                    <a:pt x="3295" y="194"/>
                  </a:lnTo>
                  <a:lnTo>
                    <a:pt x="3295" y="194"/>
                  </a:lnTo>
                  <a:lnTo>
                    <a:pt x="3295" y="194"/>
                  </a:lnTo>
                  <a:lnTo>
                    <a:pt x="3295" y="194"/>
                  </a:lnTo>
                  <a:lnTo>
                    <a:pt x="3295" y="194"/>
                  </a:lnTo>
                  <a:lnTo>
                    <a:pt x="3303" y="194"/>
                  </a:lnTo>
                  <a:lnTo>
                    <a:pt x="3303" y="194"/>
                  </a:lnTo>
                  <a:lnTo>
                    <a:pt x="3303" y="202"/>
                  </a:lnTo>
                  <a:lnTo>
                    <a:pt x="3303" y="202"/>
                  </a:lnTo>
                  <a:lnTo>
                    <a:pt x="3303" y="202"/>
                  </a:lnTo>
                  <a:lnTo>
                    <a:pt x="3303" y="202"/>
                  </a:lnTo>
                  <a:lnTo>
                    <a:pt x="3303" y="202"/>
                  </a:lnTo>
                  <a:lnTo>
                    <a:pt x="3474" y="327"/>
                  </a:lnTo>
                  <a:lnTo>
                    <a:pt x="3482" y="327"/>
                  </a:lnTo>
                  <a:lnTo>
                    <a:pt x="3482" y="327"/>
                  </a:lnTo>
                  <a:lnTo>
                    <a:pt x="3482" y="327"/>
                  </a:lnTo>
                  <a:lnTo>
                    <a:pt x="3482" y="327"/>
                  </a:lnTo>
                  <a:lnTo>
                    <a:pt x="3482" y="327"/>
                  </a:lnTo>
                  <a:lnTo>
                    <a:pt x="3482" y="327"/>
                  </a:lnTo>
                  <a:lnTo>
                    <a:pt x="3482" y="327"/>
                  </a:lnTo>
                  <a:lnTo>
                    <a:pt x="3489" y="327"/>
                  </a:lnTo>
                  <a:lnTo>
                    <a:pt x="3489" y="334"/>
                  </a:lnTo>
                  <a:lnTo>
                    <a:pt x="3489" y="334"/>
                  </a:lnTo>
                  <a:lnTo>
                    <a:pt x="3489" y="334"/>
                  </a:lnTo>
                  <a:lnTo>
                    <a:pt x="3489" y="334"/>
                  </a:lnTo>
                  <a:lnTo>
                    <a:pt x="3489" y="334"/>
                  </a:lnTo>
                  <a:lnTo>
                    <a:pt x="3489" y="334"/>
                  </a:lnTo>
                  <a:lnTo>
                    <a:pt x="3489" y="334"/>
                  </a:lnTo>
                  <a:lnTo>
                    <a:pt x="3497" y="334"/>
                  </a:lnTo>
                  <a:lnTo>
                    <a:pt x="3497" y="334"/>
                  </a:lnTo>
                  <a:lnTo>
                    <a:pt x="3497" y="334"/>
                  </a:lnTo>
                  <a:lnTo>
                    <a:pt x="3497" y="334"/>
                  </a:lnTo>
                  <a:lnTo>
                    <a:pt x="3497" y="342"/>
                  </a:lnTo>
                  <a:lnTo>
                    <a:pt x="3497" y="342"/>
                  </a:lnTo>
                  <a:lnTo>
                    <a:pt x="3497" y="342"/>
                  </a:lnTo>
                  <a:lnTo>
                    <a:pt x="3497" y="342"/>
                  </a:lnTo>
                  <a:lnTo>
                    <a:pt x="3505" y="342"/>
                  </a:lnTo>
                  <a:lnTo>
                    <a:pt x="3505" y="342"/>
                  </a:lnTo>
                  <a:lnTo>
                    <a:pt x="3505" y="342"/>
                  </a:lnTo>
                  <a:lnTo>
                    <a:pt x="3505" y="342"/>
                  </a:lnTo>
                  <a:lnTo>
                    <a:pt x="3505" y="342"/>
                  </a:lnTo>
                  <a:lnTo>
                    <a:pt x="3505" y="342"/>
                  </a:lnTo>
                  <a:lnTo>
                    <a:pt x="3505" y="342"/>
                  </a:lnTo>
                  <a:lnTo>
                    <a:pt x="3513" y="350"/>
                  </a:lnTo>
                  <a:lnTo>
                    <a:pt x="3513" y="350"/>
                  </a:lnTo>
                  <a:lnTo>
                    <a:pt x="3513" y="350"/>
                  </a:lnTo>
                  <a:lnTo>
                    <a:pt x="3513" y="350"/>
                  </a:lnTo>
                  <a:lnTo>
                    <a:pt x="3513" y="350"/>
                  </a:lnTo>
                  <a:lnTo>
                    <a:pt x="3513" y="350"/>
                  </a:lnTo>
                  <a:lnTo>
                    <a:pt x="3513" y="350"/>
                  </a:lnTo>
                  <a:lnTo>
                    <a:pt x="3513" y="350"/>
                  </a:lnTo>
                  <a:lnTo>
                    <a:pt x="3521" y="350"/>
                  </a:lnTo>
                  <a:lnTo>
                    <a:pt x="3521" y="350"/>
                  </a:lnTo>
                  <a:lnTo>
                    <a:pt x="3521" y="350"/>
                  </a:lnTo>
                  <a:lnTo>
                    <a:pt x="3521" y="350"/>
                  </a:lnTo>
                  <a:lnTo>
                    <a:pt x="3521" y="358"/>
                  </a:lnTo>
                  <a:lnTo>
                    <a:pt x="3521" y="358"/>
                  </a:lnTo>
                  <a:lnTo>
                    <a:pt x="3521" y="358"/>
                  </a:lnTo>
                  <a:lnTo>
                    <a:pt x="3521" y="358"/>
                  </a:lnTo>
                  <a:lnTo>
                    <a:pt x="3528" y="358"/>
                  </a:lnTo>
                  <a:lnTo>
                    <a:pt x="3528" y="358"/>
                  </a:lnTo>
                  <a:lnTo>
                    <a:pt x="3528" y="358"/>
                  </a:lnTo>
                  <a:lnTo>
                    <a:pt x="3528" y="358"/>
                  </a:lnTo>
                  <a:lnTo>
                    <a:pt x="3528" y="358"/>
                  </a:lnTo>
                  <a:lnTo>
                    <a:pt x="3528" y="358"/>
                  </a:lnTo>
                  <a:lnTo>
                    <a:pt x="3528" y="358"/>
                  </a:lnTo>
                  <a:lnTo>
                    <a:pt x="3536" y="366"/>
                  </a:lnTo>
                  <a:lnTo>
                    <a:pt x="3536" y="366"/>
                  </a:lnTo>
                  <a:lnTo>
                    <a:pt x="3536" y="366"/>
                  </a:lnTo>
                  <a:lnTo>
                    <a:pt x="3536" y="366"/>
                  </a:lnTo>
                  <a:lnTo>
                    <a:pt x="3536" y="366"/>
                  </a:lnTo>
                  <a:lnTo>
                    <a:pt x="3536" y="366"/>
                  </a:lnTo>
                  <a:lnTo>
                    <a:pt x="3536" y="366"/>
                  </a:lnTo>
                  <a:lnTo>
                    <a:pt x="3536" y="366"/>
                  </a:lnTo>
                  <a:lnTo>
                    <a:pt x="3544" y="366"/>
                  </a:lnTo>
                  <a:lnTo>
                    <a:pt x="3544" y="366"/>
                  </a:lnTo>
                  <a:lnTo>
                    <a:pt x="3544" y="366"/>
                  </a:lnTo>
                  <a:lnTo>
                    <a:pt x="3544" y="366"/>
                  </a:lnTo>
                  <a:lnTo>
                    <a:pt x="3544" y="373"/>
                  </a:lnTo>
                  <a:lnTo>
                    <a:pt x="3544" y="373"/>
                  </a:lnTo>
                  <a:lnTo>
                    <a:pt x="3544" y="373"/>
                  </a:lnTo>
                  <a:lnTo>
                    <a:pt x="3544" y="373"/>
                  </a:lnTo>
                  <a:lnTo>
                    <a:pt x="3552" y="373"/>
                  </a:lnTo>
                  <a:lnTo>
                    <a:pt x="3552" y="373"/>
                  </a:lnTo>
                  <a:lnTo>
                    <a:pt x="3552" y="373"/>
                  </a:lnTo>
                  <a:lnTo>
                    <a:pt x="3552" y="373"/>
                  </a:lnTo>
                  <a:lnTo>
                    <a:pt x="3552" y="373"/>
                  </a:lnTo>
                  <a:lnTo>
                    <a:pt x="3552" y="373"/>
                  </a:lnTo>
                  <a:lnTo>
                    <a:pt x="3552" y="373"/>
                  </a:lnTo>
                  <a:lnTo>
                    <a:pt x="3560" y="373"/>
                  </a:lnTo>
                  <a:lnTo>
                    <a:pt x="3560" y="381"/>
                  </a:lnTo>
                  <a:lnTo>
                    <a:pt x="3560" y="381"/>
                  </a:lnTo>
                  <a:lnTo>
                    <a:pt x="3560" y="381"/>
                  </a:lnTo>
                  <a:lnTo>
                    <a:pt x="3560" y="381"/>
                  </a:lnTo>
                  <a:lnTo>
                    <a:pt x="3560" y="381"/>
                  </a:lnTo>
                  <a:lnTo>
                    <a:pt x="3560" y="381"/>
                  </a:lnTo>
                  <a:lnTo>
                    <a:pt x="3560" y="381"/>
                  </a:lnTo>
                  <a:lnTo>
                    <a:pt x="3567" y="381"/>
                  </a:lnTo>
                  <a:lnTo>
                    <a:pt x="3567" y="381"/>
                  </a:lnTo>
                  <a:lnTo>
                    <a:pt x="3567" y="381"/>
                  </a:lnTo>
                  <a:lnTo>
                    <a:pt x="3567" y="381"/>
                  </a:lnTo>
                  <a:lnTo>
                    <a:pt x="3567" y="381"/>
                  </a:lnTo>
                  <a:lnTo>
                    <a:pt x="3567" y="389"/>
                  </a:lnTo>
                  <a:lnTo>
                    <a:pt x="3567" y="389"/>
                  </a:lnTo>
                  <a:lnTo>
                    <a:pt x="3567" y="389"/>
                  </a:lnTo>
                  <a:lnTo>
                    <a:pt x="3575" y="389"/>
                  </a:lnTo>
                  <a:lnTo>
                    <a:pt x="3575" y="389"/>
                  </a:lnTo>
                  <a:lnTo>
                    <a:pt x="3575" y="389"/>
                  </a:lnTo>
                  <a:lnTo>
                    <a:pt x="3575" y="389"/>
                  </a:lnTo>
                  <a:lnTo>
                    <a:pt x="3575" y="389"/>
                  </a:lnTo>
                  <a:lnTo>
                    <a:pt x="3575" y="389"/>
                  </a:lnTo>
                  <a:lnTo>
                    <a:pt x="3575" y="389"/>
                  </a:lnTo>
                  <a:lnTo>
                    <a:pt x="3583" y="389"/>
                  </a:lnTo>
                  <a:lnTo>
                    <a:pt x="3583" y="397"/>
                  </a:lnTo>
                  <a:lnTo>
                    <a:pt x="3583" y="397"/>
                  </a:lnTo>
                  <a:lnTo>
                    <a:pt x="3754" y="498"/>
                  </a:lnTo>
                  <a:lnTo>
                    <a:pt x="3754" y="498"/>
                  </a:lnTo>
                  <a:lnTo>
                    <a:pt x="3754" y="498"/>
                  </a:lnTo>
                  <a:lnTo>
                    <a:pt x="3754" y="498"/>
                  </a:lnTo>
                  <a:lnTo>
                    <a:pt x="3754" y="498"/>
                  </a:lnTo>
                  <a:lnTo>
                    <a:pt x="3762" y="498"/>
                  </a:lnTo>
                  <a:lnTo>
                    <a:pt x="3762" y="506"/>
                  </a:lnTo>
                  <a:lnTo>
                    <a:pt x="3762" y="506"/>
                  </a:lnTo>
                  <a:lnTo>
                    <a:pt x="3762" y="506"/>
                  </a:lnTo>
                  <a:lnTo>
                    <a:pt x="3762" y="506"/>
                  </a:lnTo>
                  <a:lnTo>
                    <a:pt x="3762" y="506"/>
                  </a:lnTo>
                  <a:lnTo>
                    <a:pt x="3762" y="506"/>
                  </a:lnTo>
                  <a:lnTo>
                    <a:pt x="3762" y="506"/>
                  </a:lnTo>
                  <a:lnTo>
                    <a:pt x="3770" y="506"/>
                  </a:lnTo>
                  <a:lnTo>
                    <a:pt x="3770" y="506"/>
                  </a:lnTo>
                  <a:lnTo>
                    <a:pt x="3770" y="506"/>
                  </a:lnTo>
                  <a:lnTo>
                    <a:pt x="3770" y="506"/>
                  </a:lnTo>
                  <a:lnTo>
                    <a:pt x="3770" y="506"/>
                  </a:lnTo>
                  <a:lnTo>
                    <a:pt x="3770" y="506"/>
                  </a:lnTo>
                  <a:lnTo>
                    <a:pt x="3770" y="513"/>
                  </a:lnTo>
                  <a:lnTo>
                    <a:pt x="3778" y="513"/>
                  </a:lnTo>
                  <a:lnTo>
                    <a:pt x="3778" y="513"/>
                  </a:lnTo>
                  <a:lnTo>
                    <a:pt x="3778" y="513"/>
                  </a:lnTo>
                  <a:lnTo>
                    <a:pt x="3778" y="513"/>
                  </a:lnTo>
                  <a:lnTo>
                    <a:pt x="3778" y="513"/>
                  </a:lnTo>
                  <a:lnTo>
                    <a:pt x="3778" y="513"/>
                  </a:lnTo>
                  <a:lnTo>
                    <a:pt x="3778" y="513"/>
                  </a:lnTo>
                  <a:lnTo>
                    <a:pt x="3778" y="513"/>
                  </a:lnTo>
                  <a:lnTo>
                    <a:pt x="3785" y="513"/>
                  </a:lnTo>
                  <a:lnTo>
                    <a:pt x="3785" y="513"/>
                  </a:lnTo>
                  <a:lnTo>
                    <a:pt x="3785" y="513"/>
                  </a:lnTo>
                  <a:lnTo>
                    <a:pt x="3785" y="513"/>
                  </a:lnTo>
                  <a:lnTo>
                    <a:pt x="3785" y="513"/>
                  </a:lnTo>
                  <a:lnTo>
                    <a:pt x="3785" y="521"/>
                  </a:lnTo>
                  <a:lnTo>
                    <a:pt x="3785" y="521"/>
                  </a:lnTo>
                  <a:lnTo>
                    <a:pt x="3785" y="521"/>
                  </a:lnTo>
                  <a:lnTo>
                    <a:pt x="3793" y="521"/>
                  </a:lnTo>
                  <a:lnTo>
                    <a:pt x="3793" y="521"/>
                  </a:lnTo>
                  <a:lnTo>
                    <a:pt x="3793" y="521"/>
                  </a:lnTo>
                  <a:lnTo>
                    <a:pt x="3793" y="521"/>
                  </a:lnTo>
                  <a:lnTo>
                    <a:pt x="3793" y="521"/>
                  </a:lnTo>
                  <a:lnTo>
                    <a:pt x="3793" y="521"/>
                  </a:lnTo>
                  <a:lnTo>
                    <a:pt x="3793" y="521"/>
                  </a:lnTo>
                  <a:lnTo>
                    <a:pt x="3793" y="521"/>
                  </a:lnTo>
                  <a:lnTo>
                    <a:pt x="3801" y="521"/>
                  </a:lnTo>
                  <a:lnTo>
                    <a:pt x="3801" y="521"/>
                  </a:lnTo>
                  <a:lnTo>
                    <a:pt x="3801" y="529"/>
                  </a:lnTo>
                  <a:lnTo>
                    <a:pt x="3801" y="529"/>
                  </a:lnTo>
                  <a:lnTo>
                    <a:pt x="3801" y="529"/>
                  </a:lnTo>
                  <a:lnTo>
                    <a:pt x="3801" y="529"/>
                  </a:lnTo>
                  <a:lnTo>
                    <a:pt x="3801" y="529"/>
                  </a:lnTo>
                  <a:lnTo>
                    <a:pt x="3809" y="529"/>
                  </a:lnTo>
                  <a:lnTo>
                    <a:pt x="3809" y="529"/>
                  </a:lnTo>
                  <a:lnTo>
                    <a:pt x="3809" y="529"/>
                  </a:lnTo>
                  <a:lnTo>
                    <a:pt x="3809" y="529"/>
                  </a:lnTo>
                  <a:lnTo>
                    <a:pt x="3809" y="529"/>
                  </a:lnTo>
                  <a:lnTo>
                    <a:pt x="3809" y="529"/>
                  </a:lnTo>
                  <a:lnTo>
                    <a:pt x="3809" y="529"/>
                  </a:lnTo>
                  <a:lnTo>
                    <a:pt x="3809" y="529"/>
                  </a:lnTo>
                  <a:lnTo>
                    <a:pt x="3817" y="529"/>
                  </a:lnTo>
                  <a:lnTo>
                    <a:pt x="3817" y="537"/>
                  </a:lnTo>
                  <a:lnTo>
                    <a:pt x="3817" y="537"/>
                  </a:lnTo>
                  <a:lnTo>
                    <a:pt x="3817" y="537"/>
                  </a:lnTo>
                  <a:lnTo>
                    <a:pt x="3817" y="537"/>
                  </a:lnTo>
                  <a:lnTo>
                    <a:pt x="3817" y="537"/>
                  </a:lnTo>
                  <a:lnTo>
                    <a:pt x="3817" y="537"/>
                  </a:lnTo>
                  <a:lnTo>
                    <a:pt x="3817" y="537"/>
                  </a:lnTo>
                  <a:lnTo>
                    <a:pt x="3824" y="537"/>
                  </a:lnTo>
                  <a:lnTo>
                    <a:pt x="3824" y="537"/>
                  </a:lnTo>
                  <a:lnTo>
                    <a:pt x="3824" y="537"/>
                  </a:lnTo>
                  <a:lnTo>
                    <a:pt x="3824" y="537"/>
                  </a:lnTo>
                  <a:lnTo>
                    <a:pt x="3824" y="537"/>
                  </a:lnTo>
                  <a:lnTo>
                    <a:pt x="3824" y="537"/>
                  </a:lnTo>
                  <a:lnTo>
                    <a:pt x="3824" y="537"/>
                  </a:lnTo>
                  <a:lnTo>
                    <a:pt x="3832" y="545"/>
                  </a:lnTo>
                  <a:lnTo>
                    <a:pt x="3832" y="545"/>
                  </a:lnTo>
                  <a:lnTo>
                    <a:pt x="3832" y="545"/>
                  </a:lnTo>
                  <a:lnTo>
                    <a:pt x="3832" y="545"/>
                  </a:lnTo>
                  <a:lnTo>
                    <a:pt x="3832" y="545"/>
                  </a:lnTo>
                  <a:lnTo>
                    <a:pt x="3832" y="545"/>
                  </a:lnTo>
                  <a:lnTo>
                    <a:pt x="3832" y="545"/>
                  </a:lnTo>
                  <a:lnTo>
                    <a:pt x="3832" y="545"/>
                  </a:lnTo>
                  <a:lnTo>
                    <a:pt x="3840" y="545"/>
                  </a:lnTo>
                  <a:lnTo>
                    <a:pt x="3840" y="545"/>
                  </a:lnTo>
                  <a:lnTo>
                    <a:pt x="3840" y="545"/>
                  </a:lnTo>
                  <a:lnTo>
                    <a:pt x="3840" y="545"/>
                  </a:lnTo>
                  <a:lnTo>
                    <a:pt x="3840" y="545"/>
                  </a:lnTo>
                  <a:lnTo>
                    <a:pt x="3840" y="545"/>
                  </a:lnTo>
                  <a:lnTo>
                    <a:pt x="3840" y="552"/>
                  </a:lnTo>
                  <a:lnTo>
                    <a:pt x="3840" y="552"/>
                  </a:lnTo>
                  <a:lnTo>
                    <a:pt x="3848" y="552"/>
                  </a:lnTo>
                  <a:lnTo>
                    <a:pt x="3848" y="552"/>
                  </a:lnTo>
                  <a:lnTo>
                    <a:pt x="3848" y="552"/>
                  </a:lnTo>
                  <a:lnTo>
                    <a:pt x="3848" y="552"/>
                  </a:lnTo>
                  <a:lnTo>
                    <a:pt x="3848" y="552"/>
                  </a:lnTo>
                  <a:lnTo>
                    <a:pt x="3848" y="552"/>
                  </a:lnTo>
                  <a:lnTo>
                    <a:pt x="3848" y="552"/>
                  </a:lnTo>
                  <a:lnTo>
                    <a:pt x="3855" y="552"/>
                  </a:lnTo>
                  <a:lnTo>
                    <a:pt x="3855" y="552"/>
                  </a:lnTo>
                  <a:lnTo>
                    <a:pt x="3855" y="552"/>
                  </a:lnTo>
                  <a:lnTo>
                    <a:pt x="3855" y="552"/>
                  </a:lnTo>
                  <a:lnTo>
                    <a:pt x="3855" y="552"/>
                  </a:lnTo>
                  <a:lnTo>
                    <a:pt x="3855" y="560"/>
                  </a:lnTo>
                  <a:lnTo>
                    <a:pt x="3855" y="560"/>
                  </a:lnTo>
                  <a:lnTo>
                    <a:pt x="3855" y="560"/>
                  </a:lnTo>
                  <a:lnTo>
                    <a:pt x="3863" y="560"/>
                  </a:lnTo>
                  <a:lnTo>
                    <a:pt x="3863" y="560"/>
                  </a:lnTo>
                  <a:lnTo>
                    <a:pt x="3863" y="560"/>
                  </a:lnTo>
                  <a:lnTo>
                    <a:pt x="3863" y="560"/>
                  </a:lnTo>
                  <a:lnTo>
                    <a:pt x="3863" y="560"/>
                  </a:lnTo>
                  <a:lnTo>
                    <a:pt x="3863" y="560"/>
                  </a:lnTo>
                  <a:lnTo>
                    <a:pt x="3863" y="560"/>
                  </a:lnTo>
                  <a:lnTo>
                    <a:pt x="3863" y="560"/>
                  </a:lnTo>
                  <a:lnTo>
                    <a:pt x="3871" y="560"/>
                  </a:lnTo>
                  <a:lnTo>
                    <a:pt x="3871" y="560"/>
                  </a:lnTo>
                  <a:lnTo>
                    <a:pt x="3871" y="560"/>
                  </a:lnTo>
                  <a:lnTo>
                    <a:pt x="3871" y="560"/>
                  </a:lnTo>
                  <a:lnTo>
                    <a:pt x="3871" y="568"/>
                  </a:lnTo>
                  <a:lnTo>
                    <a:pt x="3871" y="568"/>
                  </a:lnTo>
                  <a:lnTo>
                    <a:pt x="3871" y="568"/>
                  </a:lnTo>
                  <a:lnTo>
                    <a:pt x="3879" y="568"/>
                  </a:lnTo>
                  <a:lnTo>
                    <a:pt x="3879" y="568"/>
                  </a:lnTo>
                  <a:lnTo>
                    <a:pt x="3879" y="568"/>
                  </a:lnTo>
                  <a:lnTo>
                    <a:pt x="3879" y="568"/>
                  </a:lnTo>
                  <a:lnTo>
                    <a:pt x="3879" y="568"/>
                  </a:lnTo>
                  <a:lnTo>
                    <a:pt x="3879" y="568"/>
                  </a:lnTo>
                  <a:lnTo>
                    <a:pt x="3879" y="568"/>
                  </a:lnTo>
                  <a:lnTo>
                    <a:pt x="3879" y="568"/>
                  </a:lnTo>
                  <a:lnTo>
                    <a:pt x="3887" y="568"/>
                  </a:lnTo>
                  <a:lnTo>
                    <a:pt x="3887" y="568"/>
                  </a:lnTo>
                  <a:lnTo>
                    <a:pt x="3887" y="568"/>
                  </a:lnTo>
                  <a:lnTo>
                    <a:pt x="3887" y="576"/>
                  </a:lnTo>
                  <a:lnTo>
                    <a:pt x="3887" y="576"/>
                  </a:lnTo>
                  <a:lnTo>
                    <a:pt x="3887" y="576"/>
                  </a:lnTo>
                  <a:lnTo>
                    <a:pt x="3887" y="576"/>
                  </a:lnTo>
                  <a:lnTo>
                    <a:pt x="3887" y="576"/>
                  </a:lnTo>
                  <a:lnTo>
                    <a:pt x="3894" y="576"/>
                  </a:lnTo>
                  <a:lnTo>
                    <a:pt x="3894" y="576"/>
                  </a:lnTo>
                  <a:lnTo>
                    <a:pt x="3894" y="576"/>
                  </a:lnTo>
                  <a:lnTo>
                    <a:pt x="3894" y="576"/>
                  </a:lnTo>
                  <a:lnTo>
                    <a:pt x="3894" y="576"/>
                  </a:lnTo>
                  <a:lnTo>
                    <a:pt x="3894" y="576"/>
                  </a:lnTo>
                  <a:lnTo>
                    <a:pt x="3894" y="576"/>
                  </a:lnTo>
                  <a:lnTo>
                    <a:pt x="3902" y="576"/>
                  </a:lnTo>
                  <a:lnTo>
                    <a:pt x="3902" y="576"/>
                  </a:lnTo>
                  <a:lnTo>
                    <a:pt x="3902" y="576"/>
                  </a:lnTo>
                  <a:lnTo>
                    <a:pt x="3902" y="584"/>
                  </a:lnTo>
                  <a:lnTo>
                    <a:pt x="3902" y="584"/>
                  </a:lnTo>
                  <a:lnTo>
                    <a:pt x="3902" y="584"/>
                  </a:lnTo>
                  <a:lnTo>
                    <a:pt x="3902" y="584"/>
                  </a:lnTo>
                  <a:lnTo>
                    <a:pt x="3902" y="584"/>
                  </a:lnTo>
                  <a:lnTo>
                    <a:pt x="3910" y="584"/>
                  </a:lnTo>
                  <a:lnTo>
                    <a:pt x="3910" y="584"/>
                  </a:lnTo>
                  <a:lnTo>
                    <a:pt x="3910" y="584"/>
                  </a:lnTo>
                  <a:lnTo>
                    <a:pt x="3910" y="584"/>
                  </a:lnTo>
                  <a:lnTo>
                    <a:pt x="3910" y="584"/>
                  </a:lnTo>
                  <a:lnTo>
                    <a:pt x="3910" y="584"/>
                  </a:lnTo>
                  <a:lnTo>
                    <a:pt x="3910" y="584"/>
                  </a:lnTo>
                  <a:lnTo>
                    <a:pt x="3910" y="584"/>
                  </a:lnTo>
                  <a:lnTo>
                    <a:pt x="3918" y="584"/>
                  </a:lnTo>
                  <a:lnTo>
                    <a:pt x="3918" y="584"/>
                  </a:lnTo>
                  <a:lnTo>
                    <a:pt x="3918" y="591"/>
                  </a:lnTo>
                  <a:lnTo>
                    <a:pt x="3918" y="591"/>
                  </a:lnTo>
                  <a:lnTo>
                    <a:pt x="3918" y="591"/>
                  </a:lnTo>
                  <a:lnTo>
                    <a:pt x="3918" y="591"/>
                  </a:lnTo>
                  <a:lnTo>
                    <a:pt x="3918" y="591"/>
                  </a:lnTo>
                  <a:lnTo>
                    <a:pt x="3926" y="591"/>
                  </a:lnTo>
                  <a:lnTo>
                    <a:pt x="3926" y="591"/>
                  </a:lnTo>
                  <a:lnTo>
                    <a:pt x="3926" y="591"/>
                  </a:lnTo>
                  <a:lnTo>
                    <a:pt x="3926" y="591"/>
                  </a:lnTo>
                  <a:lnTo>
                    <a:pt x="3926" y="591"/>
                  </a:lnTo>
                  <a:lnTo>
                    <a:pt x="3926" y="591"/>
                  </a:lnTo>
                  <a:lnTo>
                    <a:pt x="3926" y="591"/>
                  </a:lnTo>
                  <a:lnTo>
                    <a:pt x="3926" y="591"/>
                  </a:lnTo>
                  <a:lnTo>
                    <a:pt x="3933" y="591"/>
                  </a:lnTo>
                  <a:lnTo>
                    <a:pt x="3933" y="591"/>
                  </a:lnTo>
                  <a:lnTo>
                    <a:pt x="3933" y="599"/>
                  </a:lnTo>
                  <a:lnTo>
                    <a:pt x="3933" y="599"/>
                  </a:lnTo>
                  <a:lnTo>
                    <a:pt x="3933" y="599"/>
                  </a:lnTo>
                  <a:lnTo>
                    <a:pt x="3933" y="599"/>
                  </a:lnTo>
                  <a:lnTo>
                    <a:pt x="3933" y="599"/>
                  </a:lnTo>
                  <a:lnTo>
                    <a:pt x="3933" y="599"/>
                  </a:lnTo>
                  <a:lnTo>
                    <a:pt x="3941" y="599"/>
                  </a:lnTo>
                  <a:lnTo>
                    <a:pt x="3941" y="599"/>
                  </a:lnTo>
                  <a:lnTo>
                    <a:pt x="3941" y="599"/>
                  </a:lnTo>
                  <a:lnTo>
                    <a:pt x="3941" y="599"/>
                  </a:lnTo>
                  <a:lnTo>
                    <a:pt x="3941" y="599"/>
                  </a:lnTo>
                  <a:lnTo>
                    <a:pt x="3941" y="599"/>
                  </a:lnTo>
                  <a:lnTo>
                    <a:pt x="3941" y="599"/>
                  </a:lnTo>
                  <a:lnTo>
                    <a:pt x="3949" y="599"/>
                  </a:lnTo>
                  <a:lnTo>
                    <a:pt x="3949" y="599"/>
                  </a:lnTo>
                  <a:lnTo>
                    <a:pt x="3949" y="607"/>
                  </a:lnTo>
                  <a:lnTo>
                    <a:pt x="3949" y="607"/>
                  </a:lnTo>
                  <a:lnTo>
                    <a:pt x="3949" y="607"/>
                  </a:lnTo>
                  <a:lnTo>
                    <a:pt x="3949" y="607"/>
                  </a:lnTo>
                  <a:lnTo>
                    <a:pt x="3949" y="607"/>
                  </a:lnTo>
                  <a:lnTo>
                    <a:pt x="3949" y="607"/>
                  </a:lnTo>
                  <a:lnTo>
                    <a:pt x="3957" y="607"/>
                  </a:lnTo>
                  <a:lnTo>
                    <a:pt x="3957" y="607"/>
                  </a:lnTo>
                  <a:lnTo>
                    <a:pt x="3957" y="607"/>
                  </a:lnTo>
                  <a:lnTo>
                    <a:pt x="3957" y="607"/>
                  </a:lnTo>
                  <a:lnTo>
                    <a:pt x="3957" y="607"/>
                  </a:lnTo>
                  <a:lnTo>
                    <a:pt x="3957" y="607"/>
                  </a:lnTo>
                  <a:lnTo>
                    <a:pt x="3957" y="607"/>
                  </a:lnTo>
                  <a:lnTo>
                    <a:pt x="3957" y="607"/>
                  </a:lnTo>
                  <a:lnTo>
                    <a:pt x="3965" y="607"/>
                  </a:lnTo>
                  <a:lnTo>
                    <a:pt x="3965" y="615"/>
                  </a:lnTo>
                  <a:lnTo>
                    <a:pt x="3965" y="615"/>
                  </a:lnTo>
                  <a:lnTo>
                    <a:pt x="3965" y="615"/>
                  </a:lnTo>
                  <a:lnTo>
                    <a:pt x="3965" y="615"/>
                  </a:lnTo>
                  <a:lnTo>
                    <a:pt x="3965" y="615"/>
                  </a:lnTo>
                  <a:lnTo>
                    <a:pt x="3965" y="615"/>
                  </a:lnTo>
                  <a:lnTo>
                    <a:pt x="3965" y="615"/>
                  </a:lnTo>
                  <a:lnTo>
                    <a:pt x="3972" y="615"/>
                  </a:lnTo>
                  <a:lnTo>
                    <a:pt x="3972" y="615"/>
                  </a:lnTo>
                  <a:lnTo>
                    <a:pt x="3972" y="615"/>
                  </a:lnTo>
                  <a:lnTo>
                    <a:pt x="3972" y="615"/>
                  </a:lnTo>
                  <a:lnTo>
                    <a:pt x="3972" y="615"/>
                  </a:lnTo>
                  <a:lnTo>
                    <a:pt x="3972" y="615"/>
                  </a:lnTo>
                  <a:lnTo>
                    <a:pt x="3972" y="615"/>
                  </a:lnTo>
                  <a:lnTo>
                    <a:pt x="3980" y="615"/>
                  </a:lnTo>
                  <a:lnTo>
                    <a:pt x="3980" y="615"/>
                  </a:lnTo>
                  <a:lnTo>
                    <a:pt x="4151" y="700"/>
                  </a:lnTo>
                  <a:lnTo>
                    <a:pt x="4151" y="700"/>
                  </a:lnTo>
                  <a:lnTo>
                    <a:pt x="4151" y="700"/>
                  </a:lnTo>
                  <a:lnTo>
                    <a:pt x="4151" y="700"/>
                  </a:lnTo>
                  <a:lnTo>
                    <a:pt x="4151" y="700"/>
                  </a:lnTo>
                  <a:lnTo>
                    <a:pt x="4151" y="700"/>
                  </a:lnTo>
                  <a:lnTo>
                    <a:pt x="4159" y="700"/>
                  </a:lnTo>
                  <a:lnTo>
                    <a:pt x="4159" y="700"/>
                  </a:lnTo>
                  <a:lnTo>
                    <a:pt x="4159" y="700"/>
                  </a:lnTo>
                  <a:lnTo>
                    <a:pt x="4159" y="700"/>
                  </a:lnTo>
                  <a:lnTo>
                    <a:pt x="4159" y="700"/>
                  </a:lnTo>
                  <a:lnTo>
                    <a:pt x="4159" y="700"/>
                  </a:lnTo>
                  <a:lnTo>
                    <a:pt x="4159" y="700"/>
                  </a:lnTo>
                  <a:lnTo>
                    <a:pt x="4159" y="700"/>
                  </a:lnTo>
                  <a:lnTo>
                    <a:pt x="4167" y="700"/>
                  </a:lnTo>
                  <a:lnTo>
                    <a:pt x="4167" y="700"/>
                  </a:lnTo>
                  <a:lnTo>
                    <a:pt x="4167" y="700"/>
                  </a:lnTo>
                  <a:lnTo>
                    <a:pt x="4167" y="708"/>
                  </a:lnTo>
                  <a:lnTo>
                    <a:pt x="4167" y="708"/>
                  </a:lnTo>
                  <a:lnTo>
                    <a:pt x="4167" y="708"/>
                  </a:lnTo>
                  <a:lnTo>
                    <a:pt x="4167" y="708"/>
                  </a:lnTo>
                  <a:lnTo>
                    <a:pt x="4175" y="708"/>
                  </a:lnTo>
                  <a:lnTo>
                    <a:pt x="4175" y="708"/>
                  </a:lnTo>
                  <a:lnTo>
                    <a:pt x="4175" y="708"/>
                  </a:lnTo>
                  <a:lnTo>
                    <a:pt x="4175" y="708"/>
                  </a:lnTo>
                  <a:lnTo>
                    <a:pt x="4175" y="708"/>
                  </a:lnTo>
                  <a:lnTo>
                    <a:pt x="4175" y="708"/>
                  </a:lnTo>
                  <a:lnTo>
                    <a:pt x="4175" y="708"/>
                  </a:lnTo>
                  <a:lnTo>
                    <a:pt x="4175" y="708"/>
                  </a:lnTo>
                  <a:lnTo>
                    <a:pt x="4183" y="708"/>
                  </a:lnTo>
                  <a:lnTo>
                    <a:pt x="4183" y="708"/>
                  </a:lnTo>
                  <a:lnTo>
                    <a:pt x="4183" y="708"/>
                  </a:lnTo>
                  <a:lnTo>
                    <a:pt x="4183" y="708"/>
                  </a:lnTo>
                  <a:lnTo>
                    <a:pt x="4183" y="708"/>
                  </a:lnTo>
                  <a:lnTo>
                    <a:pt x="4183" y="708"/>
                  </a:lnTo>
                  <a:lnTo>
                    <a:pt x="4183" y="708"/>
                  </a:lnTo>
                  <a:lnTo>
                    <a:pt x="4183" y="716"/>
                  </a:lnTo>
                  <a:lnTo>
                    <a:pt x="4190" y="716"/>
                  </a:lnTo>
                  <a:lnTo>
                    <a:pt x="4190" y="716"/>
                  </a:lnTo>
                  <a:lnTo>
                    <a:pt x="4190" y="716"/>
                  </a:lnTo>
                  <a:lnTo>
                    <a:pt x="4190" y="716"/>
                  </a:lnTo>
                  <a:lnTo>
                    <a:pt x="4190" y="716"/>
                  </a:lnTo>
                  <a:lnTo>
                    <a:pt x="4190" y="716"/>
                  </a:lnTo>
                  <a:lnTo>
                    <a:pt x="4190" y="716"/>
                  </a:lnTo>
                  <a:lnTo>
                    <a:pt x="4198" y="716"/>
                  </a:lnTo>
                  <a:lnTo>
                    <a:pt x="4198" y="716"/>
                  </a:lnTo>
                  <a:lnTo>
                    <a:pt x="4198" y="716"/>
                  </a:lnTo>
                  <a:lnTo>
                    <a:pt x="4198" y="716"/>
                  </a:lnTo>
                  <a:lnTo>
                    <a:pt x="4198" y="716"/>
                  </a:lnTo>
                  <a:lnTo>
                    <a:pt x="4198" y="716"/>
                  </a:lnTo>
                  <a:lnTo>
                    <a:pt x="4198" y="716"/>
                  </a:lnTo>
                  <a:lnTo>
                    <a:pt x="4198" y="716"/>
                  </a:lnTo>
                  <a:lnTo>
                    <a:pt x="4206" y="716"/>
                  </a:lnTo>
                  <a:lnTo>
                    <a:pt x="4206" y="716"/>
                  </a:lnTo>
                  <a:lnTo>
                    <a:pt x="4206" y="716"/>
                  </a:lnTo>
                  <a:lnTo>
                    <a:pt x="4206" y="724"/>
                  </a:lnTo>
                  <a:lnTo>
                    <a:pt x="4206" y="724"/>
                  </a:lnTo>
                  <a:lnTo>
                    <a:pt x="4206" y="724"/>
                  </a:lnTo>
                  <a:lnTo>
                    <a:pt x="4206" y="724"/>
                  </a:lnTo>
                  <a:lnTo>
                    <a:pt x="4206" y="724"/>
                  </a:lnTo>
                  <a:lnTo>
                    <a:pt x="4214" y="724"/>
                  </a:lnTo>
                  <a:lnTo>
                    <a:pt x="4214" y="724"/>
                  </a:lnTo>
                  <a:lnTo>
                    <a:pt x="4214" y="724"/>
                  </a:lnTo>
                  <a:lnTo>
                    <a:pt x="4214" y="724"/>
                  </a:lnTo>
                  <a:lnTo>
                    <a:pt x="4214" y="724"/>
                  </a:lnTo>
                  <a:lnTo>
                    <a:pt x="4214" y="724"/>
                  </a:lnTo>
                  <a:lnTo>
                    <a:pt x="4214" y="724"/>
                  </a:lnTo>
                  <a:lnTo>
                    <a:pt x="4222" y="724"/>
                  </a:lnTo>
                  <a:lnTo>
                    <a:pt x="4222" y="724"/>
                  </a:lnTo>
                  <a:lnTo>
                    <a:pt x="4222" y="724"/>
                  </a:lnTo>
                  <a:lnTo>
                    <a:pt x="4222" y="724"/>
                  </a:lnTo>
                  <a:lnTo>
                    <a:pt x="4222" y="724"/>
                  </a:lnTo>
                  <a:lnTo>
                    <a:pt x="4222" y="724"/>
                  </a:lnTo>
                  <a:lnTo>
                    <a:pt x="4222" y="724"/>
                  </a:lnTo>
                  <a:lnTo>
                    <a:pt x="4222" y="731"/>
                  </a:lnTo>
                  <a:lnTo>
                    <a:pt x="4229" y="731"/>
                  </a:lnTo>
                  <a:lnTo>
                    <a:pt x="4229" y="731"/>
                  </a:lnTo>
                  <a:lnTo>
                    <a:pt x="4229" y="731"/>
                  </a:lnTo>
                  <a:lnTo>
                    <a:pt x="4229" y="731"/>
                  </a:lnTo>
                  <a:lnTo>
                    <a:pt x="4229" y="731"/>
                  </a:lnTo>
                  <a:lnTo>
                    <a:pt x="4229" y="731"/>
                  </a:lnTo>
                  <a:lnTo>
                    <a:pt x="4229" y="731"/>
                  </a:lnTo>
                  <a:lnTo>
                    <a:pt x="4229" y="731"/>
                  </a:lnTo>
                  <a:lnTo>
                    <a:pt x="4237" y="731"/>
                  </a:lnTo>
                  <a:lnTo>
                    <a:pt x="4237" y="731"/>
                  </a:lnTo>
                  <a:lnTo>
                    <a:pt x="4237" y="731"/>
                  </a:lnTo>
                  <a:lnTo>
                    <a:pt x="4237" y="731"/>
                  </a:lnTo>
                  <a:lnTo>
                    <a:pt x="4237" y="731"/>
                  </a:lnTo>
                  <a:lnTo>
                    <a:pt x="4237" y="731"/>
                  </a:lnTo>
                  <a:lnTo>
                    <a:pt x="4237" y="731"/>
                  </a:lnTo>
                  <a:lnTo>
                    <a:pt x="4245" y="731"/>
                  </a:lnTo>
                  <a:lnTo>
                    <a:pt x="4245" y="731"/>
                  </a:lnTo>
                  <a:lnTo>
                    <a:pt x="4245" y="731"/>
                  </a:lnTo>
                  <a:lnTo>
                    <a:pt x="4245" y="731"/>
                  </a:lnTo>
                  <a:lnTo>
                    <a:pt x="4245" y="739"/>
                  </a:lnTo>
                  <a:lnTo>
                    <a:pt x="4245" y="739"/>
                  </a:lnTo>
                  <a:lnTo>
                    <a:pt x="4245" y="739"/>
                  </a:lnTo>
                  <a:lnTo>
                    <a:pt x="4245" y="739"/>
                  </a:lnTo>
                  <a:lnTo>
                    <a:pt x="4253" y="739"/>
                  </a:lnTo>
                  <a:lnTo>
                    <a:pt x="4253" y="739"/>
                  </a:lnTo>
                  <a:lnTo>
                    <a:pt x="4253" y="739"/>
                  </a:lnTo>
                  <a:lnTo>
                    <a:pt x="4253" y="739"/>
                  </a:lnTo>
                  <a:lnTo>
                    <a:pt x="4253" y="739"/>
                  </a:lnTo>
                  <a:lnTo>
                    <a:pt x="4424" y="801"/>
                  </a:lnTo>
                  <a:lnTo>
                    <a:pt x="4424" y="801"/>
                  </a:lnTo>
                  <a:lnTo>
                    <a:pt x="4424" y="801"/>
                  </a:lnTo>
                  <a:lnTo>
                    <a:pt x="4432" y="801"/>
                  </a:lnTo>
                  <a:lnTo>
                    <a:pt x="4432" y="801"/>
                  </a:lnTo>
                  <a:lnTo>
                    <a:pt x="4432" y="801"/>
                  </a:lnTo>
                  <a:lnTo>
                    <a:pt x="4432" y="801"/>
                  </a:lnTo>
                  <a:lnTo>
                    <a:pt x="4432" y="801"/>
                  </a:lnTo>
                  <a:lnTo>
                    <a:pt x="4432" y="801"/>
                  </a:lnTo>
                  <a:lnTo>
                    <a:pt x="4432" y="801"/>
                  </a:lnTo>
                  <a:lnTo>
                    <a:pt x="4440" y="801"/>
                  </a:lnTo>
                  <a:lnTo>
                    <a:pt x="4440" y="801"/>
                  </a:lnTo>
                  <a:lnTo>
                    <a:pt x="4440" y="801"/>
                  </a:lnTo>
                  <a:lnTo>
                    <a:pt x="4440" y="801"/>
                  </a:lnTo>
                  <a:lnTo>
                    <a:pt x="4440" y="801"/>
                  </a:lnTo>
                  <a:lnTo>
                    <a:pt x="4440" y="801"/>
                  </a:lnTo>
                  <a:lnTo>
                    <a:pt x="4440" y="801"/>
                  </a:lnTo>
                  <a:lnTo>
                    <a:pt x="4440" y="801"/>
                  </a:lnTo>
                  <a:lnTo>
                    <a:pt x="4447" y="801"/>
                  </a:lnTo>
                  <a:lnTo>
                    <a:pt x="4447" y="801"/>
                  </a:lnTo>
                  <a:lnTo>
                    <a:pt x="4447" y="801"/>
                  </a:lnTo>
                  <a:lnTo>
                    <a:pt x="4447" y="809"/>
                  </a:lnTo>
                  <a:lnTo>
                    <a:pt x="4447" y="809"/>
                  </a:lnTo>
                  <a:lnTo>
                    <a:pt x="4447" y="809"/>
                  </a:lnTo>
                  <a:lnTo>
                    <a:pt x="4447" y="809"/>
                  </a:lnTo>
                  <a:lnTo>
                    <a:pt x="4447" y="809"/>
                  </a:lnTo>
                  <a:lnTo>
                    <a:pt x="4455" y="809"/>
                  </a:lnTo>
                  <a:lnTo>
                    <a:pt x="4455" y="809"/>
                  </a:lnTo>
                  <a:lnTo>
                    <a:pt x="4455" y="809"/>
                  </a:lnTo>
                  <a:lnTo>
                    <a:pt x="4455" y="809"/>
                  </a:lnTo>
                  <a:lnTo>
                    <a:pt x="4455" y="809"/>
                  </a:lnTo>
                  <a:lnTo>
                    <a:pt x="4455" y="809"/>
                  </a:lnTo>
                  <a:lnTo>
                    <a:pt x="4455" y="809"/>
                  </a:lnTo>
                  <a:lnTo>
                    <a:pt x="4455" y="809"/>
                  </a:lnTo>
                  <a:lnTo>
                    <a:pt x="4463" y="809"/>
                  </a:lnTo>
                  <a:lnTo>
                    <a:pt x="4463" y="809"/>
                  </a:lnTo>
                  <a:lnTo>
                    <a:pt x="4463" y="809"/>
                  </a:lnTo>
                  <a:lnTo>
                    <a:pt x="4463" y="809"/>
                  </a:lnTo>
                  <a:lnTo>
                    <a:pt x="4463" y="809"/>
                  </a:lnTo>
                  <a:lnTo>
                    <a:pt x="4463" y="809"/>
                  </a:lnTo>
                  <a:lnTo>
                    <a:pt x="4463" y="809"/>
                  </a:lnTo>
                  <a:lnTo>
                    <a:pt x="4471" y="809"/>
                  </a:lnTo>
                  <a:lnTo>
                    <a:pt x="4471" y="809"/>
                  </a:lnTo>
                  <a:lnTo>
                    <a:pt x="4471" y="809"/>
                  </a:lnTo>
                  <a:lnTo>
                    <a:pt x="4471" y="809"/>
                  </a:lnTo>
                  <a:lnTo>
                    <a:pt x="4471" y="809"/>
                  </a:lnTo>
                  <a:lnTo>
                    <a:pt x="4471" y="817"/>
                  </a:lnTo>
                  <a:lnTo>
                    <a:pt x="4471" y="817"/>
                  </a:lnTo>
                  <a:lnTo>
                    <a:pt x="4471" y="817"/>
                  </a:lnTo>
                  <a:lnTo>
                    <a:pt x="4479" y="817"/>
                  </a:lnTo>
                  <a:lnTo>
                    <a:pt x="4479" y="817"/>
                  </a:lnTo>
                  <a:lnTo>
                    <a:pt x="4479" y="817"/>
                  </a:lnTo>
                  <a:lnTo>
                    <a:pt x="4479" y="817"/>
                  </a:lnTo>
                  <a:lnTo>
                    <a:pt x="4479" y="817"/>
                  </a:lnTo>
                  <a:lnTo>
                    <a:pt x="4479" y="817"/>
                  </a:lnTo>
                  <a:lnTo>
                    <a:pt x="4479" y="817"/>
                  </a:lnTo>
                  <a:lnTo>
                    <a:pt x="4479" y="817"/>
                  </a:lnTo>
                  <a:lnTo>
                    <a:pt x="4486" y="817"/>
                  </a:lnTo>
                  <a:lnTo>
                    <a:pt x="4486" y="817"/>
                  </a:lnTo>
                  <a:lnTo>
                    <a:pt x="4486" y="817"/>
                  </a:lnTo>
                  <a:lnTo>
                    <a:pt x="4486" y="817"/>
                  </a:lnTo>
                  <a:lnTo>
                    <a:pt x="4486" y="817"/>
                  </a:lnTo>
                  <a:lnTo>
                    <a:pt x="4486" y="817"/>
                  </a:lnTo>
                  <a:lnTo>
                    <a:pt x="4486" y="817"/>
                  </a:lnTo>
                  <a:lnTo>
                    <a:pt x="4494" y="817"/>
                  </a:lnTo>
                  <a:lnTo>
                    <a:pt x="4494" y="817"/>
                  </a:lnTo>
                  <a:lnTo>
                    <a:pt x="4494" y="817"/>
                  </a:lnTo>
                  <a:lnTo>
                    <a:pt x="4494" y="817"/>
                  </a:lnTo>
                  <a:lnTo>
                    <a:pt x="4494" y="817"/>
                  </a:lnTo>
                  <a:lnTo>
                    <a:pt x="4494" y="817"/>
                  </a:lnTo>
                  <a:lnTo>
                    <a:pt x="4494" y="817"/>
                  </a:lnTo>
                  <a:lnTo>
                    <a:pt x="4494" y="817"/>
                  </a:lnTo>
                  <a:lnTo>
                    <a:pt x="4502" y="817"/>
                  </a:lnTo>
                  <a:lnTo>
                    <a:pt x="4502" y="825"/>
                  </a:lnTo>
                  <a:lnTo>
                    <a:pt x="4502" y="825"/>
                  </a:lnTo>
                  <a:lnTo>
                    <a:pt x="4502" y="825"/>
                  </a:lnTo>
                  <a:lnTo>
                    <a:pt x="4502" y="825"/>
                  </a:lnTo>
                  <a:lnTo>
                    <a:pt x="4502" y="825"/>
                  </a:lnTo>
                  <a:lnTo>
                    <a:pt x="4502" y="825"/>
                  </a:lnTo>
                  <a:lnTo>
                    <a:pt x="4502" y="825"/>
                  </a:lnTo>
                  <a:lnTo>
                    <a:pt x="4510" y="825"/>
                  </a:lnTo>
                  <a:lnTo>
                    <a:pt x="4510" y="825"/>
                  </a:lnTo>
                  <a:lnTo>
                    <a:pt x="4510" y="825"/>
                  </a:lnTo>
                  <a:lnTo>
                    <a:pt x="4510" y="825"/>
                  </a:lnTo>
                  <a:lnTo>
                    <a:pt x="4510" y="825"/>
                  </a:lnTo>
                  <a:lnTo>
                    <a:pt x="4510" y="825"/>
                  </a:lnTo>
                  <a:lnTo>
                    <a:pt x="4510" y="825"/>
                  </a:lnTo>
                  <a:lnTo>
                    <a:pt x="4517" y="825"/>
                  </a:lnTo>
                  <a:lnTo>
                    <a:pt x="4517" y="825"/>
                  </a:lnTo>
                  <a:lnTo>
                    <a:pt x="4517" y="825"/>
                  </a:lnTo>
                  <a:lnTo>
                    <a:pt x="4517" y="825"/>
                  </a:lnTo>
                  <a:lnTo>
                    <a:pt x="4517" y="825"/>
                  </a:lnTo>
                  <a:lnTo>
                    <a:pt x="4517" y="825"/>
                  </a:lnTo>
                  <a:lnTo>
                    <a:pt x="4517" y="825"/>
                  </a:lnTo>
                  <a:lnTo>
                    <a:pt x="4517" y="825"/>
                  </a:lnTo>
                  <a:lnTo>
                    <a:pt x="4525" y="825"/>
                  </a:lnTo>
                  <a:lnTo>
                    <a:pt x="4525" y="825"/>
                  </a:lnTo>
                  <a:lnTo>
                    <a:pt x="4525" y="825"/>
                  </a:lnTo>
                  <a:lnTo>
                    <a:pt x="4525" y="825"/>
                  </a:lnTo>
                  <a:lnTo>
                    <a:pt x="4525" y="825"/>
                  </a:lnTo>
                  <a:lnTo>
                    <a:pt x="4525" y="833"/>
                  </a:lnTo>
                  <a:lnTo>
                    <a:pt x="4525" y="833"/>
                  </a:lnTo>
                  <a:lnTo>
                    <a:pt x="4525" y="833"/>
                  </a:lnTo>
                  <a:lnTo>
                    <a:pt x="4704" y="872"/>
                  </a:lnTo>
                  <a:lnTo>
                    <a:pt x="4704" y="872"/>
                  </a:lnTo>
                  <a:lnTo>
                    <a:pt x="4704" y="872"/>
                  </a:lnTo>
                  <a:lnTo>
                    <a:pt x="4704" y="872"/>
                  </a:lnTo>
                  <a:lnTo>
                    <a:pt x="4704" y="872"/>
                  </a:lnTo>
                  <a:lnTo>
                    <a:pt x="4704" y="872"/>
                  </a:lnTo>
                  <a:lnTo>
                    <a:pt x="4704" y="872"/>
                  </a:lnTo>
                  <a:lnTo>
                    <a:pt x="4712" y="872"/>
                  </a:lnTo>
                  <a:lnTo>
                    <a:pt x="4712" y="872"/>
                  </a:lnTo>
                  <a:lnTo>
                    <a:pt x="4712" y="872"/>
                  </a:lnTo>
                  <a:lnTo>
                    <a:pt x="4712" y="872"/>
                  </a:lnTo>
                  <a:lnTo>
                    <a:pt x="4712" y="872"/>
                  </a:lnTo>
                  <a:lnTo>
                    <a:pt x="4712" y="872"/>
                  </a:lnTo>
                  <a:lnTo>
                    <a:pt x="4712" y="872"/>
                  </a:lnTo>
                  <a:lnTo>
                    <a:pt x="4712" y="872"/>
                  </a:lnTo>
                  <a:lnTo>
                    <a:pt x="4720" y="872"/>
                  </a:lnTo>
                  <a:lnTo>
                    <a:pt x="4720" y="872"/>
                  </a:lnTo>
                  <a:lnTo>
                    <a:pt x="4720" y="872"/>
                  </a:lnTo>
                  <a:lnTo>
                    <a:pt x="4720" y="872"/>
                  </a:lnTo>
                  <a:lnTo>
                    <a:pt x="4720" y="872"/>
                  </a:lnTo>
                  <a:lnTo>
                    <a:pt x="4720" y="872"/>
                  </a:lnTo>
                  <a:lnTo>
                    <a:pt x="4720" y="872"/>
                  </a:lnTo>
                  <a:lnTo>
                    <a:pt x="4720" y="872"/>
                  </a:lnTo>
                  <a:lnTo>
                    <a:pt x="4728" y="879"/>
                  </a:lnTo>
                  <a:lnTo>
                    <a:pt x="4728" y="879"/>
                  </a:lnTo>
                  <a:lnTo>
                    <a:pt x="4728" y="879"/>
                  </a:lnTo>
                  <a:lnTo>
                    <a:pt x="4728" y="879"/>
                  </a:lnTo>
                  <a:lnTo>
                    <a:pt x="4728" y="879"/>
                  </a:lnTo>
                  <a:lnTo>
                    <a:pt x="4728" y="879"/>
                  </a:lnTo>
                  <a:lnTo>
                    <a:pt x="4728" y="879"/>
                  </a:lnTo>
                  <a:lnTo>
                    <a:pt x="4736" y="879"/>
                  </a:lnTo>
                  <a:lnTo>
                    <a:pt x="4736" y="879"/>
                  </a:lnTo>
                  <a:lnTo>
                    <a:pt x="4736" y="879"/>
                  </a:lnTo>
                  <a:lnTo>
                    <a:pt x="4736" y="879"/>
                  </a:lnTo>
                  <a:lnTo>
                    <a:pt x="4736" y="879"/>
                  </a:lnTo>
                  <a:lnTo>
                    <a:pt x="4736" y="879"/>
                  </a:lnTo>
                  <a:lnTo>
                    <a:pt x="4736" y="879"/>
                  </a:lnTo>
                  <a:lnTo>
                    <a:pt x="4736" y="879"/>
                  </a:lnTo>
                  <a:lnTo>
                    <a:pt x="4743" y="879"/>
                  </a:lnTo>
                  <a:lnTo>
                    <a:pt x="4743" y="879"/>
                  </a:lnTo>
                  <a:lnTo>
                    <a:pt x="4743" y="879"/>
                  </a:lnTo>
                  <a:lnTo>
                    <a:pt x="4743" y="879"/>
                  </a:lnTo>
                  <a:lnTo>
                    <a:pt x="4743" y="879"/>
                  </a:lnTo>
                  <a:lnTo>
                    <a:pt x="4743" y="879"/>
                  </a:lnTo>
                  <a:lnTo>
                    <a:pt x="4743" y="879"/>
                  </a:lnTo>
                  <a:lnTo>
                    <a:pt x="4743" y="879"/>
                  </a:lnTo>
                  <a:lnTo>
                    <a:pt x="4751" y="879"/>
                  </a:lnTo>
                  <a:lnTo>
                    <a:pt x="4751" y="879"/>
                  </a:lnTo>
                  <a:lnTo>
                    <a:pt x="4751" y="879"/>
                  </a:lnTo>
                  <a:lnTo>
                    <a:pt x="4751" y="879"/>
                  </a:lnTo>
                  <a:lnTo>
                    <a:pt x="4751" y="879"/>
                  </a:lnTo>
                  <a:lnTo>
                    <a:pt x="4751" y="879"/>
                  </a:lnTo>
                  <a:lnTo>
                    <a:pt x="4751" y="879"/>
                  </a:lnTo>
                  <a:lnTo>
                    <a:pt x="4759" y="879"/>
                  </a:lnTo>
                  <a:lnTo>
                    <a:pt x="4759" y="879"/>
                  </a:lnTo>
                  <a:lnTo>
                    <a:pt x="4759" y="879"/>
                  </a:lnTo>
                  <a:lnTo>
                    <a:pt x="4759" y="879"/>
                  </a:lnTo>
                  <a:lnTo>
                    <a:pt x="4759" y="879"/>
                  </a:lnTo>
                  <a:lnTo>
                    <a:pt x="4759" y="879"/>
                  </a:lnTo>
                  <a:lnTo>
                    <a:pt x="4759" y="879"/>
                  </a:lnTo>
                  <a:lnTo>
                    <a:pt x="4759" y="879"/>
                  </a:lnTo>
                  <a:lnTo>
                    <a:pt x="4767" y="879"/>
                  </a:lnTo>
                  <a:lnTo>
                    <a:pt x="4767" y="879"/>
                  </a:lnTo>
                  <a:lnTo>
                    <a:pt x="4767" y="887"/>
                  </a:lnTo>
                  <a:lnTo>
                    <a:pt x="4767" y="887"/>
                  </a:lnTo>
                  <a:lnTo>
                    <a:pt x="4767" y="887"/>
                  </a:lnTo>
                  <a:lnTo>
                    <a:pt x="4767" y="887"/>
                  </a:lnTo>
                  <a:lnTo>
                    <a:pt x="4767" y="887"/>
                  </a:lnTo>
                  <a:lnTo>
                    <a:pt x="4767" y="887"/>
                  </a:lnTo>
                  <a:lnTo>
                    <a:pt x="4774" y="887"/>
                  </a:lnTo>
                  <a:lnTo>
                    <a:pt x="4774" y="887"/>
                  </a:lnTo>
                  <a:lnTo>
                    <a:pt x="4774" y="887"/>
                  </a:lnTo>
                  <a:lnTo>
                    <a:pt x="4774" y="887"/>
                  </a:lnTo>
                  <a:lnTo>
                    <a:pt x="4774" y="887"/>
                  </a:lnTo>
                  <a:lnTo>
                    <a:pt x="4774" y="887"/>
                  </a:lnTo>
                  <a:lnTo>
                    <a:pt x="4774" y="887"/>
                  </a:lnTo>
                  <a:lnTo>
                    <a:pt x="4774" y="887"/>
                  </a:lnTo>
                  <a:lnTo>
                    <a:pt x="4782" y="887"/>
                  </a:lnTo>
                  <a:lnTo>
                    <a:pt x="4782" y="887"/>
                  </a:lnTo>
                  <a:lnTo>
                    <a:pt x="4782" y="887"/>
                  </a:lnTo>
                  <a:lnTo>
                    <a:pt x="4782" y="887"/>
                  </a:lnTo>
                  <a:lnTo>
                    <a:pt x="4782" y="887"/>
                  </a:lnTo>
                  <a:lnTo>
                    <a:pt x="4782" y="887"/>
                  </a:lnTo>
                  <a:lnTo>
                    <a:pt x="4782" y="887"/>
                  </a:lnTo>
                  <a:lnTo>
                    <a:pt x="4790" y="887"/>
                  </a:lnTo>
                  <a:lnTo>
                    <a:pt x="4790" y="887"/>
                  </a:lnTo>
                  <a:lnTo>
                    <a:pt x="4790" y="887"/>
                  </a:lnTo>
                  <a:lnTo>
                    <a:pt x="4790" y="887"/>
                  </a:lnTo>
                  <a:lnTo>
                    <a:pt x="4790" y="887"/>
                  </a:lnTo>
                  <a:lnTo>
                    <a:pt x="4790" y="887"/>
                  </a:lnTo>
                  <a:lnTo>
                    <a:pt x="4790" y="887"/>
                  </a:lnTo>
                  <a:lnTo>
                    <a:pt x="4790" y="887"/>
                  </a:lnTo>
                  <a:lnTo>
                    <a:pt x="4798" y="887"/>
                  </a:lnTo>
                  <a:lnTo>
                    <a:pt x="4798" y="887"/>
                  </a:lnTo>
                  <a:lnTo>
                    <a:pt x="4798" y="887"/>
                  </a:lnTo>
                  <a:lnTo>
                    <a:pt x="4798" y="887"/>
                  </a:lnTo>
                  <a:lnTo>
                    <a:pt x="4798" y="887"/>
                  </a:lnTo>
                  <a:lnTo>
                    <a:pt x="4798" y="887"/>
                  </a:lnTo>
                  <a:lnTo>
                    <a:pt x="4798" y="887"/>
                  </a:lnTo>
                  <a:lnTo>
                    <a:pt x="4798" y="887"/>
                  </a:lnTo>
                  <a:lnTo>
                    <a:pt x="4806" y="887"/>
                  </a:lnTo>
                  <a:lnTo>
                    <a:pt x="4806" y="887"/>
                  </a:lnTo>
                  <a:lnTo>
                    <a:pt x="4806" y="887"/>
                  </a:lnTo>
                  <a:lnTo>
                    <a:pt x="4977" y="910"/>
                  </a:lnTo>
                  <a:lnTo>
                    <a:pt x="4977" y="910"/>
                  </a:lnTo>
                  <a:lnTo>
                    <a:pt x="4977" y="910"/>
                  </a:lnTo>
                  <a:lnTo>
                    <a:pt x="4977" y="910"/>
                  </a:lnTo>
                  <a:lnTo>
                    <a:pt x="4985" y="910"/>
                  </a:lnTo>
                  <a:lnTo>
                    <a:pt x="4985" y="910"/>
                  </a:lnTo>
                  <a:lnTo>
                    <a:pt x="4985" y="910"/>
                  </a:lnTo>
                  <a:lnTo>
                    <a:pt x="4985" y="910"/>
                  </a:lnTo>
                  <a:lnTo>
                    <a:pt x="4985" y="910"/>
                  </a:lnTo>
                  <a:lnTo>
                    <a:pt x="4985" y="910"/>
                  </a:lnTo>
                  <a:lnTo>
                    <a:pt x="4985" y="910"/>
                  </a:lnTo>
                  <a:lnTo>
                    <a:pt x="4985" y="910"/>
                  </a:lnTo>
                  <a:lnTo>
                    <a:pt x="4993" y="910"/>
                  </a:lnTo>
                  <a:lnTo>
                    <a:pt x="4993" y="910"/>
                  </a:lnTo>
                  <a:lnTo>
                    <a:pt x="4993" y="910"/>
                  </a:lnTo>
                  <a:lnTo>
                    <a:pt x="4993" y="910"/>
                  </a:lnTo>
                  <a:lnTo>
                    <a:pt x="4993" y="918"/>
                  </a:lnTo>
                  <a:lnTo>
                    <a:pt x="4993" y="918"/>
                  </a:lnTo>
                  <a:lnTo>
                    <a:pt x="4993" y="918"/>
                  </a:lnTo>
                  <a:lnTo>
                    <a:pt x="4993" y="918"/>
                  </a:lnTo>
                  <a:lnTo>
                    <a:pt x="5000" y="918"/>
                  </a:lnTo>
                  <a:lnTo>
                    <a:pt x="5000" y="918"/>
                  </a:lnTo>
                  <a:lnTo>
                    <a:pt x="5000" y="918"/>
                  </a:lnTo>
                  <a:lnTo>
                    <a:pt x="5000" y="918"/>
                  </a:lnTo>
                  <a:lnTo>
                    <a:pt x="5000" y="918"/>
                  </a:lnTo>
                  <a:lnTo>
                    <a:pt x="5000" y="918"/>
                  </a:lnTo>
                  <a:lnTo>
                    <a:pt x="5000" y="918"/>
                  </a:lnTo>
                  <a:lnTo>
                    <a:pt x="5008" y="918"/>
                  </a:lnTo>
                  <a:lnTo>
                    <a:pt x="5008" y="918"/>
                  </a:lnTo>
                  <a:lnTo>
                    <a:pt x="5008" y="918"/>
                  </a:lnTo>
                  <a:lnTo>
                    <a:pt x="5008" y="918"/>
                  </a:lnTo>
                  <a:lnTo>
                    <a:pt x="5008" y="918"/>
                  </a:lnTo>
                  <a:lnTo>
                    <a:pt x="5008" y="918"/>
                  </a:lnTo>
                  <a:lnTo>
                    <a:pt x="5008" y="918"/>
                  </a:lnTo>
                  <a:lnTo>
                    <a:pt x="5008" y="918"/>
                  </a:lnTo>
                  <a:lnTo>
                    <a:pt x="5016" y="918"/>
                  </a:lnTo>
                  <a:lnTo>
                    <a:pt x="5016" y="918"/>
                  </a:lnTo>
                  <a:lnTo>
                    <a:pt x="5016" y="918"/>
                  </a:lnTo>
                  <a:lnTo>
                    <a:pt x="5016" y="918"/>
                  </a:lnTo>
                  <a:lnTo>
                    <a:pt x="5016" y="918"/>
                  </a:lnTo>
                  <a:lnTo>
                    <a:pt x="5016" y="918"/>
                  </a:lnTo>
                  <a:lnTo>
                    <a:pt x="5016" y="918"/>
                  </a:lnTo>
                  <a:lnTo>
                    <a:pt x="5016" y="918"/>
                  </a:lnTo>
                  <a:lnTo>
                    <a:pt x="5024" y="918"/>
                  </a:lnTo>
                  <a:lnTo>
                    <a:pt x="5024" y="918"/>
                  </a:lnTo>
                  <a:lnTo>
                    <a:pt x="5024" y="918"/>
                  </a:lnTo>
                  <a:lnTo>
                    <a:pt x="5024" y="918"/>
                  </a:lnTo>
                  <a:lnTo>
                    <a:pt x="5024" y="918"/>
                  </a:lnTo>
                  <a:lnTo>
                    <a:pt x="5024" y="918"/>
                  </a:lnTo>
                  <a:lnTo>
                    <a:pt x="5024" y="918"/>
                  </a:lnTo>
                  <a:lnTo>
                    <a:pt x="5031" y="918"/>
                  </a:lnTo>
                  <a:lnTo>
                    <a:pt x="5031" y="918"/>
                  </a:lnTo>
                  <a:lnTo>
                    <a:pt x="5031" y="918"/>
                  </a:lnTo>
                  <a:lnTo>
                    <a:pt x="5031" y="918"/>
                  </a:lnTo>
                  <a:lnTo>
                    <a:pt x="5031" y="918"/>
                  </a:lnTo>
                  <a:lnTo>
                    <a:pt x="5031" y="918"/>
                  </a:lnTo>
                  <a:lnTo>
                    <a:pt x="5031" y="918"/>
                  </a:lnTo>
                  <a:lnTo>
                    <a:pt x="5031" y="918"/>
                  </a:lnTo>
                  <a:lnTo>
                    <a:pt x="5039" y="918"/>
                  </a:lnTo>
                  <a:lnTo>
                    <a:pt x="5039" y="918"/>
                  </a:lnTo>
                  <a:lnTo>
                    <a:pt x="5039" y="918"/>
                  </a:lnTo>
                  <a:lnTo>
                    <a:pt x="5039" y="918"/>
                  </a:lnTo>
                  <a:lnTo>
                    <a:pt x="5039" y="918"/>
                  </a:lnTo>
                  <a:lnTo>
                    <a:pt x="5039" y="918"/>
                  </a:lnTo>
                  <a:lnTo>
                    <a:pt x="5039" y="918"/>
                  </a:lnTo>
                  <a:lnTo>
                    <a:pt x="5039" y="918"/>
                  </a:lnTo>
                  <a:lnTo>
                    <a:pt x="5047" y="918"/>
                  </a:lnTo>
                  <a:lnTo>
                    <a:pt x="5047" y="918"/>
                  </a:lnTo>
                  <a:lnTo>
                    <a:pt x="5047" y="918"/>
                  </a:lnTo>
                  <a:lnTo>
                    <a:pt x="5047" y="918"/>
                  </a:lnTo>
                  <a:lnTo>
                    <a:pt x="5047" y="918"/>
                  </a:lnTo>
                  <a:lnTo>
                    <a:pt x="5047" y="918"/>
                  </a:lnTo>
                  <a:lnTo>
                    <a:pt x="5047" y="918"/>
                  </a:lnTo>
                  <a:lnTo>
                    <a:pt x="5055" y="918"/>
                  </a:lnTo>
                  <a:lnTo>
                    <a:pt x="5055" y="918"/>
                  </a:lnTo>
                  <a:lnTo>
                    <a:pt x="5055" y="918"/>
                  </a:lnTo>
                  <a:lnTo>
                    <a:pt x="5055" y="918"/>
                  </a:lnTo>
                  <a:lnTo>
                    <a:pt x="5055" y="918"/>
                  </a:lnTo>
                  <a:lnTo>
                    <a:pt x="5055" y="918"/>
                  </a:lnTo>
                  <a:lnTo>
                    <a:pt x="5055" y="918"/>
                  </a:lnTo>
                  <a:lnTo>
                    <a:pt x="5055" y="918"/>
                  </a:lnTo>
                  <a:lnTo>
                    <a:pt x="5063" y="918"/>
                  </a:lnTo>
                  <a:lnTo>
                    <a:pt x="5063" y="918"/>
                  </a:lnTo>
                  <a:lnTo>
                    <a:pt x="5063" y="918"/>
                  </a:lnTo>
                  <a:lnTo>
                    <a:pt x="5063" y="918"/>
                  </a:lnTo>
                  <a:lnTo>
                    <a:pt x="5063" y="918"/>
                  </a:lnTo>
                  <a:lnTo>
                    <a:pt x="5063" y="918"/>
                  </a:lnTo>
                  <a:lnTo>
                    <a:pt x="5063" y="918"/>
                  </a:lnTo>
                  <a:lnTo>
                    <a:pt x="5063" y="918"/>
                  </a:lnTo>
                  <a:lnTo>
                    <a:pt x="5070" y="918"/>
                  </a:lnTo>
                  <a:lnTo>
                    <a:pt x="5070" y="918"/>
                  </a:lnTo>
                  <a:lnTo>
                    <a:pt x="5070" y="918"/>
                  </a:lnTo>
                  <a:lnTo>
                    <a:pt x="5070" y="918"/>
                  </a:lnTo>
                  <a:lnTo>
                    <a:pt x="5070" y="918"/>
                  </a:lnTo>
                  <a:lnTo>
                    <a:pt x="5070" y="918"/>
                  </a:lnTo>
                  <a:lnTo>
                    <a:pt x="5070" y="918"/>
                  </a:lnTo>
                  <a:lnTo>
                    <a:pt x="5078" y="918"/>
                  </a:lnTo>
                  <a:lnTo>
                    <a:pt x="5078" y="918"/>
                  </a:lnTo>
                  <a:lnTo>
                    <a:pt x="5078" y="918"/>
                  </a:lnTo>
                  <a:lnTo>
                    <a:pt x="5078" y="918"/>
                  </a:lnTo>
                  <a:lnTo>
                    <a:pt x="5078" y="918"/>
                  </a:lnTo>
                  <a:lnTo>
                    <a:pt x="5078" y="918"/>
                  </a:lnTo>
                  <a:lnTo>
                    <a:pt x="5078" y="918"/>
                  </a:lnTo>
                  <a:lnTo>
                    <a:pt x="5078" y="918"/>
                  </a:lnTo>
                  <a:lnTo>
                    <a:pt x="5086" y="918"/>
                  </a:lnTo>
                  <a:lnTo>
                    <a:pt x="5086" y="918"/>
                  </a:lnTo>
                  <a:lnTo>
                    <a:pt x="5086" y="918"/>
                  </a:lnTo>
                  <a:lnTo>
                    <a:pt x="5086" y="918"/>
                  </a:lnTo>
                  <a:lnTo>
                    <a:pt x="5086" y="918"/>
                  </a:lnTo>
                  <a:lnTo>
                    <a:pt x="5086" y="918"/>
                  </a:lnTo>
                  <a:lnTo>
                    <a:pt x="5086" y="918"/>
                  </a:lnTo>
                  <a:lnTo>
                    <a:pt x="5086" y="918"/>
                  </a:lnTo>
                  <a:lnTo>
                    <a:pt x="5094" y="918"/>
                  </a:lnTo>
                  <a:lnTo>
                    <a:pt x="5094" y="918"/>
                  </a:lnTo>
                  <a:lnTo>
                    <a:pt x="5094" y="918"/>
                  </a:lnTo>
                  <a:lnTo>
                    <a:pt x="5094" y="918"/>
                  </a:lnTo>
                  <a:lnTo>
                    <a:pt x="5094" y="918"/>
                  </a:lnTo>
                  <a:lnTo>
                    <a:pt x="5094" y="918"/>
                  </a:lnTo>
                  <a:lnTo>
                    <a:pt x="5094" y="918"/>
                  </a:lnTo>
                  <a:lnTo>
                    <a:pt x="5102" y="918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54"/>
            <p:cNvSpPr>
              <a:spLocks noChangeArrowheads="1"/>
            </p:cNvSpPr>
            <p:nvPr/>
          </p:nvSpPr>
          <p:spPr bwMode="auto">
            <a:xfrm>
              <a:off x="593" y="2119"/>
              <a:ext cx="428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FF0000"/>
                  </a:solidFill>
                  <a:effectLst/>
                  <a:latin typeface="Arial" panose="020B0604020202020204" pitchFamily="34" charset="0"/>
                </a:rPr>
                <a:t>BETA_X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297" y="905"/>
              <a:ext cx="5102" cy="903"/>
            </a:xfrm>
            <a:custGeom>
              <a:avLst/>
              <a:gdLst>
                <a:gd name="T0" fmla="*/ 32 w 5102"/>
                <a:gd name="T1" fmla="*/ 903 h 903"/>
                <a:gd name="T2" fmla="*/ 71 w 5102"/>
                <a:gd name="T3" fmla="*/ 903 h 903"/>
                <a:gd name="T4" fmla="*/ 109 w 5102"/>
                <a:gd name="T5" fmla="*/ 903 h 903"/>
                <a:gd name="T6" fmla="*/ 148 w 5102"/>
                <a:gd name="T7" fmla="*/ 903 h 903"/>
                <a:gd name="T8" fmla="*/ 187 w 5102"/>
                <a:gd name="T9" fmla="*/ 895 h 903"/>
                <a:gd name="T10" fmla="*/ 226 w 5102"/>
                <a:gd name="T11" fmla="*/ 895 h 903"/>
                <a:gd name="T12" fmla="*/ 257 w 5102"/>
                <a:gd name="T13" fmla="*/ 887 h 903"/>
                <a:gd name="T14" fmla="*/ 296 w 5102"/>
                <a:gd name="T15" fmla="*/ 879 h 903"/>
                <a:gd name="T16" fmla="*/ 507 w 5102"/>
                <a:gd name="T17" fmla="*/ 825 h 903"/>
                <a:gd name="T18" fmla="*/ 546 w 5102"/>
                <a:gd name="T19" fmla="*/ 817 h 903"/>
                <a:gd name="T20" fmla="*/ 585 w 5102"/>
                <a:gd name="T21" fmla="*/ 809 h 903"/>
                <a:gd name="T22" fmla="*/ 795 w 5102"/>
                <a:gd name="T23" fmla="*/ 731 h 903"/>
                <a:gd name="T24" fmla="*/ 826 w 5102"/>
                <a:gd name="T25" fmla="*/ 724 h 903"/>
                <a:gd name="T26" fmla="*/ 1036 w 5102"/>
                <a:gd name="T27" fmla="*/ 630 h 903"/>
                <a:gd name="T28" fmla="*/ 1075 w 5102"/>
                <a:gd name="T29" fmla="*/ 607 h 903"/>
                <a:gd name="T30" fmla="*/ 1114 w 5102"/>
                <a:gd name="T31" fmla="*/ 591 h 903"/>
                <a:gd name="T32" fmla="*/ 1324 w 5102"/>
                <a:gd name="T33" fmla="*/ 475 h 903"/>
                <a:gd name="T34" fmla="*/ 1356 w 5102"/>
                <a:gd name="T35" fmla="*/ 451 h 903"/>
                <a:gd name="T36" fmla="*/ 1394 w 5102"/>
                <a:gd name="T37" fmla="*/ 428 h 903"/>
                <a:gd name="T38" fmla="*/ 1433 w 5102"/>
                <a:gd name="T39" fmla="*/ 405 h 903"/>
                <a:gd name="T40" fmla="*/ 1472 w 5102"/>
                <a:gd name="T41" fmla="*/ 381 h 903"/>
                <a:gd name="T42" fmla="*/ 1511 w 5102"/>
                <a:gd name="T43" fmla="*/ 358 h 903"/>
                <a:gd name="T44" fmla="*/ 1722 w 5102"/>
                <a:gd name="T45" fmla="*/ 218 h 903"/>
                <a:gd name="T46" fmla="*/ 1753 w 5102"/>
                <a:gd name="T47" fmla="*/ 187 h 903"/>
                <a:gd name="T48" fmla="*/ 1792 w 5102"/>
                <a:gd name="T49" fmla="*/ 155 h 903"/>
                <a:gd name="T50" fmla="*/ 2002 w 5102"/>
                <a:gd name="T51" fmla="*/ 0 h 903"/>
                <a:gd name="T52" fmla="*/ 2041 w 5102"/>
                <a:gd name="T53" fmla="*/ 0 h 903"/>
                <a:gd name="T54" fmla="*/ 2080 w 5102"/>
                <a:gd name="T55" fmla="*/ 0 h 903"/>
                <a:gd name="T56" fmla="*/ 2282 w 5102"/>
                <a:gd name="T57" fmla="*/ 0 h 903"/>
                <a:gd name="T58" fmla="*/ 2321 w 5102"/>
                <a:gd name="T59" fmla="*/ 0 h 903"/>
                <a:gd name="T60" fmla="*/ 2532 w 5102"/>
                <a:gd name="T61" fmla="*/ 0 h 903"/>
                <a:gd name="T62" fmla="*/ 2570 w 5102"/>
                <a:gd name="T63" fmla="*/ 0 h 903"/>
                <a:gd name="T64" fmla="*/ 2609 w 5102"/>
                <a:gd name="T65" fmla="*/ 0 h 903"/>
                <a:gd name="T66" fmla="*/ 2641 w 5102"/>
                <a:gd name="T67" fmla="*/ 0 h 903"/>
                <a:gd name="T68" fmla="*/ 2680 w 5102"/>
                <a:gd name="T69" fmla="*/ 0 h 903"/>
                <a:gd name="T70" fmla="*/ 2718 w 5102"/>
                <a:gd name="T71" fmla="*/ 0 h 903"/>
                <a:gd name="T72" fmla="*/ 2929 w 5102"/>
                <a:gd name="T73" fmla="*/ 0 h 903"/>
                <a:gd name="T74" fmla="*/ 2968 w 5102"/>
                <a:gd name="T75" fmla="*/ 0 h 903"/>
                <a:gd name="T76" fmla="*/ 3007 w 5102"/>
                <a:gd name="T77" fmla="*/ 0 h 903"/>
                <a:gd name="T78" fmla="*/ 3209 w 5102"/>
                <a:gd name="T79" fmla="*/ 0 h 903"/>
                <a:gd name="T80" fmla="*/ 3248 w 5102"/>
                <a:gd name="T81" fmla="*/ 0 h 903"/>
                <a:gd name="T82" fmla="*/ 3287 w 5102"/>
                <a:gd name="T83" fmla="*/ 0 h 903"/>
                <a:gd name="T84" fmla="*/ 3497 w 5102"/>
                <a:gd name="T85" fmla="*/ 0 h 903"/>
                <a:gd name="T86" fmla="*/ 3536 w 5102"/>
                <a:gd name="T87" fmla="*/ 0 h 903"/>
                <a:gd name="T88" fmla="*/ 3567 w 5102"/>
                <a:gd name="T89" fmla="*/ 0 h 903"/>
                <a:gd name="T90" fmla="*/ 3778 w 5102"/>
                <a:gd name="T91" fmla="*/ 0 h 903"/>
                <a:gd name="T92" fmla="*/ 3817 w 5102"/>
                <a:gd name="T93" fmla="*/ 0 h 903"/>
                <a:gd name="T94" fmla="*/ 3855 w 5102"/>
                <a:gd name="T95" fmla="*/ 0 h 903"/>
                <a:gd name="T96" fmla="*/ 3894 w 5102"/>
                <a:gd name="T97" fmla="*/ 0 h 903"/>
                <a:gd name="T98" fmla="*/ 3933 w 5102"/>
                <a:gd name="T99" fmla="*/ 0 h 903"/>
                <a:gd name="T100" fmla="*/ 3965 w 5102"/>
                <a:gd name="T101" fmla="*/ 0 h 903"/>
                <a:gd name="T102" fmla="*/ 4175 w 5102"/>
                <a:gd name="T103" fmla="*/ 0 h 903"/>
                <a:gd name="T104" fmla="*/ 4214 w 5102"/>
                <a:gd name="T105" fmla="*/ 0 h 903"/>
                <a:gd name="T106" fmla="*/ 4253 w 5102"/>
                <a:gd name="T107" fmla="*/ 0 h 903"/>
                <a:gd name="T108" fmla="*/ 4463 w 5102"/>
                <a:gd name="T109" fmla="*/ 0 h 903"/>
                <a:gd name="T110" fmla="*/ 4494 w 5102"/>
                <a:gd name="T111" fmla="*/ 0 h 903"/>
                <a:gd name="T112" fmla="*/ 4704 w 5102"/>
                <a:gd name="T113" fmla="*/ 0 h 903"/>
                <a:gd name="T114" fmla="*/ 4743 w 5102"/>
                <a:gd name="T115" fmla="*/ 0 h 903"/>
                <a:gd name="T116" fmla="*/ 4782 w 5102"/>
                <a:gd name="T117" fmla="*/ 0 h 903"/>
                <a:gd name="T118" fmla="*/ 4993 w 5102"/>
                <a:gd name="T119" fmla="*/ 0 h 903"/>
                <a:gd name="T120" fmla="*/ 5031 w 5102"/>
                <a:gd name="T121" fmla="*/ 0 h 903"/>
                <a:gd name="T122" fmla="*/ 5063 w 5102"/>
                <a:gd name="T12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102" h="903">
                  <a:moveTo>
                    <a:pt x="0" y="895"/>
                  </a:moveTo>
                  <a:lnTo>
                    <a:pt x="0" y="895"/>
                  </a:lnTo>
                  <a:lnTo>
                    <a:pt x="0" y="895"/>
                  </a:lnTo>
                  <a:lnTo>
                    <a:pt x="0" y="895"/>
                  </a:lnTo>
                  <a:lnTo>
                    <a:pt x="0" y="895"/>
                  </a:lnTo>
                  <a:lnTo>
                    <a:pt x="0" y="895"/>
                  </a:lnTo>
                  <a:lnTo>
                    <a:pt x="0" y="895"/>
                  </a:lnTo>
                  <a:lnTo>
                    <a:pt x="8" y="895"/>
                  </a:lnTo>
                  <a:lnTo>
                    <a:pt x="8" y="895"/>
                  </a:lnTo>
                  <a:lnTo>
                    <a:pt x="8" y="895"/>
                  </a:lnTo>
                  <a:lnTo>
                    <a:pt x="8" y="895"/>
                  </a:lnTo>
                  <a:lnTo>
                    <a:pt x="8" y="895"/>
                  </a:lnTo>
                  <a:lnTo>
                    <a:pt x="8" y="895"/>
                  </a:lnTo>
                  <a:lnTo>
                    <a:pt x="8" y="895"/>
                  </a:lnTo>
                  <a:lnTo>
                    <a:pt x="8" y="895"/>
                  </a:lnTo>
                  <a:lnTo>
                    <a:pt x="16" y="903"/>
                  </a:lnTo>
                  <a:lnTo>
                    <a:pt x="16" y="903"/>
                  </a:lnTo>
                  <a:lnTo>
                    <a:pt x="16" y="903"/>
                  </a:lnTo>
                  <a:lnTo>
                    <a:pt x="16" y="903"/>
                  </a:lnTo>
                  <a:lnTo>
                    <a:pt x="16" y="903"/>
                  </a:lnTo>
                  <a:lnTo>
                    <a:pt x="16" y="903"/>
                  </a:lnTo>
                  <a:lnTo>
                    <a:pt x="16" y="903"/>
                  </a:lnTo>
                  <a:lnTo>
                    <a:pt x="16" y="903"/>
                  </a:lnTo>
                  <a:lnTo>
                    <a:pt x="24" y="903"/>
                  </a:lnTo>
                  <a:lnTo>
                    <a:pt x="24" y="903"/>
                  </a:lnTo>
                  <a:lnTo>
                    <a:pt x="24" y="903"/>
                  </a:lnTo>
                  <a:lnTo>
                    <a:pt x="24" y="903"/>
                  </a:lnTo>
                  <a:lnTo>
                    <a:pt x="24" y="903"/>
                  </a:lnTo>
                  <a:lnTo>
                    <a:pt x="24" y="903"/>
                  </a:lnTo>
                  <a:lnTo>
                    <a:pt x="24" y="903"/>
                  </a:lnTo>
                  <a:lnTo>
                    <a:pt x="32" y="903"/>
                  </a:lnTo>
                  <a:lnTo>
                    <a:pt x="32" y="903"/>
                  </a:lnTo>
                  <a:lnTo>
                    <a:pt x="32" y="903"/>
                  </a:lnTo>
                  <a:lnTo>
                    <a:pt x="32" y="903"/>
                  </a:lnTo>
                  <a:lnTo>
                    <a:pt x="32" y="903"/>
                  </a:lnTo>
                  <a:lnTo>
                    <a:pt x="32" y="903"/>
                  </a:lnTo>
                  <a:lnTo>
                    <a:pt x="32" y="903"/>
                  </a:lnTo>
                  <a:lnTo>
                    <a:pt x="32" y="903"/>
                  </a:lnTo>
                  <a:lnTo>
                    <a:pt x="39" y="903"/>
                  </a:lnTo>
                  <a:lnTo>
                    <a:pt x="39" y="903"/>
                  </a:lnTo>
                  <a:lnTo>
                    <a:pt x="39" y="903"/>
                  </a:lnTo>
                  <a:lnTo>
                    <a:pt x="39" y="903"/>
                  </a:lnTo>
                  <a:lnTo>
                    <a:pt x="39" y="903"/>
                  </a:lnTo>
                  <a:lnTo>
                    <a:pt x="39" y="903"/>
                  </a:lnTo>
                  <a:lnTo>
                    <a:pt x="39" y="903"/>
                  </a:lnTo>
                  <a:lnTo>
                    <a:pt x="47" y="903"/>
                  </a:lnTo>
                  <a:lnTo>
                    <a:pt x="47" y="903"/>
                  </a:lnTo>
                  <a:lnTo>
                    <a:pt x="47" y="903"/>
                  </a:lnTo>
                  <a:lnTo>
                    <a:pt x="47" y="903"/>
                  </a:lnTo>
                  <a:lnTo>
                    <a:pt x="47" y="903"/>
                  </a:lnTo>
                  <a:lnTo>
                    <a:pt x="47" y="903"/>
                  </a:lnTo>
                  <a:lnTo>
                    <a:pt x="47" y="903"/>
                  </a:lnTo>
                  <a:lnTo>
                    <a:pt x="47" y="903"/>
                  </a:lnTo>
                  <a:lnTo>
                    <a:pt x="55" y="903"/>
                  </a:lnTo>
                  <a:lnTo>
                    <a:pt x="55" y="903"/>
                  </a:lnTo>
                  <a:lnTo>
                    <a:pt x="55" y="903"/>
                  </a:lnTo>
                  <a:lnTo>
                    <a:pt x="55" y="903"/>
                  </a:lnTo>
                  <a:lnTo>
                    <a:pt x="55" y="903"/>
                  </a:lnTo>
                  <a:lnTo>
                    <a:pt x="55" y="903"/>
                  </a:lnTo>
                  <a:lnTo>
                    <a:pt x="55" y="903"/>
                  </a:lnTo>
                  <a:lnTo>
                    <a:pt x="55" y="903"/>
                  </a:lnTo>
                  <a:lnTo>
                    <a:pt x="63" y="903"/>
                  </a:lnTo>
                  <a:lnTo>
                    <a:pt x="63" y="903"/>
                  </a:lnTo>
                  <a:lnTo>
                    <a:pt x="63" y="903"/>
                  </a:lnTo>
                  <a:lnTo>
                    <a:pt x="63" y="903"/>
                  </a:lnTo>
                  <a:lnTo>
                    <a:pt x="63" y="903"/>
                  </a:lnTo>
                  <a:lnTo>
                    <a:pt x="63" y="903"/>
                  </a:lnTo>
                  <a:lnTo>
                    <a:pt x="63" y="903"/>
                  </a:lnTo>
                  <a:lnTo>
                    <a:pt x="71" y="903"/>
                  </a:lnTo>
                  <a:lnTo>
                    <a:pt x="71" y="903"/>
                  </a:lnTo>
                  <a:lnTo>
                    <a:pt x="71" y="903"/>
                  </a:lnTo>
                  <a:lnTo>
                    <a:pt x="71" y="903"/>
                  </a:lnTo>
                  <a:lnTo>
                    <a:pt x="71" y="903"/>
                  </a:lnTo>
                  <a:lnTo>
                    <a:pt x="71" y="903"/>
                  </a:lnTo>
                  <a:lnTo>
                    <a:pt x="71" y="903"/>
                  </a:lnTo>
                  <a:lnTo>
                    <a:pt x="71" y="903"/>
                  </a:lnTo>
                  <a:lnTo>
                    <a:pt x="78" y="903"/>
                  </a:lnTo>
                  <a:lnTo>
                    <a:pt x="78" y="903"/>
                  </a:lnTo>
                  <a:lnTo>
                    <a:pt x="78" y="903"/>
                  </a:lnTo>
                  <a:lnTo>
                    <a:pt x="78" y="903"/>
                  </a:lnTo>
                  <a:lnTo>
                    <a:pt x="78" y="903"/>
                  </a:lnTo>
                  <a:lnTo>
                    <a:pt x="78" y="903"/>
                  </a:lnTo>
                  <a:lnTo>
                    <a:pt x="78" y="903"/>
                  </a:lnTo>
                  <a:lnTo>
                    <a:pt x="78" y="903"/>
                  </a:lnTo>
                  <a:lnTo>
                    <a:pt x="86" y="903"/>
                  </a:lnTo>
                  <a:lnTo>
                    <a:pt x="86" y="903"/>
                  </a:lnTo>
                  <a:lnTo>
                    <a:pt x="86" y="903"/>
                  </a:lnTo>
                  <a:lnTo>
                    <a:pt x="86" y="903"/>
                  </a:lnTo>
                  <a:lnTo>
                    <a:pt x="86" y="903"/>
                  </a:lnTo>
                  <a:lnTo>
                    <a:pt x="86" y="903"/>
                  </a:lnTo>
                  <a:lnTo>
                    <a:pt x="86" y="903"/>
                  </a:lnTo>
                  <a:lnTo>
                    <a:pt x="94" y="903"/>
                  </a:lnTo>
                  <a:lnTo>
                    <a:pt x="94" y="903"/>
                  </a:lnTo>
                  <a:lnTo>
                    <a:pt x="94" y="903"/>
                  </a:lnTo>
                  <a:lnTo>
                    <a:pt x="94" y="903"/>
                  </a:lnTo>
                  <a:lnTo>
                    <a:pt x="94" y="903"/>
                  </a:lnTo>
                  <a:lnTo>
                    <a:pt x="94" y="903"/>
                  </a:lnTo>
                  <a:lnTo>
                    <a:pt x="94" y="903"/>
                  </a:lnTo>
                  <a:lnTo>
                    <a:pt x="94" y="903"/>
                  </a:lnTo>
                  <a:lnTo>
                    <a:pt x="102" y="903"/>
                  </a:lnTo>
                  <a:lnTo>
                    <a:pt x="102" y="903"/>
                  </a:lnTo>
                  <a:lnTo>
                    <a:pt x="102" y="903"/>
                  </a:lnTo>
                  <a:lnTo>
                    <a:pt x="102" y="903"/>
                  </a:lnTo>
                  <a:lnTo>
                    <a:pt x="102" y="903"/>
                  </a:lnTo>
                  <a:lnTo>
                    <a:pt x="102" y="903"/>
                  </a:lnTo>
                  <a:lnTo>
                    <a:pt x="102" y="903"/>
                  </a:lnTo>
                  <a:lnTo>
                    <a:pt x="102" y="903"/>
                  </a:lnTo>
                  <a:lnTo>
                    <a:pt x="109" y="903"/>
                  </a:lnTo>
                  <a:lnTo>
                    <a:pt x="109" y="903"/>
                  </a:lnTo>
                  <a:lnTo>
                    <a:pt x="109" y="903"/>
                  </a:lnTo>
                  <a:lnTo>
                    <a:pt x="109" y="903"/>
                  </a:lnTo>
                  <a:lnTo>
                    <a:pt x="109" y="903"/>
                  </a:lnTo>
                  <a:lnTo>
                    <a:pt x="109" y="903"/>
                  </a:lnTo>
                  <a:lnTo>
                    <a:pt x="109" y="903"/>
                  </a:lnTo>
                  <a:lnTo>
                    <a:pt x="117" y="903"/>
                  </a:lnTo>
                  <a:lnTo>
                    <a:pt x="117" y="903"/>
                  </a:lnTo>
                  <a:lnTo>
                    <a:pt x="117" y="903"/>
                  </a:lnTo>
                  <a:lnTo>
                    <a:pt x="117" y="903"/>
                  </a:lnTo>
                  <a:lnTo>
                    <a:pt x="117" y="903"/>
                  </a:lnTo>
                  <a:lnTo>
                    <a:pt x="117" y="903"/>
                  </a:lnTo>
                  <a:lnTo>
                    <a:pt x="117" y="903"/>
                  </a:lnTo>
                  <a:lnTo>
                    <a:pt x="117" y="903"/>
                  </a:lnTo>
                  <a:lnTo>
                    <a:pt x="125" y="903"/>
                  </a:lnTo>
                  <a:lnTo>
                    <a:pt x="125" y="903"/>
                  </a:lnTo>
                  <a:lnTo>
                    <a:pt x="125" y="903"/>
                  </a:lnTo>
                  <a:lnTo>
                    <a:pt x="125" y="903"/>
                  </a:lnTo>
                  <a:lnTo>
                    <a:pt x="125" y="903"/>
                  </a:lnTo>
                  <a:lnTo>
                    <a:pt x="125" y="903"/>
                  </a:lnTo>
                  <a:lnTo>
                    <a:pt x="125" y="903"/>
                  </a:lnTo>
                  <a:lnTo>
                    <a:pt x="133" y="903"/>
                  </a:lnTo>
                  <a:lnTo>
                    <a:pt x="133" y="903"/>
                  </a:lnTo>
                  <a:lnTo>
                    <a:pt x="133" y="903"/>
                  </a:lnTo>
                  <a:lnTo>
                    <a:pt x="133" y="903"/>
                  </a:lnTo>
                  <a:lnTo>
                    <a:pt x="133" y="903"/>
                  </a:lnTo>
                  <a:lnTo>
                    <a:pt x="133" y="903"/>
                  </a:lnTo>
                  <a:lnTo>
                    <a:pt x="133" y="903"/>
                  </a:lnTo>
                  <a:lnTo>
                    <a:pt x="133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48" y="903"/>
                  </a:lnTo>
                  <a:lnTo>
                    <a:pt x="148" y="903"/>
                  </a:lnTo>
                  <a:lnTo>
                    <a:pt x="148" y="903"/>
                  </a:lnTo>
                  <a:lnTo>
                    <a:pt x="148" y="903"/>
                  </a:lnTo>
                  <a:lnTo>
                    <a:pt x="148" y="903"/>
                  </a:lnTo>
                  <a:lnTo>
                    <a:pt x="148" y="903"/>
                  </a:lnTo>
                  <a:lnTo>
                    <a:pt x="148" y="903"/>
                  </a:lnTo>
                  <a:lnTo>
                    <a:pt x="156" y="903"/>
                  </a:lnTo>
                  <a:lnTo>
                    <a:pt x="156" y="903"/>
                  </a:lnTo>
                  <a:lnTo>
                    <a:pt x="156" y="903"/>
                  </a:lnTo>
                  <a:lnTo>
                    <a:pt x="156" y="903"/>
                  </a:lnTo>
                  <a:lnTo>
                    <a:pt x="156" y="903"/>
                  </a:lnTo>
                  <a:lnTo>
                    <a:pt x="156" y="903"/>
                  </a:lnTo>
                  <a:lnTo>
                    <a:pt x="156" y="903"/>
                  </a:lnTo>
                  <a:lnTo>
                    <a:pt x="156" y="903"/>
                  </a:lnTo>
                  <a:lnTo>
                    <a:pt x="164" y="903"/>
                  </a:lnTo>
                  <a:lnTo>
                    <a:pt x="164" y="903"/>
                  </a:lnTo>
                  <a:lnTo>
                    <a:pt x="164" y="903"/>
                  </a:lnTo>
                  <a:lnTo>
                    <a:pt x="164" y="903"/>
                  </a:lnTo>
                  <a:lnTo>
                    <a:pt x="164" y="903"/>
                  </a:lnTo>
                  <a:lnTo>
                    <a:pt x="164" y="903"/>
                  </a:lnTo>
                  <a:lnTo>
                    <a:pt x="164" y="903"/>
                  </a:lnTo>
                  <a:lnTo>
                    <a:pt x="164" y="903"/>
                  </a:lnTo>
                  <a:lnTo>
                    <a:pt x="172" y="903"/>
                  </a:lnTo>
                  <a:lnTo>
                    <a:pt x="172" y="903"/>
                  </a:lnTo>
                  <a:lnTo>
                    <a:pt x="172" y="903"/>
                  </a:lnTo>
                  <a:lnTo>
                    <a:pt x="172" y="903"/>
                  </a:lnTo>
                  <a:lnTo>
                    <a:pt x="172" y="895"/>
                  </a:lnTo>
                  <a:lnTo>
                    <a:pt x="172" y="895"/>
                  </a:lnTo>
                  <a:lnTo>
                    <a:pt x="172" y="895"/>
                  </a:lnTo>
                  <a:lnTo>
                    <a:pt x="180" y="895"/>
                  </a:lnTo>
                  <a:lnTo>
                    <a:pt x="180" y="895"/>
                  </a:lnTo>
                  <a:lnTo>
                    <a:pt x="180" y="895"/>
                  </a:lnTo>
                  <a:lnTo>
                    <a:pt x="180" y="895"/>
                  </a:lnTo>
                  <a:lnTo>
                    <a:pt x="180" y="895"/>
                  </a:lnTo>
                  <a:lnTo>
                    <a:pt x="180" y="895"/>
                  </a:lnTo>
                  <a:lnTo>
                    <a:pt x="180" y="895"/>
                  </a:lnTo>
                  <a:lnTo>
                    <a:pt x="180" y="895"/>
                  </a:lnTo>
                  <a:lnTo>
                    <a:pt x="187" y="895"/>
                  </a:lnTo>
                  <a:lnTo>
                    <a:pt x="187" y="895"/>
                  </a:lnTo>
                  <a:lnTo>
                    <a:pt x="187" y="895"/>
                  </a:lnTo>
                  <a:lnTo>
                    <a:pt x="187" y="895"/>
                  </a:lnTo>
                  <a:lnTo>
                    <a:pt x="187" y="895"/>
                  </a:lnTo>
                  <a:lnTo>
                    <a:pt x="187" y="895"/>
                  </a:lnTo>
                  <a:lnTo>
                    <a:pt x="187" y="895"/>
                  </a:lnTo>
                  <a:lnTo>
                    <a:pt x="187" y="895"/>
                  </a:lnTo>
                  <a:lnTo>
                    <a:pt x="195" y="895"/>
                  </a:lnTo>
                  <a:lnTo>
                    <a:pt x="195" y="895"/>
                  </a:lnTo>
                  <a:lnTo>
                    <a:pt x="195" y="895"/>
                  </a:lnTo>
                  <a:lnTo>
                    <a:pt x="195" y="895"/>
                  </a:lnTo>
                  <a:lnTo>
                    <a:pt x="195" y="895"/>
                  </a:lnTo>
                  <a:lnTo>
                    <a:pt x="195" y="895"/>
                  </a:lnTo>
                  <a:lnTo>
                    <a:pt x="195" y="895"/>
                  </a:lnTo>
                  <a:lnTo>
                    <a:pt x="203" y="895"/>
                  </a:lnTo>
                  <a:lnTo>
                    <a:pt x="203" y="895"/>
                  </a:lnTo>
                  <a:lnTo>
                    <a:pt x="203" y="895"/>
                  </a:lnTo>
                  <a:lnTo>
                    <a:pt x="203" y="895"/>
                  </a:lnTo>
                  <a:lnTo>
                    <a:pt x="203" y="895"/>
                  </a:lnTo>
                  <a:lnTo>
                    <a:pt x="203" y="895"/>
                  </a:lnTo>
                  <a:lnTo>
                    <a:pt x="203" y="895"/>
                  </a:lnTo>
                  <a:lnTo>
                    <a:pt x="203" y="895"/>
                  </a:lnTo>
                  <a:lnTo>
                    <a:pt x="211" y="895"/>
                  </a:lnTo>
                  <a:lnTo>
                    <a:pt x="211" y="895"/>
                  </a:lnTo>
                  <a:lnTo>
                    <a:pt x="211" y="895"/>
                  </a:lnTo>
                  <a:lnTo>
                    <a:pt x="211" y="895"/>
                  </a:lnTo>
                  <a:lnTo>
                    <a:pt x="211" y="895"/>
                  </a:lnTo>
                  <a:lnTo>
                    <a:pt x="211" y="895"/>
                  </a:lnTo>
                  <a:lnTo>
                    <a:pt x="211" y="895"/>
                  </a:lnTo>
                  <a:lnTo>
                    <a:pt x="211" y="895"/>
                  </a:lnTo>
                  <a:lnTo>
                    <a:pt x="219" y="895"/>
                  </a:lnTo>
                  <a:lnTo>
                    <a:pt x="219" y="895"/>
                  </a:lnTo>
                  <a:lnTo>
                    <a:pt x="219" y="895"/>
                  </a:lnTo>
                  <a:lnTo>
                    <a:pt x="219" y="895"/>
                  </a:lnTo>
                  <a:lnTo>
                    <a:pt x="219" y="895"/>
                  </a:lnTo>
                  <a:lnTo>
                    <a:pt x="219" y="895"/>
                  </a:lnTo>
                  <a:lnTo>
                    <a:pt x="219" y="895"/>
                  </a:lnTo>
                  <a:lnTo>
                    <a:pt x="226" y="895"/>
                  </a:lnTo>
                  <a:lnTo>
                    <a:pt x="226" y="887"/>
                  </a:lnTo>
                  <a:lnTo>
                    <a:pt x="226" y="887"/>
                  </a:lnTo>
                  <a:lnTo>
                    <a:pt x="226" y="887"/>
                  </a:lnTo>
                  <a:lnTo>
                    <a:pt x="226" y="887"/>
                  </a:lnTo>
                  <a:lnTo>
                    <a:pt x="226" y="887"/>
                  </a:lnTo>
                  <a:lnTo>
                    <a:pt x="226" y="887"/>
                  </a:lnTo>
                  <a:lnTo>
                    <a:pt x="226" y="887"/>
                  </a:lnTo>
                  <a:lnTo>
                    <a:pt x="234" y="887"/>
                  </a:lnTo>
                  <a:lnTo>
                    <a:pt x="234" y="887"/>
                  </a:lnTo>
                  <a:lnTo>
                    <a:pt x="234" y="887"/>
                  </a:lnTo>
                  <a:lnTo>
                    <a:pt x="234" y="887"/>
                  </a:lnTo>
                  <a:lnTo>
                    <a:pt x="234" y="887"/>
                  </a:lnTo>
                  <a:lnTo>
                    <a:pt x="234" y="887"/>
                  </a:lnTo>
                  <a:lnTo>
                    <a:pt x="234" y="887"/>
                  </a:lnTo>
                  <a:lnTo>
                    <a:pt x="234" y="887"/>
                  </a:lnTo>
                  <a:lnTo>
                    <a:pt x="242" y="887"/>
                  </a:lnTo>
                  <a:lnTo>
                    <a:pt x="242" y="887"/>
                  </a:lnTo>
                  <a:lnTo>
                    <a:pt x="242" y="887"/>
                  </a:lnTo>
                  <a:lnTo>
                    <a:pt x="242" y="887"/>
                  </a:lnTo>
                  <a:lnTo>
                    <a:pt x="242" y="887"/>
                  </a:lnTo>
                  <a:lnTo>
                    <a:pt x="242" y="887"/>
                  </a:lnTo>
                  <a:lnTo>
                    <a:pt x="242" y="887"/>
                  </a:lnTo>
                  <a:lnTo>
                    <a:pt x="250" y="887"/>
                  </a:lnTo>
                  <a:lnTo>
                    <a:pt x="250" y="887"/>
                  </a:lnTo>
                  <a:lnTo>
                    <a:pt x="250" y="887"/>
                  </a:lnTo>
                  <a:lnTo>
                    <a:pt x="250" y="887"/>
                  </a:lnTo>
                  <a:lnTo>
                    <a:pt x="250" y="887"/>
                  </a:lnTo>
                  <a:lnTo>
                    <a:pt x="250" y="887"/>
                  </a:lnTo>
                  <a:lnTo>
                    <a:pt x="250" y="887"/>
                  </a:lnTo>
                  <a:lnTo>
                    <a:pt x="250" y="887"/>
                  </a:lnTo>
                  <a:lnTo>
                    <a:pt x="257" y="887"/>
                  </a:lnTo>
                  <a:lnTo>
                    <a:pt x="257" y="887"/>
                  </a:lnTo>
                  <a:lnTo>
                    <a:pt x="257" y="887"/>
                  </a:lnTo>
                  <a:lnTo>
                    <a:pt x="257" y="887"/>
                  </a:lnTo>
                  <a:lnTo>
                    <a:pt x="257" y="887"/>
                  </a:lnTo>
                  <a:lnTo>
                    <a:pt x="257" y="887"/>
                  </a:lnTo>
                  <a:lnTo>
                    <a:pt x="257" y="887"/>
                  </a:lnTo>
                  <a:lnTo>
                    <a:pt x="257" y="887"/>
                  </a:lnTo>
                  <a:lnTo>
                    <a:pt x="265" y="887"/>
                  </a:lnTo>
                  <a:lnTo>
                    <a:pt x="265" y="887"/>
                  </a:lnTo>
                  <a:lnTo>
                    <a:pt x="265" y="887"/>
                  </a:lnTo>
                  <a:lnTo>
                    <a:pt x="265" y="887"/>
                  </a:lnTo>
                  <a:lnTo>
                    <a:pt x="265" y="887"/>
                  </a:lnTo>
                  <a:lnTo>
                    <a:pt x="265" y="887"/>
                  </a:lnTo>
                  <a:lnTo>
                    <a:pt x="265" y="887"/>
                  </a:lnTo>
                  <a:lnTo>
                    <a:pt x="273" y="879"/>
                  </a:lnTo>
                  <a:lnTo>
                    <a:pt x="273" y="879"/>
                  </a:lnTo>
                  <a:lnTo>
                    <a:pt x="273" y="879"/>
                  </a:lnTo>
                  <a:lnTo>
                    <a:pt x="273" y="879"/>
                  </a:lnTo>
                  <a:lnTo>
                    <a:pt x="273" y="879"/>
                  </a:lnTo>
                  <a:lnTo>
                    <a:pt x="273" y="879"/>
                  </a:lnTo>
                  <a:lnTo>
                    <a:pt x="273" y="879"/>
                  </a:lnTo>
                  <a:lnTo>
                    <a:pt x="273" y="879"/>
                  </a:lnTo>
                  <a:lnTo>
                    <a:pt x="281" y="879"/>
                  </a:lnTo>
                  <a:lnTo>
                    <a:pt x="281" y="879"/>
                  </a:lnTo>
                  <a:lnTo>
                    <a:pt x="281" y="879"/>
                  </a:lnTo>
                  <a:lnTo>
                    <a:pt x="281" y="879"/>
                  </a:lnTo>
                  <a:lnTo>
                    <a:pt x="281" y="879"/>
                  </a:lnTo>
                  <a:lnTo>
                    <a:pt x="281" y="879"/>
                  </a:lnTo>
                  <a:lnTo>
                    <a:pt x="281" y="879"/>
                  </a:lnTo>
                  <a:lnTo>
                    <a:pt x="281" y="879"/>
                  </a:lnTo>
                  <a:lnTo>
                    <a:pt x="289" y="879"/>
                  </a:lnTo>
                  <a:lnTo>
                    <a:pt x="289" y="879"/>
                  </a:lnTo>
                  <a:lnTo>
                    <a:pt x="289" y="879"/>
                  </a:lnTo>
                  <a:lnTo>
                    <a:pt x="289" y="879"/>
                  </a:lnTo>
                  <a:lnTo>
                    <a:pt x="289" y="879"/>
                  </a:lnTo>
                  <a:lnTo>
                    <a:pt x="289" y="879"/>
                  </a:lnTo>
                  <a:lnTo>
                    <a:pt x="289" y="879"/>
                  </a:lnTo>
                  <a:lnTo>
                    <a:pt x="296" y="879"/>
                  </a:lnTo>
                  <a:lnTo>
                    <a:pt x="296" y="879"/>
                  </a:lnTo>
                  <a:lnTo>
                    <a:pt x="296" y="879"/>
                  </a:lnTo>
                  <a:lnTo>
                    <a:pt x="296" y="879"/>
                  </a:lnTo>
                  <a:lnTo>
                    <a:pt x="296" y="879"/>
                  </a:lnTo>
                  <a:lnTo>
                    <a:pt x="296" y="879"/>
                  </a:lnTo>
                  <a:lnTo>
                    <a:pt x="296" y="879"/>
                  </a:lnTo>
                  <a:lnTo>
                    <a:pt x="296" y="879"/>
                  </a:lnTo>
                  <a:lnTo>
                    <a:pt x="304" y="879"/>
                  </a:lnTo>
                  <a:lnTo>
                    <a:pt x="304" y="879"/>
                  </a:lnTo>
                  <a:lnTo>
                    <a:pt x="304" y="879"/>
                  </a:lnTo>
                  <a:lnTo>
                    <a:pt x="304" y="879"/>
                  </a:lnTo>
                  <a:lnTo>
                    <a:pt x="304" y="879"/>
                  </a:lnTo>
                  <a:lnTo>
                    <a:pt x="304" y="879"/>
                  </a:lnTo>
                  <a:lnTo>
                    <a:pt x="476" y="833"/>
                  </a:lnTo>
                  <a:lnTo>
                    <a:pt x="483" y="833"/>
                  </a:lnTo>
                  <a:lnTo>
                    <a:pt x="483" y="833"/>
                  </a:lnTo>
                  <a:lnTo>
                    <a:pt x="483" y="833"/>
                  </a:lnTo>
                  <a:lnTo>
                    <a:pt x="483" y="833"/>
                  </a:lnTo>
                  <a:lnTo>
                    <a:pt x="483" y="833"/>
                  </a:lnTo>
                  <a:lnTo>
                    <a:pt x="483" y="833"/>
                  </a:lnTo>
                  <a:lnTo>
                    <a:pt x="483" y="833"/>
                  </a:lnTo>
                  <a:lnTo>
                    <a:pt x="491" y="833"/>
                  </a:lnTo>
                  <a:lnTo>
                    <a:pt x="491" y="833"/>
                  </a:lnTo>
                  <a:lnTo>
                    <a:pt x="491" y="833"/>
                  </a:lnTo>
                  <a:lnTo>
                    <a:pt x="491" y="833"/>
                  </a:lnTo>
                  <a:lnTo>
                    <a:pt x="491" y="833"/>
                  </a:lnTo>
                  <a:lnTo>
                    <a:pt x="491" y="833"/>
                  </a:lnTo>
                  <a:lnTo>
                    <a:pt x="491" y="833"/>
                  </a:lnTo>
                  <a:lnTo>
                    <a:pt x="491" y="833"/>
                  </a:lnTo>
                  <a:lnTo>
                    <a:pt x="499" y="833"/>
                  </a:lnTo>
                  <a:lnTo>
                    <a:pt x="499" y="833"/>
                  </a:lnTo>
                  <a:lnTo>
                    <a:pt x="499" y="833"/>
                  </a:lnTo>
                  <a:lnTo>
                    <a:pt x="499" y="833"/>
                  </a:lnTo>
                  <a:lnTo>
                    <a:pt x="499" y="833"/>
                  </a:lnTo>
                  <a:lnTo>
                    <a:pt x="499" y="833"/>
                  </a:lnTo>
                  <a:lnTo>
                    <a:pt x="499" y="833"/>
                  </a:lnTo>
                  <a:lnTo>
                    <a:pt x="499" y="833"/>
                  </a:lnTo>
                  <a:lnTo>
                    <a:pt x="507" y="833"/>
                  </a:lnTo>
                  <a:lnTo>
                    <a:pt x="507" y="833"/>
                  </a:lnTo>
                  <a:lnTo>
                    <a:pt x="507" y="833"/>
                  </a:lnTo>
                  <a:lnTo>
                    <a:pt x="507" y="825"/>
                  </a:lnTo>
                  <a:lnTo>
                    <a:pt x="507" y="825"/>
                  </a:lnTo>
                  <a:lnTo>
                    <a:pt x="507" y="825"/>
                  </a:lnTo>
                  <a:lnTo>
                    <a:pt x="507" y="825"/>
                  </a:lnTo>
                  <a:lnTo>
                    <a:pt x="507" y="825"/>
                  </a:lnTo>
                  <a:lnTo>
                    <a:pt x="514" y="825"/>
                  </a:lnTo>
                  <a:lnTo>
                    <a:pt x="514" y="825"/>
                  </a:lnTo>
                  <a:lnTo>
                    <a:pt x="514" y="825"/>
                  </a:lnTo>
                  <a:lnTo>
                    <a:pt x="514" y="825"/>
                  </a:lnTo>
                  <a:lnTo>
                    <a:pt x="514" y="825"/>
                  </a:lnTo>
                  <a:lnTo>
                    <a:pt x="514" y="825"/>
                  </a:lnTo>
                  <a:lnTo>
                    <a:pt x="514" y="825"/>
                  </a:lnTo>
                  <a:lnTo>
                    <a:pt x="522" y="825"/>
                  </a:lnTo>
                  <a:lnTo>
                    <a:pt x="522" y="825"/>
                  </a:lnTo>
                  <a:lnTo>
                    <a:pt x="522" y="825"/>
                  </a:lnTo>
                  <a:lnTo>
                    <a:pt x="522" y="825"/>
                  </a:lnTo>
                  <a:lnTo>
                    <a:pt x="522" y="825"/>
                  </a:lnTo>
                  <a:lnTo>
                    <a:pt x="522" y="825"/>
                  </a:lnTo>
                  <a:lnTo>
                    <a:pt x="522" y="825"/>
                  </a:lnTo>
                  <a:lnTo>
                    <a:pt x="522" y="825"/>
                  </a:lnTo>
                  <a:lnTo>
                    <a:pt x="530" y="825"/>
                  </a:lnTo>
                  <a:lnTo>
                    <a:pt x="530" y="825"/>
                  </a:lnTo>
                  <a:lnTo>
                    <a:pt x="530" y="825"/>
                  </a:lnTo>
                  <a:lnTo>
                    <a:pt x="530" y="825"/>
                  </a:lnTo>
                  <a:lnTo>
                    <a:pt x="530" y="825"/>
                  </a:lnTo>
                  <a:lnTo>
                    <a:pt x="530" y="825"/>
                  </a:lnTo>
                  <a:lnTo>
                    <a:pt x="530" y="825"/>
                  </a:lnTo>
                  <a:lnTo>
                    <a:pt x="530" y="825"/>
                  </a:lnTo>
                  <a:lnTo>
                    <a:pt x="538" y="817"/>
                  </a:lnTo>
                  <a:lnTo>
                    <a:pt x="538" y="817"/>
                  </a:lnTo>
                  <a:lnTo>
                    <a:pt x="538" y="817"/>
                  </a:lnTo>
                  <a:lnTo>
                    <a:pt x="538" y="817"/>
                  </a:lnTo>
                  <a:lnTo>
                    <a:pt x="538" y="817"/>
                  </a:lnTo>
                  <a:lnTo>
                    <a:pt x="538" y="817"/>
                  </a:lnTo>
                  <a:lnTo>
                    <a:pt x="538" y="817"/>
                  </a:lnTo>
                  <a:lnTo>
                    <a:pt x="546" y="817"/>
                  </a:lnTo>
                  <a:lnTo>
                    <a:pt x="546" y="817"/>
                  </a:lnTo>
                  <a:lnTo>
                    <a:pt x="546" y="817"/>
                  </a:lnTo>
                  <a:lnTo>
                    <a:pt x="546" y="817"/>
                  </a:lnTo>
                  <a:lnTo>
                    <a:pt x="546" y="817"/>
                  </a:lnTo>
                  <a:lnTo>
                    <a:pt x="546" y="817"/>
                  </a:lnTo>
                  <a:lnTo>
                    <a:pt x="546" y="817"/>
                  </a:lnTo>
                  <a:lnTo>
                    <a:pt x="546" y="817"/>
                  </a:lnTo>
                  <a:lnTo>
                    <a:pt x="553" y="817"/>
                  </a:lnTo>
                  <a:lnTo>
                    <a:pt x="553" y="817"/>
                  </a:lnTo>
                  <a:lnTo>
                    <a:pt x="553" y="817"/>
                  </a:lnTo>
                  <a:lnTo>
                    <a:pt x="553" y="817"/>
                  </a:lnTo>
                  <a:lnTo>
                    <a:pt x="553" y="817"/>
                  </a:lnTo>
                  <a:lnTo>
                    <a:pt x="553" y="817"/>
                  </a:lnTo>
                  <a:lnTo>
                    <a:pt x="553" y="817"/>
                  </a:lnTo>
                  <a:lnTo>
                    <a:pt x="553" y="817"/>
                  </a:lnTo>
                  <a:lnTo>
                    <a:pt x="561" y="817"/>
                  </a:lnTo>
                  <a:lnTo>
                    <a:pt x="561" y="817"/>
                  </a:lnTo>
                  <a:lnTo>
                    <a:pt x="561" y="817"/>
                  </a:lnTo>
                  <a:lnTo>
                    <a:pt x="561" y="809"/>
                  </a:lnTo>
                  <a:lnTo>
                    <a:pt x="561" y="809"/>
                  </a:lnTo>
                  <a:lnTo>
                    <a:pt x="561" y="809"/>
                  </a:lnTo>
                  <a:lnTo>
                    <a:pt x="561" y="809"/>
                  </a:lnTo>
                  <a:lnTo>
                    <a:pt x="569" y="809"/>
                  </a:lnTo>
                  <a:lnTo>
                    <a:pt x="569" y="809"/>
                  </a:lnTo>
                  <a:lnTo>
                    <a:pt x="569" y="809"/>
                  </a:lnTo>
                  <a:lnTo>
                    <a:pt x="569" y="809"/>
                  </a:lnTo>
                  <a:lnTo>
                    <a:pt x="569" y="809"/>
                  </a:lnTo>
                  <a:lnTo>
                    <a:pt x="569" y="809"/>
                  </a:lnTo>
                  <a:lnTo>
                    <a:pt x="569" y="809"/>
                  </a:lnTo>
                  <a:lnTo>
                    <a:pt x="569" y="809"/>
                  </a:lnTo>
                  <a:lnTo>
                    <a:pt x="577" y="809"/>
                  </a:lnTo>
                  <a:lnTo>
                    <a:pt x="577" y="809"/>
                  </a:lnTo>
                  <a:lnTo>
                    <a:pt x="577" y="809"/>
                  </a:lnTo>
                  <a:lnTo>
                    <a:pt x="577" y="809"/>
                  </a:lnTo>
                  <a:lnTo>
                    <a:pt x="577" y="809"/>
                  </a:lnTo>
                  <a:lnTo>
                    <a:pt x="577" y="809"/>
                  </a:lnTo>
                  <a:lnTo>
                    <a:pt x="577" y="809"/>
                  </a:lnTo>
                  <a:lnTo>
                    <a:pt x="577" y="809"/>
                  </a:lnTo>
                  <a:lnTo>
                    <a:pt x="585" y="809"/>
                  </a:lnTo>
                  <a:lnTo>
                    <a:pt x="585" y="809"/>
                  </a:lnTo>
                  <a:lnTo>
                    <a:pt x="756" y="747"/>
                  </a:lnTo>
                  <a:lnTo>
                    <a:pt x="756" y="747"/>
                  </a:lnTo>
                  <a:lnTo>
                    <a:pt x="756" y="747"/>
                  </a:lnTo>
                  <a:lnTo>
                    <a:pt x="756" y="747"/>
                  </a:lnTo>
                  <a:lnTo>
                    <a:pt x="756" y="747"/>
                  </a:lnTo>
                  <a:lnTo>
                    <a:pt x="764" y="747"/>
                  </a:lnTo>
                  <a:lnTo>
                    <a:pt x="764" y="747"/>
                  </a:lnTo>
                  <a:lnTo>
                    <a:pt x="764" y="747"/>
                  </a:lnTo>
                  <a:lnTo>
                    <a:pt x="764" y="747"/>
                  </a:lnTo>
                  <a:lnTo>
                    <a:pt x="764" y="747"/>
                  </a:lnTo>
                  <a:lnTo>
                    <a:pt x="764" y="747"/>
                  </a:lnTo>
                  <a:lnTo>
                    <a:pt x="764" y="747"/>
                  </a:lnTo>
                  <a:lnTo>
                    <a:pt x="764" y="747"/>
                  </a:lnTo>
                  <a:lnTo>
                    <a:pt x="771" y="747"/>
                  </a:lnTo>
                  <a:lnTo>
                    <a:pt x="771" y="739"/>
                  </a:lnTo>
                  <a:lnTo>
                    <a:pt x="771" y="739"/>
                  </a:lnTo>
                  <a:lnTo>
                    <a:pt x="771" y="739"/>
                  </a:lnTo>
                  <a:lnTo>
                    <a:pt x="771" y="739"/>
                  </a:lnTo>
                  <a:lnTo>
                    <a:pt x="771" y="739"/>
                  </a:lnTo>
                  <a:lnTo>
                    <a:pt x="771" y="739"/>
                  </a:lnTo>
                  <a:lnTo>
                    <a:pt x="771" y="739"/>
                  </a:lnTo>
                  <a:lnTo>
                    <a:pt x="779" y="739"/>
                  </a:lnTo>
                  <a:lnTo>
                    <a:pt x="779" y="739"/>
                  </a:lnTo>
                  <a:lnTo>
                    <a:pt x="779" y="739"/>
                  </a:lnTo>
                  <a:lnTo>
                    <a:pt x="779" y="739"/>
                  </a:lnTo>
                  <a:lnTo>
                    <a:pt x="779" y="739"/>
                  </a:lnTo>
                  <a:lnTo>
                    <a:pt x="779" y="739"/>
                  </a:lnTo>
                  <a:lnTo>
                    <a:pt x="779" y="739"/>
                  </a:lnTo>
                  <a:lnTo>
                    <a:pt x="787" y="739"/>
                  </a:lnTo>
                  <a:lnTo>
                    <a:pt x="787" y="739"/>
                  </a:lnTo>
                  <a:lnTo>
                    <a:pt x="787" y="739"/>
                  </a:lnTo>
                  <a:lnTo>
                    <a:pt x="787" y="739"/>
                  </a:lnTo>
                  <a:lnTo>
                    <a:pt x="787" y="739"/>
                  </a:lnTo>
                  <a:lnTo>
                    <a:pt x="787" y="739"/>
                  </a:lnTo>
                  <a:lnTo>
                    <a:pt x="787" y="739"/>
                  </a:lnTo>
                  <a:lnTo>
                    <a:pt x="787" y="731"/>
                  </a:lnTo>
                  <a:lnTo>
                    <a:pt x="795" y="731"/>
                  </a:lnTo>
                  <a:lnTo>
                    <a:pt x="795" y="731"/>
                  </a:lnTo>
                  <a:lnTo>
                    <a:pt x="795" y="731"/>
                  </a:lnTo>
                  <a:lnTo>
                    <a:pt x="795" y="731"/>
                  </a:lnTo>
                  <a:lnTo>
                    <a:pt x="795" y="731"/>
                  </a:lnTo>
                  <a:lnTo>
                    <a:pt x="795" y="731"/>
                  </a:lnTo>
                  <a:lnTo>
                    <a:pt x="795" y="731"/>
                  </a:lnTo>
                  <a:lnTo>
                    <a:pt x="795" y="731"/>
                  </a:lnTo>
                  <a:lnTo>
                    <a:pt x="803" y="731"/>
                  </a:lnTo>
                  <a:lnTo>
                    <a:pt x="803" y="731"/>
                  </a:lnTo>
                  <a:lnTo>
                    <a:pt x="803" y="731"/>
                  </a:lnTo>
                  <a:lnTo>
                    <a:pt x="803" y="731"/>
                  </a:lnTo>
                  <a:lnTo>
                    <a:pt x="803" y="731"/>
                  </a:lnTo>
                  <a:lnTo>
                    <a:pt x="803" y="731"/>
                  </a:lnTo>
                  <a:lnTo>
                    <a:pt x="803" y="731"/>
                  </a:lnTo>
                  <a:lnTo>
                    <a:pt x="810" y="731"/>
                  </a:lnTo>
                  <a:lnTo>
                    <a:pt x="810" y="731"/>
                  </a:lnTo>
                  <a:lnTo>
                    <a:pt x="810" y="731"/>
                  </a:lnTo>
                  <a:lnTo>
                    <a:pt x="810" y="724"/>
                  </a:lnTo>
                  <a:lnTo>
                    <a:pt x="810" y="724"/>
                  </a:lnTo>
                  <a:lnTo>
                    <a:pt x="810" y="724"/>
                  </a:lnTo>
                  <a:lnTo>
                    <a:pt x="810" y="724"/>
                  </a:lnTo>
                  <a:lnTo>
                    <a:pt x="810" y="724"/>
                  </a:lnTo>
                  <a:lnTo>
                    <a:pt x="818" y="724"/>
                  </a:lnTo>
                  <a:lnTo>
                    <a:pt x="818" y="724"/>
                  </a:lnTo>
                  <a:lnTo>
                    <a:pt x="818" y="724"/>
                  </a:lnTo>
                  <a:lnTo>
                    <a:pt x="818" y="724"/>
                  </a:lnTo>
                  <a:lnTo>
                    <a:pt x="818" y="724"/>
                  </a:lnTo>
                  <a:lnTo>
                    <a:pt x="818" y="724"/>
                  </a:lnTo>
                  <a:lnTo>
                    <a:pt x="818" y="724"/>
                  </a:lnTo>
                  <a:lnTo>
                    <a:pt x="818" y="724"/>
                  </a:lnTo>
                  <a:lnTo>
                    <a:pt x="826" y="724"/>
                  </a:lnTo>
                  <a:lnTo>
                    <a:pt x="826" y="724"/>
                  </a:lnTo>
                  <a:lnTo>
                    <a:pt x="826" y="724"/>
                  </a:lnTo>
                  <a:lnTo>
                    <a:pt x="826" y="724"/>
                  </a:lnTo>
                  <a:lnTo>
                    <a:pt x="826" y="724"/>
                  </a:lnTo>
                  <a:lnTo>
                    <a:pt x="826" y="724"/>
                  </a:lnTo>
                  <a:lnTo>
                    <a:pt x="826" y="724"/>
                  </a:lnTo>
                  <a:lnTo>
                    <a:pt x="826" y="716"/>
                  </a:lnTo>
                  <a:lnTo>
                    <a:pt x="834" y="716"/>
                  </a:lnTo>
                  <a:lnTo>
                    <a:pt x="834" y="716"/>
                  </a:lnTo>
                  <a:lnTo>
                    <a:pt x="834" y="716"/>
                  </a:lnTo>
                  <a:lnTo>
                    <a:pt x="834" y="716"/>
                  </a:lnTo>
                  <a:lnTo>
                    <a:pt x="834" y="716"/>
                  </a:lnTo>
                  <a:lnTo>
                    <a:pt x="834" y="716"/>
                  </a:lnTo>
                  <a:lnTo>
                    <a:pt x="834" y="716"/>
                  </a:lnTo>
                  <a:lnTo>
                    <a:pt x="842" y="716"/>
                  </a:lnTo>
                  <a:lnTo>
                    <a:pt x="842" y="716"/>
                  </a:lnTo>
                  <a:lnTo>
                    <a:pt x="842" y="716"/>
                  </a:lnTo>
                  <a:lnTo>
                    <a:pt x="842" y="716"/>
                  </a:lnTo>
                  <a:lnTo>
                    <a:pt x="842" y="716"/>
                  </a:lnTo>
                  <a:lnTo>
                    <a:pt x="842" y="716"/>
                  </a:lnTo>
                  <a:lnTo>
                    <a:pt x="842" y="716"/>
                  </a:lnTo>
                  <a:lnTo>
                    <a:pt x="842" y="716"/>
                  </a:lnTo>
                  <a:lnTo>
                    <a:pt x="849" y="716"/>
                  </a:lnTo>
                  <a:lnTo>
                    <a:pt x="849" y="716"/>
                  </a:lnTo>
                  <a:lnTo>
                    <a:pt x="849" y="716"/>
                  </a:lnTo>
                  <a:lnTo>
                    <a:pt x="849" y="708"/>
                  </a:lnTo>
                  <a:lnTo>
                    <a:pt x="849" y="708"/>
                  </a:lnTo>
                  <a:lnTo>
                    <a:pt x="849" y="708"/>
                  </a:lnTo>
                  <a:lnTo>
                    <a:pt x="849" y="708"/>
                  </a:lnTo>
                  <a:lnTo>
                    <a:pt x="849" y="708"/>
                  </a:lnTo>
                  <a:lnTo>
                    <a:pt x="857" y="708"/>
                  </a:lnTo>
                  <a:lnTo>
                    <a:pt x="857" y="708"/>
                  </a:lnTo>
                  <a:lnTo>
                    <a:pt x="857" y="708"/>
                  </a:lnTo>
                  <a:lnTo>
                    <a:pt x="857" y="708"/>
                  </a:lnTo>
                  <a:lnTo>
                    <a:pt x="857" y="708"/>
                  </a:lnTo>
                  <a:lnTo>
                    <a:pt x="1028" y="630"/>
                  </a:lnTo>
                  <a:lnTo>
                    <a:pt x="1028" y="630"/>
                  </a:lnTo>
                  <a:lnTo>
                    <a:pt x="1036" y="630"/>
                  </a:lnTo>
                  <a:lnTo>
                    <a:pt x="1036" y="630"/>
                  </a:lnTo>
                  <a:lnTo>
                    <a:pt x="1036" y="630"/>
                  </a:lnTo>
                  <a:lnTo>
                    <a:pt x="1036" y="630"/>
                  </a:lnTo>
                  <a:lnTo>
                    <a:pt x="1036" y="630"/>
                  </a:lnTo>
                  <a:lnTo>
                    <a:pt x="1036" y="630"/>
                  </a:lnTo>
                  <a:lnTo>
                    <a:pt x="1036" y="630"/>
                  </a:lnTo>
                  <a:lnTo>
                    <a:pt x="1036" y="630"/>
                  </a:lnTo>
                  <a:lnTo>
                    <a:pt x="1044" y="630"/>
                  </a:lnTo>
                  <a:lnTo>
                    <a:pt x="1044" y="622"/>
                  </a:lnTo>
                  <a:lnTo>
                    <a:pt x="1044" y="622"/>
                  </a:lnTo>
                  <a:lnTo>
                    <a:pt x="1044" y="622"/>
                  </a:lnTo>
                  <a:lnTo>
                    <a:pt x="1044" y="622"/>
                  </a:lnTo>
                  <a:lnTo>
                    <a:pt x="1044" y="622"/>
                  </a:lnTo>
                  <a:lnTo>
                    <a:pt x="1044" y="622"/>
                  </a:lnTo>
                  <a:lnTo>
                    <a:pt x="1044" y="622"/>
                  </a:lnTo>
                  <a:lnTo>
                    <a:pt x="1052" y="622"/>
                  </a:lnTo>
                  <a:lnTo>
                    <a:pt x="1052" y="622"/>
                  </a:lnTo>
                  <a:lnTo>
                    <a:pt x="1052" y="622"/>
                  </a:lnTo>
                  <a:lnTo>
                    <a:pt x="1052" y="622"/>
                  </a:lnTo>
                  <a:lnTo>
                    <a:pt x="1052" y="622"/>
                  </a:lnTo>
                  <a:lnTo>
                    <a:pt x="1052" y="622"/>
                  </a:lnTo>
                  <a:lnTo>
                    <a:pt x="1052" y="622"/>
                  </a:lnTo>
                  <a:lnTo>
                    <a:pt x="1060" y="622"/>
                  </a:lnTo>
                  <a:lnTo>
                    <a:pt x="1060" y="622"/>
                  </a:lnTo>
                  <a:lnTo>
                    <a:pt x="1060" y="615"/>
                  </a:lnTo>
                  <a:lnTo>
                    <a:pt x="1060" y="615"/>
                  </a:lnTo>
                  <a:lnTo>
                    <a:pt x="1060" y="615"/>
                  </a:lnTo>
                  <a:lnTo>
                    <a:pt x="1060" y="615"/>
                  </a:lnTo>
                  <a:lnTo>
                    <a:pt x="1060" y="615"/>
                  </a:lnTo>
                  <a:lnTo>
                    <a:pt x="1060" y="615"/>
                  </a:lnTo>
                  <a:lnTo>
                    <a:pt x="1067" y="615"/>
                  </a:lnTo>
                  <a:lnTo>
                    <a:pt x="1067" y="615"/>
                  </a:lnTo>
                  <a:lnTo>
                    <a:pt x="1067" y="615"/>
                  </a:lnTo>
                  <a:lnTo>
                    <a:pt x="1067" y="615"/>
                  </a:lnTo>
                  <a:lnTo>
                    <a:pt x="1067" y="615"/>
                  </a:lnTo>
                  <a:lnTo>
                    <a:pt x="1067" y="615"/>
                  </a:lnTo>
                  <a:lnTo>
                    <a:pt x="1067" y="615"/>
                  </a:lnTo>
                  <a:lnTo>
                    <a:pt x="1067" y="615"/>
                  </a:lnTo>
                  <a:lnTo>
                    <a:pt x="1075" y="615"/>
                  </a:lnTo>
                  <a:lnTo>
                    <a:pt x="1075" y="607"/>
                  </a:lnTo>
                  <a:lnTo>
                    <a:pt x="1075" y="607"/>
                  </a:lnTo>
                  <a:lnTo>
                    <a:pt x="1075" y="607"/>
                  </a:lnTo>
                  <a:lnTo>
                    <a:pt x="1075" y="607"/>
                  </a:lnTo>
                  <a:lnTo>
                    <a:pt x="1075" y="607"/>
                  </a:lnTo>
                  <a:lnTo>
                    <a:pt x="1075" y="607"/>
                  </a:lnTo>
                  <a:lnTo>
                    <a:pt x="1083" y="607"/>
                  </a:lnTo>
                  <a:lnTo>
                    <a:pt x="1083" y="607"/>
                  </a:lnTo>
                  <a:lnTo>
                    <a:pt x="1083" y="607"/>
                  </a:lnTo>
                  <a:lnTo>
                    <a:pt x="1083" y="607"/>
                  </a:lnTo>
                  <a:lnTo>
                    <a:pt x="1083" y="607"/>
                  </a:lnTo>
                  <a:lnTo>
                    <a:pt x="1083" y="607"/>
                  </a:lnTo>
                  <a:lnTo>
                    <a:pt x="1083" y="607"/>
                  </a:lnTo>
                  <a:lnTo>
                    <a:pt x="1083" y="607"/>
                  </a:lnTo>
                  <a:lnTo>
                    <a:pt x="1091" y="607"/>
                  </a:lnTo>
                  <a:lnTo>
                    <a:pt x="1091" y="607"/>
                  </a:lnTo>
                  <a:lnTo>
                    <a:pt x="1091" y="599"/>
                  </a:lnTo>
                  <a:lnTo>
                    <a:pt x="1091" y="599"/>
                  </a:lnTo>
                  <a:lnTo>
                    <a:pt x="1091" y="599"/>
                  </a:lnTo>
                  <a:lnTo>
                    <a:pt x="1091" y="599"/>
                  </a:lnTo>
                  <a:lnTo>
                    <a:pt x="1091" y="599"/>
                  </a:lnTo>
                  <a:lnTo>
                    <a:pt x="1091" y="599"/>
                  </a:lnTo>
                  <a:lnTo>
                    <a:pt x="1099" y="599"/>
                  </a:lnTo>
                  <a:lnTo>
                    <a:pt x="1099" y="599"/>
                  </a:lnTo>
                  <a:lnTo>
                    <a:pt x="1099" y="599"/>
                  </a:lnTo>
                  <a:lnTo>
                    <a:pt x="1099" y="599"/>
                  </a:lnTo>
                  <a:lnTo>
                    <a:pt x="1099" y="599"/>
                  </a:lnTo>
                  <a:lnTo>
                    <a:pt x="1099" y="599"/>
                  </a:lnTo>
                  <a:lnTo>
                    <a:pt x="1099" y="599"/>
                  </a:lnTo>
                  <a:lnTo>
                    <a:pt x="1106" y="599"/>
                  </a:lnTo>
                  <a:lnTo>
                    <a:pt x="1106" y="599"/>
                  </a:lnTo>
                  <a:lnTo>
                    <a:pt x="1106" y="591"/>
                  </a:lnTo>
                  <a:lnTo>
                    <a:pt x="1106" y="591"/>
                  </a:lnTo>
                  <a:lnTo>
                    <a:pt x="1106" y="591"/>
                  </a:lnTo>
                  <a:lnTo>
                    <a:pt x="1106" y="591"/>
                  </a:lnTo>
                  <a:lnTo>
                    <a:pt x="1106" y="591"/>
                  </a:lnTo>
                  <a:lnTo>
                    <a:pt x="1106" y="591"/>
                  </a:lnTo>
                  <a:lnTo>
                    <a:pt x="1114" y="591"/>
                  </a:lnTo>
                  <a:lnTo>
                    <a:pt x="1114" y="591"/>
                  </a:lnTo>
                  <a:lnTo>
                    <a:pt x="1114" y="591"/>
                  </a:lnTo>
                  <a:lnTo>
                    <a:pt x="1114" y="591"/>
                  </a:lnTo>
                  <a:lnTo>
                    <a:pt x="1114" y="591"/>
                  </a:lnTo>
                  <a:lnTo>
                    <a:pt x="1114" y="591"/>
                  </a:lnTo>
                  <a:lnTo>
                    <a:pt x="1114" y="591"/>
                  </a:lnTo>
                  <a:lnTo>
                    <a:pt x="1114" y="591"/>
                  </a:lnTo>
                  <a:lnTo>
                    <a:pt x="1122" y="591"/>
                  </a:lnTo>
                  <a:lnTo>
                    <a:pt x="1122" y="584"/>
                  </a:lnTo>
                  <a:lnTo>
                    <a:pt x="1122" y="584"/>
                  </a:lnTo>
                  <a:lnTo>
                    <a:pt x="1122" y="584"/>
                  </a:lnTo>
                  <a:lnTo>
                    <a:pt x="1122" y="584"/>
                  </a:lnTo>
                  <a:lnTo>
                    <a:pt x="1122" y="584"/>
                  </a:lnTo>
                  <a:lnTo>
                    <a:pt x="1122" y="584"/>
                  </a:lnTo>
                  <a:lnTo>
                    <a:pt x="1130" y="584"/>
                  </a:lnTo>
                  <a:lnTo>
                    <a:pt x="1130" y="584"/>
                  </a:lnTo>
                  <a:lnTo>
                    <a:pt x="1130" y="584"/>
                  </a:lnTo>
                  <a:lnTo>
                    <a:pt x="1130" y="584"/>
                  </a:lnTo>
                  <a:lnTo>
                    <a:pt x="1130" y="584"/>
                  </a:lnTo>
                  <a:lnTo>
                    <a:pt x="1130" y="584"/>
                  </a:lnTo>
                  <a:lnTo>
                    <a:pt x="1130" y="584"/>
                  </a:lnTo>
                  <a:lnTo>
                    <a:pt x="1130" y="584"/>
                  </a:lnTo>
                  <a:lnTo>
                    <a:pt x="1137" y="584"/>
                  </a:lnTo>
                  <a:lnTo>
                    <a:pt x="1309" y="482"/>
                  </a:lnTo>
                  <a:lnTo>
                    <a:pt x="1309" y="482"/>
                  </a:lnTo>
                  <a:lnTo>
                    <a:pt x="1309" y="482"/>
                  </a:lnTo>
                  <a:lnTo>
                    <a:pt x="1309" y="482"/>
                  </a:lnTo>
                  <a:lnTo>
                    <a:pt x="1309" y="482"/>
                  </a:lnTo>
                  <a:lnTo>
                    <a:pt x="1309" y="482"/>
                  </a:lnTo>
                  <a:lnTo>
                    <a:pt x="1309" y="482"/>
                  </a:lnTo>
                  <a:lnTo>
                    <a:pt x="1317" y="482"/>
                  </a:lnTo>
                  <a:lnTo>
                    <a:pt x="1317" y="482"/>
                  </a:lnTo>
                  <a:lnTo>
                    <a:pt x="1317" y="482"/>
                  </a:lnTo>
                  <a:lnTo>
                    <a:pt x="1317" y="482"/>
                  </a:lnTo>
                  <a:lnTo>
                    <a:pt x="1317" y="482"/>
                  </a:lnTo>
                  <a:lnTo>
                    <a:pt x="1317" y="475"/>
                  </a:lnTo>
                  <a:lnTo>
                    <a:pt x="1317" y="475"/>
                  </a:lnTo>
                  <a:lnTo>
                    <a:pt x="1317" y="475"/>
                  </a:lnTo>
                  <a:lnTo>
                    <a:pt x="1324" y="475"/>
                  </a:lnTo>
                  <a:lnTo>
                    <a:pt x="1324" y="475"/>
                  </a:lnTo>
                  <a:lnTo>
                    <a:pt x="1324" y="475"/>
                  </a:lnTo>
                  <a:lnTo>
                    <a:pt x="1324" y="475"/>
                  </a:lnTo>
                  <a:lnTo>
                    <a:pt x="1324" y="475"/>
                  </a:lnTo>
                  <a:lnTo>
                    <a:pt x="1324" y="475"/>
                  </a:lnTo>
                  <a:lnTo>
                    <a:pt x="1324" y="475"/>
                  </a:lnTo>
                  <a:lnTo>
                    <a:pt x="1332" y="475"/>
                  </a:lnTo>
                  <a:lnTo>
                    <a:pt x="1332" y="475"/>
                  </a:lnTo>
                  <a:lnTo>
                    <a:pt x="1332" y="475"/>
                  </a:lnTo>
                  <a:lnTo>
                    <a:pt x="1332" y="467"/>
                  </a:lnTo>
                  <a:lnTo>
                    <a:pt x="1332" y="467"/>
                  </a:lnTo>
                  <a:lnTo>
                    <a:pt x="1332" y="467"/>
                  </a:lnTo>
                  <a:lnTo>
                    <a:pt x="1332" y="467"/>
                  </a:lnTo>
                  <a:lnTo>
                    <a:pt x="1332" y="467"/>
                  </a:lnTo>
                  <a:lnTo>
                    <a:pt x="1340" y="467"/>
                  </a:lnTo>
                  <a:lnTo>
                    <a:pt x="1340" y="467"/>
                  </a:lnTo>
                  <a:lnTo>
                    <a:pt x="1340" y="467"/>
                  </a:lnTo>
                  <a:lnTo>
                    <a:pt x="1340" y="467"/>
                  </a:lnTo>
                  <a:lnTo>
                    <a:pt x="1340" y="467"/>
                  </a:lnTo>
                  <a:lnTo>
                    <a:pt x="1340" y="467"/>
                  </a:lnTo>
                  <a:lnTo>
                    <a:pt x="1340" y="467"/>
                  </a:lnTo>
                  <a:lnTo>
                    <a:pt x="1340" y="467"/>
                  </a:lnTo>
                  <a:lnTo>
                    <a:pt x="1348" y="459"/>
                  </a:lnTo>
                  <a:lnTo>
                    <a:pt x="1348" y="459"/>
                  </a:lnTo>
                  <a:lnTo>
                    <a:pt x="1348" y="459"/>
                  </a:lnTo>
                  <a:lnTo>
                    <a:pt x="1348" y="459"/>
                  </a:lnTo>
                  <a:lnTo>
                    <a:pt x="1348" y="459"/>
                  </a:lnTo>
                  <a:lnTo>
                    <a:pt x="1348" y="459"/>
                  </a:lnTo>
                  <a:lnTo>
                    <a:pt x="1348" y="459"/>
                  </a:lnTo>
                  <a:lnTo>
                    <a:pt x="1356" y="459"/>
                  </a:lnTo>
                  <a:lnTo>
                    <a:pt x="1356" y="459"/>
                  </a:lnTo>
                  <a:lnTo>
                    <a:pt x="1356" y="459"/>
                  </a:lnTo>
                  <a:lnTo>
                    <a:pt x="1356" y="459"/>
                  </a:lnTo>
                  <a:lnTo>
                    <a:pt x="1356" y="459"/>
                  </a:lnTo>
                  <a:lnTo>
                    <a:pt x="1356" y="459"/>
                  </a:lnTo>
                  <a:lnTo>
                    <a:pt x="1356" y="451"/>
                  </a:lnTo>
                  <a:lnTo>
                    <a:pt x="1356" y="451"/>
                  </a:lnTo>
                  <a:lnTo>
                    <a:pt x="1363" y="451"/>
                  </a:lnTo>
                  <a:lnTo>
                    <a:pt x="1363" y="451"/>
                  </a:lnTo>
                  <a:lnTo>
                    <a:pt x="1363" y="451"/>
                  </a:lnTo>
                  <a:lnTo>
                    <a:pt x="1363" y="451"/>
                  </a:lnTo>
                  <a:lnTo>
                    <a:pt x="1363" y="451"/>
                  </a:lnTo>
                  <a:lnTo>
                    <a:pt x="1363" y="451"/>
                  </a:lnTo>
                  <a:lnTo>
                    <a:pt x="1363" y="451"/>
                  </a:lnTo>
                  <a:lnTo>
                    <a:pt x="1363" y="451"/>
                  </a:lnTo>
                  <a:lnTo>
                    <a:pt x="1371" y="451"/>
                  </a:lnTo>
                  <a:lnTo>
                    <a:pt x="1371" y="451"/>
                  </a:lnTo>
                  <a:lnTo>
                    <a:pt x="1371" y="451"/>
                  </a:lnTo>
                  <a:lnTo>
                    <a:pt x="1371" y="443"/>
                  </a:lnTo>
                  <a:lnTo>
                    <a:pt x="1371" y="443"/>
                  </a:lnTo>
                  <a:lnTo>
                    <a:pt x="1371" y="443"/>
                  </a:lnTo>
                  <a:lnTo>
                    <a:pt x="1371" y="443"/>
                  </a:lnTo>
                  <a:lnTo>
                    <a:pt x="1379" y="443"/>
                  </a:lnTo>
                  <a:lnTo>
                    <a:pt x="1379" y="443"/>
                  </a:lnTo>
                  <a:lnTo>
                    <a:pt x="1379" y="443"/>
                  </a:lnTo>
                  <a:lnTo>
                    <a:pt x="1379" y="443"/>
                  </a:lnTo>
                  <a:lnTo>
                    <a:pt x="1379" y="443"/>
                  </a:lnTo>
                  <a:lnTo>
                    <a:pt x="1379" y="443"/>
                  </a:lnTo>
                  <a:lnTo>
                    <a:pt x="1379" y="443"/>
                  </a:lnTo>
                  <a:lnTo>
                    <a:pt x="1379" y="443"/>
                  </a:lnTo>
                  <a:lnTo>
                    <a:pt x="1387" y="436"/>
                  </a:lnTo>
                  <a:lnTo>
                    <a:pt x="1387" y="436"/>
                  </a:lnTo>
                  <a:lnTo>
                    <a:pt x="1387" y="436"/>
                  </a:lnTo>
                  <a:lnTo>
                    <a:pt x="1387" y="436"/>
                  </a:lnTo>
                  <a:lnTo>
                    <a:pt x="1387" y="436"/>
                  </a:lnTo>
                  <a:lnTo>
                    <a:pt x="1387" y="436"/>
                  </a:lnTo>
                  <a:lnTo>
                    <a:pt x="1387" y="436"/>
                  </a:lnTo>
                  <a:lnTo>
                    <a:pt x="1387" y="436"/>
                  </a:lnTo>
                  <a:lnTo>
                    <a:pt x="1394" y="436"/>
                  </a:lnTo>
                  <a:lnTo>
                    <a:pt x="1394" y="436"/>
                  </a:lnTo>
                  <a:lnTo>
                    <a:pt x="1394" y="436"/>
                  </a:lnTo>
                  <a:lnTo>
                    <a:pt x="1394" y="436"/>
                  </a:lnTo>
                  <a:lnTo>
                    <a:pt x="1394" y="436"/>
                  </a:lnTo>
                  <a:lnTo>
                    <a:pt x="1394" y="428"/>
                  </a:lnTo>
                  <a:lnTo>
                    <a:pt x="1394" y="428"/>
                  </a:lnTo>
                  <a:lnTo>
                    <a:pt x="1402" y="428"/>
                  </a:lnTo>
                  <a:lnTo>
                    <a:pt x="1402" y="428"/>
                  </a:lnTo>
                  <a:lnTo>
                    <a:pt x="1402" y="428"/>
                  </a:lnTo>
                  <a:lnTo>
                    <a:pt x="1402" y="428"/>
                  </a:lnTo>
                  <a:lnTo>
                    <a:pt x="1402" y="428"/>
                  </a:lnTo>
                  <a:lnTo>
                    <a:pt x="1402" y="428"/>
                  </a:lnTo>
                  <a:lnTo>
                    <a:pt x="1402" y="428"/>
                  </a:lnTo>
                  <a:lnTo>
                    <a:pt x="1402" y="428"/>
                  </a:lnTo>
                  <a:lnTo>
                    <a:pt x="1410" y="428"/>
                  </a:lnTo>
                  <a:lnTo>
                    <a:pt x="1410" y="428"/>
                  </a:lnTo>
                  <a:lnTo>
                    <a:pt x="1410" y="420"/>
                  </a:lnTo>
                  <a:lnTo>
                    <a:pt x="1410" y="420"/>
                  </a:lnTo>
                  <a:lnTo>
                    <a:pt x="1410" y="420"/>
                  </a:lnTo>
                  <a:lnTo>
                    <a:pt x="1410" y="420"/>
                  </a:lnTo>
                  <a:lnTo>
                    <a:pt x="1410" y="420"/>
                  </a:lnTo>
                  <a:lnTo>
                    <a:pt x="1410" y="420"/>
                  </a:lnTo>
                  <a:lnTo>
                    <a:pt x="1418" y="420"/>
                  </a:lnTo>
                  <a:lnTo>
                    <a:pt x="1418" y="420"/>
                  </a:lnTo>
                  <a:lnTo>
                    <a:pt x="1418" y="420"/>
                  </a:lnTo>
                  <a:lnTo>
                    <a:pt x="1418" y="420"/>
                  </a:lnTo>
                  <a:lnTo>
                    <a:pt x="1418" y="420"/>
                  </a:lnTo>
                  <a:lnTo>
                    <a:pt x="1418" y="420"/>
                  </a:lnTo>
                  <a:lnTo>
                    <a:pt x="1418" y="420"/>
                  </a:lnTo>
                  <a:lnTo>
                    <a:pt x="1426" y="412"/>
                  </a:lnTo>
                  <a:lnTo>
                    <a:pt x="1426" y="412"/>
                  </a:lnTo>
                  <a:lnTo>
                    <a:pt x="1426" y="412"/>
                  </a:lnTo>
                  <a:lnTo>
                    <a:pt x="1426" y="412"/>
                  </a:lnTo>
                  <a:lnTo>
                    <a:pt x="1426" y="412"/>
                  </a:lnTo>
                  <a:lnTo>
                    <a:pt x="1426" y="412"/>
                  </a:lnTo>
                  <a:lnTo>
                    <a:pt x="1426" y="412"/>
                  </a:lnTo>
                  <a:lnTo>
                    <a:pt x="1426" y="412"/>
                  </a:lnTo>
                  <a:lnTo>
                    <a:pt x="1433" y="412"/>
                  </a:lnTo>
                  <a:lnTo>
                    <a:pt x="1433" y="412"/>
                  </a:lnTo>
                  <a:lnTo>
                    <a:pt x="1433" y="412"/>
                  </a:lnTo>
                  <a:lnTo>
                    <a:pt x="1433" y="412"/>
                  </a:lnTo>
                  <a:lnTo>
                    <a:pt x="1433" y="405"/>
                  </a:lnTo>
                  <a:lnTo>
                    <a:pt x="1433" y="405"/>
                  </a:lnTo>
                  <a:lnTo>
                    <a:pt x="1433" y="405"/>
                  </a:lnTo>
                  <a:lnTo>
                    <a:pt x="1433" y="405"/>
                  </a:lnTo>
                  <a:lnTo>
                    <a:pt x="1441" y="405"/>
                  </a:lnTo>
                  <a:lnTo>
                    <a:pt x="1441" y="405"/>
                  </a:lnTo>
                  <a:lnTo>
                    <a:pt x="1441" y="405"/>
                  </a:lnTo>
                  <a:lnTo>
                    <a:pt x="1441" y="405"/>
                  </a:lnTo>
                  <a:lnTo>
                    <a:pt x="1441" y="405"/>
                  </a:lnTo>
                  <a:lnTo>
                    <a:pt x="1441" y="405"/>
                  </a:lnTo>
                  <a:lnTo>
                    <a:pt x="1441" y="405"/>
                  </a:lnTo>
                  <a:lnTo>
                    <a:pt x="1449" y="405"/>
                  </a:lnTo>
                  <a:lnTo>
                    <a:pt x="1449" y="397"/>
                  </a:lnTo>
                  <a:lnTo>
                    <a:pt x="1449" y="397"/>
                  </a:lnTo>
                  <a:lnTo>
                    <a:pt x="1449" y="397"/>
                  </a:lnTo>
                  <a:lnTo>
                    <a:pt x="1449" y="397"/>
                  </a:lnTo>
                  <a:lnTo>
                    <a:pt x="1449" y="397"/>
                  </a:lnTo>
                  <a:lnTo>
                    <a:pt x="1449" y="397"/>
                  </a:lnTo>
                  <a:lnTo>
                    <a:pt x="1449" y="397"/>
                  </a:lnTo>
                  <a:lnTo>
                    <a:pt x="1457" y="397"/>
                  </a:lnTo>
                  <a:lnTo>
                    <a:pt x="1457" y="397"/>
                  </a:lnTo>
                  <a:lnTo>
                    <a:pt x="1457" y="397"/>
                  </a:lnTo>
                  <a:lnTo>
                    <a:pt x="1457" y="397"/>
                  </a:lnTo>
                  <a:lnTo>
                    <a:pt x="1457" y="397"/>
                  </a:lnTo>
                  <a:lnTo>
                    <a:pt x="1457" y="389"/>
                  </a:lnTo>
                  <a:lnTo>
                    <a:pt x="1457" y="389"/>
                  </a:lnTo>
                  <a:lnTo>
                    <a:pt x="1457" y="389"/>
                  </a:lnTo>
                  <a:lnTo>
                    <a:pt x="1465" y="389"/>
                  </a:lnTo>
                  <a:lnTo>
                    <a:pt x="1465" y="389"/>
                  </a:lnTo>
                  <a:lnTo>
                    <a:pt x="1465" y="389"/>
                  </a:lnTo>
                  <a:lnTo>
                    <a:pt x="1465" y="389"/>
                  </a:lnTo>
                  <a:lnTo>
                    <a:pt x="1465" y="389"/>
                  </a:lnTo>
                  <a:lnTo>
                    <a:pt x="1465" y="389"/>
                  </a:lnTo>
                  <a:lnTo>
                    <a:pt x="1465" y="389"/>
                  </a:lnTo>
                  <a:lnTo>
                    <a:pt x="1472" y="389"/>
                  </a:lnTo>
                  <a:lnTo>
                    <a:pt x="1472" y="389"/>
                  </a:lnTo>
                  <a:lnTo>
                    <a:pt x="1472" y="381"/>
                  </a:lnTo>
                  <a:lnTo>
                    <a:pt x="1472" y="381"/>
                  </a:lnTo>
                  <a:lnTo>
                    <a:pt x="1472" y="381"/>
                  </a:lnTo>
                  <a:lnTo>
                    <a:pt x="1472" y="381"/>
                  </a:lnTo>
                  <a:lnTo>
                    <a:pt x="1472" y="381"/>
                  </a:lnTo>
                  <a:lnTo>
                    <a:pt x="1472" y="381"/>
                  </a:lnTo>
                  <a:lnTo>
                    <a:pt x="1480" y="381"/>
                  </a:lnTo>
                  <a:lnTo>
                    <a:pt x="1480" y="381"/>
                  </a:lnTo>
                  <a:lnTo>
                    <a:pt x="1480" y="381"/>
                  </a:lnTo>
                  <a:lnTo>
                    <a:pt x="1480" y="381"/>
                  </a:lnTo>
                  <a:lnTo>
                    <a:pt x="1480" y="381"/>
                  </a:lnTo>
                  <a:lnTo>
                    <a:pt x="1480" y="381"/>
                  </a:lnTo>
                  <a:lnTo>
                    <a:pt x="1480" y="373"/>
                  </a:lnTo>
                  <a:lnTo>
                    <a:pt x="1480" y="373"/>
                  </a:lnTo>
                  <a:lnTo>
                    <a:pt x="1488" y="373"/>
                  </a:lnTo>
                  <a:lnTo>
                    <a:pt x="1488" y="373"/>
                  </a:lnTo>
                  <a:lnTo>
                    <a:pt x="1488" y="373"/>
                  </a:lnTo>
                  <a:lnTo>
                    <a:pt x="1488" y="373"/>
                  </a:lnTo>
                  <a:lnTo>
                    <a:pt x="1488" y="373"/>
                  </a:lnTo>
                  <a:lnTo>
                    <a:pt x="1488" y="373"/>
                  </a:lnTo>
                  <a:lnTo>
                    <a:pt x="1488" y="373"/>
                  </a:lnTo>
                  <a:lnTo>
                    <a:pt x="1488" y="373"/>
                  </a:lnTo>
                  <a:lnTo>
                    <a:pt x="1496" y="373"/>
                  </a:lnTo>
                  <a:lnTo>
                    <a:pt x="1496" y="373"/>
                  </a:lnTo>
                  <a:lnTo>
                    <a:pt x="1496" y="366"/>
                  </a:lnTo>
                  <a:lnTo>
                    <a:pt x="1496" y="366"/>
                  </a:lnTo>
                  <a:lnTo>
                    <a:pt x="1496" y="366"/>
                  </a:lnTo>
                  <a:lnTo>
                    <a:pt x="1496" y="366"/>
                  </a:lnTo>
                  <a:lnTo>
                    <a:pt x="1496" y="366"/>
                  </a:lnTo>
                  <a:lnTo>
                    <a:pt x="1504" y="366"/>
                  </a:lnTo>
                  <a:lnTo>
                    <a:pt x="1504" y="366"/>
                  </a:lnTo>
                  <a:lnTo>
                    <a:pt x="1504" y="366"/>
                  </a:lnTo>
                  <a:lnTo>
                    <a:pt x="1504" y="366"/>
                  </a:lnTo>
                  <a:lnTo>
                    <a:pt x="1504" y="366"/>
                  </a:lnTo>
                  <a:lnTo>
                    <a:pt x="1504" y="366"/>
                  </a:lnTo>
                  <a:lnTo>
                    <a:pt x="1504" y="358"/>
                  </a:lnTo>
                  <a:lnTo>
                    <a:pt x="1504" y="358"/>
                  </a:lnTo>
                  <a:lnTo>
                    <a:pt x="1511" y="358"/>
                  </a:lnTo>
                  <a:lnTo>
                    <a:pt x="1511" y="358"/>
                  </a:lnTo>
                  <a:lnTo>
                    <a:pt x="1511" y="358"/>
                  </a:lnTo>
                  <a:lnTo>
                    <a:pt x="1511" y="358"/>
                  </a:lnTo>
                  <a:lnTo>
                    <a:pt x="1511" y="358"/>
                  </a:lnTo>
                  <a:lnTo>
                    <a:pt x="1511" y="358"/>
                  </a:lnTo>
                  <a:lnTo>
                    <a:pt x="1511" y="358"/>
                  </a:lnTo>
                  <a:lnTo>
                    <a:pt x="1511" y="358"/>
                  </a:lnTo>
                  <a:lnTo>
                    <a:pt x="1519" y="358"/>
                  </a:lnTo>
                  <a:lnTo>
                    <a:pt x="1519" y="358"/>
                  </a:lnTo>
                  <a:lnTo>
                    <a:pt x="1519" y="350"/>
                  </a:lnTo>
                  <a:lnTo>
                    <a:pt x="1519" y="350"/>
                  </a:lnTo>
                  <a:lnTo>
                    <a:pt x="1519" y="350"/>
                  </a:lnTo>
                  <a:lnTo>
                    <a:pt x="1519" y="350"/>
                  </a:lnTo>
                  <a:lnTo>
                    <a:pt x="1519" y="350"/>
                  </a:lnTo>
                  <a:lnTo>
                    <a:pt x="1527" y="350"/>
                  </a:lnTo>
                  <a:lnTo>
                    <a:pt x="1527" y="350"/>
                  </a:lnTo>
                  <a:lnTo>
                    <a:pt x="1527" y="350"/>
                  </a:lnTo>
                  <a:lnTo>
                    <a:pt x="1527" y="350"/>
                  </a:lnTo>
                  <a:lnTo>
                    <a:pt x="1527" y="350"/>
                  </a:lnTo>
                  <a:lnTo>
                    <a:pt x="1527" y="350"/>
                  </a:lnTo>
                  <a:lnTo>
                    <a:pt x="1527" y="350"/>
                  </a:lnTo>
                  <a:lnTo>
                    <a:pt x="1527" y="342"/>
                  </a:lnTo>
                  <a:lnTo>
                    <a:pt x="1706" y="226"/>
                  </a:lnTo>
                  <a:lnTo>
                    <a:pt x="1706" y="226"/>
                  </a:lnTo>
                  <a:lnTo>
                    <a:pt x="1706" y="226"/>
                  </a:lnTo>
                  <a:lnTo>
                    <a:pt x="1706" y="226"/>
                  </a:lnTo>
                  <a:lnTo>
                    <a:pt x="1706" y="226"/>
                  </a:lnTo>
                  <a:lnTo>
                    <a:pt x="1706" y="218"/>
                  </a:lnTo>
                  <a:lnTo>
                    <a:pt x="1706" y="218"/>
                  </a:lnTo>
                  <a:lnTo>
                    <a:pt x="1706" y="218"/>
                  </a:lnTo>
                  <a:lnTo>
                    <a:pt x="1714" y="218"/>
                  </a:lnTo>
                  <a:lnTo>
                    <a:pt x="1714" y="218"/>
                  </a:lnTo>
                  <a:lnTo>
                    <a:pt x="1714" y="218"/>
                  </a:lnTo>
                  <a:lnTo>
                    <a:pt x="1714" y="218"/>
                  </a:lnTo>
                  <a:lnTo>
                    <a:pt x="1714" y="218"/>
                  </a:lnTo>
                  <a:lnTo>
                    <a:pt x="1714" y="218"/>
                  </a:lnTo>
                  <a:lnTo>
                    <a:pt x="1714" y="218"/>
                  </a:lnTo>
                  <a:lnTo>
                    <a:pt x="1722" y="218"/>
                  </a:lnTo>
                  <a:lnTo>
                    <a:pt x="1722" y="210"/>
                  </a:lnTo>
                  <a:lnTo>
                    <a:pt x="1722" y="210"/>
                  </a:lnTo>
                  <a:lnTo>
                    <a:pt x="1722" y="210"/>
                  </a:lnTo>
                  <a:lnTo>
                    <a:pt x="1722" y="210"/>
                  </a:lnTo>
                  <a:lnTo>
                    <a:pt x="1722" y="210"/>
                  </a:lnTo>
                  <a:lnTo>
                    <a:pt x="1722" y="210"/>
                  </a:lnTo>
                  <a:lnTo>
                    <a:pt x="1722" y="210"/>
                  </a:lnTo>
                  <a:lnTo>
                    <a:pt x="1729" y="210"/>
                  </a:lnTo>
                  <a:lnTo>
                    <a:pt x="1729" y="210"/>
                  </a:lnTo>
                  <a:lnTo>
                    <a:pt x="1729" y="210"/>
                  </a:lnTo>
                  <a:lnTo>
                    <a:pt x="1729" y="202"/>
                  </a:lnTo>
                  <a:lnTo>
                    <a:pt x="1729" y="202"/>
                  </a:lnTo>
                  <a:lnTo>
                    <a:pt x="1729" y="202"/>
                  </a:lnTo>
                  <a:lnTo>
                    <a:pt x="1729" y="202"/>
                  </a:lnTo>
                  <a:lnTo>
                    <a:pt x="1729" y="202"/>
                  </a:lnTo>
                  <a:lnTo>
                    <a:pt x="1737" y="202"/>
                  </a:lnTo>
                  <a:lnTo>
                    <a:pt x="1737" y="202"/>
                  </a:lnTo>
                  <a:lnTo>
                    <a:pt x="1737" y="202"/>
                  </a:lnTo>
                  <a:lnTo>
                    <a:pt x="1737" y="202"/>
                  </a:lnTo>
                  <a:lnTo>
                    <a:pt x="1737" y="202"/>
                  </a:lnTo>
                  <a:lnTo>
                    <a:pt x="1737" y="194"/>
                  </a:lnTo>
                  <a:lnTo>
                    <a:pt x="1737" y="194"/>
                  </a:lnTo>
                  <a:lnTo>
                    <a:pt x="1745" y="194"/>
                  </a:lnTo>
                  <a:lnTo>
                    <a:pt x="1745" y="194"/>
                  </a:lnTo>
                  <a:lnTo>
                    <a:pt x="1745" y="194"/>
                  </a:lnTo>
                  <a:lnTo>
                    <a:pt x="1745" y="194"/>
                  </a:lnTo>
                  <a:lnTo>
                    <a:pt x="1745" y="194"/>
                  </a:lnTo>
                  <a:lnTo>
                    <a:pt x="1745" y="194"/>
                  </a:lnTo>
                  <a:lnTo>
                    <a:pt x="1745" y="194"/>
                  </a:lnTo>
                  <a:lnTo>
                    <a:pt x="1745" y="194"/>
                  </a:lnTo>
                  <a:lnTo>
                    <a:pt x="1753" y="194"/>
                  </a:lnTo>
                  <a:lnTo>
                    <a:pt x="1753" y="187"/>
                  </a:lnTo>
                  <a:lnTo>
                    <a:pt x="1753" y="187"/>
                  </a:lnTo>
                  <a:lnTo>
                    <a:pt x="1753" y="187"/>
                  </a:lnTo>
                  <a:lnTo>
                    <a:pt x="1753" y="187"/>
                  </a:lnTo>
                  <a:lnTo>
                    <a:pt x="1753" y="187"/>
                  </a:lnTo>
                  <a:lnTo>
                    <a:pt x="1753" y="187"/>
                  </a:lnTo>
                  <a:lnTo>
                    <a:pt x="1753" y="187"/>
                  </a:lnTo>
                  <a:lnTo>
                    <a:pt x="1761" y="187"/>
                  </a:lnTo>
                  <a:lnTo>
                    <a:pt x="1761" y="187"/>
                  </a:lnTo>
                  <a:lnTo>
                    <a:pt x="1761" y="187"/>
                  </a:lnTo>
                  <a:lnTo>
                    <a:pt x="1761" y="179"/>
                  </a:lnTo>
                  <a:lnTo>
                    <a:pt x="1761" y="179"/>
                  </a:lnTo>
                  <a:lnTo>
                    <a:pt x="1761" y="179"/>
                  </a:lnTo>
                  <a:lnTo>
                    <a:pt x="1761" y="179"/>
                  </a:lnTo>
                  <a:lnTo>
                    <a:pt x="1768" y="179"/>
                  </a:lnTo>
                  <a:lnTo>
                    <a:pt x="1768" y="179"/>
                  </a:lnTo>
                  <a:lnTo>
                    <a:pt x="1768" y="179"/>
                  </a:lnTo>
                  <a:lnTo>
                    <a:pt x="1768" y="179"/>
                  </a:lnTo>
                  <a:lnTo>
                    <a:pt x="1768" y="179"/>
                  </a:lnTo>
                  <a:lnTo>
                    <a:pt x="1768" y="179"/>
                  </a:lnTo>
                  <a:lnTo>
                    <a:pt x="1768" y="171"/>
                  </a:lnTo>
                  <a:lnTo>
                    <a:pt x="1768" y="171"/>
                  </a:lnTo>
                  <a:lnTo>
                    <a:pt x="1776" y="171"/>
                  </a:lnTo>
                  <a:lnTo>
                    <a:pt x="1776" y="171"/>
                  </a:lnTo>
                  <a:lnTo>
                    <a:pt x="1776" y="171"/>
                  </a:lnTo>
                  <a:lnTo>
                    <a:pt x="1776" y="171"/>
                  </a:lnTo>
                  <a:lnTo>
                    <a:pt x="1776" y="171"/>
                  </a:lnTo>
                  <a:lnTo>
                    <a:pt x="1776" y="171"/>
                  </a:lnTo>
                  <a:lnTo>
                    <a:pt x="1776" y="171"/>
                  </a:lnTo>
                  <a:lnTo>
                    <a:pt x="1776" y="171"/>
                  </a:lnTo>
                  <a:lnTo>
                    <a:pt x="1784" y="163"/>
                  </a:lnTo>
                  <a:lnTo>
                    <a:pt x="1784" y="163"/>
                  </a:lnTo>
                  <a:lnTo>
                    <a:pt x="1784" y="163"/>
                  </a:lnTo>
                  <a:lnTo>
                    <a:pt x="1784" y="163"/>
                  </a:lnTo>
                  <a:lnTo>
                    <a:pt x="1784" y="163"/>
                  </a:lnTo>
                  <a:lnTo>
                    <a:pt x="1784" y="163"/>
                  </a:lnTo>
                  <a:lnTo>
                    <a:pt x="1784" y="163"/>
                  </a:lnTo>
                  <a:lnTo>
                    <a:pt x="1792" y="163"/>
                  </a:lnTo>
                  <a:lnTo>
                    <a:pt x="1792" y="163"/>
                  </a:lnTo>
                  <a:lnTo>
                    <a:pt x="1792" y="163"/>
                  </a:lnTo>
                  <a:lnTo>
                    <a:pt x="1792" y="155"/>
                  </a:lnTo>
                  <a:lnTo>
                    <a:pt x="1792" y="155"/>
                  </a:lnTo>
                  <a:lnTo>
                    <a:pt x="1792" y="155"/>
                  </a:lnTo>
                  <a:lnTo>
                    <a:pt x="1792" y="155"/>
                  </a:lnTo>
                  <a:lnTo>
                    <a:pt x="1792" y="155"/>
                  </a:lnTo>
                  <a:lnTo>
                    <a:pt x="1799" y="155"/>
                  </a:lnTo>
                  <a:lnTo>
                    <a:pt x="1799" y="155"/>
                  </a:lnTo>
                  <a:lnTo>
                    <a:pt x="1799" y="155"/>
                  </a:lnTo>
                  <a:lnTo>
                    <a:pt x="1799" y="155"/>
                  </a:lnTo>
                  <a:lnTo>
                    <a:pt x="1799" y="155"/>
                  </a:lnTo>
                  <a:lnTo>
                    <a:pt x="1799" y="148"/>
                  </a:lnTo>
                  <a:lnTo>
                    <a:pt x="1799" y="148"/>
                  </a:lnTo>
                  <a:lnTo>
                    <a:pt x="1799" y="148"/>
                  </a:lnTo>
                  <a:lnTo>
                    <a:pt x="1807" y="148"/>
                  </a:lnTo>
                  <a:lnTo>
                    <a:pt x="1807" y="148"/>
                  </a:lnTo>
                  <a:lnTo>
                    <a:pt x="1807" y="148"/>
                  </a:lnTo>
                  <a:lnTo>
                    <a:pt x="1979" y="8"/>
                  </a:lnTo>
                  <a:lnTo>
                    <a:pt x="1979" y="8"/>
                  </a:lnTo>
                  <a:lnTo>
                    <a:pt x="1979" y="8"/>
                  </a:lnTo>
                  <a:lnTo>
                    <a:pt x="1979" y="8"/>
                  </a:lnTo>
                  <a:lnTo>
                    <a:pt x="1979" y="8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251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60" y="0"/>
                  </a:lnTo>
                  <a:lnTo>
                    <a:pt x="2360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7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201" y="0"/>
                  </a:lnTo>
                  <a:lnTo>
                    <a:pt x="3201" y="0"/>
                  </a:lnTo>
                  <a:lnTo>
                    <a:pt x="3201" y="0"/>
                  </a:lnTo>
                  <a:lnTo>
                    <a:pt x="3201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474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83" y="0"/>
                  </a:lnTo>
                  <a:lnTo>
                    <a:pt x="3583" y="0"/>
                  </a:lnTo>
                  <a:lnTo>
                    <a:pt x="3583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80" y="0"/>
                  </a:lnTo>
                  <a:lnTo>
                    <a:pt x="3980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424" y="0"/>
                  </a:lnTo>
                  <a:lnTo>
                    <a:pt x="4424" y="0"/>
                  </a:lnTo>
                  <a:lnTo>
                    <a:pt x="4424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806" y="0"/>
                  </a:lnTo>
                  <a:lnTo>
                    <a:pt x="4806" y="0"/>
                  </a:lnTo>
                  <a:lnTo>
                    <a:pt x="4806" y="0"/>
                  </a:lnTo>
                  <a:lnTo>
                    <a:pt x="4977" y="0"/>
                  </a:lnTo>
                  <a:lnTo>
                    <a:pt x="4977" y="0"/>
                  </a:lnTo>
                  <a:lnTo>
                    <a:pt x="4977" y="0"/>
                  </a:lnTo>
                  <a:lnTo>
                    <a:pt x="4977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102" y="0"/>
                  </a:lnTo>
                </a:path>
              </a:pathLst>
            </a:custGeom>
            <a:noFill/>
            <a:ln w="1270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56"/>
            <p:cNvSpPr>
              <a:spLocks noChangeArrowheads="1"/>
            </p:cNvSpPr>
            <p:nvPr/>
          </p:nvSpPr>
          <p:spPr bwMode="auto">
            <a:xfrm>
              <a:off x="1139" y="2119"/>
              <a:ext cx="428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FF00"/>
                  </a:solidFill>
                  <a:effectLst/>
                  <a:latin typeface="Arial" panose="020B0604020202020204" pitchFamily="34" charset="0"/>
                </a:rPr>
                <a:t>BETA_Y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Freeform 57"/>
            <p:cNvSpPr>
              <a:spLocks/>
            </p:cNvSpPr>
            <p:nvPr/>
          </p:nvSpPr>
          <p:spPr bwMode="auto">
            <a:xfrm>
              <a:off x="297" y="2103"/>
              <a:ext cx="5102" cy="0"/>
            </a:xfrm>
            <a:custGeom>
              <a:avLst/>
              <a:gdLst>
                <a:gd name="T0" fmla="*/ 32 w 5102"/>
                <a:gd name="T1" fmla="*/ 71 w 5102"/>
                <a:gd name="T2" fmla="*/ 109 w 5102"/>
                <a:gd name="T3" fmla="*/ 148 w 5102"/>
                <a:gd name="T4" fmla="*/ 187 w 5102"/>
                <a:gd name="T5" fmla="*/ 226 w 5102"/>
                <a:gd name="T6" fmla="*/ 257 w 5102"/>
                <a:gd name="T7" fmla="*/ 296 w 5102"/>
                <a:gd name="T8" fmla="*/ 507 w 5102"/>
                <a:gd name="T9" fmla="*/ 546 w 5102"/>
                <a:gd name="T10" fmla="*/ 585 w 5102"/>
                <a:gd name="T11" fmla="*/ 795 w 5102"/>
                <a:gd name="T12" fmla="*/ 826 w 5102"/>
                <a:gd name="T13" fmla="*/ 1036 w 5102"/>
                <a:gd name="T14" fmla="*/ 1075 w 5102"/>
                <a:gd name="T15" fmla="*/ 1114 w 5102"/>
                <a:gd name="T16" fmla="*/ 1324 w 5102"/>
                <a:gd name="T17" fmla="*/ 1356 w 5102"/>
                <a:gd name="T18" fmla="*/ 1394 w 5102"/>
                <a:gd name="T19" fmla="*/ 1433 w 5102"/>
                <a:gd name="T20" fmla="*/ 1472 w 5102"/>
                <a:gd name="T21" fmla="*/ 1511 w 5102"/>
                <a:gd name="T22" fmla="*/ 1722 w 5102"/>
                <a:gd name="T23" fmla="*/ 1753 w 5102"/>
                <a:gd name="T24" fmla="*/ 1792 w 5102"/>
                <a:gd name="T25" fmla="*/ 2002 w 5102"/>
                <a:gd name="T26" fmla="*/ 2041 w 5102"/>
                <a:gd name="T27" fmla="*/ 2080 w 5102"/>
                <a:gd name="T28" fmla="*/ 2282 w 5102"/>
                <a:gd name="T29" fmla="*/ 2321 w 5102"/>
                <a:gd name="T30" fmla="*/ 2532 w 5102"/>
                <a:gd name="T31" fmla="*/ 2570 w 5102"/>
                <a:gd name="T32" fmla="*/ 2609 w 5102"/>
                <a:gd name="T33" fmla="*/ 2641 w 5102"/>
                <a:gd name="T34" fmla="*/ 2680 w 5102"/>
                <a:gd name="T35" fmla="*/ 2718 w 5102"/>
                <a:gd name="T36" fmla="*/ 2929 w 5102"/>
                <a:gd name="T37" fmla="*/ 2968 w 5102"/>
                <a:gd name="T38" fmla="*/ 3007 w 5102"/>
                <a:gd name="T39" fmla="*/ 3209 w 5102"/>
                <a:gd name="T40" fmla="*/ 3248 w 5102"/>
                <a:gd name="T41" fmla="*/ 3287 w 5102"/>
                <a:gd name="T42" fmla="*/ 3497 w 5102"/>
                <a:gd name="T43" fmla="*/ 3536 w 5102"/>
                <a:gd name="T44" fmla="*/ 3567 w 5102"/>
                <a:gd name="T45" fmla="*/ 3778 w 5102"/>
                <a:gd name="T46" fmla="*/ 3817 w 5102"/>
                <a:gd name="T47" fmla="*/ 3855 w 5102"/>
                <a:gd name="T48" fmla="*/ 3894 w 5102"/>
                <a:gd name="T49" fmla="*/ 3933 w 5102"/>
                <a:gd name="T50" fmla="*/ 3965 w 5102"/>
                <a:gd name="T51" fmla="*/ 4175 w 5102"/>
                <a:gd name="T52" fmla="*/ 4214 w 5102"/>
                <a:gd name="T53" fmla="*/ 4253 w 5102"/>
                <a:gd name="T54" fmla="*/ 4463 w 5102"/>
                <a:gd name="T55" fmla="*/ 4494 w 5102"/>
                <a:gd name="T56" fmla="*/ 4704 w 5102"/>
                <a:gd name="T57" fmla="*/ 4743 w 5102"/>
                <a:gd name="T58" fmla="*/ 4782 w 5102"/>
                <a:gd name="T59" fmla="*/ 4993 w 5102"/>
                <a:gd name="T60" fmla="*/ 5031 w 5102"/>
                <a:gd name="T61" fmla="*/ 5063 w 5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  <a:cxn ang="0">
                  <a:pos x="T57" y="0"/>
                </a:cxn>
                <a:cxn ang="0">
                  <a:pos x="T58" y="0"/>
                </a:cxn>
                <a:cxn ang="0">
                  <a:pos x="T59" y="0"/>
                </a:cxn>
                <a:cxn ang="0">
                  <a:pos x="T60" y="0"/>
                </a:cxn>
                <a:cxn ang="0">
                  <a:pos x="T61" y="0"/>
                </a:cxn>
              </a:cxnLst>
              <a:rect l="0" t="0" r="r" b="b"/>
              <a:pathLst>
                <a:path w="510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1028" y="0"/>
                  </a:lnTo>
                  <a:lnTo>
                    <a:pt x="1028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7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807" y="0"/>
                  </a:lnTo>
                  <a:lnTo>
                    <a:pt x="1807" y="0"/>
                  </a:lnTo>
                  <a:lnTo>
                    <a:pt x="1807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251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60" y="0"/>
                  </a:lnTo>
                  <a:lnTo>
                    <a:pt x="2360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7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201" y="0"/>
                  </a:lnTo>
                  <a:lnTo>
                    <a:pt x="3201" y="0"/>
                  </a:lnTo>
                  <a:lnTo>
                    <a:pt x="3201" y="0"/>
                  </a:lnTo>
                  <a:lnTo>
                    <a:pt x="3201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474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83" y="0"/>
                  </a:lnTo>
                  <a:lnTo>
                    <a:pt x="3583" y="0"/>
                  </a:lnTo>
                  <a:lnTo>
                    <a:pt x="3583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80" y="0"/>
                  </a:lnTo>
                  <a:lnTo>
                    <a:pt x="3980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424" y="0"/>
                  </a:lnTo>
                  <a:lnTo>
                    <a:pt x="4424" y="0"/>
                  </a:lnTo>
                  <a:lnTo>
                    <a:pt x="4424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806" y="0"/>
                  </a:lnTo>
                  <a:lnTo>
                    <a:pt x="4806" y="0"/>
                  </a:lnTo>
                  <a:lnTo>
                    <a:pt x="4806" y="0"/>
                  </a:lnTo>
                  <a:lnTo>
                    <a:pt x="4977" y="0"/>
                  </a:lnTo>
                  <a:lnTo>
                    <a:pt x="4977" y="0"/>
                  </a:lnTo>
                  <a:lnTo>
                    <a:pt x="4977" y="0"/>
                  </a:lnTo>
                  <a:lnTo>
                    <a:pt x="4977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102" y="0"/>
                  </a:lnTo>
                </a:path>
              </a:pathLst>
            </a:custGeom>
            <a:noFill/>
            <a:ln w="1270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58"/>
            <p:cNvSpPr>
              <a:spLocks noChangeArrowheads="1"/>
            </p:cNvSpPr>
            <p:nvPr/>
          </p:nvSpPr>
          <p:spPr bwMode="auto">
            <a:xfrm>
              <a:off x="1684" y="2119"/>
              <a:ext cx="38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FF"/>
                  </a:solidFill>
                  <a:effectLst/>
                  <a:latin typeface="Arial" panose="020B0604020202020204" pitchFamily="34" charset="0"/>
                </a:rPr>
                <a:t>DISP_X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297" y="2103"/>
              <a:ext cx="5102" cy="0"/>
            </a:xfrm>
            <a:custGeom>
              <a:avLst/>
              <a:gdLst>
                <a:gd name="T0" fmla="*/ 32 w 5102"/>
                <a:gd name="T1" fmla="*/ 71 w 5102"/>
                <a:gd name="T2" fmla="*/ 109 w 5102"/>
                <a:gd name="T3" fmla="*/ 148 w 5102"/>
                <a:gd name="T4" fmla="*/ 187 w 5102"/>
                <a:gd name="T5" fmla="*/ 226 w 5102"/>
                <a:gd name="T6" fmla="*/ 257 w 5102"/>
                <a:gd name="T7" fmla="*/ 296 w 5102"/>
                <a:gd name="T8" fmla="*/ 507 w 5102"/>
                <a:gd name="T9" fmla="*/ 546 w 5102"/>
                <a:gd name="T10" fmla="*/ 585 w 5102"/>
                <a:gd name="T11" fmla="*/ 795 w 5102"/>
                <a:gd name="T12" fmla="*/ 826 w 5102"/>
                <a:gd name="T13" fmla="*/ 1036 w 5102"/>
                <a:gd name="T14" fmla="*/ 1075 w 5102"/>
                <a:gd name="T15" fmla="*/ 1114 w 5102"/>
                <a:gd name="T16" fmla="*/ 1324 w 5102"/>
                <a:gd name="T17" fmla="*/ 1356 w 5102"/>
                <a:gd name="T18" fmla="*/ 1394 w 5102"/>
                <a:gd name="T19" fmla="*/ 1433 w 5102"/>
                <a:gd name="T20" fmla="*/ 1472 w 5102"/>
                <a:gd name="T21" fmla="*/ 1511 w 5102"/>
                <a:gd name="T22" fmla="*/ 1722 w 5102"/>
                <a:gd name="T23" fmla="*/ 1753 w 5102"/>
                <a:gd name="T24" fmla="*/ 1792 w 5102"/>
                <a:gd name="T25" fmla="*/ 2002 w 5102"/>
                <a:gd name="T26" fmla="*/ 2041 w 5102"/>
                <a:gd name="T27" fmla="*/ 2080 w 5102"/>
                <a:gd name="T28" fmla="*/ 2282 w 5102"/>
                <a:gd name="T29" fmla="*/ 2321 w 5102"/>
                <a:gd name="T30" fmla="*/ 2532 w 5102"/>
                <a:gd name="T31" fmla="*/ 2570 w 5102"/>
                <a:gd name="T32" fmla="*/ 2609 w 5102"/>
                <a:gd name="T33" fmla="*/ 2641 w 5102"/>
                <a:gd name="T34" fmla="*/ 2680 w 5102"/>
                <a:gd name="T35" fmla="*/ 2718 w 5102"/>
                <a:gd name="T36" fmla="*/ 2929 w 5102"/>
                <a:gd name="T37" fmla="*/ 2968 w 5102"/>
                <a:gd name="T38" fmla="*/ 3007 w 5102"/>
                <a:gd name="T39" fmla="*/ 3209 w 5102"/>
                <a:gd name="T40" fmla="*/ 3248 w 5102"/>
                <a:gd name="T41" fmla="*/ 3287 w 5102"/>
                <a:gd name="T42" fmla="*/ 3497 w 5102"/>
                <a:gd name="T43" fmla="*/ 3536 w 5102"/>
                <a:gd name="T44" fmla="*/ 3567 w 5102"/>
                <a:gd name="T45" fmla="*/ 3778 w 5102"/>
                <a:gd name="T46" fmla="*/ 3817 w 5102"/>
                <a:gd name="T47" fmla="*/ 3855 w 5102"/>
                <a:gd name="T48" fmla="*/ 3894 w 5102"/>
                <a:gd name="T49" fmla="*/ 3933 w 5102"/>
                <a:gd name="T50" fmla="*/ 3965 w 5102"/>
                <a:gd name="T51" fmla="*/ 4175 w 5102"/>
                <a:gd name="T52" fmla="*/ 4214 w 5102"/>
                <a:gd name="T53" fmla="*/ 4253 w 5102"/>
                <a:gd name="T54" fmla="*/ 4463 w 5102"/>
                <a:gd name="T55" fmla="*/ 4494 w 5102"/>
                <a:gd name="T56" fmla="*/ 4704 w 5102"/>
                <a:gd name="T57" fmla="*/ 4743 w 5102"/>
                <a:gd name="T58" fmla="*/ 4782 w 5102"/>
                <a:gd name="T59" fmla="*/ 4993 w 5102"/>
                <a:gd name="T60" fmla="*/ 5031 w 5102"/>
                <a:gd name="T61" fmla="*/ 5063 w 510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  <a:cxn ang="0">
                  <a:pos x="T47" y="0"/>
                </a:cxn>
                <a:cxn ang="0">
                  <a:pos x="T48" y="0"/>
                </a:cxn>
                <a:cxn ang="0">
                  <a:pos x="T49" y="0"/>
                </a:cxn>
                <a:cxn ang="0">
                  <a:pos x="T50" y="0"/>
                </a:cxn>
                <a:cxn ang="0">
                  <a:pos x="T51" y="0"/>
                </a:cxn>
                <a:cxn ang="0">
                  <a:pos x="T52" y="0"/>
                </a:cxn>
                <a:cxn ang="0">
                  <a:pos x="T53" y="0"/>
                </a:cxn>
                <a:cxn ang="0">
                  <a:pos x="T54" y="0"/>
                </a:cxn>
                <a:cxn ang="0">
                  <a:pos x="T55" y="0"/>
                </a:cxn>
                <a:cxn ang="0">
                  <a:pos x="T56" y="0"/>
                </a:cxn>
                <a:cxn ang="0">
                  <a:pos x="T57" y="0"/>
                </a:cxn>
                <a:cxn ang="0">
                  <a:pos x="T58" y="0"/>
                </a:cxn>
                <a:cxn ang="0">
                  <a:pos x="T59" y="0"/>
                </a:cxn>
                <a:cxn ang="0">
                  <a:pos x="T60" y="0"/>
                </a:cxn>
                <a:cxn ang="0">
                  <a:pos x="T61" y="0"/>
                </a:cxn>
              </a:cxnLst>
              <a:rect l="0" t="0" r="r" b="b"/>
              <a:pathLst>
                <a:path w="510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42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0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476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83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499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14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53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1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69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64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1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795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03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0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18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34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2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49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1028" y="0"/>
                  </a:lnTo>
                  <a:lnTo>
                    <a:pt x="1028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36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44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52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0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67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83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1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06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14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22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7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09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24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32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0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56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63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1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79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87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394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18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26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33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1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49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57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65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72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0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496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04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1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19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527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14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2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29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37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45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53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1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68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76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84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2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799" y="0"/>
                  </a:lnTo>
                  <a:lnTo>
                    <a:pt x="1807" y="0"/>
                  </a:lnTo>
                  <a:lnTo>
                    <a:pt x="1807" y="0"/>
                  </a:lnTo>
                  <a:lnTo>
                    <a:pt x="1807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79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86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1994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02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0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18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33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1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49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64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080" y="0"/>
                  </a:lnTo>
                  <a:lnTo>
                    <a:pt x="2251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59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67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75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82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0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298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06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13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1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29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37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45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52" y="0"/>
                  </a:lnTo>
                  <a:lnTo>
                    <a:pt x="2360" y="0"/>
                  </a:lnTo>
                  <a:lnTo>
                    <a:pt x="2360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2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39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47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55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63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0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78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86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594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2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09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17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25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33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1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48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56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64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72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0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87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695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03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1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18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26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34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42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0" y="0"/>
                  </a:lnTo>
                  <a:lnTo>
                    <a:pt x="2757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29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37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52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0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68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75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83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1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2999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07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14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22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030" y="0"/>
                  </a:lnTo>
                  <a:lnTo>
                    <a:pt x="3201" y="0"/>
                  </a:lnTo>
                  <a:lnTo>
                    <a:pt x="3201" y="0"/>
                  </a:lnTo>
                  <a:lnTo>
                    <a:pt x="3201" y="0"/>
                  </a:lnTo>
                  <a:lnTo>
                    <a:pt x="3201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09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17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25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32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0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48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56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64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1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79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87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295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303" y="0"/>
                  </a:lnTo>
                  <a:lnTo>
                    <a:pt x="3474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2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89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497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05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13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1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28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36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44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52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0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67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75" y="0"/>
                  </a:lnTo>
                  <a:lnTo>
                    <a:pt x="3583" y="0"/>
                  </a:lnTo>
                  <a:lnTo>
                    <a:pt x="3583" y="0"/>
                  </a:lnTo>
                  <a:lnTo>
                    <a:pt x="3583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54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62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0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78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85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793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1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09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17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24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32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0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48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55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63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1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79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87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894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02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0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18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26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33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1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49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57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65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72" y="0"/>
                  </a:lnTo>
                  <a:lnTo>
                    <a:pt x="3980" y="0"/>
                  </a:lnTo>
                  <a:lnTo>
                    <a:pt x="3980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1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59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67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75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83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0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198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06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14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2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29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37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45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253" y="0"/>
                  </a:lnTo>
                  <a:lnTo>
                    <a:pt x="4424" y="0"/>
                  </a:lnTo>
                  <a:lnTo>
                    <a:pt x="4424" y="0"/>
                  </a:lnTo>
                  <a:lnTo>
                    <a:pt x="4424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32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0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47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55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63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1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79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86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494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02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0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17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525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04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12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0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28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36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43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1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59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67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74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82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798" y="0"/>
                  </a:lnTo>
                  <a:lnTo>
                    <a:pt x="4806" y="0"/>
                  </a:lnTo>
                  <a:lnTo>
                    <a:pt x="4806" y="0"/>
                  </a:lnTo>
                  <a:lnTo>
                    <a:pt x="4806" y="0"/>
                  </a:lnTo>
                  <a:lnTo>
                    <a:pt x="4977" y="0"/>
                  </a:lnTo>
                  <a:lnTo>
                    <a:pt x="4977" y="0"/>
                  </a:lnTo>
                  <a:lnTo>
                    <a:pt x="4977" y="0"/>
                  </a:lnTo>
                  <a:lnTo>
                    <a:pt x="4977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85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4993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0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08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16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24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1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39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47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55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63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0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78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86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094" y="0"/>
                  </a:lnTo>
                  <a:lnTo>
                    <a:pt x="510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60"/>
            <p:cNvSpPr>
              <a:spLocks noChangeArrowheads="1"/>
            </p:cNvSpPr>
            <p:nvPr/>
          </p:nvSpPr>
          <p:spPr bwMode="auto">
            <a:xfrm>
              <a:off x="2229" y="2119"/>
              <a:ext cx="38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DISP_Y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61"/>
            <p:cNvSpPr>
              <a:spLocks noChangeArrowheads="1"/>
            </p:cNvSpPr>
            <p:nvPr/>
          </p:nvSpPr>
          <p:spPr bwMode="auto">
            <a:xfrm>
              <a:off x="313" y="2236"/>
              <a:ext cx="171" cy="5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FF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62"/>
            <p:cNvSpPr>
              <a:spLocks noChangeArrowheads="1"/>
            </p:cNvSpPr>
            <p:nvPr/>
          </p:nvSpPr>
          <p:spPr bwMode="auto">
            <a:xfrm>
              <a:off x="601" y="2267"/>
              <a:ext cx="172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63"/>
            <p:cNvSpPr>
              <a:spLocks noChangeArrowheads="1"/>
            </p:cNvSpPr>
            <p:nvPr/>
          </p:nvSpPr>
          <p:spPr bwMode="auto">
            <a:xfrm>
              <a:off x="882" y="2267"/>
              <a:ext cx="171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1154" y="2267"/>
              <a:ext cx="171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65"/>
            <p:cNvSpPr>
              <a:spLocks noChangeArrowheads="1"/>
            </p:cNvSpPr>
            <p:nvPr/>
          </p:nvSpPr>
          <p:spPr bwMode="auto">
            <a:xfrm>
              <a:off x="1434" y="2267"/>
              <a:ext cx="172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66"/>
            <p:cNvSpPr>
              <a:spLocks noChangeArrowheads="1"/>
            </p:cNvSpPr>
            <p:nvPr/>
          </p:nvSpPr>
          <p:spPr bwMode="auto">
            <a:xfrm>
              <a:off x="1824" y="2267"/>
              <a:ext cx="179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104" y="2267"/>
              <a:ext cx="172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2377" y="2267"/>
              <a:ext cx="171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69"/>
            <p:cNvSpPr>
              <a:spLocks noChangeArrowheads="1"/>
            </p:cNvSpPr>
            <p:nvPr/>
          </p:nvSpPr>
          <p:spPr bwMode="auto">
            <a:xfrm>
              <a:off x="2657" y="2267"/>
              <a:ext cx="172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70"/>
            <p:cNvSpPr>
              <a:spLocks noChangeArrowheads="1"/>
            </p:cNvSpPr>
            <p:nvPr/>
          </p:nvSpPr>
          <p:spPr bwMode="auto">
            <a:xfrm>
              <a:off x="3054" y="2267"/>
              <a:ext cx="172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71"/>
            <p:cNvSpPr>
              <a:spLocks noChangeArrowheads="1"/>
            </p:cNvSpPr>
            <p:nvPr/>
          </p:nvSpPr>
          <p:spPr bwMode="auto">
            <a:xfrm>
              <a:off x="3327" y="2267"/>
              <a:ext cx="171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72"/>
            <p:cNvSpPr>
              <a:spLocks noChangeArrowheads="1"/>
            </p:cNvSpPr>
            <p:nvPr/>
          </p:nvSpPr>
          <p:spPr bwMode="auto">
            <a:xfrm>
              <a:off x="3600" y="2267"/>
              <a:ext cx="171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73"/>
            <p:cNvSpPr>
              <a:spLocks noChangeArrowheads="1"/>
            </p:cNvSpPr>
            <p:nvPr/>
          </p:nvSpPr>
          <p:spPr bwMode="auto">
            <a:xfrm>
              <a:off x="3880" y="2267"/>
              <a:ext cx="171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74"/>
            <p:cNvSpPr>
              <a:spLocks noChangeArrowheads="1"/>
            </p:cNvSpPr>
            <p:nvPr/>
          </p:nvSpPr>
          <p:spPr bwMode="auto">
            <a:xfrm>
              <a:off x="4277" y="2267"/>
              <a:ext cx="171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75"/>
            <p:cNvSpPr>
              <a:spLocks noChangeArrowheads="1"/>
            </p:cNvSpPr>
            <p:nvPr/>
          </p:nvSpPr>
          <p:spPr bwMode="auto">
            <a:xfrm>
              <a:off x="4550" y="2267"/>
              <a:ext cx="171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76"/>
            <p:cNvSpPr>
              <a:spLocks noChangeArrowheads="1"/>
            </p:cNvSpPr>
            <p:nvPr/>
          </p:nvSpPr>
          <p:spPr bwMode="auto">
            <a:xfrm>
              <a:off x="4822" y="2267"/>
              <a:ext cx="179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77"/>
            <p:cNvSpPr>
              <a:spLocks noChangeArrowheads="1"/>
            </p:cNvSpPr>
            <p:nvPr/>
          </p:nvSpPr>
          <p:spPr bwMode="auto">
            <a:xfrm>
              <a:off x="5103" y="2267"/>
              <a:ext cx="171" cy="23"/>
            </a:xfrm>
            <a:prstGeom prst="rect">
              <a:avLst/>
            </a:prstGeom>
            <a:solidFill>
              <a:srgbClr val="008080"/>
            </a:solidFill>
            <a:ln w="12700">
              <a:solidFill>
                <a:srgbClr val="0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6" name="AutoShape 3"/>
          <p:cNvSpPr>
            <a:spLocks/>
          </p:cNvSpPr>
          <p:nvPr/>
        </p:nvSpPr>
        <p:spPr bwMode="auto">
          <a:xfrm rot="16200000" flipV="1">
            <a:off x="7533496" y="2725762"/>
            <a:ext cx="165206" cy="1836468"/>
          </a:xfrm>
          <a:prstGeom prst="leftBrace">
            <a:avLst>
              <a:gd name="adj1" fmla="val 161027"/>
              <a:gd name="adj2" fmla="val 48389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167" name="AutoShape 3"/>
          <p:cNvSpPr>
            <a:spLocks/>
          </p:cNvSpPr>
          <p:nvPr/>
        </p:nvSpPr>
        <p:spPr bwMode="auto">
          <a:xfrm rot="16200000" flipV="1">
            <a:off x="5646559" y="2701247"/>
            <a:ext cx="175373" cy="1927238"/>
          </a:xfrm>
          <a:prstGeom prst="leftBrace">
            <a:avLst>
              <a:gd name="adj1" fmla="val 161027"/>
              <a:gd name="adj2" fmla="val 48389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168" name="AutoShape 3"/>
          <p:cNvSpPr>
            <a:spLocks/>
          </p:cNvSpPr>
          <p:nvPr/>
        </p:nvSpPr>
        <p:spPr bwMode="auto">
          <a:xfrm rot="16200000" flipV="1">
            <a:off x="3683599" y="2680186"/>
            <a:ext cx="167753" cy="1940768"/>
          </a:xfrm>
          <a:prstGeom prst="leftBrace">
            <a:avLst>
              <a:gd name="adj1" fmla="val 161027"/>
              <a:gd name="adj2" fmla="val 48389"/>
            </a:avLst>
          </a:prstGeom>
          <a:noFill/>
          <a:ln w="12699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169" name="Text Box 9"/>
          <p:cNvSpPr txBox="1">
            <a:spLocks noChangeArrowheads="1"/>
          </p:cNvSpPr>
          <p:nvPr/>
        </p:nvSpPr>
        <p:spPr bwMode="auto">
          <a:xfrm>
            <a:off x="3104006" y="3658452"/>
            <a:ext cx="1502245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solidFill>
                  <a:srgbClr val="800080"/>
                </a:solidFill>
                <a:cs typeface="Arial" charset="0"/>
              </a:rPr>
              <a:t>7 m </a:t>
            </a:r>
            <a:r>
              <a:rPr lang="en-US" sz="1400" dirty="0" err="1">
                <a:solidFill>
                  <a:srgbClr val="800080"/>
                </a:solidFill>
                <a:cs typeface="Arial" charset="0"/>
              </a:rPr>
              <a:t>Cryo</a:t>
            </a:r>
            <a:r>
              <a:rPr lang="en-US" sz="1400" dirty="0">
                <a:solidFill>
                  <a:srgbClr val="800080"/>
                </a:solidFill>
                <a:cs typeface="Arial" charset="0"/>
              </a:rPr>
              <a:t>: 4-cav.</a:t>
            </a:r>
            <a:endParaRPr lang="en-US" sz="1400" b="1" dirty="0">
              <a:solidFill>
                <a:srgbClr val="800080"/>
              </a:solidFill>
              <a:cs typeface="Arial" charset="0"/>
            </a:endParaRPr>
          </a:p>
        </p:txBody>
      </p:sp>
      <p:sp>
        <p:nvSpPr>
          <p:cNvPr id="170" name="Text Box 9"/>
          <p:cNvSpPr txBox="1">
            <a:spLocks noChangeArrowheads="1"/>
          </p:cNvSpPr>
          <p:nvPr/>
        </p:nvSpPr>
        <p:spPr bwMode="auto">
          <a:xfrm>
            <a:off x="5052367" y="3675993"/>
            <a:ext cx="1502245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solidFill>
                  <a:srgbClr val="800080"/>
                </a:solidFill>
                <a:cs typeface="Arial" charset="0"/>
              </a:rPr>
              <a:t>7 m </a:t>
            </a:r>
            <a:r>
              <a:rPr lang="en-US" sz="1400" dirty="0" err="1">
                <a:solidFill>
                  <a:srgbClr val="800080"/>
                </a:solidFill>
                <a:cs typeface="Arial" charset="0"/>
              </a:rPr>
              <a:t>Cryo</a:t>
            </a:r>
            <a:r>
              <a:rPr lang="en-US" sz="1400" dirty="0">
                <a:solidFill>
                  <a:srgbClr val="800080"/>
                </a:solidFill>
                <a:cs typeface="Arial" charset="0"/>
              </a:rPr>
              <a:t>: 4-cav.</a:t>
            </a:r>
            <a:endParaRPr lang="en-US" sz="1400" b="1" dirty="0">
              <a:solidFill>
                <a:srgbClr val="800080"/>
              </a:solidFill>
              <a:cs typeface="Arial" charset="0"/>
            </a:endParaRPr>
          </a:p>
        </p:txBody>
      </p:sp>
      <p:sp>
        <p:nvSpPr>
          <p:cNvPr id="171" name="Text Box 9"/>
          <p:cNvSpPr txBox="1">
            <a:spLocks noChangeArrowheads="1"/>
          </p:cNvSpPr>
          <p:nvPr/>
        </p:nvSpPr>
        <p:spPr bwMode="auto">
          <a:xfrm>
            <a:off x="6950851" y="3654432"/>
            <a:ext cx="1502245" cy="30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solidFill>
                  <a:srgbClr val="800080"/>
                </a:solidFill>
                <a:cs typeface="Arial" charset="0"/>
              </a:rPr>
              <a:t>7 m </a:t>
            </a:r>
            <a:r>
              <a:rPr lang="en-US" sz="1400" dirty="0" err="1">
                <a:solidFill>
                  <a:srgbClr val="800080"/>
                </a:solidFill>
                <a:cs typeface="Arial" charset="0"/>
              </a:rPr>
              <a:t>Cryo</a:t>
            </a:r>
            <a:r>
              <a:rPr lang="en-US" sz="1400" dirty="0">
                <a:solidFill>
                  <a:srgbClr val="800080"/>
                </a:solidFill>
                <a:cs typeface="Arial" charset="0"/>
              </a:rPr>
              <a:t>: 4-cav.</a:t>
            </a:r>
            <a:endParaRPr lang="en-US" sz="1400" b="1" dirty="0">
              <a:solidFill>
                <a:srgbClr val="800080"/>
              </a:solidFill>
              <a:cs typeface="Arial" charset="0"/>
            </a:endParaRP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501" y="4196933"/>
            <a:ext cx="3681038" cy="200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46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66" name="Group 78865">
            <a:extLst>
              <a:ext uri="{FF2B5EF4-FFF2-40B4-BE49-F238E27FC236}">
                <a16:creationId xmlns:a16="http://schemas.microsoft.com/office/drawing/2014/main" id="{1BB6CD8B-7E5C-D544-88EE-7A580C085F26}"/>
              </a:ext>
            </a:extLst>
          </p:cNvPr>
          <p:cNvGrpSpPr/>
          <p:nvPr/>
        </p:nvGrpSpPr>
        <p:grpSpPr>
          <a:xfrm>
            <a:off x="6962450" y="3804072"/>
            <a:ext cx="1954976" cy="2035313"/>
            <a:chOff x="6962450" y="3804072"/>
            <a:chExt cx="1954976" cy="2035313"/>
          </a:xfrm>
        </p:grpSpPr>
        <p:pic>
          <p:nvPicPr>
            <p:cNvPr id="78862" name="Picture 78861">
              <a:extLst>
                <a:ext uri="{FF2B5EF4-FFF2-40B4-BE49-F238E27FC236}">
                  <a16:creationId xmlns:a16="http://schemas.microsoft.com/office/drawing/2014/main" id="{4E69AC7E-8FA6-8E40-B98C-6277B0BD8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62450" y="3804072"/>
              <a:ext cx="1954976" cy="2035313"/>
            </a:xfrm>
            <a:prstGeom prst="rect">
              <a:avLst/>
            </a:prstGeom>
          </p:spPr>
        </p:pic>
        <p:pic>
          <p:nvPicPr>
            <p:cNvPr id="78864" name="Picture 78863">
              <a:extLst>
                <a:ext uri="{FF2B5EF4-FFF2-40B4-BE49-F238E27FC236}">
                  <a16:creationId xmlns:a16="http://schemas.microsoft.com/office/drawing/2014/main" id="{E7C03AFC-4F2B-3A45-8194-36B43EE73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38783" y="5570915"/>
              <a:ext cx="874997" cy="258941"/>
            </a:xfrm>
            <a:prstGeom prst="rect">
              <a:avLst/>
            </a:prstGeom>
          </p:spPr>
        </p:pic>
      </p:grpSp>
      <p:pic>
        <p:nvPicPr>
          <p:cNvPr id="78861" name="Picture 78860">
            <a:extLst>
              <a:ext uri="{FF2B5EF4-FFF2-40B4-BE49-F238E27FC236}">
                <a16:creationId xmlns:a16="http://schemas.microsoft.com/office/drawing/2014/main" id="{A21D928C-A649-8A43-A278-615C71F715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1387" y="3803852"/>
            <a:ext cx="1999604" cy="2061692"/>
          </a:xfrm>
          <a:prstGeom prst="rect">
            <a:avLst/>
          </a:prstGeom>
        </p:spPr>
      </p:pic>
      <p:pic>
        <p:nvPicPr>
          <p:cNvPr id="78857" name="Picture 78856">
            <a:extLst>
              <a:ext uri="{FF2B5EF4-FFF2-40B4-BE49-F238E27FC236}">
                <a16:creationId xmlns:a16="http://schemas.microsoft.com/office/drawing/2014/main" id="{79BD66FA-7F7B-DE44-AB54-13AC586029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771" y="3792673"/>
            <a:ext cx="1937542" cy="2087001"/>
          </a:xfrm>
          <a:prstGeom prst="rect">
            <a:avLst/>
          </a:prstGeom>
        </p:spPr>
      </p:pic>
      <p:grpSp>
        <p:nvGrpSpPr>
          <p:cNvPr id="78860" name="Group 78859">
            <a:extLst>
              <a:ext uri="{FF2B5EF4-FFF2-40B4-BE49-F238E27FC236}">
                <a16:creationId xmlns:a16="http://schemas.microsoft.com/office/drawing/2014/main" id="{1DFFE202-8226-6D45-9556-0C4CB6FAF133}"/>
              </a:ext>
            </a:extLst>
          </p:cNvPr>
          <p:cNvGrpSpPr/>
          <p:nvPr/>
        </p:nvGrpSpPr>
        <p:grpSpPr>
          <a:xfrm>
            <a:off x="2369972" y="3793046"/>
            <a:ext cx="2069956" cy="2078955"/>
            <a:chOff x="2369972" y="3793046"/>
            <a:chExt cx="2069956" cy="2078955"/>
          </a:xfrm>
        </p:grpSpPr>
        <p:pic>
          <p:nvPicPr>
            <p:cNvPr id="78859" name="Picture 78858">
              <a:extLst>
                <a:ext uri="{FF2B5EF4-FFF2-40B4-BE49-F238E27FC236}">
                  <a16:creationId xmlns:a16="http://schemas.microsoft.com/office/drawing/2014/main" id="{1CE41311-EC81-9340-8D67-9CE080BDB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69972" y="3793046"/>
              <a:ext cx="2069956" cy="2078955"/>
            </a:xfrm>
            <a:prstGeom prst="rect">
              <a:avLst/>
            </a:prstGeom>
          </p:spPr>
        </p:pic>
        <p:sp>
          <p:nvSpPr>
            <p:cNvPr id="101" name="TextBox 2">
              <a:extLst>
                <a:ext uri="{FF2B5EF4-FFF2-40B4-BE49-F238E27FC236}">
                  <a16:creationId xmlns:a16="http://schemas.microsoft.com/office/drawing/2014/main" id="{278BFFB0-08F5-B647-82C0-94B3E4F382A7}"/>
                </a:ext>
              </a:extLst>
            </p:cNvPr>
            <p:cNvSpPr txBox="1"/>
            <p:nvPr/>
          </p:nvSpPr>
          <p:spPr>
            <a:xfrm>
              <a:off x="3379184" y="3918328"/>
              <a:ext cx="312906" cy="36933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78854" name="Content Placeholder 4"/>
          <p:cNvSpPr txBox="1">
            <a:spLocks/>
          </p:cNvSpPr>
          <p:nvPr/>
        </p:nvSpPr>
        <p:spPr bwMode="auto">
          <a:xfrm>
            <a:off x="0" y="173038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82575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buClr>
                <a:schemeClr val="accent1"/>
              </a:buClr>
              <a:buSzPct val="80000"/>
              <a:buFont typeface="Wingdings 2" charset="0"/>
              <a:buNone/>
            </a:pPr>
            <a:r>
              <a:rPr lang="en-US" sz="3200" dirty="0">
                <a:solidFill>
                  <a:srgbClr val="00B050"/>
                </a:solidFill>
              </a:rPr>
              <a:t>Energy Scaling – Preserving Emittance Dilution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742828" y="1959541"/>
            <a:ext cx="5189949" cy="1399915"/>
            <a:chOff x="1618470" y="1462058"/>
            <a:chExt cx="5189949" cy="1399915"/>
          </a:xfrm>
        </p:grpSpPr>
        <p:sp>
          <p:nvSpPr>
            <p:cNvPr id="9" name="Line 60"/>
            <p:cNvSpPr>
              <a:spLocks noChangeShapeType="1"/>
            </p:cNvSpPr>
            <p:nvPr/>
          </p:nvSpPr>
          <p:spPr bwMode="auto">
            <a:xfrm rot="20947969">
              <a:off x="3111383" y="2406149"/>
              <a:ext cx="2157412" cy="455824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/>
            </a:p>
          </p:txBody>
        </p:sp>
        <p:grpSp>
          <p:nvGrpSpPr>
            <p:cNvPr id="10" name="Group 95"/>
            <p:cNvGrpSpPr>
              <a:grpSpLocks/>
            </p:cNvGrpSpPr>
            <p:nvPr/>
          </p:nvGrpSpPr>
          <p:grpSpPr bwMode="auto">
            <a:xfrm rot="20947969">
              <a:off x="2258622" y="1712972"/>
              <a:ext cx="866775" cy="999002"/>
              <a:chOff x="1771651" y="2038349"/>
              <a:chExt cx="1233486" cy="1071562"/>
            </a:xfrm>
          </p:grpSpPr>
          <p:grpSp>
            <p:nvGrpSpPr>
              <p:cNvPr id="57" name="Group 85"/>
              <p:cNvGrpSpPr>
                <a:grpSpLocks/>
              </p:cNvGrpSpPr>
              <p:nvPr/>
            </p:nvGrpSpPr>
            <p:grpSpPr bwMode="auto">
              <a:xfrm rot="274469">
                <a:off x="1771651" y="2038349"/>
                <a:ext cx="923925" cy="1000127"/>
                <a:chOff x="3000376" y="1781174"/>
                <a:chExt cx="923925" cy="1000127"/>
              </a:xfrm>
            </p:grpSpPr>
            <p:grpSp>
              <p:nvGrpSpPr>
                <p:cNvPr id="66" name="Group 116"/>
                <p:cNvGrpSpPr>
                  <a:grpSpLocks/>
                </p:cNvGrpSpPr>
                <p:nvPr/>
              </p:nvGrpSpPr>
              <p:grpSpPr bwMode="auto">
                <a:xfrm>
                  <a:off x="3009901" y="1847849"/>
                  <a:ext cx="914400" cy="866777"/>
                  <a:chOff x="992" y="1228"/>
                  <a:chExt cx="576" cy="900"/>
                </a:xfrm>
              </p:grpSpPr>
              <p:sp>
                <p:nvSpPr>
                  <p:cNvPr id="75" name="Freeform 117"/>
                  <p:cNvSpPr>
                    <a:spLocks/>
                  </p:cNvSpPr>
                  <p:nvPr/>
                </p:nvSpPr>
                <p:spPr bwMode="auto">
                  <a:xfrm>
                    <a:off x="1061" y="1228"/>
                    <a:ext cx="507" cy="680"/>
                  </a:xfrm>
                  <a:custGeom>
                    <a:avLst/>
                    <a:gdLst>
                      <a:gd name="T0" fmla="*/ 507 w 507"/>
                      <a:gd name="T1" fmla="*/ 0 h 680"/>
                      <a:gd name="T2" fmla="*/ 95 w 507"/>
                      <a:gd name="T3" fmla="*/ 444 h 680"/>
                      <a:gd name="T4" fmla="*/ 27 w 507"/>
                      <a:gd name="T5" fmla="*/ 636 h 680"/>
                      <a:gd name="T6" fmla="*/ 259 w 50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507"/>
                      <a:gd name="T13" fmla="*/ 0 h 680"/>
                      <a:gd name="T14" fmla="*/ 507 w 507"/>
                      <a:gd name="T15" fmla="*/ 680 h 68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507" h="680">
                        <a:moveTo>
                          <a:pt x="507" y="0"/>
                        </a:moveTo>
                        <a:cubicBezTo>
                          <a:pt x="341" y="169"/>
                          <a:pt x="175" y="338"/>
                          <a:pt x="95" y="444"/>
                        </a:cubicBezTo>
                        <a:cubicBezTo>
                          <a:pt x="15" y="550"/>
                          <a:pt x="0" y="597"/>
                          <a:pt x="27" y="636"/>
                        </a:cubicBezTo>
                        <a:cubicBezTo>
                          <a:pt x="54" y="675"/>
                          <a:pt x="156" y="677"/>
                          <a:pt x="259" y="680"/>
                        </a:cubicBez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699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lIns="90488" tIns="44450" rIns="90488" bIns="44450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6" name="Arc 118"/>
                  <p:cNvSpPr>
                    <a:spLocks/>
                  </p:cNvSpPr>
                  <p:nvPr/>
                </p:nvSpPr>
                <p:spPr bwMode="auto">
                  <a:xfrm flipH="1">
                    <a:off x="992" y="122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7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992" y="166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7" name="Group 116"/>
                <p:cNvGrpSpPr>
                  <a:grpSpLocks/>
                </p:cNvGrpSpPr>
                <p:nvPr/>
              </p:nvGrpSpPr>
              <p:grpSpPr bwMode="auto">
                <a:xfrm>
                  <a:off x="3000376" y="1781174"/>
                  <a:ext cx="914400" cy="866777"/>
                  <a:chOff x="992" y="1228"/>
                  <a:chExt cx="576" cy="900"/>
                </a:xfrm>
              </p:grpSpPr>
              <p:sp>
                <p:nvSpPr>
                  <p:cNvPr id="72" name="Freeform 117"/>
                  <p:cNvSpPr>
                    <a:spLocks/>
                  </p:cNvSpPr>
                  <p:nvPr/>
                </p:nvSpPr>
                <p:spPr bwMode="auto">
                  <a:xfrm>
                    <a:off x="1061" y="1228"/>
                    <a:ext cx="507" cy="680"/>
                  </a:xfrm>
                  <a:custGeom>
                    <a:avLst/>
                    <a:gdLst>
                      <a:gd name="T0" fmla="*/ 507 w 507"/>
                      <a:gd name="T1" fmla="*/ 0 h 680"/>
                      <a:gd name="T2" fmla="*/ 95 w 507"/>
                      <a:gd name="T3" fmla="*/ 444 h 680"/>
                      <a:gd name="T4" fmla="*/ 27 w 507"/>
                      <a:gd name="T5" fmla="*/ 636 h 680"/>
                      <a:gd name="T6" fmla="*/ 259 w 50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507"/>
                      <a:gd name="T13" fmla="*/ 0 h 680"/>
                      <a:gd name="T14" fmla="*/ 507 w 507"/>
                      <a:gd name="T15" fmla="*/ 680 h 68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507" h="680">
                        <a:moveTo>
                          <a:pt x="507" y="0"/>
                        </a:moveTo>
                        <a:cubicBezTo>
                          <a:pt x="341" y="169"/>
                          <a:pt x="175" y="338"/>
                          <a:pt x="95" y="444"/>
                        </a:cubicBezTo>
                        <a:cubicBezTo>
                          <a:pt x="15" y="550"/>
                          <a:pt x="0" y="597"/>
                          <a:pt x="27" y="636"/>
                        </a:cubicBezTo>
                        <a:cubicBezTo>
                          <a:pt x="54" y="675"/>
                          <a:pt x="156" y="677"/>
                          <a:pt x="259" y="680"/>
                        </a:cubicBez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699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lIns="90488" tIns="44450" rIns="90488" bIns="44450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" name="Arc 118"/>
                  <p:cNvSpPr>
                    <a:spLocks/>
                  </p:cNvSpPr>
                  <p:nvPr/>
                </p:nvSpPr>
                <p:spPr bwMode="auto">
                  <a:xfrm flipH="1">
                    <a:off x="992" y="122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4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992" y="166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8" name="Group 116"/>
                <p:cNvGrpSpPr>
                  <a:grpSpLocks/>
                </p:cNvGrpSpPr>
                <p:nvPr/>
              </p:nvGrpSpPr>
              <p:grpSpPr bwMode="auto">
                <a:xfrm>
                  <a:off x="3009901" y="1914524"/>
                  <a:ext cx="914400" cy="866777"/>
                  <a:chOff x="992" y="1228"/>
                  <a:chExt cx="576" cy="900"/>
                </a:xfrm>
              </p:grpSpPr>
              <p:sp>
                <p:nvSpPr>
                  <p:cNvPr id="69" name="Freeform 117"/>
                  <p:cNvSpPr>
                    <a:spLocks/>
                  </p:cNvSpPr>
                  <p:nvPr/>
                </p:nvSpPr>
                <p:spPr bwMode="auto">
                  <a:xfrm>
                    <a:off x="1061" y="1228"/>
                    <a:ext cx="507" cy="680"/>
                  </a:xfrm>
                  <a:custGeom>
                    <a:avLst/>
                    <a:gdLst>
                      <a:gd name="T0" fmla="*/ 507 w 507"/>
                      <a:gd name="T1" fmla="*/ 0 h 680"/>
                      <a:gd name="T2" fmla="*/ 95 w 507"/>
                      <a:gd name="T3" fmla="*/ 444 h 680"/>
                      <a:gd name="T4" fmla="*/ 27 w 507"/>
                      <a:gd name="T5" fmla="*/ 636 h 680"/>
                      <a:gd name="T6" fmla="*/ 259 w 50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507"/>
                      <a:gd name="T13" fmla="*/ 0 h 680"/>
                      <a:gd name="T14" fmla="*/ 507 w 507"/>
                      <a:gd name="T15" fmla="*/ 680 h 68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507" h="680">
                        <a:moveTo>
                          <a:pt x="507" y="0"/>
                        </a:moveTo>
                        <a:cubicBezTo>
                          <a:pt x="341" y="169"/>
                          <a:pt x="175" y="338"/>
                          <a:pt x="95" y="444"/>
                        </a:cubicBezTo>
                        <a:cubicBezTo>
                          <a:pt x="15" y="550"/>
                          <a:pt x="0" y="597"/>
                          <a:pt x="27" y="636"/>
                        </a:cubicBezTo>
                        <a:cubicBezTo>
                          <a:pt x="54" y="675"/>
                          <a:pt x="156" y="677"/>
                          <a:pt x="259" y="680"/>
                        </a:cubicBez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699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lIns="90488" tIns="44450" rIns="90488" bIns="44450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0" name="Arc 118"/>
                  <p:cNvSpPr>
                    <a:spLocks/>
                  </p:cNvSpPr>
                  <p:nvPr/>
                </p:nvSpPr>
                <p:spPr bwMode="auto">
                  <a:xfrm flipH="1">
                    <a:off x="992" y="122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1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992" y="166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8" name="Group 90"/>
              <p:cNvGrpSpPr>
                <a:grpSpLocks/>
              </p:cNvGrpSpPr>
              <p:nvPr/>
            </p:nvGrpSpPr>
            <p:grpSpPr bwMode="auto">
              <a:xfrm>
                <a:off x="2624457" y="2936298"/>
                <a:ext cx="314005" cy="173613"/>
                <a:chOff x="2624457" y="2936298"/>
                <a:chExt cx="314005" cy="173613"/>
              </a:xfrm>
            </p:grpSpPr>
            <p:sp>
              <p:nvSpPr>
                <p:cNvPr id="63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24457" y="3069652"/>
                  <a:ext cx="299718" cy="40259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38743" y="3002974"/>
                  <a:ext cx="275907" cy="83125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43504" y="2936298"/>
                  <a:ext cx="294958" cy="149801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9" name="Group 91"/>
              <p:cNvGrpSpPr>
                <a:grpSpLocks/>
              </p:cNvGrpSpPr>
              <p:nvPr/>
            </p:nvGrpSpPr>
            <p:grpSpPr bwMode="auto">
              <a:xfrm>
                <a:off x="2691132" y="2069523"/>
                <a:ext cx="314005" cy="173613"/>
                <a:chOff x="2624457" y="2936298"/>
                <a:chExt cx="314005" cy="173613"/>
              </a:xfrm>
            </p:grpSpPr>
            <p:sp>
              <p:nvSpPr>
                <p:cNvPr id="60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24457" y="3069652"/>
                  <a:ext cx="299718" cy="40259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38743" y="3002974"/>
                  <a:ext cx="275907" cy="83125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43504" y="2936298"/>
                  <a:ext cx="294958" cy="149801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1" name="Group 96"/>
            <p:cNvGrpSpPr>
              <a:grpSpLocks/>
            </p:cNvGrpSpPr>
            <p:nvPr/>
          </p:nvGrpSpPr>
          <p:grpSpPr bwMode="auto">
            <a:xfrm rot="431403" flipH="1">
              <a:off x="5276733" y="1724693"/>
              <a:ext cx="866775" cy="999001"/>
              <a:chOff x="1771651" y="2038349"/>
              <a:chExt cx="1233486" cy="1071562"/>
            </a:xfrm>
          </p:grpSpPr>
          <p:grpSp>
            <p:nvGrpSpPr>
              <p:cNvPr id="36" name="Group 97"/>
              <p:cNvGrpSpPr>
                <a:grpSpLocks/>
              </p:cNvGrpSpPr>
              <p:nvPr/>
            </p:nvGrpSpPr>
            <p:grpSpPr bwMode="auto">
              <a:xfrm rot="274469">
                <a:off x="1771651" y="2038349"/>
                <a:ext cx="923925" cy="1000127"/>
                <a:chOff x="3000376" y="1781174"/>
                <a:chExt cx="923925" cy="1000127"/>
              </a:xfrm>
            </p:grpSpPr>
            <p:grpSp>
              <p:nvGrpSpPr>
                <p:cNvPr id="45" name="Group 116"/>
                <p:cNvGrpSpPr>
                  <a:grpSpLocks/>
                </p:cNvGrpSpPr>
                <p:nvPr/>
              </p:nvGrpSpPr>
              <p:grpSpPr bwMode="auto">
                <a:xfrm>
                  <a:off x="3009901" y="1847849"/>
                  <a:ext cx="914400" cy="866777"/>
                  <a:chOff x="992" y="1228"/>
                  <a:chExt cx="576" cy="900"/>
                </a:xfrm>
              </p:grpSpPr>
              <p:sp>
                <p:nvSpPr>
                  <p:cNvPr id="54" name="Freeform 117"/>
                  <p:cNvSpPr>
                    <a:spLocks/>
                  </p:cNvSpPr>
                  <p:nvPr/>
                </p:nvSpPr>
                <p:spPr bwMode="auto">
                  <a:xfrm>
                    <a:off x="1061" y="1228"/>
                    <a:ext cx="507" cy="680"/>
                  </a:xfrm>
                  <a:custGeom>
                    <a:avLst/>
                    <a:gdLst>
                      <a:gd name="T0" fmla="*/ 507 w 507"/>
                      <a:gd name="T1" fmla="*/ 0 h 680"/>
                      <a:gd name="T2" fmla="*/ 95 w 507"/>
                      <a:gd name="T3" fmla="*/ 444 h 680"/>
                      <a:gd name="T4" fmla="*/ 27 w 507"/>
                      <a:gd name="T5" fmla="*/ 636 h 680"/>
                      <a:gd name="T6" fmla="*/ 259 w 50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507"/>
                      <a:gd name="T13" fmla="*/ 0 h 680"/>
                      <a:gd name="T14" fmla="*/ 507 w 507"/>
                      <a:gd name="T15" fmla="*/ 680 h 68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507" h="680">
                        <a:moveTo>
                          <a:pt x="507" y="0"/>
                        </a:moveTo>
                        <a:cubicBezTo>
                          <a:pt x="341" y="169"/>
                          <a:pt x="175" y="338"/>
                          <a:pt x="95" y="444"/>
                        </a:cubicBezTo>
                        <a:cubicBezTo>
                          <a:pt x="15" y="550"/>
                          <a:pt x="0" y="597"/>
                          <a:pt x="27" y="636"/>
                        </a:cubicBezTo>
                        <a:cubicBezTo>
                          <a:pt x="54" y="675"/>
                          <a:pt x="156" y="677"/>
                          <a:pt x="259" y="680"/>
                        </a:cubicBez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699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lIns="90488" tIns="44450" rIns="90488" bIns="44450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5" name="Arc 118"/>
                  <p:cNvSpPr>
                    <a:spLocks/>
                  </p:cNvSpPr>
                  <p:nvPr/>
                </p:nvSpPr>
                <p:spPr bwMode="auto">
                  <a:xfrm flipH="1">
                    <a:off x="992" y="122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992" y="166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6" name="Group 116"/>
                <p:cNvGrpSpPr>
                  <a:grpSpLocks/>
                </p:cNvGrpSpPr>
                <p:nvPr/>
              </p:nvGrpSpPr>
              <p:grpSpPr bwMode="auto">
                <a:xfrm>
                  <a:off x="3000376" y="1781174"/>
                  <a:ext cx="914400" cy="866777"/>
                  <a:chOff x="992" y="1228"/>
                  <a:chExt cx="576" cy="900"/>
                </a:xfrm>
              </p:grpSpPr>
              <p:sp>
                <p:nvSpPr>
                  <p:cNvPr id="51" name="Freeform 117"/>
                  <p:cNvSpPr>
                    <a:spLocks/>
                  </p:cNvSpPr>
                  <p:nvPr/>
                </p:nvSpPr>
                <p:spPr bwMode="auto">
                  <a:xfrm>
                    <a:off x="1061" y="1228"/>
                    <a:ext cx="507" cy="680"/>
                  </a:xfrm>
                  <a:custGeom>
                    <a:avLst/>
                    <a:gdLst>
                      <a:gd name="T0" fmla="*/ 507 w 507"/>
                      <a:gd name="T1" fmla="*/ 0 h 680"/>
                      <a:gd name="T2" fmla="*/ 95 w 507"/>
                      <a:gd name="T3" fmla="*/ 444 h 680"/>
                      <a:gd name="T4" fmla="*/ 27 w 507"/>
                      <a:gd name="T5" fmla="*/ 636 h 680"/>
                      <a:gd name="T6" fmla="*/ 259 w 50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507"/>
                      <a:gd name="T13" fmla="*/ 0 h 680"/>
                      <a:gd name="T14" fmla="*/ 507 w 507"/>
                      <a:gd name="T15" fmla="*/ 680 h 68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507" h="680">
                        <a:moveTo>
                          <a:pt x="507" y="0"/>
                        </a:moveTo>
                        <a:cubicBezTo>
                          <a:pt x="341" y="169"/>
                          <a:pt x="175" y="338"/>
                          <a:pt x="95" y="444"/>
                        </a:cubicBezTo>
                        <a:cubicBezTo>
                          <a:pt x="15" y="550"/>
                          <a:pt x="0" y="597"/>
                          <a:pt x="27" y="636"/>
                        </a:cubicBezTo>
                        <a:cubicBezTo>
                          <a:pt x="54" y="675"/>
                          <a:pt x="156" y="677"/>
                          <a:pt x="259" y="680"/>
                        </a:cubicBez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699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lIns="90488" tIns="44450" rIns="90488" bIns="44450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2" name="Arc 118"/>
                  <p:cNvSpPr>
                    <a:spLocks/>
                  </p:cNvSpPr>
                  <p:nvPr/>
                </p:nvSpPr>
                <p:spPr bwMode="auto">
                  <a:xfrm flipH="1">
                    <a:off x="992" y="122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992" y="166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7" name="Group 116"/>
                <p:cNvGrpSpPr>
                  <a:grpSpLocks/>
                </p:cNvGrpSpPr>
                <p:nvPr/>
              </p:nvGrpSpPr>
              <p:grpSpPr bwMode="auto">
                <a:xfrm>
                  <a:off x="3009901" y="1914524"/>
                  <a:ext cx="914400" cy="866777"/>
                  <a:chOff x="992" y="1228"/>
                  <a:chExt cx="576" cy="900"/>
                </a:xfrm>
              </p:grpSpPr>
              <p:sp>
                <p:nvSpPr>
                  <p:cNvPr id="48" name="Freeform 117"/>
                  <p:cNvSpPr>
                    <a:spLocks/>
                  </p:cNvSpPr>
                  <p:nvPr/>
                </p:nvSpPr>
                <p:spPr bwMode="auto">
                  <a:xfrm>
                    <a:off x="1061" y="1228"/>
                    <a:ext cx="507" cy="680"/>
                  </a:xfrm>
                  <a:custGeom>
                    <a:avLst/>
                    <a:gdLst>
                      <a:gd name="T0" fmla="*/ 507 w 507"/>
                      <a:gd name="T1" fmla="*/ 0 h 680"/>
                      <a:gd name="T2" fmla="*/ 95 w 507"/>
                      <a:gd name="T3" fmla="*/ 444 h 680"/>
                      <a:gd name="T4" fmla="*/ 27 w 507"/>
                      <a:gd name="T5" fmla="*/ 636 h 680"/>
                      <a:gd name="T6" fmla="*/ 259 w 50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507"/>
                      <a:gd name="T13" fmla="*/ 0 h 680"/>
                      <a:gd name="T14" fmla="*/ 507 w 507"/>
                      <a:gd name="T15" fmla="*/ 680 h 68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507" h="680">
                        <a:moveTo>
                          <a:pt x="507" y="0"/>
                        </a:moveTo>
                        <a:cubicBezTo>
                          <a:pt x="341" y="169"/>
                          <a:pt x="175" y="338"/>
                          <a:pt x="95" y="444"/>
                        </a:cubicBezTo>
                        <a:cubicBezTo>
                          <a:pt x="15" y="550"/>
                          <a:pt x="0" y="597"/>
                          <a:pt x="27" y="636"/>
                        </a:cubicBezTo>
                        <a:cubicBezTo>
                          <a:pt x="54" y="675"/>
                          <a:pt x="156" y="677"/>
                          <a:pt x="259" y="680"/>
                        </a:cubicBez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699" cap="flat" cmpd="sng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lIns="90488" tIns="44450" rIns="90488" bIns="44450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" name="Arc 118"/>
                  <p:cNvSpPr>
                    <a:spLocks/>
                  </p:cNvSpPr>
                  <p:nvPr/>
                </p:nvSpPr>
                <p:spPr bwMode="auto">
                  <a:xfrm flipH="1">
                    <a:off x="992" y="122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" name="Arc 119"/>
                  <p:cNvSpPr>
                    <a:spLocks/>
                  </p:cNvSpPr>
                  <p:nvPr/>
                </p:nvSpPr>
                <p:spPr bwMode="auto">
                  <a:xfrm flipH="1" flipV="1">
                    <a:off x="992" y="1668"/>
                    <a:ext cx="572" cy="46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3366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lIns="90488" tIns="44450" rIns="90488" bIns="44450"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7" name="Group 98"/>
              <p:cNvGrpSpPr>
                <a:grpSpLocks/>
              </p:cNvGrpSpPr>
              <p:nvPr/>
            </p:nvGrpSpPr>
            <p:grpSpPr bwMode="auto">
              <a:xfrm>
                <a:off x="2624457" y="2936298"/>
                <a:ext cx="314005" cy="173613"/>
                <a:chOff x="2624457" y="2936298"/>
                <a:chExt cx="314005" cy="173613"/>
              </a:xfrm>
            </p:grpSpPr>
            <p:sp>
              <p:nvSpPr>
                <p:cNvPr id="42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24457" y="3069652"/>
                  <a:ext cx="299718" cy="40259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38743" y="3002974"/>
                  <a:ext cx="275907" cy="83125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43504" y="2936298"/>
                  <a:ext cx="294958" cy="149801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99"/>
              <p:cNvGrpSpPr>
                <a:grpSpLocks/>
              </p:cNvGrpSpPr>
              <p:nvPr/>
            </p:nvGrpSpPr>
            <p:grpSpPr bwMode="auto">
              <a:xfrm>
                <a:off x="2691132" y="2069523"/>
                <a:ext cx="314005" cy="173613"/>
                <a:chOff x="2624457" y="2936298"/>
                <a:chExt cx="314005" cy="173613"/>
              </a:xfrm>
            </p:grpSpPr>
            <p:sp>
              <p:nvSpPr>
                <p:cNvPr id="39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24457" y="3069652"/>
                  <a:ext cx="299718" cy="40259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38743" y="3002974"/>
                  <a:ext cx="275907" cy="83125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643504" y="2936298"/>
                  <a:ext cx="294958" cy="149801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90488" tIns="44450" rIns="90488" bIns="44450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3" name="Text Box 132"/>
            <p:cNvSpPr txBox="1">
              <a:spLocks noChangeArrowheads="1"/>
            </p:cNvSpPr>
            <p:nvPr/>
          </p:nvSpPr>
          <p:spPr bwMode="auto">
            <a:xfrm>
              <a:off x="3632336" y="1481050"/>
              <a:ext cx="548228" cy="274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200" dirty="0" err="1">
                  <a:solidFill>
                    <a:srgbClr val="00B050"/>
                  </a:solidFill>
                </a:rPr>
                <a:t>Linac</a:t>
              </a:r>
              <a:endParaRPr lang="en-US" sz="1200" dirty="0">
                <a:solidFill>
                  <a:srgbClr val="00B050"/>
                </a:solidFill>
              </a:endParaRPr>
            </a:p>
          </p:txBody>
        </p:sp>
        <p:sp>
          <p:nvSpPr>
            <p:cNvPr id="31" name="Text Box 132"/>
            <p:cNvSpPr txBox="1">
              <a:spLocks noChangeArrowheads="1"/>
            </p:cNvSpPr>
            <p:nvPr/>
          </p:nvSpPr>
          <p:spPr bwMode="auto">
            <a:xfrm>
              <a:off x="1711893" y="2003312"/>
              <a:ext cx="490520" cy="274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200" dirty="0">
                  <a:solidFill>
                    <a:srgbClr val="0000CC"/>
                  </a:solidFill>
                </a:rPr>
                <a:t>Arcs</a:t>
              </a:r>
            </a:p>
          </p:txBody>
        </p:sp>
        <p:sp>
          <p:nvSpPr>
            <p:cNvPr id="35" name="Line 60"/>
            <p:cNvSpPr>
              <a:spLocks noChangeShapeType="1"/>
            </p:cNvSpPr>
            <p:nvPr/>
          </p:nvSpPr>
          <p:spPr bwMode="auto">
            <a:xfrm rot="20947969">
              <a:off x="3068520" y="1605677"/>
              <a:ext cx="2224088" cy="451060"/>
            </a:xfrm>
            <a:prstGeom prst="line">
              <a:avLst/>
            </a:prstGeom>
            <a:noFill/>
            <a:ln w="7620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488" tIns="44450" rIns="90488" bIns="44450">
              <a:spAutoFit/>
            </a:bodyPr>
            <a:lstStyle/>
            <a:p>
              <a:endParaRPr lang="en-US" sz="1200" dirty="0"/>
            </a:p>
          </p:txBody>
        </p:sp>
        <p:sp>
          <p:nvSpPr>
            <p:cNvPr id="210" name="Line 60"/>
            <p:cNvSpPr>
              <a:spLocks noChangeShapeType="1"/>
            </p:cNvSpPr>
            <p:nvPr/>
          </p:nvSpPr>
          <p:spPr bwMode="auto">
            <a:xfrm rot="20947969">
              <a:off x="3046523" y="1792732"/>
              <a:ext cx="242395" cy="48368"/>
            </a:xfrm>
            <a:prstGeom prst="line">
              <a:avLst/>
            </a:prstGeom>
            <a:noFill/>
            <a:ln w="76200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216" name="Line 60"/>
            <p:cNvSpPr>
              <a:spLocks noChangeShapeType="1"/>
            </p:cNvSpPr>
            <p:nvPr/>
          </p:nvSpPr>
          <p:spPr bwMode="auto">
            <a:xfrm rot="20947969">
              <a:off x="3158663" y="2596619"/>
              <a:ext cx="242395" cy="48368"/>
            </a:xfrm>
            <a:prstGeom prst="line">
              <a:avLst/>
            </a:prstGeom>
            <a:noFill/>
            <a:ln w="76200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217" name="Line 60"/>
            <p:cNvSpPr>
              <a:spLocks noChangeShapeType="1"/>
            </p:cNvSpPr>
            <p:nvPr/>
          </p:nvSpPr>
          <p:spPr bwMode="auto">
            <a:xfrm rot="20947969">
              <a:off x="5086153" y="1823029"/>
              <a:ext cx="242395" cy="48368"/>
            </a:xfrm>
            <a:prstGeom prst="line">
              <a:avLst/>
            </a:prstGeom>
            <a:noFill/>
            <a:ln w="76200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219" name="Line 60"/>
            <p:cNvSpPr>
              <a:spLocks noChangeShapeType="1"/>
            </p:cNvSpPr>
            <p:nvPr/>
          </p:nvSpPr>
          <p:spPr bwMode="auto">
            <a:xfrm rot="20947969">
              <a:off x="5032274" y="2632915"/>
              <a:ext cx="242395" cy="48368"/>
            </a:xfrm>
            <a:prstGeom prst="line">
              <a:avLst/>
            </a:prstGeom>
            <a:noFill/>
            <a:ln w="76200">
              <a:solidFill>
                <a:srgbClr val="7030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endParaRPr lang="en-US"/>
            </a:p>
          </p:txBody>
        </p:sp>
        <p:sp>
          <p:nvSpPr>
            <p:cNvPr id="150" name="Text Box 132"/>
            <p:cNvSpPr txBox="1">
              <a:spLocks noChangeArrowheads="1"/>
            </p:cNvSpPr>
            <p:nvPr/>
          </p:nvSpPr>
          <p:spPr bwMode="auto">
            <a:xfrm>
              <a:off x="3655409" y="2306377"/>
              <a:ext cx="548228" cy="274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200" dirty="0" err="1">
                  <a:solidFill>
                    <a:srgbClr val="00B050"/>
                  </a:solidFill>
                </a:rPr>
                <a:t>Linac</a:t>
              </a:r>
              <a:endParaRPr lang="en-US" sz="1200" dirty="0">
                <a:solidFill>
                  <a:srgbClr val="00B050"/>
                </a:solidFill>
              </a:endParaRPr>
            </a:p>
          </p:txBody>
        </p:sp>
        <p:sp>
          <p:nvSpPr>
            <p:cNvPr id="151" name="Text Box 132"/>
            <p:cNvSpPr txBox="1">
              <a:spLocks noChangeArrowheads="1"/>
            </p:cNvSpPr>
            <p:nvPr/>
          </p:nvSpPr>
          <p:spPr bwMode="auto">
            <a:xfrm>
              <a:off x="6257811" y="1942761"/>
              <a:ext cx="490520" cy="274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200" dirty="0">
                  <a:solidFill>
                    <a:srgbClr val="0000CC"/>
                  </a:solidFill>
                </a:rPr>
                <a:t>Arcs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618470" y="2168620"/>
              <a:ext cx="636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CC"/>
                  </a:solidFill>
                </a:rPr>
                <a:t>~ </a:t>
              </a:r>
              <a:r>
                <a:rPr lang="en-US" sz="1600" dirty="0">
                  <a:solidFill>
                    <a:srgbClr val="0000CC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baseline="30000" dirty="0">
                  <a:solidFill>
                    <a:srgbClr val="0000CC"/>
                  </a:solidFill>
                </a:rPr>
                <a:t>6/2</a:t>
              </a: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3053637" y="2025620"/>
              <a:ext cx="5229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7030A0"/>
                  </a:solidFill>
                </a:rPr>
                <a:t>~ </a:t>
              </a:r>
              <a:r>
                <a:rPr lang="en-US" sz="1600" dirty="0">
                  <a:solidFill>
                    <a:srgbClr val="7030A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baseline="30000" dirty="0">
                  <a:solidFill>
                    <a:srgbClr val="7030A0"/>
                  </a:solidFill>
                </a:rPr>
                <a:t>0</a:t>
              </a: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4041795" y="1462058"/>
              <a:ext cx="5229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B050"/>
                  </a:solidFill>
                </a:rPr>
                <a:t>~ </a:t>
              </a:r>
              <a:r>
                <a:rPr lang="en-US" sz="1600" dirty="0">
                  <a:solidFill>
                    <a:srgbClr val="00B05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baseline="30000" dirty="0">
                  <a:solidFill>
                    <a:srgbClr val="00B050"/>
                  </a:solidFill>
                </a:rPr>
                <a:t>1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171706" y="2119399"/>
              <a:ext cx="636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CC"/>
                  </a:solidFill>
                </a:rPr>
                <a:t>~ </a:t>
              </a:r>
              <a:r>
                <a:rPr lang="en-US" sz="1600" dirty="0">
                  <a:solidFill>
                    <a:srgbClr val="0000CC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baseline="30000" dirty="0">
                  <a:solidFill>
                    <a:srgbClr val="0000CC"/>
                  </a:solidFill>
                </a:rPr>
                <a:t>6/2</a:t>
              </a:r>
            </a:p>
          </p:txBody>
        </p:sp>
        <p:sp>
          <p:nvSpPr>
            <p:cNvPr id="156" name="Text Box 132"/>
            <p:cNvSpPr txBox="1">
              <a:spLocks noChangeArrowheads="1"/>
            </p:cNvSpPr>
            <p:nvPr/>
          </p:nvSpPr>
          <p:spPr bwMode="auto">
            <a:xfrm>
              <a:off x="2441169" y="2044698"/>
              <a:ext cx="737382" cy="274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200" dirty="0" err="1">
                  <a:solidFill>
                    <a:srgbClr val="7030A0"/>
                  </a:solidFill>
                </a:rPr>
                <a:t>Spr</a:t>
              </a:r>
              <a:r>
                <a:rPr lang="en-US" sz="1200" dirty="0">
                  <a:solidFill>
                    <a:srgbClr val="7030A0"/>
                  </a:solidFill>
                </a:rPr>
                <a:t>/Rec</a:t>
              </a:r>
            </a:p>
          </p:txBody>
        </p:sp>
        <p:sp>
          <p:nvSpPr>
            <p:cNvPr id="157" name="Text Box 132"/>
            <p:cNvSpPr txBox="1">
              <a:spLocks noChangeArrowheads="1"/>
            </p:cNvSpPr>
            <p:nvPr/>
          </p:nvSpPr>
          <p:spPr bwMode="auto">
            <a:xfrm>
              <a:off x="4804996" y="2046416"/>
              <a:ext cx="737382" cy="274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699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200" dirty="0" err="1">
                  <a:solidFill>
                    <a:srgbClr val="7030A0"/>
                  </a:solidFill>
                </a:rPr>
                <a:t>Spr</a:t>
              </a:r>
              <a:r>
                <a:rPr lang="en-US" sz="1200" dirty="0">
                  <a:solidFill>
                    <a:srgbClr val="7030A0"/>
                  </a:solidFill>
                </a:rPr>
                <a:t>/Rec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409630" y="2021161"/>
              <a:ext cx="5229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7030A0"/>
                  </a:solidFill>
                </a:rPr>
                <a:t>~ </a:t>
              </a:r>
              <a:r>
                <a:rPr lang="en-US" sz="1600" dirty="0">
                  <a:solidFill>
                    <a:srgbClr val="7030A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baseline="30000" dirty="0">
                  <a:solidFill>
                    <a:srgbClr val="7030A0"/>
                  </a:solidFill>
                </a:rPr>
                <a:t>0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4069821" y="2292267"/>
              <a:ext cx="5229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B050"/>
                  </a:solidFill>
                </a:rPr>
                <a:t>~ </a:t>
              </a:r>
              <a:r>
                <a:rPr lang="en-US" sz="1600" dirty="0">
                  <a:solidFill>
                    <a:srgbClr val="00B050"/>
                  </a:solidFill>
                  <a:latin typeface="Symbol" panose="05050102010706020507" pitchFamily="18" charset="2"/>
                </a:rPr>
                <a:t>g</a:t>
              </a:r>
              <a:r>
                <a:rPr lang="en-US" sz="1600" baseline="30000" dirty="0">
                  <a:solidFill>
                    <a:srgbClr val="00B050"/>
                  </a:solidFill>
                </a:rPr>
                <a:t>1</a:t>
              </a:r>
            </a:p>
          </p:txBody>
        </p:sp>
      </p:grpSp>
      <p:sp>
        <p:nvSpPr>
          <p:cNvPr id="189" name="Rounded Rectangle 188"/>
          <p:cNvSpPr/>
          <p:nvPr/>
        </p:nvSpPr>
        <p:spPr bwMode="auto">
          <a:xfrm>
            <a:off x="8493721" y="1446352"/>
            <a:ext cx="208136" cy="293891"/>
          </a:xfrm>
          <a:prstGeom prst="roundRect">
            <a:avLst/>
          </a:prstGeom>
          <a:solidFill>
            <a:srgbClr val="FFFF00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78856" name="Rounded Rectangle 78855"/>
          <p:cNvSpPr/>
          <p:nvPr/>
        </p:nvSpPr>
        <p:spPr bwMode="auto">
          <a:xfrm>
            <a:off x="7866753" y="1240095"/>
            <a:ext cx="204952" cy="357263"/>
          </a:xfrm>
          <a:prstGeom prst="roundRect">
            <a:avLst/>
          </a:prstGeom>
          <a:solidFill>
            <a:srgbClr val="FFFF00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382169" y="1081719"/>
            <a:ext cx="2470360" cy="735477"/>
            <a:chOff x="6556597" y="1065135"/>
            <a:chExt cx="2470360" cy="735477"/>
          </a:xfrm>
        </p:grpSpPr>
        <p:sp>
          <p:nvSpPr>
            <p:cNvPr id="163" name="Rectangle 162"/>
            <p:cNvSpPr/>
            <p:nvPr/>
          </p:nvSpPr>
          <p:spPr bwMode="auto">
            <a:xfrm>
              <a:off x="6556597" y="1065135"/>
              <a:ext cx="2470360" cy="735477"/>
            </a:xfrm>
            <a:prstGeom prst="rect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graphicFrame>
          <p:nvGraphicFramePr>
            <p:cNvPr id="162" name="Object 6"/>
            <p:cNvGraphicFramePr>
              <a:graphicFrameLocks noChangeAspect="1"/>
            </p:cNvGraphicFramePr>
            <p:nvPr>
              <p:extLst/>
            </p:nvPr>
          </p:nvGraphicFramePr>
          <p:xfrm>
            <a:off x="6630887" y="1130103"/>
            <a:ext cx="2281648" cy="565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2" name="Equation" r:id="rId8" imgW="1765300" imgH="457200" progId="Equation.DSMT4">
                    <p:embed/>
                  </p:oleObj>
                </mc:Choice>
                <mc:Fallback>
                  <p:oleObj name="Equation" r:id="rId8" imgW="1765300" imgH="457200" progId="Equation.DSMT4">
                    <p:embed/>
                    <p:pic>
                      <p:nvPicPr>
                        <p:cNvPr id="162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30887" y="1130103"/>
                          <a:ext cx="2281648" cy="565630"/>
                        </a:xfrm>
                        <a:prstGeom prst="rect">
                          <a:avLst/>
                        </a:prstGeom>
                        <a:noFill/>
                        <a:ln w="28575"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1" name="Rounded Rectangle 250"/>
          <p:cNvSpPr/>
          <p:nvPr/>
        </p:nvSpPr>
        <p:spPr bwMode="auto">
          <a:xfrm>
            <a:off x="1301115" y="4242169"/>
            <a:ext cx="850979" cy="250918"/>
          </a:xfrm>
          <a:prstGeom prst="roundRect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50" name="Rounded Rectangle 249"/>
          <p:cNvSpPr/>
          <p:nvPr/>
        </p:nvSpPr>
        <p:spPr bwMode="auto">
          <a:xfrm>
            <a:off x="1288196" y="5625074"/>
            <a:ext cx="877117" cy="242659"/>
          </a:xfrm>
          <a:prstGeom prst="roundRect">
            <a:avLst/>
          </a:prstGeom>
          <a:noFill/>
          <a:ln w="57150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79" name="Rounded Rectangle 178"/>
          <p:cNvSpPr/>
          <p:nvPr/>
        </p:nvSpPr>
        <p:spPr bwMode="auto">
          <a:xfrm>
            <a:off x="3539380" y="4251861"/>
            <a:ext cx="864963" cy="250918"/>
          </a:xfrm>
          <a:prstGeom prst="roundRect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81" name="Rounded Rectangle 180"/>
          <p:cNvSpPr/>
          <p:nvPr/>
        </p:nvSpPr>
        <p:spPr bwMode="auto">
          <a:xfrm>
            <a:off x="3527803" y="5590371"/>
            <a:ext cx="882597" cy="242739"/>
          </a:xfrm>
          <a:prstGeom prst="roundRect">
            <a:avLst/>
          </a:prstGeom>
          <a:noFill/>
          <a:ln w="57150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78" name="Rounded Rectangle 177"/>
          <p:cNvSpPr/>
          <p:nvPr/>
        </p:nvSpPr>
        <p:spPr bwMode="auto">
          <a:xfrm>
            <a:off x="5824516" y="4261554"/>
            <a:ext cx="845789" cy="250918"/>
          </a:xfrm>
          <a:prstGeom prst="roundRect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82" name="Rounded Rectangle 181"/>
          <p:cNvSpPr/>
          <p:nvPr/>
        </p:nvSpPr>
        <p:spPr bwMode="auto">
          <a:xfrm>
            <a:off x="5819546" y="5600782"/>
            <a:ext cx="870936" cy="242739"/>
          </a:xfrm>
          <a:prstGeom prst="roundRect">
            <a:avLst/>
          </a:prstGeom>
          <a:noFill/>
          <a:ln w="57150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80" name="Rounded Rectangle 179"/>
          <p:cNvSpPr/>
          <p:nvPr/>
        </p:nvSpPr>
        <p:spPr bwMode="auto">
          <a:xfrm>
            <a:off x="8068637" y="4250614"/>
            <a:ext cx="833498" cy="250918"/>
          </a:xfrm>
          <a:prstGeom prst="roundRect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ADAAE5-661F-AD45-BC4F-4E7FA5A2A5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71165" y="6165481"/>
            <a:ext cx="5067300" cy="317500"/>
          </a:xfrm>
          <a:prstGeom prst="rect">
            <a:avLst/>
          </a:prstGeom>
        </p:spPr>
      </p:pic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406B1D1-F9E9-9F40-B9DA-6CD749405C65}"/>
              </a:ext>
            </a:extLst>
          </p:cNvPr>
          <p:cNvSpPr/>
          <p:nvPr/>
        </p:nvSpPr>
        <p:spPr bwMode="auto">
          <a:xfrm>
            <a:off x="6397458" y="6156816"/>
            <a:ext cx="933053" cy="327227"/>
          </a:xfrm>
          <a:prstGeom prst="roundRect">
            <a:avLst/>
          </a:prstGeom>
          <a:noFill/>
          <a:ln w="57150" cap="flat" cmpd="sng" algn="ctr">
            <a:solidFill>
              <a:srgbClr val="1ED04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83" name="Rounded Rectangle 182"/>
          <p:cNvSpPr/>
          <p:nvPr/>
        </p:nvSpPr>
        <p:spPr bwMode="auto">
          <a:xfrm>
            <a:off x="8047885" y="5578973"/>
            <a:ext cx="856791" cy="242739"/>
          </a:xfrm>
          <a:prstGeom prst="roundRect">
            <a:avLst/>
          </a:prstGeom>
          <a:noFill/>
          <a:ln w="57150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700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8BA6877-EF97-BD48-9CA2-8C6057CD1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500" y="1951760"/>
            <a:ext cx="2921000" cy="2933700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E6C54DBC-2AF3-9D4B-B963-4ECE6E55E2C0}"/>
              </a:ext>
            </a:extLst>
          </p:cNvPr>
          <p:cNvSpPr txBox="1">
            <a:spLocks/>
          </p:cNvSpPr>
          <p:nvPr/>
        </p:nvSpPr>
        <p:spPr bwMode="auto">
          <a:xfrm>
            <a:off x="0" y="173038"/>
            <a:ext cx="9144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82575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 eaLnBrk="1" hangingPunct="1">
              <a:buClr>
                <a:schemeClr val="accent1"/>
              </a:buClr>
              <a:buSzPct val="80000"/>
              <a:buFont typeface="Wingdings 2" charset="0"/>
              <a:buNone/>
            </a:pPr>
            <a:r>
              <a:rPr lang="en-US" sz="3200" dirty="0">
                <a:solidFill>
                  <a:srgbClr val="00B050"/>
                </a:solidFill>
              </a:rPr>
              <a:t>Energy Scaling – Preserving Emittance Dilution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0CDA2B0-9185-2E45-8F9F-6CFD14B9878E}"/>
              </a:ext>
            </a:extLst>
          </p:cNvPr>
          <p:cNvSpPr/>
          <p:nvPr/>
        </p:nvSpPr>
        <p:spPr bwMode="auto">
          <a:xfrm>
            <a:off x="4746842" y="2598997"/>
            <a:ext cx="1285658" cy="352134"/>
          </a:xfrm>
          <a:prstGeom prst="roundRect">
            <a:avLst/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007F3C4-FD3A-6545-B9E0-27779E80DAAC}"/>
              </a:ext>
            </a:extLst>
          </p:cNvPr>
          <p:cNvSpPr/>
          <p:nvPr/>
        </p:nvSpPr>
        <p:spPr bwMode="auto">
          <a:xfrm>
            <a:off x="4736452" y="4497262"/>
            <a:ext cx="1285658" cy="377808"/>
          </a:xfrm>
          <a:prstGeom prst="roundRect">
            <a:avLst/>
          </a:prstGeom>
          <a:noFill/>
          <a:ln w="57150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9044804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SPring-8_seminar">
  <a:themeElements>
    <a:clrScheme name="SPring-8_seminar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SPring-8_seminar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SPring-8_semin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-8_semina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8">
        <a:dk1>
          <a:srgbClr val="000000"/>
        </a:dk1>
        <a:lt1>
          <a:srgbClr val="CCFF99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CA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9">
        <a:dk1>
          <a:srgbClr val="000000"/>
        </a:dk1>
        <a:lt1>
          <a:srgbClr val="CC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E2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-8_seminar 10">
        <a:dk1>
          <a:srgbClr val="666633"/>
        </a:dk1>
        <a:lt1>
          <a:srgbClr val="FFFFFF"/>
        </a:lt1>
        <a:dk2>
          <a:srgbClr val="009999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AACACA"/>
        </a:accent3>
        <a:accent4>
          <a:srgbClr val="DADADA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SPring-8_seminar</Template>
  <TotalTime>354320</TotalTime>
  <Pages>1</Pages>
  <Words>118</Words>
  <Application>Microsoft Macintosh PowerPoint</Application>
  <PresentationFormat>Letter Paper (8.5x11 in)</PresentationFormat>
  <Paragraphs>38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5" baseType="lpstr">
      <vt:lpstr>Arial Unicode MS</vt:lpstr>
      <vt:lpstr>ＭＳ Ｐゴシック</vt:lpstr>
      <vt:lpstr>Arial</vt:lpstr>
      <vt:lpstr>Calibri</vt:lpstr>
      <vt:lpstr>Century Schoolbook</vt:lpstr>
      <vt:lpstr>Symbol</vt:lpstr>
      <vt:lpstr>Times New Roman</vt:lpstr>
      <vt:lpstr>Wingdings 2</vt:lpstr>
      <vt:lpstr>SPring-8_seminar</vt:lpstr>
      <vt:lpstr>1_Custom Design</vt:lpstr>
      <vt:lpstr>Custom Design</vt:lpstr>
      <vt:lpstr>Equation</vt:lpstr>
      <vt:lpstr>Cryo Unit Layout/Optics - Half-Cell 1300 FODO</vt:lpstr>
      <vt:lpstr>PowerPoint Presentation</vt:lpstr>
      <vt:lpstr>PowerPoint Presentation</vt:lpstr>
    </vt:vector>
  </TitlesOfParts>
  <Company>TJNAF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Berkeley Lab Generic Presentation</dc:subject>
  <dc:creator>Alex Bogacz</dc:creator>
  <cp:keywords>Presentation Generic</cp:keywords>
  <cp:lastModifiedBy>Alex Bogacz</cp:lastModifiedBy>
  <cp:revision>1241</cp:revision>
  <cp:lastPrinted>2000-12-01T16:23:09Z</cp:lastPrinted>
  <dcterms:created xsi:type="dcterms:W3CDTF">2004-07-26T00:44:32Z</dcterms:created>
  <dcterms:modified xsi:type="dcterms:W3CDTF">2019-09-30T13:43:56Z</dcterms:modified>
</cp:coreProperties>
</file>