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3" r:id="rId4"/>
    <p:sldId id="260" r:id="rId5"/>
    <p:sldId id="261" r:id="rId6"/>
    <p:sldId id="262" r:id="rId7"/>
    <p:sldId id="264" r:id="rId8"/>
    <p:sldId id="265" r:id="rId9"/>
    <p:sldId id="266" r:id="rId10"/>
    <p:sldId id="272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87" r:id="rId22"/>
    <p:sldId id="286" r:id="rId23"/>
    <p:sldId id="290" r:id="rId24"/>
    <p:sldId id="278" r:id="rId25"/>
    <p:sldId id="279" r:id="rId26"/>
    <p:sldId id="280" r:id="rId27"/>
    <p:sldId id="281" r:id="rId28"/>
    <p:sldId id="282" r:id="rId29"/>
    <p:sldId id="288" r:id="rId30"/>
    <p:sldId id="283" r:id="rId31"/>
    <p:sldId id="289" r:id="rId32"/>
    <p:sldId id="284" r:id="rId33"/>
    <p:sldId id="28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47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BE022-527E-FC45-9DA1-848EC0155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F8728F-B168-6843-A7FF-6D099FA21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61211-1984-AD4D-95BC-C987E966D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0220D-A2FC-5F45-947F-959B5BE18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D1A0B-F7C0-1F40-AC23-3D8C53D9C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4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EABB1-0E60-244D-AAF0-67992EB55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B78165-461F-9642-94A2-93804E657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E3BE1-E206-3046-97FE-CDC5E1DCC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7C00B-3D5F-CA43-936C-3DB29B932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2F7B0-A826-6D40-AA66-999889CE7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1940AC-1E3D-4045-9AD9-07DE1F29F2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08183A-2696-934A-A40A-6EFE1F991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830D5-2B83-5345-979D-D168A17A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949C-064E-E14E-ABF6-8BCAF339E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1CAA1-308B-154A-B4AA-9F6E3E1C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6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A23CF-D84B-684C-B656-DEA6707FB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E2820-39E0-CC4F-B5A0-F0E7999B8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B540A-D7C7-E34C-899D-33D88F11B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D9C69-46B8-3143-B293-FED57C40A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26ABA-3182-BC4B-B3C9-B4BE99DB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6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B73D-8B55-9C41-A759-D5DADDE12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F821E-80D6-7F45-94DD-AFD887588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C4AEC-36DF-D241-9E06-C39262BFD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F9459-9792-B640-991D-EEF5456A7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8C7EA-EDFE-624B-9275-E5BBAAAEA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2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CA90D-A1F5-274D-956E-FE053DE7D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34752-08BD-A84C-BB29-45393938F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6F3AA-5C53-1E4F-9F2A-219ED9835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A14A7-999E-924B-B412-227ADFA6B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383D5-1CEE-8743-9DAA-1481E3CA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C9FB2-EBB1-BE4B-86D6-502078230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7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D2C11-7A14-6541-8CC6-53DC6FED0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3F145-5FD2-494B-BE59-D83EE8F84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F8517-A6DA-2540-9BB5-B570BB0F3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86162B-5076-B441-ABFB-1E5B6E5C3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31C2A9-74DB-5C45-9B12-EF2C0A9F3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A11AFE-6068-F54C-8324-3A7C9F98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021A0E-6135-5D4B-A24D-8EFB4839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B26B17-EC49-C942-8FBB-E674BE0F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5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8AF89-6261-2447-AEEF-4DB24BBB3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1C8867-3EEB-8643-B0EC-F0A0CBDD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4E047-63E3-1D49-9A21-C53713901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1BD71-825F-044C-8795-E74029FEA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6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9D4914-4D54-9D43-9799-1B12F5F44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1CE256-F6FF-9847-B463-6D24F1CAD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25B8D-CB8F-6A44-A3FE-667D2BDF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3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DA081-86AF-2D49-A842-70BAA9ACC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CA2FF-AF30-B349-9B7E-3512F782C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AB8328-9956-E84B-BD69-42A1A29FBE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ADF771-A7C4-BF4D-8AF5-28339C224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1B137-ACDD-9E48-B11E-E6E5161F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F35B3-13AE-4D47-A36E-9C83C16D7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4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521A3-1AC3-1448-A751-2B390F67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81225-C11F-9D4C-A6DD-C04AAECD7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0FE830-8E31-4740-B04B-6B56FAFE13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19966-AB1B-9845-BFFA-C5C49837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235D8-A234-6F4E-9632-7551FA22F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BBC5B7-0FDC-6A49-85B0-D1DF393DC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37D0C9-3F1B-DE46-86AD-784996FA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95CF7-00BD-2F43-9D8A-A51C4B60C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E9554-EBF8-3649-B611-7EA0E469C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59244-9094-AE47-AE3E-62BFB1F5E2F9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57176-16FA-D84E-8473-943EC73B5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40D37-72D4-254A-B3DD-52D950246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D0629-489C-2B4C-9462-5B2376EE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8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1D57E-A08E-3A4C-A69A-33FB3FDF12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Design, implementation and performance results of the </a:t>
            </a:r>
            <a:r>
              <a:rPr lang="en-US" b="1" dirty="0" err="1"/>
              <a:t>GeantV</a:t>
            </a:r>
            <a:r>
              <a:rPr lang="en-US" b="1" dirty="0"/>
              <a:t> prototype.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7E36A-F970-EE40-97B0-4ADE03259F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Andrei </a:t>
            </a:r>
            <a:r>
              <a:rPr lang="en-US" dirty="0" err="1"/>
              <a:t>Gheata</a:t>
            </a:r>
            <a:r>
              <a:rPr lang="en-US" dirty="0"/>
              <a:t> for the </a:t>
            </a:r>
            <a:r>
              <a:rPr lang="en-US" dirty="0" err="1"/>
              <a:t>GeantV</a:t>
            </a:r>
            <a:r>
              <a:rPr lang="en-US" dirty="0"/>
              <a:t> R&amp;D team</a:t>
            </a:r>
          </a:p>
          <a:p>
            <a:endParaRPr lang="en-US" dirty="0"/>
          </a:p>
          <a:p>
            <a:r>
              <a:rPr lang="en-US" dirty="0"/>
              <a:t>Plan of the talk v0</a:t>
            </a:r>
          </a:p>
        </p:txBody>
      </p:sp>
    </p:spTree>
    <p:extLst>
      <p:ext uri="{BB962C8B-B14F-4D97-AF65-F5344CB8AC3E}">
        <p14:creationId xmlns:p14="http://schemas.microsoft.com/office/powerpoint/2010/main" val="258825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8768-5B50-A74C-9454-8CE5BDA0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redesign: vector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4FE41-7E1F-5D43-A745-AC6B44994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Templated kernels reusable for scalar/vector data types</a:t>
            </a:r>
          </a:p>
          <a:p>
            <a:r>
              <a:rPr lang="en-US" dirty="0"/>
              <a:t>Geometry locality and basket-aware navigation - </a:t>
            </a:r>
            <a:r>
              <a:rPr lang="en-US" dirty="0" err="1"/>
              <a:t>VecGeom</a:t>
            </a:r>
            <a:endParaRPr lang="en-US" dirty="0"/>
          </a:p>
          <a:p>
            <a:r>
              <a:rPr lang="en-US" dirty="0"/>
              <a:t>Enforcing short vectorization – evolution towards </a:t>
            </a:r>
            <a:r>
              <a:rPr lang="en-US" dirty="0" err="1"/>
              <a:t>VecCore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48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B84AB-7FA3-7A47-A1D3-7C2B1BF9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prototypes of scheduling (1 slide)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29D09-DDB1-FC43-BD0A-FB94D3C82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Bottlenecks, lessons learned</a:t>
            </a:r>
          </a:p>
          <a:p>
            <a:pPr lvl="1"/>
            <a:r>
              <a:rPr lang="en-US" dirty="0"/>
              <a:t>SOA is not the universal cure in non-pipeline data flows</a:t>
            </a:r>
          </a:p>
          <a:p>
            <a:pPr lvl="1"/>
            <a:r>
              <a:rPr lang="en-US" dirty="0"/>
              <a:t>Very hard to do efficient concurrency and preserve locality at same time</a:t>
            </a:r>
          </a:p>
          <a:p>
            <a:pPr lvl="1"/>
            <a:r>
              <a:rPr lang="en-US" dirty="0"/>
              <a:t>Bundling too much work explodes memory</a:t>
            </a:r>
          </a:p>
          <a:p>
            <a:pPr lvl="1"/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18283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63000-FA8B-F643-BDEF-1E8370505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Going complex: algorithm-oriented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7B64A-9634-CF40-AF1F-22E6B9443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Scheduler v3, simulation stages</a:t>
            </a:r>
          </a:p>
          <a:p>
            <a:r>
              <a:rPr lang="en-US" dirty="0"/>
              <a:t>Support for scalar and vector flow in a single framework</a:t>
            </a:r>
          </a:p>
          <a:p>
            <a:r>
              <a:rPr lang="en-US" dirty="0"/>
              <a:t>Stacking is memory efficient, how to reuse it in a vector flow?</a:t>
            </a:r>
          </a:p>
        </p:txBody>
      </p:sp>
    </p:spTree>
    <p:extLst>
      <p:ext uri="{BB962C8B-B14F-4D97-AF65-F5344CB8AC3E}">
        <p14:creationId xmlns:p14="http://schemas.microsoft.com/office/powerpoint/2010/main" val="3377947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3B118-28DE-7B45-BEB9-E736C1DDD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41BBB-D557-004B-9B93-03F53CB26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Minimize context switches: single kernel thread model (worker) vs. TBB-base attempts</a:t>
            </a:r>
          </a:p>
          <a:p>
            <a:r>
              <a:rPr lang="en-US" dirty="0"/>
              <a:t>Event slots: a necessity…?</a:t>
            </a:r>
          </a:p>
          <a:p>
            <a:pPr lvl="1"/>
            <a:r>
              <a:rPr lang="en-US" dirty="0"/>
              <a:t>More data for same work</a:t>
            </a:r>
          </a:p>
          <a:p>
            <a:r>
              <a:rPr lang="en-US" dirty="0"/>
              <a:t>Fine versus coarser grain parallelism: the optimum is in between</a:t>
            </a:r>
          </a:p>
          <a:p>
            <a:r>
              <a:rPr lang="en-US" dirty="0"/>
              <a:t>External-driven parallelism</a:t>
            </a:r>
          </a:p>
          <a:p>
            <a:r>
              <a:rPr lang="en-US" dirty="0"/>
              <a:t>Towards functional programming style: percolating all state (task data) through interfaces, making functions fully re-entrant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93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E77A6-04B6-5542-9B4E-4DFA7EA1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Accelerators: integration with the “basket”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7B7D5-7389-6147-871F-068124538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Portability: CUDA as a backend</a:t>
            </a:r>
          </a:p>
          <a:p>
            <a:r>
              <a:rPr lang="en-US" dirty="0"/>
              <a:t>GPU baskets and performance</a:t>
            </a:r>
          </a:p>
          <a:p>
            <a:r>
              <a:rPr lang="en-US" dirty="0"/>
              <a:t>Lessons:</a:t>
            </a:r>
          </a:p>
          <a:p>
            <a:pPr lvl="1"/>
            <a:r>
              <a:rPr lang="en-US" dirty="0"/>
              <a:t>Portability is feasible, but does not come for free</a:t>
            </a:r>
          </a:p>
          <a:p>
            <a:pPr lvl="1"/>
            <a:r>
              <a:rPr lang="en-US" dirty="0"/>
              <a:t>efficiency comes with very large baskets, which are difficult to maintain</a:t>
            </a:r>
          </a:p>
          <a:p>
            <a:r>
              <a:rPr lang="en-US" dirty="0">
                <a:solidFill>
                  <a:srgbClr val="FF0000"/>
                </a:solidFill>
              </a:rPr>
              <a:t>Soon/Philippe: can you add some performance measurement, remarks/conclusions from our preliminary GPU studies? 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John commented:</a:t>
            </a:r>
            <a:r>
              <a:rPr lang="en-US" dirty="0">
                <a:solidFill>
                  <a:srgbClr val="FF0000"/>
                </a:solidFill>
              </a:rPr>
              <a:t> move to separate section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90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DF3E1-F490-BA4A-9A27-80E959EEA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(10 slides)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43A99-5A18-2540-8AC8-65B5972D00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Components supporting a general vectorization approach</a:t>
            </a:r>
          </a:p>
        </p:txBody>
      </p:sp>
    </p:spTree>
    <p:extLst>
      <p:ext uri="{BB962C8B-B14F-4D97-AF65-F5344CB8AC3E}">
        <p14:creationId xmlns:p14="http://schemas.microsoft.com/office/powerpoint/2010/main" val="2250006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1983F-1BB1-3448-8587-CEE0544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VecCore</a:t>
            </a:r>
            <a:r>
              <a:rPr lang="en-US" dirty="0"/>
              <a:t> – a portable vectorization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DC3FA-A903-A744-BA82-172CE089B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Solving portability and vectorization efficiency</a:t>
            </a:r>
          </a:p>
          <a:p>
            <a:r>
              <a:rPr lang="en-US" dirty="0"/>
              <a:t>Layout and API, supported architectures</a:t>
            </a:r>
          </a:p>
          <a:p>
            <a:r>
              <a:rPr lang="en-US" dirty="0">
                <a:solidFill>
                  <a:srgbClr val="FF0000"/>
                </a:solidFill>
              </a:rPr>
              <a:t>Guilherme: can you add a summary slide for </a:t>
            </a:r>
            <a:r>
              <a:rPr lang="en-US" dirty="0" err="1">
                <a:solidFill>
                  <a:srgbClr val="FF0000"/>
                </a:solidFill>
              </a:rPr>
              <a:t>VecCore</a:t>
            </a:r>
            <a:r>
              <a:rPr lang="en-US" dirty="0">
                <a:solidFill>
                  <a:srgbClr val="FF0000"/>
                </a:solidFill>
              </a:rPr>
              <a:t>? Can be more in the backup, but at least one is important</a:t>
            </a:r>
          </a:p>
        </p:txBody>
      </p:sp>
    </p:spTree>
    <p:extLst>
      <p:ext uri="{BB962C8B-B14F-4D97-AF65-F5344CB8AC3E}">
        <p14:creationId xmlns:p14="http://schemas.microsoft.com/office/powerpoint/2010/main" val="1955591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29AB2-6252-064C-8202-0B53BB1B7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VecGeom</a:t>
            </a:r>
            <a:r>
              <a:rPr lang="en-US" dirty="0"/>
              <a:t> – vectorized geometry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951-111B-114D-A64F-DB0D0D284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 for vectorization on multiple levels</a:t>
            </a:r>
          </a:p>
          <a:p>
            <a:r>
              <a:rPr lang="en-US" dirty="0"/>
              <a:t>Multi-architecture</a:t>
            </a:r>
          </a:p>
          <a:p>
            <a:r>
              <a:rPr lang="en-US" dirty="0"/>
              <a:t>Performance-driven development: best algorithms inspired from </a:t>
            </a:r>
            <a:r>
              <a:rPr lang="en-US" dirty="0" err="1"/>
              <a:t>GeantV</a:t>
            </a:r>
            <a:r>
              <a:rPr lang="en-US" dirty="0"/>
              <a:t>/ROOT/</a:t>
            </a:r>
            <a:r>
              <a:rPr lang="en-US" dirty="0" err="1"/>
              <a:t>USolids</a:t>
            </a:r>
            <a:endParaRPr lang="en-US" dirty="0"/>
          </a:p>
          <a:p>
            <a:r>
              <a:rPr lang="en-US" dirty="0"/>
              <a:t>Production-level quality</a:t>
            </a:r>
          </a:p>
          <a:p>
            <a:r>
              <a:rPr lang="en-US" dirty="0"/>
              <a:t>Unit-test performance</a:t>
            </a:r>
          </a:p>
          <a:p>
            <a:r>
              <a:rPr lang="en-US" dirty="0" err="1">
                <a:solidFill>
                  <a:srgbClr val="FF0000"/>
                </a:solidFill>
              </a:rPr>
              <a:t>VecGeom</a:t>
            </a:r>
            <a:r>
              <a:rPr lang="en-US" dirty="0">
                <a:solidFill>
                  <a:srgbClr val="FF0000"/>
                </a:solidFill>
              </a:rPr>
              <a:t> team, can you provide a summary slide for the main features and a few backup slides with performance measurements, plans for evolving and integrating the package?</a:t>
            </a:r>
          </a:p>
        </p:txBody>
      </p:sp>
    </p:spTree>
    <p:extLst>
      <p:ext uri="{BB962C8B-B14F-4D97-AF65-F5344CB8AC3E}">
        <p14:creationId xmlns:p14="http://schemas.microsoft.com/office/powerpoint/2010/main" val="343974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834CD-CB9C-7D45-B2EE-3FD8345C5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VecMath</a:t>
            </a:r>
            <a:r>
              <a:rPr lang="en-US" dirty="0"/>
              <a:t>: vectorization support for math utilities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BAC53-F14E-0340-914F-A69113305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RNG, fast math functions (vectorized)</a:t>
            </a:r>
          </a:p>
        </p:txBody>
      </p:sp>
    </p:spTree>
    <p:extLst>
      <p:ext uri="{BB962C8B-B14F-4D97-AF65-F5344CB8AC3E}">
        <p14:creationId xmlns:p14="http://schemas.microsoft.com/office/powerpoint/2010/main" val="4151758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B7733-AD82-4645-AEF5-12753E19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Vectorized magnetic field (1-2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50202-BB40-5047-AC26-BE37231E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templates rather than virtual inheritance</a:t>
            </a:r>
          </a:p>
          <a:p>
            <a:r>
              <a:rPr lang="en-US" dirty="0"/>
              <a:t>Lane-refill driven integration policy for vectorization</a:t>
            </a:r>
          </a:p>
          <a:p>
            <a:r>
              <a:rPr lang="en-US" dirty="0"/>
              <a:t>Some results</a:t>
            </a:r>
          </a:p>
          <a:p>
            <a:r>
              <a:rPr lang="en-US" dirty="0"/>
              <a:t>Some lessons learned</a:t>
            </a:r>
          </a:p>
          <a:p>
            <a:r>
              <a:rPr lang="en-US" dirty="0">
                <a:solidFill>
                  <a:srgbClr val="FF0000"/>
                </a:solidFill>
              </a:rPr>
              <a:t>John, can you provide 1-2 slides with main messages, more for the backup if you want?</a:t>
            </a:r>
          </a:p>
        </p:txBody>
      </p:sp>
    </p:spTree>
    <p:extLst>
      <p:ext uri="{BB962C8B-B14F-4D97-AF65-F5344CB8AC3E}">
        <p14:creationId xmlns:p14="http://schemas.microsoft.com/office/powerpoint/2010/main" val="1919359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1D38E-60F3-204A-B5A2-AD66DD7F4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Introduction, context, motivation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2BEBD-8927-4F44-8F1C-83A48D1B00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~8 slides</a:t>
            </a:r>
          </a:p>
        </p:txBody>
      </p:sp>
    </p:spTree>
    <p:extLst>
      <p:ext uri="{BB962C8B-B14F-4D97-AF65-F5344CB8AC3E}">
        <p14:creationId xmlns:p14="http://schemas.microsoft.com/office/powerpoint/2010/main" val="2546396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1371E-2D8F-224E-922C-FAEF8DA4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Vectorized EM physics models (2-3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D16B5-C228-4F40-B729-2A3FAF768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General features: multiple physics list support, compact implementations, vectorized sampling and rotation methods, …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Mihaly, do you want to make a separate slide before this one with general features of the physics implementation?</a:t>
            </a:r>
          </a:p>
          <a:p>
            <a:pPr lvl="1"/>
            <a:endParaRPr lang="en-US" dirty="0"/>
          </a:p>
          <a:p>
            <a:r>
              <a:rPr lang="en-US" dirty="0"/>
              <a:t>Unit tests performance: vectorization can be efficient per model</a:t>
            </a:r>
          </a:p>
          <a:p>
            <a:r>
              <a:rPr lang="en-US" dirty="0"/>
              <a:t>Lessons learned: </a:t>
            </a:r>
          </a:p>
          <a:p>
            <a:pPr lvl="1"/>
            <a:r>
              <a:rPr lang="en-US" dirty="0"/>
              <a:t>compactness brings much more benefits than vectorization for “small” hotspots</a:t>
            </a:r>
          </a:p>
          <a:p>
            <a:pPr lvl="1"/>
            <a:endParaRPr lang="en-US" dirty="0"/>
          </a:p>
          <a:p>
            <a:r>
              <a:rPr lang="en-US" dirty="0" err="1">
                <a:solidFill>
                  <a:srgbClr val="FF0000"/>
                </a:solidFill>
              </a:rPr>
              <a:t>Marilena</a:t>
            </a:r>
            <a:r>
              <a:rPr lang="en-US" dirty="0">
                <a:solidFill>
                  <a:srgbClr val="FF0000"/>
                </a:solidFill>
              </a:rPr>
              <a:t>, can you provide 1-2 slides with main physics vectorization features and lessons? We can have much more in the backup also.</a:t>
            </a:r>
          </a:p>
        </p:txBody>
      </p:sp>
    </p:spTree>
    <p:extLst>
      <p:ext uri="{BB962C8B-B14F-4D97-AF65-F5344CB8AC3E}">
        <p14:creationId xmlns:p14="http://schemas.microsoft.com/office/powerpoint/2010/main" val="1939102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E3FD-00FF-5D43-B4A4-06E2DCF48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 truth: keeping track of kinematics (1 slide)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5636F-36E5-8D40-A32E-4235E5C46F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Implemented as user hook based on filters</a:t>
            </a:r>
          </a:p>
          <a:p>
            <a:pPr lvl="1"/>
            <a:r>
              <a:rPr lang="en-US" dirty="0"/>
              <a:t>Start gathering MC info triggered/stopped by user</a:t>
            </a:r>
          </a:p>
          <a:p>
            <a:pPr lvl="1"/>
            <a:r>
              <a:rPr lang="en-US" dirty="0"/>
              <a:t>Concurrent merging service provided</a:t>
            </a:r>
          </a:p>
          <a:p>
            <a:pPr lvl="1"/>
            <a:r>
              <a:rPr lang="en-US" dirty="0"/>
              <a:t>Simple examples available</a:t>
            </a:r>
          </a:p>
          <a:p>
            <a:pPr lvl="1"/>
            <a:r>
              <a:rPr lang="en-US" dirty="0"/>
              <a:t>Could certainly be refined more, providing support for more complex use cases</a:t>
            </a:r>
          </a:p>
          <a:p>
            <a:pPr lvl="1"/>
            <a:endParaRPr lang="en-US" dirty="0"/>
          </a:p>
          <a:p>
            <a:r>
              <a:rPr lang="en-US" dirty="0" err="1">
                <a:solidFill>
                  <a:srgbClr val="FF0000"/>
                </a:solidFill>
              </a:rPr>
              <a:t>Witek</a:t>
            </a:r>
            <a:r>
              <a:rPr lang="en-US" dirty="0">
                <a:solidFill>
                  <a:srgbClr val="FF0000"/>
                </a:solidFill>
              </a:rPr>
              <a:t>, can you make one slide a out this please? Something more detailed for the backup won’t hurt as well</a:t>
            </a:r>
          </a:p>
        </p:txBody>
      </p:sp>
    </p:spTree>
    <p:extLst>
      <p:ext uri="{BB962C8B-B14F-4D97-AF65-F5344CB8AC3E}">
        <p14:creationId xmlns:p14="http://schemas.microsoft.com/office/powerpoint/2010/main" val="830909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0E2F-1317-E242-AE26-6D5B65AA7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interfaces: a compromise (few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EB0AD-AE38-BB4F-8516-40099CE27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From: </a:t>
            </a:r>
          </a:p>
          <a:p>
            <a:pPr lvl="1"/>
            <a:r>
              <a:rPr lang="en-US" dirty="0"/>
              <a:t>give me your “hit” model, I give you factories and tools to handle and store them efficiently concurrently</a:t>
            </a:r>
          </a:p>
          <a:p>
            <a:pPr lvl="2"/>
            <a:r>
              <a:rPr lang="en-US" dirty="0"/>
              <a:t>Nice concurrent merging service ending up in ROOT (</a:t>
            </a:r>
            <a:r>
              <a:rPr lang="en-US" dirty="0" err="1"/>
              <a:t>TBufferMerger</a:t>
            </a:r>
            <a:r>
              <a:rPr lang="en-US" dirty="0"/>
              <a:t>)</a:t>
            </a:r>
          </a:p>
          <a:p>
            <a:r>
              <a:rPr lang="en-US" dirty="0"/>
              <a:t>To:</a:t>
            </a:r>
          </a:p>
          <a:p>
            <a:pPr lvl="1"/>
            <a:r>
              <a:rPr lang="en-US" dirty="0"/>
              <a:t>Here are the hooks allowing to allocate your own data and providing per-thread handles</a:t>
            </a:r>
          </a:p>
          <a:p>
            <a:pPr lvl="1"/>
            <a:r>
              <a:rPr lang="en-US" dirty="0"/>
              <a:t>Here are some example data models making use of event slots</a:t>
            </a:r>
          </a:p>
          <a:p>
            <a:pPr lvl="1"/>
            <a:r>
              <a:rPr lang="en-US" dirty="0"/>
              <a:t>Here is the workflow allowing to score concurrently and merge hit information</a:t>
            </a:r>
          </a:p>
          <a:p>
            <a:pPr lvl="1"/>
            <a:r>
              <a:rPr lang="en-US" dirty="0"/>
              <a:t>Storing the hits or passing them to a digitization module is the user business</a:t>
            </a:r>
          </a:p>
        </p:txBody>
      </p:sp>
    </p:spTree>
    <p:extLst>
      <p:ext uri="{BB962C8B-B14F-4D97-AF65-F5344CB8AC3E}">
        <p14:creationId xmlns:p14="http://schemas.microsoft.com/office/powerpoint/2010/main" val="1046941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8235-D612-E845-8CEB-3921DB99C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with experiment frameworks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FA378-28C0-7442-83BB-E752816D2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Kevin, Sunanda, as we discussed, can you provide few slides about the integration effort and the main results?  We can have many more details in the backup slides.</a:t>
            </a:r>
          </a:p>
        </p:txBody>
      </p:sp>
    </p:spTree>
    <p:extLst>
      <p:ext uri="{BB962C8B-B14F-4D97-AF65-F5344CB8AC3E}">
        <p14:creationId xmlns:p14="http://schemas.microsoft.com/office/powerpoint/2010/main" val="2033927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27B11-5FD1-CE43-BE23-F4A964499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22E425-61AA-0D41-A1D3-EE2987A0EF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Description of benchmarks, performance comparison plots, discussion (10 slides)</a:t>
            </a:r>
          </a:p>
        </p:txBody>
      </p:sp>
    </p:spTree>
    <p:extLst>
      <p:ext uri="{BB962C8B-B14F-4D97-AF65-F5344CB8AC3E}">
        <p14:creationId xmlns:p14="http://schemas.microsoft.com/office/powerpoint/2010/main" val="766943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0256-AE86-DC43-B586-9066AEE53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Benchmarks description (1-2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92EBE-60BD-7642-B307-8F4230BF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TestEm3/5, </a:t>
            </a:r>
            <a:r>
              <a:rPr lang="en-US" dirty="0" err="1"/>
              <a:t>FullCMS</a:t>
            </a:r>
            <a:r>
              <a:rPr lang="en-US" dirty="0"/>
              <a:t>/</a:t>
            </a:r>
            <a:r>
              <a:rPr lang="en-US" dirty="0" err="1"/>
              <a:t>LHCb</a:t>
            </a:r>
            <a:endParaRPr lang="en-US" dirty="0"/>
          </a:p>
          <a:p>
            <a:r>
              <a:rPr lang="en-US" dirty="0"/>
              <a:t>Mention that we focused on CMS simulation as a more realistic LHC use case</a:t>
            </a:r>
          </a:p>
          <a:p>
            <a:r>
              <a:rPr lang="en-US" dirty="0"/>
              <a:t>Describe different test modes: single track mode, </a:t>
            </a:r>
            <a:r>
              <a:rPr lang="en-US" dirty="0" err="1"/>
              <a:t>basketization</a:t>
            </a:r>
            <a:r>
              <a:rPr lang="en-US" dirty="0"/>
              <a:t> ON/OFF, …</a:t>
            </a:r>
          </a:p>
        </p:txBody>
      </p:sp>
    </p:spTree>
    <p:extLst>
      <p:ext uri="{BB962C8B-B14F-4D97-AF65-F5344CB8AC3E}">
        <p14:creationId xmlns:p14="http://schemas.microsoft.com/office/powerpoint/2010/main" val="427006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681A2-AC5E-B64E-9360-96683AFDB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Benchmarks physics results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B7AD5-6D34-CA42-A210-AFC7620F0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 that results are matching at per mil level</a:t>
            </a:r>
          </a:p>
          <a:p>
            <a:r>
              <a:rPr lang="en-US" dirty="0">
                <a:solidFill>
                  <a:srgbClr val="FF0000"/>
                </a:solidFill>
              </a:rPr>
              <a:t>Mihaly, can you make one slide with a plot and some comparison numbers?</a:t>
            </a:r>
          </a:p>
        </p:txBody>
      </p:sp>
    </p:spTree>
    <p:extLst>
      <p:ext uri="{BB962C8B-B14F-4D97-AF65-F5344CB8AC3E}">
        <p14:creationId xmlns:p14="http://schemas.microsoft.com/office/powerpoint/2010/main" val="565160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6C083-C992-4245-8183-F245C89ED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summary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A9650-DB7F-2A4D-96DF-2C3CF706B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Summary of speed-ups for different architectures</a:t>
            </a:r>
          </a:p>
          <a:p>
            <a:r>
              <a:rPr lang="en-US" dirty="0">
                <a:solidFill>
                  <a:srgbClr val="FF0000"/>
                </a:solidFill>
              </a:rPr>
              <a:t>Alberto, can you make a summary table with performance on different architectures? You can centralize it to Soon first since he will probably have complementary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005142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7D24-3B74-674C-B8D4-7F343496D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insight (3-4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14A54-50EB-3F4C-9531-13C2937A8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Profiles from </a:t>
            </a:r>
            <a:r>
              <a:rPr lang="en-US" dirty="0" err="1"/>
              <a:t>VTune</a:t>
            </a:r>
            <a:r>
              <a:rPr lang="en-US" dirty="0"/>
              <a:t> (microarchitecture analysis)</a:t>
            </a:r>
          </a:p>
          <a:p>
            <a:r>
              <a:rPr lang="en-US" dirty="0"/>
              <a:t>Counters from Soon</a:t>
            </a:r>
          </a:p>
          <a:p>
            <a:r>
              <a:rPr lang="en-US" dirty="0"/>
              <a:t>Discussion of benefits/overheads</a:t>
            </a:r>
          </a:p>
          <a:p>
            <a:r>
              <a:rPr lang="en-US" dirty="0">
                <a:solidFill>
                  <a:srgbClr val="FF0000"/>
                </a:solidFill>
              </a:rPr>
              <a:t>Soon + Philippe, we will need few slides with tables/plots, comparisons and their interpretation (facts but also speculations, since this is the state of our current understanding)</a:t>
            </a:r>
          </a:p>
        </p:txBody>
      </p:sp>
    </p:spTree>
    <p:extLst>
      <p:ext uri="{BB962C8B-B14F-4D97-AF65-F5344CB8AC3E}">
        <p14:creationId xmlns:p14="http://schemas.microsoft.com/office/powerpoint/2010/main" val="210996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06048-AEBB-7340-9A59-DFCB4CB50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performance (few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F6C33-D6A3-FB46-83A1-019DE0CCA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CPU scalability plot </a:t>
            </a:r>
            <a:r>
              <a:rPr lang="en-US" dirty="0">
                <a:solidFill>
                  <a:srgbClr val="FF0000"/>
                </a:solidFill>
              </a:rPr>
              <a:t>(Kevin, a scalability plot in CMSSW would be useful here)</a:t>
            </a:r>
          </a:p>
          <a:p>
            <a:r>
              <a:rPr lang="en-US" dirty="0"/>
              <a:t>Memory scalability plot</a:t>
            </a:r>
          </a:p>
          <a:p>
            <a:r>
              <a:rPr lang="en-US" dirty="0"/>
              <a:t>Discussion fine grain versus coarser grain</a:t>
            </a:r>
          </a:p>
          <a:p>
            <a:pPr lvl="1"/>
            <a:r>
              <a:rPr lang="en-US" dirty="0"/>
              <a:t>Does the assumption that you need to gather tracks from more events to have reasonable populations in baskets still stands?</a:t>
            </a:r>
          </a:p>
          <a:p>
            <a:pPr lvl="1"/>
            <a:r>
              <a:rPr lang="en-US" dirty="0"/>
              <a:t>Concurrent events versus concurrent baskets/tracks</a:t>
            </a:r>
          </a:p>
          <a:p>
            <a:pPr lvl="1"/>
            <a:r>
              <a:rPr lang="en-US" dirty="0"/>
              <a:t>Keeping tracks in producer threads is good, minimize stealing</a:t>
            </a:r>
          </a:p>
          <a:p>
            <a:pPr lvl="1"/>
            <a:r>
              <a:rPr lang="en-US" dirty="0"/>
              <a:t>Track memory fragmentation is a huge issue (not solved yet)</a:t>
            </a:r>
          </a:p>
        </p:txBody>
      </p:sp>
    </p:spTree>
    <p:extLst>
      <p:ext uri="{BB962C8B-B14F-4D97-AF65-F5344CB8AC3E}">
        <p14:creationId xmlns:p14="http://schemas.microsoft.com/office/powerpoint/2010/main" val="24138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E172F-5BE3-1D40-89EC-66B4FB51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E73C1-1D7D-7E4B-AC54-18F812BCE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 the R&amp;D scope and goals</a:t>
            </a:r>
          </a:p>
          <a:p>
            <a:r>
              <a:rPr lang="en-US" dirty="0"/>
              <a:t>Ideas</a:t>
            </a:r>
          </a:p>
          <a:p>
            <a:pPr lvl="1"/>
            <a:r>
              <a:rPr lang="en-US" dirty="0"/>
              <a:t>Grouping tracks doing same work</a:t>
            </a:r>
          </a:p>
          <a:p>
            <a:pPr lvl="1"/>
            <a:r>
              <a:rPr lang="en-US" dirty="0"/>
              <a:t>make the work vectorizable on tracks</a:t>
            </a:r>
          </a:p>
          <a:p>
            <a:pPr lvl="1"/>
            <a:r>
              <a:rPr lang="en-US" dirty="0"/>
              <a:t>Gather tracks from more events to increase populations</a:t>
            </a:r>
          </a:p>
          <a:p>
            <a:r>
              <a:rPr lang="en-US" dirty="0"/>
              <a:t>Initial goals</a:t>
            </a:r>
          </a:p>
          <a:p>
            <a:pPr lvl="1"/>
            <a:r>
              <a:rPr lang="en-US" dirty="0"/>
              <a:t>Factor 2-5 coming mainly from increased locality and vectorization</a:t>
            </a:r>
          </a:p>
          <a:p>
            <a:pPr lvl="1"/>
            <a:r>
              <a:rPr lang="en-US" dirty="0"/>
              <a:t>Opening new opportunities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597552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652F5-11F3-A543-A9E1-AB7DEC80D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learnt (5 slides+)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DA26A2-CED0-9D4C-BD12-99214827A8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lessons, what to do and not to do dealing with locality, concurrency, vectorization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D9B741-CD4E-3341-89C7-69F813B3D40C}"/>
              </a:ext>
            </a:extLst>
          </p:cNvPr>
          <p:cNvSpPr txBox="1"/>
          <p:nvPr/>
        </p:nvSpPr>
        <p:spPr>
          <a:xfrm>
            <a:off x="1887166" y="680936"/>
            <a:ext cx="8929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Everyone: </a:t>
            </a:r>
            <a:r>
              <a:rPr lang="en-US" sz="2400" dirty="0">
                <a:solidFill>
                  <a:srgbClr val="FF0000"/>
                </a:solidFill>
              </a:rPr>
              <a:t>I really count on your input here, from your own perspective</a:t>
            </a:r>
          </a:p>
        </p:txBody>
      </p:sp>
    </p:spTree>
    <p:extLst>
      <p:ext uri="{BB962C8B-B14F-4D97-AF65-F5344CB8AC3E}">
        <p14:creationId xmlns:p14="http://schemas.microsoft.com/office/powerpoint/2010/main" val="9318036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B90B8-7851-E443-9706-E29BD5A0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and open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61721-44B8-134B-97B3-5653D8C4B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Is </a:t>
            </a:r>
            <a:r>
              <a:rPr lang="en-US" dirty="0" err="1"/>
              <a:t>basketization</a:t>
            </a:r>
            <a:r>
              <a:rPr lang="en-US" dirty="0"/>
              <a:t> good, what are the limitations?</a:t>
            </a:r>
          </a:p>
          <a:p>
            <a:r>
              <a:rPr lang="en-US" dirty="0"/>
              <a:t>How to deal with memory, track allocation policies.</a:t>
            </a:r>
          </a:p>
          <a:p>
            <a:r>
              <a:rPr lang="en-US" dirty="0"/>
              <a:t>Is splitting the code in compact functional blocks good? Yes.</a:t>
            </a:r>
          </a:p>
          <a:p>
            <a:r>
              <a:rPr lang="en-US" dirty="0"/>
              <a:t>What is the best concurrency granularity? Is track-level parallelism good?</a:t>
            </a:r>
          </a:p>
          <a:p>
            <a:pPr lvl="1"/>
            <a:r>
              <a:rPr lang="en-US" dirty="0"/>
              <a:t>Fine granularity concurrency introduces overheads. Avoid if not compelled to do so</a:t>
            </a:r>
          </a:p>
          <a:p>
            <a:pPr lvl="1"/>
            <a:r>
              <a:rPr lang="en-US" dirty="0"/>
              <a:t>Event/sub-event + functional regrouping of tracks is probably the best. Needs flexibility for processing ordering within a step or per category (e.g. tracks doing specific physics in specific geometry regions)</a:t>
            </a:r>
          </a:p>
          <a:p>
            <a:r>
              <a:rPr lang="en-US" dirty="0"/>
              <a:t>How to improve both instruction and data cache access, is it even possible</a:t>
            </a:r>
          </a:p>
          <a:p>
            <a:pPr lvl="1"/>
            <a:r>
              <a:rPr lang="en-US" dirty="0"/>
              <a:t>a much more thorough refinement of the data model and access patterns really needed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All: anything else I forgot and should be mentioned? </a:t>
            </a:r>
            <a:r>
              <a:rPr lang="en-US">
                <a:solidFill>
                  <a:srgbClr val="FF0000"/>
                </a:solidFill>
              </a:rPr>
              <a:t>We would need to separate a bit what we know almost certainly from speculative conclusions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5266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868B9-80A5-2D4C-935F-2A8EB7DA2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73FE9-C911-DC44-85AD-4864A0D64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Reusable components and ideas for improving existing Geant4</a:t>
            </a:r>
          </a:p>
          <a:p>
            <a:pPr lvl="1"/>
            <a:r>
              <a:rPr lang="en-US" dirty="0"/>
              <a:t>Extending </a:t>
            </a:r>
            <a:r>
              <a:rPr lang="en-US" dirty="0" err="1"/>
              <a:t>VecCore</a:t>
            </a:r>
            <a:r>
              <a:rPr lang="en-US" dirty="0"/>
              <a:t>, </a:t>
            </a:r>
            <a:r>
              <a:rPr lang="en-US" dirty="0" err="1"/>
              <a:t>VecMath</a:t>
            </a:r>
            <a:r>
              <a:rPr lang="en-US" dirty="0"/>
              <a:t>, </a:t>
            </a:r>
            <a:r>
              <a:rPr lang="en-US" dirty="0" err="1"/>
              <a:t>VecGeom</a:t>
            </a:r>
            <a:endParaRPr lang="en-US" dirty="0"/>
          </a:p>
          <a:p>
            <a:pPr lvl="1"/>
            <a:r>
              <a:rPr lang="en-US" dirty="0"/>
              <a:t>Investigate </a:t>
            </a:r>
            <a:r>
              <a:rPr lang="en-US" dirty="0" err="1"/>
              <a:t>basketization</a:t>
            </a:r>
            <a:r>
              <a:rPr lang="en-US" dirty="0"/>
              <a:t> of few performance-critical components in Geant4</a:t>
            </a:r>
          </a:p>
          <a:p>
            <a:r>
              <a:rPr lang="en-US" dirty="0"/>
              <a:t>Follow-up plans</a:t>
            </a:r>
          </a:p>
          <a:p>
            <a:pPr lvl="1"/>
            <a:r>
              <a:rPr lang="en-US" dirty="0"/>
              <a:t>Compact specialized libraries as alternative to general stepping approach</a:t>
            </a:r>
          </a:p>
          <a:p>
            <a:pPr lvl="1"/>
            <a:r>
              <a:rPr lang="en-US" dirty="0"/>
              <a:t>Extraction of </a:t>
            </a:r>
            <a:r>
              <a:rPr lang="en-US" dirty="0" err="1"/>
              <a:t>basketization</a:t>
            </a:r>
            <a:r>
              <a:rPr lang="en-US" dirty="0"/>
              <a:t> generic library, possible </a:t>
            </a:r>
            <a:r>
              <a:rPr lang="en-US" dirty="0" err="1"/>
              <a:t>basketization</a:t>
            </a:r>
            <a:r>
              <a:rPr lang="en-US" dirty="0"/>
              <a:t> of FP-intensive components</a:t>
            </a:r>
          </a:p>
          <a:p>
            <a:pPr lvl="1"/>
            <a:r>
              <a:rPr lang="en-US" dirty="0"/>
              <a:t>Disentangling state from managers and move towards more functional programing style</a:t>
            </a:r>
          </a:p>
          <a:p>
            <a:pPr lvl="2"/>
            <a:r>
              <a:rPr lang="en-US" dirty="0"/>
              <a:t>Increase flexibility of functional-based regrouping, enable parallelism opportunities below event level.</a:t>
            </a:r>
          </a:p>
          <a:p>
            <a:pPr lvl="1"/>
            <a:r>
              <a:rPr lang="en-US" dirty="0"/>
              <a:t>Review the data model and flow in Geant4 to pre-empt extra parallelism and acceleration opportunities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>
                <a:solidFill>
                  <a:srgbClr val="FF0000"/>
                </a:solidFill>
              </a:rPr>
              <a:t>Pere will take care of most of this in 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715939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FB933-A05E-FA46-B3B1-DB32D9C4F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A8F0F-D01A-9B47-A4CB-9BB8FD4D1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Main messages we want to transmit</a:t>
            </a:r>
          </a:p>
          <a:p>
            <a:pPr lvl="1"/>
            <a:r>
              <a:rPr lang="en-US" dirty="0"/>
              <a:t>Innovative and disruptive R&amp;D allowing to investigate novel technologies and approaches to simulation</a:t>
            </a:r>
          </a:p>
          <a:p>
            <a:pPr lvl="1"/>
            <a:r>
              <a:rPr lang="en-US" dirty="0"/>
              <a:t>Allowed to improve performance-critical code in the simulation chain</a:t>
            </a:r>
          </a:p>
          <a:p>
            <a:pPr lvl="1"/>
            <a:r>
              <a:rPr lang="en-US" dirty="0"/>
              <a:t>Allowed to develop new components, some being used now in production</a:t>
            </a:r>
          </a:p>
          <a:p>
            <a:pPr lvl="1"/>
            <a:r>
              <a:rPr lang="en-US" dirty="0" err="1"/>
              <a:t>Basketization</a:t>
            </a:r>
            <a:r>
              <a:rPr lang="en-US" dirty="0"/>
              <a:t> failed to bring the expected gains in the full picture of the simulation, mainly due to data copy/management overheads.</a:t>
            </a:r>
          </a:p>
          <a:p>
            <a:pPr lvl="2"/>
            <a:r>
              <a:rPr lang="en-US" dirty="0"/>
              <a:t>Started from a wrong foot expecting to bring large overall gains in simulation</a:t>
            </a:r>
          </a:p>
          <a:p>
            <a:pPr lvl="2"/>
            <a:r>
              <a:rPr lang="en-US" dirty="0"/>
              <a:t>Does not mean it is not good for other flows (e.g. pipelines)</a:t>
            </a:r>
          </a:p>
          <a:p>
            <a:pPr lvl="1"/>
            <a:r>
              <a:rPr lang="en-US" dirty="0" err="1"/>
              <a:t>GeantV</a:t>
            </a:r>
            <a:r>
              <a:rPr lang="en-US" dirty="0"/>
              <a:t> allowed to clear-up the interesting R&amp;D paths and set the realistic expectations for the future</a:t>
            </a:r>
          </a:p>
          <a:p>
            <a:pPr lvl="2"/>
            <a:r>
              <a:rPr lang="en-US" dirty="0"/>
              <a:t>R&amp;D work is not over, just gets more focused and specialized</a:t>
            </a:r>
          </a:p>
          <a:p>
            <a:r>
              <a:rPr lang="en-US" dirty="0">
                <a:solidFill>
                  <a:srgbClr val="FF0000"/>
                </a:solidFill>
              </a:rPr>
              <a:t>Pere, Daniel, </a:t>
            </a:r>
            <a:r>
              <a:rPr lang="en-US" dirty="0" err="1">
                <a:solidFill>
                  <a:srgbClr val="FF0000"/>
                </a:solidFill>
              </a:rPr>
              <a:t>Witek</a:t>
            </a:r>
            <a:r>
              <a:rPr lang="en-US" dirty="0">
                <a:solidFill>
                  <a:srgbClr val="FF0000"/>
                </a:solidFill>
              </a:rPr>
              <a:t>, Philippe, but also anyone else, I will gladly integrate conclusions that you deem important here</a:t>
            </a:r>
          </a:p>
        </p:txBody>
      </p:sp>
    </p:spTree>
    <p:extLst>
      <p:ext uri="{BB962C8B-B14F-4D97-AF65-F5344CB8AC3E}">
        <p14:creationId xmlns:p14="http://schemas.microsoft.com/office/powerpoint/2010/main" val="280429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4D3F5-60E5-C54B-91EB-3D2AC595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context (2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BB9CE-AEBC-0D4E-BC4C-9582C3F86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 evolution trend</a:t>
            </a:r>
          </a:p>
          <a:p>
            <a:pPr lvl="1"/>
            <a:r>
              <a:rPr lang="en-US" dirty="0"/>
              <a:t>Hitting the walls: power, ILP, memory access -&gt; multi/many cores with SIMD pipelines</a:t>
            </a:r>
          </a:p>
          <a:p>
            <a:r>
              <a:rPr lang="en-US" dirty="0"/>
              <a:t>Why track-level parallelism and vectorization</a:t>
            </a:r>
          </a:p>
          <a:p>
            <a:pPr lvl="1"/>
            <a:r>
              <a:rPr lang="en-US" dirty="0"/>
              <a:t>Making use of a larger % of modern machines in simulation</a:t>
            </a:r>
          </a:p>
        </p:txBody>
      </p:sp>
    </p:spTree>
    <p:extLst>
      <p:ext uri="{BB962C8B-B14F-4D97-AF65-F5344CB8AC3E}">
        <p14:creationId xmlns:p14="http://schemas.microsoft.com/office/powerpoint/2010/main" val="284150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690CF-8B66-A34E-B69C-4035638EA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2603A-36DB-714B-8D9D-D2A71FFD5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Run3-&gt;HL computing requirements</a:t>
            </a:r>
          </a:p>
          <a:p>
            <a:r>
              <a:rPr lang="en-US" dirty="0"/>
              <a:t>Simulation still a bottleneck in many HEP pipelines</a:t>
            </a:r>
          </a:p>
          <a:p>
            <a:r>
              <a:rPr lang="en-US" dirty="0"/>
              <a:t>Demand for simulated samples increasing with luminosity</a:t>
            </a:r>
          </a:p>
        </p:txBody>
      </p:sp>
    </p:spTree>
    <p:extLst>
      <p:ext uri="{BB962C8B-B14F-4D97-AF65-F5344CB8AC3E}">
        <p14:creationId xmlns:p14="http://schemas.microsoft.com/office/powerpoint/2010/main" val="3477670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1ACE7-B94F-CF4A-9F14-470E0B0E2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context (2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9DEC-4F12-8E47-A9ED-CED1764BE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of the art simulation application morphology</a:t>
            </a:r>
          </a:p>
          <a:p>
            <a:pPr lvl="1"/>
            <a:r>
              <a:rPr lang="en-US" dirty="0"/>
              <a:t>Low granularity OO (deep stacks, virtual calls), functionality &amp; physics performance oriented design vs. performance</a:t>
            </a:r>
          </a:p>
          <a:p>
            <a:r>
              <a:rPr lang="en-US" dirty="0"/>
              <a:t>Complexity of stepping</a:t>
            </a:r>
          </a:p>
          <a:p>
            <a:r>
              <a:rPr lang="en-US" dirty="0"/>
              <a:t>Simulation pie chart (fraction of time in different stages)</a:t>
            </a:r>
          </a:p>
          <a:p>
            <a:r>
              <a:rPr lang="en-US" dirty="0"/>
              <a:t>Access to code is a real issue (CPU is frontend bound)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11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4919-3158-7548-9A90-11A2A5344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(3 slides)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E0031-43CE-7446-87C0-6BECFAEDB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Locality and vectorization – why?</a:t>
            </a:r>
          </a:p>
          <a:p>
            <a:r>
              <a:rPr lang="en-US" dirty="0"/>
              <a:t>Motivations for taking a backward incompatible development path</a:t>
            </a:r>
          </a:p>
          <a:p>
            <a:pPr lvl="1"/>
            <a:r>
              <a:rPr lang="en-US" dirty="0"/>
              <a:t>Change of the data layout and flow, track-level parallelism</a:t>
            </a:r>
          </a:p>
          <a:p>
            <a:pPr lvl="1"/>
            <a:r>
              <a:rPr lang="en-US" dirty="0"/>
              <a:t>Preserve generality</a:t>
            </a:r>
          </a:p>
          <a:p>
            <a:r>
              <a:rPr lang="en-US" dirty="0"/>
              <a:t>Accelerators – explore a model to port simulation to GPUs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7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D5566-8657-F145-AE50-EB725546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considerations, concepts and architecture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CEBD0D-609A-FC47-ABDF-66EA3914FD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(~10 slides)</a:t>
            </a:r>
          </a:p>
        </p:txBody>
      </p:sp>
    </p:spTree>
    <p:extLst>
      <p:ext uri="{BB962C8B-B14F-4D97-AF65-F5344CB8AC3E}">
        <p14:creationId xmlns:p14="http://schemas.microsoft.com/office/powerpoint/2010/main" val="2110802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B7D59D-3374-6649-83EE-1265253B8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processing oriented design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750970-C85A-5540-ABAE-78561ACE3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 of baskets and functional locality</a:t>
            </a:r>
          </a:p>
          <a:p>
            <a:r>
              <a:rPr lang="en-US" dirty="0"/>
              <a:t>Track as single placeholder for state</a:t>
            </a:r>
          </a:p>
          <a:p>
            <a:r>
              <a:rPr lang="en-US" dirty="0"/>
              <a:t>Evolution of the basket concept</a:t>
            </a:r>
          </a:p>
          <a:p>
            <a:pPr lvl="1"/>
            <a:r>
              <a:rPr lang="en-US" dirty="0"/>
              <a:t>Common SOA shared by multiple threads</a:t>
            </a:r>
          </a:p>
          <a:p>
            <a:pPr lvl="1"/>
            <a:r>
              <a:rPr lang="en-US" dirty="0"/>
              <a:t>Thread-specific baskets and SIMD-aware baskets</a:t>
            </a:r>
          </a:p>
        </p:txBody>
      </p:sp>
    </p:spTree>
    <p:extLst>
      <p:ext uri="{BB962C8B-B14F-4D97-AF65-F5344CB8AC3E}">
        <p14:creationId xmlns:p14="http://schemas.microsoft.com/office/powerpoint/2010/main" val="3503196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4319</TotalTime>
  <Words>1679</Words>
  <Application>Microsoft Macintosh PowerPoint</Application>
  <PresentationFormat>Widescreen</PresentationFormat>
  <Paragraphs>184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Design, implementation and performance results of the GeantV prototype.</vt:lpstr>
      <vt:lpstr>Introduction, context, motivation</vt:lpstr>
      <vt:lpstr>Introduction</vt:lpstr>
      <vt:lpstr>Technology context (2 slides)</vt:lpstr>
      <vt:lpstr>HEP context</vt:lpstr>
      <vt:lpstr>Simulation context (2 slides)</vt:lpstr>
      <vt:lpstr>Motivation (3 slides)</vt:lpstr>
      <vt:lpstr>Design considerations, concepts and architecture</vt:lpstr>
      <vt:lpstr>Data processing oriented design</vt:lpstr>
      <vt:lpstr>Code redesign: vector interfaces</vt:lpstr>
      <vt:lpstr>First prototypes of scheduling (1 slide)</vt:lpstr>
      <vt:lpstr>Going complex: algorithm-oriented design</vt:lpstr>
      <vt:lpstr>Concurrency design</vt:lpstr>
      <vt:lpstr>Accelerators: integration with the “basket” model</vt:lpstr>
      <vt:lpstr>Implementation (10 slides)</vt:lpstr>
      <vt:lpstr>VecCore – a portable vectorization library</vt:lpstr>
      <vt:lpstr>VecGeom – vectorized geometry library</vt:lpstr>
      <vt:lpstr>VecMath: vectorization support for math utilities</vt:lpstr>
      <vt:lpstr>Vectorized magnetic field (1-2 slides)</vt:lpstr>
      <vt:lpstr>Vectorized EM physics models (2-3 slides)</vt:lpstr>
      <vt:lpstr>MC truth: keeping track of kinematics (1 slide)</vt:lpstr>
      <vt:lpstr>User interfaces: a compromise (few slides)</vt:lpstr>
      <vt:lpstr>Integration with experiment frameworks</vt:lpstr>
      <vt:lpstr>Performance results</vt:lpstr>
      <vt:lpstr>Benchmarks description (1-2 slides)</vt:lpstr>
      <vt:lpstr>Benchmarks physics results comparison</vt:lpstr>
      <vt:lpstr>Performance summary table</vt:lpstr>
      <vt:lpstr>Performance insight (3-4 slides)</vt:lpstr>
      <vt:lpstr>Concurrency performance (few slides)</vt:lpstr>
      <vt:lpstr>Lessons learnt (5 slides+)</vt:lpstr>
      <vt:lpstr>Lessons and open questions</vt:lpstr>
      <vt:lpstr>Follow-up</vt:lpstr>
      <vt:lpstr>Conclusions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Design, implementation and performance results of the GeantV prototype.</dc:title>
  <dc:creator>Andrei Gheata</dc:creator>
  <cp:lastModifiedBy>Andrei Gheata</cp:lastModifiedBy>
  <cp:revision>30</cp:revision>
  <cp:lastPrinted>2019-10-04T10:58:14Z</cp:lastPrinted>
  <dcterms:created xsi:type="dcterms:W3CDTF">2019-10-01T15:15:34Z</dcterms:created>
  <dcterms:modified xsi:type="dcterms:W3CDTF">2019-10-04T15:14:46Z</dcterms:modified>
</cp:coreProperties>
</file>