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17"/>
  </p:notesMasterIdLst>
  <p:sldIdLst>
    <p:sldId id="367" r:id="rId2"/>
    <p:sldId id="433" r:id="rId3"/>
    <p:sldId id="537" r:id="rId4"/>
    <p:sldId id="554" r:id="rId5"/>
    <p:sldId id="555" r:id="rId6"/>
    <p:sldId id="556" r:id="rId7"/>
    <p:sldId id="557" r:id="rId8"/>
    <p:sldId id="560" r:id="rId9"/>
    <p:sldId id="561" r:id="rId10"/>
    <p:sldId id="558" r:id="rId11"/>
    <p:sldId id="562" r:id="rId12"/>
    <p:sldId id="559" r:id="rId13"/>
    <p:sldId id="540" r:id="rId14"/>
    <p:sldId id="494" r:id="rId15"/>
    <p:sldId id="379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99FF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AC06D7-7A8F-4616-8713-030B16597A65}" v="25" dt="2019-05-06T04:58:50.1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0994" autoAdjust="0"/>
  </p:normalViewPr>
  <p:slideViewPr>
    <p:cSldViewPr snapToGrid="0">
      <p:cViewPr varScale="1">
        <p:scale>
          <a:sx n="74" d="100"/>
          <a:sy n="74" d="100"/>
        </p:scale>
        <p:origin x="-824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37" Type="http://schemas.microsoft.com/office/2015/10/relationships/revisionInfo" Target="revisionInfo.xml"/><Relationship Id="rId38" Type="http://schemas.microsoft.com/office/2016/11/relationships/changesInfo" Target="changesInfos/changesInfo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倪 东升" userId="981d3a1b2e7b7124" providerId="LiveId" clId="{69AC06D7-7A8F-4616-8713-030B16597A65}"/>
    <pc:docChg chg="undo custSel modSld">
      <pc:chgData name="倪 东升" userId="981d3a1b2e7b7124" providerId="LiveId" clId="{69AC06D7-7A8F-4616-8713-030B16597A65}" dt="2019-05-06T04:58:50.106" v="137"/>
      <pc:docMkLst>
        <pc:docMk/>
      </pc:docMkLst>
      <pc:sldChg chg="addSp modSp">
        <pc:chgData name="倪 东升" userId="981d3a1b2e7b7124" providerId="LiveId" clId="{69AC06D7-7A8F-4616-8713-030B16597A65}" dt="2019-05-06T04:58:50.106" v="137"/>
        <pc:sldMkLst>
          <pc:docMk/>
          <pc:sldMk cId="954889819" sldId="484"/>
        </pc:sldMkLst>
        <pc:spChg chg="mod">
          <ac:chgData name="倪 东升" userId="981d3a1b2e7b7124" providerId="LiveId" clId="{69AC06D7-7A8F-4616-8713-030B16597A65}" dt="2019-05-06T04:58:50.106" v="137"/>
          <ac:spMkLst>
            <pc:docMk/>
            <pc:sldMk cId="954889819" sldId="484"/>
            <ac:spMk id="9" creationId="{00000000-0000-0000-0000-000000000000}"/>
          </ac:spMkLst>
        </pc:spChg>
        <pc:picChg chg="mod">
          <ac:chgData name="倪 东升" userId="981d3a1b2e7b7124" providerId="LiveId" clId="{69AC06D7-7A8F-4616-8713-030B16597A65}" dt="2019-05-06T04:58:27.553" v="134" actId="14100"/>
          <ac:picMkLst>
            <pc:docMk/>
            <pc:sldMk cId="954889819" sldId="484"/>
            <ac:picMk id="3" creationId="{3B5F5FDC-9A8F-4BFB-B3EF-56F5AA81C835}"/>
          </ac:picMkLst>
        </pc:picChg>
        <pc:picChg chg="mod">
          <ac:chgData name="倪 东升" userId="981d3a1b2e7b7124" providerId="LiveId" clId="{69AC06D7-7A8F-4616-8713-030B16597A65}" dt="2019-05-06T04:58:18.564" v="131" actId="14100"/>
          <ac:picMkLst>
            <pc:docMk/>
            <pc:sldMk cId="954889819" sldId="484"/>
            <ac:picMk id="11" creationId="{F722965B-1CC5-4876-8EF2-AFCFD2E0B172}"/>
          </ac:picMkLst>
        </pc:picChg>
        <pc:picChg chg="mod">
          <ac:chgData name="倪 东升" userId="981d3a1b2e7b7124" providerId="LiveId" clId="{69AC06D7-7A8F-4616-8713-030B16597A65}" dt="2019-05-06T04:57:56.561" v="126" actId="14100"/>
          <ac:picMkLst>
            <pc:docMk/>
            <pc:sldMk cId="954889819" sldId="484"/>
            <ac:picMk id="12" creationId="{61AA4016-936E-4468-89D0-F6297216EA48}"/>
          </ac:picMkLst>
        </pc:picChg>
        <pc:picChg chg="add mod">
          <ac:chgData name="倪 东升" userId="981d3a1b2e7b7124" providerId="LiveId" clId="{69AC06D7-7A8F-4616-8713-030B16597A65}" dt="2019-05-06T04:58:29.420" v="135" actId="1076"/>
          <ac:picMkLst>
            <pc:docMk/>
            <pc:sldMk cId="954889819" sldId="484"/>
            <ac:picMk id="13" creationId="{11D1FBA2-D2CC-4274-9A8D-07DF84430CEA}"/>
          </ac:picMkLst>
        </pc:picChg>
        <pc:picChg chg="add mod">
          <ac:chgData name="倪 东升" userId="981d3a1b2e7b7124" providerId="LiveId" clId="{69AC06D7-7A8F-4616-8713-030B16597A65}" dt="2019-05-06T04:58:00.509" v="127" actId="14100"/>
          <ac:picMkLst>
            <pc:docMk/>
            <pc:sldMk cId="954889819" sldId="484"/>
            <ac:picMk id="14" creationId="{5BA14947-64FE-4F30-BA29-F3E4DC458B7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ECDC0-201F-4AC8-A7A7-7755F11E92CF}" type="datetimeFigureOut">
              <a:rPr lang="zh-CN" altLang="en-US" smtClean="0"/>
              <a:t>30.09.19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A5D152-3A01-473C-BABA-47D57955C6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659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5D152-3A01-473C-BABA-47D57955C6D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593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5D152-3A01-473C-BABA-47D57955C6DE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664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5D152-3A01-473C-BABA-47D57955C6DE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664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5D152-3A01-473C-BABA-47D57955C6DE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664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5D152-3A01-473C-BABA-47D57955C6D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4260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5D152-3A01-473C-BABA-47D57955C6DE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6641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5D152-3A01-473C-BABA-47D57955C6DE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6641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A5D152-3A01-473C-BABA-47D57955C6DE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008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Book Antiqua"/>
                <a:cs typeface="Book Antiqua"/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rgbClr val="000000"/>
                </a:solidFill>
                <a:latin typeface="Book Antiqua"/>
                <a:cs typeface="Book Antiqu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altLang="zh-CN" dirty="0"/>
              <a:t>Q. Xu, the 8th HL-LHC Collaboration Meeting, CERN, Oct. 15-19</a:t>
            </a:r>
            <a:endParaRPr lang="zh-CN" alt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3473091-DB55-4083-9544-DF6B04393C9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81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>
            <a:lvl1pPr>
              <a:defRPr>
                <a:latin typeface="Book Antiqua"/>
                <a:cs typeface="Book Antiqua"/>
              </a:defRPr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Book Antiqua"/>
                <a:cs typeface="Book Antiqua"/>
              </a:defRPr>
            </a:lvl1pPr>
            <a:lvl2pPr>
              <a:defRPr sz="2000">
                <a:solidFill>
                  <a:schemeClr val="tx1"/>
                </a:solidFill>
                <a:latin typeface="Book Antiqua"/>
                <a:cs typeface="Book Antiqua"/>
              </a:defRPr>
            </a:lvl2pPr>
            <a:lvl3pPr>
              <a:defRPr sz="1800">
                <a:solidFill>
                  <a:schemeClr val="tx1"/>
                </a:solidFill>
                <a:latin typeface="Book Antiqua"/>
                <a:cs typeface="Book Antiqua"/>
              </a:defRPr>
            </a:lvl3pPr>
            <a:lvl4pPr>
              <a:defRPr sz="1600">
                <a:solidFill>
                  <a:schemeClr val="tx1"/>
                </a:solidFill>
                <a:latin typeface="Book Antiqua"/>
                <a:cs typeface="Book Antiqua"/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US" altLang="zh-CN" dirty="0"/>
              <a:t>Q. Xu, the 8th HL-LHC Collaboration Meeting, CERN, Oct. 15-19</a:t>
            </a:r>
            <a:endParaRPr lang="zh-CN" alt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8" name="Grouper 7"/>
          <p:cNvGrpSpPr/>
          <p:nvPr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253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US" altLang="zh-CN" dirty="0"/>
              <a:t>Q. Xu, the 8th HL-LHC Collaboration Meeting, CERN, Oct. 15-19</a:t>
            </a:r>
            <a:endParaRPr lang="zh-CN" alt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1" name="Grouper 10"/>
          <p:cNvGrpSpPr/>
          <p:nvPr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852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US" altLang="zh-CN" dirty="0"/>
              <a:t>Q. Xu, the 8th HL-LHC Collaboration Meeting, CERN, Oct. 15-19</a:t>
            </a:r>
            <a:endParaRPr lang="zh-CN" alt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Grouper 6"/>
          <p:cNvGrpSpPr/>
          <p:nvPr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07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US" altLang="zh-CN" dirty="0"/>
              <a:t>Q. Xu, the 8th HL-LHC Collaboration Meeting, CERN, Oct. 15-19</a:t>
            </a:r>
            <a:endParaRPr lang="zh-CN" alt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6" name="Grouper 5"/>
          <p:cNvGrpSpPr/>
          <p:nvPr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637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0"/>
              <a:t>单击图标添加图片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en-US" altLang="zh-CN" dirty="0"/>
              <a:t>Q. Xu, the 8th HL-LHC Collaboration Meeting, CERN, Oct. 15-19</a:t>
            </a:r>
            <a:endParaRPr lang="zh-CN" alt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62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0"/>
            <a:ext cx="8587200" cy="360000"/>
          </a:xfrm>
        </p:spPr>
        <p:txBody>
          <a:bodyPr/>
          <a:lstStyle/>
          <a:p>
            <a:r>
              <a:rPr lang="en-US" altLang="zh-CN" dirty="0"/>
              <a:t>Q. Xu, the 8th HL-LHC Collaboration Meeting, CERN, Oct. 15-19</a:t>
            </a:r>
            <a:endParaRPr lang="zh-CN" alt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946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altLang="zh-CN" dirty="0"/>
              <a:t>Q. Xu, the 8th HL-LHC Collaboration Meeting, CERN, Oct. 15-19</a:t>
            </a:r>
            <a:endParaRPr lang="zh-CN" alt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3473091-DB55-4083-9544-DF6B04393C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21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93800" y="2819400"/>
            <a:ext cx="10121900" cy="897632"/>
          </a:xfrm>
        </p:spPr>
        <p:txBody>
          <a:bodyPr/>
          <a:lstStyle/>
          <a:p>
            <a:pPr algn="ctr"/>
            <a:r>
              <a:rPr lang="en-US" sz="3200" dirty="0">
                <a:latin typeface="Book Antiqua" panose="02040602050305030304" pitchFamily="18" charset="0"/>
              </a:rPr>
              <a:t>Update of D2 </a:t>
            </a:r>
            <a:r>
              <a:rPr lang="en-US" sz="3200" dirty="0" smtClean="0">
                <a:latin typeface="Book Antiqua" panose="02040602050305030304" pitchFamily="18" charset="0"/>
              </a:rPr>
              <a:t>Corrector Prototype </a:t>
            </a:r>
            <a:r>
              <a:rPr lang="en-US" sz="3200" dirty="0">
                <a:latin typeface="Book Antiqua" panose="02040602050305030304" pitchFamily="18" charset="0"/>
              </a:rPr>
              <a:t>in China</a:t>
            </a:r>
            <a:endParaRPr lang="en-GB" sz="3200" dirty="0">
              <a:latin typeface="Book Antiqua" panose="02040602050305030304" pitchFamily="18" charset="0"/>
            </a:endParaRPr>
          </a:p>
        </p:txBody>
      </p:sp>
      <p:pic>
        <p:nvPicPr>
          <p:cNvPr id="1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9846" y="708575"/>
            <a:ext cx="960864" cy="960864"/>
          </a:xfrm>
          <a:prstGeom prst="rect">
            <a:avLst/>
          </a:prstGeom>
        </p:spPr>
      </p:pic>
      <p:pic>
        <p:nvPicPr>
          <p:cNvPr id="15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9440" y="883964"/>
            <a:ext cx="1048153" cy="664176"/>
          </a:xfrm>
          <a:prstGeom prst="rect">
            <a:avLst/>
          </a:prstGeom>
        </p:spPr>
      </p:pic>
      <p:pic>
        <p:nvPicPr>
          <p:cNvPr id="16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4945" y="821793"/>
            <a:ext cx="890260" cy="794662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4"/>
          </p:nvPr>
        </p:nvSpPr>
        <p:spPr>
          <a:xfrm>
            <a:off x="1828800" y="6038491"/>
            <a:ext cx="8640000" cy="349250"/>
          </a:xfrm>
        </p:spPr>
        <p:txBody>
          <a:bodyPr/>
          <a:lstStyle/>
          <a:p>
            <a:r>
              <a:rPr lang="en-US" altLang="zh-CN" dirty="0"/>
              <a:t>WP3 meetings – Beijing – </a:t>
            </a:r>
            <a:r>
              <a:rPr lang="en-US" altLang="zh-CN" dirty="0" smtClean="0"/>
              <a:t>30 Sep. 2019</a:t>
            </a:r>
            <a:endParaRPr lang="en-US" altLang="zh-CN" dirty="0"/>
          </a:p>
        </p:txBody>
      </p:sp>
      <p:sp>
        <p:nvSpPr>
          <p:cNvPr id="9" name="Sous-titre 2"/>
          <p:cNvSpPr>
            <a:spLocks noGrp="1"/>
          </p:cNvSpPr>
          <p:nvPr>
            <p:ph type="subTitle" idx="1"/>
          </p:nvPr>
        </p:nvSpPr>
        <p:spPr>
          <a:xfrm>
            <a:off x="0" y="4083737"/>
            <a:ext cx="12192000" cy="1130052"/>
          </a:xfrm>
        </p:spPr>
        <p:txBody>
          <a:bodyPr>
            <a:normAutofit/>
          </a:bodyPr>
          <a:lstStyle/>
          <a:p>
            <a:pPr algn="ctr"/>
            <a:r>
              <a:rPr lang="en-GB" altLang="zh-CN" dirty="0" err="1" smtClean="0">
                <a:latin typeface="Book Antiqua" panose="02040602050305030304" pitchFamily="18" charset="0"/>
              </a:rPr>
              <a:t>Shaoqing</a:t>
            </a:r>
            <a:r>
              <a:rPr lang="en-GB" altLang="zh-CN" dirty="0" smtClean="0">
                <a:latin typeface="Book Antiqua" panose="02040602050305030304" pitchFamily="18" charset="0"/>
              </a:rPr>
              <a:t> Wei, Zhan Zhang, </a:t>
            </a:r>
            <a:r>
              <a:rPr lang="en-GB" altLang="zh-CN" dirty="0" err="1" smtClean="0">
                <a:latin typeface="Book Antiqua" panose="02040602050305030304" pitchFamily="18" charset="0"/>
              </a:rPr>
              <a:t>Lingling</a:t>
            </a:r>
            <a:r>
              <a:rPr lang="en-GB" altLang="zh-CN" dirty="0" smtClean="0">
                <a:latin typeface="Book Antiqua" panose="02040602050305030304" pitchFamily="18" charset="0"/>
              </a:rPr>
              <a:t> Gong, </a:t>
            </a:r>
            <a:r>
              <a:rPr lang="en-GB" altLang="zh-CN" dirty="0" err="1" smtClean="0">
                <a:latin typeface="Book Antiqua" panose="02040602050305030304" pitchFamily="18" charset="0"/>
              </a:rPr>
              <a:t>Quanling</a:t>
            </a:r>
            <a:r>
              <a:rPr lang="en-GB" altLang="zh-CN" dirty="0" smtClean="0">
                <a:latin typeface="Book Antiqua" panose="02040602050305030304" pitchFamily="18" charset="0"/>
              </a:rPr>
              <a:t> </a:t>
            </a:r>
            <a:r>
              <a:rPr lang="en-GB" altLang="zh-CN" dirty="0" err="1" smtClean="0">
                <a:latin typeface="Book Antiqua" panose="02040602050305030304" pitchFamily="18" charset="0"/>
              </a:rPr>
              <a:t>Peng</a:t>
            </a:r>
            <a:r>
              <a:rPr lang="en-GB" altLang="zh-CN" dirty="0" smtClean="0">
                <a:latin typeface="Book Antiqua" panose="02040602050305030304" pitchFamily="18" charset="0"/>
              </a:rPr>
              <a:t>, </a:t>
            </a:r>
            <a:r>
              <a:rPr lang="en-GB" altLang="zh-CN" dirty="0" err="1" smtClean="0">
                <a:latin typeface="Book Antiqua" panose="02040602050305030304" pitchFamily="18" charset="0"/>
              </a:rPr>
              <a:t>Qingjin</a:t>
            </a:r>
            <a:r>
              <a:rPr lang="en-GB" altLang="zh-CN" dirty="0" smtClean="0">
                <a:latin typeface="Book Antiqua" panose="02040602050305030304" pitchFamily="18" charset="0"/>
              </a:rPr>
              <a:t> </a:t>
            </a:r>
            <a:r>
              <a:rPr lang="en-GB" altLang="zh-CN" dirty="0" err="1" smtClean="0">
                <a:latin typeface="Book Antiqua" panose="02040602050305030304" pitchFamily="18" charset="0"/>
              </a:rPr>
              <a:t>Xu</a:t>
            </a:r>
            <a:r>
              <a:rPr lang="en-GB" altLang="zh-CN" dirty="0" smtClean="0">
                <a:latin typeface="Book Antiqua" panose="02040602050305030304" pitchFamily="18" charset="0"/>
              </a:rPr>
              <a:t> </a:t>
            </a:r>
            <a:r>
              <a:rPr lang="en-GB" altLang="zh-CN" dirty="0">
                <a:latin typeface="Book Antiqua" panose="02040602050305030304" pitchFamily="18" charset="0"/>
              </a:rPr>
              <a:t>(IHEP, Beijing</a:t>
            </a:r>
            <a:r>
              <a:rPr lang="en-GB" altLang="zh-CN" dirty="0" smtClean="0">
                <a:latin typeface="Book Antiqua" panose="02040602050305030304" pitchFamily="18" charset="0"/>
              </a:rPr>
              <a:t>)</a:t>
            </a:r>
          </a:p>
          <a:p>
            <a:pPr algn="ctr"/>
            <a:r>
              <a:rPr lang="en-GB" altLang="zh-CN" dirty="0" err="1" smtClean="0">
                <a:latin typeface="Book Antiqua" panose="02040602050305030304" pitchFamily="18" charset="0"/>
              </a:rPr>
              <a:t>Dongsheng</a:t>
            </a:r>
            <a:r>
              <a:rPr lang="en-GB" altLang="zh-CN" dirty="0" smtClean="0">
                <a:latin typeface="Book Antiqua" panose="02040602050305030304" pitchFamily="18" charset="0"/>
              </a:rPr>
              <a:t> Ni, </a:t>
            </a:r>
            <a:r>
              <a:rPr lang="en-GB" altLang="zh-CN" dirty="0" err="1">
                <a:latin typeface="Book Antiqua" panose="02040602050305030304" pitchFamily="18" charset="0"/>
              </a:rPr>
              <a:t>Wenjie</a:t>
            </a:r>
            <a:r>
              <a:rPr lang="en-GB" altLang="zh-CN" dirty="0">
                <a:latin typeface="Book Antiqua" panose="02040602050305030304" pitchFamily="18" charset="0"/>
              </a:rPr>
              <a:t> Yang, Yu </a:t>
            </a:r>
            <a:r>
              <a:rPr lang="en-GB" altLang="zh-CN" dirty="0" smtClean="0">
                <a:latin typeface="Book Antiqua" panose="02040602050305030304" pitchFamily="18" charset="0"/>
              </a:rPr>
              <a:t>Liang, Bo Zhao, </a:t>
            </a:r>
            <a:r>
              <a:rPr lang="en-GB" altLang="zh-CN" dirty="0">
                <a:latin typeface="Book Antiqua" panose="02040602050305030304" pitchFamily="18" charset="0"/>
              </a:rPr>
              <a:t>Wei Wu </a:t>
            </a:r>
            <a:r>
              <a:rPr lang="en-GB" altLang="zh-CN" dirty="0" smtClean="0">
                <a:latin typeface="Book Antiqua" panose="02040602050305030304" pitchFamily="18" charset="0"/>
              </a:rPr>
              <a:t>(</a:t>
            </a:r>
            <a:r>
              <a:rPr lang="en-GB" altLang="zh-CN" dirty="0">
                <a:latin typeface="Book Antiqua" panose="02040602050305030304" pitchFamily="18" charset="0"/>
              </a:rPr>
              <a:t>IMP, Lanzhou</a:t>
            </a:r>
            <a:r>
              <a:rPr lang="en-GB" altLang="zh-CN" dirty="0" smtClean="0">
                <a:latin typeface="Book Antiqua" panose="02040602050305030304" pitchFamily="18" charset="0"/>
              </a:rPr>
              <a:t>)</a:t>
            </a:r>
          </a:p>
          <a:p>
            <a:pPr algn="ctr"/>
            <a:r>
              <a:rPr lang="en-GB" altLang="zh-CN" dirty="0" err="1" smtClean="0">
                <a:latin typeface="Book Antiqua" panose="02040602050305030304" pitchFamily="18" charset="0"/>
              </a:rPr>
              <a:t>Meng</a:t>
            </a:r>
            <a:r>
              <a:rPr lang="en-GB" altLang="zh-CN" dirty="0" smtClean="0">
                <a:latin typeface="Book Antiqua" panose="02040602050305030304" pitchFamily="18" charset="0"/>
              </a:rPr>
              <a:t> Li, Wei Liu, Chao  </a:t>
            </a:r>
            <a:r>
              <a:rPr lang="en-GB" altLang="zh-CN" dirty="0">
                <a:latin typeface="Book Antiqua" panose="02040602050305030304" pitchFamily="18" charset="0"/>
              </a:rPr>
              <a:t>Li </a:t>
            </a:r>
            <a:r>
              <a:rPr lang="en-GB" altLang="zh-CN" dirty="0" smtClean="0">
                <a:latin typeface="Book Antiqua" panose="02040602050305030304" pitchFamily="18" charset="0"/>
              </a:rPr>
              <a:t> </a:t>
            </a:r>
            <a:r>
              <a:rPr lang="en-GB" altLang="zh-CN" dirty="0">
                <a:latin typeface="Book Antiqua" panose="02040602050305030304" pitchFamily="18" charset="0"/>
              </a:rPr>
              <a:t>(WST, Xi’an) </a:t>
            </a:r>
          </a:p>
          <a:p>
            <a:pPr algn="ctr"/>
            <a:endParaRPr lang="en-GB" altLang="zh-CN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412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Status of the Magnetic Measurement Systems</a:t>
            </a:r>
            <a:endParaRPr lang="zh-TW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RT Field Measurement System </a:t>
            </a:r>
            <a:r>
              <a:rPr lang="en-US" altLang="zh-CN" dirty="0">
                <a:solidFill>
                  <a:srgbClr val="0000FF"/>
                </a:solidFill>
              </a:rPr>
              <a:t>(IHEP</a:t>
            </a:r>
            <a:r>
              <a:rPr lang="en-US" altLang="zh-CN" dirty="0" smtClean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US" altLang="zh-CN" dirty="0" smtClean="0"/>
              <a:t>All the needed production has been posted to WST. When 1</a:t>
            </a:r>
            <a:r>
              <a:rPr lang="en-US" altLang="zh-CN" baseline="30000" dirty="0" smtClean="0"/>
              <a:t>st</a:t>
            </a:r>
            <a:r>
              <a:rPr lang="en-US" altLang="zh-CN" dirty="0" smtClean="0"/>
              <a:t> coil is finished winding, then the field will be measured at room temperature.</a:t>
            </a:r>
          </a:p>
          <a:p>
            <a:r>
              <a:rPr lang="en-US" altLang="zh-TW" dirty="0">
                <a:solidFill>
                  <a:srgbClr val="0000FF"/>
                </a:solidFill>
              </a:rPr>
              <a:t> </a:t>
            </a:r>
            <a:r>
              <a:rPr lang="en-US" altLang="zh-CN" dirty="0">
                <a:solidFill>
                  <a:srgbClr val="0000FF"/>
                </a:solidFill>
              </a:rPr>
              <a:t>System for 4.1K measurement (IMP</a:t>
            </a:r>
            <a:r>
              <a:rPr lang="en-US" altLang="zh-CN" dirty="0" smtClean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US" altLang="zh-CN" dirty="0" smtClean="0"/>
              <a:t>Test for 0.5 m prototype </a:t>
            </a:r>
          </a:p>
          <a:p>
            <a:endParaRPr lang="zh-TW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10</a:t>
            </a:fld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3285" y="3101248"/>
            <a:ext cx="1910146" cy="254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图片 10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8135" y="2501226"/>
            <a:ext cx="2377313" cy="374690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274063" y="3097860"/>
            <a:ext cx="594466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4572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ü"/>
            </a:pPr>
            <a:r>
              <a:rPr lang="en-US" altLang="zh-CN" sz="2000" dirty="0">
                <a:latin typeface="Book Antiqua"/>
                <a:cs typeface="Book Antiqua"/>
              </a:rPr>
              <a:t>L</a:t>
            </a:r>
            <a:r>
              <a:rPr lang="en-US" altLang="zh-TW" sz="2000" dirty="0">
                <a:latin typeface="Book Antiqua"/>
                <a:cs typeface="Book Antiqua"/>
              </a:rPr>
              <a:t>ifting magnet has been basically completed.</a:t>
            </a:r>
          </a:p>
          <a:p>
            <a:pPr marL="342900" indent="-342900" defTabSz="4572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ü"/>
            </a:pPr>
            <a:r>
              <a:rPr lang="en-US" altLang="zh-CN" sz="2000" dirty="0">
                <a:latin typeface="Book Antiqua"/>
                <a:cs typeface="Book Antiqua"/>
              </a:rPr>
              <a:t>Leveled and </a:t>
            </a:r>
            <a:r>
              <a:rPr lang="en-US" altLang="zh-CN" sz="2000" dirty="0" smtClean="0">
                <a:latin typeface="Book Antiqua"/>
                <a:cs typeface="Book Antiqua"/>
              </a:rPr>
              <a:t>collimated.</a:t>
            </a:r>
            <a:endParaRPr lang="en-US" altLang="zh-CN" sz="2000" dirty="0">
              <a:latin typeface="Book Antiqua"/>
              <a:cs typeface="Book Antiqua"/>
            </a:endParaRPr>
          </a:p>
          <a:p>
            <a:pPr marL="342900" indent="-342900" defTabSz="4572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ü"/>
            </a:pPr>
            <a:r>
              <a:rPr lang="en-US" altLang="zh-CN" sz="2000" dirty="0">
                <a:latin typeface="Book Antiqua"/>
                <a:cs typeface="Book Antiqua"/>
              </a:rPr>
              <a:t>All programs have completed offline </a:t>
            </a:r>
            <a:r>
              <a:rPr lang="en-US" altLang="zh-CN" sz="2000" dirty="0" smtClean="0">
                <a:latin typeface="Book Antiqua"/>
                <a:cs typeface="Book Antiqua"/>
              </a:rPr>
              <a:t>debugging.</a:t>
            </a:r>
            <a:endParaRPr lang="en-US" altLang="zh-CN" sz="2000" dirty="0">
              <a:latin typeface="Book Antiqua"/>
              <a:cs typeface="Book Antiqua"/>
            </a:endParaRPr>
          </a:p>
          <a:p>
            <a:pPr marL="342900" indent="-342900" defTabSz="457200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ü"/>
            </a:pPr>
            <a:r>
              <a:rPr lang="en-US" altLang="zh-CN" sz="2000" dirty="0">
                <a:latin typeface="Book Antiqua"/>
                <a:cs typeface="Book Antiqua"/>
              </a:rPr>
              <a:t>The purification of helium has been completed. </a:t>
            </a:r>
          </a:p>
          <a:p>
            <a:pPr defTabSz="457200">
              <a:spcBef>
                <a:spcPct val="20000"/>
              </a:spcBef>
              <a:buClr>
                <a:schemeClr val="accent6"/>
              </a:buClr>
            </a:pPr>
            <a:r>
              <a:rPr lang="en-US" altLang="zh-CN" sz="2000" dirty="0">
                <a:latin typeface="Book Antiqua"/>
                <a:cs typeface="Book Antiqua"/>
              </a:rPr>
              <a:t> </a:t>
            </a:r>
            <a:r>
              <a:rPr lang="en-US" altLang="zh-CN" sz="2000" dirty="0" smtClean="0">
                <a:latin typeface="Book Antiqua"/>
                <a:cs typeface="Book Antiqua"/>
              </a:rPr>
              <a:t>    </a:t>
            </a:r>
            <a:r>
              <a:rPr lang="en-US" altLang="zh-CN" sz="2000" dirty="0">
                <a:latin typeface="Book Antiqua"/>
                <a:cs typeface="Book Antiqua"/>
              </a:rPr>
              <a:t>And the on-line commissioning of the external </a:t>
            </a:r>
          </a:p>
          <a:p>
            <a:pPr defTabSz="457200">
              <a:spcBef>
                <a:spcPct val="20000"/>
              </a:spcBef>
              <a:buClr>
                <a:schemeClr val="accent6"/>
              </a:buClr>
            </a:pPr>
            <a:r>
              <a:rPr lang="en-US" altLang="zh-CN" sz="2000" dirty="0">
                <a:latin typeface="Book Antiqua"/>
                <a:cs typeface="Book Antiqua"/>
              </a:rPr>
              <a:t> </a:t>
            </a:r>
            <a:r>
              <a:rPr lang="en-US" altLang="zh-CN" sz="2000" dirty="0" smtClean="0">
                <a:latin typeface="Book Antiqua"/>
                <a:cs typeface="Book Antiqua"/>
              </a:rPr>
              <a:t>    purifier </a:t>
            </a:r>
            <a:r>
              <a:rPr lang="en-US" altLang="zh-CN" sz="2000" dirty="0">
                <a:latin typeface="Book Antiqua"/>
                <a:cs typeface="Book Antiqua"/>
              </a:rPr>
              <a:t>has been completed. </a:t>
            </a:r>
          </a:p>
        </p:txBody>
      </p:sp>
    </p:spTree>
    <p:extLst>
      <p:ext uri="{BB962C8B-B14F-4D97-AF65-F5344CB8AC3E}">
        <p14:creationId xmlns:p14="http://schemas.microsoft.com/office/powerpoint/2010/main" val="4274344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/>
              <a:t>Outline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</a:rPr>
              <a:t>Update 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</a:rPr>
              <a:t>of the </a:t>
            </a: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</a:rPr>
              <a:t>2.2-m long </a:t>
            </a: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D2 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Corrector </a:t>
            </a: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</a:rPr>
              <a:t>Prototype  </a:t>
            </a:r>
            <a:endParaRPr lang="en-US" altLang="zh-CN" sz="2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</a:rPr>
              <a:t>Status of the Magnetic Measurements System </a:t>
            </a:r>
            <a:endParaRPr lang="en-US" altLang="zh-CN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/>
              <a:t>Schedule </a:t>
            </a:r>
            <a:r>
              <a:rPr lang="en-US" altLang="zh-CN" sz="2800" dirty="0"/>
              <a:t>of the 2.2-m long </a:t>
            </a:r>
            <a:r>
              <a:rPr lang="en-US" altLang="zh-CN" sz="2800" dirty="0" smtClean="0">
                <a:latin typeface="Book Antiqua" panose="02040602050305030304" pitchFamily="18" charset="0"/>
              </a:rPr>
              <a:t>D2 </a:t>
            </a:r>
            <a:r>
              <a:rPr lang="en-US" altLang="zh-CN" sz="2800" dirty="0">
                <a:latin typeface="Book Antiqua" panose="02040602050305030304" pitchFamily="18" charset="0"/>
              </a:rPr>
              <a:t>Corrector </a:t>
            </a:r>
            <a:r>
              <a:rPr lang="en-US" altLang="zh-CN" sz="2800" dirty="0" smtClean="0"/>
              <a:t>Prototype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</a:rPr>
              <a:t>Summary</a:t>
            </a:r>
            <a:endParaRPr lang="en-US" altLang="zh-CN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933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Schedule of the 2.2-m long </a:t>
            </a:r>
            <a:r>
              <a:rPr lang="en-US" altLang="zh-CN" dirty="0">
                <a:latin typeface="Book Antiqua" panose="02040602050305030304" pitchFamily="18" charset="0"/>
              </a:rPr>
              <a:t>D2 Corrector </a:t>
            </a:r>
            <a:r>
              <a:rPr lang="en-US" altLang="zh-CN" dirty="0" smtClean="0"/>
              <a:t>Prototype</a:t>
            </a:r>
            <a:endParaRPr lang="zh-TW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295" y="1175390"/>
            <a:ext cx="12272295" cy="469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7762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/>
              <a:t>Outline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</a:rPr>
              <a:t>Update </a:t>
            </a:r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</a:rPr>
              <a:t>of the </a:t>
            </a: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</a:rPr>
              <a:t>2.2-m long </a:t>
            </a: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Book Antiqua" panose="02040602050305030304" pitchFamily="18" charset="0"/>
              </a:rPr>
              <a:t>D2 </a:t>
            </a:r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Book Antiqua" panose="02040602050305030304" pitchFamily="18" charset="0"/>
              </a:rPr>
              <a:t>Corrector </a:t>
            </a: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</a:rPr>
              <a:t>Prototype  </a:t>
            </a:r>
            <a:endParaRPr lang="en-US" altLang="zh-CN" sz="28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</a:rPr>
              <a:t>Status of the Magnetic Measurements System </a:t>
            </a:r>
            <a:endParaRPr lang="en-US" altLang="zh-CN" sz="2800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</a:rPr>
              <a:t>Schedule </a:t>
            </a:r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</a:rPr>
              <a:t>of the 2.2-m long </a:t>
            </a: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Book Antiqua" panose="02040602050305030304" pitchFamily="18" charset="0"/>
              </a:rPr>
              <a:t>D2 </a:t>
            </a:r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Book Antiqua" panose="02040602050305030304" pitchFamily="18" charset="0"/>
              </a:rPr>
              <a:t>Corrector </a:t>
            </a: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</a:rPr>
              <a:t>Prototype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/>
              <a:t>Summary</a:t>
            </a:r>
            <a:endParaRPr lang="en-US" altLang="zh-CN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699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/>
              <a:t>Summary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lvl="2" indent="-342900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zh-CN" sz="2400" dirty="0" smtClean="0"/>
              <a:t>The 1st coil can be finished  winding before 7. Oct. </a:t>
            </a:r>
          </a:p>
          <a:p>
            <a:pPr marL="742950" lvl="2" indent="-342900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zh-CN" sz="2400" dirty="0" smtClean="0"/>
              <a:t>The 1st coil VPI can be finished before </a:t>
            </a:r>
            <a:r>
              <a:rPr lang="en-US" altLang="zh-CN" sz="2400" dirty="0"/>
              <a:t>17 Oct. </a:t>
            </a:r>
            <a:endParaRPr lang="en-US" altLang="zh-CN" sz="2400" dirty="0" smtClean="0"/>
          </a:p>
          <a:p>
            <a:pPr marL="742950" lvl="2" indent="-342900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zh-CN" sz="2400" dirty="0" smtClean="0"/>
              <a:t>At the end of October, </a:t>
            </a:r>
            <a:r>
              <a:rPr lang="en-US" altLang="zh-CN" sz="2400" dirty="0"/>
              <a:t>the VPI </a:t>
            </a:r>
            <a:r>
              <a:rPr lang="en-US" altLang="zh-CN" sz="2400" dirty="0" smtClean="0"/>
              <a:t>of two coils can finished.</a:t>
            </a:r>
          </a:p>
          <a:p>
            <a:pPr marL="742950" lvl="2" indent="-342900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zh-CN" sz="2400" dirty="0"/>
              <a:t>The delivery time of the prototype is ~ December, </a:t>
            </a:r>
            <a:r>
              <a:rPr lang="en-US" altLang="zh-CN" sz="2400" dirty="0" smtClean="0"/>
              <a:t>2019 </a:t>
            </a:r>
          </a:p>
          <a:p>
            <a:pPr marL="742950" lvl="2" indent="-342900">
              <a:lnSpc>
                <a:spcPct val="17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altLang="zh-CN" sz="22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dirty="0"/>
          </a:p>
          <a:p>
            <a:pPr marL="0" indent="0">
              <a:lnSpc>
                <a:spcPct val="150000"/>
              </a:lnSpc>
              <a:buNone/>
            </a:pPr>
            <a:endParaRPr lang="en-US" altLang="zh-CN" sz="2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>
                <a:solidFill>
                  <a:srgbClr val="64BCD9"/>
                </a:solidFill>
              </a:rPr>
              <a:pPr/>
              <a:t>14</a:t>
            </a:fld>
            <a:endParaRPr lang="zh-CN" altLang="en-US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924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/>
          </p:cNvPr>
          <p:cNvSpPr txBox="1"/>
          <p:nvPr/>
        </p:nvSpPr>
        <p:spPr>
          <a:xfrm>
            <a:off x="1456590" y="568103"/>
            <a:ext cx="868578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7200" i="1" dirty="0" smtClean="0">
                <a:latin typeface="Book Antiqua" panose="02040602050305030304" pitchFamily="18" charset="0"/>
                <a:ea typeface="+mj-ea"/>
              </a:rPr>
              <a:t>Thanks for your attention!</a:t>
            </a:r>
            <a:endParaRPr kumimoji="1" lang="zh-CN" altLang="en-US" sz="7200" i="1" dirty="0">
              <a:latin typeface="Book Antiqua" panose="02040602050305030304" pitchFamily="18" charset="0"/>
              <a:ea typeface="+mj-ea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15</a:t>
            </a:fld>
            <a:endParaRPr lang="zh-CN" alt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3837" y="2813537"/>
            <a:ext cx="4701849" cy="3128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8685" y="2671142"/>
            <a:ext cx="3211569" cy="3597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7253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/>
              <a:t>Outline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/>
              <a:t>Update </a:t>
            </a:r>
            <a:r>
              <a:rPr lang="en-US" altLang="zh-CN" sz="2800" dirty="0"/>
              <a:t>of the </a:t>
            </a:r>
            <a:r>
              <a:rPr lang="en-US" altLang="zh-CN" sz="2800" dirty="0" smtClean="0"/>
              <a:t>2.2-m long </a:t>
            </a:r>
            <a:r>
              <a:rPr lang="en-US" altLang="zh-CN" sz="2800" dirty="0" smtClean="0">
                <a:latin typeface="Book Antiqua" panose="02040602050305030304" pitchFamily="18" charset="0"/>
              </a:rPr>
              <a:t>D2 </a:t>
            </a:r>
            <a:r>
              <a:rPr lang="en-US" altLang="zh-CN" sz="2800" dirty="0">
                <a:latin typeface="Book Antiqua" panose="02040602050305030304" pitchFamily="18" charset="0"/>
              </a:rPr>
              <a:t>Corrector </a:t>
            </a:r>
            <a:r>
              <a:rPr lang="en-US" altLang="zh-CN" sz="2800" dirty="0" smtClean="0"/>
              <a:t>Prototype  </a:t>
            </a:r>
            <a:endParaRPr lang="en-US" altLang="zh-CN" sz="2800" dirty="0"/>
          </a:p>
          <a:p>
            <a:pPr>
              <a:lnSpc>
                <a:spcPct val="150000"/>
              </a:lnSpc>
            </a:pPr>
            <a:r>
              <a:rPr lang="en-US" altLang="zh-CN" sz="2800" dirty="0"/>
              <a:t>Status of the Magnetic Measurements System </a:t>
            </a:r>
            <a:endParaRPr lang="en-US" altLang="zh-CN" sz="2800" dirty="0" smtClean="0"/>
          </a:p>
          <a:p>
            <a:pPr>
              <a:lnSpc>
                <a:spcPct val="150000"/>
              </a:lnSpc>
            </a:pPr>
            <a:r>
              <a:rPr lang="en-US" altLang="zh-CN" sz="2800" dirty="0" smtClean="0"/>
              <a:t>Schedule </a:t>
            </a:r>
            <a:r>
              <a:rPr lang="en-US" altLang="zh-CN" sz="2800" dirty="0"/>
              <a:t>of the 2.2-m long </a:t>
            </a:r>
            <a:r>
              <a:rPr lang="en-US" altLang="zh-CN" sz="2800" dirty="0" smtClean="0">
                <a:latin typeface="Book Antiqua" panose="02040602050305030304" pitchFamily="18" charset="0"/>
              </a:rPr>
              <a:t>D2 </a:t>
            </a:r>
            <a:r>
              <a:rPr lang="en-US" altLang="zh-CN" sz="2800" dirty="0">
                <a:latin typeface="Book Antiqua" panose="02040602050305030304" pitchFamily="18" charset="0"/>
              </a:rPr>
              <a:t>Corrector </a:t>
            </a:r>
            <a:r>
              <a:rPr lang="en-US" altLang="zh-CN" sz="2800" dirty="0" smtClean="0"/>
              <a:t>Prototype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/>
              <a:t>Summary</a:t>
            </a:r>
            <a:endParaRPr lang="en-US" altLang="zh-CN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9867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/>
              <a:t>Outline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/>
              <a:t>Update </a:t>
            </a:r>
            <a:r>
              <a:rPr lang="en-US" altLang="zh-CN" sz="2800" dirty="0"/>
              <a:t>of the </a:t>
            </a:r>
            <a:r>
              <a:rPr lang="en-US" altLang="zh-CN" sz="2800" dirty="0" smtClean="0"/>
              <a:t>2.2-m long </a:t>
            </a:r>
            <a:r>
              <a:rPr lang="en-US" altLang="zh-CN" sz="2800" dirty="0" smtClean="0">
                <a:latin typeface="Book Antiqua" panose="02040602050305030304" pitchFamily="18" charset="0"/>
              </a:rPr>
              <a:t>D2 </a:t>
            </a:r>
            <a:r>
              <a:rPr lang="en-US" altLang="zh-CN" sz="2800" dirty="0">
                <a:latin typeface="Book Antiqua" panose="02040602050305030304" pitchFamily="18" charset="0"/>
              </a:rPr>
              <a:t>Corrector </a:t>
            </a:r>
            <a:r>
              <a:rPr lang="en-US" altLang="zh-CN" sz="2800" dirty="0" smtClean="0"/>
              <a:t>Prototype  </a:t>
            </a:r>
            <a:endParaRPr lang="en-US" altLang="zh-CN" sz="2800" dirty="0"/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</a:rPr>
              <a:t>Status of the Magnetic Measurements System </a:t>
            </a:r>
            <a:endParaRPr lang="en-US" altLang="zh-CN" sz="2800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</a:rPr>
              <a:t>Schedule </a:t>
            </a:r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</a:rPr>
              <a:t>of the 2.2-m long </a:t>
            </a: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Book Antiqua" panose="02040602050305030304" pitchFamily="18" charset="0"/>
              </a:rPr>
              <a:t>D2 </a:t>
            </a:r>
            <a:r>
              <a:rPr lang="en-US" altLang="zh-CN" sz="2800" dirty="0">
                <a:solidFill>
                  <a:schemeClr val="bg1">
                    <a:lumMod val="65000"/>
                  </a:schemeClr>
                </a:solidFill>
                <a:latin typeface="Book Antiqua" panose="02040602050305030304" pitchFamily="18" charset="0"/>
              </a:rPr>
              <a:t>Corrector </a:t>
            </a: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</a:rPr>
              <a:t>Prototype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</a:rPr>
              <a:t>Summary</a:t>
            </a:r>
            <a:endParaRPr lang="en-US" altLang="zh-CN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611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Update of the 2.2-m long </a:t>
            </a:r>
            <a:r>
              <a:rPr lang="en-US" altLang="zh-CN" dirty="0">
                <a:latin typeface="Book Antiqua" panose="02040602050305030304" pitchFamily="18" charset="0"/>
              </a:rPr>
              <a:t>D2 Corrector </a:t>
            </a:r>
            <a:r>
              <a:rPr lang="en-US" altLang="zh-CN" dirty="0"/>
              <a:t>Prototype -Formers </a:t>
            </a:r>
            <a:endParaRPr lang="zh-TW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 smtClean="0">
                <a:solidFill>
                  <a:srgbClr val="0000FF"/>
                </a:solidFill>
              </a:rPr>
              <a:t>1</a:t>
            </a:r>
            <a:r>
              <a:rPr lang="en-US" altLang="zh-CN" sz="2800" baseline="30000" dirty="0" smtClean="0">
                <a:solidFill>
                  <a:srgbClr val="0000FF"/>
                </a:solidFill>
              </a:rPr>
              <a:t>st</a:t>
            </a:r>
            <a:r>
              <a:rPr lang="en-US" altLang="zh-CN" sz="2800" dirty="0" smtClean="0">
                <a:solidFill>
                  <a:srgbClr val="0000FF"/>
                </a:solidFill>
              </a:rPr>
              <a:t> Set of Former </a:t>
            </a:r>
            <a:r>
              <a:rPr lang="en-US" altLang="zh-CN" sz="2800" dirty="0">
                <a:solidFill>
                  <a:srgbClr val="0000FF"/>
                </a:solidFill>
              </a:rPr>
              <a:t>(</a:t>
            </a:r>
            <a:r>
              <a:rPr lang="en-US" altLang="zh-CN" sz="2800" dirty="0" smtClean="0">
                <a:solidFill>
                  <a:srgbClr val="0000FF"/>
                </a:solidFill>
              </a:rPr>
              <a:t>HE-Racing)</a:t>
            </a:r>
            <a:endParaRPr lang="en-US" altLang="zh-CN" sz="2800" dirty="0">
              <a:solidFill>
                <a:srgbClr val="0000FF"/>
              </a:solidFill>
            </a:endParaRPr>
          </a:p>
          <a:p>
            <a:pPr lvl="1"/>
            <a:r>
              <a:rPr lang="en-US" altLang="zh-CN" sz="2400" dirty="0" smtClean="0"/>
              <a:t>1</a:t>
            </a:r>
            <a:r>
              <a:rPr lang="en-US" altLang="zh-CN" sz="2400" baseline="30000" dirty="0" smtClean="0"/>
              <a:t>st</a:t>
            </a:r>
            <a:r>
              <a:rPr lang="en-US" altLang="zh-CN" sz="2400" dirty="0" smtClean="0"/>
              <a:t> inner former has posted to WST.</a:t>
            </a:r>
          </a:p>
          <a:p>
            <a:pPr lvl="1"/>
            <a:r>
              <a:rPr lang="en-US" altLang="zh-CN" sz="2400" dirty="0"/>
              <a:t>1</a:t>
            </a:r>
            <a:r>
              <a:rPr lang="en-US" altLang="zh-CN" sz="2400" baseline="30000" dirty="0"/>
              <a:t>st</a:t>
            </a:r>
            <a:r>
              <a:rPr lang="en-US" altLang="zh-CN" sz="2400" dirty="0"/>
              <a:t> </a:t>
            </a:r>
            <a:r>
              <a:rPr lang="en-US" altLang="zh-CN" sz="2400" dirty="0" smtClean="0"/>
              <a:t>outer </a:t>
            </a:r>
            <a:r>
              <a:rPr lang="en-US" altLang="zh-CN" sz="2400" dirty="0"/>
              <a:t>former </a:t>
            </a:r>
            <a:r>
              <a:rPr lang="en-US" altLang="zh-CN" sz="2400" dirty="0" smtClean="0"/>
              <a:t>and former assemblies will be received on </a:t>
            </a:r>
            <a:r>
              <a:rPr lang="en-US" altLang="zh-CN" sz="2400" dirty="0"/>
              <a:t> 1 </a:t>
            </a:r>
            <a:r>
              <a:rPr lang="en-US" altLang="zh-CN" sz="2400" dirty="0" smtClean="0"/>
              <a:t>Oct. at WST.</a:t>
            </a:r>
          </a:p>
          <a:p>
            <a:pPr lvl="1"/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028890" y="2629162"/>
            <a:ext cx="2839445" cy="3785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D:\CERN CCT磁体 (2018-2022)\CCT Former Fabriction (骨架加工-高能所工厂高能锐新)\照片-硬阳极氧化-骨架\VO-P-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5015" y="3047791"/>
            <a:ext cx="2180293" cy="2907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CERN CCT磁体 (2018-2022)\CCT Former Fabriction (骨架加工-高能所工厂高能锐新)\照片-硬阳极氧化-骨架\V-Support-P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35308" y="3043754"/>
            <a:ext cx="1654945" cy="289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47017" y="2692777"/>
            <a:ext cx="2324311" cy="31435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9360" y="5614293"/>
            <a:ext cx="2415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Former </a:t>
            </a:r>
            <a:r>
              <a:rPr lang="en-US" altLang="zh-CN" dirty="0"/>
              <a:t>assemblies</a:t>
            </a:r>
            <a:endParaRPr lang="zh-TW" altLang="en-US" dirty="0"/>
          </a:p>
        </p:txBody>
      </p:sp>
      <p:sp>
        <p:nvSpPr>
          <p:cNvPr id="7" name="矩形 6"/>
          <p:cNvSpPr/>
          <p:nvPr/>
        </p:nvSpPr>
        <p:spPr>
          <a:xfrm>
            <a:off x="5819544" y="6066582"/>
            <a:ext cx="4557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Anodized former and external support tube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0672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Update of the 2.2-m long </a:t>
            </a:r>
            <a:r>
              <a:rPr lang="en-US" altLang="zh-CN" dirty="0">
                <a:latin typeface="Book Antiqua" panose="02040602050305030304" pitchFamily="18" charset="0"/>
              </a:rPr>
              <a:t>D2 Corrector </a:t>
            </a:r>
            <a:r>
              <a:rPr lang="en-US" altLang="zh-CN" dirty="0"/>
              <a:t>Prototype -Formers </a:t>
            </a:r>
            <a:endParaRPr lang="zh-TW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>
                <a:solidFill>
                  <a:srgbClr val="0000FF"/>
                </a:solidFill>
              </a:rPr>
              <a:t>2</a:t>
            </a:r>
            <a:r>
              <a:rPr lang="en-US" altLang="zh-CN" sz="2800" baseline="30000" dirty="0">
                <a:solidFill>
                  <a:srgbClr val="0000FF"/>
                </a:solidFill>
              </a:rPr>
              <a:t>nd</a:t>
            </a:r>
            <a:r>
              <a:rPr lang="en-US" altLang="zh-CN" sz="2800" dirty="0">
                <a:solidFill>
                  <a:srgbClr val="0000FF"/>
                </a:solidFill>
              </a:rPr>
              <a:t>  Set of </a:t>
            </a:r>
            <a:r>
              <a:rPr lang="en-US" altLang="zh-CN" sz="2800" dirty="0" smtClean="0">
                <a:solidFill>
                  <a:srgbClr val="0000FF"/>
                </a:solidFill>
              </a:rPr>
              <a:t>Former(HE-Racing) </a:t>
            </a:r>
            <a:endParaRPr lang="en-US" altLang="zh-CN" sz="2800" dirty="0">
              <a:solidFill>
                <a:srgbClr val="0000FF"/>
              </a:solidFill>
            </a:endParaRPr>
          </a:p>
          <a:p>
            <a:pPr lvl="1"/>
            <a:r>
              <a:rPr lang="en-US" altLang="zh-CN" sz="2400" dirty="0"/>
              <a:t>Inner former </a:t>
            </a:r>
            <a:r>
              <a:rPr lang="en-US" altLang="zh-CN" sz="2400" dirty="0" smtClean="0">
                <a:solidFill>
                  <a:srgbClr val="0000FF"/>
                </a:solidFill>
              </a:rPr>
              <a:t>→ </a:t>
            </a:r>
            <a:r>
              <a:rPr lang="en-US" altLang="zh-CN" sz="2400" dirty="0"/>
              <a:t>waiting for cylinder </a:t>
            </a:r>
            <a:r>
              <a:rPr lang="en-US" altLang="zh-CN" sz="2400" dirty="0" smtClean="0"/>
              <a:t>roughing.</a:t>
            </a:r>
            <a:endParaRPr lang="en-US" altLang="zh-CN" sz="2400" dirty="0"/>
          </a:p>
          <a:p>
            <a:pPr lvl="1"/>
            <a:r>
              <a:rPr lang="en-US" altLang="zh-CN" sz="2400" dirty="0"/>
              <a:t>Outer former </a:t>
            </a:r>
            <a:r>
              <a:rPr lang="en-US" altLang="zh-CN" sz="2400" dirty="0">
                <a:solidFill>
                  <a:srgbClr val="0000FF"/>
                </a:solidFill>
              </a:rPr>
              <a:t>→  </a:t>
            </a:r>
            <a:r>
              <a:rPr lang="en-US" altLang="zh-CN" sz="2400" dirty="0"/>
              <a:t>finished machining, next it will be polished and anodized.</a:t>
            </a:r>
          </a:p>
          <a:p>
            <a:pPr lvl="1"/>
            <a:r>
              <a:rPr lang="en-US" altLang="zh-CN" sz="2400" dirty="0"/>
              <a:t>External support  </a:t>
            </a:r>
            <a:r>
              <a:rPr lang="en-US" altLang="zh-CN" sz="2400" dirty="0">
                <a:solidFill>
                  <a:srgbClr val="0000FF"/>
                </a:solidFill>
              </a:rPr>
              <a:t>→ </a:t>
            </a:r>
            <a:r>
              <a:rPr lang="en-US" altLang="zh-CN" sz="2400" dirty="0"/>
              <a:t> finished machining, next it will be anodized.</a:t>
            </a:r>
          </a:p>
          <a:p>
            <a:endParaRPr lang="zh-TW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9393" y="3616680"/>
            <a:ext cx="3260625" cy="244546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3352" y="3680998"/>
            <a:ext cx="5352175" cy="231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3393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Update of the 2.2-m long </a:t>
            </a:r>
            <a:r>
              <a:rPr lang="en-US" altLang="zh-CN" dirty="0">
                <a:latin typeface="Book Antiqua" panose="02040602050305030304" pitchFamily="18" charset="0"/>
              </a:rPr>
              <a:t>D2 Corrector </a:t>
            </a:r>
            <a:r>
              <a:rPr lang="en-US" altLang="zh-CN" dirty="0"/>
              <a:t>Prototype </a:t>
            </a:r>
            <a:r>
              <a:rPr lang="en-US" altLang="zh-CN" dirty="0" smtClean="0"/>
              <a:t>-Yoke </a:t>
            </a:r>
            <a:endParaRPr lang="zh-TW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>
                <a:solidFill>
                  <a:srgbClr val="0000FF"/>
                </a:solidFill>
              </a:rPr>
              <a:t>1</a:t>
            </a:r>
            <a:r>
              <a:rPr lang="en-US" altLang="zh-CN" sz="2800" baseline="30000" dirty="0">
                <a:solidFill>
                  <a:srgbClr val="0000FF"/>
                </a:solidFill>
              </a:rPr>
              <a:t>st</a:t>
            </a:r>
            <a:r>
              <a:rPr lang="en-US" altLang="zh-CN" sz="2800" dirty="0">
                <a:solidFill>
                  <a:srgbClr val="0000FF"/>
                </a:solidFill>
              </a:rPr>
              <a:t> Set of </a:t>
            </a:r>
            <a:r>
              <a:rPr lang="en-US" altLang="zh-CN" sz="2800" dirty="0" smtClean="0">
                <a:solidFill>
                  <a:srgbClr val="0000FF"/>
                </a:solidFill>
              </a:rPr>
              <a:t>Yoke (KEYE)</a:t>
            </a:r>
          </a:p>
          <a:p>
            <a:pPr lvl="1"/>
            <a:r>
              <a:rPr lang="en-US" altLang="zh-CN" sz="2400" dirty="0" smtClean="0"/>
              <a:t>End plates </a:t>
            </a:r>
            <a:r>
              <a:rPr lang="en-US" altLang="zh-CN" sz="2400" dirty="0">
                <a:solidFill>
                  <a:srgbClr val="0000FF"/>
                </a:solidFill>
              </a:rPr>
              <a:t>→ </a:t>
            </a:r>
            <a:r>
              <a:rPr lang="en-US" altLang="zh-CN" sz="2400" dirty="0" smtClean="0">
                <a:solidFill>
                  <a:srgbClr val="0000FF"/>
                </a:solidFill>
              </a:rPr>
              <a:t> </a:t>
            </a:r>
            <a:r>
              <a:rPr lang="en-US" altLang="zh-CN" sz="2400" dirty="0" smtClean="0"/>
              <a:t>finish machining, now is in measuring</a:t>
            </a:r>
          </a:p>
          <a:p>
            <a:pPr lvl="1"/>
            <a:r>
              <a:rPr lang="en-US" altLang="zh-CN" sz="2400" dirty="0" smtClean="0"/>
              <a:t>Yoke assemblies </a:t>
            </a:r>
            <a:r>
              <a:rPr lang="en-US" altLang="zh-CN" sz="2400" dirty="0" smtClean="0">
                <a:solidFill>
                  <a:srgbClr val="0000FF"/>
                </a:solidFill>
              </a:rPr>
              <a:t>→ </a:t>
            </a:r>
            <a:r>
              <a:rPr lang="en-US" altLang="zh-CN" sz="2400" dirty="0" smtClean="0"/>
              <a:t>almost finish</a:t>
            </a:r>
            <a:r>
              <a:rPr lang="en-US" altLang="zh-CN" sz="2400" dirty="0"/>
              <a:t> </a:t>
            </a:r>
            <a:r>
              <a:rPr lang="en-US" altLang="zh-CN" sz="2400" dirty="0" smtClean="0"/>
              <a:t>machining,</a:t>
            </a:r>
            <a:r>
              <a:rPr lang="en-US" altLang="zh-CN" sz="2400" dirty="0"/>
              <a:t> now is </a:t>
            </a:r>
            <a:r>
              <a:rPr lang="en-US" altLang="zh-CN" sz="2400" dirty="0" smtClean="0"/>
              <a:t>in measuring.</a:t>
            </a:r>
          </a:p>
          <a:p>
            <a:pPr lvl="1"/>
            <a:r>
              <a:rPr lang="en-US" altLang="zh-CN" sz="2400" dirty="0" smtClean="0"/>
              <a:t>Yoke lamination </a:t>
            </a:r>
            <a:r>
              <a:rPr lang="en-US" altLang="zh-CN" sz="2400" dirty="0" smtClean="0">
                <a:solidFill>
                  <a:srgbClr val="0000FF"/>
                </a:solidFill>
              </a:rPr>
              <a:t>→ </a:t>
            </a:r>
            <a:r>
              <a:rPr lang="en-US" altLang="zh-CN" sz="2400" dirty="0" smtClean="0"/>
              <a:t>in machining, can be done by the end of October</a:t>
            </a:r>
            <a:endParaRPr lang="zh-TW" altLang="en-US" sz="2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3074" name="Picture 2" descr="D:\CERN CCT磁体 (2018-2022)\CCT Yoke Fabriction （轭铁加工-合肥科烨）\照片\端板照片\微信图片_2019093009293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46900" y="3254675"/>
            <a:ext cx="2976245" cy="289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1927" y="3260274"/>
            <a:ext cx="3063854" cy="2887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 descr="D:\CERN CCT磁体 (2018-2022)\CCT Yoke Fabriction （轭铁加工-合肥科烨）\照片\轭铁照片\微信图片_2019093009345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21" y="3260274"/>
            <a:ext cx="3654168" cy="274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059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Update of the 2.2-m long </a:t>
            </a:r>
            <a:r>
              <a:rPr lang="en-US" altLang="zh-CN" dirty="0">
                <a:latin typeface="Book Antiqua" panose="02040602050305030304" pitchFamily="18" charset="0"/>
              </a:rPr>
              <a:t>D2 Corrector </a:t>
            </a:r>
            <a:r>
              <a:rPr lang="en-US" altLang="zh-CN" dirty="0" smtClean="0"/>
              <a:t>Prototype -Winding</a:t>
            </a:r>
            <a:endParaRPr lang="zh-TW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800" dirty="0" smtClean="0">
                <a:solidFill>
                  <a:srgbClr val="0000FF"/>
                </a:solidFill>
              </a:rPr>
              <a:t>Winding (WST)</a:t>
            </a:r>
          </a:p>
          <a:p>
            <a:pPr lvl="1"/>
            <a:r>
              <a:rPr lang="en-US" altLang="zh-TW" sz="2400" dirty="0">
                <a:solidFill>
                  <a:srgbClr val="0000FF"/>
                </a:solidFill>
              </a:rPr>
              <a:t>1</a:t>
            </a:r>
            <a:r>
              <a:rPr lang="en-US" altLang="zh-TW" sz="2400" baseline="30000" dirty="0">
                <a:solidFill>
                  <a:srgbClr val="0000FF"/>
                </a:solidFill>
              </a:rPr>
              <a:t>st</a:t>
            </a:r>
            <a:r>
              <a:rPr lang="en-US" altLang="zh-TW" sz="2400" dirty="0">
                <a:solidFill>
                  <a:srgbClr val="0000FF"/>
                </a:solidFill>
              </a:rPr>
              <a:t> inner coil finished winding</a:t>
            </a:r>
            <a:endParaRPr lang="zh-TW" altLang="en-US" sz="2400" dirty="0">
              <a:solidFill>
                <a:srgbClr val="0000FF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7</a:t>
            </a:fld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2904" y="2246762"/>
            <a:ext cx="2924384" cy="1891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D:\CERN CCT磁体 (2018-2022)\Coil Fabrication\IMG_00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682" y="4401660"/>
            <a:ext cx="2857230" cy="214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D:\CERN CCT磁体 (2018-2022)\Coil Fabrication\IMG_004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7625" y="4488730"/>
            <a:ext cx="2589101" cy="194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9150" y="2190852"/>
            <a:ext cx="268605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7270" y="2130374"/>
            <a:ext cx="2790825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0595" y="4488730"/>
            <a:ext cx="28575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0633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Update of the 2.2-m long </a:t>
            </a:r>
            <a:r>
              <a:rPr lang="en-US" altLang="zh-CN" dirty="0">
                <a:latin typeface="Book Antiqua" panose="02040602050305030304" pitchFamily="18" charset="0"/>
              </a:rPr>
              <a:t>D2 Corrector </a:t>
            </a:r>
            <a:r>
              <a:rPr lang="en-US" altLang="zh-CN" dirty="0" smtClean="0"/>
              <a:t>Prototype -Winding</a:t>
            </a:r>
            <a:endParaRPr lang="zh-TW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800" dirty="0" smtClean="0">
                <a:solidFill>
                  <a:srgbClr val="0000FF"/>
                </a:solidFill>
              </a:rPr>
              <a:t>Winding </a:t>
            </a:r>
            <a:r>
              <a:rPr lang="en-US" altLang="zh-TW" sz="2800" dirty="0">
                <a:solidFill>
                  <a:srgbClr val="0000FF"/>
                </a:solidFill>
              </a:rPr>
              <a:t>(WST</a:t>
            </a:r>
            <a:r>
              <a:rPr lang="en-US" altLang="zh-TW" sz="2800" dirty="0" smtClean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US" altLang="zh-TW" sz="2400" dirty="0" smtClean="0">
                <a:solidFill>
                  <a:srgbClr val="0000FF"/>
                </a:solidFill>
              </a:rPr>
              <a:t>1</a:t>
            </a:r>
            <a:r>
              <a:rPr lang="en-US" altLang="zh-TW" sz="2400" baseline="30000" dirty="0" smtClean="0">
                <a:solidFill>
                  <a:srgbClr val="0000FF"/>
                </a:solidFill>
              </a:rPr>
              <a:t>st</a:t>
            </a:r>
            <a:r>
              <a:rPr lang="en-US" altLang="zh-TW" sz="2400" dirty="0" smtClean="0">
                <a:solidFill>
                  <a:srgbClr val="0000FF"/>
                </a:solidFill>
              </a:rPr>
              <a:t> inner coil finished winding</a:t>
            </a:r>
            <a:endParaRPr lang="zh-TW" altLang="en-US" sz="2400" dirty="0">
              <a:solidFill>
                <a:srgbClr val="0000FF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8</a:t>
            </a:fld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6879" y="2985837"/>
            <a:ext cx="9342190" cy="3135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92496" y="927795"/>
            <a:ext cx="4566573" cy="272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2604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/>
              <a:t>Outline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</a:rPr>
              <a:t>Update 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</a:rPr>
              <a:t>of the </a:t>
            </a: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</a:rPr>
              <a:t>2.2-m long </a:t>
            </a: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D2 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Corrector </a:t>
            </a: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</a:rPr>
              <a:t>Prototype  </a:t>
            </a:r>
            <a:endParaRPr lang="en-US" altLang="zh-CN" sz="2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/>
              <a:t>Status of the Magnetic Measurements System </a:t>
            </a:r>
            <a:endParaRPr lang="en-US" altLang="zh-CN" sz="2800" dirty="0" smtClean="0"/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</a:rPr>
              <a:t>Schedule 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</a:rPr>
              <a:t>of the 2.2-m long </a:t>
            </a: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D2 </a:t>
            </a:r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Corrector </a:t>
            </a: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</a:rPr>
              <a:t>Prototype</a:t>
            </a: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</a:rPr>
              <a:t>Summary</a:t>
            </a:r>
            <a:endParaRPr lang="en-US" altLang="zh-CN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3091-DB55-4083-9544-DF6B04393C9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933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 HL-LHC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CERN HL-LHC" id="{AE7DA208-8B81-4041-92F0-3DF8BA38004A}" vid="{F123D863-EEDD-4A08-887A-DBA20501038D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HL-LHC</Template>
  <TotalTime>310199</TotalTime>
  <Words>593</Words>
  <Application>Microsoft Macintosh PowerPoint</Application>
  <PresentationFormat>Custom</PresentationFormat>
  <Paragraphs>93</Paragraphs>
  <Slides>15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CERN HL-LHC</vt:lpstr>
      <vt:lpstr>Update of D2 Corrector Prototype in China</vt:lpstr>
      <vt:lpstr>Outline</vt:lpstr>
      <vt:lpstr>Outline</vt:lpstr>
      <vt:lpstr>Update of the 2.2-m long D2 Corrector Prototype -Formers </vt:lpstr>
      <vt:lpstr>Update of the 2.2-m long D2 Corrector Prototype -Formers </vt:lpstr>
      <vt:lpstr>Update of the 2.2-m long D2 Corrector Prototype -Yoke </vt:lpstr>
      <vt:lpstr>Update of the 2.2-m long D2 Corrector Prototype -Winding</vt:lpstr>
      <vt:lpstr>Update of the 2.2-m long D2 Corrector Prototype -Winding</vt:lpstr>
      <vt:lpstr>Outline</vt:lpstr>
      <vt:lpstr>Status of the Magnetic Measurement Systems</vt:lpstr>
      <vt:lpstr>Outline</vt:lpstr>
      <vt:lpstr>Schedule of the 2.2-m long D2 Corrector Prototype</vt:lpstr>
      <vt:lpstr>Outline</vt:lpstr>
      <vt:lpstr>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Model, Prototype and Series Program of MCBRD in China</dc:title>
  <dc:creator>unknown</dc:creator>
  <cp:lastModifiedBy>Ezio Todesco</cp:lastModifiedBy>
  <cp:revision>703</cp:revision>
  <dcterms:created xsi:type="dcterms:W3CDTF">2018-10-16T18:17:18Z</dcterms:created>
  <dcterms:modified xsi:type="dcterms:W3CDTF">2019-09-30T12:34:12Z</dcterms:modified>
</cp:coreProperties>
</file>