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4"/>
  </p:notesMasterIdLst>
  <p:handoutMasterIdLst>
    <p:handoutMasterId r:id="rId35"/>
  </p:handoutMasterIdLst>
  <p:sldIdLst>
    <p:sldId id="270" r:id="rId5"/>
    <p:sldId id="271" r:id="rId6"/>
    <p:sldId id="272"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58" r:id="rId22"/>
    <p:sldId id="259" r:id="rId23"/>
    <p:sldId id="260" r:id="rId24"/>
    <p:sldId id="261" r:id="rId25"/>
    <p:sldId id="262" r:id="rId26"/>
    <p:sldId id="263" r:id="rId27"/>
    <p:sldId id="264" r:id="rId28"/>
    <p:sldId id="265" r:id="rId29"/>
    <p:sldId id="266" r:id="rId30"/>
    <p:sldId id="267" r:id="rId31"/>
    <p:sldId id="268" r:id="rId32"/>
    <p:sldId id="269" r:id="rId3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9EE2"/>
    <a:srgbClr val="FFCC66"/>
    <a:srgbClr val="BFF1FF"/>
    <a:srgbClr val="008A3E"/>
    <a:srgbClr val="00642D"/>
    <a:srgbClr val="FFFFCC"/>
    <a:srgbClr val="512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06" autoAdjust="0"/>
    <p:restoredTop sz="97503" autoAdjust="0"/>
  </p:normalViewPr>
  <p:slideViewPr>
    <p:cSldViewPr snapToObjects="1" showGuides="1">
      <p:cViewPr varScale="1">
        <p:scale>
          <a:sx n="149" d="100"/>
          <a:sy n="149" d="100"/>
        </p:scale>
        <p:origin x="132" y="258"/>
      </p:cViewPr>
      <p:guideLst>
        <p:guide orient="horz" pos="1620"/>
        <p:guide pos="2880"/>
      </p:guideLst>
    </p:cSldViewPr>
  </p:slideViewPr>
  <p:outlineViewPr>
    <p:cViewPr>
      <p:scale>
        <a:sx n="33" d="100"/>
        <a:sy n="33" d="100"/>
      </p:scale>
      <p:origin x="0" y="-378"/>
    </p:cViewPr>
  </p:outlineViewPr>
  <p:notesTextViewPr>
    <p:cViewPr>
      <p:scale>
        <a:sx n="3" d="2"/>
        <a:sy n="3" d="2"/>
      </p:scale>
      <p:origin x="0" y="0"/>
    </p:cViewPr>
  </p:notesTextViewPr>
  <p:notesViewPr>
    <p:cSldViewPr snapToObjects="1">
      <p:cViewPr varScale="1">
        <p:scale>
          <a:sx n="94" d="100"/>
          <a:sy n="94" d="100"/>
        </p:scale>
        <p:origin x="315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11/10/2019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11/10/2019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dirty="0"/>
          </a:p>
        </p:txBody>
      </p:sp>
    </p:spTree>
    <p:extLst>
      <p:ext uri="{BB962C8B-B14F-4D97-AF65-F5344CB8AC3E}">
        <p14:creationId xmlns:p14="http://schemas.microsoft.com/office/powerpoint/2010/main" val="851730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dirty="0"/>
          </a:p>
        </p:txBody>
      </p:sp>
    </p:spTree>
    <p:extLst>
      <p:ext uri="{BB962C8B-B14F-4D97-AF65-F5344CB8AC3E}">
        <p14:creationId xmlns:p14="http://schemas.microsoft.com/office/powerpoint/2010/main" val="37943354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smtClean="0"/>
              <a:t>Integration Meeting Template</a:t>
            </a:r>
            <a:br>
              <a:rPr lang="en-GB" noProof="0" dirty="0" smtClean="0"/>
            </a:br>
            <a:r>
              <a:rPr lang="en-GB" noProof="0" dirty="0" smtClean="0"/>
              <a:t>Title</a:t>
            </a:r>
            <a:endParaRPr lang="en-GB" noProof="0" dirty="0"/>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smtClean="0"/>
              <a:t>ST Number (Top product) / HLLHC-building name-reference-services</a:t>
            </a:r>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smtClean="0"/>
              <a:t>EDMS No. / Date</a:t>
            </a:r>
            <a:endParaRPr lang="en-GB" dirty="0"/>
          </a:p>
        </p:txBody>
      </p:sp>
      <p:sp>
        <p:nvSpPr>
          <p:cNvPr id="9"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extLst>
      <p:ext uri="{BB962C8B-B14F-4D97-AF65-F5344CB8AC3E}">
        <p14:creationId xmlns:p14="http://schemas.microsoft.com/office/powerpoint/2010/main" val="28302396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
        <p:nvSpPr>
          <p:cNvPr id="7" name="Espace réservé du pied de page 4"/>
          <p:cNvSpPr>
            <a:spLocks noGrp="1"/>
          </p:cNvSpPr>
          <p:nvPr>
            <p:ph type="ftr" sz="quarter" idx="3"/>
          </p:nvPr>
        </p:nvSpPr>
        <p:spPr>
          <a:xfrm>
            <a:off x="61200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0" name="Espace réservé du pied de page 4"/>
          <p:cNvSpPr>
            <a:spLocks noGrp="1"/>
          </p:cNvSpPr>
          <p:nvPr>
            <p:ph type="ftr" sz="quarter" idx="1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6"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5"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
        <p:nvSpPr>
          <p:cNvPr id="8"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9"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611120" y="4876005"/>
            <a:ext cx="7920880" cy="162791"/>
          </a:xfrm>
          <a:prstGeom prst="rect">
            <a:avLst/>
          </a:prstGeom>
        </p:spPr>
        <p:txBody>
          <a:bodyPr vert="horz" lIns="0" tIns="0" rIns="0" bIns="0" rtlCol="0" anchor="b"/>
          <a:lstStyle>
            <a:lvl1pPr algn="r">
              <a:defRPr sz="1100">
                <a:solidFill>
                  <a:schemeClr val="accent1"/>
                </a:solidFill>
              </a:defRPr>
            </a:lvl1pPr>
          </a:lstStyle>
          <a:p>
            <a:r>
              <a:rPr lang="en-GB" smtClean="0"/>
              <a:t>HL-LHC WP15 INTEGRATION</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timing>
    <p:tnLst>
      <p:par>
        <p:cTn id="1" dur="indefinite" restart="never" nodeType="tmRoot"/>
      </p:par>
    </p:tnLst>
  </p:timing>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3656" y="1755150"/>
            <a:ext cx="7200000" cy="888608"/>
          </a:xfrm>
        </p:spPr>
        <p:txBody>
          <a:bodyPr/>
          <a:lstStyle/>
          <a:p>
            <a:r>
              <a:rPr lang="en-US" i="1" dirty="0">
                <a:solidFill>
                  <a:srgbClr val="FF0000"/>
                </a:solidFill>
              </a:rPr>
              <a:t>Discussion on LS3 Activities Sequencing “Version-0”</a:t>
            </a:r>
            <a:endParaRPr lang="en-GB" i="1" dirty="0">
              <a:solidFill>
                <a:srgbClr val="FF0000"/>
              </a:solidFill>
            </a:endParaRPr>
          </a:p>
        </p:txBody>
      </p:sp>
      <p:sp>
        <p:nvSpPr>
          <p:cNvPr id="5" name="Text Placeholder 4"/>
          <p:cNvSpPr>
            <a:spLocks noGrp="1"/>
          </p:cNvSpPr>
          <p:nvPr>
            <p:ph type="body" sz="quarter" idx="19"/>
          </p:nvPr>
        </p:nvSpPr>
        <p:spPr>
          <a:xfrm>
            <a:off x="5508104" y="4757905"/>
            <a:ext cx="2736304" cy="269875"/>
          </a:xfrm>
        </p:spPr>
        <p:txBody>
          <a:bodyPr/>
          <a:lstStyle/>
          <a:p>
            <a:r>
              <a:rPr lang="en-GB" dirty="0" smtClean="0"/>
              <a:t>EDMS </a:t>
            </a:r>
            <a:r>
              <a:rPr lang="en-GB" b="1" dirty="0"/>
              <a:t>2254475 </a:t>
            </a:r>
            <a:endParaRPr lang="en-GB" dirty="0"/>
          </a:p>
        </p:txBody>
      </p:sp>
      <p:sp>
        <p:nvSpPr>
          <p:cNvPr id="7" name="Subtitle 2"/>
          <p:cNvSpPr txBox="1">
            <a:spLocks/>
          </p:cNvSpPr>
          <p:nvPr/>
        </p:nvSpPr>
        <p:spPr>
          <a:xfrm>
            <a:off x="1475656" y="3086659"/>
            <a:ext cx="6858000" cy="554357"/>
          </a:xfrm>
          <a:prstGeom prst="rect">
            <a:avLst/>
          </a:prstGeom>
        </p:spPr>
        <p:txBody>
          <a:bodyPr vert="horz" lIns="0" tIns="0" rIns="0" bIns="0" rtlCol="0">
            <a:norm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t>M. Modena, M. Mendes, M. Alcaide and P. Fessia</a:t>
            </a:r>
            <a:endParaRPr lang="en-GB" i="1" dirty="0"/>
          </a:p>
        </p:txBody>
      </p:sp>
      <p:sp>
        <p:nvSpPr>
          <p:cNvPr id="3" name="TextBox 2"/>
          <p:cNvSpPr txBox="1"/>
          <p:nvPr/>
        </p:nvSpPr>
        <p:spPr>
          <a:xfrm>
            <a:off x="323528" y="4750781"/>
            <a:ext cx="1316194" cy="276999"/>
          </a:xfrm>
          <a:prstGeom prst="rect">
            <a:avLst/>
          </a:prstGeom>
          <a:noFill/>
        </p:spPr>
        <p:txBody>
          <a:bodyPr wrap="none" rtlCol="0">
            <a:spAutoFit/>
          </a:bodyPr>
          <a:lstStyle/>
          <a:p>
            <a:r>
              <a:rPr lang="en-GB" sz="1200" dirty="0" smtClean="0"/>
              <a:t>11 October 2019</a:t>
            </a:r>
            <a:endParaRPr lang="en-GB" sz="1200" dirty="0"/>
          </a:p>
        </p:txBody>
      </p:sp>
    </p:spTree>
    <p:extLst>
      <p:ext uri="{BB962C8B-B14F-4D97-AF65-F5344CB8AC3E}">
        <p14:creationId xmlns:p14="http://schemas.microsoft.com/office/powerpoint/2010/main" val="3134218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551468"/>
          </a:xfrm>
        </p:spPr>
        <p:txBody>
          <a:bodyPr/>
          <a:lstStyle/>
          <a:p>
            <a:r>
              <a:rPr lang="pt-PT" i="1" dirty="0" smtClean="0">
                <a:solidFill>
                  <a:srgbClr val="FF0000"/>
                </a:solidFill>
              </a:rPr>
              <a:t>Assumptions: Dismantling</a:t>
            </a:r>
            <a:endParaRPr lang="en-GB" i="1" dirty="0">
              <a:solidFill>
                <a:srgbClr val="FF0000"/>
              </a:solidFill>
            </a:endParaRPr>
          </a:p>
        </p:txBody>
      </p:sp>
      <p:sp>
        <p:nvSpPr>
          <p:cNvPr id="3" name="Content Placeholder 2"/>
          <p:cNvSpPr>
            <a:spLocks noGrp="1"/>
          </p:cNvSpPr>
          <p:nvPr>
            <p:ph idx="1"/>
          </p:nvPr>
        </p:nvSpPr>
        <p:spPr>
          <a:xfrm>
            <a:off x="191039" y="736638"/>
            <a:ext cx="8711778" cy="4030625"/>
          </a:xfrm>
        </p:spPr>
        <p:txBody>
          <a:bodyPr>
            <a:normAutofit fontScale="70000" lnSpcReduction="20000"/>
          </a:bodyPr>
          <a:lstStyle/>
          <a:p>
            <a:r>
              <a:rPr lang="pt-PT" dirty="0" smtClean="0">
                <a:solidFill>
                  <a:srgbClr val="FF0000"/>
                </a:solidFill>
              </a:rPr>
              <a:t>Critical path: </a:t>
            </a:r>
            <a:r>
              <a:rPr lang="pt-PT" u="sng" dirty="0" smtClean="0">
                <a:solidFill>
                  <a:srgbClr val="FF0000"/>
                </a:solidFill>
              </a:rPr>
              <a:t>magnets</a:t>
            </a:r>
            <a:r>
              <a:rPr lang="pt-PT" dirty="0" smtClean="0">
                <a:solidFill>
                  <a:srgbClr val="FF0000"/>
                </a:solidFill>
              </a:rPr>
              <a:t> (+ DFBX </a:t>
            </a:r>
            <a:r>
              <a:rPr lang="pt-PT" sz="1350" i="1" dirty="0">
                <a:solidFill>
                  <a:srgbClr val="FF0000"/>
                </a:solidFill>
              </a:rPr>
              <a:t>TE-CRG responsibility</a:t>
            </a:r>
            <a:r>
              <a:rPr lang="pt-PT" dirty="0" smtClean="0">
                <a:solidFill>
                  <a:srgbClr val="FF0000"/>
                </a:solidFill>
              </a:rPr>
              <a:t>) </a:t>
            </a:r>
            <a:r>
              <a:rPr lang="pt-PT" u="sng" dirty="0" smtClean="0">
                <a:solidFill>
                  <a:srgbClr val="FF0000"/>
                </a:solidFill>
              </a:rPr>
              <a:t>dismantling</a:t>
            </a:r>
            <a:r>
              <a:rPr lang="pt-PT" dirty="0" smtClean="0">
                <a:solidFill>
                  <a:srgbClr val="FF0000"/>
                </a:solidFill>
              </a:rPr>
              <a:t>.</a:t>
            </a:r>
          </a:p>
          <a:p>
            <a:pPr lvl="1"/>
            <a:r>
              <a:rPr lang="pt-PT" dirty="0" smtClean="0"/>
              <a:t>Assumed </a:t>
            </a:r>
            <a:r>
              <a:rPr lang="pt-PT" u="sng" dirty="0" smtClean="0"/>
              <a:t>2 full teams/trains </a:t>
            </a:r>
            <a:r>
              <a:rPr lang="pt-PT" dirty="0" smtClean="0"/>
              <a:t>of MSC activities proceeding in the LHC tunnel.</a:t>
            </a:r>
          </a:p>
          <a:p>
            <a:pPr lvl="1"/>
            <a:r>
              <a:rPr lang="pt-PT" dirty="0" smtClean="0"/>
              <a:t>MSC preferred option: </a:t>
            </a:r>
            <a:r>
              <a:rPr lang="pt-PT" dirty="0" smtClean="0">
                <a:solidFill>
                  <a:srgbClr val="FF0000"/>
                </a:solidFill>
              </a:rPr>
              <a:t>work in </a:t>
            </a:r>
            <a:r>
              <a:rPr lang="pt-PT" u="sng" dirty="0" smtClean="0">
                <a:solidFill>
                  <a:srgbClr val="FF0000"/>
                </a:solidFill>
              </a:rPr>
              <a:t>adjacent LSSs </a:t>
            </a:r>
            <a:r>
              <a:rPr lang="pt-PT" dirty="0" smtClean="0"/>
              <a:t>(e.g. LSS1L in parallel with LSS1R).</a:t>
            </a:r>
          </a:p>
          <a:p>
            <a:pPr lvl="1"/>
            <a:r>
              <a:rPr lang="pt-PT" u="sng" dirty="0" smtClean="0"/>
              <a:t>Note: </a:t>
            </a:r>
            <a:r>
              <a:rPr lang="pt-PT" dirty="0" smtClean="0"/>
              <a:t>Other equipment (collimators, TAN, shieldings, vacuum, forward physics) de-installed </a:t>
            </a:r>
            <a:r>
              <a:rPr lang="pt-PT" u="sng" dirty="0" smtClean="0"/>
              <a:t>in the shadow </a:t>
            </a:r>
            <a:r>
              <a:rPr lang="pt-PT" dirty="0" smtClean="0"/>
              <a:t>– and </a:t>
            </a:r>
            <a:r>
              <a:rPr lang="pt-PT" u="sng" dirty="0" smtClean="0"/>
              <a:t>in co-habitation</a:t>
            </a:r>
            <a:r>
              <a:rPr lang="pt-PT" dirty="0" smtClean="0"/>
              <a:t> – with magnet removal.</a:t>
            </a:r>
          </a:p>
          <a:p>
            <a:pPr lvl="1"/>
            <a:r>
              <a:rPr lang="pt-PT" u="sng" dirty="0"/>
              <a:t>Note</a:t>
            </a:r>
            <a:r>
              <a:rPr lang="pt-PT" dirty="0"/>
              <a:t>: </a:t>
            </a:r>
            <a:r>
              <a:rPr lang="pt-PT" u="sng" dirty="0"/>
              <a:t>TAS dismantling </a:t>
            </a:r>
            <a:r>
              <a:rPr lang="pt-PT" dirty="0"/>
              <a:t>must be coordinated with Experiment Planning (and depends by the </a:t>
            </a:r>
            <a:r>
              <a:rPr lang="pt-PT" dirty="0" smtClean="0"/>
              <a:t>detectors opening </a:t>
            </a:r>
            <a:r>
              <a:rPr lang="pt-PT" dirty="0"/>
              <a:t>status</a:t>
            </a:r>
            <a:r>
              <a:rPr lang="pt-PT" dirty="0" smtClean="0"/>
              <a:t>).</a:t>
            </a:r>
          </a:p>
          <a:p>
            <a:r>
              <a:rPr lang="pt-PT" u="sng" dirty="0" smtClean="0">
                <a:solidFill>
                  <a:srgbClr val="FF0000"/>
                </a:solidFill>
              </a:rPr>
              <a:t>Critical path: EN-EL De-cabling </a:t>
            </a:r>
            <a:r>
              <a:rPr lang="pt-PT" u="sng" dirty="0" smtClean="0"/>
              <a:t>(after machine de-installation):</a:t>
            </a:r>
          </a:p>
          <a:p>
            <a:pPr lvl="1"/>
            <a:r>
              <a:rPr lang="pt-PT" dirty="0" smtClean="0"/>
              <a:t>Activities under discussion, current best </a:t>
            </a:r>
            <a:r>
              <a:rPr lang="pt-PT" dirty="0" smtClean="0"/>
              <a:t>estimation: </a:t>
            </a:r>
            <a:r>
              <a:rPr lang="pt-PT" u="sng" dirty="0" smtClean="0">
                <a:solidFill>
                  <a:srgbClr val="FF0000"/>
                </a:solidFill>
              </a:rPr>
              <a:t>18.5w </a:t>
            </a:r>
            <a:r>
              <a:rPr lang="pt-PT" dirty="0"/>
              <a:t>= </a:t>
            </a:r>
            <a:r>
              <a:rPr lang="pt-PT" dirty="0" smtClean="0"/>
              <a:t>9w (</a:t>
            </a:r>
            <a:r>
              <a:rPr lang="pt-PT" dirty="0"/>
              <a:t>S&amp;C) + </a:t>
            </a:r>
            <a:r>
              <a:rPr lang="pt-PT" dirty="0" smtClean="0"/>
              <a:t>0.5w (OF) </a:t>
            </a:r>
            <a:r>
              <a:rPr lang="pt-PT" dirty="0"/>
              <a:t>+ </a:t>
            </a:r>
            <a:r>
              <a:rPr lang="pt-PT" dirty="0" smtClean="0"/>
              <a:t>9 w(TBC) (PW),</a:t>
            </a:r>
            <a:r>
              <a:rPr lang="pt-PT" dirty="0" smtClean="0">
                <a:solidFill>
                  <a:srgbClr val="00B0F0"/>
                </a:solidFill>
              </a:rPr>
              <a:t> </a:t>
            </a:r>
            <a:r>
              <a:rPr lang="pt-PT" dirty="0" smtClean="0"/>
              <a:t>one shift. IP sides R and L in parallel and including the temporarly displacement of some safety and access cables.</a:t>
            </a:r>
          </a:p>
          <a:p>
            <a:pPr lvl="1"/>
            <a:r>
              <a:rPr lang="pt-PT" u="sng" dirty="0" smtClean="0"/>
              <a:t>Note: </a:t>
            </a:r>
            <a:r>
              <a:rPr lang="pt-PT" dirty="0" smtClean="0"/>
              <a:t>Possible reduction (factor 1.7) could come from 2 shifts work but with </a:t>
            </a:r>
            <a:r>
              <a:rPr lang="pt-PT" dirty="0" smtClean="0"/>
              <a:t>major </a:t>
            </a:r>
            <a:r>
              <a:rPr lang="pt-PT" dirty="0" smtClean="0"/>
              <a:t>impact for CERN supervision (today not expected/possible).</a:t>
            </a:r>
            <a:endParaRPr lang="pt-PT" i="1" u="sng"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406721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373" y="0"/>
            <a:ext cx="7886700" cy="537328"/>
          </a:xfrm>
        </p:spPr>
        <p:txBody>
          <a:bodyPr/>
          <a:lstStyle/>
          <a:p>
            <a:r>
              <a:rPr lang="pt-PT" i="1" dirty="0" smtClean="0">
                <a:solidFill>
                  <a:srgbClr val="FF0000"/>
                </a:solidFill>
              </a:rPr>
              <a:t>Assumptions: Re-installation of Services</a:t>
            </a:r>
            <a:endParaRPr lang="en-GB" i="1" dirty="0">
              <a:solidFill>
                <a:srgbClr val="FF0000"/>
              </a:solidFill>
            </a:endParaRPr>
          </a:p>
        </p:txBody>
      </p:sp>
      <p:sp>
        <p:nvSpPr>
          <p:cNvPr id="3" name="Content Placeholder 2"/>
          <p:cNvSpPr>
            <a:spLocks noGrp="1"/>
          </p:cNvSpPr>
          <p:nvPr>
            <p:ph idx="1"/>
          </p:nvPr>
        </p:nvSpPr>
        <p:spPr>
          <a:xfrm>
            <a:off x="186804" y="710224"/>
            <a:ext cx="8479839" cy="3884142"/>
          </a:xfrm>
        </p:spPr>
        <p:txBody>
          <a:bodyPr>
            <a:normAutofit fontScale="77500" lnSpcReduction="20000"/>
          </a:bodyPr>
          <a:lstStyle/>
          <a:p>
            <a:r>
              <a:rPr lang="pt-PT" u="sng" dirty="0">
                <a:solidFill>
                  <a:srgbClr val="FF0000"/>
                </a:solidFill>
              </a:rPr>
              <a:t>Critical path: </a:t>
            </a:r>
            <a:r>
              <a:rPr lang="pt-PT" dirty="0" smtClean="0"/>
              <a:t>1</a:t>
            </a:r>
            <a:r>
              <a:rPr lang="pt-PT" baseline="30000" dirty="0" smtClean="0"/>
              <a:t>st</a:t>
            </a:r>
            <a:r>
              <a:rPr lang="pt-PT" dirty="0" smtClean="0"/>
              <a:t> Cable re-installation phase (</a:t>
            </a:r>
            <a:r>
              <a:rPr lang="pt-PT" u="sng" dirty="0" smtClean="0"/>
              <a:t>general services after cores completion</a:t>
            </a:r>
            <a:r>
              <a:rPr lang="pt-PT" dirty="0"/>
              <a:t> </a:t>
            </a:r>
            <a:r>
              <a:rPr lang="pt-PT" dirty="0" smtClean="0"/>
              <a:t>and before HL-LHC equipment installation):</a:t>
            </a:r>
          </a:p>
          <a:p>
            <a:pPr lvl="1"/>
            <a:r>
              <a:rPr lang="pt-PT" dirty="0" smtClean="0"/>
              <a:t>EN-EL FC: 1 </a:t>
            </a:r>
            <a:r>
              <a:rPr lang="pt-PT" dirty="0" smtClean="0"/>
              <a:t>w/IP </a:t>
            </a:r>
            <a:r>
              <a:rPr lang="pt-PT" dirty="0" smtClean="0"/>
              <a:t>side to re-install fibers ducts and re-position safety cables trays and ducts.</a:t>
            </a:r>
          </a:p>
          <a:p>
            <a:pPr lvl="1"/>
            <a:r>
              <a:rPr lang="pt-PT" dirty="0" smtClean="0"/>
              <a:t>EN-EL powering: 8 w/IP side (TBC!) </a:t>
            </a:r>
          </a:p>
          <a:p>
            <a:pPr lvl="1"/>
            <a:r>
              <a:rPr lang="pt-PT" dirty="0" smtClean="0"/>
              <a:t>Same consideration for improvment with 2 shift activities.</a:t>
            </a:r>
          </a:p>
          <a:p>
            <a:r>
              <a:rPr lang="pt-PT" dirty="0" smtClean="0"/>
              <a:t>Re-installation of monorail (EN-HE) and CV piping not yet fully detailed, since very localized in the areas, we assume could be done in the shadow of EN-EL activities.</a:t>
            </a:r>
          </a:p>
          <a:p>
            <a:r>
              <a:rPr lang="pt-PT" dirty="0" smtClean="0"/>
              <a:t>So, finally we assume at the moment </a:t>
            </a:r>
            <a:r>
              <a:rPr lang="pt-PT" u="sng" dirty="0" smtClean="0">
                <a:solidFill>
                  <a:srgbClr val="FF0000"/>
                </a:solidFill>
              </a:rPr>
              <a:t>9 weeks/IP side </a:t>
            </a:r>
            <a:r>
              <a:rPr lang="pt-PT" dirty="0" smtClean="0"/>
              <a:t>for this part (</a:t>
            </a:r>
            <a:r>
              <a:rPr lang="pt-PT" dirty="0" smtClean="0">
                <a:sym typeface="Wingdings" panose="05000000000000000000" pitchFamily="2" charset="2"/>
              </a:rPr>
              <a:t>not needed at the moment to do more than 2 IP sides in parallel</a:t>
            </a:r>
            <a:r>
              <a:rPr lang="pt-PT" dirty="0" smtClean="0"/>
              <a:t>).</a:t>
            </a:r>
          </a:p>
          <a:p>
            <a:pPr lvl="1"/>
            <a:endParaRPr lang="pt-PT" dirty="0" smtClean="0"/>
          </a:p>
          <a:p>
            <a:pPr lvl="1"/>
            <a:endParaRPr lang="pt-PT" dirty="0" smtClean="0"/>
          </a:p>
          <a:p>
            <a:pPr lvl="1"/>
            <a:endParaRPr lang="pt-PT" dirty="0" smtClean="0"/>
          </a:p>
          <a:p>
            <a:pPr lvl="1"/>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172623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2258"/>
            <a:ext cx="7886700" cy="709586"/>
          </a:xfrm>
        </p:spPr>
        <p:txBody>
          <a:bodyPr>
            <a:normAutofit/>
          </a:bodyPr>
          <a:lstStyle/>
          <a:p>
            <a:r>
              <a:rPr lang="pt-PT" i="1" dirty="0" smtClean="0">
                <a:solidFill>
                  <a:srgbClr val="FF0000"/>
                </a:solidFill>
              </a:rPr>
              <a:t>Assumptions: </a:t>
            </a:r>
            <a:r>
              <a:rPr lang="pt-PT" i="1" dirty="0">
                <a:solidFill>
                  <a:srgbClr val="FF0000"/>
                </a:solidFill>
              </a:rPr>
              <a:t>HL-LHC Installation</a:t>
            </a:r>
            <a:endParaRPr lang="en-GB" i="1" dirty="0">
              <a:solidFill>
                <a:srgbClr val="FF0000"/>
              </a:solidFill>
            </a:endParaRPr>
          </a:p>
        </p:txBody>
      </p:sp>
      <p:sp>
        <p:nvSpPr>
          <p:cNvPr id="3" name="Content Placeholder 2"/>
          <p:cNvSpPr>
            <a:spLocks noGrp="1"/>
          </p:cNvSpPr>
          <p:nvPr>
            <p:ph idx="1"/>
          </p:nvPr>
        </p:nvSpPr>
        <p:spPr>
          <a:xfrm>
            <a:off x="88783" y="403780"/>
            <a:ext cx="8946160" cy="4739720"/>
          </a:xfrm>
        </p:spPr>
        <p:txBody>
          <a:bodyPr>
            <a:noAutofit/>
          </a:bodyPr>
          <a:lstStyle/>
          <a:p>
            <a:r>
              <a:rPr lang="pt-PT" sz="1200" dirty="0"/>
              <a:t>At this stage, only activities </a:t>
            </a:r>
            <a:r>
              <a:rPr lang="pt-PT" sz="1200" dirty="0">
                <a:solidFill>
                  <a:srgbClr val="FF0000"/>
                </a:solidFill>
              </a:rPr>
              <a:t>on critical path </a:t>
            </a:r>
            <a:r>
              <a:rPr lang="pt-PT" sz="1200" dirty="0"/>
              <a:t>(i.e. cryogenics, magnets and cabling) were considered in more details, </a:t>
            </a:r>
            <a:r>
              <a:rPr lang="pt-PT" sz="1200" i="1" dirty="0"/>
              <a:t>we assume that other installation could be done in the shadow of the critical path activities).</a:t>
            </a:r>
          </a:p>
          <a:p>
            <a:r>
              <a:rPr lang="pt-PT" sz="1200" dirty="0">
                <a:solidFill>
                  <a:srgbClr val="FF0000"/>
                </a:solidFill>
              </a:rPr>
              <a:t>On </a:t>
            </a:r>
            <a:r>
              <a:rPr lang="pt-PT" sz="1200" b="1" u="sng" dirty="0">
                <a:solidFill>
                  <a:srgbClr val="FF0000"/>
                </a:solidFill>
              </a:rPr>
              <a:t>critical path: </a:t>
            </a:r>
          </a:p>
          <a:p>
            <a:pPr marL="402431" lvl="1"/>
            <a:r>
              <a:rPr lang="pt-PT" sz="1200" b="1" dirty="0">
                <a:solidFill>
                  <a:srgbClr val="FF0000"/>
                </a:solidFill>
              </a:rPr>
              <a:t>a) Cryogenics QXL installation </a:t>
            </a:r>
            <a:r>
              <a:rPr lang="pt-PT" sz="1200" dirty="0"/>
              <a:t>with 1 full commissioning/performance system test: estimated </a:t>
            </a:r>
            <a:r>
              <a:rPr lang="pt-PT" sz="1200" b="1" dirty="0">
                <a:solidFill>
                  <a:srgbClr val="FF0000"/>
                </a:solidFill>
              </a:rPr>
              <a:t>~</a:t>
            </a:r>
            <a:r>
              <a:rPr lang="pt-PT" sz="1200" b="1" u="sng" dirty="0">
                <a:solidFill>
                  <a:srgbClr val="FF0000"/>
                </a:solidFill>
              </a:rPr>
              <a:t>4 months</a:t>
            </a:r>
            <a:r>
              <a:rPr lang="pt-PT" sz="1200" b="1" dirty="0">
                <a:solidFill>
                  <a:srgbClr val="FF0000"/>
                </a:solidFill>
              </a:rPr>
              <a:t>/IP</a:t>
            </a:r>
            <a:r>
              <a:rPr lang="pt-PT" sz="1200" b="1" dirty="0"/>
              <a:t> </a:t>
            </a:r>
            <a:r>
              <a:rPr lang="pt-PT" sz="1200" dirty="0"/>
              <a:t>(at least for the 1st with the “system test”)</a:t>
            </a:r>
          </a:p>
          <a:p>
            <a:pPr marL="402431" lvl="1"/>
            <a:r>
              <a:rPr lang="pt-PT" sz="1200" b="1" dirty="0">
                <a:solidFill>
                  <a:srgbClr val="FF0000"/>
                </a:solidFill>
              </a:rPr>
              <a:t>b) Magnets installation and interconnection </a:t>
            </a:r>
            <a:r>
              <a:rPr lang="pt-PT" sz="1200" dirty="0"/>
              <a:t>(assumeed all magnets available for installation at requested date)</a:t>
            </a:r>
          </a:p>
          <a:p>
            <a:pPr marL="603647" lvl="2"/>
            <a:r>
              <a:rPr lang="pt-PT" sz="1200" dirty="0"/>
              <a:t>b.1: sequence: </a:t>
            </a:r>
            <a:r>
              <a:rPr lang="pt-PT" sz="1200" dirty="0">
                <a:solidFill>
                  <a:srgbClr val="FF0000"/>
                </a:solidFill>
              </a:rPr>
              <a:t>Q1-Q2a-Q2b-Q3-CP-D1-DCM-DFX-SC link :</a:t>
            </a:r>
            <a:r>
              <a:rPr lang="pt-PT" sz="1200" u="sng" dirty="0">
                <a:solidFill>
                  <a:srgbClr val="FF0000"/>
                </a:solidFill>
              </a:rPr>
              <a:t> </a:t>
            </a:r>
            <a:r>
              <a:rPr lang="pt-PT" sz="1200" b="1" u="sng" dirty="0">
                <a:solidFill>
                  <a:srgbClr val="FF0000"/>
                </a:solidFill>
              </a:rPr>
              <a:t>16 weeks / 1st IP </a:t>
            </a:r>
            <a:r>
              <a:rPr lang="pt-PT" sz="1200" dirty="0"/>
              <a:t>just for the interconnections between magnets, not counting leak checks.</a:t>
            </a:r>
            <a:endParaRPr lang="pt-PT" sz="1050" dirty="0">
              <a:solidFill>
                <a:srgbClr val="FF0000"/>
              </a:solidFill>
            </a:endParaRPr>
          </a:p>
          <a:p>
            <a:pPr marL="603647" lvl="2"/>
            <a:r>
              <a:rPr lang="pt-PT" sz="1200" dirty="0"/>
              <a:t>b.2: sequence of stand alone magnets: </a:t>
            </a:r>
            <a:r>
              <a:rPr lang="pt-PT" sz="1200" dirty="0">
                <a:solidFill>
                  <a:srgbClr val="FF0000"/>
                </a:solidFill>
              </a:rPr>
              <a:t>D2-Interlink-DFM-SC Link, Q4-DSL, Q5-DSL: </a:t>
            </a:r>
            <a:r>
              <a:rPr lang="pt-PT" sz="1200" b="1" u="sng" dirty="0">
                <a:solidFill>
                  <a:srgbClr val="FF0000"/>
                </a:solidFill>
              </a:rPr>
              <a:t>9 weeks / 1st IP </a:t>
            </a:r>
            <a:r>
              <a:rPr lang="pt-PT" sz="1200" dirty="0"/>
              <a:t>for</a:t>
            </a:r>
            <a:r>
              <a:rPr lang="pt-PT" sz="1200" b="1" dirty="0"/>
              <a:t> </a:t>
            </a:r>
            <a:r>
              <a:rPr lang="pt-PT" sz="1200" dirty="0"/>
              <a:t>the 4 objects, not counting leak checks.</a:t>
            </a:r>
          </a:p>
          <a:p>
            <a:pPr marL="532210" lvl="2"/>
            <a:r>
              <a:rPr lang="pt-PT" sz="1200" b="1" u="sng" dirty="0"/>
              <a:t>Learning curve </a:t>
            </a:r>
            <a:r>
              <a:rPr lang="pt-PT" sz="1200" b="1" dirty="0"/>
              <a:t>for the 2nd IP </a:t>
            </a:r>
            <a:r>
              <a:rPr lang="pt-PT" sz="1200" b="1" u="sng" dirty="0"/>
              <a:t>applied</a:t>
            </a:r>
            <a:r>
              <a:rPr lang="pt-PT" sz="1200" dirty="0"/>
              <a:t>.</a:t>
            </a:r>
          </a:p>
          <a:p>
            <a:pPr marL="532210" lvl="2"/>
            <a:r>
              <a:rPr lang="pt-PT" sz="1200" dirty="0">
                <a:solidFill>
                  <a:srgbClr val="FF0000"/>
                </a:solidFill>
              </a:rPr>
              <a:t>DSHX/DFX installation </a:t>
            </a:r>
            <a:r>
              <a:rPr lang="pt-PT" sz="1200" dirty="0"/>
              <a:t>assumed in </a:t>
            </a:r>
            <a:r>
              <a:rPr lang="pt-PT" sz="1200" u="sng" dirty="0"/>
              <a:t>PARALLEL of inner triplet </a:t>
            </a:r>
            <a:r>
              <a:rPr lang="pt-PT" sz="1200" dirty="0"/>
              <a:t>activities (not in the same area)</a:t>
            </a:r>
          </a:p>
          <a:p>
            <a:pPr marL="532210" lvl="2"/>
            <a:r>
              <a:rPr lang="pt-PT" sz="1200" dirty="0">
                <a:solidFill>
                  <a:srgbClr val="FF0000"/>
                </a:solidFill>
              </a:rPr>
              <a:t>DSHM/DFM installation </a:t>
            </a:r>
            <a:r>
              <a:rPr lang="pt-PT" sz="1200" dirty="0"/>
              <a:t>assumed </a:t>
            </a:r>
            <a:r>
              <a:rPr lang="pt-PT" sz="1200" u="sng" dirty="0"/>
              <a:t>AFTER D2 installation</a:t>
            </a:r>
            <a:r>
              <a:rPr lang="pt-PT" sz="1200" dirty="0"/>
              <a:t>. </a:t>
            </a:r>
          </a:p>
          <a:p>
            <a:pPr marL="402431" lvl="1"/>
            <a:r>
              <a:rPr lang="pt-PT" sz="1200" b="1" dirty="0">
                <a:solidFill>
                  <a:srgbClr val="FF0000"/>
                </a:solidFill>
              </a:rPr>
              <a:t>c) Cabling installation:</a:t>
            </a:r>
          </a:p>
          <a:p>
            <a:pPr marL="603647" lvl="2"/>
            <a:r>
              <a:rPr lang="pt-PT" sz="1200" dirty="0"/>
              <a:t>Signal/Control  provided an estimate of</a:t>
            </a:r>
            <a:r>
              <a:rPr lang="pt-PT" sz="1200" b="1" dirty="0"/>
              <a:t> </a:t>
            </a:r>
            <a:r>
              <a:rPr lang="pt-PT" sz="1200" b="1" u="sng" dirty="0">
                <a:solidFill>
                  <a:srgbClr val="FF0000"/>
                </a:solidFill>
              </a:rPr>
              <a:t>51w/IP</a:t>
            </a:r>
            <a:r>
              <a:rPr lang="pt-PT" sz="1200" b="1" dirty="0"/>
              <a:t> </a:t>
            </a:r>
            <a:r>
              <a:rPr lang="pt-PT" sz="1200" dirty="0"/>
              <a:t>side, (EN-EL ENP activities still to be included)</a:t>
            </a:r>
          </a:p>
          <a:p>
            <a:pPr marL="875110" lvl="3"/>
            <a:r>
              <a:rPr lang="pt-PT" sz="1200" dirty="0"/>
              <a:t>7 w/IP side for machine related (but NOT-HL) cables taken out for CE activities.</a:t>
            </a:r>
          </a:p>
          <a:p>
            <a:pPr marL="875110" lvl="3"/>
            <a:r>
              <a:rPr lang="pt-PT" sz="1200" dirty="0"/>
              <a:t>24 w/IP side for cabling campaign connecting LHC Tunnel with HL-LHC technical galleries</a:t>
            </a:r>
          </a:p>
          <a:p>
            <a:pPr marL="875110" lvl="3"/>
            <a:r>
              <a:rPr lang="pt-PT" sz="1200" dirty="0"/>
              <a:t>20 w/IP side for cabling campaign within LHC Tunnel and LHC technical galleries.  </a:t>
            </a:r>
          </a:p>
          <a:p>
            <a:pPr marL="532210" lvl="2"/>
            <a:r>
              <a:rPr lang="en-GB" sz="1200" b="1" u="sng" dirty="0">
                <a:solidFill>
                  <a:srgbClr val="FF0000"/>
                </a:solidFill>
              </a:rPr>
              <a:t>Working now on the optimisation </a:t>
            </a:r>
            <a:r>
              <a:rPr lang="pt-PT" sz="1200" dirty="0"/>
              <a:t>of these </a:t>
            </a:r>
            <a:r>
              <a:rPr lang="en-US" sz="1200" dirty="0"/>
              <a:t>(long) cabling campaigns in order to permit co-habitation with HL-LHC equipment installation (major saving in time </a:t>
            </a:r>
            <a:r>
              <a:rPr lang="en-US" sz="1200" dirty="0" smtClean="0"/>
              <a:t>expected…). </a:t>
            </a:r>
            <a:r>
              <a:rPr lang="en-US" sz="1200" dirty="0"/>
              <a:t>At the moment we have </a:t>
            </a:r>
            <a:r>
              <a:rPr lang="en-US" sz="1200" u="sng" dirty="0"/>
              <a:t>cabling in co-habitation with triplets interconnection</a:t>
            </a:r>
            <a:r>
              <a:rPr lang="en-US" sz="1200" dirty="0"/>
              <a:t>, other optimization under study!…</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9402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90" y="-105676"/>
            <a:ext cx="9328212" cy="650075"/>
          </a:xfrm>
        </p:spPr>
        <p:txBody>
          <a:bodyPr>
            <a:noAutofit/>
          </a:bodyPr>
          <a:lstStyle/>
          <a:p>
            <a:r>
              <a:rPr lang="pt-PT" sz="2400" i="1" dirty="0" smtClean="0">
                <a:solidFill>
                  <a:srgbClr val="FF0000"/>
                </a:solidFill>
              </a:rPr>
              <a:t>Assumptions: HL-LHC </a:t>
            </a:r>
            <a:r>
              <a:rPr lang="pt-PT" sz="2400" i="1" dirty="0">
                <a:solidFill>
                  <a:srgbClr val="FF0000"/>
                </a:solidFill>
              </a:rPr>
              <a:t>1st commissioning &amp; Cool Down</a:t>
            </a:r>
            <a:endParaRPr lang="en-GB" sz="2400" i="1" dirty="0">
              <a:solidFill>
                <a:srgbClr val="FF0000"/>
              </a:solidFill>
            </a:endParaRPr>
          </a:p>
        </p:txBody>
      </p:sp>
      <p:sp>
        <p:nvSpPr>
          <p:cNvPr id="3" name="Content Placeholder 2"/>
          <p:cNvSpPr>
            <a:spLocks noGrp="1"/>
          </p:cNvSpPr>
          <p:nvPr>
            <p:ph idx="1"/>
          </p:nvPr>
        </p:nvSpPr>
        <p:spPr>
          <a:xfrm>
            <a:off x="302395" y="888496"/>
            <a:ext cx="8486498" cy="3870826"/>
          </a:xfrm>
        </p:spPr>
        <p:txBody>
          <a:bodyPr>
            <a:normAutofit fontScale="77500" lnSpcReduction="20000"/>
          </a:bodyPr>
          <a:lstStyle/>
          <a:p>
            <a:r>
              <a:rPr lang="en-GB" dirty="0" smtClean="0"/>
              <a:t>Commissioning &amp; Cool down sequence </a:t>
            </a:r>
            <a:r>
              <a:rPr lang="en-GB" i="1" dirty="0" smtClean="0"/>
              <a:t>(including ELQA, leak tests, survey, powering tests...)</a:t>
            </a:r>
            <a:r>
              <a:rPr lang="en-GB" dirty="0" smtClean="0"/>
              <a:t>: The </a:t>
            </a:r>
            <a:r>
              <a:rPr lang="en-GB" u="sng" dirty="0" smtClean="0"/>
              <a:t>“non HL-LHC” sectors </a:t>
            </a:r>
            <a:r>
              <a:rPr lang="en-GB" dirty="0" smtClean="0"/>
              <a:t>considered done </a:t>
            </a:r>
            <a:r>
              <a:rPr lang="en-GB" u="sng" dirty="0" smtClean="0"/>
              <a:t>before </a:t>
            </a:r>
            <a:r>
              <a:rPr lang="en-GB" dirty="0" smtClean="0"/>
              <a:t>HL-LHC sectors (this would make available resources for S12, S45, S56, S81)</a:t>
            </a:r>
          </a:p>
          <a:p>
            <a:r>
              <a:rPr lang="en-GB" dirty="0" smtClean="0"/>
              <a:t>Commissioning &amp; Cool down sequence of LSS1/5 </a:t>
            </a:r>
            <a:r>
              <a:rPr lang="en-GB" u="sng" dirty="0" smtClean="0"/>
              <a:t>in HL-LHC will be technically independent</a:t>
            </a:r>
            <a:r>
              <a:rPr lang="en-GB" dirty="0" smtClean="0"/>
              <a:t> from that of the adjacent Arcs, </a:t>
            </a:r>
            <a:r>
              <a:rPr lang="en-GB" u="sng" dirty="0" smtClean="0"/>
              <a:t>but</a:t>
            </a:r>
            <a:r>
              <a:rPr lang="en-GB" dirty="0" smtClean="0"/>
              <a:t> in order to profit of that, a deep re-assessment and re-arrangement of the safety aspects in the areas is needed (and probably with some extra hardware, e.g. extra pressure doors?, others?).</a:t>
            </a:r>
          </a:p>
          <a:p>
            <a:r>
              <a:rPr lang="en-GB" dirty="0" smtClean="0"/>
              <a:t>Today, a </a:t>
            </a:r>
            <a:r>
              <a:rPr lang="en-GB" u="sng" dirty="0" smtClean="0"/>
              <a:t>maximum of 2 Sectors </a:t>
            </a:r>
            <a:r>
              <a:rPr lang="en-GB" dirty="0" smtClean="0"/>
              <a:t>can be cool-down and commissioned in parallel (resources of various teams + N2 and He logistic implications).</a:t>
            </a:r>
          </a:p>
          <a:p>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93218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le 1"/>
          <p:cNvSpPr txBox="1">
            <a:spLocks/>
          </p:cNvSpPr>
          <p:nvPr/>
        </p:nvSpPr>
        <p:spPr>
          <a:xfrm>
            <a:off x="612000" y="1"/>
            <a:ext cx="7992448" cy="54349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i="1" dirty="0">
                <a:solidFill>
                  <a:srgbClr val="FF0000"/>
                </a:solidFill>
              </a:rPr>
              <a:t>Separation QRL-QXL</a:t>
            </a:r>
          </a:p>
        </p:txBody>
      </p:sp>
      <p:grpSp>
        <p:nvGrpSpPr>
          <p:cNvPr id="21" name="Group 20"/>
          <p:cNvGrpSpPr/>
          <p:nvPr/>
        </p:nvGrpSpPr>
        <p:grpSpPr>
          <a:xfrm>
            <a:off x="156" y="555527"/>
            <a:ext cx="9159750" cy="1902719"/>
            <a:chOff x="156" y="555526"/>
            <a:chExt cx="9159750" cy="1902719"/>
          </a:xfrm>
        </p:grpSpPr>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t="17699" b="6355"/>
            <a:stretch/>
          </p:blipFill>
          <p:spPr>
            <a:xfrm>
              <a:off x="156" y="750677"/>
              <a:ext cx="9144000" cy="1673818"/>
            </a:xfrm>
            <a:prstGeom prst="rect">
              <a:avLst/>
            </a:prstGeom>
          </p:spPr>
        </p:pic>
        <p:sp>
          <p:nvSpPr>
            <p:cNvPr id="23" name="Rectangle 22"/>
            <p:cNvSpPr/>
            <p:nvPr/>
          </p:nvSpPr>
          <p:spPr>
            <a:xfrm>
              <a:off x="5865993" y="768301"/>
              <a:ext cx="828092" cy="3933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4" name="Rectangle 23"/>
            <p:cNvSpPr/>
            <p:nvPr/>
          </p:nvSpPr>
          <p:spPr>
            <a:xfrm>
              <a:off x="6470428" y="687265"/>
              <a:ext cx="648072"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5" name="Rectangle 24"/>
            <p:cNvSpPr/>
            <p:nvPr/>
          </p:nvSpPr>
          <p:spPr>
            <a:xfrm>
              <a:off x="7740508" y="555526"/>
              <a:ext cx="1403648"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6" name="Rectangle 25"/>
            <p:cNvSpPr/>
            <p:nvPr/>
          </p:nvSpPr>
          <p:spPr>
            <a:xfrm>
              <a:off x="7642956" y="729560"/>
              <a:ext cx="2796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27" name="Picture 26"/>
            <p:cNvPicPr>
              <a:picLocks noChangeAspect="1"/>
            </p:cNvPicPr>
            <p:nvPr/>
          </p:nvPicPr>
          <p:blipFill>
            <a:blip r:embed="rId4"/>
            <a:stretch>
              <a:fillRect/>
            </a:stretch>
          </p:blipFill>
          <p:spPr>
            <a:xfrm>
              <a:off x="5292080" y="1377621"/>
              <a:ext cx="3867826" cy="421494"/>
            </a:xfrm>
            <a:prstGeom prst="rect">
              <a:avLst/>
            </a:prstGeom>
          </p:spPr>
        </p:pic>
        <p:sp>
          <p:nvSpPr>
            <p:cNvPr id="28" name="TextBox 27"/>
            <p:cNvSpPr txBox="1"/>
            <p:nvPr/>
          </p:nvSpPr>
          <p:spPr>
            <a:xfrm>
              <a:off x="572483" y="1817873"/>
              <a:ext cx="349114"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UPR57</a:t>
              </a:r>
              <a:endParaRPr lang="en-GB" sz="700" dirty="0">
                <a:solidFill>
                  <a:srgbClr val="027791"/>
                </a:solidFill>
              </a:endParaRPr>
            </a:p>
          </p:txBody>
        </p:sp>
        <p:sp>
          <p:nvSpPr>
            <p:cNvPr id="29" name="TextBox 28"/>
            <p:cNvSpPr txBox="1"/>
            <p:nvPr/>
          </p:nvSpPr>
          <p:spPr>
            <a:xfrm>
              <a:off x="755576" y="1625936"/>
              <a:ext cx="290928"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UA57</a:t>
              </a:r>
              <a:endParaRPr lang="en-GB" sz="700" dirty="0">
                <a:solidFill>
                  <a:srgbClr val="027791"/>
                </a:solidFill>
              </a:endParaRPr>
            </a:p>
          </p:txBody>
        </p:sp>
        <p:sp>
          <p:nvSpPr>
            <p:cNvPr id="30" name="TextBox 29"/>
            <p:cNvSpPr txBox="1"/>
            <p:nvPr/>
          </p:nvSpPr>
          <p:spPr>
            <a:xfrm>
              <a:off x="4139952" y="1107746"/>
              <a:ext cx="257496"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UL57</a:t>
              </a:r>
              <a:endParaRPr lang="en-GB" sz="700" dirty="0">
                <a:solidFill>
                  <a:srgbClr val="027791"/>
                </a:solidFill>
              </a:endParaRPr>
            </a:p>
          </p:txBody>
        </p:sp>
        <p:sp>
          <p:nvSpPr>
            <p:cNvPr id="31" name="TextBox 30"/>
            <p:cNvSpPr txBox="1"/>
            <p:nvPr/>
          </p:nvSpPr>
          <p:spPr>
            <a:xfrm>
              <a:off x="1775476" y="876255"/>
              <a:ext cx="291075"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UR55</a:t>
              </a:r>
              <a:endParaRPr lang="en-GB" sz="700" dirty="0">
                <a:solidFill>
                  <a:srgbClr val="027791"/>
                </a:solidFill>
              </a:endParaRPr>
            </a:p>
          </p:txBody>
        </p:sp>
        <p:cxnSp>
          <p:nvCxnSpPr>
            <p:cNvPr id="32" name="Straight Connector 31"/>
            <p:cNvCxnSpPr/>
            <p:nvPr/>
          </p:nvCxnSpPr>
          <p:spPr>
            <a:xfrm flipV="1">
              <a:off x="921597" y="1555776"/>
              <a:ext cx="144016" cy="70161"/>
            </a:xfrm>
            <a:prstGeom prst="line">
              <a:avLst/>
            </a:prstGeom>
            <a:solidFill>
              <a:schemeClr val="bg1"/>
            </a:solidFill>
            <a:ln w="3175">
              <a:solidFill>
                <a:srgbClr val="027791"/>
              </a:solidFill>
            </a:ln>
          </p:spPr>
        </p:cxnSp>
        <p:cxnSp>
          <p:nvCxnSpPr>
            <p:cNvPr id="33" name="Straight Connector 32"/>
            <p:cNvCxnSpPr/>
            <p:nvPr/>
          </p:nvCxnSpPr>
          <p:spPr>
            <a:xfrm>
              <a:off x="500475" y="1817873"/>
              <a:ext cx="72008" cy="51198"/>
            </a:xfrm>
            <a:prstGeom prst="line">
              <a:avLst/>
            </a:prstGeom>
            <a:solidFill>
              <a:schemeClr val="bg1"/>
            </a:solidFill>
            <a:ln w="3175">
              <a:solidFill>
                <a:srgbClr val="027791"/>
              </a:solidFill>
            </a:ln>
          </p:spPr>
        </p:cxnSp>
        <p:cxnSp>
          <p:nvCxnSpPr>
            <p:cNvPr id="34" name="Straight Connector 33"/>
            <p:cNvCxnSpPr/>
            <p:nvPr/>
          </p:nvCxnSpPr>
          <p:spPr>
            <a:xfrm flipV="1">
              <a:off x="4295043" y="1036259"/>
              <a:ext cx="144016" cy="70161"/>
            </a:xfrm>
            <a:prstGeom prst="line">
              <a:avLst/>
            </a:prstGeom>
            <a:solidFill>
              <a:schemeClr val="bg1"/>
            </a:solidFill>
            <a:ln w="3175">
              <a:solidFill>
                <a:srgbClr val="027791"/>
              </a:solidFill>
            </a:ln>
          </p:spPr>
        </p:cxnSp>
        <p:pic>
          <p:nvPicPr>
            <p:cNvPr id="35" name="Picture 34"/>
            <p:cNvPicPr>
              <a:picLocks noChangeAspect="1"/>
            </p:cNvPicPr>
            <p:nvPr/>
          </p:nvPicPr>
          <p:blipFill rotWithShape="1">
            <a:blip r:embed="rId5"/>
            <a:srcRect l="361"/>
            <a:stretch/>
          </p:blipFill>
          <p:spPr>
            <a:xfrm>
              <a:off x="157" y="1871255"/>
              <a:ext cx="3779756" cy="586990"/>
            </a:xfrm>
            <a:prstGeom prst="rect">
              <a:avLst/>
            </a:prstGeom>
          </p:spPr>
        </p:pic>
      </p:grpSp>
      <p:pic>
        <p:nvPicPr>
          <p:cNvPr id="19" name="Picture 18"/>
          <p:cNvPicPr>
            <a:picLocks noChangeAspect="1"/>
          </p:cNvPicPr>
          <p:nvPr/>
        </p:nvPicPr>
        <p:blipFill rotWithShape="1">
          <a:blip r:embed="rId6" cstate="print">
            <a:extLst>
              <a:ext uri="{28A0092B-C50C-407E-A947-70E740481C1C}">
                <a14:useLocalDpi xmlns:a14="http://schemas.microsoft.com/office/drawing/2010/main" val="0"/>
              </a:ext>
            </a:extLst>
          </a:blip>
          <a:srcRect t="19244" b="37891"/>
          <a:stretch/>
        </p:blipFill>
        <p:spPr>
          <a:xfrm>
            <a:off x="1" y="2787775"/>
            <a:ext cx="9108504" cy="1584177"/>
          </a:xfrm>
          <a:prstGeom prst="rect">
            <a:avLst/>
          </a:prstGeom>
        </p:spPr>
      </p:pic>
      <p:pic>
        <p:nvPicPr>
          <p:cNvPr id="20" name="Picture 19"/>
          <p:cNvPicPr>
            <a:picLocks noChangeAspect="1"/>
          </p:cNvPicPr>
          <p:nvPr/>
        </p:nvPicPr>
        <p:blipFill rotWithShape="1">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rcRect t="85061" b="8261"/>
          <a:stretch/>
        </p:blipFill>
        <p:spPr>
          <a:xfrm>
            <a:off x="0" y="4389469"/>
            <a:ext cx="9144000" cy="288032"/>
          </a:xfrm>
          <a:prstGeom prst="rect">
            <a:avLst/>
          </a:prstGeom>
        </p:spPr>
      </p:pic>
      <p:cxnSp>
        <p:nvCxnSpPr>
          <p:cNvPr id="36" name="Straight Connector 35"/>
          <p:cNvCxnSpPr/>
          <p:nvPr/>
        </p:nvCxnSpPr>
        <p:spPr>
          <a:xfrm flipH="1">
            <a:off x="72534" y="4011910"/>
            <a:ext cx="907146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5226877" y="4011910"/>
            <a:ext cx="497252" cy="200055"/>
          </a:xfrm>
          <a:prstGeom prst="rect">
            <a:avLst/>
          </a:prstGeom>
          <a:noFill/>
        </p:spPr>
        <p:txBody>
          <a:bodyPr wrap="none">
            <a:spAutoFit/>
          </a:bodyPr>
          <a:lstStyle/>
          <a:p>
            <a:r>
              <a:rPr lang="fr-CH" sz="700" b="1" dirty="0">
                <a:solidFill>
                  <a:schemeClr val="bg1"/>
                </a:solidFill>
                <a:latin typeface="+mj-lt"/>
                <a:ea typeface="+mj-ea"/>
                <a:cs typeface="+mj-cs"/>
              </a:rPr>
              <a:t>TCLMB</a:t>
            </a:r>
            <a:endParaRPr lang="en-GB" sz="700" b="1" dirty="0">
              <a:solidFill>
                <a:schemeClr val="bg1"/>
              </a:solidFill>
              <a:latin typeface="+mj-lt"/>
              <a:ea typeface="+mj-ea"/>
              <a:cs typeface="+mj-cs"/>
            </a:endParaRPr>
          </a:p>
        </p:txBody>
      </p:sp>
      <p:sp>
        <p:nvSpPr>
          <p:cNvPr id="38" name="Rectangle 37"/>
          <p:cNvSpPr/>
          <p:nvPr/>
        </p:nvSpPr>
        <p:spPr>
          <a:xfrm>
            <a:off x="4320000" y="4099888"/>
            <a:ext cx="447558" cy="200055"/>
          </a:xfrm>
          <a:prstGeom prst="rect">
            <a:avLst/>
          </a:prstGeom>
          <a:noFill/>
        </p:spPr>
        <p:txBody>
          <a:bodyPr wrap="none">
            <a:spAutoFit/>
          </a:bodyPr>
          <a:lstStyle/>
          <a:p>
            <a:r>
              <a:rPr lang="fr-CH" sz="700" b="1" dirty="0">
                <a:latin typeface="+mj-lt"/>
                <a:ea typeface="+mj-ea"/>
                <a:cs typeface="+mj-cs"/>
              </a:rPr>
              <a:t>APWL</a:t>
            </a:r>
            <a:endParaRPr lang="en-GB" sz="700" b="1" dirty="0">
              <a:latin typeface="+mj-lt"/>
              <a:ea typeface="+mj-ea"/>
              <a:cs typeface="+mj-cs"/>
            </a:endParaRPr>
          </a:p>
        </p:txBody>
      </p:sp>
      <p:sp>
        <p:nvSpPr>
          <p:cNvPr id="39" name="Rectangle 38"/>
          <p:cNvSpPr/>
          <p:nvPr/>
        </p:nvSpPr>
        <p:spPr>
          <a:xfrm>
            <a:off x="4788024" y="4099888"/>
            <a:ext cx="421910" cy="200055"/>
          </a:xfrm>
          <a:prstGeom prst="rect">
            <a:avLst/>
          </a:prstGeom>
          <a:noFill/>
        </p:spPr>
        <p:txBody>
          <a:bodyPr wrap="none">
            <a:spAutoFit/>
          </a:bodyPr>
          <a:lstStyle/>
          <a:p>
            <a:r>
              <a:rPr lang="fr-CH" sz="700" b="1" dirty="0">
                <a:latin typeface="+mj-lt"/>
                <a:ea typeface="+mj-ea"/>
                <a:cs typeface="+mj-cs"/>
              </a:rPr>
              <a:t>BPTX</a:t>
            </a:r>
            <a:endParaRPr lang="en-GB" sz="700" b="1" dirty="0">
              <a:latin typeface="+mj-lt"/>
              <a:ea typeface="+mj-ea"/>
              <a:cs typeface="+mj-cs"/>
            </a:endParaRPr>
          </a:p>
        </p:txBody>
      </p:sp>
      <p:sp>
        <p:nvSpPr>
          <p:cNvPr id="40" name="Rectangle 39"/>
          <p:cNvSpPr/>
          <p:nvPr/>
        </p:nvSpPr>
        <p:spPr>
          <a:xfrm>
            <a:off x="1394296" y="3651871"/>
            <a:ext cx="585417" cy="400110"/>
          </a:xfrm>
          <a:prstGeom prst="rect">
            <a:avLst/>
          </a:prstGeom>
          <a:noFill/>
        </p:spPr>
        <p:txBody>
          <a:bodyPr wrap="none">
            <a:spAutoFit/>
          </a:bodyPr>
          <a:lstStyle/>
          <a:p>
            <a:pPr algn="ctr"/>
            <a:r>
              <a:rPr lang="en-GB" sz="1000" b="1" dirty="0">
                <a:solidFill>
                  <a:schemeClr val="bg1"/>
                </a:solidFill>
                <a:latin typeface="+mj-lt"/>
                <a:ea typeface="+mj-ea"/>
                <a:cs typeface="+mj-cs"/>
              </a:rPr>
              <a:t>CC1</a:t>
            </a:r>
          </a:p>
          <a:p>
            <a:pPr algn="ctr"/>
            <a:r>
              <a:rPr lang="fr-CH" sz="1000" b="1" dirty="0">
                <a:solidFill>
                  <a:schemeClr val="bg1"/>
                </a:solidFill>
                <a:latin typeface="+mj-lt"/>
                <a:ea typeface="+mj-ea"/>
                <a:cs typeface="+mj-cs"/>
              </a:rPr>
              <a:t>(DQW)</a:t>
            </a:r>
            <a:endParaRPr lang="en-GB" sz="1000" b="1" dirty="0">
              <a:solidFill>
                <a:schemeClr val="bg1"/>
              </a:solidFill>
              <a:latin typeface="+mj-lt"/>
              <a:ea typeface="+mj-ea"/>
              <a:cs typeface="+mj-cs"/>
            </a:endParaRPr>
          </a:p>
        </p:txBody>
      </p:sp>
      <p:sp>
        <p:nvSpPr>
          <p:cNvPr id="41" name="Rectangle 40"/>
          <p:cNvSpPr/>
          <p:nvPr/>
        </p:nvSpPr>
        <p:spPr>
          <a:xfrm>
            <a:off x="2326754" y="3651871"/>
            <a:ext cx="585417" cy="400110"/>
          </a:xfrm>
          <a:prstGeom prst="rect">
            <a:avLst/>
          </a:prstGeom>
          <a:noFill/>
        </p:spPr>
        <p:txBody>
          <a:bodyPr wrap="none">
            <a:spAutoFit/>
          </a:bodyPr>
          <a:lstStyle/>
          <a:p>
            <a:pPr algn="ctr"/>
            <a:r>
              <a:rPr lang="en-GB" sz="1000" b="1" dirty="0">
                <a:solidFill>
                  <a:schemeClr val="bg1"/>
                </a:solidFill>
                <a:latin typeface="+mj-lt"/>
                <a:ea typeface="+mj-ea"/>
                <a:cs typeface="+mj-cs"/>
              </a:rPr>
              <a:t>CC2</a:t>
            </a:r>
          </a:p>
          <a:p>
            <a:pPr algn="ctr"/>
            <a:r>
              <a:rPr lang="fr-CH" sz="1000" b="1" dirty="0">
                <a:solidFill>
                  <a:schemeClr val="bg1"/>
                </a:solidFill>
                <a:latin typeface="+mj-lt"/>
                <a:ea typeface="+mj-ea"/>
                <a:cs typeface="+mj-cs"/>
              </a:rPr>
              <a:t>(DQW)</a:t>
            </a:r>
            <a:endParaRPr lang="en-GB" sz="1000" b="1" dirty="0">
              <a:solidFill>
                <a:schemeClr val="bg1"/>
              </a:solidFill>
              <a:latin typeface="+mj-lt"/>
              <a:ea typeface="+mj-ea"/>
              <a:cs typeface="+mj-cs"/>
            </a:endParaRPr>
          </a:p>
        </p:txBody>
      </p:sp>
      <p:sp>
        <p:nvSpPr>
          <p:cNvPr id="42" name="Rectangle 41"/>
          <p:cNvSpPr/>
          <p:nvPr/>
        </p:nvSpPr>
        <p:spPr>
          <a:xfrm>
            <a:off x="7035684" y="3750187"/>
            <a:ext cx="939680" cy="103148"/>
          </a:xfrm>
          <a:prstGeom prst="rect">
            <a:avLst/>
          </a:prstGeom>
          <a:solidFill>
            <a:schemeClr val="accent6">
              <a:lumMod val="75000"/>
              <a:alpha val="3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400" dirty="0"/>
              <a:t>x</a:t>
            </a:r>
            <a:endParaRPr lang="en-GB" sz="400" dirty="0"/>
          </a:p>
        </p:txBody>
      </p:sp>
      <p:sp>
        <p:nvSpPr>
          <p:cNvPr id="43" name="Rectangle 42"/>
          <p:cNvSpPr/>
          <p:nvPr/>
        </p:nvSpPr>
        <p:spPr>
          <a:xfrm>
            <a:off x="7469332" y="3726768"/>
            <a:ext cx="445956" cy="153888"/>
          </a:xfrm>
          <a:prstGeom prst="rect">
            <a:avLst/>
          </a:prstGeom>
        </p:spPr>
        <p:txBody>
          <a:bodyPr wrap="none">
            <a:spAutoFit/>
          </a:bodyPr>
          <a:lstStyle/>
          <a:p>
            <a:pPr algn="ctr"/>
            <a:r>
              <a:rPr lang="fr-CH" sz="400" dirty="0"/>
              <a:t>L=3400mm</a:t>
            </a:r>
            <a:endParaRPr lang="en-GB" sz="400" dirty="0"/>
          </a:p>
        </p:txBody>
      </p:sp>
      <p:sp>
        <p:nvSpPr>
          <p:cNvPr id="44" name="Rectangle 43"/>
          <p:cNvSpPr/>
          <p:nvPr/>
        </p:nvSpPr>
        <p:spPr>
          <a:xfrm>
            <a:off x="140907" y="3621674"/>
            <a:ext cx="348172" cy="246221"/>
          </a:xfrm>
          <a:prstGeom prst="rect">
            <a:avLst/>
          </a:prstGeom>
          <a:noFill/>
        </p:spPr>
        <p:txBody>
          <a:bodyPr wrap="none">
            <a:spAutoFit/>
          </a:bodyPr>
          <a:lstStyle/>
          <a:p>
            <a:r>
              <a:rPr lang="en-GB" sz="1000" b="1" dirty="0">
                <a:solidFill>
                  <a:schemeClr val="bg1"/>
                </a:solidFill>
                <a:latin typeface="+mj-lt"/>
                <a:ea typeface="+mj-ea"/>
                <a:cs typeface="+mj-cs"/>
              </a:rPr>
              <a:t>D2</a:t>
            </a:r>
          </a:p>
        </p:txBody>
      </p:sp>
      <p:sp>
        <p:nvSpPr>
          <p:cNvPr id="45" name="Rectangle 44"/>
          <p:cNvSpPr/>
          <p:nvPr/>
        </p:nvSpPr>
        <p:spPr>
          <a:xfrm>
            <a:off x="6712344" y="3678650"/>
            <a:ext cx="354584" cy="246221"/>
          </a:xfrm>
          <a:prstGeom prst="rect">
            <a:avLst/>
          </a:prstGeom>
          <a:noFill/>
        </p:spPr>
        <p:txBody>
          <a:bodyPr wrap="none">
            <a:spAutoFit/>
          </a:bodyPr>
          <a:lstStyle/>
          <a:p>
            <a:r>
              <a:rPr lang="en-GB" sz="1000" b="1" dirty="0">
                <a:solidFill>
                  <a:schemeClr val="bg1"/>
                </a:solidFill>
                <a:latin typeface="+mj-lt"/>
                <a:ea typeface="+mj-ea"/>
                <a:cs typeface="+mj-cs"/>
              </a:rPr>
              <a:t>Q4</a:t>
            </a:r>
          </a:p>
        </p:txBody>
      </p:sp>
      <p:sp>
        <p:nvSpPr>
          <p:cNvPr id="46" name="Rectangle 45"/>
          <p:cNvSpPr/>
          <p:nvPr/>
        </p:nvSpPr>
        <p:spPr>
          <a:xfrm>
            <a:off x="8316418" y="4099888"/>
            <a:ext cx="511679" cy="200055"/>
          </a:xfrm>
          <a:prstGeom prst="rect">
            <a:avLst/>
          </a:prstGeom>
          <a:noFill/>
        </p:spPr>
        <p:txBody>
          <a:bodyPr wrap="none">
            <a:spAutoFit/>
          </a:bodyPr>
          <a:lstStyle/>
          <a:p>
            <a:r>
              <a:rPr lang="fr-CH" sz="700" b="1" i="1" dirty="0">
                <a:solidFill>
                  <a:schemeClr val="bg2">
                    <a:lumMod val="60000"/>
                    <a:lumOff val="40000"/>
                  </a:schemeClr>
                </a:solidFill>
                <a:latin typeface="+mj-lt"/>
                <a:ea typeface="+mj-ea"/>
                <a:cs typeface="+mj-cs"/>
              </a:rPr>
              <a:t>HL-DSL</a:t>
            </a:r>
            <a:endParaRPr lang="en-GB" sz="700" b="1" i="1" dirty="0">
              <a:solidFill>
                <a:schemeClr val="bg2">
                  <a:lumMod val="60000"/>
                  <a:lumOff val="40000"/>
                </a:schemeClr>
              </a:solidFill>
              <a:latin typeface="+mj-lt"/>
              <a:ea typeface="+mj-ea"/>
              <a:cs typeface="+mj-cs"/>
            </a:endParaRPr>
          </a:p>
        </p:txBody>
      </p:sp>
      <p:sp>
        <p:nvSpPr>
          <p:cNvPr id="47" name="Rectangle 46"/>
          <p:cNvSpPr/>
          <p:nvPr/>
        </p:nvSpPr>
        <p:spPr>
          <a:xfrm>
            <a:off x="467545" y="4099888"/>
            <a:ext cx="564578" cy="200055"/>
          </a:xfrm>
          <a:prstGeom prst="rect">
            <a:avLst/>
          </a:prstGeom>
          <a:noFill/>
        </p:spPr>
        <p:txBody>
          <a:bodyPr wrap="none">
            <a:spAutoFit/>
          </a:bodyPr>
          <a:lstStyle/>
          <a:p>
            <a:r>
              <a:rPr lang="fr-CH" sz="700" b="1" i="1" dirty="0">
                <a:solidFill>
                  <a:schemeClr val="bg2">
                    <a:lumMod val="60000"/>
                    <a:lumOff val="40000"/>
                  </a:schemeClr>
                </a:solidFill>
                <a:latin typeface="+mj-lt"/>
                <a:ea typeface="+mj-ea"/>
                <a:cs typeface="+mj-cs"/>
              </a:rPr>
              <a:t>InterLink</a:t>
            </a:r>
            <a:endParaRPr lang="en-GB" sz="700" b="1" i="1" dirty="0">
              <a:solidFill>
                <a:schemeClr val="bg2">
                  <a:lumMod val="60000"/>
                  <a:lumOff val="40000"/>
                </a:schemeClr>
              </a:solidFill>
              <a:latin typeface="+mj-lt"/>
              <a:ea typeface="+mj-ea"/>
              <a:cs typeface="+mj-cs"/>
            </a:endParaRPr>
          </a:p>
        </p:txBody>
      </p:sp>
      <p:sp>
        <p:nvSpPr>
          <p:cNvPr id="48" name="Rectangle 47"/>
          <p:cNvSpPr/>
          <p:nvPr/>
        </p:nvSpPr>
        <p:spPr>
          <a:xfrm>
            <a:off x="3507303" y="4017496"/>
            <a:ext cx="447558" cy="200055"/>
          </a:xfrm>
          <a:prstGeom prst="rect">
            <a:avLst/>
          </a:prstGeom>
          <a:noFill/>
        </p:spPr>
        <p:txBody>
          <a:bodyPr wrap="none">
            <a:spAutoFit/>
          </a:bodyPr>
          <a:lstStyle/>
          <a:p>
            <a:r>
              <a:rPr lang="fr-CH" sz="700" b="1" dirty="0">
                <a:solidFill>
                  <a:schemeClr val="bg1"/>
                </a:solidFill>
                <a:latin typeface="+mj-lt"/>
                <a:ea typeface="+mj-ea"/>
                <a:cs typeface="+mj-cs"/>
              </a:rPr>
              <a:t>APWL</a:t>
            </a:r>
            <a:endParaRPr lang="en-GB" sz="700" b="1" dirty="0">
              <a:solidFill>
                <a:schemeClr val="bg1"/>
              </a:solidFill>
              <a:latin typeface="+mj-lt"/>
              <a:ea typeface="+mj-ea"/>
              <a:cs typeface="+mj-cs"/>
            </a:endParaRPr>
          </a:p>
        </p:txBody>
      </p:sp>
      <p:sp>
        <p:nvSpPr>
          <p:cNvPr id="49" name="Rectangle 48"/>
          <p:cNvSpPr/>
          <p:nvPr/>
        </p:nvSpPr>
        <p:spPr>
          <a:xfrm>
            <a:off x="3826052" y="4019302"/>
            <a:ext cx="421910" cy="200055"/>
          </a:xfrm>
          <a:prstGeom prst="rect">
            <a:avLst/>
          </a:prstGeom>
          <a:noFill/>
        </p:spPr>
        <p:txBody>
          <a:bodyPr wrap="none">
            <a:spAutoFit/>
          </a:bodyPr>
          <a:lstStyle/>
          <a:p>
            <a:r>
              <a:rPr lang="fr-CH" sz="700" b="1" dirty="0">
                <a:solidFill>
                  <a:schemeClr val="bg1"/>
                </a:solidFill>
                <a:latin typeface="+mj-lt"/>
                <a:ea typeface="+mj-ea"/>
                <a:cs typeface="+mj-cs"/>
              </a:rPr>
              <a:t>BPTX</a:t>
            </a:r>
            <a:endParaRPr lang="en-GB" sz="700" b="1" dirty="0">
              <a:solidFill>
                <a:schemeClr val="bg1"/>
              </a:solidFill>
              <a:latin typeface="+mj-lt"/>
              <a:ea typeface="+mj-ea"/>
              <a:cs typeface="+mj-cs"/>
            </a:endParaRPr>
          </a:p>
        </p:txBody>
      </p:sp>
      <p:cxnSp>
        <p:nvCxnSpPr>
          <p:cNvPr id="56" name="Straight Connector 55"/>
          <p:cNvCxnSpPr/>
          <p:nvPr/>
        </p:nvCxnSpPr>
        <p:spPr>
          <a:xfrm flipH="1">
            <a:off x="644492" y="1742942"/>
            <a:ext cx="1848555" cy="210646"/>
          </a:xfrm>
          <a:prstGeom prst="line">
            <a:avLst/>
          </a:prstGeom>
        </p:spPr>
        <p:style>
          <a:lnRef idx="2">
            <a:schemeClr val="accent3"/>
          </a:lnRef>
          <a:fillRef idx="0">
            <a:schemeClr val="accent3"/>
          </a:fillRef>
          <a:effectRef idx="1">
            <a:schemeClr val="accent3"/>
          </a:effectRef>
          <a:fontRef idx="minor">
            <a:schemeClr val="tx1"/>
          </a:fontRef>
        </p:style>
      </p:cxnSp>
      <p:cxnSp>
        <p:nvCxnSpPr>
          <p:cNvPr id="57" name="Straight Connector 56"/>
          <p:cNvCxnSpPr/>
          <p:nvPr/>
        </p:nvCxnSpPr>
        <p:spPr>
          <a:xfrm flipV="1">
            <a:off x="650114" y="1938093"/>
            <a:ext cx="0" cy="503921"/>
          </a:xfrm>
          <a:prstGeom prst="line">
            <a:avLst/>
          </a:prstGeom>
        </p:spPr>
        <p:style>
          <a:lnRef idx="2">
            <a:schemeClr val="accent3"/>
          </a:lnRef>
          <a:fillRef idx="0">
            <a:schemeClr val="accent3"/>
          </a:fillRef>
          <a:effectRef idx="1">
            <a:schemeClr val="accent3"/>
          </a:effectRef>
          <a:fontRef idx="minor">
            <a:schemeClr val="tx1"/>
          </a:fontRef>
        </p:style>
      </p:cxnSp>
      <p:cxnSp>
        <p:nvCxnSpPr>
          <p:cNvPr id="58" name="Straight Connector 57"/>
          <p:cNvCxnSpPr/>
          <p:nvPr/>
        </p:nvCxnSpPr>
        <p:spPr>
          <a:xfrm flipV="1">
            <a:off x="2484960" y="1742942"/>
            <a:ext cx="0" cy="503921"/>
          </a:xfrm>
          <a:prstGeom prst="line">
            <a:avLst/>
          </a:prstGeom>
        </p:spPr>
        <p:style>
          <a:lnRef idx="2">
            <a:schemeClr val="accent3"/>
          </a:lnRef>
          <a:fillRef idx="0">
            <a:schemeClr val="accent3"/>
          </a:fillRef>
          <a:effectRef idx="1">
            <a:schemeClr val="accent3"/>
          </a:effectRef>
          <a:fontRef idx="minor">
            <a:schemeClr val="tx1"/>
          </a:fontRef>
        </p:style>
      </p:cxnSp>
      <p:cxnSp>
        <p:nvCxnSpPr>
          <p:cNvPr id="59" name="Straight Arrow Connector 58"/>
          <p:cNvCxnSpPr/>
          <p:nvPr/>
        </p:nvCxnSpPr>
        <p:spPr>
          <a:xfrm>
            <a:off x="1603848" y="2350412"/>
            <a:ext cx="722906" cy="31005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60" name="Straight Connector 59"/>
          <p:cNvCxnSpPr/>
          <p:nvPr/>
        </p:nvCxnSpPr>
        <p:spPr>
          <a:xfrm flipH="1">
            <a:off x="644491" y="2246863"/>
            <a:ext cx="1848554" cy="195151"/>
          </a:xfrm>
          <a:prstGeom prst="line">
            <a:avLst/>
          </a:prstGeom>
        </p:spPr>
        <p:style>
          <a:lnRef idx="2">
            <a:schemeClr val="accent3"/>
          </a:lnRef>
          <a:fillRef idx="0">
            <a:schemeClr val="accent3"/>
          </a:fillRef>
          <a:effectRef idx="1">
            <a:schemeClr val="accent3"/>
          </a:effectRef>
          <a:fontRef idx="minor">
            <a:schemeClr val="tx1"/>
          </a:fontRef>
        </p:style>
      </p:cxnSp>
      <p:sp>
        <p:nvSpPr>
          <p:cNvPr id="3" name="Slide Number Placeholder 2"/>
          <p:cNvSpPr>
            <a:spLocks noGrp="1"/>
          </p:cNvSpPr>
          <p:nvPr>
            <p:ph type="sldNum" sz="quarter" idx="12"/>
          </p:nvPr>
        </p:nvSpPr>
        <p:spPr/>
        <p:txBody>
          <a:bodyPr/>
          <a:lstStyle/>
          <a:p>
            <a:fld id="{BFDCA1C4-9514-7B4F-976F-D92F7E296653}" type="slidenum">
              <a:rPr lang="fr-FR" smtClean="0"/>
              <a:pPr/>
              <a:t>14</a:t>
            </a:fld>
            <a:endParaRPr lang="fr-FR"/>
          </a:p>
        </p:txBody>
      </p:sp>
      <p:sp>
        <p:nvSpPr>
          <p:cNvPr id="4" name="Footer Placeholder 3"/>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334349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497563"/>
          </a:xfrm>
        </p:spPr>
        <p:txBody>
          <a:bodyPr>
            <a:normAutofit/>
          </a:bodyPr>
          <a:lstStyle/>
          <a:p>
            <a:r>
              <a:rPr lang="pt-PT" i="1" smtClean="0">
                <a:solidFill>
                  <a:srgbClr val="FF0000"/>
                </a:solidFill>
              </a:rPr>
              <a:t>Next steps</a:t>
            </a:r>
            <a:endParaRPr lang="en-GB" i="1" dirty="0">
              <a:solidFill>
                <a:srgbClr val="FF0000"/>
              </a:solidFill>
            </a:endParaRPr>
          </a:p>
        </p:txBody>
      </p:sp>
      <p:sp>
        <p:nvSpPr>
          <p:cNvPr id="3" name="Content Placeholder 2"/>
          <p:cNvSpPr>
            <a:spLocks noGrp="1"/>
          </p:cNvSpPr>
          <p:nvPr>
            <p:ph idx="1"/>
          </p:nvPr>
        </p:nvSpPr>
        <p:spPr>
          <a:xfrm>
            <a:off x="97213" y="513988"/>
            <a:ext cx="8904164" cy="4175783"/>
          </a:xfrm>
        </p:spPr>
        <p:txBody>
          <a:bodyPr>
            <a:normAutofit fontScale="70000" lnSpcReduction="20000"/>
          </a:bodyPr>
          <a:lstStyle/>
          <a:p>
            <a:r>
              <a:rPr lang="pt-PT" dirty="0" smtClean="0"/>
              <a:t>On WP15 side:</a:t>
            </a:r>
          </a:p>
          <a:p>
            <a:pPr lvl="1"/>
            <a:r>
              <a:rPr lang="pt-PT" dirty="0" smtClean="0"/>
              <a:t>Working to </a:t>
            </a:r>
            <a:r>
              <a:rPr lang="pt-PT" u="sng" dirty="0" smtClean="0"/>
              <a:t>complete the collection of inputs </a:t>
            </a:r>
            <a:r>
              <a:rPr lang="pt-PT" dirty="0" smtClean="0"/>
              <a:t>on the following WPs/points (e.g. :not exhaustive list):</a:t>
            </a:r>
          </a:p>
          <a:p>
            <a:pPr lvl="2"/>
            <a:r>
              <a:rPr lang="pt-PT" dirty="0" smtClean="0"/>
              <a:t>with WP6a (More realistic installation times, but design of equipment and TOOLING not yet completed...)</a:t>
            </a:r>
          </a:p>
          <a:p>
            <a:pPr lvl="2"/>
            <a:r>
              <a:rPr lang="pt-PT" dirty="0" smtClean="0"/>
              <a:t>with WP8 (TAXN and TAXS – but the TAXS intervention depends mainly by the experiments planning...)</a:t>
            </a:r>
          </a:p>
          <a:p>
            <a:pPr lvl="2"/>
            <a:r>
              <a:rPr lang="pt-PT" dirty="0"/>
              <a:t>with WP12 </a:t>
            </a:r>
            <a:r>
              <a:rPr lang="pt-PT" dirty="0" smtClean="0"/>
              <a:t>(for more accurate estimation, ex. leak tests)</a:t>
            </a:r>
          </a:p>
          <a:p>
            <a:pPr lvl="2"/>
            <a:r>
              <a:rPr lang="pt-PT" dirty="0" smtClean="0"/>
              <a:t>...</a:t>
            </a:r>
          </a:p>
          <a:p>
            <a:pPr lvl="2"/>
            <a:r>
              <a:rPr lang="pt-PT" dirty="0"/>
              <a:t>with EN-EL </a:t>
            </a:r>
            <a:r>
              <a:rPr lang="pt-PT" dirty="0" smtClean="0"/>
              <a:t>(get more precise time estimation: (not “full dismantling”, temporary installation needed?, future contracts boundaries/requirements...)</a:t>
            </a:r>
          </a:p>
          <a:p>
            <a:pPr lvl="2"/>
            <a:r>
              <a:rPr lang="pt-PT" dirty="0"/>
              <a:t>with HSE </a:t>
            </a:r>
            <a:r>
              <a:rPr lang="pt-PT" dirty="0" smtClean="0"/>
              <a:t>(open discussion for a possible sectorization of other  system done as for cryo (for parallel commissioning&amp;cool-downs of arc vs. LSS) </a:t>
            </a:r>
          </a:p>
          <a:p>
            <a:pPr lvl="2"/>
            <a:r>
              <a:rPr lang="pt-PT" dirty="0" smtClean="0"/>
              <a:t>...</a:t>
            </a:r>
          </a:p>
          <a:p>
            <a:r>
              <a:rPr lang="pt-PT" dirty="0" smtClean="0"/>
              <a:t>On Project Management side </a:t>
            </a:r>
            <a:r>
              <a:rPr lang="pt-PT" i="1" dirty="0" smtClean="0"/>
              <a:t>(already decided and planned):</a:t>
            </a:r>
          </a:p>
          <a:p>
            <a:pPr lvl="1"/>
            <a:r>
              <a:rPr lang="pt-PT" dirty="0" smtClean="0"/>
              <a:t>All this info will be sent to WPs (to WPL and WPDL end of this week), then discuss at a TCC meeting (24 Oct)</a:t>
            </a:r>
          </a:p>
          <a:p>
            <a:pPr lvl="1"/>
            <a:r>
              <a:rPr lang="pt-PT" dirty="0" smtClean="0"/>
              <a:t>Present the Sequencing Version-0 at the C&amp;S Review (12 Nov) as it was asked by the Reviewers.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46318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497563"/>
          </a:xfrm>
        </p:spPr>
        <p:txBody>
          <a:bodyPr>
            <a:normAutofit/>
          </a:bodyPr>
          <a:lstStyle/>
          <a:p>
            <a:r>
              <a:rPr lang="pt-PT" i="1" smtClean="0">
                <a:solidFill>
                  <a:srgbClr val="FF0000"/>
                </a:solidFill>
              </a:rPr>
              <a:t>Next steps</a:t>
            </a:r>
            <a:endParaRPr lang="en-GB" i="1" dirty="0">
              <a:solidFill>
                <a:srgbClr val="FF0000"/>
              </a:solidFill>
            </a:endParaRPr>
          </a:p>
        </p:txBody>
      </p:sp>
      <p:sp>
        <p:nvSpPr>
          <p:cNvPr id="3" name="Content Placeholder 2"/>
          <p:cNvSpPr>
            <a:spLocks noGrp="1"/>
          </p:cNvSpPr>
          <p:nvPr>
            <p:ph idx="1"/>
          </p:nvPr>
        </p:nvSpPr>
        <p:spPr>
          <a:xfrm>
            <a:off x="108365" y="681443"/>
            <a:ext cx="8904164" cy="4175783"/>
          </a:xfrm>
        </p:spPr>
        <p:txBody>
          <a:bodyPr>
            <a:normAutofit fontScale="85000" lnSpcReduction="10000"/>
          </a:bodyPr>
          <a:lstStyle/>
          <a:p>
            <a:r>
              <a:rPr lang="pt-PT" dirty="0" smtClean="0">
                <a:solidFill>
                  <a:srgbClr val="FF0000"/>
                </a:solidFill>
              </a:rPr>
              <a:t>Some possible improvement paths:</a:t>
            </a:r>
          </a:p>
          <a:p>
            <a:pPr lvl="1"/>
            <a:r>
              <a:rPr lang="pt-PT" dirty="0" smtClean="0"/>
              <a:t>EN-EL </a:t>
            </a:r>
            <a:r>
              <a:rPr lang="pt-PT" dirty="0" smtClean="0"/>
              <a:t>activities optimization </a:t>
            </a:r>
            <a:r>
              <a:rPr lang="pt-PT" dirty="0" smtClean="0"/>
              <a:t>(dedicated new </a:t>
            </a:r>
            <a:r>
              <a:rPr lang="pt-PT" dirty="0" smtClean="0"/>
              <a:t>service </a:t>
            </a:r>
            <a:r>
              <a:rPr lang="pt-PT" dirty="0" smtClean="0"/>
              <a:t>contract ?, </a:t>
            </a:r>
            <a:r>
              <a:rPr lang="pt-PT" dirty="0" smtClean="0"/>
              <a:t>etc.)</a:t>
            </a:r>
          </a:p>
          <a:p>
            <a:pPr lvl="1"/>
            <a:r>
              <a:rPr lang="pt-PT" dirty="0" smtClean="0"/>
              <a:t>Increasing n. of MSC parallel teams in the tunnel ?</a:t>
            </a:r>
          </a:p>
          <a:p>
            <a:pPr lvl="1"/>
            <a:r>
              <a:rPr lang="pt-PT" dirty="0" smtClean="0"/>
              <a:t>Increase n. of parallel cores boring </a:t>
            </a:r>
            <a:r>
              <a:rPr lang="pt-PT" dirty="0" smtClean="0"/>
              <a:t>?</a:t>
            </a:r>
          </a:p>
          <a:p>
            <a:pPr lvl="1"/>
            <a:r>
              <a:rPr lang="pt-PT" dirty="0" smtClean="0"/>
              <a:t>Further optimization </a:t>
            </a:r>
            <a:r>
              <a:rPr lang="pt-PT" dirty="0"/>
              <a:t>of “floats/slacks”along the sequencing at IP1 and </a:t>
            </a:r>
            <a:r>
              <a:rPr lang="pt-PT" dirty="0" smtClean="0"/>
              <a:t>5</a:t>
            </a:r>
            <a:endParaRPr lang="pt-PT" dirty="0" smtClean="0"/>
          </a:p>
          <a:p>
            <a:pPr lvl="1"/>
            <a:r>
              <a:rPr lang="pt-PT" dirty="0" smtClean="0"/>
              <a:t>“Systems test” for new equipment optimization </a:t>
            </a:r>
            <a:r>
              <a:rPr lang="pt-PT" dirty="0" smtClean="0"/>
              <a:t>?</a:t>
            </a:r>
          </a:p>
          <a:p>
            <a:pPr lvl="1"/>
            <a:r>
              <a:rPr lang="pt-PT" dirty="0"/>
              <a:t>Optimization of LS3 starting time? (to take advantage of 2023/4 Christmas shut-down</a:t>
            </a:r>
            <a:r>
              <a:rPr lang="pt-PT" dirty="0" smtClean="0"/>
              <a:t>)</a:t>
            </a:r>
            <a:endParaRPr lang="pt-PT" dirty="0"/>
          </a:p>
          <a:p>
            <a:pPr lvl="1"/>
            <a:r>
              <a:rPr lang="pt-PT" dirty="0" smtClean="0"/>
              <a:t>ELQA optimization ?</a:t>
            </a:r>
          </a:p>
          <a:p>
            <a:pPr lvl="1"/>
            <a:r>
              <a:rPr lang="pt-PT" dirty="0" smtClean="0"/>
              <a:t>Cool-down optimization ?</a:t>
            </a:r>
          </a:p>
          <a:p>
            <a:pPr lvl="1"/>
            <a:r>
              <a:rPr lang="pt-PT" dirty="0" smtClean="0"/>
              <a:t>...</a:t>
            </a:r>
            <a:endParaRPr lang="pt-PT" dirty="0" smtClean="0"/>
          </a:p>
          <a:p>
            <a:pPr lvl="1"/>
            <a:r>
              <a:rPr lang="pt-PT" dirty="0" smtClean="0"/>
              <a:t>Others ?</a:t>
            </a:r>
          </a:p>
          <a:p>
            <a:pPr lvl="1"/>
            <a:endParaRPr lang="pt-PT" dirty="0"/>
          </a:p>
          <a:p>
            <a:pPr lvl="1"/>
            <a:endParaRPr lang="pt-PT"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47689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51670"/>
            <a:ext cx="5976224" cy="721245"/>
          </a:xfrm>
        </p:spPr>
        <p:txBody>
          <a:bodyPr>
            <a:normAutofit fontScale="92500"/>
          </a:bodyPr>
          <a:lstStyle/>
          <a:p>
            <a:pPr marL="0" indent="0">
              <a:buNone/>
            </a:pPr>
            <a:r>
              <a:rPr lang="en-GB" b="1" i="1" dirty="0" smtClean="0">
                <a:solidFill>
                  <a:srgbClr val="FF0000"/>
                </a:solidFill>
              </a:rPr>
              <a:t>WPs Specific inputs and comments</a:t>
            </a:r>
            <a:endParaRPr lang="en-GB" b="1" i="1" dirty="0">
              <a:solidFill>
                <a:srgbClr val="FF0000"/>
              </a:solidFill>
            </a:endParaRPr>
          </a:p>
        </p:txBody>
      </p:sp>
      <p:sp>
        <p:nvSpPr>
          <p:cNvPr id="2" name="Slide Number Placeholder 1"/>
          <p:cNvSpPr>
            <a:spLocks noGrp="1"/>
          </p:cNvSpPr>
          <p:nvPr>
            <p:ph type="sldNum" sz="quarter" idx="12"/>
          </p:nvPr>
        </p:nvSpPr>
        <p:spPr/>
        <p:txBody>
          <a:bodyPr/>
          <a:lstStyle/>
          <a:p>
            <a:fld id="{BFDCA1C4-9514-7B4F-976F-D92F7E296653}" type="slidenum">
              <a:rPr lang="fr-FR" smtClean="0"/>
              <a:pPr/>
              <a:t>17</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866702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WP3</a:t>
            </a:r>
            <a:endParaRPr lang="en-GB" dirty="0"/>
          </a:p>
        </p:txBody>
      </p:sp>
      <p:sp>
        <p:nvSpPr>
          <p:cNvPr id="3" name="Content Placeholder 2"/>
          <p:cNvSpPr>
            <a:spLocks noGrp="1"/>
          </p:cNvSpPr>
          <p:nvPr>
            <p:ph idx="1"/>
          </p:nvPr>
        </p:nvSpPr>
        <p:spPr>
          <a:xfrm>
            <a:off x="179512" y="635353"/>
            <a:ext cx="8640960" cy="4249637"/>
          </a:xfrm>
        </p:spPr>
        <p:txBody>
          <a:bodyPr>
            <a:normAutofit fontScale="475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i="1" dirty="0"/>
          </a:p>
          <a:p>
            <a:r>
              <a:rPr lang="pt-PT" dirty="0" smtClean="0"/>
              <a:t>Only </a:t>
            </a:r>
            <a:r>
              <a:rPr lang="pt-PT" dirty="0"/>
              <a:t>two teams of TE-MSC doing interconnections are available at one given time, which puts all magnet-related activities in the LS3 critical path.</a:t>
            </a:r>
          </a:p>
          <a:p>
            <a:r>
              <a:rPr lang="pt-PT" dirty="0" smtClean="0"/>
              <a:t>De-installation inputs coming from the meeting in September/2018. A train of activities is considered, with non-MSC groups coming first (MPE, Survey, BE/BI, VSC,...), and then MSC team following. Durations are based on the procedure for inner triplet removal of TE-MSC (never officially released, but it was considered in the meeting that the time estimates would be sufficiently good at this stage).</a:t>
            </a:r>
          </a:p>
          <a:p>
            <a:r>
              <a:rPr lang="pt-PT" dirty="0" smtClean="0"/>
              <a:t>Installation inputs were given by H. Prin and S. Le Naour, following discussion/agreement with WP3/TE-MSC management:</a:t>
            </a:r>
          </a:p>
          <a:p>
            <a:pPr lvl="1"/>
            <a:r>
              <a:rPr lang="pt-PT" dirty="0" smtClean="0"/>
              <a:t>For the Inner Triplet, the reasoning was as follows:</a:t>
            </a:r>
          </a:p>
          <a:p>
            <a:pPr lvl="2"/>
            <a:r>
              <a:rPr lang="pt-PT" dirty="0" smtClean="0"/>
              <a:t>there are 8 interconnections to be done (Q1-Q2a-Q2b-Q3-CP-D1-DCM-DFX-SC Link), which is equivalent to 4 LHC standard dipoles.</a:t>
            </a:r>
          </a:p>
          <a:p>
            <a:pPr lvl="2"/>
            <a:r>
              <a:rPr lang="pt-PT" dirty="0" smtClean="0"/>
              <a:t>Interconnection of 4 LHC standard dipoles by the “MSC train” takes 8 weeks.</a:t>
            </a:r>
          </a:p>
          <a:p>
            <a:pPr lvl="2"/>
            <a:r>
              <a:rPr lang="pt-PT" dirty="0" smtClean="0"/>
              <a:t>A 2x corrective factor was considered due to the new, very different, types of interconnects. We arrive thus to a total of 16 weeks/IP side that you will find in the interconnection path (without leak checks, jumper connections, closing w-bellows).</a:t>
            </a:r>
          </a:p>
          <a:p>
            <a:pPr lvl="2"/>
            <a:r>
              <a:rPr lang="pt-PT" dirty="0" smtClean="0"/>
              <a:t>For the 2nd IP, we considered a learning curve and so the time was reduced to 13 weeks/IP side.</a:t>
            </a:r>
          </a:p>
          <a:p>
            <a:pPr lvl="1"/>
            <a:r>
              <a:rPr lang="pt-PT" dirty="0" smtClean="0"/>
              <a:t>For the stand alone magnets (D2-Interlink-DFM-SC Link; Q4-DSL; Q5-DSL):</a:t>
            </a:r>
          </a:p>
          <a:p>
            <a:pPr lvl="2"/>
            <a:r>
              <a:rPr lang="pt-PT" dirty="0" smtClean="0"/>
              <a:t>Also based on LHC standalone experience, a total of 9 weeks is considered; no learning curve at this stage for D2 (because the whole system is still not very well defined; it seems likely that the jumper will need to be welded in the tunnel; interlink concept not developed yet – dangerous at this stage to reduce this time).</a:t>
            </a:r>
          </a:p>
          <a:p>
            <a:r>
              <a:rPr lang="pt-PT" dirty="0" smtClean="0"/>
              <a:t>Q10 replacement is considered for the moment a “floating” activity that is not in the critical path, so we put its de-installation “whenever needed” and its installation “as late as possible”. It should be detailed in a next iteration.</a:t>
            </a:r>
          </a:p>
          <a:p>
            <a:r>
              <a:rPr lang="pt-PT" dirty="0" smtClean="0"/>
              <a:t>No information at all for DCM mechanical installation, should be in the shadow of critical activities.</a:t>
            </a:r>
          </a:p>
          <a:p>
            <a:endParaRPr lang="pt-PT"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073372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WP4</a:t>
            </a:r>
            <a:endParaRPr lang="en-GB" dirty="0"/>
          </a:p>
        </p:txBody>
      </p:sp>
      <p:sp>
        <p:nvSpPr>
          <p:cNvPr id="3" name="Content Placeholder 2"/>
          <p:cNvSpPr>
            <a:spLocks noGrp="1"/>
          </p:cNvSpPr>
          <p:nvPr>
            <p:ph idx="1"/>
          </p:nvPr>
        </p:nvSpPr>
        <p:spPr>
          <a:xfrm>
            <a:off x="604630" y="771550"/>
            <a:ext cx="7920000" cy="3817589"/>
          </a:xfrm>
        </p:spPr>
        <p:txBody>
          <a:bodyPr>
            <a:normAutofit fontScale="550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a:t>
            </a:r>
            <a:r>
              <a:rPr lang="pt-PT" i="1" dirty="0" smtClean="0"/>
              <a:t>preliminary installation </a:t>
            </a:r>
            <a:r>
              <a:rPr lang="pt-PT" i="1" dirty="0"/>
              <a:t>dates SHALL NOT be used to induce or justify any change on production schedules. </a:t>
            </a:r>
            <a:endParaRPr lang="en-US" i="1" dirty="0"/>
          </a:p>
          <a:p>
            <a:r>
              <a:rPr lang="pt-PT" dirty="0" smtClean="0"/>
              <a:t>Installation was based on SPS planning that was adapted to LHC by G. Vandoni (EDMS </a:t>
            </a:r>
            <a:r>
              <a:rPr lang="en-GB" dirty="0" smtClean="0"/>
              <a:t>2215056);</a:t>
            </a:r>
            <a:r>
              <a:rPr lang="pt-PT" dirty="0" smtClean="0"/>
              <a:t> </a:t>
            </a:r>
          </a:p>
          <a:p>
            <a:r>
              <a:rPr lang="pt-PT" dirty="0" smtClean="0"/>
              <a:t>However, we took out some of the TE-VSC activities since (after the meeting with G. Vandoni), TE-VSC prefers to do all their activities in one go. </a:t>
            </a:r>
          </a:p>
          <a:p>
            <a:r>
              <a:rPr lang="pt-PT" dirty="0" smtClean="0"/>
              <a:t>The CC installation is a floating activitiy in the LS3 plan: it is not in the critical path, it seems that there will be a relatively large time window to install them.</a:t>
            </a:r>
          </a:p>
          <a:p>
            <a:r>
              <a:rPr lang="en-US" dirty="0"/>
              <a:t>The activities that will take place at the same time in the </a:t>
            </a:r>
            <a:r>
              <a:rPr lang="en-US" dirty="0" err="1"/>
              <a:t>LHC</a:t>
            </a:r>
            <a:r>
              <a:rPr lang="en-US" dirty="0"/>
              <a:t> tunnel and in the HL-</a:t>
            </a:r>
            <a:r>
              <a:rPr lang="en-US" dirty="0" err="1"/>
              <a:t>LHC</a:t>
            </a:r>
            <a:r>
              <a:rPr lang="en-US" dirty="0"/>
              <a:t> new galleries (UR and </a:t>
            </a:r>
            <a:r>
              <a:rPr lang="en-US" dirty="0" smtClean="0"/>
              <a:t>UA) </a:t>
            </a:r>
            <a:r>
              <a:rPr lang="en-US" dirty="0"/>
              <a:t>are key milestones in LS3 planning and must be detailed soon.</a:t>
            </a:r>
            <a:endParaRPr lang="pt-PT" dirty="0" smtClean="0"/>
          </a:p>
          <a:p>
            <a:r>
              <a:rPr lang="pt-PT" dirty="0" smtClean="0"/>
              <a:t>So far, RF conditioning is not addressed; it is included as a “floating block” that we need to address in terms of time duration and, more important, its impact on the remaining activities of the cool down sequence. </a:t>
            </a:r>
          </a:p>
          <a:p>
            <a:endParaRPr lang="pt-PT"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206723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533974"/>
          </a:xfrm>
        </p:spPr>
        <p:txBody>
          <a:bodyPr/>
          <a:lstStyle/>
          <a:p>
            <a:r>
              <a:rPr lang="pt-PT" i="1" dirty="0" smtClean="0">
                <a:solidFill>
                  <a:srgbClr val="FF0000"/>
                </a:solidFill>
              </a:rPr>
              <a:t>Scope:</a:t>
            </a:r>
            <a:endParaRPr lang="en-GB" i="1" dirty="0">
              <a:solidFill>
                <a:srgbClr val="FF0000"/>
              </a:solidFill>
            </a:endParaRPr>
          </a:p>
        </p:txBody>
      </p:sp>
      <p:sp>
        <p:nvSpPr>
          <p:cNvPr id="3" name="Content Placeholder 2"/>
          <p:cNvSpPr>
            <a:spLocks noGrp="1"/>
          </p:cNvSpPr>
          <p:nvPr>
            <p:ph idx="1"/>
          </p:nvPr>
        </p:nvSpPr>
        <p:spPr>
          <a:xfrm>
            <a:off x="307770" y="920184"/>
            <a:ext cx="8494378" cy="3460870"/>
          </a:xfrm>
        </p:spPr>
        <p:txBody>
          <a:bodyPr>
            <a:normAutofit fontScale="47500" lnSpcReduction="20000"/>
          </a:bodyPr>
          <a:lstStyle/>
          <a:p>
            <a:r>
              <a:rPr lang="en-GB" sz="3800" dirty="0" smtClean="0"/>
              <a:t>To p</a:t>
            </a:r>
            <a:r>
              <a:rPr lang="en-GB" sz="3800" dirty="0" smtClean="0"/>
              <a:t>resent </a:t>
            </a:r>
            <a:r>
              <a:rPr lang="en-GB" sz="3800" dirty="0"/>
              <a:t>the </a:t>
            </a:r>
            <a:r>
              <a:rPr lang="en-GB" sz="3800" u="sng" dirty="0"/>
              <a:t>assumptions</a:t>
            </a:r>
            <a:r>
              <a:rPr lang="en-GB" sz="3800" dirty="0"/>
              <a:t> taken, </a:t>
            </a:r>
            <a:r>
              <a:rPr lang="en-GB" sz="3800" u="sng" dirty="0"/>
              <a:t>boundary conditions </a:t>
            </a:r>
            <a:r>
              <a:rPr lang="en-GB" sz="3800" dirty="0"/>
              <a:t>and how we proceeded for this 1</a:t>
            </a:r>
            <a:r>
              <a:rPr lang="en-GB" sz="3800" baseline="30000" dirty="0"/>
              <a:t>st</a:t>
            </a:r>
            <a:r>
              <a:rPr lang="en-GB" sz="3800" dirty="0"/>
              <a:t> LS3 sequencing </a:t>
            </a:r>
            <a:r>
              <a:rPr lang="en-GB" sz="3800" dirty="0" smtClean="0"/>
              <a:t>exercise.</a:t>
            </a:r>
            <a:endParaRPr lang="en-GB" sz="3800" dirty="0"/>
          </a:p>
          <a:p>
            <a:pPr marL="0" indent="0">
              <a:buNone/>
            </a:pPr>
            <a:endParaRPr lang="en-GB" dirty="0" smtClean="0"/>
          </a:p>
          <a:p>
            <a:pPr marL="0" indent="0">
              <a:buNone/>
            </a:pPr>
            <a:endParaRPr lang="en-GB" dirty="0" smtClean="0"/>
          </a:p>
          <a:p>
            <a:pPr marL="0" indent="0">
              <a:buNone/>
            </a:pPr>
            <a:r>
              <a:rPr lang="en-GB" i="1" u="sng" dirty="0" smtClean="0"/>
              <a:t>DISCLAIMER: </a:t>
            </a:r>
          </a:p>
          <a:p>
            <a:pPr marL="0" indent="0">
              <a:buNone/>
            </a:pPr>
            <a:r>
              <a:rPr lang="en-GB" i="1" dirty="0" smtClean="0"/>
              <a:t>Even if the sequencing is </a:t>
            </a:r>
            <a:r>
              <a:rPr lang="en-GB" i="1" u="sng" dirty="0" smtClean="0"/>
              <a:t>quite detailed in the analysis </a:t>
            </a:r>
            <a:r>
              <a:rPr lang="en-GB" i="1" dirty="0" smtClean="0"/>
              <a:t>of certain phases (we collected a lot of info in the last year...), it will be </a:t>
            </a:r>
            <a:r>
              <a:rPr lang="en-GB" i="1" u="sng" dirty="0" smtClean="0"/>
              <a:t>misleading</a:t>
            </a:r>
            <a:r>
              <a:rPr lang="en-GB" i="1" dirty="0" smtClean="0"/>
              <a:t> to assume the consequent time </a:t>
            </a:r>
            <a:r>
              <a:rPr lang="en-GB" i="1" dirty="0" smtClean="0"/>
              <a:t>estimations </a:t>
            </a:r>
            <a:r>
              <a:rPr lang="en-GB" i="1" dirty="0" smtClean="0"/>
              <a:t>as already fully representative! </a:t>
            </a:r>
          </a:p>
          <a:p>
            <a:pPr marL="0" indent="0">
              <a:buNone/>
            </a:pPr>
            <a:r>
              <a:rPr lang="en-GB" i="1" dirty="0" smtClean="0"/>
              <a:t>... all is “in work</a:t>
            </a:r>
            <a:r>
              <a:rPr lang="en-GB" i="1" dirty="0" smtClean="0"/>
              <a:t>” </a:t>
            </a:r>
            <a:r>
              <a:rPr lang="en-GB" i="1" dirty="0" smtClean="0"/>
              <a:t>and it passes through a continuous iteration... so all is subject of changes. </a:t>
            </a:r>
          </a:p>
          <a:p>
            <a:pPr marL="0" indent="0">
              <a:buNone/>
            </a:pPr>
            <a:r>
              <a:rPr lang="en-GB" i="1" dirty="0" smtClean="0"/>
              <a:t>What we can say is that the detailed (and already quite “solid”) knowledge on some </a:t>
            </a:r>
            <a:r>
              <a:rPr lang="en-GB" i="1" u="sng" dirty="0" smtClean="0"/>
              <a:t>HL-LHC activities inter-relation </a:t>
            </a:r>
            <a:r>
              <a:rPr lang="en-GB" i="1" dirty="0" smtClean="0"/>
              <a:t>permit to extrapolate some general tendency for the full LS3 future planning</a:t>
            </a:r>
            <a:r>
              <a:rPr lang="en-GB" i="1" dirty="0" smtClean="0"/>
              <a:t>.</a:t>
            </a:r>
          </a:p>
          <a:p>
            <a:pPr marL="0" indent="0">
              <a:buNone/>
            </a:pPr>
            <a:endParaRPr lang="en-GB" i="1" dirty="0" smtClean="0"/>
          </a:p>
          <a:p>
            <a:pPr marL="0" indent="0">
              <a:buNone/>
            </a:pPr>
            <a:r>
              <a:rPr lang="en-GB" i="1" dirty="0"/>
              <a:t>This is the first exercise of a long iterative process, the dates presented are very preliminary and they will be changed multiple times during the optimization procedure that will take place.</a:t>
            </a:r>
          </a:p>
          <a:p>
            <a:pPr marL="0" indent="0">
              <a:buNone/>
            </a:pPr>
            <a:r>
              <a:rPr lang="en-GB" i="1" dirty="0"/>
              <a:t>So, the </a:t>
            </a:r>
            <a:r>
              <a:rPr lang="en-GB" i="1" dirty="0" smtClean="0"/>
              <a:t>shown </a:t>
            </a:r>
            <a:r>
              <a:rPr lang="en-GB" i="1" dirty="0"/>
              <a:t>preliminary dates and milestones SHALL NOT be used to induce or justify any change of your planning, in particular on production schedules.</a:t>
            </a:r>
          </a:p>
          <a:p>
            <a:pPr marL="0" indent="0">
              <a:buNone/>
            </a:pPr>
            <a:r>
              <a:rPr lang="en-GB" i="1" dirty="0" smtClean="0"/>
              <a:t> </a:t>
            </a:r>
            <a:endParaRPr lang="en-GB" i="1" dirty="0" smtClean="0"/>
          </a:p>
          <a:p>
            <a:pPr marL="0" indent="0">
              <a:buNone/>
            </a:pPr>
            <a:r>
              <a:rPr lang="en-GB" i="1" dirty="0" smtClean="0"/>
              <a:t>As explained after, this work considers HL-LHC IP1 and IP5 alone and therefore the impact of the other LS3 activities is not accounted for (same for </a:t>
            </a:r>
            <a:r>
              <a:rPr lang="en-GB" i="1" dirty="0"/>
              <a:t>HL-LHC activities </a:t>
            </a:r>
            <a:r>
              <a:rPr lang="en-GB" i="1" dirty="0" smtClean="0"/>
              <a:t>in other IPs).</a:t>
            </a:r>
          </a:p>
          <a:p>
            <a:pPr marL="0" indent="0">
              <a:buNone/>
            </a:pPr>
            <a:endParaRPr lang="en-GB" i="1" dirty="0"/>
          </a:p>
          <a:p>
            <a:pPr marL="0" indent="0">
              <a:buNone/>
            </a:pPr>
            <a:endParaRPr lang="en-GB"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00865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WP5</a:t>
            </a:r>
            <a:endParaRPr lang="en-GB" dirty="0"/>
          </a:p>
        </p:txBody>
      </p:sp>
      <p:sp>
        <p:nvSpPr>
          <p:cNvPr id="3" name="Content Placeholder 2"/>
          <p:cNvSpPr>
            <a:spLocks noGrp="1"/>
          </p:cNvSpPr>
          <p:nvPr>
            <p:ph idx="1"/>
          </p:nvPr>
        </p:nvSpPr>
        <p:spPr>
          <a:xfrm>
            <a:off x="461883" y="699542"/>
            <a:ext cx="8208472" cy="3817589"/>
          </a:xfrm>
        </p:spPr>
        <p:txBody>
          <a:bodyPr>
            <a:noAutofit/>
          </a:bodyPr>
          <a:lstStyle/>
          <a:p>
            <a:r>
              <a:rPr lang="pt-PT" sz="16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sz="1600" i="1" dirty="0"/>
          </a:p>
          <a:p>
            <a:r>
              <a:rPr lang="en-US" sz="1600" dirty="0" smtClean="0"/>
              <a:t>De-installation: </a:t>
            </a:r>
          </a:p>
          <a:p>
            <a:pPr lvl="1"/>
            <a:r>
              <a:rPr lang="en-US" sz="1400" dirty="0" smtClean="0"/>
              <a:t>based on inputs from the meeting on 02/11/2018 (minutes EDMS 2044884). After checking with RP, for now the baseline would be to take out the collimators as one of the first activities, because it would reduce the integrated total dose for all the people that will be working in these LSSs. This can be changed </a:t>
            </a:r>
            <a:r>
              <a:rPr lang="en-US" sz="1400" dirty="0"/>
              <a:t>later without big consequences </a:t>
            </a:r>
            <a:r>
              <a:rPr lang="en-US" sz="1400" dirty="0" smtClean="0"/>
              <a:t>if RP changes policy, as collimator de-installation is a fast, well-known activity.</a:t>
            </a:r>
          </a:p>
          <a:p>
            <a:pPr lvl="1"/>
            <a:r>
              <a:rPr lang="en-US" sz="1400" dirty="0" smtClean="0"/>
              <a:t>Removal of the collimator supports is a short activity in our planning that is being put in the shadow of more critical activities, but it is an activity that has some floating.</a:t>
            </a:r>
          </a:p>
          <a:p>
            <a:r>
              <a:rPr lang="en-US" sz="1600" dirty="0" smtClean="0"/>
              <a:t>Installation:</a:t>
            </a:r>
          </a:p>
          <a:p>
            <a:pPr lvl="1"/>
            <a:r>
              <a:rPr lang="en-US" sz="1400" dirty="0" smtClean="0"/>
              <a:t>We assume at this stage that the installation of collimator supports and collimators themselves are activities with a known procedure, that do not create severe constraints in the tunnel, and as such it will be possible to perform these tasks in the shadow of activities in the critical path (grey area in the planning file</a:t>
            </a:r>
            <a:r>
              <a:rPr lang="en-US" sz="1400" dirty="0" smtClean="0"/>
              <a:t>).</a:t>
            </a:r>
            <a:endParaRPr lang="en-US" sz="1400"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197986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WP6A</a:t>
            </a:r>
            <a:endParaRPr lang="en-GB" dirty="0"/>
          </a:p>
        </p:txBody>
      </p:sp>
      <p:sp>
        <p:nvSpPr>
          <p:cNvPr id="3" name="Content Placeholder 2"/>
          <p:cNvSpPr>
            <a:spLocks noGrp="1"/>
          </p:cNvSpPr>
          <p:nvPr>
            <p:ph idx="1"/>
          </p:nvPr>
        </p:nvSpPr>
        <p:spPr>
          <a:xfrm>
            <a:off x="395536" y="675000"/>
            <a:ext cx="8136464" cy="3919623"/>
          </a:xfrm>
        </p:spPr>
        <p:txBody>
          <a:bodyPr>
            <a:noAutofit/>
          </a:bodyPr>
          <a:lstStyle/>
          <a:p>
            <a:r>
              <a:rPr lang="pt-PT" sz="14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a:t>
            </a:r>
            <a:r>
              <a:rPr lang="pt-PT" sz="1400" dirty="0"/>
              <a:t>. </a:t>
            </a:r>
            <a:endParaRPr lang="en-US" sz="1400" dirty="0"/>
          </a:p>
          <a:p>
            <a:r>
              <a:rPr lang="en-US" sz="1400" dirty="0" smtClean="0"/>
              <a:t>The times presented at this stage for the installation of WP6A components in the tunnel (DFX, DFM, D2 SC link) are </a:t>
            </a:r>
            <a:r>
              <a:rPr lang="en-US" sz="1400" dirty="0"/>
              <a:t>a 1</a:t>
            </a:r>
            <a:r>
              <a:rPr lang="en-US" sz="1400" baseline="30000" dirty="0"/>
              <a:t>st</a:t>
            </a:r>
            <a:r>
              <a:rPr lang="en-US" sz="1400" dirty="0"/>
              <a:t> estimation to be revised in </a:t>
            </a:r>
            <a:r>
              <a:rPr lang="en-US" sz="1400" dirty="0" smtClean="0"/>
              <a:t>future </a:t>
            </a:r>
            <a:r>
              <a:rPr lang="en-US" sz="1400" dirty="0"/>
              <a:t>following the consolidation of the equipment design.</a:t>
            </a:r>
            <a:endParaRPr lang="en-US" sz="1400" dirty="0" smtClean="0"/>
          </a:p>
          <a:p>
            <a:pPr lvl="1"/>
            <a:r>
              <a:rPr lang="en-US" sz="1400" dirty="0" err="1" smtClean="0"/>
              <a:t>DFX</a:t>
            </a:r>
            <a:r>
              <a:rPr lang="en-US" sz="1400" dirty="0" smtClean="0"/>
              <a:t> in principle should only come once D1 is in place, but it must be there once the interconnection D1-DCM is done;</a:t>
            </a:r>
          </a:p>
          <a:p>
            <a:pPr lvl="1"/>
            <a:r>
              <a:rPr lang="en-US" sz="1400" dirty="0" smtClean="0"/>
              <a:t>D2 SC Link and </a:t>
            </a:r>
            <a:r>
              <a:rPr lang="en-US" sz="1400" dirty="0" err="1" smtClean="0"/>
              <a:t>DFM</a:t>
            </a:r>
            <a:r>
              <a:rPr lang="en-US" sz="1400" dirty="0" smtClean="0"/>
              <a:t> installation is not yet clear from technical point of view, so for us is still a “moving block”. </a:t>
            </a:r>
          </a:p>
          <a:p>
            <a:r>
              <a:rPr lang="en-US" sz="1400" dirty="0" smtClean="0"/>
              <a:t>Currently, it is not foreseen exclusive time in the </a:t>
            </a:r>
            <a:r>
              <a:rPr lang="en-US" sz="1400" dirty="0" err="1" smtClean="0"/>
              <a:t>LHC</a:t>
            </a:r>
            <a:r>
              <a:rPr lang="en-US" sz="1400" dirty="0" smtClean="0"/>
              <a:t> tunnel;</a:t>
            </a:r>
          </a:p>
          <a:p>
            <a:r>
              <a:rPr lang="en-US" sz="1400" dirty="0" smtClean="0"/>
              <a:t>The activities that will take place at the same time in the </a:t>
            </a:r>
            <a:r>
              <a:rPr lang="en-US" sz="1400" dirty="0" err="1" smtClean="0"/>
              <a:t>LHC</a:t>
            </a:r>
            <a:r>
              <a:rPr lang="en-US" sz="1400" dirty="0" smtClean="0"/>
              <a:t> tunnel and in the HL-</a:t>
            </a:r>
            <a:r>
              <a:rPr lang="en-US" sz="1400" dirty="0" err="1" smtClean="0"/>
              <a:t>LHC</a:t>
            </a:r>
            <a:r>
              <a:rPr lang="en-US" sz="1400" dirty="0" smtClean="0"/>
              <a:t> new galleries (UR and UL) are key milestones in LS3 planning and must be detailed soon.</a:t>
            </a:r>
          </a:p>
          <a:p>
            <a:r>
              <a:rPr lang="en-US" sz="1400" dirty="0" smtClean="0"/>
              <a:t>The DSL works in Q4 and Q5 must be done before that the interconnection team gets to these magnets (interconnection team is a critical resource).</a:t>
            </a:r>
          </a:p>
          <a:p>
            <a:pPr marL="0" indent="0">
              <a:buNone/>
            </a:pPr>
            <a:endParaRPr lang="en-GB" sz="14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41058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WP6B</a:t>
            </a:r>
            <a:endParaRPr lang="en-GB" dirty="0"/>
          </a:p>
        </p:txBody>
      </p:sp>
      <p:sp>
        <p:nvSpPr>
          <p:cNvPr id="3" name="Content Placeholder 2"/>
          <p:cNvSpPr>
            <a:spLocks noGrp="1"/>
          </p:cNvSpPr>
          <p:nvPr>
            <p:ph idx="1"/>
          </p:nvPr>
        </p:nvSpPr>
        <p:spPr>
          <a:xfrm>
            <a:off x="352593" y="771550"/>
            <a:ext cx="8496944" cy="3680222"/>
          </a:xfrm>
        </p:spPr>
        <p:txBody>
          <a:bodyPr>
            <a:normAutofit/>
          </a:bodyPr>
          <a:lstStyle/>
          <a:p>
            <a:r>
              <a:rPr lang="pt-PT" sz="20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sz="2000" i="1" dirty="0"/>
          </a:p>
          <a:p>
            <a:r>
              <a:rPr lang="en-US" sz="2000" dirty="0" smtClean="0"/>
              <a:t>We are not aware of any WP6B activity in the </a:t>
            </a:r>
            <a:r>
              <a:rPr lang="en-US" sz="2000" dirty="0"/>
              <a:t>tunnel (Activities outside </a:t>
            </a:r>
            <a:r>
              <a:rPr lang="en-US" sz="2000" dirty="0" smtClean="0"/>
              <a:t>LSS1 </a:t>
            </a:r>
            <a:r>
              <a:rPr lang="en-US" sz="2000" dirty="0"/>
              <a:t>and 5 are not yet </a:t>
            </a:r>
            <a:r>
              <a:rPr lang="en-US" sz="2000" dirty="0" smtClean="0"/>
              <a:t>considered, e.g</a:t>
            </a:r>
            <a:r>
              <a:rPr lang="en-US" sz="2000" dirty="0"/>
              <a:t>. 60A and 120A PC in the arcs belonging to HL-CONS</a:t>
            </a:r>
            <a:r>
              <a:rPr lang="en-US" sz="2000" dirty="0" smtClean="0"/>
              <a:t>)</a:t>
            </a:r>
          </a:p>
          <a:p>
            <a:r>
              <a:rPr lang="en-US" sz="2000" dirty="0" smtClean="0"/>
              <a:t>Installation of DC copper cables of 120A and 200A circuits is done by </a:t>
            </a:r>
            <a:r>
              <a:rPr lang="en-US" sz="2000" dirty="0" err="1" smtClean="0"/>
              <a:t>EN</a:t>
            </a:r>
            <a:r>
              <a:rPr lang="en-US" sz="2000" dirty="0" smtClean="0"/>
              <a:t>-EL and included in the big cabling campaign.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170119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WP7</a:t>
            </a:r>
            <a:endParaRPr lang="en-GB" dirty="0"/>
          </a:p>
        </p:txBody>
      </p:sp>
      <p:sp>
        <p:nvSpPr>
          <p:cNvPr id="3" name="Content Placeholder 2"/>
          <p:cNvSpPr>
            <a:spLocks noGrp="1"/>
          </p:cNvSpPr>
          <p:nvPr>
            <p:ph idx="1"/>
          </p:nvPr>
        </p:nvSpPr>
        <p:spPr>
          <a:xfrm>
            <a:off x="323528" y="680136"/>
            <a:ext cx="8424936" cy="4229099"/>
          </a:xfrm>
        </p:spPr>
        <p:txBody>
          <a:bodyPr>
            <a:normAutofit fontScale="550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i="1" dirty="0"/>
          </a:p>
          <a:p>
            <a:r>
              <a:rPr lang="en-US" dirty="0" smtClean="0"/>
              <a:t>Warm-up:</a:t>
            </a:r>
          </a:p>
          <a:p>
            <a:pPr lvl="1"/>
            <a:r>
              <a:rPr lang="en-US" dirty="0" smtClean="0"/>
              <a:t>ELQA activity was discussed with Giorgio </a:t>
            </a:r>
            <a:r>
              <a:rPr lang="en-US" dirty="0" err="1" smtClean="0"/>
              <a:t>d’Angelo</a:t>
            </a:r>
            <a:r>
              <a:rPr lang="en-US" dirty="0" smtClean="0"/>
              <a:t>.</a:t>
            </a:r>
          </a:p>
          <a:p>
            <a:pPr lvl="1"/>
            <a:r>
              <a:rPr lang="en-US" dirty="0" smtClean="0"/>
              <a:t>The planning of this stage is so far based on LS2 experience, slightly adapted to LS3 reality: need to do </a:t>
            </a:r>
            <a:r>
              <a:rPr lang="en-US" dirty="0" err="1" smtClean="0"/>
              <a:t>ELQA</a:t>
            </a:r>
            <a:r>
              <a:rPr lang="en-US" dirty="0" smtClean="0"/>
              <a:t> on </a:t>
            </a:r>
            <a:r>
              <a:rPr lang="en-US" dirty="0" err="1" smtClean="0"/>
              <a:t>LHC</a:t>
            </a:r>
            <a:r>
              <a:rPr lang="en-US" dirty="0" smtClean="0"/>
              <a:t> circuits of LSS1 &amp; 5 that will need to be dismantled, should be justified.</a:t>
            </a:r>
          </a:p>
          <a:p>
            <a:pPr lvl="1"/>
            <a:r>
              <a:rPr lang="en-US" dirty="0" smtClean="0"/>
              <a:t>Activity ELQA @ cold is included but tagged as “needed?” following discussions among CERN groups about its usefulness. It could make us win 5 weeks if suppressed, because warm-up would be done over Christmas holidays. But so far, this option is not included.</a:t>
            </a:r>
          </a:p>
          <a:p>
            <a:r>
              <a:rPr lang="en-US" dirty="0" smtClean="0"/>
              <a:t>De-installation:</a:t>
            </a:r>
          </a:p>
          <a:p>
            <a:pPr lvl="1"/>
            <a:r>
              <a:rPr lang="en-US" dirty="0" smtClean="0"/>
              <a:t>We suppose that </a:t>
            </a:r>
            <a:r>
              <a:rPr lang="en-US" dirty="0" err="1" smtClean="0"/>
              <a:t>MPE</a:t>
            </a:r>
            <a:r>
              <a:rPr lang="en-US" dirty="0" smtClean="0"/>
              <a:t> activities will be preceding the magnet de-installation, but they are simple and not long. 2 teams should be available (one for each IP side).</a:t>
            </a:r>
          </a:p>
          <a:p>
            <a:r>
              <a:rPr lang="en-US" dirty="0" smtClean="0"/>
              <a:t>Installation:</a:t>
            </a:r>
          </a:p>
          <a:p>
            <a:pPr lvl="1"/>
            <a:r>
              <a:rPr lang="en-US" dirty="0" smtClean="0"/>
              <a:t>So far, we have not explicitly discussed </a:t>
            </a:r>
            <a:r>
              <a:rPr lang="en-US" dirty="0" err="1" smtClean="0"/>
              <a:t>MPE</a:t>
            </a:r>
            <a:r>
              <a:rPr lang="en-US" dirty="0" smtClean="0"/>
              <a:t> activities in the tunnel with WP7. </a:t>
            </a:r>
            <a:r>
              <a:rPr lang="en-US" dirty="0"/>
              <a:t>W</a:t>
            </a:r>
            <a:r>
              <a:rPr lang="en-US" dirty="0" smtClean="0"/>
              <a:t>e believe that these activities will be done in parallel with other activities, and we are giving you 2 weeks in the end of the installation period.</a:t>
            </a:r>
          </a:p>
          <a:p>
            <a:r>
              <a:rPr lang="en-US" dirty="0" smtClean="0"/>
              <a:t>Cool-down:</a:t>
            </a:r>
          </a:p>
          <a:p>
            <a:pPr lvl="1"/>
            <a:r>
              <a:rPr lang="en-US" dirty="0"/>
              <a:t>ELQA activity was discussed with Giorgio </a:t>
            </a:r>
            <a:r>
              <a:rPr lang="en-US" dirty="0" err="1" smtClean="0"/>
              <a:t>d’Angelo</a:t>
            </a:r>
            <a:r>
              <a:rPr lang="en-US" dirty="0" smtClean="0"/>
              <a:t> and Mirko Pojer.</a:t>
            </a:r>
          </a:p>
          <a:p>
            <a:pPr lvl="1"/>
            <a:r>
              <a:rPr lang="en-US" dirty="0" smtClean="0"/>
              <a:t>Duration of activities is based on LS2 with a corrective factor and WP16 is asking for an ELQA@80K.</a:t>
            </a:r>
            <a:endParaRPr lang="en-US" dirty="0"/>
          </a:p>
          <a:p>
            <a:pPr lvl="1"/>
            <a:endParaRPr lang="en-US" dirty="0" smtClean="0"/>
          </a:p>
          <a:p>
            <a:pPr lvl="1"/>
            <a:endParaRPr lang="en-US" dirty="0" smtClean="0"/>
          </a:p>
          <a:p>
            <a:pPr lvl="1"/>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571182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WP8</a:t>
            </a:r>
            <a:endParaRPr lang="en-GB" dirty="0"/>
          </a:p>
        </p:txBody>
      </p:sp>
      <p:sp>
        <p:nvSpPr>
          <p:cNvPr id="3" name="Content Placeholder 2"/>
          <p:cNvSpPr>
            <a:spLocks noGrp="1"/>
          </p:cNvSpPr>
          <p:nvPr>
            <p:ph idx="1"/>
          </p:nvPr>
        </p:nvSpPr>
        <p:spPr>
          <a:xfrm>
            <a:off x="354360" y="826650"/>
            <a:ext cx="8435280" cy="3680222"/>
          </a:xfrm>
        </p:spPr>
        <p:txBody>
          <a:bodyPr>
            <a:normAutofit fontScale="550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i="1" dirty="0"/>
          </a:p>
          <a:p>
            <a:r>
              <a:rPr lang="en-US" dirty="0" smtClean="0"/>
              <a:t>TAN/</a:t>
            </a:r>
            <a:r>
              <a:rPr lang="en-US" dirty="0" err="1" smtClean="0"/>
              <a:t>TAXN</a:t>
            </a:r>
            <a:endParaRPr lang="en-US" dirty="0" smtClean="0"/>
          </a:p>
          <a:p>
            <a:pPr lvl="1"/>
            <a:r>
              <a:rPr lang="en-US" dirty="0" smtClean="0"/>
              <a:t>De-installation:</a:t>
            </a:r>
          </a:p>
          <a:p>
            <a:pPr lvl="2"/>
            <a:r>
              <a:rPr lang="en-US" dirty="0" smtClean="0"/>
              <a:t>Inputs based on the meeting of 28-09-2018 (EDMS 2029635)</a:t>
            </a:r>
          </a:p>
          <a:p>
            <a:pPr lvl="2"/>
            <a:r>
              <a:rPr lang="en-US" dirty="0" smtClean="0"/>
              <a:t>Actual slot of de-installation is a floating activity that will be done in the shadow of critical activities.</a:t>
            </a:r>
          </a:p>
          <a:p>
            <a:pPr lvl="1"/>
            <a:r>
              <a:rPr lang="en-US" dirty="0" smtClean="0"/>
              <a:t>Installation:</a:t>
            </a:r>
          </a:p>
          <a:p>
            <a:pPr lvl="2"/>
            <a:r>
              <a:rPr lang="en-US" dirty="0"/>
              <a:t>We assume at this stage that the installation of </a:t>
            </a:r>
            <a:r>
              <a:rPr lang="en-US" dirty="0" smtClean="0"/>
              <a:t>the </a:t>
            </a:r>
            <a:r>
              <a:rPr lang="en-US" dirty="0" err="1" smtClean="0"/>
              <a:t>TAXN</a:t>
            </a:r>
            <a:r>
              <a:rPr lang="en-US" dirty="0" smtClean="0"/>
              <a:t> (apart from transport, which could be done over night) does not create severe constraints in the tunnel, and as such it will be possible to install the </a:t>
            </a:r>
            <a:r>
              <a:rPr lang="en-US" dirty="0" err="1" smtClean="0"/>
              <a:t>TAXN</a:t>
            </a:r>
            <a:r>
              <a:rPr lang="en-US" dirty="0" smtClean="0"/>
              <a:t> in the shadow of activities in the critical path (grey area in the planning file).</a:t>
            </a:r>
          </a:p>
          <a:p>
            <a:r>
              <a:rPr lang="en-US" dirty="0" smtClean="0"/>
              <a:t>TAS/</a:t>
            </a:r>
            <a:r>
              <a:rPr lang="en-US" dirty="0" err="1" smtClean="0"/>
              <a:t>TAXS</a:t>
            </a:r>
            <a:endParaRPr lang="en-US" dirty="0" smtClean="0"/>
          </a:p>
          <a:p>
            <a:pPr lvl="1"/>
            <a:r>
              <a:rPr lang="en-US" dirty="0"/>
              <a:t>De-installation:</a:t>
            </a:r>
          </a:p>
          <a:p>
            <a:pPr lvl="2"/>
            <a:r>
              <a:rPr lang="en-US" dirty="0"/>
              <a:t>Inputs based on the meeting of 28-09-2018 (EDMS 2029635)</a:t>
            </a:r>
          </a:p>
          <a:p>
            <a:pPr lvl="2"/>
            <a:r>
              <a:rPr lang="en-US" dirty="0"/>
              <a:t>Actual slot of </a:t>
            </a:r>
            <a:r>
              <a:rPr lang="en-US" dirty="0" smtClean="0"/>
              <a:t>de-installation of the TAS </a:t>
            </a:r>
            <a:r>
              <a:rPr lang="en-US" dirty="0"/>
              <a:t>is a floating activity that </a:t>
            </a:r>
            <a:r>
              <a:rPr lang="en-US" dirty="0" smtClean="0"/>
              <a:t>depends on coordination with experiments/radiation authorization, but it does not affect the tunnel planning.</a:t>
            </a:r>
            <a:endParaRPr lang="en-US" dirty="0"/>
          </a:p>
          <a:p>
            <a:pPr lvl="1"/>
            <a:r>
              <a:rPr lang="en-US" dirty="0"/>
              <a:t>Installation:</a:t>
            </a:r>
          </a:p>
          <a:p>
            <a:pPr lvl="2"/>
            <a:r>
              <a:rPr lang="en-US" dirty="0" smtClean="0"/>
              <a:t>Actual </a:t>
            </a:r>
            <a:r>
              <a:rPr lang="en-US" dirty="0"/>
              <a:t>slot of </a:t>
            </a:r>
            <a:r>
              <a:rPr lang="en-US" dirty="0" smtClean="0"/>
              <a:t>installation of the </a:t>
            </a:r>
            <a:r>
              <a:rPr lang="en-US" dirty="0" err="1" smtClean="0"/>
              <a:t>TAXS</a:t>
            </a:r>
            <a:r>
              <a:rPr lang="en-US" dirty="0" smtClean="0"/>
              <a:t> is </a:t>
            </a:r>
            <a:r>
              <a:rPr lang="en-US" dirty="0"/>
              <a:t>a floating activity that depends on coordination with </a:t>
            </a:r>
            <a:r>
              <a:rPr lang="en-US" dirty="0" smtClean="0"/>
              <a:t>experiments, </a:t>
            </a:r>
            <a:r>
              <a:rPr lang="en-US" dirty="0"/>
              <a:t>but it </a:t>
            </a:r>
            <a:r>
              <a:rPr lang="en-US" dirty="0" smtClean="0"/>
              <a:t>must be done before Q1 interconnection.</a:t>
            </a:r>
            <a:endParaRPr lang="en-US" dirty="0"/>
          </a:p>
          <a:p>
            <a:pPr lvl="2"/>
            <a:endParaRPr lang="en-US" dirty="0"/>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433195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WP9</a:t>
            </a:r>
            <a:endParaRPr lang="en-GB" dirty="0"/>
          </a:p>
        </p:txBody>
      </p:sp>
      <p:sp>
        <p:nvSpPr>
          <p:cNvPr id="3" name="Content Placeholder 2"/>
          <p:cNvSpPr>
            <a:spLocks noGrp="1"/>
          </p:cNvSpPr>
          <p:nvPr>
            <p:ph idx="1"/>
          </p:nvPr>
        </p:nvSpPr>
        <p:spPr>
          <a:xfrm>
            <a:off x="243423" y="642868"/>
            <a:ext cx="8568952" cy="4124395"/>
          </a:xfrm>
        </p:spPr>
        <p:txBody>
          <a:bodyPr>
            <a:noAutofit/>
          </a:bodyPr>
          <a:lstStyle/>
          <a:p>
            <a:r>
              <a:rPr lang="pt-PT" sz="9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sz="900" i="1" dirty="0"/>
          </a:p>
          <a:p>
            <a:r>
              <a:rPr lang="pt-PT" sz="900" dirty="0" smtClean="0"/>
              <a:t>Warm-up:</a:t>
            </a:r>
          </a:p>
          <a:p>
            <a:pPr lvl="1"/>
            <a:r>
              <a:rPr lang="pt-PT" sz="900" dirty="0" smtClean="0"/>
              <a:t>Based on LS2 standard warm-up sequence; to be seen the open point on the need to go back to cryo-conditions after Christmas break (because of ELQA @ cold)</a:t>
            </a:r>
          </a:p>
          <a:p>
            <a:r>
              <a:rPr lang="pt-PT" sz="900" dirty="0" smtClean="0"/>
              <a:t>De-installation:</a:t>
            </a:r>
          </a:p>
          <a:p>
            <a:pPr lvl="1"/>
            <a:r>
              <a:rPr lang="pt-PT" sz="900" dirty="0" smtClean="0"/>
              <a:t>Two types of works, the careful removal of the QRL until Q4 area, and the quicker dismantling of the part that won’t be re-used. </a:t>
            </a:r>
          </a:p>
          <a:p>
            <a:pPr lvl="1"/>
            <a:r>
              <a:rPr lang="pt-PT" sz="900" dirty="0" smtClean="0"/>
              <a:t>Durations and co-activities were estimated by WP15, deemed reasonable by WP9, but still subject to final confirmation.</a:t>
            </a:r>
          </a:p>
          <a:p>
            <a:pPr lvl="1"/>
            <a:r>
              <a:rPr lang="pt-PT" sz="900" dirty="0" smtClean="0"/>
              <a:t>De-installation of the DFBX is also within TE-CRG responsibility, discussed with Antonio Perin. So far we have 3 weeks of work (careful removal because TE-MSC wants to re-use current leads as spares), eventually it can be faster, but since it is not in the critical path it is better to be conservative at this stage.</a:t>
            </a:r>
          </a:p>
          <a:p>
            <a:r>
              <a:rPr lang="pt-PT" sz="900" dirty="0" smtClean="0"/>
              <a:t>Installation:</a:t>
            </a:r>
          </a:p>
          <a:p>
            <a:pPr lvl="1"/>
            <a:r>
              <a:rPr lang="en-US" sz="900" dirty="0"/>
              <a:t>The activities that will take place at the same time in the </a:t>
            </a:r>
            <a:r>
              <a:rPr lang="en-US" sz="900" dirty="0" err="1"/>
              <a:t>LHC</a:t>
            </a:r>
            <a:r>
              <a:rPr lang="en-US" sz="900" dirty="0"/>
              <a:t> tunnel and in the HL-</a:t>
            </a:r>
            <a:r>
              <a:rPr lang="en-US" sz="900" dirty="0" err="1"/>
              <a:t>LHC</a:t>
            </a:r>
            <a:r>
              <a:rPr lang="en-US" sz="900" dirty="0"/>
              <a:t> new galleries (UR and UL) are key milestones in LS3 planning and must be detailed soon.</a:t>
            </a:r>
            <a:endParaRPr lang="pt-PT" sz="900" dirty="0" smtClean="0"/>
          </a:p>
          <a:p>
            <a:pPr lvl="1"/>
            <a:r>
              <a:rPr lang="pt-PT" sz="900" dirty="0" smtClean="0"/>
              <a:t>The duration of the activities “QRL/QXL installation” and “Cryo comissioning &amp; cold test” is still pending full confirmation from TE-CRG colleagues.</a:t>
            </a:r>
          </a:p>
          <a:p>
            <a:pPr lvl="1"/>
            <a:r>
              <a:rPr lang="pt-PT" sz="900" dirty="0" smtClean="0"/>
              <a:t>The 1st IP side to be completed includes a cool-down of the cryo plant as a “system test”, so far foreseen on both LSSs of the same IP; this will not be repeated on the 2nd IP (thus the activities on the 2nd LSS should be faster – TBC by how much)</a:t>
            </a:r>
          </a:p>
          <a:p>
            <a:pPr lvl="1"/>
            <a:r>
              <a:rPr lang="pt-PT" sz="900" dirty="0" smtClean="0"/>
              <a:t>A small cabling action of EN-EL is needed before the cryo commissioning &amp; cold test activity; the duration of this task remains unknown as TE-CRG has not issued pre-DICs yet.</a:t>
            </a:r>
          </a:p>
          <a:p>
            <a:r>
              <a:rPr lang="pt-PT" sz="900" dirty="0" smtClean="0"/>
              <a:t>Final Cool down (before operations):</a:t>
            </a:r>
          </a:p>
          <a:p>
            <a:pPr lvl="1"/>
            <a:r>
              <a:rPr lang="pt-PT" sz="900" dirty="0" smtClean="0"/>
              <a:t>The current cryogenic baseline allows a separation between QRL cool down (from the arc until Q4, included) and QXL cool down (crab cavities to inner triplet). To maximize the use of this possibility for cool-down of these sectors, it is necessary to extend this separation to other machine systems (i.e. Powering) and aspects (i.e. Accessibility). This will be subject of future technical discussions. When converged, it will be possible to optimize this part of the planning.</a:t>
            </a:r>
          </a:p>
          <a:p>
            <a:pPr lvl="1"/>
            <a:r>
              <a:rPr lang="pt-PT" sz="900" dirty="0" smtClean="0"/>
              <a:t>Times for the QRL cool down were taken from LS2 planning; times for QXL cool down still miss full validation.</a:t>
            </a:r>
          </a:p>
          <a:p>
            <a:pPr lvl="1"/>
            <a:endParaRPr lang="en-US" sz="900" dirty="0"/>
          </a:p>
          <a:p>
            <a:endParaRPr lang="en-GB" sz="9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374108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WP12</a:t>
            </a:r>
            <a:endParaRPr lang="en-GB" dirty="0"/>
          </a:p>
        </p:txBody>
      </p:sp>
      <p:sp>
        <p:nvSpPr>
          <p:cNvPr id="3" name="Content Placeholder 2"/>
          <p:cNvSpPr>
            <a:spLocks noGrp="1"/>
          </p:cNvSpPr>
          <p:nvPr>
            <p:ph idx="1"/>
          </p:nvPr>
        </p:nvSpPr>
        <p:spPr>
          <a:xfrm>
            <a:off x="323528" y="699542"/>
            <a:ext cx="8496944" cy="3680222"/>
          </a:xfrm>
        </p:spPr>
        <p:txBody>
          <a:bodyPr>
            <a:normAutofit fontScale="475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i="1" dirty="0"/>
          </a:p>
          <a:p>
            <a:r>
              <a:rPr lang="pt-PT" dirty="0" smtClean="0"/>
              <a:t>Inputs coherent with EDMS 2220090.</a:t>
            </a:r>
          </a:p>
          <a:p>
            <a:r>
              <a:rPr lang="pt-PT" dirty="0" smtClean="0"/>
              <a:t>Warm-up:</a:t>
            </a:r>
          </a:p>
          <a:p>
            <a:pPr lvl="1"/>
            <a:r>
              <a:rPr lang="pt-PT" dirty="0" smtClean="0"/>
              <a:t>Sequence based on LS2 planning with inputs from Jaime Perez Espinos. To be seen if there is the need to do a detailed leak tightness check on components that will be removed in the LSS.</a:t>
            </a:r>
          </a:p>
          <a:p>
            <a:r>
              <a:rPr lang="en-US" dirty="0"/>
              <a:t>De-installation: </a:t>
            </a:r>
          </a:p>
          <a:p>
            <a:pPr lvl="1"/>
            <a:r>
              <a:rPr lang="en-US" dirty="0" smtClean="0"/>
              <a:t>After </a:t>
            </a:r>
            <a:r>
              <a:rPr lang="en-US" dirty="0"/>
              <a:t>checking with RP, for now the baseline would be to take the collimators as one of the first activities, because it would reduce the integrated total dose for all the people that will be working in these </a:t>
            </a:r>
            <a:r>
              <a:rPr lang="en-US" dirty="0" err="1"/>
              <a:t>LSSs</a:t>
            </a:r>
            <a:r>
              <a:rPr lang="en-US" dirty="0"/>
              <a:t>. This can be changed later without big consequences if RP changes </a:t>
            </a:r>
            <a:r>
              <a:rPr lang="en-US" dirty="0" smtClean="0"/>
              <a:t>policy, </a:t>
            </a:r>
            <a:r>
              <a:rPr lang="en-US" dirty="0"/>
              <a:t>as collimator </a:t>
            </a:r>
            <a:r>
              <a:rPr lang="en-US" dirty="0" smtClean="0"/>
              <a:t>de-installation </a:t>
            </a:r>
            <a:r>
              <a:rPr lang="en-US" dirty="0"/>
              <a:t>is a fast, well-known activity</a:t>
            </a:r>
            <a:r>
              <a:rPr lang="en-US" dirty="0" smtClean="0"/>
              <a:t>.</a:t>
            </a:r>
          </a:p>
          <a:p>
            <a:pPr lvl="1"/>
            <a:r>
              <a:rPr lang="en-US" dirty="0" err="1" smtClean="0"/>
              <a:t>VSC</a:t>
            </a:r>
            <a:r>
              <a:rPr lang="en-US" dirty="0" smtClean="0"/>
              <a:t> activities to allow de-installation of magnets will be the priority in the de-installation sequence. Other VSC activities can be done in the shadow, not necessarily in the allocated slots (these are just to represent the need to de-install sector valves, vacuum chambers, etc.).</a:t>
            </a:r>
          </a:p>
          <a:p>
            <a:r>
              <a:rPr lang="en-US" dirty="0" smtClean="0"/>
              <a:t>Installation:</a:t>
            </a:r>
          </a:p>
          <a:p>
            <a:pPr lvl="1"/>
            <a:r>
              <a:rPr lang="en-US" dirty="0" smtClean="0"/>
              <a:t>All leak tightness checks in MSC activities have their durations estimated as best guess from LHC experience; this is subject to validation with TE-VSC. It is stated in EDMS 2220090 that estimates from string planning would be passed on to WP15 – this was not yet done.</a:t>
            </a:r>
          </a:p>
          <a:p>
            <a:pPr lvl="1"/>
            <a:r>
              <a:rPr lang="en-US" dirty="0" smtClean="0"/>
              <a:t>As requested, </a:t>
            </a:r>
            <a:r>
              <a:rPr lang="en-US" dirty="0" err="1" smtClean="0"/>
              <a:t>VSC</a:t>
            </a:r>
            <a:r>
              <a:rPr lang="en-US" dirty="0" smtClean="0"/>
              <a:t> is the last WP to install their equipment in the </a:t>
            </a:r>
            <a:r>
              <a:rPr lang="en-US" dirty="0" err="1" smtClean="0"/>
              <a:t>LHC</a:t>
            </a:r>
            <a:r>
              <a:rPr lang="en-US" dirty="0" smtClean="0"/>
              <a:t> tunnel. To be studied if it is not possible to perform the vacuum installation &amp; bake-out of sectors that will be cool down with the </a:t>
            </a:r>
            <a:r>
              <a:rPr lang="en-US" dirty="0" err="1" smtClean="0"/>
              <a:t>QRL</a:t>
            </a:r>
            <a:r>
              <a:rPr lang="en-US" dirty="0" smtClean="0"/>
              <a:t>, before those of the </a:t>
            </a:r>
            <a:r>
              <a:rPr lang="en-US" dirty="0" err="1" smtClean="0"/>
              <a:t>QXL</a:t>
            </a:r>
            <a:r>
              <a:rPr lang="en-US" dirty="0"/>
              <a:t> </a:t>
            </a:r>
            <a:r>
              <a:rPr lang="en-US" dirty="0" smtClean="0"/>
              <a:t>(i.e. coherent with cryogenic separation).</a:t>
            </a:r>
          </a:p>
          <a:p>
            <a:pPr lvl="1"/>
            <a:r>
              <a:rPr lang="en-US" dirty="0" smtClean="0"/>
              <a:t>In this sequencing there are 3 weeks of overlap in the bake-out activities of the 4 LSS. This seems not feasible due to resources limitation. Point to be optimized in future iterations.</a:t>
            </a:r>
            <a:endParaRPr lang="pt-PT" dirty="0"/>
          </a:p>
          <a:p>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631015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WP13</a:t>
            </a:r>
            <a:endParaRPr lang="en-GB" dirty="0"/>
          </a:p>
        </p:txBody>
      </p:sp>
      <p:sp>
        <p:nvSpPr>
          <p:cNvPr id="3" name="Content Placeholder 2"/>
          <p:cNvSpPr>
            <a:spLocks noGrp="1"/>
          </p:cNvSpPr>
          <p:nvPr>
            <p:ph idx="1"/>
          </p:nvPr>
        </p:nvSpPr>
        <p:spPr>
          <a:xfrm>
            <a:off x="323528" y="771550"/>
            <a:ext cx="8568952" cy="3680222"/>
          </a:xfrm>
        </p:spPr>
        <p:txBody>
          <a:bodyPr>
            <a:normAutofit/>
          </a:bodyPr>
          <a:lstStyle/>
          <a:p>
            <a:r>
              <a:rPr lang="pt-PT" sz="18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sz="1800" i="1" dirty="0"/>
          </a:p>
          <a:p>
            <a:r>
              <a:rPr lang="en-US" sz="1800" dirty="0" smtClean="0"/>
              <a:t>De-installation</a:t>
            </a:r>
            <a:r>
              <a:rPr lang="en-US" sz="1800" dirty="0"/>
              <a:t>:</a:t>
            </a:r>
          </a:p>
          <a:p>
            <a:pPr lvl="1"/>
            <a:r>
              <a:rPr lang="en-US" sz="1800" dirty="0"/>
              <a:t>We suppose that </a:t>
            </a:r>
            <a:r>
              <a:rPr lang="en-US" sz="1800" dirty="0" smtClean="0"/>
              <a:t>BI </a:t>
            </a:r>
            <a:r>
              <a:rPr lang="en-US" sz="1800" dirty="0"/>
              <a:t>activities will be </a:t>
            </a:r>
            <a:r>
              <a:rPr lang="en-US" sz="1800" dirty="0" smtClean="0"/>
              <a:t>preceding </a:t>
            </a:r>
            <a:r>
              <a:rPr lang="en-US" sz="1800" dirty="0"/>
              <a:t>the magnet </a:t>
            </a:r>
            <a:r>
              <a:rPr lang="en-US" sz="1800" dirty="0" smtClean="0"/>
              <a:t>de-installation</a:t>
            </a:r>
            <a:r>
              <a:rPr lang="en-US" sz="1800" dirty="0"/>
              <a:t>, but they are simple and not long. </a:t>
            </a:r>
            <a:r>
              <a:rPr lang="en-US" sz="1800" dirty="0" smtClean="0"/>
              <a:t>If needed, 2 </a:t>
            </a:r>
            <a:r>
              <a:rPr lang="en-US" sz="1800" dirty="0"/>
              <a:t>teams should be available </a:t>
            </a:r>
            <a:r>
              <a:rPr lang="en-US" sz="1800" dirty="0" smtClean="0"/>
              <a:t>in parallel (one </a:t>
            </a:r>
            <a:r>
              <a:rPr lang="en-US" sz="1800" dirty="0"/>
              <a:t>for each IP side).</a:t>
            </a:r>
          </a:p>
          <a:p>
            <a:r>
              <a:rPr lang="en-US" sz="1800" dirty="0"/>
              <a:t>Installation:</a:t>
            </a:r>
          </a:p>
          <a:p>
            <a:pPr lvl="1"/>
            <a:r>
              <a:rPr lang="en-US" sz="1800" dirty="0"/>
              <a:t>So far, we have not explicitly discussed </a:t>
            </a:r>
            <a:r>
              <a:rPr lang="en-US" sz="1800" dirty="0" smtClean="0"/>
              <a:t>BI </a:t>
            </a:r>
            <a:r>
              <a:rPr lang="en-US" sz="1800" dirty="0"/>
              <a:t>activities in the </a:t>
            </a:r>
            <a:r>
              <a:rPr lang="en-US" sz="1800" dirty="0" err="1" smtClean="0"/>
              <a:t>LHC</a:t>
            </a:r>
            <a:r>
              <a:rPr lang="en-US" sz="1800" dirty="0" smtClean="0"/>
              <a:t> tunnel </a:t>
            </a:r>
            <a:r>
              <a:rPr lang="en-US" sz="1800" dirty="0"/>
              <a:t>with </a:t>
            </a:r>
            <a:r>
              <a:rPr lang="en-US" sz="1800" dirty="0" smtClean="0"/>
              <a:t>WP13. </a:t>
            </a:r>
            <a:r>
              <a:rPr lang="en-US" sz="1800" dirty="0"/>
              <a:t>We believe that these activities will be done in parallel with other activities, and we are giving you 2 weeks in the end of the installation period</a:t>
            </a:r>
            <a:r>
              <a:rPr lang="en-US" sz="1800" dirty="0" smtClean="0"/>
              <a:t>.</a:t>
            </a:r>
            <a:endParaRPr lang="en-US" sz="1800" dirty="0"/>
          </a:p>
          <a:p>
            <a:endParaRPr lang="en-GB"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143644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WP15.4</a:t>
            </a:r>
            <a:endParaRPr lang="en-GB" dirty="0"/>
          </a:p>
        </p:txBody>
      </p:sp>
      <p:sp>
        <p:nvSpPr>
          <p:cNvPr id="3" name="Content Placeholder 2"/>
          <p:cNvSpPr>
            <a:spLocks noGrp="1"/>
          </p:cNvSpPr>
          <p:nvPr>
            <p:ph idx="1"/>
          </p:nvPr>
        </p:nvSpPr>
        <p:spPr>
          <a:xfrm>
            <a:off x="395536" y="728301"/>
            <a:ext cx="8424936" cy="4229099"/>
          </a:xfrm>
        </p:spPr>
        <p:txBody>
          <a:bodyPr>
            <a:normAutofit fontScale="55000" lnSpcReduction="20000"/>
          </a:bodyPr>
          <a:lstStyle/>
          <a:p>
            <a:r>
              <a:rPr lang="pt-PT"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i="1" dirty="0"/>
          </a:p>
          <a:p>
            <a:r>
              <a:rPr lang="pt-PT" dirty="0" smtClean="0"/>
              <a:t>Warm-up:</a:t>
            </a:r>
          </a:p>
          <a:p>
            <a:pPr lvl="1"/>
            <a:r>
              <a:rPr lang="pt-PT" dirty="0" smtClean="0"/>
              <a:t>Based on inputs from H. Mainaud Durand and J.-F. Fuchs from April 2019, but supposing two teams available working on both LSSs of the same IP (as all critical-path activities in this planning) – so reduced to 3 weeks wrt initial request of 5 weeks.</a:t>
            </a:r>
          </a:p>
          <a:p>
            <a:r>
              <a:rPr lang="pt-PT" dirty="0" smtClean="0"/>
              <a:t>De-installation:</a:t>
            </a:r>
          </a:p>
          <a:p>
            <a:pPr lvl="1"/>
            <a:r>
              <a:rPr lang="en-US" dirty="0"/>
              <a:t>We suppose that </a:t>
            </a:r>
            <a:r>
              <a:rPr lang="en-US" dirty="0" smtClean="0"/>
              <a:t>Survey </a:t>
            </a:r>
            <a:r>
              <a:rPr lang="en-US" dirty="0"/>
              <a:t>activities will be preceding the magnet de-installation, but they are simple and not long. If needed, 2 teams should be available in parallel (one for each IP side).</a:t>
            </a:r>
          </a:p>
          <a:p>
            <a:r>
              <a:rPr lang="en-US" dirty="0" smtClean="0"/>
              <a:t>Installation:</a:t>
            </a:r>
          </a:p>
          <a:p>
            <a:pPr lvl="1"/>
            <a:r>
              <a:rPr lang="en-US" dirty="0" smtClean="0"/>
              <a:t>Survey “core” activities:</a:t>
            </a:r>
          </a:p>
          <a:p>
            <a:pPr lvl="2"/>
            <a:r>
              <a:rPr lang="en-US" dirty="0" smtClean="0"/>
              <a:t>Agreed with H. Mainaud Durand in September 2019, we consider that after the cores </a:t>
            </a:r>
            <a:r>
              <a:rPr lang="en-US" dirty="0" smtClean="0"/>
              <a:t>opening SU </a:t>
            </a:r>
            <a:r>
              <a:rPr lang="en-US" dirty="0" smtClean="0"/>
              <a:t>team marks the position of all LSS elements (no co-activities in the 1</a:t>
            </a:r>
            <a:r>
              <a:rPr lang="en-US" baseline="30000" dirty="0" smtClean="0"/>
              <a:t>st</a:t>
            </a:r>
            <a:r>
              <a:rPr lang="en-US" dirty="0" smtClean="0"/>
              <a:t> week, some with cryogenics on the 2</a:t>
            </a:r>
            <a:r>
              <a:rPr lang="en-US" baseline="30000" dirty="0" smtClean="0"/>
              <a:t>nd</a:t>
            </a:r>
            <a:r>
              <a:rPr lang="en-US" dirty="0" smtClean="0"/>
              <a:t>);</a:t>
            </a:r>
          </a:p>
          <a:p>
            <a:pPr lvl="2"/>
            <a:r>
              <a:rPr lang="en-US" dirty="0" smtClean="0"/>
              <a:t>Installation of HLS on the part closer to the IP could be done at the same time as cryogenics.</a:t>
            </a:r>
          </a:p>
          <a:p>
            <a:pPr lvl="2"/>
            <a:r>
              <a:rPr lang="en-US" dirty="0" smtClean="0"/>
              <a:t>Installation of all remaining systems was considered to be not critical (i.e. can be done in the shadow of other more critical activities).</a:t>
            </a:r>
          </a:p>
          <a:p>
            <a:pPr lvl="2"/>
            <a:r>
              <a:rPr lang="en-US" dirty="0" smtClean="0"/>
              <a:t>Smoothing of equipment and FRAS installation to take place already in cool down period.</a:t>
            </a:r>
          </a:p>
          <a:p>
            <a:pPr lvl="1"/>
            <a:r>
              <a:rPr lang="en-US" dirty="0" smtClean="0"/>
              <a:t>Contribution to other activities (pre-alignment of magnets etc.)</a:t>
            </a:r>
          </a:p>
          <a:p>
            <a:pPr lvl="2"/>
            <a:r>
              <a:rPr lang="pt-PT" dirty="0" smtClean="0"/>
              <a:t>Not explicitly included in the planning but survey contributions should follow installation activities when needed.</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222697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WP16 (commissioning)</a:t>
            </a:r>
            <a:endParaRPr lang="en-GB" dirty="0"/>
          </a:p>
        </p:txBody>
      </p:sp>
      <p:sp>
        <p:nvSpPr>
          <p:cNvPr id="3" name="Content Placeholder 2"/>
          <p:cNvSpPr>
            <a:spLocks noGrp="1"/>
          </p:cNvSpPr>
          <p:nvPr>
            <p:ph idx="1"/>
          </p:nvPr>
        </p:nvSpPr>
        <p:spPr>
          <a:xfrm>
            <a:off x="395536" y="914401"/>
            <a:ext cx="8424936" cy="3680222"/>
          </a:xfrm>
        </p:spPr>
        <p:txBody>
          <a:bodyPr>
            <a:normAutofit/>
          </a:bodyPr>
          <a:lstStyle/>
          <a:p>
            <a:r>
              <a:rPr lang="pt-PT" sz="1800" i="1" dirty="0"/>
              <a:t>This is the first exercise of a long iterative process. The installation dates are therefore very preliminary and they will be changed multiple times during the optimization procedure that will take place; the current installation dates SHALL NOT be used to induce or justify any change on production schedules. </a:t>
            </a:r>
            <a:endParaRPr lang="en-US" sz="1800" i="1" dirty="0"/>
          </a:p>
          <a:p>
            <a:r>
              <a:rPr lang="pt-PT" sz="1800" dirty="0" smtClean="0"/>
              <a:t>Duration of powering tests I and II and dipole training are very preliminary and they will only be more accurate in 2-3 years. </a:t>
            </a:r>
          </a:p>
          <a:p>
            <a:r>
              <a:rPr lang="pt-PT" sz="1800" dirty="0" smtClean="0"/>
              <a:t>Access constraints imposed by the powering tests, and how to match these with the independant cool down of QRL-QXL, could be optimized (creating ARC/LSS systems separation coherent with the QRL/QXL system separation), leading to overall less time for the cool down.</a:t>
            </a:r>
          </a:p>
          <a:p>
            <a:r>
              <a:rPr lang="pt-PT" sz="1800" dirty="0" smtClean="0"/>
              <a:t>RF conditioning still not studied.</a:t>
            </a:r>
            <a:endParaRPr lang="en-GB"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012974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802" t="13190" r="2176" b="35761"/>
          <a:stretch/>
        </p:blipFill>
        <p:spPr>
          <a:xfrm>
            <a:off x="-10632" y="1009097"/>
            <a:ext cx="9144000" cy="2801651"/>
          </a:xfrm>
          <a:prstGeom prst="rect">
            <a:avLst/>
          </a:prstGeom>
        </p:spPr>
      </p:pic>
      <p:sp>
        <p:nvSpPr>
          <p:cNvPr id="4" name="TextBox 3"/>
          <p:cNvSpPr txBox="1"/>
          <p:nvPr/>
        </p:nvSpPr>
        <p:spPr>
          <a:xfrm rot="16200000">
            <a:off x="3522830" y="1705161"/>
            <a:ext cx="415859"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UJ14</a:t>
            </a:r>
            <a:endParaRPr lang="fr-FR" sz="675" dirty="0"/>
          </a:p>
        </p:txBody>
      </p:sp>
      <p:sp>
        <p:nvSpPr>
          <p:cNvPr id="5" name="TextBox 4"/>
          <p:cNvSpPr txBox="1"/>
          <p:nvPr/>
        </p:nvSpPr>
        <p:spPr>
          <a:xfrm>
            <a:off x="3814200" y="1745065"/>
            <a:ext cx="418378"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1200"/>
            </a:lvl1pPr>
          </a:lstStyle>
          <a:p>
            <a:r>
              <a:rPr lang="en-GB" sz="675" dirty="0"/>
              <a:t>RB14</a:t>
            </a:r>
            <a:endParaRPr lang="fr-FR" sz="675" dirty="0"/>
          </a:p>
        </p:txBody>
      </p:sp>
      <p:sp>
        <p:nvSpPr>
          <p:cNvPr id="6" name="TextBox 5"/>
          <p:cNvSpPr txBox="1"/>
          <p:nvPr/>
        </p:nvSpPr>
        <p:spPr>
          <a:xfrm>
            <a:off x="3135086" y="1737035"/>
            <a:ext cx="463731"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UJ13</a:t>
            </a:r>
            <a:endParaRPr lang="fr-FR" sz="675" dirty="0"/>
          </a:p>
        </p:txBody>
      </p:sp>
      <p:sp>
        <p:nvSpPr>
          <p:cNvPr id="7" name="TextBox 6"/>
          <p:cNvSpPr txBox="1"/>
          <p:nvPr/>
        </p:nvSpPr>
        <p:spPr>
          <a:xfrm>
            <a:off x="1" y="1733408"/>
            <a:ext cx="450056"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RR13</a:t>
            </a:r>
            <a:endParaRPr lang="fr-FR" sz="675" dirty="0"/>
          </a:p>
        </p:txBody>
      </p:sp>
      <p:cxnSp>
        <p:nvCxnSpPr>
          <p:cNvPr id="8" name="Straight Connector 7"/>
          <p:cNvCxnSpPr/>
          <p:nvPr/>
        </p:nvCxnSpPr>
        <p:spPr>
          <a:xfrm>
            <a:off x="438593" y="1240167"/>
            <a:ext cx="7974" cy="1180214"/>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532965" y="1040806"/>
            <a:ext cx="7808" cy="2549156"/>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85776" y="1742954"/>
            <a:ext cx="2610122"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RI132</a:t>
            </a:r>
            <a:endParaRPr lang="fr-FR" sz="675" dirty="0"/>
          </a:p>
        </p:txBody>
      </p:sp>
      <p:cxnSp>
        <p:nvCxnSpPr>
          <p:cNvPr id="11" name="Straight Connector 10"/>
          <p:cNvCxnSpPr/>
          <p:nvPr/>
        </p:nvCxnSpPr>
        <p:spPr>
          <a:xfrm flipH="1">
            <a:off x="2901181" y="2242059"/>
            <a:ext cx="4319" cy="1332392"/>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450058" y="1294991"/>
            <a:ext cx="4193381" cy="7144"/>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725281" y="1182735"/>
            <a:ext cx="643912"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238.1 M </a:t>
            </a:r>
            <a:endParaRPr lang="fr-FR" sz="900" dirty="0"/>
          </a:p>
        </p:txBody>
      </p:sp>
      <p:cxnSp>
        <p:nvCxnSpPr>
          <p:cNvPr id="14" name="Straight Arrow Connector 13"/>
          <p:cNvCxnSpPr/>
          <p:nvPr/>
        </p:nvCxnSpPr>
        <p:spPr>
          <a:xfrm flipV="1">
            <a:off x="2893671" y="3501062"/>
            <a:ext cx="1621631" cy="7144"/>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429141" y="3416720"/>
            <a:ext cx="566434" cy="19620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900"/>
            </a:lvl1pPr>
          </a:lstStyle>
          <a:p>
            <a:r>
              <a:rPr lang="en-GB" sz="675" dirty="0"/>
              <a:t>94.25 M </a:t>
            </a:r>
            <a:endParaRPr lang="fr-FR" sz="675" dirty="0"/>
          </a:p>
        </p:txBody>
      </p:sp>
      <p:sp>
        <p:nvSpPr>
          <p:cNvPr id="16" name="TextBox 15"/>
          <p:cNvSpPr txBox="1"/>
          <p:nvPr/>
        </p:nvSpPr>
        <p:spPr>
          <a:xfrm>
            <a:off x="42913" y="3096079"/>
            <a:ext cx="1295156"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LHC AREA IMPACTED </a:t>
            </a:r>
            <a:endParaRPr lang="fr-FR" sz="675" dirty="0"/>
          </a:p>
        </p:txBody>
      </p:sp>
      <p:cxnSp>
        <p:nvCxnSpPr>
          <p:cNvPr id="17" name="Straight Connector 16"/>
          <p:cNvCxnSpPr/>
          <p:nvPr/>
        </p:nvCxnSpPr>
        <p:spPr>
          <a:xfrm>
            <a:off x="8728191" y="1150398"/>
            <a:ext cx="9636" cy="1299830"/>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4684639" y="1293961"/>
            <a:ext cx="4041350" cy="8174"/>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017197" y="1186723"/>
            <a:ext cx="598082"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238.1 M </a:t>
            </a:r>
            <a:endParaRPr lang="fr-FR" sz="900" dirty="0"/>
          </a:p>
        </p:txBody>
      </p:sp>
      <p:cxnSp>
        <p:nvCxnSpPr>
          <p:cNvPr id="20" name="Straight Connector 19"/>
          <p:cNvCxnSpPr/>
          <p:nvPr/>
        </p:nvCxnSpPr>
        <p:spPr>
          <a:xfrm>
            <a:off x="6191796" y="2463086"/>
            <a:ext cx="20615" cy="1062582"/>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4559773" y="3504218"/>
            <a:ext cx="1602858" cy="15949"/>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989207" y="3388069"/>
            <a:ext cx="501696" cy="19620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900"/>
            </a:lvl1pPr>
          </a:lstStyle>
          <a:p>
            <a:r>
              <a:rPr lang="en-GB" sz="675" dirty="0"/>
              <a:t>94.25 M </a:t>
            </a:r>
            <a:endParaRPr lang="fr-FR" sz="675" dirty="0"/>
          </a:p>
        </p:txBody>
      </p:sp>
      <p:cxnSp>
        <p:nvCxnSpPr>
          <p:cNvPr id="23" name="Straight Arrow Connector 22"/>
          <p:cNvCxnSpPr/>
          <p:nvPr/>
        </p:nvCxnSpPr>
        <p:spPr>
          <a:xfrm>
            <a:off x="444741" y="1488206"/>
            <a:ext cx="3585152" cy="823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993606" y="1384159"/>
            <a:ext cx="534287"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207 M </a:t>
            </a:r>
            <a:endParaRPr lang="fr-FR" sz="900" dirty="0"/>
          </a:p>
        </p:txBody>
      </p:sp>
      <p:cxnSp>
        <p:nvCxnSpPr>
          <p:cNvPr id="25" name="Straight Connector 24"/>
          <p:cNvCxnSpPr/>
          <p:nvPr/>
        </p:nvCxnSpPr>
        <p:spPr>
          <a:xfrm>
            <a:off x="4048180" y="1487566"/>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135655" y="1988396"/>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3122023" y="2084263"/>
            <a:ext cx="996764" cy="518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3329064" y="1957547"/>
            <a:ext cx="493391"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53.3 </a:t>
            </a:r>
            <a:endParaRPr lang="fr-FR" sz="900" dirty="0"/>
          </a:p>
        </p:txBody>
      </p:sp>
      <p:cxnSp>
        <p:nvCxnSpPr>
          <p:cNvPr id="29" name="Straight Arrow Connector 28"/>
          <p:cNvCxnSpPr/>
          <p:nvPr/>
        </p:nvCxnSpPr>
        <p:spPr>
          <a:xfrm flipV="1">
            <a:off x="447972" y="2084264"/>
            <a:ext cx="2660988" cy="8447"/>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1653583" y="1975836"/>
            <a:ext cx="483791"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156.7 </a:t>
            </a:r>
            <a:endParaRPr lang="fr-FR" sz="900" dirty="0"/>
          </a:p>
        </p:txBody>
      </p:sp>
      <p:sp>
        <p:nvSpPr>
          <p:cNvPr id="31" name="TextBox 30"/>
          <p:cNvSpPr txBox="1"/>
          <p:nvPr/>
        </p:nvSpPr>
        <p:spPr>
          <a:xfrm>
            <a:off x="477003" y="2350755"/>
            <a:ext cx="292254" cy="115416"/>
          </a:xfrm>
          <a:prstGeom prst="rect">
            <a:avLst/>
          </a:prstGeom>
          <a:noFill/>
        </p:spPr>
        <p:txBody>
          <a:bodyPr wrap="square" lIns="0" tIns="0" rIns="0" bIns="0" rtlCol="0">
            <a:spAutoFit/>
          </a:bodyPr>
          <a:lstStyle/>
          <a:p>
            <a:r>
              <a:rPr lang="en-GB" sz="750" dirty="0">
                <a:solidFill>
                  <a:srgbClr val="FF0000"/>
                </a:solidFill>
              </a:rPr>
              <a:t>Q6</a:t>
            </a:r>
            <a:endParaRPr lang="fr-FR" sz="900" dirty="0">
              <a:solidFill>
                <a:srgbClr val="FF0000"/>
              </a:solidFill>
            </a:endParaRPr>
          </a:p>
        </p:txBody>
      </p:sp>
      <p:sp>
        <p:nvSpPr>
          <p:cNvPr id="32" name="TextBox 31"/>
          <p:cNvSpPr txBox="1"/>
          <p:nvPr/>
        </p:nvSpPr>
        <p:spPr>
          <a:xfrm>
            <a:off x="835480" y="2353287"/>
            <a:ext cx="292254" cy="115416"/>
          </a:xfrm>
          <a:prstGeom prst="rect">
            <a:avLst/>
          </a:prstGeom>
          <a:noFill/>
        </p:spPr>
        <p:txBody>
          <a:bodyPr wrap="square" lIns="0" tIns="0" rIns="0" bIns="0" rtlCol="0">
            <a:spAutoFit/>
          </a:bodyPr>
          <a:lstStyle/>
          <a:p>
            <a:r>
              <a:rPr lang="en-GB" sz="750" dirty="0">
                <a:solidFill>
                  <a:srgbClr val="FF0000"/>
                </a:solidFill>
              </a:rPr>
              <a:t>Q5</a:t>
            </a:r>
            <a:endParaRPr lang="fr-FR" sz="750" dirty="0">
              <a:solidFill>
                <a:srgbClr val="FF0000"/>
              </a:solidFill>
            </a:endParaRPr>
          </a:p>
        </p:txBody>
      </p:sp>
      <p:sp>
        <p:nvSpPr>
          <p:cNvPr id="33" name="TextBox 32"/>
          <p:cNvSpPr txBox="1"/>
          <p:nvPr/>
        </p:nvSpPr>
        <p:spPr>
          <a:xfrm>
            <a:off x="1353818" y="2348958"/>
            <a:ext cx="292254" cy="115416"/>
          </a:xfrm>
          <a:prstGeom prst="rect">
            <a:avLst/>
          </a:prstGeom>
          <a:noFill/>
        </p:spPr>
        <p:txBody>
          <a:bodyPr wrap="square" lIns="0" tIns="0" rIns="0" bIns="0" rtlCol="0">
            <a:spAutoFit/>
          </a:bodyPr>
          <a:lstStyle/>
          <a:p>
            <a:r>
              <a:rPr lang="en-GB" sz="750" dirty="0">
                <a:solidFill>
                  <a:srgbClr val="FF0000"/>
                </a:solidFill>
              </a:rPr>
              <a:t>Q4</a:t>
            </a:r>
            <a:endParaRPr lang="fr-FR" sz="750" dirty="0">
              <a:solidFill>
                <a:srgbClr val="FF0000"/>
              </a:solidFill>
            </a:endParaRPr>
          </a:p>
        </p:txBody>
      </p:sp>
      <p:sp>
        <p:nvSpPr>
          <p:cNvPr id="34" name="TextBox 33"/>
          <p:cNvSpPr txBox="1"/>
          <p:nvPr/>
        </p:nvSpPr>
        <p:spPr>
          <a:xfrm>
            <a:off x="1976354" y="2359589"/>
            <a:ext cx="292254" cy="115416"/>
          </a:xfrm>
          <a:prstGeom prst="rect">
            <a:avLst/>
          </a:prstGeom>
          <a:noFill/>
        </p:spPr>
        <p:txBody>
          <a:bodyPr wrap="square" lIns="0" tIns="0" rIns="0" bIns="0" rtlCol="0">
            <a:spAutoFit/>
          </a:bodyPr>
          <a:lstStyle/>
          <a:p>
            <a:r>
              <a:rPr lang="en-GB" sz="750" dirty="0">
                <a:solidFill>
                  <a:srgbClr val="FF0000"/>
                </a:solidFill>
              </a:rPr>
              <a:t>D2</a:t>
            </a:r>
            <a:endParaRPr lang="fr-FR" sz="750" dirty="0">
              <a:solidFill>
                <a:srgbClr val="FF0000"/>
              </a:solidFill>
            </a:endParaRPr>
          </a:p>
        </p:txBody>
      </p:sp>
      <p:sp>
        <p:nvSpPr>
          <p:cNvPr id="35" name="TextBox 34"/>
          <p:cNvSpPr txBox="1"/>
          <p:nvPr/>
        </p:nvSpPr>
        <p:spPr>
          <a:xfrm>
            <a:off x="3152421" y="2343206"/>
            <a:ext cx="292254" cy="115416"/>
          </a:xfrm>
          <a:prstGeom prst="rect">
            <a:avLst/>
          </a:prstGeom>
          <a:noFill/>
        </p:spPr>
        <p:txBody>
          <a:bodyPr wrap="square" lIns="0" tIns="0" rIns="0" bIns="0" rtlCol="0">
            <a:spAutoFit/>
          </a:bodyPr>
          <a:lstStyle/>
          <a:p>
            <a:r>
              <a:rPr lang="en-GB" sz="750" dirty="0">
                <a:solidFill>
                  <a:srgbClr val="FF0000"/>
                </a:solidFill>
              </a:rPr>
              <a:t>D1</a:t>
            </a:r>
            <a:endParaRPr lang="fr-FR" sz="750" dirty="0">
              <a:solidFill>
                <a:srgbClr val="FF0000"/>
              </a:solidFill>
            </a:endParaRPr>
          </a:p>
        </p:txBody>
      </p:sp>
      <p:sp>
        <p:nvSpPr>
          <p:cNvPr id="36" name="TextBox 35"/>
          <p:cNvSpPr txBox="1"/>
          <p:nvPr/>
        </p:nvSpPr>
        <p:spPr>
          <a:xfrm>
            <a:off x="3985001" y="2515052"/>
            <a:ext cx="292254" cy="115416"/>
          </a:xfrm>
          <a:prstGeom prst="rect">
            <a:avLst/>
          </a:prstGeom>
          <a:noFill/>
        </p:spPr>
        <p:txBody>
          <a:bodyPr wrap="square" lIns="0" tIns="0" rIns="0" bIns="0" rtlCol="0">
            <a:spAutoFit/>
          </a:bodyPr>
          <a:lstStyle/>
          <a:p>
            <a:r>
              <a:rPr lang="en-GB" sz="750" dirty="0">
                <a:solidFill>
                  <a:srgbClr val="FF0000"/>
                </a:solidFill>
              </a:rPr>
              <a:t>Q1</a:t>
            </a:r>
            <a:endParaRPr lang="fr-FR" sz="750" dirty="0">
              <a:solidFill>
                <a:srgbClr val="FF0000"/>
              </a:solidFill>
            </a:endParaRPr>
          </a:p>
        </p:txBody>
      </p:sp>
      <p:sp>
        <p:nvSpPr>
          <p:cNvPr id="37" name="TextBox 36"/>
          <p:cNvSpPr txBox="1"/>
          <p:nvPr/>
        </p:nvSpPr>
        <p:spPr>
          <a:xfrm>
            <a:off x="3792268" y="2343206"/>
            <a:ext cx="393404" cy="115416"/>
          </a:xfrm>
          <a:prstGeom prst="rect">
            <a:avLst/>
          </a:prstGeom>
          <a:noFill/>
        </p:spPr>
        <p:txBody>
          <a:bodyPr wrap="square" lIns="0" tIns="0" rIns="0" bIns="0" rtlCol="0">
            <a:spAutoFit/>
          </a:bodyPr>
          <a:lstStyle/>
          <a:p>
            <a:r>
              <a:rPr lang="en-GB" sz="750" dirty="0">
                <a:solidFill>
                  <a:srgbClr val="FF0000"/>
                </a:solidFill>
              </a:rPr>
              <a:t>Q2A</a:t>
            </a:r>
            <a:endParaRPr lang="fr-FR" sz="900" dirty="0">
              <a:solidFill>
                <a:srgbClr val="FF0000"/>
              </a:solidFill>
            </a:endParaRPr>
          </a:p>
        </p:txBody>
      </p:sp>
      <p:sp>
        <p:nvSpPr>
          <p:cNvPr id="38" name="TextBox 37"/>
          <p:cNvSpPr txBox="1"/>
          <p:nvPr/>
        </p:nvSpPr>
        <p:spPr>
          <a:xfrm>
            <a:off x="3586282" y="2570474"/>
            <a:ext cx="393404" cy="121252"/>
          </a:xfrm>
          <a:prstGeom prst="rect">
            <a:avLst/>
          </a:prstGeom>
          <a:noFill/>
        </p:spPr>
        <p:txBody>
          <a:bodyPr wrap="square" lIns="0" tIns="0" rIns="0" bIns="0" rtlCol="0">
            <a:spAutoFit/>
          </a:bodyPr>
          <a:lstStyle/>
          <a:p>
            <a:r>
              <a:rPr lang="en-GB" sz="788" dirty="0">
                <a:solidFill>
                  <a:srgbClr val="FF0000"/>
                </a:solidFill>
              </a:rPr>
              <a:t>Q2B</a:t>
            </a:r>
            <a:endParaRPr lang="fr-FR" sz="900" dirty="0">
              <a:solidFill>
                <a:srgbClr val="FF0000"/>
              </a:solidFill>
            </a:endParaRPr>
          </a:p>
        </p:txBody>
      </p:sp>
      <p:sp>
        <p:nvSpPr>
          <p:cNvPr id="39" name="TextBox 38"/>
          <p:cNvSpPr txBox="1"/>
          <p:nvPr/>
        </p:nvSpPr>
        <p:spPr>
          <a:xfrm>
            <a:off x="3486527" y="2348016"/>
            <a:ext cx="292254" cy="115416"/>
          </a:xfrm>
          <a:prstGeom prst="rect">
            <a:avLst/>
          </a:prstGeom>
          <a:noFill/>
        </p:spPr>
        <p:txBody>
          <a:bodyPr wrap="square" lIns="0" tIns="0" rIns="0" bIns="0" rtlCol="0">
            <a:spAutoFit/>
          </a:bodyPr>
          <a:lstStyle/>
          <a:p>
            <a:r>
              <a:rPr lang="en-GB" sz="750" dirty="0">
                <a:solidFill>
                  <a:srgbClr val="FF0000"/>
                </a:solidFill>
              </a:rPr>
              <a:t>Q3</a:t>
            </a:r>
            <a:endParaRPr lang="fr-FR" sz="750" dirty="0">
              <a:solidFill>
                <a:srgbClr val="FF0000"/>
              </a:solidFill>
            </a:endParaRPr>
          </a:p>
        </p:txBody>
      </p:sp>
      <p:sp>
        <p:nvSpPr>
          <p:cNvPr id="40" name="TextBox 39"/>
          <p:cNvSpPr txBox="1"/>
          <p:nvPr/>
        </p:nvSpPr>
        <p:spPr>
          <a:xfrm>
            <a:off x="3248496" y="2604416"/>
            <a:ext cx="332126" cy="115416"/>
          </a:xfrm>
          <a:prstGeom prst="rect">
            <a:avLst/>
          </a:prstGeom>
          <a:noFill/>
        </p:spPr>
        <p:txBody>
          <a:bodyPr wrap="square" lIns="0" tIns="0" rIns="0" bIns="0" rtlCol="0">
            <a:spAutoFit/>
          </a:bodyPr>
          <a:lstStyle/>
          <a:p>
            <a:r>
              <a:rPr lang="en-GB" sz="750" dirty="0">
                <a:solidFill>
                  <a:srgbClr val="FF0000"/>
                </a:solidFill>
              </a:rPr>
              <a:t>CP</a:t>
            </a:r>
            <a:endParaRPr lang="fr-FR" sz="750" dirty="0">
              <a:solidFill>
                <a:srgbClr val="FF0000"/>
              </a:solidFill>
            </a:endParaRPr>
          </a:p>
        </p:txBody>
      </p:sp>
      <p:sp>
        <p:nvSpPr>
          <p:cNvPr id="41" name="TextBox 40"/>
          <p:cNvSpPr txBox="1"/>
          <p:nvPr/>
        </p:nvSpPr>
        <p:spPr>
          <a:xfrm>
            <a:off x="192395" y="2863397"/>
            <a:ext cx="1108444" cy="230832"/>
          </a:xfrm>
          <a:prstGeom prst="rect">
            <a:avLst/>
          </a:prstGeom>
          <a:noFill/>
        </p:spPr>
        <p:txBody>
          <a:bodyPr wrap="square" rtlCol="0">
            <a:spAutoFit/>
          </a:bodyPr>
          <a:lstStyle/>
          <a:p>
            <a:r>
              <a:rPr lang="en-GB" sz="900" dirty="0">
                <a:solidFill>
                  <a:srgbClr val="FF0000"/>
                </a:solidFill>
              </a:rPr>
              <a:t>HL-LHC layout</a:t>
            </a:r>
            <a:endParaRPr lang="fr-FR" sz="900" dirty="0">
              <a:solidFill>
                <a:srgbClr val="FF0000"/>
              </a:solidFill>
            </a:endParaRPr>
          </a:p>
        </p:txBody>
      </p:sp>
      <p:sp>
        <p:nvSpPr>
          <p:cNvPr id="42" name="TextBox 41"/>
          <p:cNvSpPr txBox="1"/>
          <p:nvPr/>
        </p:nvSpPr>
        <p:spPr>
          <a:xfrm rot="16200000">
            <a:off x="5184886" y="1717488"/>
            <a:ext cx="398024"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1200"/>
            </a:lvl1pPr>
          </a:lstStyle>
          <a:p>
            <a:r>
              <a:rPr lang="en-GB" sz="675" dirty="0"/>
              <a:t>UJ16</a:t>
            </a:r>
            <a:endParaRPr lang="fr-FR" sz="675" dirty="0"/>
          </a:p>
        </p:txBody>
      </p:sp>
      <p:cxnSp>
        <p:nvCxnSpPr>
          <p:cNvPr id="43" name="Straight Connector 42"/>
          <p:cNvCxnSpPr/>
          <p:nvPr/>
        </p:nvCxnSpPr>
        <p:spPr>
          <a:xfrm>
            <a:off x="5275385" y="1894378"/>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528221" y="1871518"/>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5529775" y="1731332"/>
            <a:ext cx="444192"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UJ17</a:t>
            </a:r>
            <a:endParaRPr lang="fr-FR" sz="675" dirty="0"/>
          </a:p>
        </p:txBody>
      </p:sp>
      <p:cxnSp>
        <p:nvCxnSpPr>
          <p:cNvPr id="46" name="Straight Connector 45"/>
          <p:cNvCxnSpPr/>
          <p:nvPr/>
        </p:nvCxnSpPr>
        <p:spPr>
          <a:xfrm>
            <a:off x="5968994" y="1891941"/>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002384" y="1742678"/>
            <a:ext cx="2704011"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1200"/>
            </a:lvl1pPr>
          </a:lstStyle>
          <a:p>
            <a:r>
              <a:rPr lang="en-GB" sz="675" dirty="0"/>
              <a:t>RI171</a:t>
            </a:r>
            <a:endParaRPr lang="fr-FR" sz="675" dirty="0"/>
          </a:p>
        </p:txBody>
      </p:sp>
      <p:cxnSp>
        <p:nvCxnSpPr>
          <p:cNvPr id="48" name="Straight Arrow Connector 47"/>
          <p:cNvCxnSpPr/>
          <p:nvPr/>
        </p:nvCxnSpPr>
        <p:spPr>
          <a:xfrm>
            <a:off x="5969726" y="2071201"/>
            <a:ext cx="2777490" cy="16533"/>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7240146" y="1975223"/>
            <a:ext cx="469891"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156.7 </a:t>
            </a:r>
            <a:endParaRPr lang="fr-FR" sz="900" dirty="0"/>
          </a:p>
        </p:txBody>
      </p:sp>
      <p:cxnSp>
        <p:nvCxnSpPr>
          <p:cNvPr id="50" name="Straight Arrow Connector 49"/>
          <p:cNvCxnSpPr/>
          <p:nvPr/>
        </p:nvCxnSpPr>
        <p:spPr>
          <a:xfrm>
            <a:off x="5027977" y="2068342"/>
            <a:ext cx="935219" cy="2858"/>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296990" y="1957932"/>
            <a:ext cx="477410"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53.25 </a:t>
            </a:r>
            <a:endParaRPr lang="fr-FR" sz="900" dirty="0"/>
          </a:p>
        </p:txBody>
      </p:sp>
      <p:cxnSp>
        <p:nvCxnSpPr>
          <p:cNvPr id="52" name="Straight Connector 51"/>
          <p:cNvCxnSpPr/>
          <p:nvPr/>
        </p:nvCxnSpPr>
        <p:spPr>
          <a:xfrm flipH="1">
            <a:off x="5029452" y="1465819"/>
            <a:ext cx="6077" cy="97976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V="1">
            <a:off x="5042264" y="1502967"/>
            <a:ext cx="3690257" cy="1"/>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6787062" y="1369872"/>
            <a:ext cx="534287"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207 M </a:t>
            </a:r>
            <a:endParaRPr lang="fr-FR" sz="900" dirty="0"/>
          </a:p>
        </p:txBody>
      </p:sp>
      <p:sp>
        <p:nvSpPr>
          <p:cNvPr id="55" name="TextBox 54"/>
          <p:cNvSpPr txBox="1"/>
          <p:nvPr/>
        </p:nvSpPr>
        <p:spPr>
          <a:xfrm>
            <a:off x="2407496" y="2827810"/>
            <a:ext cx="434235"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fr-FR"/>
            </a:defPPr>
            <a:lvl1pPr algn="ctr">
              <a:defRPr sz="900"/>
            </a:lvl1pPr>
          </a:lstStyle>
          <a:p>
            <a:r>
              <a:rPr lang="en-GB" sz="675" dirty="0"/>
              <a:t>UL13</a:t>
            </a:r>
            <a:endParaRPr lang="fr-FR" sz="675" dirty="0"/>
          </a:p>
        </p:txBody>
      </p:sp>
      <p:sp>
        <p:nvSpPr>
          <p:cNvPr id="56" name="TextBox 55"/>
          <p:cNvSpPr txBox="1"/>
          <p:nvPr/>
        </p:nvSpPr>
        <p:spPr>
          <a:xfrm>
            <a:off x="6257721" y="2831280"/>
            <a:ext cx="411425"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fr-FR"/>
            </a:defPPr>
            <a:lvl1pPr algn="ctr">
              <a:defRPr sz="900"/>
            </a:lvl1pPr>
          </a:lstStyle>
          <a:p>
            <a:r>
              <a:rPr lang="en-GB" sz="675" dirty="0"/>
              <a:t>UL17</a:t>
            </a:r>
            <a:endParaRPr lang="fr-FR" sz="675" dirty="0"/>
          </a:p>
        </p:txBody>
      </p:sp>
      <p:sp>
        <p:nvSpPr>
          <p:cNvPr id="57" name="TextBox 56"/>
          <p:cNvSpPr txBox="1"/>
          <p:nvPr/>
        </p:nvSpPr>
        <p:spPr>
          <a:xfrm>
            <a:off x="1456017" y="2575330"/>
            <a:ext cx="424166"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UA13</a:t>
            </a:r>
            <a:endParaRPr lang="fr-FR" sz="1050" dirty="0"/>
          </a:p>
        </p:txBody>
      </p:sp>
      <p:sp>
        <p:nvSpPr>
          <p:cNvPr id="58" name="TextBox 57"/>
          <p:cNvSpPr txBox="1"/>
          <p:nvPr/>
        </p:nvSpPr>
        <p:spPr>
          <a:xfrm>
            <a:off x="7740560" y="2829035"/>
            <a:ext cx="435075"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UA17</a:t>
            </a:r>
            <a:endParaRPr lang="fr-FR" sz="1050" dirty="0"/>
          </a:p>
        </p:txBody>
      </p:sp>
      <p:sp>
        <p:nvSpPr>
          <p:cNvPr id="59" name="TextBox 58"/>
          <p:cNvSpPr txBox="1"/>
          <p:nvPr/>
        </p:nvSpPr>
        <p:spPr>
          <a:xfrm>
            <a:off x="5644290" y="3194183"/>
            <a:ext cx="446878"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UR15</a:t>
            </a:r>
            <a:endParaRPr lang="fr-FR" sz="1050" dirty="0"/>
          </a:p>
        </p:txBody>
      </p:sp>
      <p:sp>
        <p:nvSpPr>
          <p:cNvPr id="60" name="TextBox 59"/>
          <p:cNvSpPr txBox="1"/>
          <p:nvPr/>
        </p:nvSpPr>
        <p:spPr>
          <a:xfrm>
            <a:off x="8752114" y="1747695"/>
            <a:ext cx="409550"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pPr algn="r"/>
            <a:r>
              <a:rPr lang="en-GB" sz="675" dirty="0"/>
              <a:t>RR17</a:t>
            </a:r>
            <a:endParaRPr lang="fr-FR" sz="675" dirty="0"/>
          </a:p>
        </p:txBody>
      </p:sp>
      <p:sp>
        <p:nvSpPr>
          <p:cNvPr id="61" name="TextBox 60"/>
          <p:cNvSpPr txBox="1"/>
          <p:nvPr/>
        </p:nvSpPr>
        <p:spPr>
          <a:xfrm>
            <a:off x="4923939" y="2588083"/>
            <a:ext cx="292254" cy="115416"/>
          </a:xfrm>
          <a:prstGeom prst="rect">
            <a:avLst/>
          </a:prstGeom>
          <a:noFill/>
        </p:spPr>
        <p:txBody>
          <a:bodyPr wrap="square" lIns="0" tIns="0" rIns="0" bIns="0" rtlCol="0">
            <a:spAutoFit/>
          </a:bodyPr>
          <a:lstStyle/>
          <a:p>
            <a:r>
              <a:rPr lang="en-GB" sz="750" dirty="0">
                <a:solidFill>
                  <a:srgbClr val="FF0000"/>
                </a:solidFill>
              </a:rPr>
              <a:t>Q1</a:t>
            </a:r>
            <a:endParaRPr lang="fr-FR" sz="750" dirty="0">
              <a:solidFill>
                <a:srgbClr val="FF0000"/>
              </a:solidFill>
            </a:endParaRPr>
          </a:p>
        </p:txBody>
      </p:sp>
      <p:sp>
        <p:nvSpPr>
          <p:cNvPr id="62" name="TextBox 61"/>
          <p:cNvSpPr txBox="1"/>
          <p:nvPr/>
        </p:nvSpPr>
        <p:spPr>
          <a:xfrm>
            <a:off x="5250886" y="2610000"/>
            <a:ext cx="393404" cy="115416"/>
          </a:xfrm>
          <a:prstGeom prst="rect">
            <a:avLst/>
          </a:prstGeom>
          <a:noFill/>
        </p:spPr>
        <p:txBody>
          <a:bodyPr wrap="square" lIns="0" tIns="0" rIns="0" bIns="0" rtlCol="0">
            <a:spAutoFit/>
          </a:bodyPr>
          <a:lstStyle/>
          <a:p>
            <a:r>
              <a:rPr lang="en-GB" sz="750" dirty="0">
                <a:solidFill>
                  <a:srgbClr val="FF0000"/>
                </a:solidFill>
              </a:rPr>
              <a:t>Q2B</a:t>
            </a:r>
            <a:endParaRPr lang="fr-FR" sz="750" dirty="0">
              <a:solidFill>
                <a:srgbClr val="FF0000"/>
              </a:solidFill>
            </a:endParaRPr>
          </a:p>
        </p:txBody>
      </p:sp>
      <p:sp>
        <p:nvSpPr>
          <p:cNvPr id="63" name="TextBox 62"/>
          <p:cNvSpPr txBox="1"/>
          <p:nvPr/>
        </p:nvSpPr>
        <p:spPr>
          <a:xfrm>
            <a:off x="5662813" y="2665590"/>
            <a:ext cx="332126" cy="115416"/>
          </a:xfrm>
          <a:prstGeom prst="rect">
            <a:avLst/>
          </a:prstGeom>
          <a:noFill/>
        </p:spPr>
        <p:txBody>
          <a:bodyPr wrap="square" lIns="0" tIns="0" rIns="0" bIns="0" rtlCol="0">
            <a:spAutoFit/>
          </a:bodyPr>
          <a:lstStyle/>
          <a:p>
            <a:r>
              <a:rPr lang="en-GB" sz="750" dirty="0">
                <a:solidFill>
                  <a:srgbClr val="FF0000"/>
                </a:solidFill>
              </a:rPr>
              <a:t>CP</a:t>
            </a:r>
            <a:endParaRPr lang="fr-FR" sz="750" dirty="0">
              <a:solidFill>
                <a:srgbClr val="FF0000"/>
              </a:solidFill>
            </a:endParaRPr>
          </a:p>
        </p:txBody>
      </p:sp>
      <p:sp>
        <p:nvSpPr>
          <p:cNvPr id="64" name="TextBox 63"/>
          <p:cNvSpPr txBox="1"/>
          <p:nvPr/>
        </p:nvSpPr>
        <p:spPr>
          <a:xfrm>
            <a:off x="5797847" y="2361922"/>
            <a:ext cx="292254" cy="115416"/>
          </a:xfrm>
          <a:prstGeom prst="rect">
            <a:avLst/>
          </a:prstGeom>
          <a:noFill/>
        </p:spPr>
        <p:txBody>
          <a:bodyPr wrap="square" lIns="0" tIns="0" rIns="0" bIns="0" rtlCol="0">
            <a:spAutoFit/>
          </a:bodyPr>
          <a:lstStyle/>
          <a:p>
            <a:r>
              <a:rPr lang="en-GB" sz="750" dirty="0">
                <a:solidFill>
                  <a:srgbClr val="FF0000"/>
                </a:solidFill>
              </a:rPr>
              <a:t>D1</a:t>
            </a:r>
            <a:endParaRPr lang="fr-FR" sz="750" dirty="0">
              <a:solidFill>
                <a:srgbClr val="FF0000"/>
              </a:solidFill>
            </a:endParaRPr>
          </a:p>
        </p:txBody>
      </p:sp>
      <p:sp>
        <p:nvSpPr>
          <p:cNvPr id="65" name="TextBox 64"/>
          <p:cNvSpPr txBox="1"/>
          <p:nvPr/>
        </p:nvSpPr>
        <p:spPr>
          <a:xfrm>
            <a:off x="5468997" y="2347752"/>
            <a:ext cx="292254" cy="115416"/>
          </a:xfrm>
          <a:prstGeom prst="rect">
            <a:avLst/>
          </a:prstGeom>
          <a:noFill/>
        </p:spPr>
        <p:txBody>
          <a:bodyPr wrap="square" lIns="0" tIns="0" rIns="0" bIns="0" rtlCol="0">
            <a:spAutoFit/>
          </a:bodyPr>
          <a:lstStyle/>
          <a:p>
            <a:r>
              <a:rPr lang="en-GB" sz="750" dirty="0">
                <a:solidFill>
                  <a:srgbClr val="FF0000"/>
                </a:solidFill>
              </a:rPr>
              <a:t>Q3</a:t>
            </a:r>
            <a:endParaRPr lang="fr-FR" sz="750" dirty="0">
              <a:solidFill>
                <a:srgbClr val="FF0000"/>
              </a:solidFill>
            </a:endParaRPr>
          </a:p>
        </p:txBody>
      </p:sp>
      <p:sp>
        <p:nvSpPr>
          <p:cNvPr id="66" name="TextBox 65"/>
          <p:cNvSpPr txBox="1"/>
          <p:nvPr/>
        </p:nvSpPr>
        <p:spPr>
          <a:xfrm>
            <a:off x="5047999" y="2338008"/>
            <a:ext cx="332267" cy="115416"/>
          </a:xfrm>
          <a:prstGeom prst="rect">
            <a:avLst/>
          </a:prstGeom>
          <a:noFill/>
        </p:spPr>
        <p:txBody>
          <a:bodyPr wrap="square" lIns="0" tIns="0" rIns="0" bIns="0" rtlCol="0">
            <a:spAutoFit/>
          </a:bodyPr>
          <a:lstStyle/>
          <a:p>
            <a:r>
              <a:rPr lang="en-GB" sz="750" dirty="0">
                <a:solidFill>
                  <a:srgbClr val="FF0000"/>
                </a:solidFill>
              </a:rPr>
              <a:t>Q2A</a:t>
            </a:r>
            <a:endParaRPr lang="fr-FR" sz="750" dirty="0">
              <a:solidFill>
                <a:srgbClr val="FF0000"/>
              </a:solidFill>
            </a:endParaRPr>
          </a:p>
        </p:txBody>
      </p:sp>
      <p:sp>
        <p:nvSpPr>
          <p:cNvPr id="67" name="TextBox 66"/>
          <p:cNvSpPr txBox="1"/>
          <p:nvPr/>
        </p:nvSpPr>
        <p:spPr>
          <a:xfrm>
            <a:off x="6943277" y="2377558"/>
            <a:ext cx="292254" cy="115416"/>
          </a:xfrm>
          <a:prstGeom prst="rect">
            <a:avLst/>
          </a:prstGeom>
          <a:noFill/>
        </p:spPr>
        <p:txBody>
          <a:bodyPr wrap="square" lIns="0" tIns="0" rIns="0" bIns="0" rtlCol="0">
            <a:spAutoFit/>
          </a:bodyPr>
          <a:lstStyle/>
          <a:p>
            <a:r>
              <a:rPr lang="en-GB" sz="750" dirty="0">
                <a:solidFill>
                  <a:srgbClr val="FF0000"/>
                </a:solidFill>
              </a:rPr>
              <a:t>D2</a:t>
            </a:r>
            <a:endParaRPr lang="fr-FR" sz="750" dirty="0">
              <a:solidFill>
                <a:srgbClr val="FF0000"/>
              </a:solidFill>
            </a:endParaRPr>
          </a:p>
        </p:txBody>
      </p:sp>
      <p:sp>
        <p:nvSpPr>
          <p:cNvPr id="68" name="TextBox 67"/>
          <p:cNvSpPr txBox="1"/>
          <p:nvPr/>
        </p:nvSpPr>
        <p:spPr>
          <a:xfrm>
            <a:off x="7669019" y="2377558"/>
            <a:ext cx="292254" cy="115416"/>
          </a:xfrm>
          <a:prstGeom prst="rect">
            <a:avLst/>
          </a:prstGeom>
          <a:noFill/>
        </p:spPr>
        <p:txBody>
          <a:bodyPr wrap="square" lIns="0" tIns="0" rIns="0" bIns="0" rtlCol="0">
            <a:spAutoFit/>
          </a:bodyPr>
          <a:lstStyle/>
          <a:p>
            <a:r>
              <a:rPr lang="en-GB" sz="750" dirty="0">
                <a:solidFill>
                  <a:srgbClr val="FF0000"/>
                </a:solidFill>
              </a:rPr>
              <a:t>Q4</a:t>
            </a:r>
            <a:endParaRPr lang="fr-FR" sz="750" dirty="0">
              <a:solidFill>
                <a:srgbClr val="FF0000"/>
              </a:solidFill>
            </a:endParaRPr>
          </a:p>
        </p:txBody>
      </p:sp>
      <p:sp>
        <p:nvSpPr>
          <p:cNvPr id="69" name="TextBox 68"/>
          <p:cNvSpPr txBox="1"/>
          <p:nvPr/>
        </p:nvSpPr>
        <p:spPr>
          <a:xfrm>
            <a:off x="8072987" y="2365487"/>
            <a:ext cx="292254" cy="115416"/>
          </a:xfrm>
          <a:prstGeom prst="rect">
            <a:avLst/>
          </a:prstGeom>
          <a:noFill/>
        </p:spPr>
        <p:txBody>
          <a:bodyPr wrap="square" lIns="0" tIns="0" rIns="0" bIns="0" rtlCol="0">
            <a:spAutoFit/>
          </a:bodyPr>
          <a:lstStyle/>
          <a:p>
            <a:r>
              <a:rPr lang="en-GB" sz="750" dirty="0">
                <a:solidFill>
                  <a:srgbClr val="FF0000"/>
                </a:solidFill>
              </a:rPr>
              <a:t>Q5</a:t>
            </a:r>
            <a:endParaRPr lang="fr-FR" sz="750" dirty="0">
              <a:solidFill>
                <a:srgbClr val="FF0000"/>
              </a:solidFill>
            </a:endParaRPr>
          </a:p>
        </p:txBody>
      </p:sp>
      <p:sp>
        <p:nvSpPr>
          <p:cNvPr id="70" name="TextBox 69"/>
          <p:cNvSpPr txBox="1"/>
          <p:nvPr/>
        </p:nvSpPr>
        <p:spPr>
          <a:xfrm>
            <a:off x="8445127" y="2373904"/>
            <a:ext cx="292254" cy="115416"/>
          </a:xfrm>
          <a:prstGeom prst="rect">
            <a:avLst/>
          </a:prstGeom>
          <a:noFill/>
        </p:spPr>
        <p:txBody>
          <a:bodyPr wrap="square" lIns="0" tIns="0" rIns="0" bIns="0" rtlCol="0">
            <a:spAutoFit/>
          </a:bodyPr>
          <a:lstStyle/>
          <a:p>
            <a:r>
              <a:rPr lang="en-GB" sz="750" dirty="0">
                <a:solidFill>
                  <a:srgbClr val="FF0000"/>
                </a:solidFill>
              </a:rPr>
              <a:t>Q6</a:t>
            </a:r>
            <a:endParaRPr lang="fr-FR" sz="750" dirty="0">
              <a:solidFill>
                <a:srgbClr val="FF0000"/>
              </a:solidFill>
            </a:endParaRPr>
          </a:p>
        </p:txBody>
      </p:sp>
      <p:sp>
        <p:nvSpPr>
          <p:cNvPr id="71" name="Rectangle 70"/>
          <p:cNvSpPr/>
          <p:nvPr/>
        </p:nvSpPr>
        <p:spPr>
          <a:xfrm>
            <a:off x="0" y="992960"/>
            <a:ext cx="9144000" cy="2768453"/>
          </a:xfrm>
          <a:prstGeom prst="rect">
            <a:avLst/>
          </a:prstGeom>
          <a:noFill/>
          <a:ln w="285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350" dirty="0"/>
          </a:p>
        </p:txBody>
      </p:sp>
      <p:cxnSp>
        <p:nvCxnSpPr>
          <p:cNvPr id="72" name="Straight Connector 71"/>
          <p:cNvCxnSpPr/>
          <p:nvPr/>
        </p:nvCxnSpPr>
        <p:spPr>
          <a:xfrm>
            <a:off x="1944695" y="2295448"/>
            <a:ext cx="13291" cy="1265274"/>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1972492" y="3488521"/>
            <a:ext cx="894806" cy="13062"/>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p:cNvSpPr txBox="1"/>
          <p:nvPr/>
        </p:nvSpPr>
        <p:spPr>
          <a:xfrm>
            <a:off x="2141193" y="3367121"/>
            <a:ext cx="578375" cy="19620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900"/>
            </a:lvl1pPr>
          </a:lstStyle>
          <a:p>
            <a:r>
              <a:rPr lang="en-GB" sz="675" dirty="0"/>
              <a:t>53.69 M </a:t>
            </a:r>
            <a:endParaRPr lang="fr-FR" sz="675" dirty="0"/>
          </a:p>
        </p:txBody>
      </p:sp>
      <p:cxnSp>
        <p:nvCxnSpPr>
          <p:cNvPr id="75" name="Straight Connector 74"/>
          <p:cNvCxnSpPr/>
          <p:nvPr/>
        </p:nvCxnSpPr>
        <p:spPr>
          <a:xfrm>
            <a:off x="7624491" y="2389811"/>
            <a:ext cx="9527" cy="790575"/>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a:off x="6233840" y="2737475"/>
            <a:ext cx="1371600" cy="4763"/>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6669146" y="2638458"/>
            <a:ext cx="505833" cy="19620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900"/>
            </a:lvl1pPr>
          </a:lstStyle>
          <a:p>
            <a:r>
              <a:rPr lang="en-GB" sz="675" dirty="0"/>
              <a:t>79.75 M </a:t>
            </a:r>
            <a:endParaRPr lang="fr-FR" sz="675" dirty="0"/>
          </a:p>
        </p:txBody>
      </p:sp>
      <p:cxnSp>
        <p:nvCxnSpPr>
          <p:cNvPr id="78" name="Straight Arrow Connector 77"/>
          <p:cNvCxnSpPr/>
          <p:nvPr/>
        </p:nvCxnSpPr>
        <p:spPr>
          <a:xfrm>
            <a:off x="4165011" y="1611143"/>
            <a:ext cx="385763"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4528322" y="1611143"/>
            <a:ext cx="385763"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0" name="TextBox 79"/>
          <p:cNvSpPr txBox="1"/>
          <p:nvPr/>
        </p:nvSpPr>
        <p:spPr>
          <a:xfrm>
            <a:off x="4192457" y="1347889"/>
            <a:ext cx="316473" cy="230832"/>
          </a:xfrm>
          <a:prstGeom prst="rect">
            <a:avLst/>
          </a:prstGeom>
          <a:ln w="9525"/>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900" dirty="0">
                <a:solidFill>
                  <a:srgbClr val="FF0000"/>
                </a:solidFill>
              </a:rPr>
              <a:t>19</a:t>
            </a:r>
            <a:endParaRPr lang="fr-FR" sz="900" dirty="0">
              <a:solidFill>
                <a:srgbClr val="FF0000"/>
              </a:solidFill>
            </a:endParaRPr>
          </a:p>
        </p:txBody>
      </p:sp>
      <p:sp>
        <p:nvSpPr>
          <p:cNvPr id="81" name="TextBox 80"/>
          <p:cNvSpPr txBox="1"/>
          <p:nvPr/>
        </p:nvSpPr>
        <p:spPr>
          <a:xfrm>
            <a:off x="4584981" y="1351510"/>
            <a:ext cx="323267" cy="230832"/>
          </a:xfrm>
          <a:prstGeom prst="rect">
            <a:avLst/>
          </a:prstGeom>
          <a:ln w="9525"/>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900" dirty="0">
                <a:solidFill>
                  <a:srgbClr val="FF0000"/>
                </a:solidFill>
              </a:rPr>
              <a:t>19</a:t>
            </a:r>
            <a:endParaRPr lang="fr-FR" sz="900" dirty="0">
              <a:solidFill>
                <a:srgbClr val="FF0000"/>
              </a:solidFill>
            </a:endParaRPr>
          </a:p>
        </p:txBody>
      </p:sp>
      <p:cxnSp>
        <p:nvCxnSpPr>
          <p:cNvPr id="82" name="Straight Connector 81"/>
          <p:cNvCxnSpPr/>
          <p:nvPr/>
        </p:nvCxnSpPr>
        <p:spPr>
          <a:xfrm>
            <a:off x="4175542" y="1595335"/>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4924003" y="1559004"/>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4878569" y="1720008"/>
            <a:ext cx="413904"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1200"/>
            </a:lvl1pPr>
          </a:lstStyle>
          <a:p>
            <a:r>
              <a:rPr lang="en-GB" sz="675" dirty="0"/>
              <a:t>RB26</a:t>
            </a:r>
            <a:endParaRPr lang="fr-FR" sz="675" dirty="0"/>
          </a:p>
        </p:txBody>
      </p:sp>
      <p:sp>
        <p:nvSpPr>
          <p:cNvPr id="85" name="TextBox 84"/>
          <p:cNvSpPr txBox="1"/>
          <p:nvPr/>
        </p:nvSpPr>
        <p:spPr>
          <a:xfrm>
            <a:off x="7053738" y="3008037"/>
            <a:ext cx="405766"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US17</a:t>
            </a:r>
            <a:endParaRPr lang="fr-FR" sz="1050" dirty="0"/>
          </a:p>
        </p:txBody>
      </p:sp>
      <p:sp>
        <p:nvSpPr>
          <p:cNvPr id="86" name="TextBox 85"/>
          <p:cNvSpPr txBox="1"/>
          <p:nvPr/>
        </p:nvSpPr>
        <p:spPr>
          <a:xfrm>
            <a:off x="3869262" y="1018052"/>
            <a:ext cx="500795"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LEFT</a:t>
            </a:r>
            <a:endParaRPr lang="fr-FR" sz="900" dirty="0"/>
          </a:p>
        </p:txBody>
      </p:sp>
      <p:cxnSp>
        <p:nvCxnSpPr>
          <p:cNvPr id="87" name="Straight Arrow Connector 86"/>
          <p:cNvCxnSpPr>
            <a:stCxn id="86" idx="1"/>
          </p:cNvCxnSpPr>
          <p:nvPr/>
        </p:nvCxnSpPr>
        <p:spPr>
          <a:xfrm flipH="1">
            <a:off x="533560" y="1133468"/>
            <a:ext cx="3335702" cy="0"/>
          </a:xfrm>
          <a:prstGeom prst="straightConnector1">
            <a:avLst/>
          </a:prstGeom>
          <a:ln>
            <a:solidFill>
              <a:srgbClr val="FF000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88" name="TextBox 87"/>
          <p:cNvSpPr txBox="1"/>
          <p:nvPr/>
        </p:nvSpPr>
        <p:spPr>
          <a:xfrm>
            <a:off x="4787096" y="1021493"/>
            <a:ext cx="571500"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RIGHT</a:t>
            </a:r>
            <a:endParaRPr lang="fr-FR" sz="900" dirty="0"/>
          </a:p>
        </p:txBody>
      </p:sp>
      <p:cxnSp>
        <p:nvCxnSpPr>
          <p:cNvPr id="89" name="Straight Arrow Connector 88"/>
          <p:cNvCxnSpPr>
            <a:stCxn id="88" idx="3"/>
          </p:cNvCxnSpPr>
          <p:nvPr/>
        </p:nvCxnSpPr>
        <p:spPr>
          <a:xfrm>
            <a:off x="5358596" y="1125368"/>
            <a:ext cx="3282485" cy="24900"/>
          </a:xfrm>
          <a:prstGeom prst="straightConnector1">
            <a:avLst/>
          </a:prstGeom>
          <a:ln>
            <a:solidFill>
              <a:srgbClr val="FF000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90" name="TextBox 89"/>
          <p:cNvSpPr txBox="1"/>
          <p:nvPr/>
        </p:nvSpPr>
        <p:spPr>
          <a:xfrm>
            <a:off x="4391853" y="1018405"/>
            <a:ext cx="374644"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IP1</a:t>
            </a:r>
            <a:endParaRPr lang="fr-FR" sz="900" dirty="0"/>
          </a:p>
        </p:txBody>
      </p:sp>
      <p:sp>
        <p:nvSpPr>
          <p:cNvPr id="91" name="TextBox 90"/>
          <p:cNvSpPr txBox="1"/>
          <p:nvPr/>
        </p:nvSpPr>
        <p:spPr>
          <a:xfrm>
            <a:off x="8779477" y="999871"/>
            <a:ext cx="405725" cy="300082"/>
          </a:xfrm>
          <a:prstGeom prst="rect">
            <a:avLst/>
          </a:prstGeom>
          <a:noFill/>
        </p:spPr>
        <p:txBody>
          <a:bodyPr wrap="square" rtlCol="0">
            <a:spAutoFit/>
          </a:bodyPr>
          <a:lstStyle/>
          <a:p>
            <a:r>
              <a:rPr lang="en-GB" sz="1350" dirty="0"/>
              <a:t>P2</a:t>
            </a:r>
            <a:endParaRPr lang="fr-FR" sz="1350" dirty="0"/>
          </a:p>
        </p:txBody>
      </p:sp>
      <p:sp>
        <p:nvSpPr>
          <p:cNvPr id="92" name="TextBox 91"/>
          <p:cNvSpPr txBox="1"/>
          <p:nvPr/>
        </p:nvSpPr>
        <p:spPr>
          <a:xfrm>
            <a:off x="114792" y="972067"/>
            <a:ext cx="401105" cy="300082"/>
          </a:xfrm>
          <a:prstGeom prst="rect">
            <a:avLst/>
          </a:prstGeom>
          <a:noFill/>
        </p:spPr>
        <p:txBody>
          <a:bodyPr wrap="square" rtlCol="0">
            <a:spAutoFit/>
          </a:bodyPr>
          <a:lstStyle/>
          <a:p>
            <a:r>
              <a:rPr lang="en-GB" sz="1350" dirty="0"/>
              <a:t>P8</a:t>
            </a:r>
            <a:endParaRPr lang="fr-FR" sz="1350" dirty="0"/>
          </a:p>
        </p:txBody>
      </p:sp>
      <p:sp>
        <p:nvSpPr>
          <p:cNvPr id="93" name="TextBox 92"/>
          <p:cNvSpPr txBox="1"/>
          <p:nvPr/>
        </p:nvSpPr>
        <p:spPr>
          <a:xfrm rot="18256289">
            <a:off x="3581443" y="3001653"/>
            <a:ext cx="412621"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UL14</a:t>
            </a:r>
            <a:endParaRPr lang="fr-FR" sz="675" dirty="0"/>
          </a:p>
        </p:txBody>
      </p:sp>
      <p:cxnSp>
        <p:nvCxnSpPr>
          <p:cNvPr id="94" name="Straight Arrow Connector 93"/>
          <p:cNvCxnSpPr>
            <a:stCxn id="93" idx="3"/>
          </p:cNvCxnSpPr>
          <p:nvPr/>
        </p:nvCxnSpPr>
        <p:spPr>
          <a:xfrm flipV="1">
            <a:off x="3903931" y="2757001"/>
            <a:ext cx="112899" cy="172267"/>
          </a:xfrm>
          <a:prstGeom prst="straightConnector1">
            <a:avLst/>
          </a:prstGeom>
          <a:ln w="12700">
            <a:solidFill>
              <a:schemeClr val="tx1"/>
            </a:solidFill>
            <a:tailEnd type="oval"/>
          </a:ln>
          <a:effectLst/>
        </p:spPr>
        <p:style>
          <a:lnRef idx="2">
            <a:schemeClr val="accent1"/>
          </a:lnRef>
          <a:fillRef idx="0">
            <a:schemeClr val="accent1"/>
          </a:fillRef>
          <a:effectRef idx="1">
            <a:schemeClr val="accent1"/>
          </a:effectRef>
          <a:fontRef idx="minor">
            <a:schemeClr val="tx1"/>
          </a:fontRef>
        </p:style>
      </p:cxnSp>
      <p:sp>
        <p:nvSpPr>
          <p:cNvPr id="95" name="TextBox 94"/>
          <p:cNvSpPr txBox="1"/>
          <p:nvPr/>
        </p:nvSpPr>
        <p:spPr>
          <a:xfrm rot="3356892">
            <a:off x="5049266" y="3001097"/>
            <a:ext cx="413370"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UL16</a:t>
            </a:r>
            <a:endParaRPr lang="fr-FR" sz="675" dirty="0"/>
          </a:p>
        </p:txBody>
      </p:sp>
      <p:cxnSp>
        <p:nvCxnSpPr>
          <p:cNvPr id="96" name="Straight Arrow Connector 95"/>
          <p:cNvCxnSpPr>
            <a:stCxn id="95" idx="1"/>
          </p:cNvCxnSpPr>
          <p:nvPr/>
        </p:nvCxnSpPr>
        <p:spPr>
          <a:xfrm flipH="1" flipV="1">
            <a:off x="5044369" y="2771951"/>
            <a:ext cx="99329" cy="153654"/>
          </a:xfrm>
          <a:prstGeom prst="straightConnector1">
            <a:avLst/>
          </a:prstGeom>
          <a:ln w="12700">
            <a:solidFill>
              <a:schemeClr val="tx1"/>
            </a:solidFill>
            <a:tailEnd type="oval"/>
          </a:ln>
          <a:effectLst/>
        </p:spPr>
        <p:style>
          <a:lnRef idx="2">
            <a:schemeClr val="accent1"/>
          </a:lnRef>
          <a:fillRef idx="0">
            <a:schemeClr val="accent1"/>
          </a:fillRef>
          <a:effectRef idx="1">
            <a:schemeClr val="accent1"/>
          </a:effectRef>
          <a:fontRef idx="minor">
            <a:schemeClr val="tx1"/>
          </a:fontRef>
        </p:style>
      </p:cxnSp>
      <p:sp>
        <p:nvSpPr>
          <p:cNvPr id="117" name="Title 1"/>
          <p:cNvSpPr txBox="1">
            <a:spLocks/>
          </p:cNvSpPr>
          <p:nvPr/>
        </p:nvSpPr>
        <p:spPr>
          <a:xfrm>
            <a:off x="6771634" y="933589"/>
            <a:ext cx="650978" cy="307490"/>
          </a:xfrm>
          <a:prstGeom prst="rect">
            <a:avLst/>
          </a:prstGeom>
        </p:spPr>
        <p:style>
          <a:lnRef idx="2">
            <a:schemeClr val="accent1"/>
          </a:lnRef>
          <a:fillRef idx="1">
            <a:schemeClr val="lt1"/>
          </a:fillRef>
          <a:effectRef idx="0">
            <a:schemeClr val="accent1"/>
          </a:effectRef>
          <a:fontRef idx="minor">
            <a:schemeClr val="dk1"/>
          </a:fontRef>
        </p:style>
        <p:txBody>
          <a:bodyPr>
            <a:normAutofit lnSpcReduction="10000"/>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1500" dirty="0">
                <a:solidFill>
                  <a:schemeClr val="tx1"/>
                </a:solidFill>
              </a:rPr>
              <a:t>IP1R</a:t>
            </a:r>
            <a:endParaRPr lang="fr-FR" sz="1500" dirty="0">
              <a:solidFill>
                <a:schemeClr val="tx1"/>
              </a:solidFill>
            </a:endParaRPr>
          </a:p>
        </p:txBody>
      </p:sp>
      <p:sp>
        <p:nvSpPr>
          <p:cNvPr id="118" name="Title 1"/>
          <p:cNvSpPr txBox="1">
            <a:spLocks/>
          </p:cNvSpPr>
          <p:nvPr/>
        </p:nvSpPr>
        <p:spPr>
          <a:xfrm>
            <a:off x="1700971" y="903409"/>
            <a:ext cx="650978" cy="307490"/>
          </a:xfrm>
          <a:prstGeom prst="rect">
            <a:avLst/>
          </a:prstGeom>
        </p:spPr>
        <p:style>
          <a:lnRef idx="2">
            <a:schemeClr val="accent1"/>
          </a:lnRef>
          <a:fillRef idx="1">
            <a:schemeClr val="lt1"/>
          </a:fillRef>
          <a:effectRef idx="0">
            <a:schemeClr val="accent1"/>
          </a:effectRef>
          <a:fontRef idx="minor">
            <a:schemeClr val="dk1"/>
          </a:fontRef>
        </p:style>
        <p:txBody>
          <a:bodyPr>
            <a:normAutofit lnSpcReduction="10000"/>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1500" dirty="0">
                <a:solidFill>
                  <a:schemeClr val="tx1"/>
                </a:solidFill>
              </a:rPr>
              <a:t>IP1L</a:t>
            </a:r>
            <a:endParaRPr lang="fr-FR" sz="1500" dirty="0">
              <a:solidFill>
                <a:schemeClr val="tx1"/>
              </a:solidFill>
            </a:endParaRPr>
          </a:p>
        </p:txBody>
      </p:sp>
      <p:sp>
        <p:nvSpPr>
          <p:cNvPr id="124" name="TextBox 123"/>
          <p:cNvSpPr txBox="1"/>
          <p:nvPr/>
        </p:nvSpPr>
        <p:spPr>
          <a:xfrm>
            <a:off x="41161" y="3323039"/>
            <a:ext cx="1296908"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NEW HL-LHC AREA</a:t>
            </a:r>
            <a:endParaRPr lang="fr-FR" sz="1050" dirty="0"/>
          </a:p>
        </p:txBody>
      </p:sp>
      <p:sp>
        <p:nvSpPr>
          <p:cNvPr id="107" name="Title 106"/>
          <p:cNvSpPr>
            <a:spLocks noGrp="1"/>
          </p:cNvSpPr>
          <p:nvPr>
            <p:ph type="title"/>
          </p:nvPr>
        </p:nvSpPr>
        <p:spPr>
          <a:xfrm>
            <a:off x="624981" y="139826"/>
            <a:ext cx="7920000" cy="388721"/>
          </a:xfrm>
        </p:spPr>
        <p:txBody>
          <a:bodyPr>
            <a:normAutofit/>
          </a:bodyPr>
          <a:lstStyle/>
          <a:p>
            <a:r>
              <a:rPr lang="pt-PT" sz="2400" dirty="0">
                <a:solidFill>
                  <a:srgbClr val="FF0000"/>
                </a:solidFill>
              </a:rPr>
              <a:t>Point 1</a:t>
            </a:r>
            <a:endParaRPr lang="en-GB" sz="2400" dirty="0">
              <a:solidFill>
                <a:srgbClr val="FF0000"/>
              </a:solidFill>
            </a:endParaRPr>
          </a:p>
        </p:txBody>
      </p:sp>
      <p:sp>
        <p:nvSpPr>
          <p:cNvPr id="127" name="TextBox 126"/>
          <p:cNvSpPr txBox="1"/>
          <p:nvPr/>
        </p:nvSpPr>
        <p:spPr>
          <a:xfrm>
            <a:off x="4340454" y="3095622"/>
            <a:ext cx="413370" cy="196208"/>
          </a:xfrm>
          <a:prstGeom prst="rect">
            <a:avLst/>
          </a:prstGeom>
          <a:solidFill>
            <a:srgbClr val="FFC000"/>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US15</a:t>
            </a:r>
            <a:endParaRPr lang="fr-FR" sz="675" dirty="0"/>
          </a:p>
        </p:txBody>
      </p:sp>
      <p:sp>
        <p:nvSpPr>
          <p:cNvPr id="97" name="Slide Number Placeholder 96"/>
          <p:cNvSpPr>
            <a:spLocks noGrp="1"/>
          </p:cNvSpPr>
          <p:nvPr>
            <p:ph type="sldNum" sz="quarter" idx="12"/>
          </p:nvPr>
        </p:nvSpPr>
        <p:spPr/>
        <p:txBody>
          <a:bodyPr/>
          <a:lstStyle/>
          <a:p>
            <a:fld id="{BFDCA1C4-9514-7B4F-976F-D92F7E296653}" type="slidenum">
              <a:rPr lang="fr-FR" smtClean="0"/>
              <a:pPr/>
              <a:t>3</a:t>
            </a:fld>
            <a:endParaRPr lang="fr-FR"/>
          </a:p>
        </p:txBody>
      </p:sp>
      <p:sp>
        <p:nvSpPr>
          <p:cNvPr id="98" name="Footer Placeholder 97"/>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121579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328" y="196516"/>
            <a:ext cx="7352223" cy="413992"/>
          </a:xfrm>
        </p:spPr>
        <p:txBody>
          <a:bodyPr>
            <a:normAutofit/>
          </a:bodyPr>
          <a:lstStyle/>
          <a:p>
            <a:r>
              <a:rPr lang="pt-PT" sz="2400" dirty="0">
                <a:solidFill>
                  <a:srgbClr val="FF0000"/>
                </a:solidFill>
              </a:rPr>
              <a:t>Point 5</a:t>
            </a:r>
            <a:endParaRPr lang="fr-FR" sz="2400" dirty="0">
              <a:solidFill>
                <a:srgbClr val="FF0000"/>
              </a:solidFill>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28187" b="39182"/>
          <a:stretch/>
        </p:blipFill>
        <p:spPr>
          <a:xfrm>
            <a:off x="34043" y="1952214"/>
            <a:ext cx="9085561" cy="1673070"/>
          </a:xfrm>
          <a:prstGeom prst="rect">
            <a:avLst/>
          </a:prstGeom>
          <a:ln w="12700"/>
        </p:spPr>
        <p:style>
          <a:lnRef idx="2">
            <a:schemeClr val="dk1"/>
          </a:lnRef>
          <a:fillRef idx="1">
            <a:schemeClr val="lt1"/>
          </a:fillRef>
          <a:effectRef idx="0">
            <a:schemeClr val="dk1"/>
          </a:effectRef>
          <a:fontRef idx="minor">
            <a:schemeClr val="dk1"/>
          </a:fontRef>
        </p:style>
      </p:pic>
      <p:sp>
        <p:nvSpPr>
          <p:cNvPr id="4" name="TextBox 3"/>
          <p:cNvSpPr txBox="1"/>
          <p:nvPr/>
        </p:nvSpPr>
        <p:spPr>
          <a:xfrm rot="16200000">
            <a:off x="3389871" y="1838124"/>
            <a:ext cx="444040"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RZ54</a:t>
            </a:r>
            <a:endParaRPr lang="fr-FR" sz="675" dirty="0"/>
          </a:p>
        </p:txBody>
      </p:sp>
      <p:sp>
        <p:nvSpPr>
          <p:cNvPr id="5" name="TextBox 4"/>
          <p:cNvSpPr txBox="1"/>
          <p:nvPr/>
        </p:nvSpPr>
        <p:spPr>
          <a:xfrm>
            <a:off x="3709994" y="1828197"/>
            <a:ext cx="400995"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R542</a:t>
            </a:r>
            <a:endParaRPr lang="fr-FR" sz="675" dirty="0"/>
          </a:p>
        </p:txBody>
      </p:sp>
      <p:sp>
        <p:nvSpPr>
          <p:cNvPr id="6" name="TextBox 5"/>
          <p:cNvSpPr txBox="1"/>
          <p:nvPr/>
        </p:nvSpPr>
        <p:spPr>
          <a:xfrm>
            <a:off x="2590215" y="1835427"/>
            <a:ext cx="921544"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R541</a:t>
            </a:r>
            <a:endParaRPr lang="fr-FR" sz="675" dirty="0"/>
          </a:p>
        </p:txBody>
      </p:sp>
      <p:sp>
        <p:nvSpPr>
          <p:cNvPr id="7" name="TextBox 6"/>
          <p:cNvSpPr txBox="1"/>
          <p:nvPr/>
        </p:nvSpPr>
        <p:spPr>
          <a:xfrm>
            <a:off x="2068888" y="1830000"/>
            <a:ext cx="438593"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UJ53</a:t>
            </a:r>
            <a:endParaRPr lang="fr-FR" sz="675" dirty="0"/>
          </a:p>
        </p:txBody>
      </p:sp>
      <p:sp>
        <p:nvSpPr>
          <p:cNvPr id="8" name="TextBox 7"/>
          <p:cNvSpPr txBox="1"/>
          <p:nvPr/>
        </p:nvSpPr>
        <p:spPr>
          <a:xfrm>
            <a:off x="-24397" y="1818737"/>
            <a:ext cx="450056"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RR53</a:t>
            </a:r>
            <a:endParaRPr lang="fr-FR" sz="675" dirty="0"/>
          </a:p>
        </p:txBody>
      </p:sp>
      <p:cxnSp>
        <p:nvCxnSpPr>
          <p:cNvPr id="9" name="Straight Connector 8"/>
          <p:cNvCxnSpPr/>
          <p:nvPr/>
        </p:nvCxnSpPr>
        <p:spPr>
          <a:xfrm>
            <a:off x="414195" y="1325496"/>
            <a:ext cx="7974" cy="1180214"/>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632664" y="1126135"/>
            <a:ext cx="7808" cy="2549156"/>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61379" y="1828283"/>
            <a:ext cx="1564481"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R532</a:t>
            </a:r>
            <a:endParaRPr lang="fr-FR" sz="675" dirty="0"/>
          </a:p>
        </p:txBody>
      </p:sp>
      <p:cxnSp>
        <p:nvCxnSpPr>
          <p:cNvPr id="12" name="Straight Connector 11"/>
          <p:cNvCxnSpPr/>
          <p:nvPr/>
        </p:nvCxnSpPr>
        <p:spPr>
          <a:xfrm flipH="1">
            <a:off x="2961691" y="2314324"/>
            <a:ext cx="4319" cy="1332392"/>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425660" y="1380320"/>
            <a:ext cx="4193381" cy="7144"/>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743130" y="1268064"/>
            <a:ext cx="601665"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238.1 M </a:t>
            </a:r>
            <a:endParaRPr lang="fr-FR" sz="900" dirty="0"/>
          </a:p>
        </p:txBody>
      </p:sp>
      <p:cxnSp>
        <p:nvCxnSpPr>
          <p:cNvPr id="15" name="Straight Arrow Connector 14"/>
          <p:cNvCxnSpPr/>
          <p:nvPr/>
        </p:nvCxnSpPr>
        <p:spPr>
          <a:xfrm flipV="1">
            <a:off x="2999901" y="3547203"/>
            <a:ext cx="1621631" cy="7144"/>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547477" y="3459317"/>
            <a:ext cx="485442" cy="196208"/>
          </a:xfrm>
          <a:prstGeom prst="rect">
            <a:avLst/>
          </a:prstGeom>
          <a:ln w="19050"/>
        </p:spPr>
        <p:style>
          <a:lnRef idx="2">
            <a:schemeClr val="dk1"/>
          </a:lnRef>
          <a:fillRef idx="1">
            <a:schemeClr val="lt1"/>
          </a:fillRef>
          <a:effectRef idx="0">
            <a:schemeClr val="dk1"/>
          </a:effectRef>
          <a:fontRef idx="minor">
            <a:schemeClr val="dk1"/>
          </a:fontRef>
        </p:style>
        <p:txBody>
          <a:bodyPr wrap="square" lIns="0" rIns="0" rtlCol="0">
            <a:spAutoFit/>
          </a:bodyPr>
          <a:lstStyle>
            <a:defPPr>
              <a:defRPr lang="fr-FR"/>
            </a:defPPr>
            <a:lvl1pPr algn="ctr">
              <a:defRPr sz="900"/>
            </a:lvl1pPr>
          </a:lstStyle>
          <a:p>
            <a:r>
              <a:rPr lang="en-GB" sz="675" dirty="0"/>
              <a:t>94.25 M </a:t>
            </a:r>
            <a:endParaRPr lang="fr-FR" sz="675" dirty="0"/>
          </a:p>
        </p:txBody>
      </p:sp>
      <p:sp>
        <p:nvSpPr>
          <p:cNvPr id="17" name="TextBox 16"/>
          <p:cNvSpPr txBox="1"/>
          <p:nvPr/>
        </p:nvSpPr>
        <p:spPr>
          <a:xfrm>
            <a:off x="110559" y="3119451"/>
            <a:ext cx="1301531"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OUVRAGE LHC IMPACTED </a:t>
            </a:r>
            <a:endParaRPr lang="fr-FR" sz="675" dirty="0"/>
          </a:p>
        </p:txBody>
      </p:sp>
      <p:cxnSp>
        <p:nvCxnSpPr>
          <p:cNvPr id="18" name="Straight Connector 17"/>
          <p:cNvCxnSpPr/>
          <p:nvPr/>
        </p:nvCxnSpPr>
        <p:spPr>
          <a:xfrm>
            <a:off x="8867079" y="1118161"/>
            <a:ext cx="9636" cy="1299830"/>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4660242" y="1380320"/>
            <a:ext cx="4193381" cy="7144"/>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992800" y="1272052"/>
            <a:ext cx="598082"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238.1 M </a:t>
            </a:r>
            <a:endParaRPr lang="fr-FR" sz="900" dirty="0"/>
          </a:p>
        </p:txBody>
      </p:sp>
      <p:cxnSp>
        <p:nvCxnSpPr>
          <p:cNvPr id="21" name="Straight Connector 20"/>
          <p:cNvCxnSpPr/>
          <p:nvPr/>
        </p:nvCxnSpPr>
        <p:spPr>
          <a:xfrm flipH="1">
            <a:off x="6312110" y="2189392"/>
            <a:ext cx="7144" cy="1421606"/>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4672535" y="3550359"/>
            <a:ext cx="1602858" cy="15949"/>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304841" y="3453834"/>
            <a:ext cx="471487" cy="196208"/>
          </a:xfrm>
          <a:prstGeom prst="rect">
            <a:avLst/>
          </a:prstGeom>
          <a:ln w="19050"/>
        </p:spPr>
        <p:style>
          <a:lnRef idx="2">
            <a:schemeClr val="dk1"/>
          </a:lnRef>
          <a:fillRef idx="1">
            <a:schemeClr val="lt1"/>
          </a:fillRef>
          <a:effectRef idx="0">
            <a:schemeClr val="dk1"/>
          </a:effectRef>
          <a:fontRef idx="minor">
            <a:schemeClr val="dk1"/>
          </a:fontRef>
        </p:style>
        <p:txBody>
          <a:bodyPr wrap="square" lIns="0" rIns="0" rtlCol="0">
            <a:spAutoFit/>
          </a:bodyPr>
          <a:lstStyle>
            <a:defPPr>
              <a:defRPr lang="fr-FR"/>
            </a:defPPr>
            <a:lvl1pPr algn="ctr">
              <a:defRPr sz="900"/>
            </a:lvl1pPr>
          </a:lstStyle>
          <a:p>
            <a:r>
              <a:rPr lang="en-GB" sz="675" dirty="0"/>
              <a:t>94.25 M </a:t>
            </a:r>
            <a:endParaRPr lang="fr-FR" sz="675" dirty="0"/>
          </a:p>
        </p:txBody>
      </p:sp>
      <p:cxnSp>
        <p:nvCxnSpPr>
          <p:cNvPr id="24" name="Straight Arrow Connector 23"/>
          <p:cNvCxnSpPr/>
          <p:nvPr/>
        </p:nvCxnSpPr>
        <p:spPr>
          <a:xfrm>
            <a:off x="420343" y="1573535"/>
            <a:ext cx="3678035" cy="7143"/>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1969208" y="1469488"/>
            <a:ext cx="534287"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207 M </a:t>
            </a:r>
            <a:endParaRPr lang="fr-FR" sz="900" dirty="0"/>
          </a:p>
        </p:txBody>
      </p:sp>
      <p:cxnSp>
        <p:nvCxnSpPr>
          <p:cNvPr id="26" name="Straight Connector 25"/>
          <p:cNvCxnSpPr/>
          <p:nvPr/>
        </p:nvCxnSpPr>
        <p:spPr>
          <a:xfrm>
            <a:off x="4095627" y="1572895"/>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523429" y="1995347"/>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2063571" y="1994018"/>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2523429" y="2174772"/>
            <a:ext cx="1570961" cy="1"/>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3004221" y="2055940"/>
            <a:ext cx="455612"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88.4 </a:t>
            </a:r>
            <a:endParaRPr lang="fr-FR" sz="900" dirty="0"/>
          </a:p>
        </p:txBody>
      </p:sp>
      <p:cxnSp>
        <p:nvCxnSpPr>
          <p:cNvPr id="31" name="Straight Arrow Connector 30"/>
          <p:cNvCxnSpPr/>
          <p:nvPr/>
        </p:nvCxnSpPr>
        <p:spPr>
          <a:xfrm flipV="1">
            <a:off x="423575" y="2173063"/>
            <a:ext cx="1622491" cy="4976"/>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1036201" y="2048101"/>
            <a:ext cx="423632"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93.6 </a:t>
            </a:r>
            <a:endParaRPr lang="fr-FR" sz="900" dirty="0"/>
          </a:p>
        </p:txBody>
      </p:sp>
      <p:sp>
        <p:nvSpPr>
          <p:cNvPr id="33" name="TextBox 32"/>
          <p:cNvSpPr txBox="1"/>
          <p:nvPr/>
        </p:nvSpPr>
        <p:spPr>
          <a:xfrm>
            <a:off x="2057924" y="2056937"/>
            <a:ext cx="434938"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25.1 </a:t>
            </a:r>
            <a:endParaRPr lang="fr-FR" sz="900" dirty="0"/>
          </a:p>
        </p:txBody>
      </p:sp>
      <p:sp>
        <p:nvSpPr>
          <p:cNvPr id="34" name="TextBox 33"/>
          <p:cNvSpPr txBox="1"/>
          <p:nvPr/>
        </p:nvSpPr>
        <p:spPr>
          <a:xfrm>
            <a:off x="440918" y="2278429"/>
            <a:ext cx="292254" cy="207749"/>
          </a:xfrm>
          <a:prstGeom prst="rect">
            <a:avLst/>
          </a:prstGeom>
          <a:noFill/>
        </p:spPr>
        <p:txBody>
          <a:bodyPr wrap="square" lIns="0" rIns="0" rtlCol="0">
            <a:spAutoFit/>
          </a:bodyPr>
          <a:lstStyle/>
          <a:p>
            <a:r>
              <a:rPr lang="en-GB" sz="750" dirty="0">
                <a:solidFill>
                  <a:srgbClr val="FF0000"/>
                </a:solidFill>
              </a:rPr>
              <a:t>Q6</a:t>
            </a:r>
            <a:endParaRPr lang="fr-FR" sz="900" dirty="0">
              <a:solidFill>
                <a:srgbClr val="FF0000"/>
              </a:solidFill>
            </a:endParaRPr>
          </a:p>
        </p:txBody>
      </p:sp>
      <p:sp>
        <p:nvSpPr>
          <p:cNvPr id="35" name="TextBox 34"/>
          <p:cNvSpPr txBox="1"/>
          <p:nvPr/>
        </p:nvSpPr>
        <p:spPr>
          <a:xfrm>
            <a:off x="850271" y="2289062"/>
            <a:ext cx="292254" cy="207749"/>
          </a:xfrm>
          <a:prstGeom prst="rect">
            <a:avLst/>
          </a:prstGeom>
          <a:noFill/>
        </p:spPr>
        <p:txBody>
          <a:bodyPr wrap="square" lIns="0" rIns="0" rtlCol="0">
            <a:spAutoFit/>
          </a:bodyPr>
          <a:lstStyle/>
          <a:p>
            <a:r>
              <a:rPr lang="en-GB" sz="750" dirty="0">
                <a:solidFill>
                  <a:srgbClr val="FF0000"/>
                </a:solidFill>
              </a:rPr>
              <a:t>Q5</a:t>
            </a:r>
            <a:endParaRPr lang="fr-FR" sz="750" dirty="0">
              <a:solidFill>
                <a:srgbClr val="FF0000"/>
              </a:solidFill>
            </a:endParaRPr>
          </a:p>
        </p:txBody>
      </p:sp>
      <p:sp>
        <p:nvSpPr>
          <p:cNvPr id="36" name="TextBox 35"/>
          <p:cNvSpPr txBox="1"/>
          <p:nvPr/>
        </p:nvSpPr>
        <p:spPr>
          <a:xfrm>
            <a:off x="1368609" y="2265138"/>
            <a:ext cx="292254" cy="207749"/>
          </a:xfrm>
          <a:prstGeom prst="rect">
            <a:avLst/>
          </a:prstGeom>
          <a:noFill/>
        </p:spPr>
        <p:txBody>
          <a:bodyPr wrap="square" lIns="0" rIns="0" rtlCol="0">
            <a:spAutoFit/>
          </a:bodyPr>
          <a:lstStyle/>
          <a:p>
            <a:r>
              <a:rPr lang="en-GB" sz="750" dirty="0">
                <a:solidFill>
                  <a:srgbClr val="FF0000"/>
                </a:solidFill>
              </a:rPr>
              <a:t>Q4</a:t>
            </a:r>
            <a:endParaRPr lang="fr-FR" sz="750" dirty="0">
              <a:solidFill>
                <a:srgbClr val="FF0000"/>
              </a:solidFill>
            </a:endParaRPr>
          </a:p>
        </p:txBody>
      </p:sp>
      <p:sp>
        <p:nvSpPr>
          <p:cNvPr id="37" name="TextBox 36"/>
          <p:cNvSpPr txBox="1"/>
          <p:nvPr/>
        </p:nvSpPr>
        <p:spPr>
          <a:xfrm>
            <a:off x="1945425" y="2275770"/>
            <a:ext cx="292254" cy="207749"/>
          </a:xfrm>
          <a:prstGeom prst="rect">
            <a:avLst/>
          </a:prstGeom>
          <a:noFill/>
        </p:spPr>
        <p:txBody>
          <a:bodyPr wrap="square" lIns="0" rIns="0" rtlCol="0">
            <a:spAutoFit/>
          </a:bodyPr>
          <a:lstStyle/>
          <a:p>
            <a:r>
              <a:rPr lang="en-GB" sz="750" dirty="0">
                <a:solidFill>
                  <a:srgbClr val="FF0000"/>
                </a:solidFill>
              </a:rPr>
              <a:t>D2</a:t>
            </a:r>
            <a:endParaRPr lang="fr-FR" sz="750" dirty="0">
              <a:solidFill>
                <a:srgbClr val="FF0000"/>
              </a:solidFill>
            </a:endParaRPr>
          </a:p>
        </p:txBody>
      </p:sp>
      <p:sp>
        <p:nvSpPr>
          <p:cNvPr id="38" name="TextBox 37"/>
          <p:cNvSpPr txBox="1"/>
          <p:nvPr/>
        </p:nvSpPr>
        <p:spPr>
          <a:xfrm>
            <a:off x="3093741" y="2291719"/>
            <a:ext cx="292254" cy="207749"/>
          </a:xfrm>
          <a:prstGeom prst="rect">
            <a:avLst/>
          </a:prstGeom>
          <a:noFill/>
        </p:spPr>
        <p:txBody>
          <a:bodyPr wrap="square" lIns="0" rIns="0" rtlCol="0">
            <a:spAutoFit/>
          </a:bodyPr>
          <a:lstStyle/>
          <a:p>
            <a:r>
              <a:rPr lang="en-GB" sz="750" dirty="0">
                <a:solidFill>
                  <a:srgbClr val="FF0000"/>
                </a:solidFill>
              </a:rPr>
              <a:t>D1</a:t>
            </a:r>
            <a:endParaRPr lang="fr-FR" sz="750" dirty="0">
              <a:solidFill>
                <a:srgbClr val="FF0000"/>
              </a:solidFill>
            </a:endParaRPr>
          </a:p>
        </p:txBody>
      </p:sp>
      <p:sp>
        <p:nvSpPr>
          <p:cNvPr id="39" name="TextBox 38"/>
          <p:cNvSpPr txBox="1"/>
          <p:nvPr/>
        </p:nvSpPr>
        <p:spPr>
          <a:xfrm>
            <a:off x="4037380" y="2517661"/>
            <a:ext cx="292254" cy="207749"/>
          </a:xfrm>
          <a:prstGeom prst="rect">
            <a:avLst/>
          </a:prstGeom>
          <a:noFill/>
        </p:spPr>
        <p:txBody>
          <a:bodyPr wrap="square" lIns="0" rIns="0" rtlCol="0">
            <a:spAutoFit/>
          </a:bodyPr>
          <a:lstStyle/>
          <a:p>
            <a:r>
              <a:rPr lang="en-GB" sz="750" dirty="0">
                <a:solidFill>
                  <a:srgbClr val="FF0000"/>
                </a:solidFill>
              </a:rPr>
              <a:t>Q1</a:t>
            </a:r>
            <a:endParaRPr lang="fr-FR" sz="750" dirty="0">
              <a:solidFill>
                <a:srgbClr val="FF0000"/>
              </a:solidFill>
            </a:endParaRPr>
          </a:p>
        </p:txBody>
      </p:sp>
      <p:sp>
        <p:nvSpPr>
          <p:cNvPr id="40" name="TextBox 39"/>
          <p:cNvSpPr txBox="1"/>
          <p:nvPr/>
        </p:nvSpPr>
        <p:spPr>
          <a:xfrm>
            <a:off x="3800112" y="2295375"/>
            <a:ext cx="393404" cy="207749"/>
          </a:xfrm>
          <a:prstGeom prst="rect">
            <a:avLst/>
          </a:prstGeom>
          <a:noFill/>
        </p:spPr>
        <p:txBody>
          <a:bodyPr wrap="square" rtlCol="0">
            <a:spAutoFit/>
          </a:bodyPr>
          <a:lstStyle/>
          <a:p>
            <a:r>
              <a:rPr lang="en-GB" sz="750" dirty="0">
                <a:solidFill>
                  <a:srgbClr val="FF0000"/>
                </a:solidFill>
              </a:rPr>
              <a:t>Q2A</a:t>
            </a:r>
            <a:endParaRPr lang="fr-FR" sz="900" dirty="0">
              <a:solidFill>
                <a:srgbClr val="FF0000"/>
              </a:solidFill>
            </a:endParaRPr>
          </a:p>
        </p:txBody>
      </p:sp>
      <p:sp>
        <p:nvSpPr>
          <p:cNvPr id="41" name="TextBox 40"/>
          <p:cNvSpPr txBox="1"/>
          <p:nvPr/>
        </p:nvSpPr>
        <p:spPr>
          <a:xfrm>
            <a:off x="3616147" y="2494403"/>
            <a:ext cx="393404" cy="213585"/>
          </a:xfrm>
          <a:prstGeom prst="rect">
            <a:avLst/>
          </a:prstGeom>
          <a:noFill/>
        </p:spPr>
        <p:txBody>
          <a:bodyPr wrap="square" rtlCol="0">
            <a:spAutoFit/>
          </a:bodyPr>
          <a:lstStyle/>
          <a:p>
            <a:r>
              <a:rPr lang="en-GB" sz="788" dirty="0">
                <a:solidFill>
                  <a:srgbClr val="FF0000"/>
                </a:solidFill>
              </a:rPr>
              <a:t>Q2B</a:t>
            </a:r>
            <a:endParaRPr lang="fr-FR" sz="900" dirty="0">
              <a:solidFill>
                <a:srgbClr val="FF0000"/>
              </a:solidFill>
            </a:endParaRPr>
          </a:p>
        </p:txBody>
      </p:sp>
      <p:sp>
        <p:nvSpPr>
          <p:cNvPr id="42" name="TextBox 41"/>
          <p:cNvSpPr txBox="1"/>
          <p:nvPr/>
        </p:nvSpPr>
        <p:spPr>
          <a:xfrm>
            <a:off x="3441957" y="2281087"/>
            <a:ext cx="292254" cy="230832"/>
          </a:xfrm>
          <a:prstGeom prst="rect">
            <a:avLst/>
          </a:prstGeom>
          <a:noFill/>
        </p:spPr>
        <p:txBody>
          <a:bodyPr wrap="square" lIns="0" rIns="0" rtlCol="0">
            <a:spAutoFit/>
          </a:bodyPr>
          <a:lstStyle/>
          <a:p>
            <a:r>
              <a:rPr lang="en-GB" sz="900" dirty="0">
                <a:solidFill>
                  <a:srgbClr val="FF0000"/>
                </a:solidFill>
              </a:rPr>
              <a:t>Q3</a:t>
            </a:r>
            <a:endParaRPr lang="fr-FR" sz="900" dirty="0">
              <a:solidFill>
                <a:srgbClr val="FF0000"/>
              </a:solidFill>
            </a:endParaRPr>
          </a:p>
        </p:txBody>
      </p:sp>
      <p:sp>
        <p:nvSpPr>
          <p:cNvPr id="43" name="TextBox 42"/>
          <p:cNvSpPr txBox="1"/>
          <p:nvPr/>
        </p:nvSpPr>
        <p:spPr>
          <a:xfrm>
            <a:off x="3270064" y="2508136"/>
            <a:ext cx="332126" cy="207749"/>
          </a:xfrm>
          <a:prstGeom prst="rect">
            <a:avLst/>
          </a:prstGeom>
          <a:noFill/>
        </p:spPr>
        <p:txBody>
          <a:bodyPr wrap="square" rtlCol="0">
            <a:spAutoFit/>
          </a:bodyPr>
          <a:lstStyle/>
          <a:p>
            <a:r>
              <a:rPr lang="en-GB" sz="750" dirty="0">
                <a:solidFill>
                  <a:srgbClr val="FF0000"/>
                </a:solidFill>
              </a:rPr>
              <a:t>CP</a:t>
            </a:r>
            <a:endParaRPr lang="fr-FR" sz="750" dirty="0">
              <a:solidFill>
                <a:srgbClr val="FF0000"/>
              </a:solidFill>
            </a:endParaRPr>
          </a:p>
        </p:txBody>
      </p:sp>
      <p:sp>
        <p:nvSpPr>
          <p:cNvPr id="44" name="TextBox 43"/>
          <p:cNvSpPr txBox="1"/>
          <p:nvPr/>
        </p:nvSpPr>
        <p:spPr>
          <a:xfrm>
            <a:off x="274359" y="2888620"/>
            <a:ext cx="1108444" cy="230832"/>
          </a:xfrm>
          <a:prstGeom prst="rect">
            <a:avLst/>
          </a:prstGeom>
          <a:noFill/>
        </p:spPr>
        <p:txBody>
          <a:bodyPr wrap="square" rtlCol="0">
            <a:spAutoFit/>
          </a:bodyPr>
          <a:lstStyle/>
          <a:p>
            <a:r>
              <a:rPr lang="en-GB" sz="900" dirty="0">
                <a:solidFill>
                  <a:srgbClr val="FF0000"/>
                </a:solidFill>
              </a:rPr>
              <a:t>HL-LHC machine</a:t>
            </a:r>
            <a:endParaRPr lang="fr-FR" sz="900" dirty="0">
              <a:solidFill>
                <a:srgbClr val="FF0000"/>
              </a:solidFill>
            </a:endParaRPr>
          </a:p>
        </p:txBody>
      </p:sp>
      <p:sp>
        <p:nvSpPr>
          <p:cNvPr id="45" name="TextBox 44"/>
          <p:cNvSpPr txBox="1"/>
          <p:nvPr/>
        </p:nvSpPr>
        <p:spPr>
          <a:xfrm>
            <a:off x="5258460" y="1814359"/>
            <a:ext cx="398024"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UJ56</a:t>
            </a:r>
            <a:endParaRPr lang="fr-FR" sz="675" dirty="0"/>
          </a:p>
        </p:txBody>
      </p:sp>
      <p:cxnSp>
        <p:nvCxnSpPr>
          <p:cNvPr id="46" name="Straight Connector 45"/>
          <p:cNvCxnSpPr/>
          <p:nvPr/>
        </p:nvCxnSpPr>
        <p:spPr>
          <a:xfrm>
            <a:off x="5250987" y="1979707"/>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654046" y="1956847"/>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5688257" y="1816661"/>
            <a:ext cx="444192"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R562</a:t>
            </a:r>
            <a:endParaRPr lang="fr-FR" sz="675" dirty="0"/>
          </a:p>
        </p:txBody>
      </p:sp>
      <p:cxnSp>
        <p:nvCxnSpPr>
          <p:cNvPr id="49" name="Straight Connector 48"/>
          <p:cNvCxnSpPr/>
          <p:nvPr/>
        </p:nvCxnSpPr>
        <p:spPr>
          <a:xfrm>
            <a:off x="6147071" y="1938081"/>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166036" y="1826301"/>
            <a:ext cx="421907"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UJ57</a:t>
            </a:r>
            <a:endParaRPr lang="fr-FR" sz="675" dirty="0"/>
          </a:p>
        </p:txBody>
      </p:sp>
      <p:cxnSp>
        <p:nvCxnSpPr>
          <p:cNvPr id="51" name="Straight Connector 50"/>
          <p:cNvCxnSpPr/>
          <p:nvPr/>
        </p:nvCxnSpPr>
        <p:spPr>
          <a:xfrm>
            <a:off x="6604271" y="1934669"/>
            <a:ext cx="2064" cy="508439"/>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6618117" y="1828007"/>
            <a:ext cx="2244311"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1200"/>
            </a:lvl1pPr>
          </a:lstStyle>
          <a:p>
            <a:r>
              <a:rPr lang="en-GB" sz="675" dirty="0"/>
              <a:t>R571</a:t>
            </a:r>
            <a:endParaRPr lang="fr-FR" sz="675" dirty="0"/>
          </a:p>
        </p:txBody>
      </p:sp>
      <p:cxnSp>
        <p:nvCxnSpPr>
          <p:cNvPr id="53" name="Straight Arrow Connector 52"/>
          <p:cNvCxnSpPr/>
          <p:nvPr/>
        </p:nvCxnSpPr>
        <p:spPr>
          <a:xfrm>
            <a:off x="6633578" y="2167960"/>
            <a:ext cx="2213338" cy="5103"/>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7522726" y="2040956"/>
            <a:ext cx="423632" cy="230832"/>
          </a:xfrm>
          <a:prstGeom prst="rect">
            <a:avLst/>
          </a:prstGeom>
          <a:ln w="12700"/>
        </p:spPr>
        <p:style>
          <a:lnRef idx="2">
            <a:schemeClr val="dk1"/>
          </a:lnRef>
          <a:fillRef idx="1">
            <a:schemeClr val="lt1"/>
          </a:fillRef>
          <a:effectRef idx="0">
            <a:schemeClr val="dk1"/>
          </a:effectRef>
          <a:fontRef idx="minor">
            <a:schemeClr val="dk1"/>
          </a:fontRef>
        </p:style>
        <p:txBody>
          <a:bodyPr wrap="square" lIns="0" rIns="0" rtlCol="0">
            <a:spAutoFit/>
          </a:bodyPr>
          <a:lstStyle>
            <a:defPPr>
              <a:defRPr lang="fr-FR"/>
            </a:defPPr>
            <a:lvl1pPr algn="ctr">
              <a:defRPr sz="1200"/>
            </a:lvl1pPr>
          </a:lstStyle>
          <a:p>
            <a:r>
              <a:rPr lang="en-GB" sz="900" dirty="0"/>
              <a:t>127.1 </a:t>
            </a:r>
            <a:endParaRPr lang="fr-FR" sz="900" dirty="0"/>
          </a:p>
        </p:txBody>
      </p:sp>
      <p:sp>
        <p:nvSpPr>
          <p:cNvPr id="55" name="TextBox 54"/>
          <p:cNvSpPr txBox="1"/>
          <p:nvPr/>
        </p:nvSpPr>
        <p:spPr>
          <a:xfrm>
            <a:off x="6192659" y="2056937"/>
            <a:ext cx="372139" cy="230832"/>
          </a:xfrm>
          <a:prstGeom prst="rect">
            <a:avLst/>
          </a:prstGeom>
          <a:ln w="12700"/>
        </p:spPr>
        <p:style>
          <a:lnRef idx="2">
            <a:schemeClr val="dk1"/>
          </a:lnRef>
          <a:fillRef idx="1">
            <a:schemeClr val="lt1"/>
          </a:fillRef>
          <a:effectRef idx="0">
            <a:schemeClr val="dk1"/>
          </a:effectRef>
          <a:fontRef idx="minor">
            <a:schemeClr val="dk1"/>
          </a:fontRef>
        </p:style>
        <p:txBody>
          <a:bodyPr wrap="square" lIns="0" rIns="0" rtlCol="0">
            <a:spAutoFit/>
          </a:bodyPr>
          <a:lstStyle/>
          <a:p>
            <a:pPr algn="ctr"/>
            <a:r>
              <a:rPr lang="en-GB" sz="900" dirty="0"/>
              <a:t>25.1 </a:t>
            </a:r>
            <a:endParaRPr lang="fr-FR" sz="900" dirty="0"/>
          </a:p>
        </p:txBody>
      </p:sp>
      <p:cxnSp>
        <p:nvCxnSpPr>
          <p:cNvPr id="56" name="Straight Arrow Connector 55"/>
          <p:cNvCxnSpPr/>
          <p:nvPr/>
        </p:nvCxnSpPr>
        <p:spPr>
          <a:xfrm>
            <a:off x="5676316" y="2153672"/>
            <a:ext cx="478631"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5754896" y="2049793"/>
            <a:ext cx="295551" cy="230832"/>
          </a:xfrm>
          <a:prstGeom prst="rect">
            <a:avLst/>
          </a:prstGeom>
          <a:ln w="12700"/>
        </p:spPr>
        <p:style>
          <a:lnRef idx="2">
            <a:schemeClr val="dk1"/>
          </a:lnRef>
          <a:fillRef idx="1">
            <a:schemeClr val="lt1"/>
          </a:fillRef>
          <a:effectRef idx="0">
            <a:schemeClr val="dk1"/>
          </a:effectRef>
          <a:fontRef idx="minor">
            <a:schemeClr val="dk1"/>
          </a:fontRef>
        </p:style>
        <p:txBody>
          <a:bodyPr wrap="square" lIns="0" rIns="0" rtlCol="0">
            <a:spAutoFit/>
          </a:bodyPr>
          <a:lstStyle/>
          <a:p>
            <a:pPr algn="ctr"/>
            <a:r>
              <a:rPr lang="en-GB" sz="900" dirty="0"/>
              <a:t>30 </a:t>
            </a:r>
            <a:endParaRPr lang="fr-FR" sz="900" dirty="0"/>
          </a:p>
        </p:txBody>
      </p:sp>
      <p:sp>
        <p:nvSpPr>
          <p:cNvPr id="58" name="TextBox 57"/>
          <p:cNvSpPr txBox="1"/>
          <p:nvPr/>
        </p:nvSpPr>
        <p:spPr>
          <a:xfrm>
            <a:off x="5280124" y="2049793"/>
            <a:ext cx="334556" cy="230832"/>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22 </a:t>
            </a:r>
            <a:endParaRPr lang="fr-FR" sz="900" dirty="0"/>
          </a:p>
        </p:txBody>
      </p:sp>
      <p:cxnSp>
        <p:nvCxnSpPr>
          <p:cNvPr id="59" name="Straight Connector 58"/>
          <p:cNvCxnSpPr/>
          <p:nvPr/>
        </p:nvCxnSpPr>
        <p:spPr>
          <a:xfrm flipH="1">
            <a:off x="5148745" y="1525023"/>
            <a:ext cx="6077" cy="97976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5163793" y="1566391"/>
            <a:ext cx="3678035" cy="7143"/>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6762664" y="1455201"/>
            <a:ext cx="534287" cy="230832"/>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200"/>
            </a:lvl1pPr>
          </a:lstStyle>
          <a:p>
            <a:r>
              <a:rPr lang="en-GB" sz="900" dirty="0"/>
              <a:t>207 M </a:t>
            </a:r>
            <a:endParaRPr lang="fr-FR" sz="900" dirty="0"/>
          </a:p>
        </p:txBody>
      </p:sp>
      <p:sp>
        <p:nvSpPr>
          <p:cNvPr id="62" name="TextBox 61"/>
          <p:cNvSpPr txBox="1"/>
          <p:nvPr/>
        </p:nvSpPr>
        <p:spPr>
          <a:xfrm>
            <a:off x="2590215" y="3097275"/>
            <a:ext cx="344683"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defPPr>
              <a:defRPr lang="fr-FR"/>
            </a:defPPr>
            <a:lvl1pPr algn="ctr">
              <a:defRPr sz="900"/>
            </a:lvl1pPr>
          </a:lstStyle>
          <a:p>
            <a:r>
              <a:rPr lang="en-GB" sz="675" dirty="0"/>
              <a:t>UL53</a:t>
            </a:r>
            <a:endParaRPr lang="fr-FR" sz="675" dirty="0"/>
          </a:p>
        </p:txBody>
      </p:sp>
      <p:sp>
        <p:nvSpPr>
          <p:cNvPr id="63" name="TextBox 62"/>
          <p:cNvSpPr txBox="1"/>
          <p:nvPr/>
        </p:nvSpPr>
        <p:spPr>
          <a:xfrm>
            <a:off x="6383546" y="2929672"/>
            <a:ext cx="366114"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defPPr>
              <a:defRPr lang="fr-FR"/>
            </a:defPPr>
            <a:lvl1pPr algn="ctr">
              <a:defRPr sz="900"/>
            </a:lvl1pPr>
          </a:lstStyle>
          <a:p>
            <a:r>
              <a:rPr lang="en-GB" sz="675" dirty="0"/>
              <a:t>UL57</a:t>
            </a:r>
            <a:endParaRPr lang="fr-FR" sz="675" dirty="0"/>
          </a:p>
        </p:txBody>
      </p:sp>
      <p:sp>
        <p:nvSpPr>
          <p:cNvPr id="64" name="TextBox 63"/>
          <p:cNvSpPr txBox="1"/>
          <p:nvPr/>
        </p:nvSpPr>
        <p:spPr>
          <a:xfrm>
            <a:off x="1575803" y="2686784"/>
            <a:ext cx="351827"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p>
            <a:pPr algn="ctr"/>
            <a:r>
              <a:rPr lang="en-GB" sz="675" dirty="0"/>
              <a:t>UA53</a:t>
            </a:r>
            <a:endParaRPr lang="fr-FR" sz="1050" dirty="0"/>
          </a:p>
        </p:txBody>
      </p:sp>
      <p:sp>
        <p:nvSpPr>
          <p:cNvPr id="65" name="TextBox 64"/>
          <p:cNvSpPr txBox="1"/>
          <p:nvPr/>
        </p:nvSpPr>
        <p:spPr>
          <a:xfrm>
            <a:off x="7833728" y="2751078"/>
            <a:ext cx="351827"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p>
            <a:pPr algn="ctr"/>
            <a:r>
              <a:rPr lang="en-GB" sz="675" dirty="0"/>
              <a:t>UA57</a:t>
            </a:r>
            <a:endParaRPr lang="fr-FR" sz="1050" dirty="0"/>
          </a:p>
        </p:txBody>
      </p:sp>
      <p:sp>
        <p:nvSpPr>
          <p:cNvPr id="66" name="TextBox 65"/>
          <p:cNvSpPr txBox="1"/>
          <p:nvPr/>
        </p:nvSpPr>
        <p:spPr>
          <a:xfrm>
            <a:off x="5801605" y="3194540"/>
            <a:ext cx="392906"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p>
            <a:pPr algn="ctr"/>
            <a:r>
              <a:rPr lang="en-GB" sz="675" dirty="0"/>
              <a:t>UR55</a:t>
            </a:r>
            <a:endParaRPr lang="fr-FR" sz="1050" dirty="0"/>
          </a:p>
        </p:txBody>
      </p:sp>
      <p:sp>
        <p:nvSpPr>
          <p:cNvPr id="67" name="TextBox 66"/>
          <p:cNvSpPr txBox="1"/>
          <p:nvPr/>
        </p:nvSpPr>
        <p:spPr>
          <a:xfrm>
            <a:off x="8762415" y="1833025"/>
            <a:ext cx="357188"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lIns="0" rIns="0" rtlCol="0">
            <a:spAutoFit/>
          </a:bodyPr>
          <a:lstStyle>
            <a:defPPr>
              <a:defRPr lang="fr-FR"/>
            </a:defPPr>
            <a:lvl1pPr algn="ctr">
              <a:defRPr sz="900"/>
            </a:lvl1pPr>
          </a:lstStyle>
          <a:p>
            <a:r>
              <a:rPr lang="en-GB" sz="675" dirty="0"/>
              <a:t>RR57</a:t>
            </a:r>
            <a:endParaRPr lang="fr-FR" sz="675" dirty="0"/>
          </a:p>
        </p:txBody>
      </p:sp>
      <p:sp>
        <p:nvSpPr>
          <p:cNvPr id="68" name="TextBox 67"/>
          <p:cNvSpPr txBox="1"/>
          <p:nvPr/>
        </p:nvSpPr>
        <p:spPr>
          <a:xfrm>
            <a:off x="4977918" y="2488533"/>
            <a:ext cx="292254" cy="207749"/>
          </a:xfrm>
          <a:prstGeom prst="rect">
            <a:avLst/>
          </a:prstGeom>
          <a:noFill/>
        </p:spPr>
        <p:txBody>
          <a:bodyPr wrap="square" lIns="0" rIns="0" rtlCol="0">
            <a:spAutoFit/>
          </a:bodyPr>
          <a:lstStyle/>
          <a:p>
            <a:r>
              <a:rPr lang="en-GB" sz="750" dirty="0">
                <a:solidFill>
                  <a:srgbClr val="FF0000"/>
                </a:solidFill>
              </a:rPr>
              <a:t>Q1</a:t>
            </a:r>
            <a:endParaRPr lang="fr-FR" sz="750" dirty="0">
              <a:solidFill>
                <a:srgbClr val="FF0000"/>
              </a:solidFill>
            </a:endParaRPr>
          </a:p>
        </p:txBody>
      </p:sp>
      <p:sp>
        <p:nvSpPr>
          <p:cNvPr id="69" name="TextBox 68"/>
          <p:cNvSpPr txBox="1"/>
          <p:nvPr/>
        </p:nvSpPr>
        <p:spPr>
          <a:xfrm>
            <a:off x="5357118" y="2484324"/>
            <a:ext cx="393404" cy="207749"/>
          </a:xfrm>
          <a:prstGeom prst="rect">
            <a:avLst/>
          </a:prstGeom>
          <a:noFill/>
        </p:spPr>
        <p:txBody>
          <a:bodyPr wrap="square" rtlCol="0">
            <a:spAutoFit/>
          </a:bodyPr>
          <a:lstStyle/>
          <a:p>
            <a:r>
              <a:rPr lang="en-GB" sz="750" dirty="0">
                <a:solidFill>
                  <a:srgbClr val="FF0000"/>
                </a:solidFill>
              </a:rPr>
              <a:t>Q2B</a:t>
            </a:r>
            <a:endParaRPr lang="fr-FR" sz="750" dirty="0">
              <a:solidFill>
                <a:srgbClr val="FF0000"/>
              </a:solidFill>
            </a:endParaRPr>
          </a:p>
        </p:txBody>
      </p:sp>
      <p:sp>
        <p:nvSpPr>
          <p:cNvPr id="70" name="TextBox 69"/>
          <p:cNvSpPr txBox="1"/>
          <p:nvPr/>
        </p:nvSpPr>
        <p:spPr>
          <a:xfrm>
            <a:off x="5762512" y="2520320"/>
            <a:ext cx="332126" cy="207749"/>
          </a:xfrm>
          <a:prstGeom prst="rect">
            <a:avLst/>
          </a:prstGeom>
          <a:noFill/>
        </p:spPr>
        <p:txBody>
          <a:bodyPr wrap="square" rtlCol="0">
            <a:spAutoFit/>
          </a:bodyPr>
          <a:lstStyle/>
          <a:p>
            <a:r>
              <a:rPr lang="en-GB" sz="750" dirty="0">
                <a:solidFill>
                  <a:srgbClr val="FF0000"/>
                </a:solidFill>
              </a:rPr>
              <a:t>CP</a:t>
            </a:r>
            <a:endParaRPr lang="fr-FR" sz="750" dirty="0">
              <a:solidFill>
                <a:srgbClr val="FF0000"/>
              </a:solidFill>
            </a:endParaRPr>
          </a:p>
        </p:txBody>
      </p:sp>
      <p:sp>
        <p:nvSpPr>
          <p:cNvPr id="71" name="TextBox 70"/>
          <p:cNvSpPr txBox="1"/>
          <p:nvPr/>
        </p:nvSpPr>
        <p:spPr>
          <a:xfrm>
            <a:off x="5943266" y="2268904"/>
            <a:ext cx="292254" cy="207749"/>
          </a:xfrm>
          <a:prstGeom prst="rect">
            <a:avLst/>
          </a:prstGeom>
          <a:noFill/>
        </p:spPr>
        <p:txBody>
          <a:bodyPr wrap="square" lIns="0" rIns="0" rtlCol="0">
            <a:spAutoFit/>
          </a:bodyPr>
          <a:lstStyle/>
          <a:p>
            <a:r>
              <a:rPr lang="en-GB" sz="750" dirty="0">
                <a:solidFill>
                  <a:srgbClr val="FF0000"/>
                </a:solidFill>
              </a:rPr>
              <a:t>D1</a:t>
            </a:r>
            <a:endParaRPr lang="fr-FR" sz="750" dirty="0">
              <a:solidFill>
                <a:srgbClr val="FF0000"/>
              </a:solidFill>
            </a:endParaRPr>
          </a:p>
        </p:txBody>
      </p:sp>
      <p:sp>
        <p:nvSpPr>
          <p:cNvPr id="72" name="TextBox 71"/>
          <p:cNvSpPr txBox="1"/>
          <p:nvPr/>
        </p:nvSpPr>
        <p:spPr>
          <a:xfrm>
            <a:off x="5581759" y="2267797"/>
            <a:ext cx="292254" cy="207749"/>
          </a:xfrm>
          <a:prstGeom prst="rect">
            <a:avLst/>
          </a:prstGeom>
          <a:noFill/>
        </p:spPr>
        <p:txBody>
          <a:bodyPr wrap="square" lIns="0" rIns="0" rtlCol="0">
            <a:spAutoFit/>
          </a:bodyPr>
          <a:lstStyle/>
          <a:p>
            <a:r>
              <a:rPr lang="en-GB" sz="750" dirty="0">
                <a:solidFill>
                  <a:srgbClr val="FF0000"/>
                </a:solidFill>
              </a:rPr>
              <a:t>Q3</a:t>
            </a:r>
            <a:endParaRPr lang="fr-FR" sz="750" dirty="0">
              <a:solidFill>
                <a:srgbClr val="FF0000"/>
              </a:solidFill>
            </a:endParaRPr>
          </a:p>
        </p:txBody>
      </p:sp>
      <p:sp>
        <p:nvSpPr>
          <p:cNvPr id="73" name="TextBox 72"/>
          <p:cNvSpPr txBox="1"/>
          <p:nvPr/>
        </p:nvSpPr>
        <p:spPr>
          <a:xfrm>
            <a:off x="5186886" y="2264584"/>
            <a:ext cx="332267" cy="207749"/>
          </a:xfrm>
          <a:prstGeom prst="rect">
            <a:avLst/>
          </a:prstGeom>
          <a:noFill/>
        </p:spPr>
        <p:txBody>
          <a:bodyPr wrap="square" lIns="0" rIns="0" rtlCol="0">
            <a:spAutoFit/>
          </a:bodyPr>
          <a:lstStyle/>
          <a:p>
            <a:r>
              <a:rPr lang="en-GB" sz="750" dirty="0">
                <a:solidFill>
                  <a:srgbClr val="FF0000"/>
                </a:solidFill>
              </a:rPr>
              <a:t>Q2A</a:t>
            </a:r>
            <a:endParaRPr lang="fr-FR" sz="750" dirty="0">
              <a:solidFill>
                <a:srgbClr val="FF0000"/>
              </a:solidFill>
            </a:endParaRPr>
          </a:p>
        </p:txBody>
      </p:sp>
      <p:sp>
        <p:nvSpPr>
          <p:cNvPr id="74" name="TextBox 73"/>
          <p:cNvSpPr txBox="1"/>
          <p:nvPr/>
        </p:nvSpPr>
        <p:spPr>
          <a:xfrm>
            <a:off x="7075634" y="2263919"/>
            <a:ext cx="292254" cy="207749"/>
          </a:xfrm>
          <a:prstGeom prst="rect">
            <a:avLst/>
          </a:prstGeom>
          <a:noFill/>
        </p:spPr>
        <p:txBody>
          <a:bodyPr wrap="square" lIns="0" rIns="0" rtlCol="0">
            <a:spAutoFit/>
          </a:bodyPr>
          <a:lstStyle/>
          <a:p>
            <a:r>
              <a:rPr lang="en-GB" sz="750" dirty="0">
                <a:solidFill>
                  <a:srgbClr val="FF0000"/>
                </a:solidFill>
              </a:rPr>
              <a:t>D2</a:t>
            </a:r>
            <a:endParaRPr lang="fr-FR" sz="750" dirty="0">
              <a:solidFill>
                <a:srgbClr val="FF0000"/>
              </a:solidFill>
            </a:endParaRPr>
          </a:p>
        </p:txBody>
      </p:sp>
      <p:sp>
        <p:nvSpPr>
          <p:cNvPr id="75" name="TextBox 74"/>
          <p:cNvSpPr txBox="1"/>
          <p:nvPr/>
        </p:nvSpPr>
        <p:spPr>
          <a:xfrm>
            <a:off x="7671057" y="2251736"/>
            <a:ext cx="292254" cy="207749"/>
          </a:xfrm>
          <a:prstGeom prst="rect">
            <a:avLst/>
          </a:prstGeom>
          <a:noFill/>
        </p:spPr>
        <p:txBody>
          <a:bodyPr wrap="square" lIns="0" rIns="0" rtlCol="0">
            <a:spAutoFit/>
          </a:bodyPr>
          <a:lstStyle/>
          <a:p>
            <a:r>
              <a:rPr lang="en-GB" sz="750" dirty="0">
                <a:solidFill>
                  <a:srgbClr val="FF0000"/>
                </a:solidFill>
              </a:rPr>
              <a:t>Q4</a:t>
            </a:r>
            <a:endParaRPr lang="fr-FR" sz="750" dirty="0">
              <a:solidFill>
                <a:srgbClr val="FF0000"/>
              </a:solidFill>
            </a:endParaRPr>
          </a:p>
        </p:txBody>
      </p:sp>
      <p:sp>
        <p:nvSpPr>
          <p:cNvPr id="76" name="TextBox 75"/>
          <p:cNvSpPr txBox="1"/>
          <p:nvPr/>
        </p:nvSpPr>
        <p:spPr>
          <a:xfrm>
            <a:off x="8205343" y="2251848"/>
            <a:ext cx="292254" cy="207749"/>
          </a:xfrm>
          <a:prstGeom prst="rect">
            <a:avLst/>
          </a:prstGeom>
          <a:noFill/>
        </p:spPr>
        <p:txBody>
          <a:bodyPr wrap="square" lIns="0" rIns="0" rtlCol="0">
            <a:spAutoFit/>
          </a:bodyPr>
          <a:lstStyle/>
          <a:p>
            <a:r>
              <a:rPr lang="en-GB" sz="750" dirty="0">
                <a:solidFill>
                  <a:srgbClr val="FF0000"/>
                </a:solidFill>
              </a:rPr>
              <a:t>Q5</a:t>
            </a:r>
            <a:endParaRPr lang="fr-FR" sz="750" dirty="0">
              <a:solidFill>
                <a:srgbClr val="FF0000"/>
              </a:solidFill>
            </a:endParaRPr>
          </a:p>
        </p:txBody>
      </p:sp>
      <p:sp>
        <p:nvSpPr>
          <p:cNvPr id="77" name="TextBox 76"/>
          <p:cNvSpPr txBox="1"/>
          <p:nvPr/>
        </p:nvSpPr>
        <p:spPr>
          <a:xfrm>
            <a:off x="8577483" y="2260265"/>
            <a:ext cx="292254" cy="207749"/>
          </a:xfrm>
          <a:prstGeom prst="rect">
            <a:avLst/>
          </a:prstGeom>
          <a:noFill/>
        </p:spPr>
        <p:txBody>
          <a:bodyPr wrap="square" lIns="0" rIns="0" rtlCol="0">
            <a:spAutoFit/>
          </a:bodyPr>
          <a:lstStyle/>
          <a:p>
            <a:r>
              <a:rPr lang="en-GB" sz="750" dirty="0">
                <a:solidFill>
                  <a:srgbClr val="FF0000"/>
                </a:solidFill>
              </a:rPr>
              <a:t>Q6</a:t>
            </a:r>
            <a:endParaRPr lang="fr-FR" sz="750" dirty="0">
              <a:solidFill>
                <a:srgbClr val="FF0000"/>
              </a:solidFill>
            </a:endParaRPr>
          </a:p>
        </p:txBody>
      </p:sp>
      <p:sp>
        <p:nvSpPr>
          <p:cNvPr id="78" name="Rectangle 77"/>
          <p:cNvSpPr/>
          <p:nvPr/>
        </p:nvSpPr>
        <p:spPr>
          <a:xfrm>
            <a:off x="-24398" y="1078289"/>
            <a:ext cx="9144000" cy="2575738"/>
          </a:xfrm>
          <a:prstGeom prst="rect">
            <a:avLst/>
          </a:prstGeom>
          <a:noFill/>
          <a:ln w="285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350" dirty="0"/>
          </a:p>
        </p:txBody>
      </p:sp>
      <p:cxnSp>
        <p:nvCxnSpPr>
          <p:cNvPr id="79" name="Straight Connector 78"/>
          <p:cNvCxnSpPr/>
          <p:nvPr/>
        </p:nvCxnSpPr>
        <p:spPr>
          <a:xfrm>
            <a:off x="2011738" y="2380777"/>
            <a:ext cx="13291" cy="1265274"/>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a:off x="2028240" y="3556229"/>
            <a:ext cx="938213" cy="4763"/>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2271128" y="3452450"/>
            <a:ext cx="458307" cy="196208"/>
          </a:xfrm>
          <a:prstGeom prst="rect">
            <a:avLst/>
          </a:prstGeom>
          <a:ln w="19050"/>
        </p:spPr>
        <p:style>
          <a:lnRef idx="2">
            <a:schemeClr val="dk1"/>
          </a:lnRef>
          <a:fillRef idx="1">
            <a:schemeClr val="lt1"/>
          </a:fillRef>
          <a:effectRef idx="0">
            <a:schemeClr val="dk1"/>
          </a:effectRef>
          <a:fontRef idx="minor">
            <a:schemeClr val="dk1"/>
          </a:fontRef>
        </p:style>
        <p:txBody>
          <a:bodyPr wrap="square" lIns="0" rIns="0" rtlCol="0">
            <a:spAutoFit/>
          </a:bodyPr>
          <a:lstStyle>
            <a:defPPr>
              <a:defRPr lang="fr-FR"/>
            </a:defPPr>
            <a:lvl1pPr algn="ctr">
              <a:defRPr sz="900"/>
            </a:lvl1pPr>
          </a:lstStyle>
          <a:p>
            <a:r>
              <a:rPr lang="en-GB" sz="675" dirty="0"/>
              <a:t>53.69 M </a:t>
            </a:r>
            <a:endParaRPr lang="fr-FR" sz="675" dirty="0"/>
          </a:p>
        </p:txBody>
      </p:sp>
      <p:cxnSp>
        <p:nvCxnSpPr>
          <p:cNvPr id="82" name="Straight Connector 81"/>
          <p:cNvCxnSpPr/>
          <p:nvPr/>
        </p:nvCxnSpPr>
        <p:spPr>
          <a:xfrm>
            <a:off x="7724190" y="2475140"/>
            <a:ext cx="9527" cy="790575"/>
          </a:xfrm>
          <a:prstGeom prst="line">
            <a:avLst/>
          </a:prstGeom>
          <a:ln w="1905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6333540" y="2822804"/>
            <a:ext cx="1371600" cy="4763"/>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6800266" y="2723787"/>
            <a:ext cx="458307" cy="196208"/>
          </a:xfrm>
          <a:prstGeom prst="rect">
            <a:avLst/>
          </a:prstGeom>
          <a:ln w="19050"/>
        </p:spPr>
        <p:style>
          <a:lnRef idx="2">
            <a:schemeClr val="dk1"/>
          </a:lnRef>
          <a:fillRef idx="1">
            <a:schemeClr val="lt1"/>
          </a:fillRef>
          <a:effectRef idx="0">
            <a:schemeClr val="dk1"/>
          </a:effectRef>
          <a:fontRef idx="minor">
            <a:schemeClr val="dk1"/>
          </a:fontRef>
        </p:style>
        <p:txBody>
          <a:bodyPr wrap="square" lIns="0" rIns="0" rtlCol="0">
            <a:spAutoFit/>
          </a:bodyPr>
          <a:lstStyle>
            <a:defPPr>
              <a:defRPr lang="fr-FR"/>
            </a:defPPr>
            <a:lvl1pPr algn="ctr">
              <a:defRPr sz="900"/>
            </a:lvl1pPr>
          </a:lstStyle>
          <a:p>
            <a:r>
              <a:rPr lang="en-GB" sz="675" dirty="0"/>
              <a:t>79.75 M </a:t>
            </a:r>
            <a:endParaRPr lang="fr-FR" sz="675" dirty="0"/>
          </a:p>
        </p:txBody>
      </p:sp>
      <p:cxnSp>
        <p:nvCxnSpPr>
          <p:cNvPr id="85" name="Straight Arrow Connector 84"/>
          <p:cNvCxnSpPr/>
          <p:nvPr/>
        </p:nvCxnSpPr>
        <p:spPr>
          <a:xfrm>
            <a:off x="4218990" y="1696472"/>
            <a:ext cx="385763"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4647615" y="1696472"/>
            <a:ext cx="385763"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4268997" y="1569500"/>
            <a:ext cx="270467" cy="230832"/>
          </a:xfrm>
          <a:prstGeom prst="rect">
            <a:avLst/>
          </a:prstGeom>
          <a:ln w="9525"/>
        </p:spPr>
        <p:style>
          <a:lnRef idx="2">
            <a:schemeClr val="accent3"/>
          </a:lnRef>
          <a:fillRef idx="1">
            <a:schemeClr val="lt1"/>
          </a:fillRef>
          <a:effectRef idx="0">
            <a:schemeClr val="accent3"/>
          </a:effectRef>
          <a:fontRef idx="minor">
            <a:schemeClr val="dk1"/>
          </a:fontRef>
        </p:style>
        <p:txBody>
          <a:bodyPr wrap="square" lIns="0" rIns="0" rtlCol="0">
            <a:spAutoFit/>
          </a:bodyPr>
          <a:lstStyle/>
          <a:p>
            <a:pPr algn="ctr"/>
            <a:r>
              <a:rPr lang="en-GB" sz="900" dirty="0">
                <a:solidFill>
                  <a:srgbClr val="FF0000"/>
                </a:solidFill>
              </a:rPr>
              <a:t>19</a:t>
            </a:r>
            <a:endParaRPr lang="fr-FR" sz="900" dirty="0">
              <a:solidFill>
                <a:srgbClr val="FF0000"/>
              </a:solidFill>
            </a:endParaRPr>
          </a:p>
        </p:txBody>
      </p:sp>
      <p:sp>
        <p:nvSpPr>
          <p:cNvPr id="88" name="TextBox 87"/>
          <p:cNvSpPr txBox="1"/>
          <p:nvPr/>
        </p:nvSpPr>
        <p:spPr>
          <a:xfrm>
            <a:off x="4704765" y="1576643"/>
            <a:ext cx="270467" cy="230832"/>
          </a:xfrm>
          <a:prstGeom prst="rect">
            <a:avLst/>
          </a:prstGeom>
          <a:ln w="9525"/>
        </p:spPr>
        <p:style>
          <a:lnRef idx="2">
            <a:schemeClr val="accent3"/>
          </a:lnRef>
          <a:fillRef idx="1">
            <a:schemeClr val="lt1"/>
          </a:fillRef>
          <a:effectRef idx="0">
            <a:schemeClr val="accent3"/>
          </a:effectRef>
          <a:fontRef idx="minor">
            <a:schemeClr val="dk1"/>
          </a:fontRef>
        </p:style>
        <p:txBody>
          <a:bodyPr wrap="square" lIns="0" rIns="0" rtlCol="0">
            <a:spAutoFit/>
          </a:bodyPr>
          <a:lstStyle/>
          <a:p>
            <a:pPr algn="ctr"/>
            <a:r>
              <a:rPr lang="en-GB" sz="900" dirty="0">
                <a:solidFill>
                  <a:srgbClr val="FF0000"/>
                </a:solidFill>
              </a:rPr>
              <a:t>19</a:t>
            </a:r>
            <a:endParaRPr lang="fr-FR" sz="900" dirty="0">
              <a:solidFill>
                <a:srgbClr val="FF0000"/>
              </a:solidFill>
            </a:endParaRPr>
          </a:p>
        </p:txBody>
      </p:sp>
      <p:cxnSp>
        <p:nvCxnSpPr>
          <p:cNvPr id="89" name="Straight Connector 88"/>
          <p:cNvCxnSpPr/>
          <p:nvPr/>
        </p:nvCxnSpPr>
        <p:spPr>
          <a:xfrm>
            <a:off x="4209927" y="1687195"/>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5017171" y="1644333"/>
            <a:ext cx="10130" cy="860450"/>
          </a:xfrm>
          <a:prstGeom prst="line">
            <a:avLst/>
          </a:prstGeom>
          <a:ln w="12700">
            <a:solidFill>
              <a:srgbClr val="FF0000"/>
            </a:solidFill>
            <a:prstDash val="dashDot"/>
          </a:ln>
        </p:spPr>
        <p:style>
          <a:lnRef idx="2">
            <a:schemeClr val="accent1"/>
          </a:lnRef>
          <a:fillRef idx="0">
            <a:schemeClr val="accent1"/>
          </a:fillRef>
          <a:effectRef idx="1">
            <a:schemeClr val="accent1"/>
          </a:effectRef>
          <a:fontRef idx="minor">
            <a:schemeClr val="tx1"/>
          </a:fontRef>
        </p:style>
      </p:cxnSp>
      <p:sp>
        <p:nvSpPr>
          <p:cNvPr id="91" name="TextBox 90"/>
          <p:cNvSpPr txBox="1"/>
          <p:nvPr/>
        </p:nvSpPr>
        <p:spPr>
          <a:xfrm>
            <a:off x="4871450" y="1818476"/>
            <a:ext cx="353424"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lIns="0" rIns="0" rtlCol="0">
            <a:spAutoFit/>
          </a:bodyPr>
          <a:lstStyle>
            <a:defPPr>
              <a:defRPr lang="fr-FR"/>
            </a:defPPr>
            <a:lvl1pPr algn="ctr">
              <a:defRPr sz="900"/>
            </a:lvl1pPr>
          </a:lstStyle>
          <a:p>
            <a:r>
              <a:rPr lang="en-GB" sz="675" dirty="0"/>
              <a:t>R561</a:t>
            </a:r>
            <a:endParaRPr lang="fr-FR" sz="675" dirty="0"/>
          </a:p>
        </p:txBody>
      </p:sp>
      <p:sp>
        <p:nvSpPr>
          <p:cNvPr id="92" name="TextBox 91"/>
          <p:cNvSpPr txBox="1"/>
          <p:nvPr/>
        </p:nvSpPr>
        <p:spPr>
          <a:xfrm>
            <a:off x="7022605" y="3073772"/>
            <a:ext cx="392906"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lIns="0" rIns="0" rtlCol="0">
            <a:spAutoFit/>
          </a:bodyPr>
          <a:lstStyle/>
          <a:p>
            <a:pPr algn="ctr"/>
            <a:r>
              <a:rPr lang="en-GB" sz="675" dirty="0"/>
              <a:t>US57</a:t>
            </a:r>
            <a:endParaRPr lang="fr-FR" sz="1050" dirty="0"/>
          </a:p>
        </p:txBody>
      </p:sp>
      <p:sp>
        <p:nvSpPr>
          <p:cNvPr id="93" name="TextBox 92"/>
          <p:cNvSpPr txBox="1"/>
          <p:nvPr/>
        </p:nvSpPr>
        <p:spPr>
          <a:xfrm>
            <a:off x="3925019" y="1109912"/>
            <a:ext cx="499017"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LEFT</a:t>
            </a:r>
            <a:endParaRPr lang="fr-FR" sz="900" dirty="0"/>
          </a:p>
        </p:txBody>
      </p:sp>
      <p:cxnSp>
        <p:nvCxnSpPr>
          <p:cNvPr id="94" name="Straight Arrow Connector 93"/>
          <p:cNvCxnSpPr>
            <a:stCxn id="93" idx="1"/>
            <a:endCxn id="99" idx="3"/>
          </p:cNvCxnSpPr>
          <p:nvPr/>
        </p:nvCxnSpPr>
        <p:spPr>
          <a:xfrm flipH="1" flipV="1">
            <a:off x="491500" y="1207438"/>
            <a:ext cx="3433519" cy="17891"/>
          </a:xfrm>
          <a:prstGeom prst="straightConnector1">
            <a:avLst/>
          </a:prstGeom>
          <a:ln>
            <a:solidFill>
              <a:srgbClr val="FF000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p:cNvSpPr txBox="1"/>
          <p:nvPr/>
        </p:nvSpPr>
        <p:spPr>
          <a:xfrm>
            <a:off x="4841075" y="1106822"/>
            <a:ext cx="571500"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RIGHT</a:t>
            </a:r>
            <a:endParaRPr lang="fr-FR" sz="900" dirty="0"/>
          </a:p>
        </p:txBody>
      </p:sp>
      <p:cxnSp>
        <p:nvCxnSpPr>
          <p:cNvPr id="96" name="Straight Arrow Connector 95"/>
          <p:cNvCxnSpPr>
            <a:stCxn id="95" idx="3"/>
            <a:endCxn id="98" idx="1"/>
          </p:cNvCxnSpPr>
          <p:nvPr/>
        </p:nvCxnSpPr>
        <p:spPr>
          <a:xfrm>
            <a:off x="5412575" y="1210699"/>
            <a:ext cx="3404286" cy="13001"/>
          </a:xfrm>
          <a:prstGeom prst="straightConnector1">
            <a:avLst/>
          </a:prstGeom>
          <a:ln>
            <a:solidFill>
              <a:srgbClr val="FF000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414768" y="1103734"/>
            <a:ext cx="426308"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IP5</a:t>
            </a:r>
            <a:endParaRPr lang="fr-FR" sz="900" dirty="0"/>
          </a:p>
        </p:txBody>
      </p:sp>
      <p:sp>
        <p:nvSpPr>
          <p:cNvPr id="98" name="TextBox 97"/>
          <p:cNvSpPr txBox="1"/>
          <p:nvPr/>
        </p:nvSpPr>
        <p:spPr>
          <a:xfrm>
            <a:off x="8816862" y="1085199"/>
            <a:ext cx="435659" cy="300082"/>
          </a:xfrm>
          <a:prstGeom prst="rect">
            <a:avLst/>
          </a:prstGeom>
          <a:noFill/>
        </p:spPr>
        <p:txBody>
          <a:bodyPr wrap="square" rtlCol="0">
            <a:spAutoFit/>
          </a:bodyPr>
          <a:lstStyle/>
          <a:p>
            <a:r>
              <a:rPr lang="en-GB" sz="1350" dirty="0"/>
              <a:t>P6</a:t>
            </a:r>
            <a:endParaRPr lang="fr-FR" sz="1350" dirty="0"/>
          </a:p>
        </p:txBody>
      </p:sp>
      <p:sp>
        <p:nvSpPr>
          <p:cNvPr id="99" name="TextBox 98"/>
          <p:cNvSpPr txBox="1"/>
          <p:nvPr/>
        </p:nvSpPr>
        <p:spPr>
          <a:xfrm>
            <a:off x="34044" y="1057396"/>
            <a:ext cx="457456" cy="300082"/>
          </a:xfrm>
          <a:prstGeom prst="rect">
            <a:avLst/>
          </a:prstGeom>
          <a:noFill/>
        </p:spPr>
        <p:txBody>
          <a:bodyPr wrap="square" rtlCol="0">
            <a:spAutoFit/>
          </a:bodyPr>
          <a:lstStyle/>
          <a:p>
            <a:r>
              <a:rPr lang="en-GB" sz="1350" dirty="0"/>
              <a:t>P4</a:t>
            </a:r>
            <a:endParaRPr lang="fr-FR" sz="1350" dirty="0"/>
          </a:p>
        </p:txBody>
      </p:sp>
      <p:sp>
        <p:nvSpPr>
          <p:cNvPr id="100" name="TextBox 99"/>
          <p:cNvSpPr txBox="1"/>
          <p:nvPr/>
        </p:nvSpPr>
        <p:spPr>
          <a:xfrm>
            <a:off x="3754097" y="2876766"/>
            <a:ext cx="471871"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fr-FR"/>
            </a:defPPr>
            <a:lvl1pPr algn="ctr">
              <a:defRPr sz="900"/>
            </a:lvl1pPr>
          </a:lstStyle>
          <a:p>
            <a:r>
              <a:rPr lang="en-GB" sz="675" dirty="0"/>
              <a:t>USC55</a:t>
            </a:r>
            <a:endParaRPr lang="fr-FR" sz="675" dirty="0"/>
          </a:p>
        </p:txBody>
      </p:sp>
      <p:sp>
        <p:nvSpPr>
          <p:cNvPr id="101" name="TextBox 100"/>
          <p:cNvSpPr txBox="1"/>
          <p:nvPr/>
        </p:nvSpPr>
        <p:spPr>
          <a:xfrm>
            <a:off x="5160866" y="3092177"/>
            <a:ext cx="403896" cy="196208"/>
          </a:xfrm>
          <a:prstGeom prst="rect">
            <a:avLst/>
          </a:prstGeom>
          <a:solidFill>
            <a:srgbClr val="FFC000"/>
          </a:solidFill>
          <a:ln>
            <a:solidFill>
              <a:schemeClr val="accent2"/>
            </a:solidFill>
          </a:ln>
          <a:effectLst/>
        </p:spPr>
        <p:style>
          <a:lnRef idx="1">
            <a:schemeClr val="accent6"/>
          </a:lnRef>
          <a:fillRef idx="2">
            <a:schemeClr val="accent6"/>
          </a:fillRef>
          <a:effectRef idx="1">
            <a:schemeClr val="accent6"/>
          </a:effectRef>
          <a:fontRef idx="minor">
            <a:schemeClr val="dk1"/>
          </a:fontRef>
        </p:style>
        <p:txBody>
          <a:bodyPr wrap="square" lIns="0" rIns="0" rtlCol="0">
            <a:spAutoFit/>
          </a:bodyPr>
          <a:lstStyle>
            <a:defPPr>
              <a:defRPr lang="fr-FR"/>
            </a:defPPr>
            <a:lvl1pPr algn="ctr">
              <a:defRPr sz="900"/>
            </a:lvl1pPr>
          </a:lstStyle>
          <a:p>
            <a:r>
              <a:rPr lang="en-GB" sz="675" dirty="0"/>
              <a:t>UL557</a:t>
            </a:r>
            <a:endParaRPr lang="fr-FR" sz="675" dirty="0"/>
          </a:p>
        </p:txBody>
      </p:sp>
      <p:sp>
        <p:nvSpPr>
          <p:cNvPr id="121" name="Title 1"/>
          <p:cNvSpPr txBox="1">
            <a:spLocks/>
          </p:cNvSpPr>
          <p:nvPr/>
        </p:nvSpPr>
        <p:spPr>
          <a:xfrm>
            <a:off x="6711403" y="1000750"/>
            <a:ext cx="650978" cy="307490"/>
          </a:xfrm>
          <a:prstGeom prst="rect">
            <a:avLst/>
          </a:prstGeom>
        </p:spPr>
        <p:style>
          <a:lnRef idx="2">
            <a:schemeClr val="accent1"/>
          </a:lnRef>
          <a:fillRef idx="1">
            <a:schemeClr val="lt1"/>
          </a:fillRef>
          <a:effectRef idx="0">
            <a:schemeClr val="accent1"/>
          </a:effectRef>
          <a:fontRef idx="minor">
            <a:schemeClr val="dk1"/>
          </a:fontRef>
        </p:style>
        <p:txBody>
          <a:bodyPr>
            <a:normAutofit fontScale="92500"/>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1500" dirty="0">
                <a:solidFill>
                  <a:schemeClr val="tx1"/>
                </a:solidFill>
              </a:rPr>
              <a:t>IP5 R</a:t>
            </a:r>
            <a:endParaRPr lang="fr-FR" sz="1500" dirty="0">
              <a:solidFill>
                <a:schemeClr val="tx1"/>
              </a:solidFill>
            </a:endParaRPr>
          </a:p>
        </p:txBody>
      </p:sp>
      <p:sp>
        <p:nvSpPr>
          <p:cNvPr id="122" name="Title 1"/>
          <p:cNvSpPr txBox="1">
            <a:spLocks/>
          </p:cNvSpPr>
          <p:nvPr/>
        </p:nvSpPr>
        <p:spPr>
          <a:xfrm>
            <a:off x="1585374" y="995377"/>
            <a:ext cx="650978" cy="307490"/>
          </a:xfrm>
          <a:prstGeom prst="rect">
            <a:avLst/>
          </a:prstGeom>
        </p:spPr>
        <p:style>
          <a:lnRef idx="2">
            <a:schemeClr val="accent1"/>
          </a:lnRef>
          <a:fillRef idx="1">
            <a:schemeClr val="lt1"/>
          </a:fillRef>
          <a:effectRef idx="0">
            <a:schemeClr val="accent1"/>
          </a:effectRef>
          <a:fontRef idx="minor">
            <a:schemeClr val="dk1"/>
          </a:fontRef>
        </p:style>
        <p:txBody>
          <a:bodyPr>
            <a:normAutofit lnSpcReduction="10000"/>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1500" dirty="0">
                <a:solidFill>
                  <a:schemeClr val="tx1"/>
                </a:solidFill>
              </a:rPr>
              <a:t>IP5 L</a:t>
            </a:r>
            <a:endParaRPr lang="fr-FR" sz="1500" dirty="0">
              <a:solidFill>
                <a:schemeClr val="tx1"/>
              </a:solidFill>
            </a:endParaRPr>
          </a:p>
        </p:txBody>
      </p:sp>
      <p:sp>
        <p:nvSpPr>
          <p:cNvPr id="124" name="TextBox 123"/>
          <p:cNvSpPr txBox="1"/>
          <p:nvPr/>
        </p:nvSpPr>
        <p:spPr>
          <a:xfrm>
            <a:off x="110559" y="3344643"/>
            <a:ext cx="1296908" cy="196208"/>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675" dirty="0"/>
              <a:t>NEW HL-LHC AREA</a:t>
            </a:r>
            <a:endParaRPr lang="fr-FR" sz="1050" dirty="0"/>
          </a:p>
        </p:txBody>
      </p:sp>
      <p:sp>
        <p:nvSpPr>
          <p:cNvPr id="103" name="Slide Number Placeholder 102"/>
          <p:cNvSpPr>
            <a:spLocks noGrp="1"/>
          </p:cNvSpPr>
          <p:nvPr>
            <p:ph type="sldNum" sz="quarter" idx="12"/>
          </p:nvPr>
        </p:nvSpPr>
        <p:spPr/>
        <p:txBody>
          <a:bodyPr/>
          <a:lstStyle/>
          <a:p>
            <a:fld id="{BFDCA1C4-9514-7B4F-976F-D92F7E296653}" type="slidenum">
              <a:rPr lang="fr-FR" smtClean="0"/>
              <a:pPr/>
              <a:t>4</a:t>
            </a:fld>
            <a:endParaRPr lang="fr-FR"/>
          </a:p>
        </p:txBody>
      </p:sp>
      <p:sp>
        <p:nvSpPr>
          <p:cNvPr id="104" name="Footer Placeholder 103"/>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1809946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0" y="1780906"/>
            <a:ext cx="9159750" cy="1902719"/>
            <a:chOff x="156" y="555526"/>
            <a:chExt cx="9159750" cy="1902719"/>
          </a:xfrm>
        </p:grpSpPr>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t="17699" b="6355"/>
            <a:stretch/>
          </p:blipFill>
          <p:spPr>
            <a:xfrm>
              <a:off x="156" y="750677"/>
              <a:ext cx="9144000" cy="1673818"/>
            </a:xfrm>
            <a:prstGeom prst="rect">
              <a:avLst/>
            </a:prstGeom>
          </p:spPr>
        </p:pic>
        <p:sp>
          <p:nvSpPr>
            <p:cNvPr id="23" name="Rectangle 22"/>
            <p:cNvSpPr/>
            <p:nvPr/>
          </p:nvSpPr>
          <p:spPr>
            <a:xfrm>
              <a:off x="5865993" y="768301"/>
              <a:ext cx="828092" cy="3933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4" name="Rectangle 23"/>
            <p:cNvSpPr/>
            <p:nvPr/>
          </p:nvSpPr>
          <p:spPr>
            <a:xfrm>
              <a:off x="6470428" y="687265"/>
              <a:ext cx="648072"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5" name="Rectangle 24"/>
            <p:cNvSpPr/>
            <p:nvPr/>
          </p:nvSpPr>
          <p:spPr>
            <a:xfrm>
              <a:off x="7740508" y="555526"/>
              <a:ext cx="1403648"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6" name="Rectangle 25"/>
            <p:cNvSpPr/>
            <p:nvPr/>
          </p:nvSpPr>
          <p:spPr>
            <a:xfrm>
              <a:off x="7642956" y="729560"/>
              <a:ext cx="279648"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27" name="Picture 26"/>
            <p:cNvPicPr>
              <a:picLocks noChangeAspect="1"/>
            </p:cNvPicPr>
            <p:nvPr/>
          </p:nvPicPr>
          <p:blipFill>
            <a:blip r:embed="rId4"/>
            <a:stretch>
              <a:fillRect/>
            </a:stretch>
          </p:blipFill>
          <p:spPr>
            <a:xfrm>
              <a:off x="5292080" y="1377621"/>
              <a:ext cx="3867826" cy="421494"/>
            </a:xfrm>
            <a:prstGeom prst="rect">
              <a:avLst/>
            </a:prstGeom>
          </p:spPr>
        </p:pic>
        <p:sp>
          <p:nvSpPr>
            <p:cNvPr id="28" name="TextBox 27"/>
            <p:cNvSpPr txBox="1"/>
            <p:nvPr/>
          </p:nvSpPr>
          <p:spPr>
            <a:xfrm>
              <a:off x="572483" y="1817873"/>
              <a:ext cx="349114"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UPR57</a:t>
              </a:r>
              <a:endParaRPr lang="en-GB" sz="700" dirty="0">
                <a:solidFill>
                  <a:srgbClr val="027791"/>
                </a:solidFill>
              </a:endParaRPr>
            </a:p>
          </p:txBody>
        </p:sp>
        <p:sp>
          <p:nvSpPr>
            <p:cNvPr id="29" name="TextBox 28"/>
            <p:cNvSpPr txBox="1"/>
            <p:nvPr/>
          </p:nvSpPr>
          <p:spPr>
            <a:xfrm>
              <a:off x="755576" y="1625936"/>
              <a:ext cx="290928"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UA57</a:t>
              </a:r>
              <a:endParaRPr lang="en-GB" sz="700" dirty="0">
                <a:solidFill>
                  <a:srgbClr val="027791"/>
                </a:solidFill>
              </a:endParaRPr>
            </a:p>
          </p:txBody>
        </p:sp>
        <p:sp>
          <p:nvSpPr>
            <p:cNvPr id="30" name="TextBox 29"/>
            <p:cNvSpPr txBox="1"/>
            <p:nvPr/>
          </p:nvSpPr>
          <p:spPr>
            <a:xfrm>
              <a:off x="4139952" y="1107746"/>
              <a:ext cx="257496"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UL57</a:t>
              </a:r>
              <a:endParaRPr lang="en-GB" sz="700" dirty="0">
                <a:solidFill>
                  <a:srgbClr val="027791"/>
                </a:solidFill>
              </a:endParaRPr>
            </a:p>
          </p:txBody>
        </p:sp>
        <p:sp>
          <p:nvSpPr>
            <p:cNvPr id="31" name="TextBox 30"/>
            <p:cNvSpPr txBox="1"/>
            <p:nvPr/>
          </p:nvSpPr>
          <p:spPr>
            <a:xfrm>
              <a:off x="1775476" y="876255"/>
              <a:ext cx="291075" cy="107722"/>
            </a:xfrm>
            <a:prstGeom prst="rect">
              <a:avLst/>
            </a:prstGeom>
            <a:solidFill>
              <a:schemeClr val="bg1"/>
            </a:solidFill>
            <a:ln w="3175">
              <a:solidFill>
                <a:srgbClr val="027791"/>
              </a:solidFill>
            </a:ln>
          </p:spPr>
          <p:txBody>
            <a:bodyPr wrap="square" lIns="0" tIns="0" rIns="0" bIns="0" rtlCol="0">
              <a:spAutoFit/>
            </a:bodyPr>
            <a:lstStyle/>
            <a:p>
              <a:pPr algn="ctr"/>
              <a:r>
                <a:rPr lang="fr-CH" sz="700" dirty="0">
                  <a:solidFill>
                    <a:srgbClr val="027791"/>
                  </a:solidFill>
                </a:rPr>
                <a:t>UR55</a:t>
              </a:r>
              <a:endParaRPr lang="en-GB" sz="700" dirty="0">
                <a:solidFill>
                  <a:srgbClr val="027791"/>
                </a:solidFill>
              </a:endParaRPr>
            </a:p>
          </p:txBody>
        </p:sp>
        <p:cxnSp>
          <p:nvCxnSpPr>
            <p:cNvPr id="32" name="Straight Connector 31"/>
            <p:cNvCxnSpPr/>
            <p:nvPr/>
          </p:nvCxnSpPr>
          <p:spPr>
            <a:xfrm flipV="1">
              <a:off x="921597" y="1555776"/>
              <a:ext cx="144016" cy="70161"/>
            </a:xfrm>
            <a:prstGeom prst="line">
              <a:avLst/>
            </a:prstGeom>
            <a:solidFill>
              <a:schemeClr val="bg1"/>
            </a:solidFill>
            <a:ln w="3175">
              <a:solidFill>
                <a:srgbClr val="027791"/>
              </a:solidFill>
            </a:ln>
          </p:spPr>
        </p:cxnSp>
        <p:cxnSp>
          <p:nvCxnSpPr>
            <p:cNvPr id="33" name="Straight Connector 32"/>
            <p:cNvCxnSpPr/>
            <p:nvPr/>
          </p:nvCxnSpPr>
          <p:spPr>
            <a:xfrm>
              <a:off x="500475" y="1817873"/>
              <a:ext cx="72008" cy="51198"/>
            </a:xfrm>
            <a:prstGeom prst="line">
              <a:avLst/>
            </a:prstGeom>
            <a:solidFill>
              <a:schemeClr val="bg1"/>
            </a:solidFill>
            <a:ln w="3175">
              <a:solidFill>
                <a:srgbClr val="027791"/>
              </a:solidFill>
            </a:ln>
          </p:spPr>
        </p:cxnSp>
        <p:cxnSp>
          <p:nvCxnSpPr>
            <p:cNvPr id="34" name="Straight Connector 33"/>
            <p:cNvCxnSpPr/>
            <p:nvPr/>
          </p:nvCxnSpPr>
          <p:spPr>
            <a:xfrm flipV="1">
              <a:off x="4295043" y="1036259"/>
              <a:ext cx="144016" cy="70161"/>
            </a:xfrm>
            <a:prstGeom prst="line">
              <a:avLst/>
            </a:prstGeom>
            <a:solidFill>
              <a:schemeClr val="bg1"/>
            </a:solidFill>
            <a:ln w="3175">
              <a:solidFill>
                <a:srgbClr val="027791"/>
              </a:solidFill>
            </a:ln>
          </p:spPr>
        </p:cxnSp>
        <p:pic>
          <p:nvPicPr>
            <p:cNvPr id="35" name="Picture 34"/>
            <p:cNvPicPr>
              <a:picLocks noChangeAspect="1"/>
            </p:cNvPicPr>
            <p:nvPr/>
          </p:nvPicPr>
          <p:blipFill rotWithShape="1">
            <a:blip r:embed="rId5"/>
            <a:srcRect l="361"/>
            <a:stretch/>
          </p:blipFill>
          <p:spPr>
            <a:xfrm>
              <a:off x="157" y="1871255"/>
              <a:ext cx="3779756" cy="586990"/>
            </a:xfrm>
            <a:prstGeom prst="rect">
              <a:avLst/>
            </a:prstGeom>
          </p:spPr>
        </p:pic>
      </p:grpSp>
      <p:sp>
        <p:nvSpPr>
          <p:cNvPr id="37" name="Rectangle 36"/>
          <p:cNvSpPr/>
          <p:nvPr/>
        </p:nvSpPr>
        <p:spPr>
          <a:xfrm>
            <a:off x="4034972" y="3987535"/>
            <a:ext cx="357790" cy="200055"/>
          </a:xfrm>
          <a:prstGeom prst="rect">
            <a:avLst/>
          </a:prstGeom>
          <a:noFill/>
        </p:spPr>
        <p:txBody>
          <a:bodyPr wrap="none">
            <a:spAutoFit/>
          </a:bodyPr>
          <a:lstStyle/>
          <a:p>
            <a:r>
              <a:rPr lang="fr-CH" sz="700" b="1" dirty="0">
                <a:solidFill>
                  <a:schemeClr val="bg1"/>
                </a:solidFill>
                <a:latin typeface="+mj-lt"/>
                <a:ea typeface="+mj-ea"/>
                <a:cs typeface="+mj-cs"/>
              </a:rPr>
              <a:t>TCL</a:t>
            </a:r>
            <a:endParaRPr lang="en-GB" sz="700" b="1" dirty="0">
              <a:solidFill>
                <a:schemeClr val="bg1"/>
              </a:solidFill>
              <a:latin typeface="+mj-lt"/>
              <a:ea typeface="+mj-ea"/>
              <a:cs typeface="+mj-cs"/>
            </a:endParaRPr>
          </a:p>
        </p:txBody>
      </p:sp>
      <p:sp>
        <p:nvSpPr>
          <p:cNvPr id="38" name="Rectangle 37"/>
          <p:cNvSpPr/>
          <p:nvPr/>
        </p:nvSpPr>
        <p:spPr>
          <a:xfrm>
            <a:off x="4451713" y="3987535"/>
            <a:ext cx="497252" cy="200055"/>
          </a:xfrm>
          <a:prstGeom prst="rect">
            <a:avLst/>
          </a:prstGeom>
          <a:noFill/>
        </p:spPr>
        <p:txBody>
          <a:bodyPr wrap="none">
            <a:spAutoFit/>
          </a:bodyPr>
          <a:lstStyle/>
          <a:p>
            <a:r>
              <a:rPr lang="fr-CH" sz="700" b="1" dirty="0">
                <a:solidFill>
                  <a:schemeClr val="bg1"/>
                </a:solidFill>
                <a:latin typeface="+mj-lt"/>
                <a:ea typeface="+mj-ea"/>
                <a:cs typeface="+mj-cs"/>
              </a:rPr>
              <a:t>TCLMB</a:t>
            </a:r>
            <a:endParaRPr lang="en-GB" sz="700" b="1" dirty="0">
              <a:solidFill>
                <a:schemeClr val="bg1"/>
              </a:solidFill>
              <a:latin typeface="+mj-lt"/>
              <a:ea typeface="+mj-ea"/>
              <a:cs typeface="+mj-cs"/>
            </a:endParaRPr>
          </a:p>
        </p:txBody>
      </p:sp>
      <p:sp>
        <p:nvSpPr>
          <p:cNvPr id="39" name="Rectangle 38"/>
          <p:cNvSpPr/>
          <p:nvPr/>
        </p:nvSpPr>
        <p:spPr>
          <a:xfrm>
            <a:off x="7366611" y="3989005"/>
            <a:ext cx="476412" cy="200055"/>
          </a:xfrm>
          <a:prstGeom prst="rect">
            <a:avLst/>
          </a:prstGeom>
          <a:noFill/>
        </p:spPr>
        <p:txBody>
          <a:bodyPr wrap="none">
            <a:spAutoFit/>
          </a:bodyPr>
          <a:lstStyle/>
          <a:p>
            <a:r>
              <a:rPr lang="fr-CH" sz="700" b="1" dirty="0">
                <a:solidFill>
                  <a:schemeClr val="bg1"/>
                </a:solidFill>
                <a:latin typeface="+mj-lt"/>
                <a:ea typeface="+mj-ea"/>
                <a:cs typeface="+mj-cs"/>
              </a:rPr>
              <a:t>TCTPV</a:t>
            </a:r>
            <a:endParaRPr lang="en-GB" sz="700" b="1" dirty="0">
              <a:solidFill>
                <a:schemeClr val="bg1"/>
              </a:solidFill>
              <a:latin typeface="+mj-lt"/>
              <a:ea typeface="+mj-ea"/>
              <a:cs typeface="+mj-cs"/>
            </a:endParaRPr>
          </a:p>
        </p:txBody>
      </p:sp>
      <p:sp>
        <p:nvSpPr>
          <p:cNvPr id="40" name="Rectangle 39"/>
          <p:cNvSpPr/>
          <p:nvPr/>
        </p:nvSpPr>
        <p:spPr>
          <a:xfrm>
            <a:off x="7877758" y="3993886"/>
            <a:ext cx="481222" cy="200055"/>
          </a:xfrm>
          <a:prstGeom prst="rect">
            <a:avLst/>
          </a:prstGeom>
          <a:noFill/>
        </p:spPr>
        <p:txBody>
          <a:bodyPr wrap="none">
            <a:spAutoFit/>
          </a:bodyPr>
          <a:lstStyle/>
          <a:p>
            <a:r>
              <a:rPr lang="fr-CH" sz="700" b="1" dirty="0">
                <a:solidFill>
                  <a:schemeClr val="bg1"/>
                </a:solidFill>
                <a:latin typeface="+mj-lt"/>
                <a:ea typeface="+mj-ea"/>
                <a:cs typeface="+mj-cs"/>
              </a:rPr>
              <a:t>TCTPH</a:t>
            </a:r>
            <a:endParaRPr lang="en-GB" sz="700" b="1" dirty="0">
              <a:solidFill>
                <a:schemeClr val="bg1"/>
              </a:solidFill>
              <a:latin typeface="+mj-lt"/>
              <a:ea typeface="+mj-ea"/>
              <a:cs typeface="+mj-cs"/>
            </a:endParaRPr>
          </a:p>
        </p:txBody>
      </p:sp>
      <p:sp>
        <p:nvSpPr>
          <p:cNvPr id="41" name="Rectangle 40"/>
          <p:cNvSpPr/>
          <p:nvPr/>
        </p:nvSpPr>
        <p:spPr>
          <a:xfrm>
            <a:off x="1063559" y="3683626"/>
            <a:ext cx="431528" cy="200055"/>
          </a:xfrm>
          <a:prstGeom prst="rect">
            <a:avLst/>
          </a:prstGeom>
          <a:noFill/>
        </p:spPr>
        <p:txBody>
          <a:bodyPr wrap="none">
            <a:spAutoFit/>
          </a:bodyPr>
          <a:lstStyle/>
          <a:p>
            <a:r>
              <a:rPr lang="fr-CH" sz="700" b="1" dirty="0">
                <a:solidFill>
                  <a:schemeClr val="bg1"/>
                </a:solidFill>
                <a:latin typeface="+mj-lt"/>
                <a:ea typeface="+mj-ea"/>
                <a:cs typeface="+mj-cs"/>
              </a:rPr>
              <a:t>BBLR</a:t>
            </a:r>
            <a:endParaRPr lang="en-GB" sz="700" b="1" dirty="0">
              <a:solidFill>
                <a:schemeClr val="bg1"/>
              </a:solidFill>
              <a:latin typeface="+mj-lt"/>
              <a:ea typeface="+mj-ea"/>
              <a:cs typeface="+mj-cs"/>
            </a:endParaRPr>
          </a:p>
        </p:txBody>
      </p:sp>
      <p:sp>
        <p:nvSpPr>
          <p:cNvPr id="42" name="Rectangle 41"/>
          <p:cNvSpPr/>
          <p:nvPr/>
        </p:nvSpPr>
        <p:spPr>
          <a:xfrm>
            <a:off x="2230340" y="3683626"/>
            <a:ext cx="431528" cy="200055"/>
          </a:xfrm>
          <a:prstGeom prst="rect">
            <a:avLst/>
          </a:prstGeom>
          <a:noFill/>
        </p:spPr>
        <p:txBody>
          <a:bodyPr wrap="none">
            <a:spAutoFit/>
          </a:bodyPr>
          <a:lstStyle/>
          <a:p>
            <a:r>
              <a:rPr lang="fr-CH" sz="700" b="1" dirty="0">
                <a:solidFill>
                  <a:schemeClr val="bg1"/>
                </a:solidFill>
                <a:latin typeface="+mj-lt"/>
                <a:ea typeface="+mj-ea"/>
                <a:cs typeface="+mj-cs"/>
              </a:rPr>
              <a:t>BBLR</a:t>
            </a:r>
            <a:endParaRPr lang="en-GB" sz="700" b="1" dirty="0">
              <a:solidFill>
                <a:schemeClr val="bg1"/>
              </a:solidFill>
              <a:latin typeface="+mj-lt"/>
              <a:ea typeface="+mj-ea"/>
              <a:cs typeface="+mj-cs"/>
            </a:endParaRPr>
          </a:p>
        </p:txBody>
      </p:sp>
      <p:sp>
        <p:nvSpPr>
          <p:cNvPr id="45" name="Rectangle 44"/>
          <p:cNvSpPr/>
          <p:nvPr/>
        </p:nvSpPr>
        <p:spPr>
          <a:xfrm>
            <a:off x="5148064" y="3651870"/>
            <a:ext cx="354584" cy="246221"/>
          </a:xfrm>
          <a:prstGeom prst="rect">
            <a:avLst/>
          </a:prstGeom>
          <a:noFill/>
        </p:spPr>
        <p:txBody>
          <a:bodyPr wrap="none">
            <a:spAutoFit/>
          </a:bodyPr>
          <a:lstStyle/>
          <a:p>
            <a:r>
              <a:rPr lang="en-GB" sz="1000" b="1" dirty="0">
                <a:solidFill>
                  <a:schemeClr val="bg1"/>
                </a:solidFill>
                <a:latin typeface="+mj-lt"/>
                <a:ea typeface="+mj-ea"/>
                <a:cs typeface="+mj-cs"/>
              </a:rPr>
              <a:t>Q5</a:t>
            </a:r>
            <a:endParaRPr lang="en-GB" sz="800" dirty="0">
              <a:solidFill>
                <a:schemeClr val="bg1"/>
              </a:solidFill>
              <a:latin typeface="+mj-lt"/>
              <a:ea typeface="+mj-ea"/>
              <a:cs typeface="+mj-cs"/>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5</a:t>
            </a:fld>
            <a:endParaRPr lang="fr-FR"/>
          </a:p>
        </p:txBody>
      </p:sp>
      <p:sp>
        <p:nvSpPr>
          <p:cNvPr id="4" name="Footer Placeholder 3"/>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595826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522017"/>
          </a:xfrm>
        </p:spPr>
        <p:txBody>
          <a:bodyPr/>
          <a:lstStyle/>
          <a:p>
            <a:r>
              <a:rPr lang="en-US" i="1" dirty="0" smtClean="0">
                <a:solidFill>
                  <a:srgbClr val="FF0000"/>
                </a:solidFill>
              </a:rPr>
              <a:t>Summary:</a:t>
            </a:r>
            <a:endParaRPr lang="en-GB" i="1" dirty="0">
              <a:solidFill>
                <a:srgbClr val="FF0000"/>
              </a:solidFill>
            </a:endParaRPr>
          </a:p>
        </p:txBody>
      </p:sp>
      <p:sp>
        <p:nvSpPr>
          <p:cNvPr id="3" name="Content Placeholder 2"/>
          <p:cNvSpPr>
            <a:spLocks noGrp="1"/>
          </p:cNvSpPr>
          <p:nvPr>
            <p:ph idx="1"/>
          </p:nvPr>
        </p:nvSpPr>
        <p:spPr>
          <a:xfrm>
            <a:off x="281153" y="585772"/>
            <a:ext cx="8552454" cy="4281515"/>
          </a:xfrm>
        </p:spPr>
        <p:txBody>
          <a:bodyPr>
            <a:normAutofit fontScale="77500" lnSpcReduction="20000"/>
          </a:bodyPr>
          <a:lstStyle/>
          <a:p>
            <a:r>
              <a:rPr lang="en-US" dirty="0" smtClean="0"/>
              <a:t>We started assuming the LS3 duration as normally stated in the Project/Sector, i.e. </a:t>
            </a:r>
            <a:r>
              <a:rPr lang="en-US" dirty="0" smtClean="0">
                <a:solidFill>
                  <a:srgbClr val="FF0000"/>
                </a:solidFill>
              </a:rPr>
              <a:t>2.5 years (30 months)</a:t>
            </a:r>
            <a:r>
              <a:rPr lang="en-US" dirty="0" smtClean="0"/>
              <a:t>.</a:t>
            </a:r>
          </a:p>
          <a:p>
            <a:pPr marL="0" indent="0">
              <a:buNone/>
            </a:pPr>
            <a:endParaRPr lang="en-US" dirty="0" smtClean="0"/>
          </a:p>
          <a:p>
            <a:r>
              <a:rPr lang="en-US" dirty="0" smtClean="0"/>
              <a:t>We start to build this “Version-0” </a:t>
            </a:r>
            <a:r>
              <a:rPr lang="en-US" u="sng" dirty="0" smtClean="0"/>
              <a:t>from the top </a:t>
            </a:r>
            <a:r>
              <a:rPr lang="en-US" dirty="0" smtClean="0"/>
              <a:t>(</a:t>
            </a:r>
            <a:r>
              <a:rPr lang="en-US" i="1" dirty="0" smtClean="0"/>
              <a:t>i.e. from the LHC shut-down at the end of Run3 and towards de-installation…</a:t>
            </a:r>
            <a:r>
              <a:rPr lang="en-US" dirty="0" smtClean="0"/>
              <a:t>) and </a:t>
            </a:r>
            <a:r>
              <a:rPr lang="en-US" u="sng" dirty="0" smtClean="0"/>
              <a:t>from the bottom </a:t>
            </a:r>
            <a:r>
              <a:rPr lang="en-US" dirty="0" smtClean="0"/>
              <a:t>(</a:t>
            </a:r>
            <a:r>
              <a:rPr lang="en-US" i="1" dirty="0" smtClean="0"/>
              <a:t>i.e. from commissioning and backwards… </a:t>
            </a:r>
            <a:r>
              <a:rPr lang="en-US" dirty="0" smtClean="0"/>
              <a:t>). This approach provided a 1</a:t>
            </a:r>
            <a:r>
              <a:rPr lang="en-US" baseline="30000" dirty="0" smtClean="0"/>
              <a:t>st</a:t>
            </a:r>
            <a:r>
              <a:rPr lang="en-US" dirty="0" smtClean="0"/>
              <a:t> evaluation of the available “windows” for the HL machine &amp; services installation on the base of a 2.5 years LS3 duration.</a:t>
            </a:r>
          </a:p>
          <a:p>
            <a:pPr marL="0" indent="0">
              <a:buNone/>
            </a:pPr>
            <a:endParaRPr lang="en-US" i="1" dirty="0" smtClean="0"/>
          </a:p>
          <a:p>
            <a:r>
              <a:rPr lang="en-US" dirty="0" smtClean="0"/>
              <a:t>Then, in parallel we built the sequencing for the HL-LHC machine and services installation and, putting together the different parts, we estimate a 1</a:t>
            </a:r>
            <a:r>
              <a:rPr lang="en-US" baseline="30000" dirty="0" smtClean="0"/>
              <a:t>st</a:t>
            </a:r>
            <a:r>
              <a:rPr lang="en-US" dirty="0" smtClean="0"/>
              <a:t> preliminary (but more realistic) duration for LS3.</a:t>
            </a:r>
          </a:p>
          <a:p>
            <a:pPr marL="0" indent="0">
              <a:buNone/>
            </a:pPr>
            <a:endParaRPr lang="en-US" u="sng" dirty="0" smtClean="0"/>
          </a:p>
          <a:p>
            <a:pPr marL="342900" lvl="1" indent="0">
              <a:buNone/>
            </a:pPr>
            <a:endParaRPr lang="en-US" dirty="0">
              <a:solidFill>
                <a:srgbClr val="FF0000"/>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90747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544398"/>
          </a:xfrm>
        </p:spPr>
        <p:txBody>
          <a:bodyPr/>
          <a:lstStyle/>
          <a:p>
            <a:r>
              <a:rPr lang="pt-PT" i="1" dirty="0" smtClean="0">
                <a:solidFill>
                  <a:srgbClr val="FF0000"/>
                </a:solidFill>
              </a:rPr>
              <a:t>Meetings done for inputs collection</a:t>
            </a:r>
            <a:endParaRPr lang="en-GB" i="1" dirty="0">
              <a:solidFill>
                <a:srgbClr val="FF0000"/>
              </a:solidFill>
            </a:endParaRPr>
          </a:p>
        </p:txBody>
      </p:sp>
      <p:sp>
        <p:nvSpPr>
          <p:cNvPr id="3" name="Content Placeholder 2"/>
          <p:cNvSpPr>
            <a:spLocks noGrp="1"/>
          </p:cNvSpPr>
          <p:nvPr>
            <p:ph idx="1"/>
          </p:nvPr>
        </p:nvSpPr>
        <p:spPr>
          <a:xfrm>
            <a:off x="164500" y="686645"/>
            <a:ext cx="7886700" cy="542682"/>
          </a:xfrm>
        </p:spPr>
        <p:txBody>
          <a:bodyPr>
            <a:normAutofit fontScale="55000" lnSpcReduction="20000"/>
          </a:bodyPr>
          <a:lstStyle/>
          <a:p>
            <a:pPr>
              <a:buFontTx/>
              <a:buChar char="-"/>
            </a:pPr>
            <a:r>
              <a:rPr lang="pt-PT" dirty="0" smtClean="0">
                <a:solidFill>
                  <a:schemeClr val="tx1"/>
                </a:solidFill>
              </a:rPr>
              <a:t>Work done with participation of EN-ACE-OSS / HL-LHC Planning Office (M. Alcaide).</a:t>
            </a:r>
          </a:p>
          <a:p>
            <a:pPr>
              <a:buFontTx/>
              <a:buChar char="-"/>
            </a:pPr>
            <a:r>
              <a:rPr lang="pt-PT" dirty="0" smtClean="0">
                <a:solidFill>
                  <a:schemeClr val="tx1"/>
                </a:solidFill>
              </a:rPr>
              <a:t>Over last 18 months with meet with:</a:t>
            </a:r>
          </a:p>
          <a:p>
            <a:pPr marL="0" indent="0">
              <a:buNone/>
            </a:pPr>
            <a:endParaRPr lang="pt-PT" dirty="0" smtClean="0"/>
          </a:p>
          <a:p>
            <a:endParaRPr lang="pt-PT" dirty="0" smtClean="0"/>
          </a:p>
          <a:p>
            <a:endParaRPr lang="pt-PT" dirty="0"/>
          </a:p>
          <a:p>
            <a:endParaRPr lang="pt-PT" dirty="0" smtClean="0"/>
          </a:p>
          <a:p>
            <a:endParaRPr lang="pt-PT" dirty="0"/>
          </a:p>
          <a:p>
            <a:endParaRPr lang="pt-PT" dirty="0" smtClean="0"/>
          </a:p>
          <a:p>
            <a:endParaRPr lang="pt-PT" dirty="0" smtClean="0"/>
          </a:p>
          <a:p>
            <a:endParaRPr lang="en-GB" dirty="0"/>
          </a:p>
        </p:txBody>
      </p:sp>
      <p:sp>
        <p:nvSpPr>
          <p:cNvPr id="4" name="Rectangle 3"/>
          <p:cNvSpPr/>
          <p:nvPr/>
        </p:nvSpPr>
        <p:spPr>
          <a:xfrm>
            <a:off x="164500" y="1318524"/>
            <a:ext cx="8562023" cy="2945918"/>
          </a:xfrm>
          <a:prstGeom prst="rect">
            <a:avLst/>
          </a:prstGeom>
        </p:spPr>
        <p:txBody>
          <a:bodyPr wrap="square" numCol="2">
            <a:noAutofit/>
          </a:bodyPr>
          <a:lstStyle/>
          <a:p>
            <a:r>
              <a:rPr lang="pt-PT" sz="1350" b="1" dirty="0"/>
              <a:t>WP3</a:t>
            </a:r>
            <a:r>
              <a:rPr lang="pt-PT" sz="1350" dirty="0"/>
              <a:t>: H. Prin, S. Le Naour, N. Bourcey, E. Todesco; </a:t>
            </a:r>
          </a:p>
          <a:p>
            <a:r>
              <a:rPr lang="pt-PT" sz="1350" b="1" dirty="0"/>
              <a:t>WP4</a:t>
            </a:r>
            <a:r>
              <a:rPr lang="pt-PT" sz="1350" dirty="0"/>
              <a:t>: G. Vandoni;</a:t>
            </a:r>
          </a:p>
          <a:p>
            <a:r>
              <a:rPr lang="pt-PT" sz="1350" b="1" dirty="0"/>
              <a:t>WP5</a:t>
            </a:r>
            <a:r>
              <a:rPr lang="pt-PT" sz="1350" dirty="0"/>
              <a:t>: I. Lamas Garcia, S. Redaelli;</a:t>
            </a:r>
          </a:p>
          <a:p>
            <a:r>
              <a:rPr lang="pt-PT" sz="1350" b="1" dirty="0"/>
              <a:t>WP6A</a:t>
            </a:r>
            <a:r>
              <a:rPr lang="pt-PT" sz="1350" dirty="0"/>
              <a:t>: V. Parma;</a:t>
            </a:r>
          </a:p>
          <a:p>
            <a:r>
              <a:rPr lang="pt-PT" sz="1350" b="1" dirty="0"/>
              <a:t>WP6B</a:t>
            </a:r>
            <a:r>
              <a:rPr lang="pt-PT" sz="1350" dirty="0"/>
              <a:t>: N/A (not in the tunnel)</a:t>
            </a:r>
          </a:p>
          <a:p>
            <a:r>
              <a:rPr lang="pt-PT" sz="1350" b="1" dirty="0"/>
              <a:t>WP7</a:t>
            </a:r>
            <a:r>
              <a:rPr lang="pt-PT" sz="1350" dirty="0"/>
              <a:t>: D. Wollmann, R. Denz, G. D’Angelo;</a:t>
            </a:r>
          </a:p>
          <a:p>
            <a:r>
              <a:rPr lang="pt-PT" sz="1350" b="1" dirty="0"/>
              <a:t>WP8</a:t>
            </a:r>
            <a:r>
              <a:rPr lang="pt-PT" sz="1350" dirty="0"/>
              <a:t>: F. Sanchez Galan, M. Luque;</a:t>
            </a:r>
          </a:p>
          <a:p>
            <a:r>
              <a:rPr lang="pt-PT" sz="1350" b="1" dirty="0"/>
              <a:t>WP9</a:t>
            </a:r>
            <a:r>
              <a:rPr lang="pt-PT" sz="1350" dirty="0"/>
              <a:t>: S. Claudet, M. Sisti, E. Monneret, K. Brodzinsky,</a:t>
            </a:r>
            <a:br>
              <a:rPr lang="pt-PT" sz="1350" dirty="0"/>
            </a:br>
            <a:r>
              <a:rPr lang="pt-PT" sz="1350" dirty="0"/>
              <a:t>A. Perin, A. John Lees;</a:t>
            </a:r>
          </a:p>
          <a:p>
            <a:r>
              <a:rPr lang="pt-PT" sz="1350" b="1" dirty="0"/>
              <a:t>WP12</a:t>
            </a:r>
            <a:r>
              <a:rPr lang="pt-PT" sz="1350" dirty="0"/>
              <a:t>: V. Baglin, J. Perez Espinos, R. Tavares Rego;</a:t>
            </a:r>
          </a:p>
          <a:p>
            <a:r>
              <a:rPr lang="pt-PT" sz="1350" b="1" dirty="0"/>
              <a:t>WP13</a:t>
            </a:r>
            <a:r>
              <a:rPr lang="pt-PT" sz="1350" dirty="0"/>
              <a:t>: R. Jones, G. Schneider;</a:t>
            </a:r>
          </a:p>
          <a:p>
            <a:r>
              <a:rPr lang="pt-PT" sz="1350" b="1" dirty="0"/>
              <a:t>WP15.4</a:t>
            </a:r>
            <a:r>
              <a:rPr lang="pt-PT" sz="1350" dirty="0"/>
              <a:t>: H. Mainaud-Durand, J.-F. Fuchs, A. Herty;</a:t>
            </a:r>
          </a:p>
          <a:p>
            <a:r>
              <a:rPr lang="pt-PT" sz="1350" b="1" dirty="0"/>
              <a:t>WP16</a:t>
            </a:r>
            <a:r>
              <a:rPr lang="pt-PT" sz="1350" dirty="0"/>
              <a:t>: M. Pojer;</a:t>
            </a:r>
          </a:p>
          <a:p>
            <a:r>
              <a:rPr lang="pt-PT" sz="1350" b="1" dirty="0"/>
              <a:t>WP17.1</a:t>
            </a:r>
            <a:r>
              <a:rPr lang="pt-PT" sz="1350" dirty="0"/>
              <a:t>: P. Mattelaer, L. Lopez-Hernandez, C. Gasnier, P. Vardoulakis, L. Barthelemy;</a:t>
            </a:r>
            <a:endParaRPr lang="pt-PT" sz="1350" b="1" dirty="0"/>
          </a:p>
          <a:p>
            <a:r>
              <a:rPr lang="pt-PT" sz="1350" b="1" dirty="0"/>
              <a:t>WP17.2: </a:t>
            </a:r>
            <a:r>
              <a:rPr lang="pt-PT" sz="1350" dirty="0"/>
              <a:t>S. Bertolasi, N. Dos Santos, D. De Luca, S. Costa Machado, J. Troller, J. Blanc;</a:t>
            </a:r>
          </a:p>
          <a:p>
            <a:r>
              <a:rPr lang="pt-PT" sz="1350" b="1" dirty="0"/>
              <a:t>WP17.3: </a:t>
            </a:r>
            <a:r>
              <a:rPr lang="pt-PT" sz="1350" dirty="0"/>
              <a:t>M. Battistin, P. Pepinster, A. Broche, F. Borralho;</a:t>
            </a:r>
          </a:p>
          <a:p>
            <a:r>
              <a:rPr lang="pt-PT" sz="1350" b="1" dirty="0"/>
              <a:t>WP17.4: </a:t>
            </a:r>
            <a:r>
              <a:rPr lang="pt-PT" sz="1350" dirty="0"/>
              <a:t>T. Hakulinen;</a:t>
            </a:r>
          </a:p>
          <a:p>
            <a:r>
              <a:rPr lang="pt-PT" sz="1350" b="1" dirty="0"/>
              <a:t>WP17.7: </a:t>
            </a:r>
            <a:r>
              <a:rPr lang="pt-PT" sz="1350" dirty="0"/>
              <a:t>C. Bertone, J.-L. Grenard, C. Carvalheiras.</a:t>
            </a:r>
          </a:p>
          <a:p>
            <a:endParaRPr lang="pt-PT" sz="1350" b="1" dirty="0"/>
          </a:p>
          <a:p>
            <a:r>
              <a:rPr lang="pt-PT" sz="1350" b="1" dirty="0"/>
              <a:t>Others: </a:t>
            </a:r>
          </a:p>
          <a:p>
            <a:r>
              <a:rPr lang="pt-PT" sz="1350" b="1" dirty="0"/>
              <a:t>HL-LHC Project Office</a:t>
            </a:r>
          </a:p>
          <a:p>
            <a:r>
              <a:rPr lang="pt-PT" sz="1350" b="1" dirty="0"/>
              <a:t>EN-EL:</a:t>
            </a:r>
            <a:r>
              <a:rPr lang="pt-PT" sz="1350" dirty="0"/>
              <a:t> S. Bertolasi, N. Dos Santos, D. De Luca, J.-C. Guillaume, S. Costa Machado, J. Troller, J. Blanc; </a:t>
            </a:r>
            <a:r>
              <a:rPr lang="pt-PT" sz="1350" i="1" dirty="0"/>
              <a:t>(for the De/Re cabling NOT formally part of HL-LHC)</a:t>
            </a:r>
          </a:p>
          <a:p>
            <a:r>
              <a:rPr lang="pt-PT" sz="1350" b="1" dirty="0"/>
              <a:t>HSE-RP: </a:t>
            </a:r>
            <a:r>
              <a:rPr lang="pt-PT" sz="1350" dirty="0"/>
              <a:t>C. Adorisio. A. Infantino</a:t>
            </a:r>
          </a:p>
          <a:p>
            <a:r>
              <a:rPr lang="pt-PT" sz="1350" b="1" dirty="0"/>
              <a:t>HSE-OHS: </a:t>
            </a:r>
            <a:r>
              <a:rPr lang="pt-PT" sz="1350" dirty="0"/>
              <a:t>J. Gascon</a:t>
            </a:r>
          </a:p>
          <a:p>
            <a:r>
              <a:rPr lang="pt-PT" sz="1350" b="1" dirty="0"/>
              <a:t>EN-ACE-OSA: </a:t>
            </a:r>
            <a:r>
              <a:rPr lang="pt-PT" sz="1350" dirty="0"/>
              <a:t>J. Bossi</a:t>
            </a:r>
          </a:p>
          <a:p>
            <a:r>
              <a:rPr lang="pt-PT" sz="1350" b="1" dirty="0"/>
              <a:t>EN-SMM: </a:t>
            </a:r>
            <a:r>
              <a:rPr lang="pt-PT" sz="1350" dirty="0"/>
              <a:t>G. Lunghi, M. Di Castro</a:t>
            </a:r>
          </a:p>
          <a:p>
            <a:r>
              <a:rPr lang="pt-PT" sz="1350" b="1" dirty="0"/>
              <a:t>EN-ACE</a:t>
            </a:r>
            <a:r>
              <a:rPr lang="pt-PT" sz="1350" dirty="0"/>
              <a:t>: M. Barberan, M. Bernardini, K. Foraz</a:t>
            </a:r>
            <a:endParaRPr lang="pt-PT" sz="1350" i="1" u="sng" dirty="0"/>
          </a:p>
        </p:txBody>
      </p:sp>
      <p:sp>
        <p:nvSpPr>
          <p:cNvPr id="6" name="Slide Number Placeholder 5"/>
          <p:cNvSpPr>
            <a:spLocks noGrp="1"/>
          </p:cNvSpPr>
          <p:nvPr>
            <p:ph type="sldNum" sz="quarter" idx="12"/>
          </p:nvPr>
        </p:nvSpPr>
        <p:spPr/>
        <p:txBody>
          <a:bodyPr/>
          <a:lstStyle/>
          <a:p>
            <a:fld id="{BFDCA1C4-9514-7B4F-976F-D92F7E296653}" type="slidenum">
              <a:rPr lang="fr-FR" smtClean="0"/>
              <a:pPr/>
              <a:t>7</a:t>
            </a:fld>
            <a:endParaRPr lang="fr-FR"/>
          </a:p>
        </p:txBody>
      </p:sp>
      <p:sp>
        <p:nvSpPr>
          <p:cNvPr id="7" name="Footer Placeholder 6"/>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3737687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551468"/>
          </a:xfrm>
        </p:spPr>
        <p:txBody>
          <a:bodyPr/>
          <a:lstStyle/>
          <a:p>
            <a:r>
              <a:rPr lang="pt-PT" i="1" dirty="0" smtClean="0">
                <a:solidFill>
                  <a:srgbClr val="FF0000"/>
                </a:solidFill>
              </a:rPr>
              <a:t>General</a:t>
            </a:r>
            <a:r>
              <a:rPr lang="pt-PT" i="1" dirty="0" smtClean="0"/>
              <a:t> </a:t>
            </a:r>
            <a:r>
              <a:rPr lang="pt-PT" i="1" dirty="0" smtClean="0">
                <a:solidFill>
                  <a:srgbClr val="FF0000"/>
                </a:solidFill>
              </a:rPr>
              <a:t>Assumptions</a:t>
            </a:r>
            <a:endParaRPr lang="en-GB" i="1" dirty="0">
              <a:solidFill>
                <a:srgbClr val="FF0000"/>
              </a:solidFill>
            </a:endParaRPr>
          </a:p>
        </p:txBody>
      </p:sp>
      <p:sp>
        <p:nvSpPr>
          <p:cNvPr id="3" name="Content Placeholder 2"/>
          <p:cNvSpPr>
            <a:spLocks noGrp="1"/>
          </p:cNvSpPr>
          <p:nvPr>
            <p:ph idx="1"/>
          </p:nvPr>
        </p:nvSpPr>
        <p:spPr>
          <a:xfrm>
            <a:off x="184029" y="632488"/>
            <a:ext cx="8429348" cy="4134775"/>
          </a:xfrm>
        </p:spPr>
        <p:txBody>
          <a:bodyPr>
            <a:normAutofit fontScale="92500"/>
          </a:bodyPr>
          <a:lstStyle/>
          <a:p>
            <a:r>
              <a:rPr lang="pt-PT" sz="1800" dirty="0"/>
              <a:t>We look at LSS1 and 5 only, </a:t>
            </a:r>
            <a:r>
              <a:rPr lang="pt-PT" sz="1800" u="sng" dirty="0"/>
              <a:t>assuming no cross-talk with other Sectors activities</a:t>
            </a:r>
            <a:r>
              <a:rPr lang="pt-PT" sz="1800" dirty="0"/>
              <a:t>:</a:t>
            </a:r>
          </a:p>
          <a:p>
            <a:pPr marL="342900" lvl="1" indent="0">
              <a:buNone/>
            </a:pPr>
            <a:r>
              <a:rPr lang="pt-PT" sz="1500" dirty="0">
                <a:sym typeface="Wingdings" panose="05000000000000000000" pitchFamily="2" charset="2"/>
              </a:rPr>
              <a:t> </a:t>
            </a:r>
            <a:r>
              <a:rPr lang="pt-PT" sz="1500" dirty="0"/>
              <a:t>Resources (staff &amp; tooling,supplies) </a:t>
            </a:r>
            <a:r>
              <a:rPr lang="pt-PT" sz="1500" u="sng" dirty="0"/>
              <a:t>available as needed </a:t>
            </a:r>
            <a:r>
              <a:rPr lang="pt-PT" sz="1500" dirty="0"/>
              <a:t>for LSS1 and 5, that means: </a:t>
            </a:r>
          </a:p>
          <a:p>
            <a:pPr lvl="2"/>
            <a:r>
              <a:rPr lang="pt-PT" sz="1350" u="sng" dirty="0"/>
              <a:t>Dismantling</a:t>
            </a:r>
            <a:r>
              <a:rPr lang="pt-PT" sz="1350" dirty="0"/>
              <a:t> of IP1 and 5 done </a:t>
            </a:r>
            <a:r>
              <a:rPr lang="pt-PT" sz="1350" u="sng" dirty="0"/>
              <a:t>in priority </a:t>
            </a:r>
            <a:r>
              <a:rPr lang="pt-PT" sz="1350" dirty="0"/>
              <a:t>ASAP after LHC cryo lock-out</a:t>
            </a:r>
          </a:p>
          <a:p>
            <a:pPr lvl="2"/>
            <a:r>
              <a:rPr lang="pt-PT" sz="1350" dirty="0"/>
              <a:t>Any activities on the “4 Not-HL” Sectors + others LHC areas are less prioritary (and so done in the shadow) of activities required for IP1 and 5</a:t>
            </a:r>
          </a:p>
          <a:p>
            <a:pPr lvl="2"/>
            <a:r>
              <a:rPr lang="pt-PT" sz="1350" dirty="0"/>
              <a:t>Same applies for </a:t>
            </a:r>
            <a:r>
              <a:rPr lang="pt-PT" sz="1350" u="sng" dirty="0"/>
              <a:t>cool </a:t>
            </a:r>
            <a:r>
              <a:rPr lang="pt-PT" sz="1350" u="sng" dirty="0" smtClean="0"/>
              <a:t>down </a:t>
            </a:r>
            <a:r>
              <a:rPr lang="pt-PT" sz="1350" dirty="0"/>
              <a:t>of </a:t>
            </a:r>
            <a:r>
              <a:rPr lang="pt-PT" sz="1350" dirty="0" smtClean="0"/>
              <a:t>Sectors at IP1 </a:t>
            </a:r>
            <a:r>
              <a:rPr lang="pt-PT" sz="1350" dirty="0"/>
              <a:t>and 5</a:t>
            </a:r>
          </a:p>
          <a:p>
            <a:r>
              <a:rPr lang="pt-PT" sz="1950" dirty="0"/>
              <a:t>For activities on the </a:t>
            </a:r>
            <a:r>
              <a:rPr lang="pt-PT" sz="1950" u="sng" dirty="0"/>
              <a:t>critical path</a:t>
            </a:r>
            <a:r>
              <a:rPr lang="pt-PT" sz="1950" dirty="0"/>
              <a:t>, we assume Groups/WPs resources available to </a:t>
            </a:r>
            <a:r>
              <a:rPr lang="pt-PT" sz="1950" u="sng" dirty="0"/>
              <a:t>work in parallel in </a:t>
            </a:r>
            <a:r>
              <a:rPr lang="pt-PT" sz="1950" u="sng" dirty="0">
                <a:solidFill>
                  <a:srgbClr val="FF0000"/>
                </a:solidFill>
              </a:rPr>
              <a:t>two</a:t>
            </a:r>
            <a:r>
              <a:rPr lang="pt-PT" sz="1950" u="sng" dirty="0"/>
              <a:t> locations</a:t>
            </a:r>
            <a:r>
              <a:rPr lang="pt-PT" sz="1950" dirty="0"/>
              <a:t>, (today it seems not possible more than that).</a:t>
            </a:r>
          </a:p>
          <a:p>
            <a:pPr marL="0" indent="0">
              <a:buNone/>
            </a:pPr>
            <a:endParaRPr lang="pt-PT" sz="1350" dirty="0"/>
          </a:p>
          <a:p>
            <a:r>
              <a:rPr lang="pt-PT" sz="1800" dirty="0"/>
              <a:t>The same consideration for </a:t>
            </a:r>
            <a:r>
              <a:rPr lang="pt-PT" sz="1800" u="sng" dirty="0"/>
              <a:t>SMB </a:t>
            </a:r>
            <a:r>
              <a:rPr lang="pt-PT" sz="1800" u="sng" dirty="0">
                <a:solidFill>
                  <a:srgbClr val="FF0000"/>
                </a:solidFill>
              </a:rPr>
              <a:t>cores</a:t>
            </a:r>
            <a:r>
              <a:rPr lang="pt-PT" sz="1800" u="sng" dirty="0"/>
              <a:t> excavation activities: </a:t>
            </a:r>
            <a:r>
              <a:rPr lang="pt-PT" sz="1800" u="sng" dirty="0">
                <a:solidFill>
                  <a:srgbClr val="FF0000"/>
                </a:solidFill>
              </a:rPr>
              <a:t>two</a:t>
            </a:r>
            <a:r>
              <a:rPr lang="pt-PT" sz="1800" u="sng" dirty="0"/>
              <a:t> locations in parallel </a:t>
            </a:r>
            <a:r>
              <a:rPr lang="pt-PT" sz="1800" dirty="0"/>
              <a:t>where the cores are drilled one after the other. </a:t>
            </a:r>
          </a:p>
          <a:p>
            <a:pPr lvl="1"/>
            <a:r>
              <a:rPr lang="pt-PT" sz="1350" dirty="0"/>
              <a:t>Still under definition the minor CE works in the LHC tunnel (refurbishment of LHC floor in LSS, survey deep reference boring 25-m deep, others?) – but for now assumed these activities to be done </a:t>
            </a:r>
            <a:r>
              <a:rPr lang="pt-PT" sz="1350" u="sng" dirty="0"/>
              <a:t>in parallel </a:t>
            </a:r>
            <a:r>
              <a:rPr lang="pt-PT" sz="1350" dirty="0"/>
              <a:t>of the cores boring.</a:t>
            </a:r>
          </a:p>
          <a:p>
            <a:r>
              <a:rPr lang="pt-PT" sz="1800" dirty="0"/>
              <a:t>Most relevant </a:t>
            </a:r>
            <a:r>
              <a:rPr lang="pt-PT" sz="1800" dirty="0">
                <a:solidFill>
                  <a:srgbClr val="FF0000"/>
                </a:solidFill>
              </a:rPr>
              <a:t>transports</a:t>
            </a:r>
            <a:r>
              <a:rPr lang="pt-PT" sz="1800" dirty="0"/>
              <a:t> (e.g. the magnets) assumed done in </a:t>
            </a:r>
            <a:r>
              <a:rPr lang="pt-PT" sz="1800" u="sng" dirty="0"/>
              <a:t>night shift</a:t>
            </a:r>
            <a:r>
              <a:rPr lang="pt-PT" sz="1800" dirty="0"/>
              <a:t>.</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208952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544398"/>
          </a:xfrm>
        </p:spPr>
        <p:txBody>
          <a:bodyPr/>
          <a:lstStyle/>
          <a:p>
            <a:r>
              <a:rPr lang="pt-PT" i="1" dirty="0" smtClean="0">
                <a:solidFill>
                  <a:srgbClr val="FF0000"/>
                </a:solidFill>
              </a:rPr>
              <a:t>Assumptions: LHC Shutdown</a:t>
            </a:r>
            <a:endParaRPr lang="en-GB" i="1" dirty="0">
              <a:solidFill>
                <a:srgbClr val="FF0000"/>
              </a:solidFill>
            </a:endParaRPr>
          </a:p>
        </p:txBody>
      </p:sp>
      <p:sp>
        <p:nvSpPr>
          <p:cNvPr id="3" name="Content Placeholder 2"/>
          <p:cNvSpPr>
            <a:spLocks noGrp="1"/>
          </p:cNvSpPr>
          <p:nvPr>
            <p:ph idx="1"/>
          </p:nvPr>
        </p:nvSpPr>
        <p:spPr>
          <a:xfrm>
            <a:off x="292744" y="653835"/>
            <a:ext cx="8711555" cy="4003991"/>
          </a:xfrm>
        </p:spPr>
        <p:txBody>
          <a:bodyPr>
            <a:normAutofit fontScale="70000" lnSpcReduction="20000"/>
          </a:bodyPr>
          <a:lstStyle/>
          <a:p>
            <a:r>
              <a:rPr lang="pt-PT" dirty="0" smtClean="0"/>
              <a:t>Based on </a:t>
            </a:r>
            <a:r>
              <a:rPr lang="pt-PT" u="sng" dirty="0" smtClean="0"/>
              <a:t>best past experienc</a:t>
            </a:r>
            <a:r>
              <a:rPr lang="pt-PT" dirty="0" smtClean="0"/>
              <a:t>e as tracked by EN-ACE plannings (LS1, LS2).</a:t>
            </a:r>
          </a:p>
          <a:p>
            <a:r>
              <a:rPr lang="pt-PT" u="sng" dirty="0" smtClean="0"/>
              <a:t>LSSs</a:t>
            </a:r>
            <a:r>
              <a:rPr lang="pt-PT" dirty="0" smtClean="0"/>
              <a:t> anyway </a:t>
            </a:r>
            <a:r>
              <a:rPr lang="pt-PT" u="sng" dirty="0" smtClean="0"/>
              <a:t>strongly linked </a:t>
            </a:r>
            <a:r>
              <a:rPr lang="pt-PT" dirty="0" smtClean="0"/>
              <a:t>to the Arcs: some activities (e.g. warm-up and ELQA) are tightly linked and cannot be suppressed even for a final de-installation of LHC LSS </a:t>
            </a:r>
            <a:r>
              <a:rPr lang="pt-PT" dirty="0" smtClean="0"/>
              <a:t>circuits </a:t>
            </a:r>
            <a:r>
              <a:rPr lang="pt-PT" dirty="0" smtClean="0"/>
              <a:t>(e.g.: ELQA, even if simplified for some equipment, still needed).</a:t>
            </a:r>
          </a:p>
          <a:p>
            <a:r>
              <a:rPr lang="pt-PT" dirty="0" smtClean="0"/>
              <a:t>We tried to optimize times considering </a:t>
            </a:r>
            <a:r>
              <a:rPr lang="pt-PT" u="sng" dirty="0" smtClean="0"/>
              <a:t>all known HW implications </a:t>
            </a:r>
            <a:r>
              <a:rPr lang="pt-PT" dirty="0" smtClean="0"/>
              <a:t>and all </a:t>
            </a:r>
            <a:r>
              <a:rPr lang="pt-PT" u="sng" dirty="0" smtClean="0"/>
              <a:t>possible co-habitation and parallelisms </a:t>
            </a:r>
            <a:r>
              <a:rPr lang="pt-PT" dirty="0" smtClean="0"/>
              <a:t>of intervening teams.</a:t>
            </a:r>
          </a:p>
          <a:p>
            <a:r>
              <a:rPr lang="pt-PT" dirty="0" smtClean="0"/>
              <a:t>Mechanical works on LHC equipment can only start after </a:t>
            </a:r>
            <a:r>
              <a:rPr lang="pt-PT" u="sng" dirty="0"/>
              <a:t>C</a:t>
            </a:r>
            <a:r>
              <a:rPr lang="pt-PT" u="sng" dirty="0" smtClean="0"/>
              <a:t>ryo Lock-out</a:t>
            </a:r>
            <a:r>
              <a:rPr lang="pt-PT" dirty="0" smtClean="0"/>
              <a:t> of the </a:t>
            </a:r>
            <a:r>
              <a:rPr lang="pt-PT" u="sng" dirty="0" smtClean="0"/>
              <a:t>whole Sector.</a:t>
            </a:r>
          </a:p>
          <a:p>
            <a:r>
              <a:rPr lang="pt-PT" dirty="0" smtClean="0"/>
              <a:t>Survey: an </a:t>
            </a:r>
            <a:r>
              <a:rPr lang="pt-PT" u="sng" dirty="0" smtClean="0"/>
              <a:t>extra and complete</a:t>
            </a:r>
            <a:r>
              <a:rPr lang="pt-PT" dirty="0" smtClean="0"/>
              <a:t> survey of LHC  from Q1 up to ~Q12 prior to the dismount of LSS is needed. It will provide the reference for the re-installation of HL-LHC LSS, (this special survey was NOT done in LS1 and LS2).</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6" name="Footer Placeholder 5"/>
          <p:cNvSpPr>
            <a:spLocks noGrp="1"/>
          </p:cNvSpPr>
          <p:nvPr>
            <p:ph type="ftr" sz="quarter" idx="3"/>
          </p:nvPr>
        </p:nvSpPr>
        <p:spPr/>
        <p:txBody>
          <a:bodyPr/>
          <a:lstStyle/>
          <a:p>
            <a:r>
              <a:rPr lang="en-GB" smtClean="0"/>
              <a:t>HL-LHC WP15 INTEGRATION</a:t>
            </a:r>
            <a:endParaRPr lang="en-GB" dirty="0"/>
          </a:p>
        </p:txBody>
      </p:sp>
    </p:spTree>
    <p:extLst>
      <p:ext uri="{BB962C8B-B14F-4D97-AF65-F5344CB8AC3E}">
        <p14:creationId xmlns:p14="http://schemas.microsoft.com/office/powerpoint/2010/main" val="136298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DEFC234-6D02-476D-A9EA-17EF77BB67B6}">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50A9B3E9-643C-4BFB-92EB-A10FBEB5BE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46542</TotalTime>
  <Words>5232</Words>
  <Application>Microsoft Office PowerPoint</Application>
  <PresentationFormat>On-screen Show (16:9)</PresentationFormat>
  <Paragraphs>481</Paragraphs>
  <Slides>29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Wingdings</vt:lpstr>
      <vt:lpstr>Thème Office</vt:lpstr>
      <vt:lpstr>Discussion on LS3 Activities Sequencing “Version-0”</vt:lpstr>
      <vt:lpstr>Scope:</vt:lpstr>
      <vt:lpstr>Point 1</vt:lpstr>
      <vt:lpstr>Point 5</vt:lpstr>
      <vt:lpstr>PowerPoint Presentation</vt:lpstr>
      <vt:lpstr>Summary:</vt:lpstr>
      <vt:lpstr>Meetings done for inputs collection</vt:lpstr>
      <vt:lpstr>General Assumptions</vt:lpstr>
      <vt:lpstr>Assumptions: LHC Shutdown</vt:lpstr>
      <vt:lpstr>Assumptions: Dismantling</vt:lpstr>
      <vt:lpstr>Assumptions: Re-installation of Services</vt:lpstr>
      <vt:lpstr>Assumptions: HL-LHC Installation</vt:lpstr>
      <vt:lpstr>Assumptions: HL-LHC 1st commissioning &amp; Cool Down</vt:lpstr>
      <vt:lpstr>PowerPoint Presentation</vt:lpstr>
      <vt:lpstr>Next steps</vt:lpstr>
      <vt:lpstr>Next steps</vt:lpstr>
      <vt:lpstr>PowerPoint Presentation</vt:lpstr>
      <vt:lpstr>WP3</vt:lpstr>
      <vt:lpstr>WP4</vt:lpstr>
      <vt:lpstr>WP5</vt:lpstr>
      <vt:lpstr>WP6A</vt:lpstr>
      <vt:lpstr>WP6B</vt:lpstr>
      <vt:lpstr>WP7</vt:lpstr>
      <vt:lpstr>WP8</vt:lpstr>
      <vt:lpstr>WP9</vt:lpstr>
      <vt:lpstr>WP12</vt:lpstr>
      <vt:lpstr>WP13</vt:lpstr>
      <vt:lpstr>WP15.4</vt:lpstr>
      <vt:lpstr>WP16 (commissioning)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Integration Meeting WXX 11T+TCLD Integration P7</dc:title>
  <dc:creator>Maria Amparo Gonzalez De La Aleja Cabana</dc:creator>
  <cp:lastModifiedBy>Michele Modena</cp:lastModifiedBy>
  <cp:revision>1366</cp:revision>
  <cp:lastPrinted>2019-08-28T15:25:40Z</cp:lastPrinted>
  <dcterms:created xsi:type="dcterms:W3CDTF">2017-08-01T14:41:34Z</dcterms:created>
  <dcterms:modified xsi:type="dcterms:W3CDTF">2019-10-11T13:44:02Z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