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7"/>
  </p:notesMasterIdLst>
  <p:handoutMasterIdLst>
    <p:handoutMasterId r:id="rId48"/>
  </p:handoutMasterIdLst>
  <p:sldIdLst>
    <p:sldId id="263" r:id="rId5"/>
    <p:sldId id="282" r:id="rId6"/>
    <p:sldId id="322" r:id="rId7"/>
    <p:sldId id="317" r:id="rId8"/>
    <p:sldId id="318" r:id="rId9"/>
    <p:sldId id="319" r:id="rId10"/>
    <p:sldId id="320" r:id="rId11"/>
    <p:sldId id="321" r:id="rId12"/>
    <p:sldId id="283" r:id="rId13"/>
    <p:sldId id="290" r:id="rId14"/>
    <p:sldId id="285" r:id="rId15"/>
    <p:sldId id="299" r:id="rId16"/>
    <p:sldId id="295" r:id="rId17"/>
    <p:sldId id="288" r:id="rId18"/>
    <p:sldId id="289" r:id="rId19"/>
    <p:sldId id="296" r:id="rId20"/>
    <p:sldId id="300" r:id="rId21"/>
    <p:sldId id="298" r:id="rId22"/>
    <p:sldId id="323" r:id="rId23"/>
    <p:sldId id="301" r:id="rId24"/>
    <p:sldId id="316" r:id="rId25"/>
    <p:sldId id="302" r:id="rId26"/>
    <p:sldId id="304" r:id="rId27"/>
    <p:sldId id="303" r:id="rId28"/>
    <p:sldId id="315" r:id="rId29"/>
    <p:sldId id="281" r:id="rId30"/>
    <p:sldId id="324" r:id="rId31"/>
    <p:sldId id="268" r:id="rId32"/>
    <p:sldId id="291" r:id="rId33"/>
    <p:sldId id="292" r:id="rId34"/>
    <p:sldId id="286" r:id="rId35"/>
    <p:sldId id="262" r:id="rId36"/>
    <p:sldId id="305" r:id="rId37"/>
    <p:sldId id="306" r:id="rId38"/>
    <p:sldId id="307" r:id="rId39"/>
    <p:sldId id="308" r:id="rId40"/>
    <p:sldId id="309" r:id="rId41"/>
    <p:sldId id="310" r:id="rId42"/>
    <p:sldId id="311" r:id="rId43"/>
    <p:sldId id="312" r:id="rId44"/>
    <p:sldId id="313" r:id="rId45"/>
    <p:sldId id="314" r:id="rId4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1698" y="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593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851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0985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203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607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667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3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WP17.2 – Electrical distribution</a:t>
            </a:r>
            <a:br>
              <a:rPr lang="en-US" dirty="0" smtClean="0"/>
            </a:br>
            <a:r>
              <a:rPr lang="en-US" dirty="0" smtClean="0"/>
              <a:t>Power distribution</a:t>
            </a:r>
            <a:br>
              <a:rPr lang="en-US" dirty="0" smtClean="0"/>
            </a:br>
            <a:r>
              <a:rPr lang="en-US" dirty="0" smtClean="0"/>
              <a:t>LS3 De-cabling works phasing and durations in LSS1-5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N. Dos Santos on behalf of HL-LHC_EN-EL team (for electrical distribution)</a:t>
            </a:r>
          </a:p>
          <a:p>
            <a:r>
              <a:rPr lang="en-GB" dirty="0" smtClean="0"/>
              <a:t>EDMS: </a:t>
            </a:r>
            <a:r>
              <a:rPr lang="en-US" b="1" dirty="0" smtClean="0"/>
              <a:t>2258944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94" y="898448"/>
            <a:ext cx="8630666" cy="2283112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3923928" y="2939604"/>
            <a:ext cx="5262234" cy="3600400"/>
            <a:chOff x="395535" y="3068960"/>
            <a:chExt cx="5262234" cy="36004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535" y="3068960"/>
              <a:ext cx="3794681" cy="3600400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3118090" y="6115451"/>
              <a:ext cx="72008" cy="7200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flipH="1" flipV="1">
              <a:off x="3059832" y="6142444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flipH="1" flipV="1">
              <a:off x="3202637" y="6084972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flipH="1" flipV="1">
              <a:off x="3095836" y="6055006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flipH="1" flipV="1">
              <a:off x="3156918" y="6039253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3248357" y="6039253"/>
              <a:ext cx="6360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926983" y="5805264"/>
              <a:ext cx="173078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 smtClean="0"/>
                <a:t>New </a:t>
              </a:r>
              <a:r>
                <a:rPr lang="fr-CH" sz="1000" dirty="0" err="1" smtClean="0"/>
                <a:t>temporary</a:t>
              </a:r>
              <a:r>
                <a:rPr lang="fr-CH" sz="1000" dirty="0" smtClean="0"/>
                <a:t> power </a:t>
              </a:r>
              <a:r>
                <a:rPr lang="fr-CH" sz="1000" dirty="0" err="1" smtClean="0"/>
                <a:t>cabling</a:t>
              </a:r>
              <a:r>
                <a:rPr lang="fr-CH" sz="1000" dirty="0" smtClean="0"/>
                <a:t> for </a:t>
              </a:r>
              <a:r>
                <a:rPr lang="fr-CH" sz="1000" dirty="0" err="1" smtClean="0"/>
                <a:t>lighting</a:t>
              </a:r>
              <a:r>
                <a:rPr lang="fr-CH" sz="1000" dirty="0" smtClean="0"/>
                <a:t> and F1 distribution boxes</a:t>
              </a:r>
              <a:endParaRPr lang="en-US" sz="1000" dirty="0"/>
            </a:p>
          </p:txBody>
        </p:sp>
        <p:sp>
          <p:nvSpPr>
            <p:cNvPr id="18" name="Multiply 17"/>
            <p:cNvSpPr/>
            <p:nvPr/>
          </p:nvSpPr>
          <p:spPr>
            <a:xfrm>
              <a:off x="3156918" y="4131533"/>
              <a:ext cx="478978" cy="288032"/>
            </a:xfrm>
            <a:prstGeom prst="mathMultiply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Multiply 18"/>
            <p:cNvSpPr/>
            <p:nvPr/>
          </p:nvSpPr>
          <p:spPr>
            <a:xfrm>
              <a:off x="2494305" y="3536031"/>
              <a:ext cx="478978" cy="288032"/>
            </a:xfrm>
            <a:prstGeom prst="mathMultiply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827584" y="5399139"/>
              <a:ext cx="211756" cy="75159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95535" y="6132551"/>
              <a:ext cx="13681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 smtClean="0"/>
                <a:t>UPR </a:t>
              </a:r>
              <a:r>
                <a:rPr lang="fr-CH" sz="1000" dirty="0" err="1" smtClean="0"/>
                <a:t>cables</a:t>
              </a:r>
              <a:r>
                <a:rPr lang="fr-CH" sz="1000" dirty="0" smtClean="0"/>
                <a:t> </a:t>
              </a:r>
            </a:p>
            <a:p>
              <a:r>
                <a:rPr lang="fr-CH" sz="1000" dirty="0" smtClean="0"/>
                <a:t>&amp; </a:t>
              </a:r>
              <a:r>
                <a:rPr lang="fr-CH" sz="1000" dirty="0" err="1" smtClean="0"/>
                <a:t>ladder</a:t>
              </a:r>
              <a:endParaRPr lang="en-US" sz="10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>
              <a:off x="3598369" y="4278436"/>
              <a:ext cx="4019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000313" y="4134420"/>
              <a:ext cx="15482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 smtClean="0"/>
                <a:t>LHC Power </a:t>
              </a:r>
              <a:r>
                <a:rPr lang="fr-CH" sz="1000" dirty="0" err="1" smtClean="0"/>
                <a:t>cables</a:t>
              </a:r>
              <a:r>
                <a:rPr lang="fr-CH" sz="1000" dirty="0" smtClean="0"/>
                <a:t> &amp; </a:t>
              </a:r>
              <a:r>
                <a:rPr lang="fr-CH" sz="1000" dirty="0" err="1" smtClean="0"/>
                <a:t>ladders</a:t>
              </a:r>
              <a:endParaRPr lang="en-US" sz="1000" dirty="0"/>
            </a:p>
          </p:txBody>
        </p:sp>
        <p:cxnSp>
          <p:nvCxnSpPr>
            <p:cNvPr id="26" name="Straight Arrow Connector 25"/>
            <p:cNvCxnSpPr>
              <a:stCxn id="78" idx="1"/>
            </p:cNvCxnSpPr>
            <p:nvPr/>
          </p:nvCxnSpPr>
          <p:spPr>
            <a:xfrm flipH="1">
              <a:off x="2962748" y="3678754"/>
              <a:ext cx="103756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2627784" y="3824063"/>
              <a:ext cx="144016" cy="181001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227554" y="4402911"/>
              <a:ext cx="264325" cy="385755"/>
            </a:xfrm>
            <a:prstGeom prst="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Multiply 33"/>
            <p:cNvSpPr/>
            <p:nvPr/>
          </p:nvSpPr>
          <p:spPr>
            <a:xfrm>
              <a:off x="3119390" y="4451772"/>
              <a:ext cx="478978" cy="288032"/>
            </a:xfrm>
            <a:prstGeom prst="mathMultiply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Multiply 34"/>
            <p:cNvSpPr/>
            <p:nvPr/>
          </p:nvSpPr>
          <p:spPr>
            <a:xfrm>
              <a:off x="2508619" y="3830438"/>
              <a:ext cx="311497" cy="224098"/>
            </a:xfrm>
            <a:prstGeom prst="mathMultiply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H="1" flipV="1">
              <a:off x="2790692" y="3990404"/>
              <a:ext cx="12120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002763" y="3774380"/>
              <a:ext cx="16550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 err="1" smtClean="0"/>
                <a:t>Switched</a:t>
              </a:r>
              <a:r>
                <a:rPr lang="fr-CH" sz="1000" dirty="0" smtClean="0"/>
                <a:t> and permanent luminaires</a:t>
              </a:r>
              <a:endParaRPr lang="en-US" sz="1000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3544280" y="4591563"/>
              <a:ext cx="52804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002763" y="4415639"/>
              <a:ext cx="16550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 smtClean="0"/>
                <a:t>Power distribution coffrets – F1, F2 and F3 &amp; plugs</a:t>
              </a:r>
              <a:endParaRPr lang="en-US" sz="1000" dirty="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-584820" y="3002153"/>
            <a:ext cx="4292724" cy="3475301"/>
            <a:chOff x="-943328" y="3002153"/>
            <a:chExt cx="4292724" cy="3475301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943328" y="3002153"/>
              <a:ext cx="4292724" cy="3475301"/>
            </a:xfrm>
            <a:prstGeom prst="rect">
              <a:avLst/>
            </a:prstGeom>
          </p:spPr>
        </p:pic>
        <p:sp>
          <p:nvSpPr>
            <p:cNvPr id="44" name="Oval 43"/>
            <p:cNvSpPr/>
            <p:nvPr/>
          </p:nvSpPr>
          <p:spPr>
            <a:xfrm>
              <a:off x="2137478" y="5881462"/>
              <a:ext cx="72008" cy="7200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flipH="1" flipV="1">
              <a:off x="2079220" y="5908455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flipH="1" flipV="1">
              <a:off x="2222025" y="5850983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flipH="1" flipV="1">
              <a:off x="2115224" y="5821017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flipH="1" flipV="1">
              <a:off x="2176306" y="5805264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Multiply 48"/>
            <p:cNvSpPr/>
            <p:nvPr/>
          </p:nvSpPr>
          <p:spPr>
            <a:xfrm>
              <a:off x="2192164" y="4005972"/>
              <a:ext cx="478978" cy="288032"/>
            </a:xfrm>
            <a:prstGeom prst="mathMultiply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Multiply 49"/>
            <p:cNvSpPr/>
            <p:nvPr/>
          </p:nvSpPr>
          <p:spPr>
            <a:xfrm>
              <a:off x="1529551" y="3410470"/>
              <a:ext cx="478978" cy="288032"/>
            </a:xfrm>
            <a:prstGeom prst="mathMultiply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663030" y="3698502"/>
              <a:ext cx="144016" cy="181001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262800" y="4277350"/>
              <a:ext cx="264325" cy="385755"/>
            </a:xfrm>
            <a:prstGeom prst="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Multiply 52"/>
            <p:cNvSpPr/>
            <p:nvPr/>
          </p:nvSpPr>
          <p:spPr>
            <a:xfrm>
              <a:off x="2154636" y="4326211"/>
              <a:ext cx="478978" cy="288032"/>
            </a:xfrm>
            <a:prstGeom prst="mathMultiply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Multiply 53"/>
            <p:cNvSpPr/>
            <p:nvPr/>
          </p:nvSpPr>
          <p:spPr>
            <a:xfrm>
              <a:off x="1543865" y="3704877"/>
              <a:ext cx="311497" cy="224098"/>
            </a:xfrm>
            <a:prstGeom prst="mathMultiply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7504" y="4462207"/>
              <a:ext cx="85105" cy="5146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H="1" flipV="1">
              <a:off x="248254" y="4916977"/>
              <a:ext cx="878262" cy="6143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94467" y="4960230"/>
              <a:ext cx="1368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 smtClean="0"/>
                <a:t>Tableautins</a:t>
              </a:r>
              <a:endParaRPr lang="en-US" sz="1000" dirty="0"/>
            </a:p>
          </p:txBody>
        </p:sp>
        <p:sp>
          <p:nvSpPr>
            <p:cNvPr id="59" name="Multiply 58"/>
            <p:cNvSpPr/>
            <p:nvPr/>
          </p:nvSpPr>
          <p:spPr>
            <a:xfrm>
              <a:off x="-71702" y="4566396"/>
              <a:ext cx="478978" cy="288032"/>
            </a:xfrm>
            <a:prstGeom prst="mathMultiply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Rectangle 60"/>
          <p:cNvSpPr/>
          <p:nvPr/>
        </p:nvSpPr>
        <p:spPr>
          <a:xfrm>
            <a:off x="5281181" y="4512795"/>
            <a:ext cx="85105" cy="5146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 flipH="1" flipV="1">
            <a:off x="5421931" y="4967565"/>
            <a:ext cx="878262" cy="614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868144" y="5010818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Tableautins</a:t>
            </a:r>
            <a:endParaRPr lang="en-US" sz="1000" dirty="0"/>
          </a:p>
        </p:txBody>
      </p:sp>
      <p:sp>
        <p:nvSpPr>
          <p:cNvPr id="64" name="Multiply 63"/>
          <p:cNvSpPr/>
          <p:nvPr/>
        </p:nvSpPr>
        <p:spPr>
          <a:xfrm>
            <a:off x="5101975" y="4616984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70"/>
          <p:cNvCxnSpPr/>
          <p:nvPr/>
        </p:nvCxnSpPr>
        <p:spPr>
          <a:xfrm>
            <a:off x="2003098" y="3002153"/>
            <a:ext cx="0" cy="251723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131840" y="3068960"/>
            <a:ext cx="0" cy="245636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7528706" y="3426287"/>
            <a:ext cx="1548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Power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&amp; </a:t>
            </a:r>
            <a:r>
              <a:rPr lang="fr-CH" sz="1000" dirty="0" err="1" smtClean="0"/>
              <a:t>ladders</a:t>
            </a:r>
            <a:endParaRPr lang="en-US" sz="1000" dirty="0"/>
          </a:p>
        </p:txBody>
      </p:sp>
      <p:sp>
        <p:nvSpPr>
          <p:cNvPr id="80" name="Rectangle 79"/>
          <p:cNvSpPr/>
          <p:nvPr/>
        </p:nvSpPr>
        <p:spPr>
          <a:xfrm>
            <a:off x="5860063" y="5517232"/>
            <a:ext cx="176949" cy="218458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6156177" y="5519388"/>
            <a:ext cx="14388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525507" y="5343464"/>
            <a:ext cx="1655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Power sockets for Vacuum</a:t>
            </a:r>
            <a:endParaRPr lang="en-US" sz="1000" dirty="0"/>
          </a:p>
        </p:txBody>
      </p:sp>
      <p:sp>
        <p:nvSpPr>
          <p:cNvPr id="86" name="Multiply 85"/>
          <p:cNvSpPr/>
          <p:nvPr/>
        </p:nvSpPr>
        <p:spPr>
          <a:xfrm>
            <a:off x="5722258" y="5504743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Curved Right Arrow 87"/>
          <p:cNvSpPr/>
          <p:nvPr/>
        </p:nvSpPr>
        <p:spPr>
          <a:xfrm>
            <a:off x="4060627" y="4116096"/>
            <a:ext cx="410091" cy="738332"/>
          </a:xfrm>
          <a:prstGeom prst="curvedRightArrow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649943" y="5454339"/>
            <a:ext cx="176949" cy="218458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Arrow Connector 94"/>
          <p:cNvCxnSpPr/>
          <p:nvPr/>
        </p:nvCxnSpPr>
        <p:spPr>
          <a:xfrm flipH="1">
            <a:off x="1946057" y="5456495"/>
            <a:ext cx="14388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15387" y="5280571"/>
            <a:ext cx="674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Power sockets for Vacuum</a:t>
            </a:r>
            <a:endParaRPr lang="en-US" sz="1000" dirty="0"/>
          </a:p>
        </p:txBody>
      </p:sp>
      <p:sp>
        <p:nvSpPr>
          <p:cNvPr id="97" name="Multiply 96"/>
          <p:cNvSpPr/>
          <p:nvPr/>
        </p:nvSpPr>
        <p:spPr>
          <a:xfrm>
            <a:off x="1512138" y="5441850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/>
          <p:cNvCxnSpPr/>
          <p:nvPr/>
        </p:nvCxnSpPr>
        <p:spPr>
          <a:xfrm>
            <a:off x="7308304" y="3181560"/>
            <a:ext cx="0" cy="2075479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616215" y="3068960"/>
            <a:ext cx="0" cy="212162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1340937" y="6443574"/>
            <a:ext cx="12802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UA </a:t>
            </a:r>
            <a:r>
              <a:rPr lang="fr-CH" sz="1000" dirty="0" err="1" smtClean="0"/>
              <a:t>Cores</a:t>
            </a:r>
            <a:r>
              <a:rPr lang="fr-CH" sz="1000" dirty="0" smtClean="0"/>
              <a:t> area</a:t>
            </a:r>
            <a:endParaRPr lang="en-US" sz="1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5101975" y="6482323"/>
            <a:ext cx="12802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UL </a:t>
            </a:r>
            <a:r>
              <a:rPr lang="fr-CH" sz="1000" dirty="0" err="1" smtClean="0"/>
              <a:t>Cores</a:t>
            </a:r>
            <a:r>
              <a:rPr lang="fr-CH" sz="1000" dirty="0" smtClean="0"/>
              <a:t> area</a:t>
            </a:r>
            <a:endParaRPr lang="en-US" sz="1000" dirty="0"/>
          </a:p>
        </p:txBody>
      </p:sp>
      <p:cxnSp>
        <p:nvCxnSpPr>
          <p:cNvPr id="108" name="Straight Arrow Connector 107"/>
          <p:cNvCxnSpPr/>
          <p:nvPr/>
        </p:nvCxnSpPr>
        <p:spPr>
          <a:xfrm flipV="1">
            <a:off x="196715" y="5223379"/>
            <a:ext cx="211756" cy="7515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-235334" y="5956791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UPR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</a:t>
            </a:r>
          </a:p>
          <a:p>
            <a:r>
              <a:rPr lang="fr-CH" sz="1000" dirty="0" smtClean="0"/>
              <a:t>&amp; </a:t>
            </a:r>
            <a:r>
              <a:rPr lang="fr-CH" sz="1000" dirty="0" err="1" smtClean="0"/>
              <a:t>ladder</a:t>
            </a:r>
            <a:endParaRPr lang="en-US" sz="1000" dirty="0"/>
          </a:p>
        </p:txBody>
      </p:sp>
      <p:cxnSp>
        <p:nvCxnSpPr>
          <p:cNvPr id="110" name="Straight Arrow Connector 109"/>
          <p:cNvCxnSpPr/>
          <p:nvPr/>
        </p:nvCxnSpPr>
        <p:spPr>
          <a:xfrm flipH="1" flipV="1">
            <a:off x="2573428" y="6021378"/>
            <a:ext cx="52824" cy="3170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2573428" y="6196259"/>
            <a:ext cx="17307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New </a:t>
            </a:r>
            <a:r>
              <a:rPr lang="fr-CH" sz="1000" dirty="0" err="1" smtClean="0"/>
              <a:t>temporary</a:t>
            </a:r>
            <a:r>
              <a:rPr lang="fr-CH" sz="1000" dirty="0" smtClean="0"/>
              <a:t> power </a:t>
            </a:r>
            <a:r>
              <a:rPr lang="fr-CH" sz="1000" dirty="0" err="1" smtClean="0"/>
              <a:t>cabling</a:t>
            </a:r>
            <a:r>
              <a:rPr lang="fr-CH" sz="1000" dirty="0" smtClean="0"/>
              <a:t> for </a:t>
            </a:r>
            <a:r>
              <a:rPr lang="fr-CH" sz="1000" dirty="0" err="1" smtClean="0"/>
              <a:t>lighting</a:t>
            </a:r>
            <a:r>
              <a:rPr lang="fr-CH" sz="1000" dirty="0" smtClean="0"/>
              <a:t> and F1 distribution boxes</a:t>
            </a:r>
            <a:endParaRPr lang="en-US" sz="1000" dirty="0"/>
          </a:p>
        </p:txBody>
      </p:sp>
      <p:sp>
        <p:nvSpPr>
          <p:cNvPr id="114" name="Smiley Face 113"/>
          <p:cNvSpPr/>
          <p:nvPr/>
        </p:nvSpPr>
        <p:spPr>
          <a:xfrm>
            <a:off x="99982" y="3911615"/>
            <a:ext cx="371565" cy="350845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iley Face 114"/>
          <p:cNvSpPr/>
          <p:nvPr/>
        </p:nvSpPr>
        <p:spPr>
          <a:xfrm>
            <a:off x="5251" y="4968569"/>
            <a:ext cx="371565" cy="350845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CH" dirty="0" smtClean="0"/>
              <a:t>LSS1L – RI13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3407371" y="3420616"/>
            <a:ext cx="1208844" cy="55399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Displacement</a:t>
            </a:r>
            <a:r>
              <a:rPr lang="fr-CH" sz="1000" dirty="0" smtClean="0"/>
              <a:t> of 18 kV </a:t>
            </a:r>
            <a:r>
              <a:rPr lang="fr-CH" sz="1000" dirty="0" err="1" smtClean="0"/>
              <a:t>cable</a:t>
            </a:r>
            <a:r>
              <a:rPr lang="fr-CH" sz="1000" dirty="0" smtClean="0"/>
              <a:t> and EL </a:t>
            </a:r>
            <a:r>
              <a:rPr lang="fr-CH" sz="1000" dirty="0" err="1" smtClean="0"/>
              <a:t>safety</a:t>
            </a:r>
            <a:r>
              <a:rPr lang="fr-CH" sz="1000" dirty="0" smtClean="0"/>
              <a:t> </a:t>
            </a:r>
            <a:r>
              <a:rPr lang="fr-CH" sz="1000" dirty="0" err="1" smtClean="0"/>
              <a:t>cables</a:t>
            </a:r>
            <a:endParaRPr lang="en-US" sz="1000" dirty="0"/>
          </a:p>
        </p:txBody>
      </p:sp>
      <p:sp>
        <p:nvSpPr>
          <p:cNvPr id="146" name="Smiley Face 145"/>
          <p:cNvSpPr/>
          <p:nvPr/>
        </p:nvSpPr>
        <p:spPr>
          <a:xfrm>
            <a:off x="4128373" y="5054696"/>
            <a:ext cx="371565" cy="350845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 rot="19913570">
            <a:off x="-331197" y="168133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242144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LSS1R – RI17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385" y="1121297"/>
            <a:ext cx="8116615" cy="2073546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981200" y="3861048"/>
            <a:ext cx="5255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Same</a:t>
            </a:r>
            <a:r>
              <a:rPr lang="fr-CH" dirty="0" smtClean="0"/>
              <a:t> proposition as for LSS1L – RI13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previous</a:t>
            </a:r>
            <a:r>
              <a:rPr lang="fr-CH" dirty="0" smtClean="0"/>
              <a:t> slide)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9913570">
            <a:off x="-331197" y="168133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268770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LSS1R – RI13 &amp; RI17 - Tableautins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0000"/>
            <a:ext cx="7416824" cy="23136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94" y="3284984"/>
            <a:ext cx="7984554" cy="1943993"/>
          </a:xfrm>
          <a:prstGeom prst="rect">
            <a:avLst/>
          </a:prstGeom>
        </p:spPr>
      </p:pic>
      <p:sp>
        <p:nvSpPr>
          <p:cNvPr id="9" name="Multiply 8"/>
          <p:cNvSpPr/>
          <p:nvPr/>
        </p:nvSpPr>
        <p:spPr>
          <a:xfrm>
            <a:off x="1907704" y="2289250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ultiply 9"/>
          <p:cNvSpPr/>
          <p:nvPr/>
        </p:nvSpPr>
        <p:spPr>
          <a:xfrm>
            <a:off x="2987824" y="4484995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ultiply 10"/>
          <p:cNvSpPr/>
          <p:nvPr/>
        </p:nvSpPr>
        <p:spPr>
          <a:xfrm>
            <a:off x="5609047" y="4495522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6804248" y="4503906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9913570">
            <a:off x="-331197" y="168133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2109187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481" y="3083058"/>
            <a:ext cx="4781436" cy="3010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0528" y="2852936"/>
            <a:ext cx="3543990" cy="325383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7896093" y="4454062"/>
            <a:ext cx="85105" cy="5146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 flipH="1" flipV="1">
            <a:off x="5421931" y="4967565"/>
            <a:ext cx="878262" cy="614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868144" y="5010818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Tableautins</a:t>
            </a:r>
            <a:endParaRPr lang="en-US" sz="1000" dirty="0"/>
          </a:p>
        </p:txBody>
      </p:sp>
      <p:sp>
        <p:nvSpPr>
          <p:cNvPr id="64" name="Multiply 63"/>
          <p:cNvSpPr/>
          <p:nvPr/>
        </p:nvSpPr>
        <p:spPr>
          <a:xfrm>
            <a:off x="7716887" y="4558251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70"/>
          <p:cNvCxnSpPr/>
          <p:nvPr/>
        </p:nvCxnSpPr>
        <p:spPr>
          <a:xfrm>
            <a:off x="1826892" y="2924615"/>
            <a:ext cx="0" cy="251723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994555" y="3672508"/>
            <a:ext cx="0" cy="173202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6631154" y="5041492"/>
            <a:ext cx="176949" cy="218458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Multiply 85"/>
          <p:cNvSpPr/>
          <p:nvPr/>
        </p:nvSpPr>
        <p:spPr>
          <a:xfrm>
            <a:off x="6493349" y="5029003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Curved Right Arrow 87"/>
          <p:cNvSpPr/>
          <p:nvPr/>
        </p:nvSpPr>
        <p:spPr>
          <a:xfrm rot="20808109" flipH="1">
            <a:off x="7796379" y="3639736"/>
            <a:ext cx="616373" cy="1403118"/>
          </a:xfrm>
          <a:prstGeom prst="curvedRightArrow">
            <a:avLst>
              <a:gd name="adj1" fmla="val 25000"/>
              <a:gd name="adj2" fmla="val 35411"/>
              <a:gd name="adj3" fmla="val 25000"/>
            </a:avLst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649943" y="5454339"/>
            <a:ext cx="176949" cy="218458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Arrow Connector 94"/>
          <p:cNvCxnSpPr/>
          <p:nvPr/>
        </p:nvCxnSpPr>
        <p:spPr>
          <a:xfrm flipH="1">
            <a:off x="1946057" y="5456495"/>
            <a:ext cx="14388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15387" y="5280571"/>
            <a:ext cx="674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Power sockets for Vacuum</a:t>
            </a:r>
            <a:endParaRPr lang="en-US" sz="1000" dirty="0"/>
          </a:p>
        </p:txBody>
      </p:sp>
      <p:sp>
        <p:nvSpPr>
          <p:cNvPr id="97" name="Multiply 96"/>
          <p:cNvSpPr/>
          <p:nvPr/>
        </p:nvSpPr>
        <p:spPr>
          <a:xfrm>
            <a:off x="1512138" y="5441850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/>
          <p:cNvCxnSpPr/>
          <p:nvPr/>
        </p:nvCxnSpPr>
        <p:spPr>
          <a:xfrm>
            <a:off x="7956376" y="2996952"/>
            <a:ext cx="0" cy="203205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529808" y="3074472"/>
            <a:ext cx="0" cy="173202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1340937" y="6443574"/>
            <a:ext cx="12802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UA </a:t>
            </a:r>
            <a:r>
              <a:rPr lang="fr-CH" sz="1000" dirty="0" err="1" smtClean="0"/>
              <a:t>Cores</a:t>
            </a:r>
            <a:r>
              <a:rPr lang="fr-CH" sz="1000" dirty="0" smtClean="0"/>
              <a:t> area</a:t>
            </a:r>
            <a:endParaRPr lang="en-US" sz="1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5101975" y="6482323"/>
            <a:ext cx="12802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UL </a:t>
            </a:r>
            <a:r>
              <a:rPr lang="fr-CH" sz="1000" dirty="0" err="1" smtClean="0"/>
              <a:t>Cores</a:t>
            </a:r>
            <a:r>
              <a:rPr lang="fr-CH" sz="1000" dirty="0" smtClean="0"/>
              <a:t> area</a:t>
            </a:r>
            <a:endParaRPr lang="en-US" sz="1000" dirty="0"/>
          </a:p>
        </p:txBody>
      </p:sp>
      <p:cxnSp>
        <p:nvCxnSpPr>
          <p:cNvPr id="110" name="Straight Arrow Connector 109"/>
          <p:cNvCxnSpPr/>
          <p:nvPr/>
        </p:nvCxnSpPr>
        <p:spPr>
          <a:xfrm flipH="1" flipV="1">
            <a:off x="2573428" y="6021378"/>
            <a:ext cx="52824" cy="3170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2573428" y="6196259"/>
            <a:ext cx="17307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New </a:t>
            </a:r>
            <a:r>
              <a:rPr lang="fr-CH" sz="1000" dirty="0" err="1" smtClean="0"/>
              <a:t>temporary</a:t>
            </a:r>
            <a:r>
              <a:rPr lang="fr-CH" sz="1000" dirty="0" smtClean="0"/>
              <a:t> power </a:t>
            </a:r>
            <a:r>
              <a:rPr lang="fr-CH" sz="1000" dirty="0" err="1" smtClean="0"/>
              <a:t>cabling</a:t>
            </a:r>
            <a:r>
              <a:rPr lang="fr-CH" sz="1000" dirty="0" smtClean="0"/>
              <a:t> for </a:t>
            </a:r>
            <a:r>
              <a:rPr lang="fr-CH" sz="1000" dirty="0" err="1" smtClean="0"/>
              <a:t>lighting</a:t>
            </a:r>
            <a:r>
              <a:rPr lang="fr-CH" sz="1000" dirty="0" smtClean="0"/>
              <a:t> and F1 distribution boxes</a:t>
            </a:r>
            <a:endParaRPr lang="en-US" sz="1000" dirty="0"/>
          </a:p>
        </p:txBody>
      </p:sp>
      <p:sp>
        <p:nvSpPr>
          <p:cNvPr id="114" name="Smiley Face 113"/>
          <p:cNvSpPr/>
          <p:nvPr/>
        </p:nvSpPr>
        <p:spPr>
          <a:xfrm>
            <a:off x="99982" y="3911615"/>
            <a:ext cx="371565" cy="350845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CH" dirty="0" smtClean="0"/>
              <a:t>LSS5L – R53 &amp; R54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2236730" y="3071794"/>
            <a:ext cx="1208844" cy="40011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Displacement</a:t>
            </a:r>
            <a:r>
              <a:rPr lang="fr-CH" sz="1000" dirty="0" smtClean="0"/>
              <a:t> of 18 kV </a:t>
            </a:r>
            <a:r>
              <a:rPr lang="fr-CH" sz="1000" dirty="0" err="1" smtClean="0"/>
              <a:t>cable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279" y="822471"/>
            <a:ext cx="8498878" cy="2011812"/>
          </a:xfrm>
          <a:prstGeom prst="rect">
            <a:avLst/>
          </a:prstGeom>
        </p:spPr>
      </p:pic>
      <p:sp>
        <p:nvSpPr>
          <p:cNvPr id="79" name="Oval 78"/>
          <p:cNvSpPr/>
          <p:nvPr/>
        </p:nvSpPr>
        <p:spPr>
          <a:xfrm>
            <a:off x="2461398" y="5952453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 flipH="1" flipV="1">
            <a:off x="2403140" y="5979446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 flipH="1" flipV="1">
            <a:off x="2545945" y="5921974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 flipH="1" flipV="1">
            <a:off x="2439144" y="5892008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 flipH="1" flipV="1">
            <a:off x="2500226" y="5876255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Multiply 88"/>
          <p:cNvSpPr/>
          <p:nvPr/>
        </p:nvSpPr>
        <p:spPr>
          <a:xfrm>
            <a:off x="2267707" y="4045134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Multiply 89"/>
          <p:cNvSpPr/>
          <p:nvPr/>
        </p:nvSpPr>
        <p:spPr>
          <a:xfrm>
            <a:off x="1605094" y="3449632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1738573" y="3737664"/>
            <a:ext cx="144016" cy="18100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2338343" y="4316512"/>
            <a:ext cx="264325" cy="38575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Multiply 92"/>
          <p:cNvSpPr/>
          <p:nvPr/>
        </p:nvSpPr>
        <p:spPr>
          <a:xfrm>
            <a:off x="2230179" y="4365373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Multiply 97"/>
          <p:cNvSpPr/>
          <p:nvPr/>
        </p:nvSpPr>
        <p:spPr>
          <a:xfrm>
            <a:off x="1619408" y="3744039"/>
            <a:ext cx="311497" cy="224098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Curved Right Arrow 102"/>
          <p:cNvSpPr/>
          <p:nvPr/>
        </p:nvSpPr>
        <p:spPr>
          <a:xfrm rot="4970274">
            <a:off x="1188275" y="2716682"/>
            <a:ext cx="368298" cy="1408719"/>
          </a:xfrm>
          <a:prstGeom prst="curvedRightArrow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837956" y="3171951"/>
            <a:ext cx="1306044" cy="55399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Displacement</a:t>
            </a:r>
            <a:r>
              <a:rPr lang="fr-CH" sz="1000" dirty="0" smtClean="0"/>
              <a:t> of </a:t>
            </a:r>
            <a:r>
              <a:rPr lang="fr-CH" sz="1000" dirty="0" err="1" smtClean="0"/>
              <a:t>safety</a:t>
            </a:r>
            <a:r>
              <a:rPr lang="fr-CH" sz="1000" dirty="0" smtClean="0"/>
              <a:t> power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(goulotte s.)</a:t>
            </a:r>
            <a:endParaRPr lang="en-US" sz="1000" dirty="0"/>
          </a:p>
        </p:txBody>
      </p:sp>
      <p:sp>
        <p:nvSpPr>
          <p:cNvPr id="105" name="Multiply 104"/>
          <p:cNvSpPr/>
          <p:nvPr/>
        </p:nvSpPr>
        <p:spPr>
          <a:xfrm>
            <a:off x="5928411" y="3684148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Multiply 111"/>
          <p:cNvSpPr/>
          <p:nvPr/>
        </p:nvSpPr>
        <p:spPr>
          <a:xfrm>
            <a:off x="6264946" y="3539611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Multiply 117"/>
          <p:cNvSpPr/>
          <p:nvPr/>
        </p:nvSpPr>
        <p:spPr>
          <a:xfrm>
            <a:off x="5784792" y="4045134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>
            <a:off x="2140186" y="5672797"/>
            <a:ext cx="720080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 rot="19913570">
            <a:off x="-331197" y="168133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229009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672" y="2843091"/>
            <a:ext cx="7993328" cy="319855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379210" y="3367308"/>
            <a:ext cx="4003028" cy="1225454"/>
          </a:xfrm>
          <a:prstGeom prst="rect">
            <a:avLst/>
          </a:prstGeom>
          <a:solidFill>
            <a:schemeClr val="accent4">
              <a:lumMod val="60000"/>
              <a:lumOff val="40000"/>
              <a:alpha val="3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5101975" y="6482323"/>
            <a:ext cx="12802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UL </a:t>
            </a:r>
            <a:r>
              <a:rPr lang="fr-CH" sz="1000" dirty="0" err="1" smtClean="0"/>
              <a:t>Cores</a:t>
            </a:r>
            <a:r>
              <a:rPr lang="fr-CH" sz="1000" dirty="0" smtClean="0"/>
              <a:t> area</a:t>
            </a:r>
            <a:endParaRPr lang="en-US" sz="1000" dirty="0"/>
          </a:p>
        </p:txBody>
      </p:sp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CH" dirty="0" smtClean="0"/>
              <a:t>LSS5R – UJ57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83" y="747460"/>
            <a:ext cx="8369834" cy="183790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81200" y="1051719"/>
            <a:ext cx="1870720" cy="1441177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10240" y="4323967"/>
            <a:ext cx="1173528" cy="335134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2109978" y="4077072"/>
            <a:ext cx="13750" cy="1413188"/>
          </a:xfrm>
          <a:prstGeom prst="line">
            <a:avLst/>
          </a:prstGeom>
          <a:ln w="7620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259632" y="5490259"/>
            <a:ext cx="6696744" cy="1"/>
          </a:xfrm>
          <a:prstGeom prst="line">
            <a:avLst/>
          </a:prstGeom>
          <a:ln w="7620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7884368" y="4113059"/>
            <a:ext cx="22535" cy="1394633"/>
          </a:xfrm>
          <a:prstGeom prst="line">
            <a:avLst/>
          </a:prstGeom>
          <a:ln w="7620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7906904" y="4259572"/>
            <a:ext cx="200160" cy="5887"/>
          </a:xfrm>
          <a:prstGeom prst="line">
            <a:avLst/>
          </a:prstGeom>
          <a:ln w="7620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835696" y="4851903"/>
            <a:ext cx="5904656" cy="43081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259632" y="4333622"/>
            <a:ext cx="576064" cy="518281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7714835" y="4447959"/>
            <a:ext cx="97525" cy="403944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73068" y="4647743"/>
            <a:ext cx="3899132" cy="19751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372200" y="4323967"/>
            <a:ext cx="1512168" cy="335134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122493" y="3373878"/>
            <a:ext cx="1252444" cy="703194"/>
          </a:xfrm>
          <a:prstGeom prst="rect">
            <a:avLst/>
          </a:prstGeom>
          <a:solidFill>
            <a:schemeClr val="accent4">
              <a:lumMod val="60000"/>
              <a:lumOff val="40000"/>
              <a:alpha val="3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Multiply 26"/>
          <p:cNvSpPr/>
          <p:nvPr/>
        </p:nvSpPr>
        <p:spPr>
          <a:xfrm>
            <a:off x="3932754" y="3560650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1126766" y="4085971"/>
            <a:ext cx="996962" cy="9095"/>
          </a:xfrm>
          <a:prstGeom prst="line">
            <a:avLst/>
          </a:prstGeom>
          <a:ln w="7620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3" name="Multiply 32"/>
          <p:cNvSpPr/>
          <p:nvPr/>
        </p:nvSpPr>
        <p:spPr>
          <a:xfrm>
            <a:off x="3962474" y="3995257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Multiply 33"/>
          <p:cNvSpPr/>
          <p:nvPr/>
        </p:nvSpPr>
        <p:spPr>
          <a:xfrm>
            <a:off x="2354106" y="3991251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322638" y="6196651"/>
            <a:ext cx="16550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Non </a:t>
            </a:r>
            <a:r>
              <a:rPr lang="fr-CH" sz="1000" dirty="0" err="1" smtClean="0"/>
              <a:t>modified</a:t>
            </a:r>
            <a:r>
              <a:rPr lang="fr-CH" sz="1000" dirty="0" smtClean="0"/>
              <a:t> </a:t>
            </a:r>
            <a:r>
              <a:rPr lang="fr-CH" sz="1000" dirty="0" err="1" smtClean="0"/>
              <a:t>safety</a:t>
            </a:r>
            <a:r>
              <a:rPr lang="fr-CH" sz="1000" dirty="0" smtClean="0"/>
              <a:t> power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location (goulotte sécurité)</a:t>
            </a:r>
            <a:endParaRPr lang="en-US" sz="1000" dirty="0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3851114" y="5589240"/>
            <a:ext cx="250653" cy="607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2214406" y="5049985"/>
            <a:ext cx="1564703" cy="11829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3696314" y="3076632"/>
            <a:ext cx="578158" cy="742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274472" y="2863361"/>
            <a:ext cx="16550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Futur UL </a:t>
            </a:r>
            <a:r>
              <a:rPr lang="fr-CH" sz="1000" dirty="0" err="1" smtClean="0"/>
              <a:t>cores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5705732" y="2466474"/>
            <a:ext cx="1655006" cy="40011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CE </a:t>
            </a:r>
            <a:r>
              <a:rPr lang="fr-CH" sz="1000" dirty="0" err="1" smtClean="0"/>
              <a:t>red</a:t>
            </a:r>
            <a:r>
              <a:rPr lang="fr-CH" sz="1000" dirty="0" smtClean="0"/>
              <a:t> area to </a:t>
            </a:r>
            <a:r>
              <a:rPr lang="fr-CH" sz="1000" dirty="0" err="1" smtClean="0"/>
              <a:t>be</a:t>
            </a:r>
            <a:r>
              <a:rPr lang="fr-CH" sz="1000" dirty="0" smtClean="0"/>
              <a:t> </a:t>
            </a:r>
            <a:r>
              <a:rPr lang="fr-CH" sz="1000" dirty="0" err="1" smtClean="0"/>
              <a:t>modiffied</a:t>
            </a:r>
            <a:r>
              <a:rPr lang="fr-CH" sz="1000" dirty="0" smtClean="0"/>
              <a:t> (proposition)</a:t>
            </a:r>
            <a:endParaRPr lang="en-US" sz="1000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5364088" y="2893710"/>
            <a:ext cx="470670" cy="5086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690225" y="4940667"/>
            <a:ext cx="1655006" cy="70788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Modified</a:t>
            </a:r>
            <a:r>
              <a:rPr lang="fr-CH" sz="1000" dirty="0" smtClean="0"/>
              <a:t> </a:t>
            </a:r>
            <a:r>
              <a:rPr lang="fr-CH" sz="1000" dirty="0" err="1" smtClean="0"/>
              <a:t>safety</a:t>
            </a:r>
            <a:r>
              <a:rPr lang="fr-CH" sz="1000" dirty="0" smtClean="0"/>
              <a:t> power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location (goulotte sécurité), to </a:t>
            </a:r>
            <a:r>
              <a:rPr lang="fr-CH" sz="1000" dirty="0" err="1" smtClean="0"/>
              <a:t>be</a:t>
            </a:r>
            <a:r>
              <a:rPr lang="fr-CH" sz="1000" dirty="0" smtClean="0"/>
              <a:t> </a:t>
            </a:r>
            <a:r>
              <a:rPr lang="fr-CH" sz="1000" dirty="0" err="1" smtClean="0"/>
              <a:t>checked</a:t>
            </a:r>
            <a:r>
              <a:rPr lang="fr-CH" sz="1000" dirty="0" smtClean="0"/>
              <a:t> </a:t>
            </a:r>
            <a:r>
              <a:rPr lang="fr-CH" sz="1000" dirty="0" err="1" smtClean="0"/>
              <a:t>again</a:t>
            </a:r>
            <a:r>
              <a:rPr lang="fr-CH" sz="1000" dirty="0" smtClean="0"/>
              <a:t> on site /!\</a:t>
            </a:r>
            <a:endParaRPr lang="en-US" sz="1000" dirty="0"/>
          </a:p>
        </p:txBody>
      </p:sp>
      <p:cxnSp>
        <p:nvCxnSpPr>
          <p:cNvPr id="47" name="Straight Arrow Connector 46"/>
          <p:cNvCxnSpPr/>
          <p:nvPr/>
        </p:nvCxnSpPr>
        <p:spPr>
          <a:xfrm flipH="1" flipV="1">
            <a:off x="4320976" y="4541015"/>
            <a:ext cx="319776" cy="6760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Multiply 42"/>
          <p:cNvSpPr/>
          <p:nvPr/>
        </p:nvSpPr>
        <p:spPr>
          <a:xfrm>
            <a:off x="5446118" y="3530915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Multiply 43"/>
          <p:cNvSpPr/>
          <p:nvPr/>
        </p:nvSpPr>
        <p:spPr>
          <a:xfrm>
            <a:off x="5475838" y="3965522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Multiply 25"/>
          <p:cNvSpPr/>
          <p:nvPr/>
        </p:nvSpPr>
        <p:spPr>
          <a:xfrm>
            <a:off x="1399026" y="3561303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29" idx="1"/>
          </p:cNvCxnSpPr>
          <p:nvPr/>
        </p:nvCxnSpPr>
        <p:spPr>
          <a:xfrm flipV="1">
            <a:off x="1122493" y="3695266"/>
            <a:ext cx="6984571" cy="30209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092280" y="2921589"/>
            <a:ext cx="647343" cy="7393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837956" y="2531233"/>
            <a:ext cx="1208844" cy="5539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Dismatling</a:t>
            </a:r>
            <a:r>
              <a:rPr lang="fr-CH" sz="1000" dirty="0" smtClean="0"/>
              <a:t> of 18 kV </a:t>
            </a:r>
            <a:r>
              <a:rPr lang="fr-CH" sz="1000" dirty="0" err="1" smtClean="0"/>
              <a:t>cable</a:t>
            </a:r>
            <a:r>
              <a:rPr lang="fr-CH" sz="1000" dirty="0" smtClean="0"/>
              <a:t> (power </a:t>
            </a:r>
            <a:r>
              <a:rPr lang="fr-CH" sz="1000" dirty="0" err="1" smtClean="0"/>
              <a:t>convereters</a:t>
            </a:r>
            <a:r>
              <a:rPr lang="fr-CH" sz="1000" dirty="0" smtClean="0"/>
              <a:t>)</a:t>
            </a:r>
            <a:endParaRPr lang="en-US" sz="1000" dirty="0"/>
          </a:p>
        </p:txBody>
      </p:sp>
      <p:sp>
        <p:nvSpPr>
          <p:cNvPr id="49" name="Smiley Face 48"/>
          <p:cNvSpPr/>
          <p:nvPr/>
        </p:nvSpPr>
        <p:spPr>
          <a:xfrm>
            <a:off x="2976075" y="6232958"/>
            <a:ext cx="371565" cy="350845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iley Face 49"/>
          <p:cNvSpPr/>
          <p:nvPr/>
        </p:nvSpPr>
        <p:spPr>
          <a:xfrm>
            <a:off x="2641176" y="4860738"/>
            <a:ext cx="371565" cy="350845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6524431" y="-31332"/>
            <a:ext cx="271987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CE agreed on this proposition?</a:t>
            </a:r>
            <a:endParaRPr lang="en-US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876256" y="803680"/>
            <a:ext cx="484482" cy="144368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 rot="19913570">
            <a:off x="-331197" y="168133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312192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CH" dirty="0" smtClean="0"/>
              <a:t>LSS5R – UJ57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83" y="747460"/>
            <a:ext cx="8369834" cy="183790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81200" y="1051719"/>
            <a:ext cx="1870720" cy="1441177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644615"/>
            <a:ext cx="6466349" cy="3669035"/>
          </a:xfrm>
          <a:prstGeom prst="rect">
            <a:avLst/>
          </a:prstGeom>
        </p:spPr>
      </p:pic>
      <p:sp>
        <p:nvSpPr>
          <p:cNvPr id="45" name="Oval 44"/>
          <p:cNvSpPr/>
          <p:nvPr/>
        </p:nvSpPr>
        <p:spPr>
          <a:xfrm>
            <a:off x="6732240" y="5661248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flipH="1" flipV="1">
            <a:off x="6673982" y="5688241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 flipH="1" flipV="1">
            <a:off x="6816787" y="5630769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 flipH="1" flipV="1">
            <a:off x="6709986" y="5600803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 flipH="1" flipV="1">
            <a:off x="6771068" y="5585050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ultiply 54"/>
          <p:cNvSpPr/>
          <p:nvPr/>
        </p:nvSpPr>
        <p:spPr>
          <a:xfrm>
            <a:off x="6434493" y="4116754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139412" y="4026253"/>
            <a:ext cx="144016" cy="18100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Multiply 60"/>
          <p:cNvSpPr/>
          <p:nvPr/>
        </p:nvSpPr>
        <p:spPr>
          <a:xfrm>
            <a:off x="6020247" y="4032628"/>
            <a:ext cx="311497" cy="224098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4644008" y="2961962"/>
            <a:ext cx="0" cy="251723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7236296" y="2852936"/>
            <a:ext cx="0" cy="242704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1" name="Curved Right Arrow 70"/>
          <p:cNvSpPr/>
          <p:nvPr/>
        </p:nvSpPr>
        <p:spPr>
          <a:xfrm rot="4496117">
            <a:off x="4510342" y="2769893"/>
            <a:ext cx="569513" cy="1462354"/>
          </a:xfrm>
          <a:prstGeom prst="curvedRightArrow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002576" y="2491251"/>
            <a:ext cx="1208844" cy="70788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Displacement</a:t>
            </a:r>
            <a:r>
              <a:rPr lang="fr-CH" sz="1000" dirty="0" smtClean="0"/>
              <a:t> of few </a:t>
            </a:r>
            <a:r>
              <a:rPr lang="fr-CH" sz="1000" dirty="0" err="1" smtClean="0"/>
              <a:t>safety</a:t>
            </a:r>
            <a:r>
              <a:rPr lang="fr-CH" sz="1000" dirty="0" smtClean="0"/>
              <a:t> power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(</a:t>
            </a:r>
            <a:r>
              <a:rPr lang="fr-CH" sz="1000" dirty="0" err="1" smtClean="0"/>
              <a:t>cables</a:t>
            </a:r>
            <a:r>
              <a:rPr lang="fr-CH" sz="1000" dirty="0" smtClean="0"/>
              <a:t> to </a:t>
            </a:r>
            <a:r>
              <a:rPr lang="fr-CH" sz="1000" dirty="0" err="1" smtClean="0"/>
              <a:t>be</a:t>
            </a:r>
            <a:r>
              <a:rPr lang="fr-CH" sz="1000" dirty="0" smtClean="0"/>
              <a:t> </a:t>
            </a:r>
            <a:r>
              <a:rPr lang="fr-CH" sz="1000" dirty="0" err="1" smtClean="0"/>
              <a:t>checked</a:t>
            </a:r>
            <a:r>
              <a:rPr lang="fr-CH" sz="1000" dirty="0" smtClean="0"/>
              <a:t>)</a:t>
            </a:r>
            <a:endParaRPr lang="en-US" sz="10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6283428" y="5445224"/>
            <a:ext cx="720080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878615" y="5778919"/>
            <a:ext cx="52824" cy="3170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78615" y="5953800"/>
            <a:ext cx="17307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New </a:t>
            </a:r>
            <a:r>
              <a:rPr lang="fr-CH" sz="1000" dirty="0" err="1" smtClean="0"/>
              <a:t>temporary</a:t>
            </a:r>
            <a:r>
              <a:rPr lang="fr-CH" sz="1000" dirty="0" smtClean="0"/>
              <a:t> power </a:t>
            </a:r>
            <a:r>
              <a:rPr lang="fr-CH" sz="1000" dirty="0" err="1" smtClean="0"/>
              <a:t>cabling</a:t>
            </a:r>
            <a:r>
              <a:rPr lang="fr-CH" sz="1000" dirty="0" smtClean="0"/>
              <a:t> for </a:t>
            </a:r>
            <a:r>
              <a:rPr lang="fr-CH" sz="1000" dirty="0" err="1" smtClean="0"/>
              <a:t>lighting</a:t>
            </a:r>
            <a:r>
              <a:rPr lang="fr-CH" sz="1000" dirty="0" smtClean="0"/>
              <a:t> and F1 distribution boxes</a:t>
            </a:r>
            <a:endParaRPr lang="en-US" sz="100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6931439" y="5445224"/>
            <a:ext cx="686471" cy="207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565086" y="5323804"/>
            <a:ext cx="17307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Mechanical</a:t>
            </a:r>
            <a:r>
              <a:rPr lang="fr-CH" sz="1000" dirty="0" smtClean="0"/>
              <a:t> protection</a:t>
            </a:r>
            <a:endParaRPr lang="en-US" sz="1000" dirty="0"/>
          </a:p>
        </p:txBody>
      </p:sp>
      <p:sp>
        <p:nvSpPr>
          <p:cNvPr id="33" name="Multiply 32"/>
          <p:cNvSpPr/>
          <p:nvPr/>
        </p:nvSpPr>
        <p:spPr>
          <a:xfrm>
            <a:off x="6095623" y="3816109"/>
            <a:ext cx="311497" cy="224098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6427833" y="3852966"/>
            <a:ext cx="1091743" cy="3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617910" y="3466174"/>
            <a:ext cx="1208844" cy="5539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Dismatling</a:t>
            </a:r>
            <a:r>
              <a:rPr lang="fr-CH" sz="1000" dirty="0" smtClean="0"/>
              <a:t> of 18 kV </a:t>
            </a:r>
            <a:r>
              <a:rPr lang="fr-CH" sz="1000" dirty="0" err="1" smtClean="0"/>
              <a:t>cable</a:t>
            </a:r>
            <a:r>
              <a:rPr lang="fr-CH" sz="1000" dirty="0" smtClean="0"/>
              <a:t> (power </a:t>
            </a:r>
            <a:r>
              <a:rPr lang="fr-CH" sz="1000" dirty="0" err="1" smtClean="0"/>
              <a:t>convereters</a:t>
            </a:r>
            <a:r>
              <a:rPr lang="fr-CH" sz="1000" dirty="0" smtClean="0"/>
              <a:t>)</a:t>
            </a:r>
            <a:endParaRPr lang="en-US" sz="10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2303866" y="3485257"/>
            <a:ext cx="1484469" cy="1040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39243" y="3343063"/>
            <a:ext cx="17307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UPRs</a:t>
            </a:r>
            <a:r>
              <a:rPr lang="fr-CH" sz="1000" dirty="0" smtClean="0"/>
              <a:t>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&amp; </a:t>
            </a:r>
            <a:r>
              <a:rPr lang="fr-CH" sz="1000" dirty="0" err="1" smtClean="0"/>
              <a:t>ladder</a:t>
            </a:r>
            <a:endParaRPr lang="en-US" sz="1000" dirty="0"/>
          </a:p>
        </p:txBody>
      </p:sp>
      <p:sp>
        <p:nvSpPr>
          <p:cNvPr id="44" name="Smiley Face 43"/>
          <p:cNvSpPr/>
          <p:nvPr/>
        </p:nvSpPr>
        <p:spPr>
          <a:xfrm>
            <a:off x="3283500" y="3649893"/>
            <a:ext cx="371565" cy="350845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19913570">
            <a:off x="-331197" y="168133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115456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469" y="2452764"/>
            <a:ext cx="3340464" cy="390358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5175747" y="6276858"/>
            <a:ext cx="360000" cy="360000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CH" dirty="0" smtClean="0"/>
              <a:t>LSS5R – R57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83" y="747460"/>
            <a:ext cx="8369834" cy="183790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08108" y="956596"/>
            <a:ext cx="1870720" cy="1441177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221187" y="5581756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flipH="1" flipV="1">
            <a:off x="3162929" y="5608749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 flipH="1" flipV="1">
            <a:off x="3305734" y="5551277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 flipH="1" flipV="1">
            <a:off x="3198933" y="5521311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 flipH="1" flipV="1">
            <a:off x="3260015" y="5505558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ultiply 54"/>
          <p:cNvSpPr/>
          <p:nvPr/>
        </p:nvSpPr>
        <p:spPr>
          <a:xfrm>
            <a:off x="2923440" y="3619725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776284" y="3487677"/>
            <a:ext cx="144016" cy="18100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031604" y="3868075"/>
            <a:ext cx="264325" cy="38575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Multiply 58"/>
          <p:cNvSpPr/>
          <p:nvPr/>
        </p:nvSpPr>
        <p:spPr>
          <a:xfrm>
            <a:off x="2923440" y="3916936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Multiply 60"/>
          <p:cNvSpPr/>
          <p:nvPr/>
        </p:nvSpPr>
        <p:spPr>
          <a:xfrm>
            <a:off x="3657119" y="3494052"/>
            <a:ext cx="311497" cy="224098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3915736" y="2848497"/>
            <a:ext cx="0" cy="251723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627784" y="2812732"/>
            <a:ext cx="0" cy="242704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772375" y="5365732"/>
            <a:ext cx="720080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303866" y="5540849"/>
            <a:ext cx="816603" cy="3645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75837" y="5881844"/>
            <a:ext cx="17307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New </a:t>
            </a:r>
            <a:r>
              <a:rPr lang="fr-CH" sz="1000" dirty="0" err="1" smtClean="0"/>
              <a:t>temporary</a:t>
            </a:r>
            <a:r>
              <a:rPr lang="fr-CH" sz="1000" dirty="0" smtClean="0"/>
              <a:t> power </a:t>
            </a:r>
            <a:r>
              <a:rPr lang="fr-CH" sz="1000" dirty="0" err="1" smtClean="0"/>
              <a:t>cabling</a:t>
            </a:r>
            <a:r>
              <a:rPr lang="fr-CH" sz="1000" dirty="0" smtClean="0"/>
              <a:t> for </a:t>
            </a:r>
            <a:r>
              <a:rPr lang="fr-CH" sz="1000" dirty="0" err="1" smtClean="0"/>
              <a:t>lighting</a:t>
            </a:r>
            <a:r>
              <a:rPr lang="fr-CH" sz="1000" dirty="0" smtClean="0"/>
              <a:t> and F1 distribution boxes</a:t>
            </a:r>
            <a:endParaRPr lang="en-US" sz="1000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141229" y="5386506"/>
            <a:ext cx="631147" cy="926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9877" y="5356086"/>
            <a:ext cx="17307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Mechanical</a:t>
            </a:r>
            <a:r>
              <a:rPr lang="fr-CH" sz="1000" dirty="0" smtClean="0"/>
              <a:t> protection</a:t>
            </a:r>
            <a:endParaRPr lang="en-US" sz="1000" dirty="0"/>
          </a:p>
        </p:txBody>
      </p:sp>
      <p:sp>
        <p:nvSpPr>
          <p:cNvPr id="33" name="Multiply 32"/>
          <p:cNvSpPr/>
          <p:nvPr/>
        </p:nvSpPr>
        <p:spPr>
          <a:xfrm>
            <a:off x="3732495" y="3277533"/>
            <a:ext cx="311497" cy="224098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963755" y="2723535"/>
            <a:ext cx="1208844" cy="5539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Dismatling</a:t>
            </a:r>
            <a:r>
              <a:rPr lang="fr-CH" sz="1000" dirty="0" smtClean="0"/>
              <a:t> of 18 kV </a:t>
            </a:r>
            <a:r>
              <a:rPr lang="fr-CH" sz="1000" dirty="0" err="1" smtClean="0"/>
              <a:t>cable</a:t>
            </a:r>
            <a:r>
              <a:rPr lang="fr-CH" sz="1000" dirty="0" smtClean="0"/>
              <a:t> (power </a:t>
            </a:r>
            <a:r>
              <a:rPr lang="fr-CH" sz="1000" dirty="0" err="1" smtClean="0"/>
              <a:t>convereters</a:t>
            </a:r>
            <a:r>
              <a:rPr lang="fr-CH" sz="1000" dirty="0" smtClean="0"/>
              <a:t>)</a:t>
            </a:r>
            <a:endParaRPr lang="en-US" sz="1000" dirty="0"/>
          </a:p>
        </p:txBody>
      </p:sp>
      <p:cxnSp>
        <p:nvCxnSpPr>
          <p:cNvPr id="39" name="Straight Arrow Connector 38"/>
          <p:cNvCxnSpPr>
            <a:stCxn id="40" idx="1"/>
          </p:cNvCxnSpPr>
          <p:nvPr/>
        </p:nvCxnSpPr>
        <p:spPr>
          <a:xfrm flipH="1" flipV="1">
            <a:off x="5614173" y="4771961"/>
            <a:ext cx="445279" cy="5318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59452" y="5180681"/>
            <a:ext cx="17307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UPRs</a:t>
            </a:r>
            <a:r>
              <a:rPr lang="fr-CH" sz="1000" dirty="0" smtClean="0"/>
              <a:t>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&amp; </a:t>
            </a:r>
            <a:r>
              <a:rPr lang="fr-CH" sz="1000" dirty="0" err="1" smtClean="0"/>
              <a:t>ladder</a:t>
            </a:r>
            <a:endParaRPr lang="en-US" sz="10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207469" y="3055060"/>
            <a:ext cx="1507565" cy="2987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Smiley Face 40"/>
          <p:cNvSpPr/>
          <p:nvPr/>
        </p:nvSpPr>
        <p:spPr>
          <a:xfrm>
            <a:off x="4871715" y="3136832"/>
            <a:ext cx="371565" cy="350845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iley Face 41"/>
          <p:cNvSpPr/>
          <p:nvPr/>
        </p:nvSpPr>
        <p:spPr>
          <a:xfrm>
            <a:off x="5575253" y="4371077"/>
            <a:ext cx="371565" cy="350845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>
            <a:stCxn id="44" idx="1"/>
          </p:cNvCxnSpPr>
          <p:nvPr/>
        </p:nvCxnSpPr>
        <p:spPr>
          <a:xfrm flipH="1" flipV="1">
            <a:off x="4867492" y="3514813"/>
            <a:ext cx="840616" cy="5037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708108" y="3895476"/>
            <a:ext cx="17307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UPRs</a:t>
            </a:r>
            <a:r>
              <a:rPr lang="fr-CH" sz="1000" dirty="0" smtClean="0"/>
              <a:t>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&amp; </a:t>
            </a:r>
            <a:r>
              <a:rPr lang="fr-CH" sz="1000" dirty="0" err="1" smtClean="0"/>
              <a:t>ladder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5544063" y="3095301"/>
            <a:ext cx="1306044" cy="55399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No </a:t>
            </a:r>
            <a:r>
              <a:rPr lang="fr-CH" sz="1000" dirty="0" err="1" smtClean="0"/>
              <a:t>displacing</a:t>
            </a:r>
            <a:r>
              <a:rPr lang="fr-CH" sz="1000" dirty="0" smtClean="0"/>
              <a:t> of </a:t>
            </a:r>
            <a:r>
              <a:rPr lang="fr-CH" sz="1000" dirty="0" err="1" smtClean="0"/>
              <a:t>Safety</a:t>
            </a:r>
            <a:r>
              <a:rPr lang="fr-CH" sz="1000" dirty="0" smtClean="0"/>
              <a:t> power </a:t>
            </a:r>
            <a:r>
              <a:rPr lang="fr-CH" sz="1000" dirty="0" err="1" smtClean="0"/>
              <a:t>cables</a:t>
            </a:r>
            <a:r>
              <a:rPr lang="fr-CH" sz="1000" dirty="0" smtClean="0"/>
              <a:t> (goulotte s.)</a:t>
            </a:r>
            <a:endParaRPr lang="en-US" sz="1000" dirty="0"/>
          </a:p>
        </p:txBody>
      </p:sp>
      <p:sp>
        <p:nvSpPr>
          <p:cNvPr id="35" name="Rectangle 34"/>
          <p:cNvSpPr/>
          <p:nvPr/>
        </p:nvSpPr>
        <p:spPr>
          <a:xfrm rot="19913570">
            <a:off x="-331197" y="168133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15407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05" y="3140968"/>
            <a:ext cx="8299190" cy="23349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11" y="1035523"/>
            <a:ext cx="8011889" cy="2188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LSS5 – R53/54 &amp; UJ57/R57 - Tableautins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2386682" y="2286548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6732240" y="4647922"/>
            <a:ext cx="478978" cy="28803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913570">
            <a:off x="-331197" y="168133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442316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Conclusions/Next steps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UJ57 displacement of safety cables to be investigated more in detail (EL or users cables)</a:t>
            </a:r>
          </a:p>
          <a:p>
            <a:r>
              <a:rPr lang="en-GB" sz="2400" dirty="0" smtClean="0"/>
              <a:t>UJ57 CE exclusion (red) area to be redefined</a:t>
            </a:r>
          </a:p>
          <a:p>
            <a:r>
              <a:rPr lang="en-GB" sz="2400" dirty="0" smtClean="0"/>
              <a:t>Mechanical protection of the remaining LIVE services to be defined by CE, in collaboration with EL</a:t>
            </a:r>
          </a:p>
          <a:p>
            <a:r>
              <a:rPr lang="en-GB" sz="2400" dirty="0" smtClean="0"/>
              <a:t>State about the EL safety systems needed inside CE exclusion (red) areas</a:t>
            </a:r>
          </a:p>
          <a:p>
            <a:r>
              <a:rPr lang="en-GB" sz="2400" dirty="0" smtClean="0"/>
              <a:t>CE works planning during LS3?</a:t>
            </a:r>
          </a:p>
          <a:p>
            <a:endParaRPr lang="en-GB" sz="2400" dirty="0" smtClean="0"/>
          </a:p>
          <a:p>
            <a:r>
              <a:rPr lang="en-GB" sz="2400" dirty="0" smtClean="0"/>
              <a:t>Cores </a:t>
            </a:r>
            <a:r>
              <a:rPr lang="en-GB" sz="2400" dirty="0"/>
              <a:t>diameters</a:t>
            </a:r>
            <a:r>
              <a:rPr lang="en-GB" sz="2400" dirty="0">
                <a:sym typeface="Wingdings" panose="05000000000000000000" pitchFamily="2" charset="2"/>
              </a:rPr>
              <a:t> possible reduction</a:t>
            </a:r>
            <a:r>
              <a:rPr lang="en-GB" sz="2400" dirty="0" smtClean="0"/>
              <a:t>?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876256" y="1484784"/>
            <a:ext cx="271987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Tb done by EL</a:t>
            </a:r>
            <a:endParaRPr lang="en-US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92687" y="1959223"/>
            <a:ext cx="271987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?</a:t>
            </a:r>
            <a:endParaRPr lang="en-US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26639" y="2713786"/>
            <a:ext cx="271987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Tb done</a:t>
            </a:r>
            <a:endParaRPr lang="en-US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92687" y="3468349"/>
            <a:ext cx="271987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CE will assure safety of their personnel</a:t>
            </a:r>
            <a:endParaRPr lang="en-US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96825" y="4923641"/>
            <a:ext cx="271987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Discussions on-going</a:t>
            </a:r>
            <a:endParaRPr lang="en-US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rot="19913570">
            <a:off x="-274343" y="179998"/>
            <a:ext cx="210557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171341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LS3 Works breakdown for dismantling and re-installation of LSS1 &amp; LSS5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995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412" y="180000"/>
            <a:ext cx="7920000" cy="720000"/>
          </a:xfrm>
        </p:spPr>
        <p:txBody>
          <a:bodyPr/>
          <a:lstStyle/>
          <a:p>
            <a:r>
              <a:rPr lang="fr-CH" dirty="0" err="1" smtClean="0"/>
              <a:t>Summary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1" y="1052736"/>
            <a:ext cx="6203032" cy="5223332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Works </a:t>
            </a:r>
            <a:r>
              <a:rPr lang="fr-CH" dirty="0" err="1" smtClean="0"/>
              <a:t>baseline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smtClean="0"/>
              <a:t>EN-EL </a:t>
            </a:r>
            <a:r>
              <a:rPr lang="fr-CH" dirty="0" err="1" smtClean="0"/>
              <a:t>electrical</a:t>
            </a:r>
            <a:r>
              <a:rPr lang="fr-CH" dirty="0" smtClean="0"/>
              <a:t> distribution</a:t>
            </a:r>
          </a:p>
          <a:p>
            <a:pPr lvl="1"/>
            <a:r>
              <a:rPr lang="fr-CH" dirty="0" smtClean="0"/>
              <a:t>Services and </a:t>
            </a:r>
            <a:r>
              <a:rPr lang="fr-CH" dirty="0" err="1" smtClean="0"/>
              <a:t>cables</a:t>
            </a:r>
            <a:r>
              <a:rPr lang="fr-CH" dirty="0" smtClean="0"/>
              <a:t> to </a:t>
            </a:r>
            <a:r>
              <a:rPr lang="fr-CH" dirty="0" err="1" smtClean="0"/>
              <a:t>remain</a:t>
            </a:r>
            <a:r>
              <a:rPr lang="fr-CH" dirty="0" smtClean="0"/>
              <a:t> LIVE </a:t>
            </a:r>
            <a:r>
              <a:rPr lang="fr-CH" dirty="0" err="1" smtClean="0"/>
              <a:t>during</a:t>
            </a:r>
            <a:r>
              <a:rPr lang="fr-CH" dirty="0" smtClean="0"/>
              <a:t> CE </a:t>
            </a:r>
            <a:r>
              <a:rPr lang="fr-CH" dirty="0" err="1" smtClean="0"/>
              <a:t>cores</a:t>
            </a:r>
            <a:r>
              <a:rPr lang="fr-CH" dirty="0" smtClean="0"/>
              <a:t> </a:t>
            </a:r>
            <a:r>
              <a:rPr lang="fr-CH" dirty="0" err="1" smtClean="0"/>
              <a:t>works</a:t>
            </a:r>
            <a:endParaRPr lang="fr-CH" dirty="0" smtClean="0"/>
          </a:p>
          <a:p>
            <a:pPr lvl="1"/>
            <a:r>
              <a:rPr lang="fr-CH" dirty="0" smtClean="0"/>
              <a:t>LSS1 services </a:t>
            </a:r>
            <a:r>
              <a:rPr lang="fr-CH" dirty="0" err="1" smtClean="0"/>
              <a:t>displacement</a:t>
            </a:r>
            <a:endParaRPr lang="fr-CH" dirty="0" smtClean="0"/>
          </a:p>
          <a:p>
            <a:pPr lvl="1"/>
            <a:r>
              <a:rPr lang="fr-CH" dirty="0" smtClean="0"/>
              <a:t>LSS5 services </a:t>
            </a:r>
            <a:r>
              <a:rPr lang="fr-CH" dirty="0" err="1" smtClean="0"/>
              <a:t>displacement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smtClean="0"/>
              <a:t>LS3 </a:t>
            </a:r>
            <a:r>
              <a:rPr lang="fr-CH" dirty="0" err="1" smtClean="0"/>
              <a:t>works</a:t>
            </a:r>
            <a:r>
              <a:rPr lang="fr-CH" dirty="0" smtClean="0"/>
              <a:t> breakdown, durations and </a:t>
            </a:r>
            <a:r>
              <a:rPr lang="fr-CH" dirty="0" err="1" smtClean="0"/>
              <a:t>costs</a:t>
            </a:r>
            <a:r>
              <a:rPr lang="fr-CH" dirty="0" smtClean="0"/>
              <a:t> estimation </a:t>
            </a:r>
            <a:r>
              <a:rPr lang="fr-CH" dirty="0" err="1" smtClean="0"/>
              <a:t>status</a:t>
            </a:r>
            <a:r>
              <a:rPr lang="fr-CH" dirty="0" smtClean="0"/>
              <a:t> (</a:t>
            </a:r>
            <a:r>
              <a:rPr lang="fr-CH" dirty="0" err="1" smtClean="0"/>
              <a:t>electrical</a:t>
            </a:r>
            <a:r>
              <a:rPr lang="fr-CH" dirty="0" smtClean="0"/>
              <a:t> distribution </a:t>
            </a:r>
            <a:r>
              <a:rPr lang="fr-CH" dirty="0" err="1" smtClean="0"/>
              <a:t>only</a:t>
            </a:r>
            <a:r>
              <a:rPr lang="fr-CH" dirty="0" smtClean="0"/>
              <a:t>)</a:t>
            </a:r>
          </a:p>
          <a:p>
            <a:r>
              <a:rPr lang="fr-CH" dirty="0" err="1" smtClean="0"/>
              <a:t>Conslusions</a:t>
            </a:r>
            <a:r>
              <a:rPr lang="fr-CH" dirty="0" smtClean="0"/>
              <a:t>/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fr-CH" dirty="0" smtClean="0"/>
          </a:p>
        </p:txBody>
      </p:sp>
      <p:sp>
        <p:nvSpPr>
          <p:cNvPr id="6" name="Rectangle 5"/>
          <p:cNvSpPr/>
          <p:nvPr/>
        </p:nvSpPr>
        <p:spPr>
          <a:xfrm>
            <a:off x="6613296" y="2492896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  <p:sp>
        <p:nvSpPr>
          <p:cNvPr id="7" name="Right Brace 6"/>
          <p:cNvSpPr/>
          <p:nvPr/>
        </p:nvSpPr>
        <p:spPr>
          <a:xfrm>
            <a:off x="6270943" y="2124096"/>
            <a:ext cx="360040" cy="2096992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85676" y="707212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end-Jan 18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1896611 </a:t>
            </a:r>
          </a:p>
        </p:txBody>
      </p:sp>
      <p:sp>
        <p:nvSpPr>
          <p:cNvPr id="9" name="Right Brace 8"/>
          <p:cNvSpPr/>
          <p:nvPr/>
        </p:nvSpPr>
        <p:spPr>
          <a:xfrm>
            <a:off x="6243323" y="987986"/>
            <a:ext cx="360040" cy="768812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9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WP15 - LS3 Planning for C&amp;SR Nov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052736"/>
            <a:ext cx="4639221" cy="54137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00685" y="1484784"/>
            <a:ext cx="271987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2254475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For comments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(see next slides)</a:t>
            </a:r>
            <a:endParaRPr lang="en-US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729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WP15 - LS3 Planning for C&amp;SR Nov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New baseline w/r to Jan 2018 presentation/baseline: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All machine “</a:t>
            </a:r>
            <a:r>
              <a:rPr lang="en-US" dirty="0" err="1" smtClean="0">
                <a:sym typeface="Wingdings" panose="05000000000000000000" pitchFamily="2" charset="2"/>
              </a:rPr>
              <a:t>coffrets</a:t>
            </a:r>
            <a:r>
              <a:rPr lang="en-US" dirty="0" smtClean="0">
                <a:sym typeface="Wingdings" panose="05000000000000000000" pitchFamily="2" charset="2"/>
              </a:rPr>
              <a:t>” to be removed from D1 to Q6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Keep and displace safety cables and some 18 kV cables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Install temporary cables &amp; connection for F1 power lines and lighting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Temporary cable tray for LSS5R (tbc)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Design on-going: new cable trays modifications according new machine layout  also impacts general services &amp; machine cabling</a:t>
            </a:r>
          </a:p>
          <a:p>
            <a:r>
              <a:rPr lang="en-US" dirty="0" smtClean="0"/>
              <a:t> </a:t>
            </a:r>
            <a:r>
              <a:rPr lang="en-US" dirty="0"/>
              <a:t>Assumptions for next 2 </a:t>
            </a:r>
            <a:r>
              <a:rPr lang="en-US" dirty="0" smtClean="0"/>
              <a:t>slides (phasing &amp; durations):</a:t>
            </a:r>
            <a:endParaRPr lang="en-US" dirty="0"/>
          </a:p>
          <a:p>
            <a:pPr lvl="1"/>
            <a:r>
              <a:rPr lang="en-US" dirty="0"/>
              <a:t>Each of next 2 slides refers </a:t>
            </a:r>
            <a:r>
              <a:rPr lang="en-US" dirty="0" smtClean="0"/>
              <a:t>only to LSS1L &amp; LSS5R (LSS1L~LSS1R &amp; LSS5R~LSS5L)</a:t>
            </a:r>
            <a:endParaRPr lang="en-US" dirty="0"/>
          </a:p>
          <a:p>
            <a:pPr lvl="1"/>
            <a:r>
              <a:rPr lang="en-US" dirty="0"/>
              <a:t>Only 1 shift of </a:t>
            </a:r>
            <a:r>
              <a:rPr lang="en-US" dirty="0" smtClean="0"/>
              <a:t>8h/day</a:t>
            </a:r>
          </a:p>
          <a:p>
            <a:pPr lvl="1"/>
            <a:r>
              <a:rPr lang="en-US" dirty="0" smtClean="0"/>
              <a:t>Works not considered at this stage: new machine layout design</a:t>
            </a:r>
            <a:endParaRPr lang="en-US" dirty="0"/>
          </a:p>
          <a:p>
            <a:pPr lvl="1"/>
            <a:r>
              <a:rPr lang="en-US" dirty="0" smtClean="0"/>
              <a:t>EL works impact: </a:t>
            </a:r>
          </a:p>
          <a:p>
            <a:pPr lvl="2"/>
            <a:r>
              <a:rPr lang="en-US" dirty="0" smtClean="0"/>
              <a:t>Local </a:t>
            </a:r>
            <a:r>
              <a:rPr lang="en-US" dirty="0"/>
              <a:t>work </a:t>
            </a:r>
            <a:r>
              <a:rPr lang="en-US" dirty="0">
                <a:sym typeface="Wingdings" panose="05000000000000000000" pitchFamily="2" charset="2"/>
              </a:rPr>
              <a:t> co-activities possible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No co-activities with others  only EL workers, mainly for cabling </a:t>
            </a:r>
            <a:r>
              <a:rPr lang="en-US" dirty="0" smtClean="0">
                <a:sym typeface="Wingdings" panose="05000000000000000000" pitchFamily="2" charset="2"/>
              </a:rPr>
              <a:t>pulling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71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7" y="1192239"/>
            <a:ext cx="9097863" cy="44690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sz="2400" dirty="0" smtClean="0"/>
              <a:t>LS3 Electrical distribution works phasing and durations</a:t>
            </a:r>
            <a:br>
              <a:rPr lang="en-US" sz="2400" dirty="0" smtClean="0"/>
            </a:br>
            <a:r>
              <a:rPr lang="en-US" sz="2400" dirty="0" smtClean="0"/>
              <a:t>LSS 1L (only)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6588224" y="577564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 be defined once requests known</a:t>
            </a:r>
            <a:endParaRPr lang="en-US" sz="1200" dirty="0"/>
          </a:p>
        </p:txBody>
      </p:sp>
      <p:cxnSp>
        <p:nvCxnSpPr>
          <p:cNvPr id="8" name="Straight Arrow Connector 7"/>
          <p:cNvCxnSpPr>
            <a:stCxn id="3" idx="1"/>
          </p:cNvCxnSpPr>
          <p:nvPr/>
        </p:nvCxnSpPr>
        <p:spPr>
          <a:xfrm flipH="1" flipV="1">
            <a:off x="6372200" y="5559623"/>
            <a:ext cx="216024" cy="4468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98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9" y="1124744"/>
            <a:ext cx="9102626" cy="404857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sz="2400" dirty="0" smtClean="0"/>
              <a:t>LS3 Electrical distribution works phasing and durations</a:t>
            </a:r>
            <a:br>
              <a:rPr lang="en-US" sz="2400" dirty="0" smtClean="0"/>
            </a:br>
            <a:r>
              <a:rPr lang="en-US" sz="2400" dirty="0" smtClean="0"/>
              <a:t>LSS 5R (only)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588224" y="522920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 be defined once requests known</a:t>
            </a:r>
            <a:endParaRPr lang="en-US" sz="1200" dirty="0"/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 flipV="1">
            <a:off x="6372200" y="5013176"/>
            <a:ext cx="216024" cy="4468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78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Conclusions/Next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Validate proposed works phasing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WP15-EL(ENP-FC)</a:t>
            </a:r>
            <a:endParaRPr lang="en-US" dirty="0"/>
          </a:p>
          <a:p>
            <a:r>
              <a:rPr lang="en-US" dirty="0" smtClean="0">
                <a:sym typeface="Wingdings" panose="05000000000000000000" pitchFamily="2" charset="2"/>
              </a:rPr>
              <a:t>Services &amp; cables displacement propositions during cores works to be approved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Safety constraints in LHC sectors during works (cores &amp; cabling &amp; machine installation) to be defined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New LHC tunnel layout on-going  impact on dismantling/re-installation of pw cabling, cable trays, lights &amp; power boxes  impact on schedule durations &amp; costs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New machine power requests in LHC tunnel  to be announced/requested by concerned WPs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6115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Conclusions/Next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Costs estimations (for power </a:t>
            </a:r>
            <a:r>
              <a:rPr lang="en-US" dirty="0" err="1"/>
              <a:t>distrib</a:t>
            </a:r>
            <a:r>
              <a:rPr lang="en-US" dirty="0" smtClean="0"/>
              <a:t>.):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For dismantling: to </a:t>
            </a:r>
            <a:r>
              <a:rPr lang="en-US" dirty="0">
                <a:sym typeface="Wingdings" panose="05000000000000000000" pitchFamily="2" charset="2"/>
              </a:rPr>
              <a:t>be re-evaluated as baseline changed for </a:t>
            </a:r>
            <a:r>
              <a:rPr lang="en-US" dirty="0" smtClean="0">
                <a:sym typeface="Wingdings" panose="05000000000000000000" pitchFamily="2" charset="2"/>
              </a:rPr>
              <a:t>equipment removal and temporary repowering  WP15 budget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For re-installation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General services: not estimated  WP15 budget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Machine “</a:t>
            </a:r>
            <a:r>
              <a:rPr lang="en-US" dirty="0" err="1" smtClean="0">
                <a:sym typeface="Wingdings" panose="05000000000000000000" pitchFamily="2" charset="2"/>
              </a:rPr>
              <a:t>coffrets</a:t>
            </a:r>
            <a:r>
              <a:rPr lang="en-US" dirty="0" smtClean="0">
                <a:sym typeface="Wingdings" panose="05000000000000000000" pitchFamily="2" charset="2"/>
              </a:rPr>
              <a:t>”: no requests  WPs requestor budget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Deadlines?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/>
              <a:t>Manpower for power </a:t>
            </a:r>
            <a:r>
              <a:rPr lang="en-US" dirty="0" err="1" smtClean="0"/>
              <a:t>distrib</a:t>
            </a:r>
            <a:r>
              <a:rPr lang="en-US" dirty="0" smtClean="0"/>
              <a:t>.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under discussion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2284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6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4555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94" y="898448"/>
            <a:ext cx="8630666" cy="2283112"/>
          </a:xfrm>
          <a:prstGeom prst="rect">
            <a:avLst/>
          </a:prstGeom>
        </p:spPr>
      </p:pic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CH" dirty="0" smtClean="0"/>
              <a:t>LSS1L – RI13 </a:t>
            </a:r>
            <a:r>
              <a:rPr lang="fr-CH" dirty="0" err="1" smtClean="0"/>
              <a:t>Cores</a:t>
            </a:r>
            <a:r>
              <a:rPr lang="fr-CH" dirty="0" smtClean="0"/>
              <a:t> impact </a:t>
            </a:r>
            <a:r>
              <a:rPr lang="fr-CH" dirty="0" err="1" smtClean="0"/>
              <a:t>forecast</a:t>
            </a:r>
            <a:endParaRPr lang="en-US" dirty="0"/>
          </a:p>
        </p:txBody>
      </p:sp>
      <p:pic>
        <p:nvPicPr>
          <p:cNvPr id="147" name="Picture 1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378" y="3093021"/>
            <a:ext cx="3024336" cy="2967196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59" y="3118172"/>
            <a:ext cx="2963019" cy="2942945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1714" y="3100382"/>
            <a:ext cx="3061536" cy="3061536"/>
          </a:xfrm>
          <a:prstGeom prst="rect">
            <a:avLst/>
          </a:prstGeom>
        </p:spPr>
      </p:pic>
      <p:sp>
        <p:nvSpPr>
          <p:cNvPr id="150" name="Rectangle 149"/>
          <p:cNvSpPr/>
          <p:nvPr/>
        </p:nvSpPr>
        <p:spPr>
          <a:xfrm>
            <a:off x="4600376" y="1412776"/>
            <a:ext cx="1870720" cy="1441177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>
            <a:off x="3147798" y="6278394"/>
            <a:ext cx="459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Courtesy</a:t>
            </a:r>
            <a:r>
              <a:rPr lang="fr-CH" dirty="0" smtClean="0"/>
              <a:t> S. Maridor (</a:t>
            </a:r>
            <a:r>
              <a:rPr lang="fr-CH" dirty="0" err="1" smtClean="0"/>
              <a:t>presentation</a:t>
            </a:r>
            <a:r>
              <a:rPr lang="fr-CH" dirty="0" smtClean="0"/>
              <a:t> in 2018)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96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94" y="898448"/>
            <a:ext cx="8630666" cy="2283112"/>
          </a:xfrm>
          <a:prstGeom prst="rect">
            <a:avLst/>
          </a:prstGeom>
        </p:spPr>
      </p:pic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CH" dirty="0" smtClean="0"/>
              <a:t>LSS1L – RI13 </a:t>
            </a:r>
            <a:r>
              <a:rPr lang="fr-CH" dirty="0" err="1" smtClean="0"/>
              <a:t>Cores</a:t>
            </a:r>
            <a:r>
              <a:rPr lang="fr-CH" dirty="0" smtClean="0"/>
              <a:t> impact </a:t>
            </a:r>
            <a:r>
              <a:rPr lang="fr-CH" dirty="0" err="1" smtClean="0"/>
              <a:t>forecast</a:t>
            </a:r>
            <a:endParaRPr lang="en-US" dirty="0"/>
          </a:p>
        </p:txBody>
      </p:sp>
      <p:sp>
        <p:nvSpPr>
          <p:cNvPr id="150" name="Rectangle 149"/>
          <p:cNvSpPr/>
          <p:nvPr/>
        </p:nvSpPr>
        <p:spPr>
          <a:xfrm>
            <a:off x="4600376" y="1412776"/>
            <a:ext cx="1870720" cy="1441177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2996952"/>
            <a:ext cx="5367130" cy="333972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06984" y="2503614"/>
            <a:ext cx="56453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end-Jan 18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1896611 </a:t>
            </a:r>
          </a:p>
        </p:txBody>
      </p:sp>
    </p:spTree>
    <p:extLst>
      <p:ext uri="{BB962C8B-B14F-4D97-AF65-F5344CB8AC3E}">
        <p14:creationId xmlns:p14="http://schemas.microsoft.com/office/powerpoint/2010/main" val="20939087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94" y="898448"/>
            <a:ext cx="8630666" cy="2283112"/>
          </a:xfrm>
          <a:prstGeom prst="rect">
            <a:avLst/>
          </a:prstGeom>
        </p:spPr>
      </p:pic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CH" dirty="0" smtClean="0"/>
              <a:t>LSS1L – RI13 </a:t>
            </a:r>
            <a:r>
              <a:rPr lang="fr-CH" dirty="0" err="1" smtClean="0"/>
              <a:t>Cores</a:t>
            </a:r>
            <a:r>
              <a:rPr lang="fr-CH" dirty="0" smtClean="0"/>
              <a:t> impact </a:t>
            </a:r>
            <a:r>
              <a:rPr lang="fr-CH" dirty="0" err="1" smtClean="0"/>
              <a:t>forecast</a:t>
            </a:r>
            <a:endParaRPr lang="en-US" dirty="0"/>
          </a:p>
        </p:txBody>
      </p:sp>
      <p:sp>
        <p:nvSpPr>
          <p:cNvPr id="150" name="Rectangle 149"/>
          <p:cNvSpPr/>
          <p:nvPr/>
        </p:nvSpPr>
        <p:spPr>
          <a:xfrm>
            <a:off x="218994" y="1484784"/>
            <a:ext cx="1870720" cy="1441177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>
            <a:off x="3147798" y="6278394"/>
            <a:ext cx="459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Courtesy</a:t>
            </a:r>
            <a:r>
              <a:rPr lang="fr-CH" dirty="0" smtClean="0"/>
              <a:t> S. Maridor (</a:t>
            </a:r>
            <a:r>
              <a:rPr lang="fr-CH" dirty="0" err="1" smtClean="0"/>
              <a:t>presentation</a:t>
            </a:r>
            <a:r>
              <a:rPr lang="fr-CH" dirty="0" smtClean="0"/>
              <a:t> in 2018)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798" y="2960957"/>
            <a:ext cx="3523940" cy="334750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6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fr-CH" dirty="0"/>
              <a:t>LSS5R – UJ57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918" y="2924944"/>
            <a:ext cx="2218090" cy="274257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83" y="747460"/>
            <a:ext cx="8369834" cy="1837905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1981200" y="1051719"/>
            <a:ext cx="1870720" cy="1441177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2930" y="2924944"/>
            <a:ext cx="2563366" cy="27522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4965" y="2924944"/>
            <a:ext cx="2419438" cy="27363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2202" y="4797152"/>
            <a:ext cx="2690855" cy="184217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2051720" y="5891431"/>
            <a:ext cx="459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Courtesy</a:t>
            </a:r>
            <a:r>
              <a:rPr lang="fr-CH" dirty="0" smtClean="0"/>
              <a:t> S. Maridor (</a:t>
            </a:r>
            <a:r>
              <a:rPr lang="fr-CH" dirty="0" err="1" smtClean="0"/>
              <a:t>presentation</a:t>
            </a:r>
            <a:r>
              <a:rPr lang="fr-CH" dirty="0" smtClean="0"/>
              <a:t> in 2018)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86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RESUME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990600"/>
            <a:ext cx="8010525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6"/>
            <a:ext cx="8370000" cy="51159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68950" y="1196802"/>
            <a:ext cx="1206099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LHC</a:t>
            </a:r>
          </a:p>
        </p:txBody>
      </p:sp>
      <p:sp>
        <p:nvSpPr>
          <p:cNvPr id="7" name="Rectangle 6"/>
          <p:cNvSpPr/>
          <p:nvPr/>
        </p:nvSpPr>
        <p:spPr>
          <a:xfrm>
            <a:off x="568945" y="4011439"/>
            <a:ext cx="1119537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RR53</a:t>
            </a:r>
          </a:p>
        </p:txBody>
      </p:sp>
      <p:sp>
        <p:nvSpPr>
          <p:cNvPr id="8" name="Rectangle 7"/>
          <p:cNvSpPr/>
          <p:nvPr/>
        </p:nvSpPr>
        <p:spPr>
          <a:xfrm>
            <a:off x="5958817" y="4068589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R532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59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7"/>
            <a:ext cx="8370000" cy="51159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36140" y="1196802"/>
            <a:ext cx="2071721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HL-LHC</a:t>
            </a:r>
          </a:p>
        </p:txBody>
      </p:sp>
      <p:sp>
        <p:nvSpPr>
          <p:cNvPr id="6" name="Rectangle 5"/>
          <p:cNvSpPr/>
          <p:nvPr/>
        </p:nvSpPr>
        <p:spPr>
          <a:xfrm>
            <a:off x="568945" y="4011439"/>
            <a:ext cx="1119537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RR53</a:t>
            </a:r>
          </a:p>
        </p:txBody>
      </p:sp>
      <p:sp>
        <p:nvSpPr>
          <p:cNvPr id="7" name="Rectangle 6"/>
          <p:cNvSpPr/>
          <p:nvPr/>
        </p:nvSpPr>
        <p:spPr>
          <a:xfrm>
            <a:off x="5958817" y="4068589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R532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53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7"/>
            <a:ext cx="8370000" cy="51159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68950" y="1196802"/>
            <a:ext cx="1206099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LHC</a:t>
            </a:r>
          </a:p>
        </p:txBody>
      </p:sp>
      <p:sp>
        <p:nvSpPr>
          <p:cNvPr id="4" name="Rectangle 3"/>
          <p:cNvSpPr/>
          <p:nvPr/>
        </p:nvSpPr>
        <p:spPr>
          <a:xfrm>
            <a:off x="5315879" y="4582939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R532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379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7"/>
            <a:ext cx="8370000" cy="51159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36140" y="1196802"/>
            <a:ext cx="2071721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HL-LHC</a:t>
            </a:r>
          </a:p>
        </p:txBody>
      </p:sp>
      <p:sp>
        <p:nvSpPr>
          <p:cNvPr id="4" name="Rectangle 3"/>
          <p:cNvSpPr/>
          <p:nvPr/>
        </p:nvSpPr>
        <p:spPr>
          <a:xfrm>
            <a:off x="5315879" y="4582939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R532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56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7"/>
            <a:ext cx="8370000" cy="51159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68950" y="1196802"/>
            <a:ext cx="1206099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LHC</a:t>
            </a:r>
          </a:p>
        </p:txBody>
      </p:sp>
      <p:sp>
        <p:nvSpPr>
          <p:cNvPr id="4" name="Rectangle 3"/>
          <p:cNvSpPr/>
          <p:nvPr/>
        </p:nvSpPr>
        <p:spPr>
          <a:xfrm>
            <a:off x="4908686" y="4325764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R532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16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7"/>
            <a:ext cx="8370000" cy="51159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36140" y="1196802"/>
            <a:ext cx="2071721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HL-LHC</a:t>
            </a:r>
          </a:p>
        </p:txBody>
      </p:sp>
      <p:sp>
        <p:nvSpPr>
          <p:cNvPr id="4" name="Rectangle 3"/>
          <p:cNvSpPr/>
          <p:nvPr/>
        </p:nvSpPr>
        <p:spPr>
          <a:xfrm>
            <a:off x="4908686" y="4325764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R532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90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7"/>
            <a:ext cx="8370000" cy="51159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68950" y="1196802"/>
            <a:ext cx="1206099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LHC</a:t>
            </a:r>
          </a:p>
        </p:txBody>
      </p:sp>
      <p:sp>
        <p:nvSpPr>
          <p:cNvPr id="4" name="Rectangle 3"/>
          <p:cNvSpPr/>
          <p:nvPr/>
        </p:nvSpPr>
        <p:spPr>
          <a:xfrm>
            <a:off x="4651511" y="4182889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UJ53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7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Context</a:t>
            </a:r>
            <a:r>
              <a:rPr lang="fr-CH" dirty="0"/>
              <a:t> and </a:t>
            </a:r>
            <a:r>
              <a:rPr lang="fr-CH" dirty="0" err="1"/>
              <a:t>requests</a:t>
            </a:r>
            <a:endParaRPr lang="fr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40932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Areas </a:t>
            </a:r>
            <a:r>
              <a:rPr lang="en-GB" dirty="0" err="1" smtClean="0"/>
              <a:t>Sectorisation</a:t>
            </a:r>
            <a:r>
              <a:rPr lang="en-GB" dirty="0" smtClean="0"/>
              <a:t> </a:t>
            </a:r>
          </a:p>
          <a:p>
            <a:pPr lvl="1"/>
            <a:r>
              <a:rPr lang="en-GB" u="sng" dirty="0" smtClean="0"/>
              <a:t>LHC 1 :</a:t>
            </a:r>
            <a:endParaRPr lang="en-GB" dirty="0" smtClean="0"/>
          </a:p>
          <a:p>
            <a:pPr lvl="2"/>
            <a:r>
              <a:rPr lang="en-GB" dirty="0" err="1" smtClean="0"/>
              <a:t>Secteur</a:t>
            </a:r>
            <a:r>
              <a:rPr lang="en-GB" dirty="0" smtClean="0"/>
              <a:t> 1 : Zone interne USA15 (sans tunnel),</a:t>
            </a:r>
          </a:p>
          <a:p>
            <a:pPr lvl="2"/>
            <a:r>
              <a:rPr lang="en-GB" dirty="0" err="1" smtClean="0"/>
              <a:t>Secteur</a:t>
            </a:r>
            <a:r>
              <a:rPr lang="en-GB" dirty="0" smtClean="0"/>
              <a:t> 2 : Zone interne US15 (sans tunnel)</a:t>
            </a:r>
          </a:p>
          <a:p>
            <a:pPr lvl="2"/>
            <a:r>
              <a:rPr lang="en-GB" dirty="0" err="1" smtClean="0"/>
              <a:t>Secteur</a:t>
            </a:r>
            <a:r>
              <a:rPr lang="en-GB" dirty="0" smtClean="0"/>
              <a:t> 3 : Zone tunnel (RR13 </a:t>
            </a:r>
            <a:r>
              <a:rPr lang="en-GB" dirty="0" err="1" smtClean="0"/>
              <a:t>jusqu’à</a:t>
            </a:r>
            <a:r>
              <a:rPr lang="en-GB" dirty="0" smtClean="0"/>
              <a:t> l’UX15)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prenant</a:t>
            </a:r>
            <a:r>
              <a:rPr lang="en-GB" dirty="0" smtClean="0"/>
              <a:t> tout </a:t>
            </a:r>
            <a:r>
              <a:rPr lang="en-GB" dirty="0" err="1" smtClean="0"/>
              <a:t>ce</a:t>
            </a:r>
            <a:r>
              <a:rPr lang="en-GB" dirty="0" smtClean="0"/>
              <a:t> qui </a:t>
            </a:r>
            <a:r>
              <a:rPr lang="en-GB" dirty="0" err="1" smtClean="0"/>
              <a:t>est</a:t>
            </a:r>
            <a:r>
              <a:rPr lang="en-GB" dirty="0" smtClean="0"/>
              <a:t> interne au tunnel et </a:t>
            </a:r>
            <a:r>
              <a:rPr lang="en-GB" dirty="0" err="1" smtClean="0"/>
              <a:t>ce</a:t>
            </a:r>
            <a:r>
              <a:rPr lang="en-GB" dirty="0" smtClean="0"/>
              <a:t> qui </a:t>
            </a:r>
            <a:r>
              <a:rPr lang="en-GB" dirty="0" err="1" smtClean="0"/>
              <a:t>va</a:t>
            </a:r>
            <a:r>
              <a:rPr lang="en-GB" dirty="0" smtClean="0"/>
              <a:t> </a:t>
            </a:r>
            <a:r>
              <a:rPr lang="en-GB" dirty="0" err="1" smtClean="0"/>
              <a:t>vers</a:t>
            </a:r>
            <a:r>
              <a:rPr lang="en-GB" dirty="0" smtClean="0"/>
              <a:t> les zones de services</a:t>
            </a:r>
          </a:p>
          <a:p>
            <a:pPr lvl="2"/>
            <a:r>
              <a:rPr lang="en-GB" dirty="0" err="1" smtClean="0"/>
              <a:t>Secteur</a:t>
            </a:r>
            <a:r>
              <a:rPr lang="en-GB" dirty="0" smtClean="0"/>
              <a:t> 4 : Zone tunnel (l’UX15 </a:t>
            </a:r>
            <a:r>
              <a:rPr lang="en-GB" dirty="0" err="1" smtClean="0"/>
              <a:t>jusqu’au</a:t>
            </a:r>
            <a:r>
              <a:rPr lang="en-GB" dirty="0" smtClean="0"/>
              <a:t> RR17)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prenant</a:t>
            </a:r>
            <a:r>
              <a:rPr lang="en-GB" dirty="0" smtClean="0"/>
              <a:t> tout </a:t>
            </a:r>
            <a:r>
              <a:rPr lang="en-GB" dirty="0" err="1" smtClean="0"/>
              <a:t>ce</a:t>
            </a:r>
            <a:r>
              <a:rPr lang="en-GB" dirty="0" smtClean="0"/>
              <a:t> qui </a:t>
            </a:r>
            <a:r>
              <a:rPr lang="en-GB" dirty="0" err="1" smtClean="0"/>
              <a:t>est</a:t>
            </a:r>
            <a:r>
              <a:rPr lang="en-GB" dirty="0" smtClean="0"/>
              <a:t> interne au tunnel et </a:t>
            </a:r>
            <a:r>
              <a:rPr lang="en-GB" dirty="0" err="1" smtClean="0"/>
              <a:t>ce</a:t>
            </a:r>
            <a:r>
              <a:rPr lang="en-GB" dirty="0" smtClean="0"/>
              <a:t> qui </a:t>
            </a:r>
            <a:r>
              <a:rPr lang="en-GB" dirty="0" err="1" smtClean="0"/>
              <a:t>va</a:t>
            </a:r>
            <a:r>
              <a:rPr lang="en-GB" dirty="0" smtClean="0"/>
              <a:t> </a:t>
            </a:r>
            <a:r>
              <a:rPr lang="en-GB" dirty="0" err="1" smtClean="0"/>
              <a:t>vers</a:t>
            </a:r>
            <a:r>
              <a:rPr lang="en-GB" dirty="0" smtClean="0"/>
              <a:t> les zones de services</a:t>
            </a:r>
          </a:p>
          <a:p>
            <a:pPr lvl="1"/>
            <a:r>
              <a:rPr lang="en-GB" u="sng" dirty="0" smtClean="0"/>
              <a:t>LHC 5 :</a:t>
            </a:r>
            <a:endParaRPr lang="en-GB" dirty="0" smtClean="0"/>
          </a:p>
          <a:p>
            <a:pPr lvl="2"/>
            <a:r>
              <a:rPr lang="en-GB" dirty="0" err="1" smtClean="0"/>
              <a:t>Secteur</a:t>
            </a:r>
            <a:r>
              <a:rPr lang="en-GB" dirty="0" smtClean="0"/>
              <a:t> 1 : Zone interne USC55 (sans tunnel)</a:t>
            </a:r>
          </a:p>
          <a:p>
            <a:pPr lvl="2"/>
            <a:r>
              <a:rPr lang="en-GB" dirty="0" err="1" smtClean="0"/>
              <a:t>Secteur</a:t>
            </a:r>
            <a:r>
              <a:rPr lang="en-GB" dirty="0" smtClean="0"/>
              <a:t> 2 : Zone interne UL55-UJ56 (sans tunnel)</a:t>
            </a:r>
          </a:p>
          <a:p>
            <a:pPr lvl="2"/>
            <a:r>
              <a:rPr lang="en-GB" dirty="0" err="1" smtClean="0"/>
              <a:t>Secteur</a:t>
            </a:r>
            <a:r>
              <a:rPr lang="en-GB" dirty="0" smtClean="0"/>
              <a:t> 3 : Zone tunnel (RR53 </a:t>
            </a:r>
            <a:r>
              <a:rPr lang="en-GB" dirty="0" err="1" smtClean="0"/>
              <a:t>jusqu’à</a:t>
            </a:r>
            <a:r>
              <a:rPr lang="en-GB" dirty="0" smtClean="0"/>
              <a:t> l’UXC55)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prenant</a:t>
            </a:r>
            <a:r>
              <a:rPr lang="en-GB" dirty="0" smtClean="0"/>
              <a:t> tout </a:t>
            </a:r>
            <a:r>
              <a:rPr lang="en-GB" dirty="0" err="1" smtClean="0"/>
              <a:t>ce</a:t>
            </a:r>
            <a:r>
              <a:rPr lang="en-GB" dirty="0" smtClean="0"/>
              <a:t> qui </a:t>
            </a:r>
            <a:r>
              <a:rPr lang="en-GB" dirty="0" err="1" smtClean="0"/>
              <a:t>est</a:t>
            </a:r>
            <a:r>
              <a:rPr lang="en-GB" dirty="0" smtClean="0"/>
              <a:t> interne au tunnel et </a:t>
            </a:r>
            <a:r>
              <a:rPr lang="en-GB" dirty="0" err="1" smtClean="0"/>
              <a:t>ce</a:t>
            </a:r>
            <a:r>
              <a:rPr lang="en-GB" dirty="0" smtClean="0"/>
              <a:t> qui </a:t>
            </a:r>
            <a:r>
              <a:rPr lang="en-GB" dirty="0" err="1" smtClean="0"/>
              <a:t>va</a:t>
            </a:r>
            <a:r>
              <a:rPr lang="en-GB" dirty="0" smtClean="0"/>
              <a:t> </a:t>
            </a:r>
            <a:r>
              <a:rPr lang="en-GB" dirty="0" err="1" smtClean="0"/>
              <a:t>vers</a:t>
            </a:r>
            <a:r>
              <a:rPr lang="en-GB" dirty="0" smtClean="0"/>
              <a:t> les zones de services</a:t>
            </a:r>
          </a:p>
          <a:p>
            <a:pPr lvl="2"/>
            <a:r>
              <a:rPr lang="en-GB" dirty="0" err="1" smtClean="0"/>
              <a:t>Secteur</a:t>
            </a:r>
            <a:r>
              <a:rPr lang="en-GB" dirty="0" smtClean="0"/>
              <a:t> 4 : Zone tunnel (UXC55 </a:t>
            </a:r>
            <a:r>
              <a:rPr lang="en-GB" dirty="0" err="1" smtClean="0"/>
              <a:t>jusqu’au</a:t>
            </a:r>
            <a:r>
              <a:rPr lang="en-GB" dirty="0" smtClean="0"/>
              <a:t> RR57)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prenant</a:t>
            </a:r>
            <a:r>
              <a:rPr lang="en-GB" dirty="0" smtClean="0"/>
              <a:t> tout </a:t>
            </a:r>
            <a:r>
              <a:rPr lang="en-GB" dirty="0" err="1" smtClean="0"/>
              <a:t>ce</a:t>
            </a:r>
            <a:r>
              <a:rPr lang="en-GB" dirty="0" smtClean="0"/>
              <a:t> qui </a:t>
            </a:r>
            <a:r>
              <a:rPr lang="en-GB" dirty="0" err="1" smtClean="0"/>
              <a:t>est</a:t>
            </a:r>
            <a:r>
              <a:rPr lang="en-GB" dirty="0" smtClean="0"/>
              <a:t> interne au tunnel et </a:t>
            </a:r>
            <a:r>
              <a:rPr lang="en-GB" dirty="0" err="1" smtClean="0"/>
              <a:t>ce</a:t>
            </a:r>
            <a:r>
              <a:rPr lang="en-GB" dirty="0" smtClean="0"/>
              <a:t> qui </a:t>
            </a:r>
            <a:r>
              <a:rPr lang="en-GB" dirty="0" err="1" smtClean="0"/>
              <a:t>va</a:t>
            </a:r>
            <a:r>
              <a:rPr lang="en-GB" dirty="0" smtClean="0"/>
              <a:t> </a:t>
            </a:r>
            <a:r>
              <a:rPr lang="en-GB" dirty="0" err="1" smtClean="0"/>
              <a:t>vers</a:t>
            </a:r>
            <a:r>
              <a:rPr lang="en-GB" dirty="0" smtClean="0"/>
              <a:t> les zones de services</a:t>
            </a:r>
          </a:p>
          <a:p>
            <a:pPr marL="914400" lvl="2" indent="0">
              <a:buNone/>
            </a:pPr>
            <a:endParaRPr lang="en-GB" dirty="0" smtClean="0"/>
          </a:p>
          <a:p>
            <a:r>
              <a:rPr lang="en-GB" dirty="0" smtClean="0"/>
              <a:t>Hypothesis and boundary conditions</a:t>
            </a:r>
          </a:p>
          <a:p>
            <a:pPr lvl="1"/>
            <a:r>
              <a:rPr lang="en-GB" dirty="0" smtClean="0"/>
              <a:t>For the LHC machine we take the hypothesis that </a:t>
            </a:r>
            <a:r>
              <a:rPr lang="en-GB" u="sng" dirty="0" smtClean="0"/>
              <a:t>all cables</a:t>
            </a:r>
            <a:r>
              <a:rPr lang="en-GB" dirty="0" smtClean="0"/>
              <a:t> going from technical caverns to equipment </a:t>
            </a:r>
            <a:r>
              <a:rPr lang="en-GB" u="sng" dirty="0" smtClean="0"/>
              <a:t>between Q6 and Q6</a:t>
            </a:r>
            <a:r>
              <a:rPr lang="en-GB" dirty="0" smtClean="0"/>
              <a:t> must be dismounted + services areas concerned by LHC</a:t>
            </a:r>
          </a:p>
          <a:p>
            <a:pPr lvl="1"/>
            <a:r>
              <a:rPr lang="en-GB" dirty="0" smtClean="0"/>
              <a:t>For the other cable systems we take the hypothesis to dismount all cables and equipment inside LHC new cores areas (UAs and ULs cores)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Cost estimation granularity</a:t>
            </a:r>
          </a:p>
          <a:p>
            <a:pPr lvl="1"/>
            <a:r>
              <a:rPr lang="en-GB" dirty="0" smtClean="0"/>
              <a:t>Cables “LHC Machine” to be permanently dismounted</a:t>
            </a:r>
          </a:p>
          <a:p>
            <a:pPr lvl="1"/>
            <a:r>
              <a:rPr lang="en-GB" dirty="0"/>
              <a:t>Cables “Security Systems” </a:t>
            </a:r>
            <a:r>
              <a:rPr lang="en-GB" dirty="0" smtClean="0"/>
              <a:t>serving </a:t>
            </a:r>
            <a:r>
              <a:rPr lang="en-GB" dirty="0"/>
              <a:t>the HL-HLC area that has to be temporarily removed</a:t>
            </a:r>
            <a:endParaRPr lang="fr-CH" dirty="0"/>
          </a:p>
          <a:p>
            <a:pPr lvl="1"/>
            <a:r>
              <a:rPr lang="en-GB" dirty="0"/>
              <a:t>Cables “Service </a:t>
            </a:r>
            <a:r>
              <a:rPr lang="en-GB" dirty="0" err="1"/>
              <a:t>Generaux</a:t>
            </a:r>
            <a:r>
              <a:rPr lang="en-GB" dirty="0"/>
              <a:t>” </a:t>
            </a:r>
            <a:r>
              <a:rPr lang="en-GB" dirty="0" smtClean="0"/>
              <a:t>serving </a:t>
            </a:r>
            <a:r>
              <a:rPr lang="en-GB" dirty="0"/>
              <a:t>the HL-HLC area that has to be temporarily </a:t>
            </a:r>
            <a:r>
              <a:rPr lang="en-GB" dirty="0" smtClean="0"/>
              <a:t>removed</a:t>
            </a:r>
          </a:p>
          <a:p>
            <a:pPr lvl="1"/>
            <a:r>
              <a:rPr lang="en-GB" dirty="0"/>
              <a:t>Cables (machine and other) not link to HL-LHC but “crossing the areas” and so also eventually affected by HL-LHC so that have to be temporarily </a:t>
            </a:r>
            <a:r>
              <a:rPr lang="en-GB" dirty="0" smtClean="0"/>
              <a:t>removed</a:t>
            </a:r>
            <a:endParaRPr lang="fr-CH" dirty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EN-EL, WP17.2 De-Installation Cost&amp;Schedule Estimation, 24.01.2018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 rot="20388555">
            <a:off x="-353256" y="91657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end-Jan 18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1896611 </a:t>
            </a:r>
          </a:p>
        </p:txBody>
      </p:sp>
      <p:sp>
        <p:nvSpPr>
          <p:cNvPr id="4" name="Rectangle 3"/>
          <p:cNvSpPr/>
          <p:nvPr/>
        </p:nvSpPr>
        <p:spPr>
          <a:xfrm>
            <a:off x="827584" y="3501008"/>
            <a:ext cx="7776864" cy="25202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4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7"/>
            <a:ext cx="8370000" cy="51159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36140" y="1196802"/>
            <a:ext cx="2071721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HL-LHC</a:t>
            </a:r>
          </a:p>
        </p:txBody>
      </p:sp>
      <p:sp>
        <p:nvSpPr>
          <p:cNvPr id="4" name="Rectangle 3"/>
          <p:cNvSpPr/>
          <p:nvPr/>
        </p:nvSpPr>
        <p:spPr>
          <a:xfrm>
            <a:off x="4651511" y="4182889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UJ53</a:t>
            </a:r>
          </a:p>
        </p:txBody>
      </p:sp>
      <p:sp>
        <p:nvSpPr>
          <p:cNvPr id="6" name="Rectangle 5"/>
          <p:cNvSpPr/>
          <p:nvPr/>
        </p:nvSpPr>
        <p:spPr>
          <a:xfrm>
            <a:off x="1414464" y="2382441"/>
            <a:ext cx="3764756" cy="1307306"/>
          </a:xfrm>
          <a:prstGeom prst="rect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Rectangle 6"/>
          <p:cNvSpPr/>
          <p:nvPr/>
        </p:nvSpPr>
        <p:spPr>
          <a:xfrm>
            <a:off x="1507057" y="3299832"/>
            <a:ext cx="3579570" cy="41549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250" b="1" dirty="0">
                <a:ln/>
                <a:solidFill>
                  <a:schemeClr val="accent4"/>
                </a:solidFill>
              </a:rPr>
              <a:t>ZONE DFM - A MODIFIER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20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7"/>
            <a:ext cx="8370000" cy="51159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68950" y="1196802"/>
            <a:ext cx="1206099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LHC</a:t>
            </a:r>
          </a:p>
        </p:txBody>
      </p:sp>
      <p:sp>
        <p:nvSpPr>
          <p:cNvPr id="5" name="Rectangle 4"/>
          <p:cNvSpPr/>
          <p:nvPr/>
        </p:nvSpPr>
        <p:spPr>
          <a:xfrm>
            <a:off x="4851536" y="4404345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R541</a:t>
            </a:r>
          </a:p>
        </p:txBody>
      </p:sp>
      <p:sp>
        <p:nvSpPr>
          <p:cNvPr id="6" name="Rectangle 5"/>
          <p:cNvSpPr/>
          <p:nvPr/>
        </p:nvSpPr>
        <p:spPr>
          <a:xfrm>
            <a:off x="7333292" y="2689845"/>
            <a:ext cx="1077860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RZ54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75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00" y="871017"/>
            <a:ext cx="8370000" cy="51159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36140" y="1196802"/>
            <a:ext cx="2071721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HL-LHC</a:t>
            </a:r>
          </a:p>
        </p:txBody>
      </p:sp>
      <p:sp>
        <p:nvSpPr>
          <p:cNvPr id="4" name="Rectangle 3"/>
          <p:cNvSpPr/>
          <p:nvPr/>
        </p:nvSpPr>
        <p:spPr>
          <a:xfrm>
            <a:off x="4851536" y="4404345"/>
            <a:ext cx="105541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R541</a:t>
            </a:r>
          </a:p>
        </p:txBody>
      </p:sp>
      <p:sp>
        <p:nvSpPr>
          <p:cNvPr id="5" name="Rectangle 4"/>
          <p:cNvSpPr/>
          <p:nvPr/>
        </p:nvSpPr>
        <p:spPr>
          <a:xfrm>
            <a:off x="7333292" y="2689845"/>
            <a:ext cx="1077860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000" b="1" dirty="0">
                <a:ln/>
                <a:solidFill>
                  <a:schemeClr val="accent4"/>
                </a:solidFill>
              </a:rPr>
              <a:t>RZ54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71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Assumptions</a:t>
            </a:r>
            <a:r>
              <a:rPr lang="fr-CH" dirty="0"/>
              <a:t> for the </a:t>
            </a:r>
            <a:r>
              <a:rPr lang="fr-CH" dirty="0" err="1"/>
              <a:t>Cost</a:t>
            </a:r>
            <a:r>
              <a:rPr lang="fr-CH" dirty="0"/>
              <a:t> Estimation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184576"/>
          </a:xfrm>
        </p:spPr>
        <p:txBody>
          <a:bodyPr>
            <a:normAutofit fontScale="47500" lnSpcReduction="20000"/>
          </a:bodyPr>
          <a:lstStyle/>
          <a:p>
            <a:r>
              <a:rPr lang="en-GB" u="sng" dirty="0" smtClean="0"/>
              <a:t>Only </a:t>
            </a:r>
            <a:r>
              <a:rPr lang="en-GB" dirty="0" smtClean="0"/>
              <a:t>cables in EL cables </a:t>
            </a:r>
            <a:r>
              <a:rPr lang="en-GB" dirty="0" err="1" smtClean="0"/>
              <a:t>DataBase</a:t>
            </a:r>
            <a:endParaRPr lang="en-GB" dirty="0" smtClean="0"/>
          </a:p>
          <a:p>
            <a:pPr lvl="1"/>
            <a:r>
              <a:rPr lang="en-GB" dirty="0" smtClean="0"/>
              <a:t>Not documented cables are not counted in EL estimations – for ex.:</a:t>
            </a:r>
          </a:p>
          <a:p>
            <a:pPr lvl="2"/>
            <a:r>
              <a:rPr lang="en-GB" dirty="0" smtClean="0"/>
              <a:t>Cables pulled by experiments</a:t>
            </a:r>
          </a:p>
          <a:p>
            <a:pPr lvl="2"/>
            <a:r>
              <a:rPr lang="en-GB" dirty="0" smtClean="0"/>
              <a:t>Cables between EL </a:t>
            </a:r>
            <a:r>
              <a:rPr lang="en-GB" dirty="0" err="1" smtClean="0"/>
              <a:t>distrib</a:t>
            </a:r>
            <a:r>
              <a:rPr lang="en-GB" dirty="0" smtClean="0"/>
              <a:t>. and monorail</a:t>
            </a:r>
          </a:p>
          <a:p>
            <a:pPr lvl="2"/>
            <a:r>
              <a:rPr lang="en-GB" dirty="0" smtClean="0"/>
              <a:t>…</a:t>
            </a:r>
          </a:p>
          <a:p>
            <a:r>
              <a:rPr lang="en-GB" u="sng" dirty="0" smtClean="0"/>
              <a:t>Only</a:t>
            </a:r>
            <a:r>
              <a:rPr lang="en-GB" dirty="0" smtClean="0"/>
              <a:t> equipment belonging to EL</a:t>
            </a:r>
          </a:p>
          <a:p>
            <a:pPr lvl="1"/>
            <a:r>
              <a:rPr lang="en-GB" dirty="0" smtClean="0"/>
              <a:t>Not </a:t>
            </a:r>
            <a:r>
              <a:rPr lang="en-GB" dirty="0"/>
              <a:t>counted in EL estimations – for ex.:</a:t>
            </a:r>
          </a:p>
          <a:p>
            <a:pPr lvl="2"/>
            <a:r>
              <a:rPr lang="en-GB" dirty="0" smtClean="0"/>
              <a:t>Signal boxes installed by EL but </a:t>
            </a:r>
            <a:r>
              <a:rPr lang="en-GB" dirty="0"/>
              <a:t>belonging</a:t>
            </a:r>
            <a:r>
              <a:rPr lang="en-GB" dirty="0" smtClean="0"/>
              <a:t> to others</a:t>
            </a:r>
          </a:p>
          <a:p>
            <a:pPr lvl="2"/>
            <a:r>
              <a:rPr lang="en-GB" dirty="0" smtClean="0"/>
              <a:t>Power sockets strips installed by others</a:t>
            </a:r>
          </a:p>
          <a:p>
            <a:pPr lvl="2"/>
            <a:r>
              <a:rPr lang="en-GB" dirty="0" smtClean="0"/>
              <a:t>…</a:t>
            </a:r>
            <a:endParaRPr lang="en-GB" dirty="0"/>
          </a:p>
          <a:p>
            <a:r>
              <a:rPr lang="en-GB" u="sng" dirty="0" smtClean="0"/>
              <a:t>Only</a:t>
            </a:r>
            <a:r>
              <a:rPr lang="en-GB" dirty="0" smtClean="0"/>
              <a:t> fibre optics installed by EL</a:t>
            </a:r>
          </a:p>
          <a:p>
            <a:pPr lvl="1"/>
            <a:r>
              <a:rPr lang="en-GB" dirty="0"/>
              <a:t>Not counted in EL </a:t>
            </a:r>
            <a:r>
              <a:rPr lang="en-GB" dirty="0" smtClean="0"/>
              <a:t>estimation users or experience fibres</a:t>
            </a:r>
          </a:p>
          <a:p>
            <a:endParaRPr lang="en-GB" dirty="0"/>
          </a:p>
          <a:p>
            <a:r>
              <a:rPr lang="en-GB" dirty="0" smtClean="0"/>
              <a:t>Assumptions:</a:t>
            </a:r>
          </a:p>
          <a:p>
            <a:pPr lvl="1"/>
            <a:r>
              <a:rPr lang="en-GB" dirty="0" smtClean="0"/>
              <a:t>Prices based on actual EL installation contracts: S213 (cabling) – S214 (FO) (prices from 2016)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Straight </a:t>
            </a:r>
            <a:r>
              <a:rPr lang="en-GB" dirty="0">
                <a:sym typeface="Wingdings" panose="05000000000000000000" pitchFamily="2" charset="2"/>
              </a:rPr>
              <a:t>dismounting </a:t>
            </a:r>
            <a:r>
              <a:rPr lang="en-GB" dirty="0" smtClean="0">
                <a:sym typeface="Wingdings" panose="05000000000000000000" pitchFamily="2" charset="2"/>
              </a:rPr>
              <a:t>approach – 1 phase per point</a:t>
            </a:r>
            <a:endParaRPr lang="en-GB" dirty="0" smtClean="0"/>
          </a:p>
          <a:p>
            <a:pPr lvl="1"/>
            <a:r>
              <a:rPr lang="en-GB" dirty="0" smtClean="0"/>
              <a:t>Rate exchange: 1 EUR = 1.2 CHF</a:t>
            </a:r>
          </a:p>
          <a:p>
            <a:pPr lvl="1"/>
            <a:r>
              <a:rPr lang="en-GB" dirty="0" smtClean="0"/>
              <a:t>Costs Uncertainty: Rank 3-4 according</a:t>
            </a:r>
            <a:r>
              <a:rPr lang="en-GB" dirty="0" smtClean="0">
                <a:sym typeface="Wingdings" panose="05000000000000000000" pitchFamily="2" charset="2"/>
              </a:rPr>
              <a:t> -10%, </a:t>
            </a:r>
            <a:r>
              <a:rPr lang="en-GB" u="sng" dirty="0" smtClean="0">
                <a:sym typeface="Wingdings" panose="05000000000000000000" pitchFamily="2" charset="2"/>
              </a:rPr>
              <a:t>+20%</a:t>
            </a:r>
            <a:r>
              <a:rPr lang="en-GB" u="sng" dirty="0" smtClean="0"/>
              <a:t>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Extra costs </a:t>
            </a:r>
            <a:r>
              <a:rPr lang="en-GB" u="sng" dirty="0" smtClean="0"/>
              <a:t>not</a:t>
            </a:r>
            <a:r>
              <a:rPr lang="en-GB" dirty="0" smtClean="0"/>
              <a:t> considered in EL cost estimation:</a:t>
            </a:r>
          </a:p>
          <a:p>
            <a:pPr lvl="1"/>
            <a:r>
              <a:rPr lang="en-GB" dirty="0" smtClean="0"/>
              <a:t>M4P for preparation and execution phases – different budget according HL-LHC C&amp;R</a:t>
            </a:r>
          </a:p>
          <a:p>
            <a:pPr lvl="1"/>
            <a:r>
              <a:rPr lang="en-GB" dirty="0" smtClean="0"/>
              <a:t>Safety compensatory measures during de-installation EL work phase and next</a:t>
            </a:r>
          </a:p>
          <a:p>
            <a:pPr lvl="1"/>
            <a:r>
              <a:rPr lang="en-GB" dirty="0" smtClean="0"/>
              <a:t>Civil </a:t>
            </a:r>
            <a:r>
              <a:rPr lang="en-GB" dirty="0" err="1"/>
              <a:t>eng.</a:t>
            </a:r>
            <a:r>
              <a:rPr lang="en-GB" dirty="0"/>
              <a:t> and metallic structures </a:t>
            </a:r>
            <a:r>
              <a:rPr lang="en-GB" dirty="0" smtClean="0"/>
              <a:t>modifications required for </a:t>
            </a:r>
            <a:r>
              <a:rPr lang="en-GB" dirty="0"/>
              <a:t>EL </a:t>
            </a:r>
            <a:r>
              <a:rPr lang="en-GB" dirty="0" smtClean="0"/>
              <a:t>equipment</a:t>
            </a:r>
          </a:p>
          <a:p>
            <a:pPr lvl="1"/>
            <a:r>
              <a:rPr lang="en-GB" dirty="0" smtClean="0"/>
              <a:t>Handling and transport of equips and cables</a:t>
            </a:r>
          </a:p>
          <a:p>
            <a:pPr lvl="1"/>
            <a:r>
              <a:rPr lang="en-GB" dirty="0" smtClean="0"/>
              <a:t>Treatment of irradiated cables and equipment</a:t>
            </a:r>
          </a:p>
          <a:p>
            <a:pPr lvl="1"/>
            <a:r>
              <a:rPr lang="en-GB" dirty="0" smtClean="0"/>
              <a:t>Personnel radiation protections for radiation areas during de-installation work</a:t>
            </a:r>
          </a:p>
          <a:p>
            <a:pPr lvl="1"/>
            <a:r>
              <a:rPr lang="en-GB" dirty="0" smtClean="0"/>
              <a:t>Others cables and equips not documented in EL DB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EN-EL, WP17.2 De-Installation Cost&amp;Schedule Estimation, 24.01.2018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 rot="20388555">
            <a:off x="-353256" y="91657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end-Jan 18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1896611 </a:t>
            </a:r>
          </a:p>
        </p:txBody>
      </p:sp>
      <p:sp>
        <p:nvSpPr>
          <p:cNvPr id="8" name="Rectangle 7"/>
          <p:cNvSpPr/>
          <p:nvPr/>
        </p:nvSpPr>
        <p:spPr>
          <a:xfrm>
            <a:off x="827584" y="4149080"/>
            <a:ext cx="7776864" cy="16561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7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4506220"/>
            <a:ext cx="6648078" cy="18486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Assumptions</a:t>
            </a:r>
            <a:r>
              <a:rPr lang="fr-CH" dirty="0"/>
              <a:t> for the </a:t>
            </a:r>
            <a:r>
              <a:rPr lang="fr-CH" dirty="0" err="1"/>
              <a:t>Cost</a:t>
            </a:r>
            <a:r>
              <a:rPr lang="fr-CH" dirty="0"/>
              <a:t> Estimation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21791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Each LHC points divided in 4 sectors:</a:t>
            </a:r>
          </a:p>
          <a:p>
            <a:pPr lvl="1"/>
            <a:r>
              <a:rPr lang="en-GB" dirty="0" smtClean="0"/>
              <a:t>2 services sectors and 2 tunnel sectors</a:t>
            </a:r>
          </a:p>
          <a:p>
            <a:pPr lvl="1"/>
            <a:r>
              <a:rPr lang="en-GB" dirty="0" smtClean="0"/>
              <a:t>Each sector was sub-divided on 2 main de-installation activities for:</a:t>
            </a:r>
          </a:p>
          <a:p>
            <a:pPr lvl="2"/>
            <a:r>
              <a:rPr lang="en-GB" dirty="0" smtClean="0"/>
              <a:t>LHC machine definitive de-installation (Q6-Q6, UL55, USC55, UL14-16, US15</a:t>
            </a:r>
          </a:p>
          <a:p>
            <a:pPr lvl="2"/>
            <a:r>
              <a:rPr lang="en-GB" dirty="0" smtClean="0"/>
              <a:t>New cores creation LHC tunnel (UAs and ULs)</a:t>
            </a:r>
          </a:p>
          <a:p>
            <a:pPr marL="914400" lvl="2" indent="0">
              <a:buNone/>
            </a:pPr>
            <a:endParaRPr lang="en-GB" dirty="0" smtClean="0"/>
          </a:p>
          <a:p>
            <a:r>
              <a:rPr lang="en-GB" dirty="0" smtClean="0"/>
              <a:t>Cables and equipment related to </a:t>
            </a:r>
            <a:r>
              <a:rPr lang="en-GB" dirty="0"/>
              <a:t>LHC machine definitive de-installation</a:t>
            </a:r>
            <a:r>
              <a:rPr lang="en-GB" dirty="0" smtClean="0"/>
              <a:t> :</a:t>
            </a:r>
          </a:p>
          <a:p>
            <a:pPr lvl="1"/>
            <a:r>
              <a:rPr lang="en-GB" dirty="0" smtClean="0"/>
              <a:t>Removal of all EL existing equipment related to LHC machine, ex.:</a:t>
            </a:r>
          </a:p>
          <a:p>
            <a:pPr lvl="2"/>
            <a:r>
              <a:rPr lang="en-GB" dirty="0" smtClean="0"/>
              <a:t>Power socket boxes +</a:t>
            </a:r>
            <a:r>
              <a:rPr lang="en-GB" dirty="0"/>
              <a:t>distribution boxes </a:t>
            </a:r>
            <a:r>
              <a:rPr lang="en-GB" dirty="0" smtClean="0"/>
              <a:t>dedicated to Vacuum systems in tunnel</a:t>
            </a:r>
          </a:p>
          <a:p>
            <a:pPr lvl="1"/>
            <a:r>
              <a:rPr lang="en-GB" dirty="0" smtClean="0"/>
              <a:t>Removal of all cables connecting to LHC machine equipment (inside LHC tunnel and services areas)</a:t>
            </a:r>
          </a:p>
          <a:p>
            <a:pPr lvl="2"/>
            <a:endParaRPr lang="en-GB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EN-EL, WP17.2 De-Installation Cost&amp;Schedule Estimation, 24.01.2018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763688" y="5337212"/>
            <a:ext cx="2736304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4139952" y="5733256"/>
            <a:ext cx="360040" cy="32722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/>
          <p:cNvSpPr/>
          <p:nvPr/>
        </p:nvSpPr>
        <p:spPr>
          <a:xfrm>
            <a:off x="4732446" y="5896868"/>
            <a:ext cx="972108" cy="195225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ectangle 10"/>
          <p:cNvSpPr/>
          <p:nvPr/>
        </p:nvSpPr>
        <p:spPr>
          <a:xfrm>
            <a:off x="5218500" y="5337212"/>
            <a:ext cx="2736304" cy="360040"/>
          </a:xfrm>
          <a:prstGeom prst="rect">
            <a:avLst/>
          </a:prstGeom>
          <a:noFill/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TextBox 11"/>
          <p:cNvSpPr txBox="1"/>
          <p:nvPr/>
        </p:nvSpPr>
        <p:spPr>
          <a:xfrm>
            <a:off x="336526" y="4965816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4 </a:t>
            </a:r>
            <a:r>
              <a:rPr lang="fr-CH" sz="1400" dirty="0" err="1" smtClean="0"/>
              <a:t>Sectors</a:t>
            </a:r>
            <a:r>
              <a:rPr lang="fr-CH" sz="1400" dirty="0" smtClean="0"/>
              <a:t> </a:t>
            </a:r>
            <a:r>
              <a:rPr lang="fr-CH" sz="1400" dirty="0" err="1" smtClean="0"/>
              <a:t>identified</a:t>
            </a:r>
            <a:r>
              <a:rPr lang="fr-CH" sz="1400" dirty="0" smtClean="0"/>
              <a:t> in LHC 5</a:t>
            </a:r>
            <a:endParaRPr lang="fr-CH" sz="1400" dirty="0"/>
          </a:p>
        </p:txBody>
      </p:sp>
      <p:sp>
        <p:nvSpPr>
          <p:cNvPr id="13" name="Rectangle 12"/>
          <p:cNvSpPr/>
          <p:nvPr/>
        </p:nvSpPr>
        <p:spPr>
          <a:xfrm rot="20388555">
            <a:off x="-353256" y="91657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end-Jan 18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1896611 </a:t>
            </a:r>
          </a:p>
        </p:txBody>
      </p:sp>
    </p:spTree>
    <p:extLst>
      <p:ext uri="{BB962C8B-B14F-4D97-AF65-F5344CB8AC3E}">
        <p14:creationId xmlns:p14="http://schemas.microsoft.com/office/powerpoint/2010/main" val="139085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Assumptions</a:t>
            </a:r>
            <a:r>
              <a:rPr lang="fr-CH" dirty="0"/>
              <a:t> for the </a:t>
            </a:r>
            <a:r>
              <a:rPr lang="fr-CH" dirty="0" err="1"/>
              <a:t>Cost</a:t>
            </a:r>
            <a:r>
              <a:rPr lang="fr-CH" dirty="0"/>
              <a:t> Estimation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07389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Cables and equipment related to </a:t>
            </a:r>
            <a:r>
              <a:rPr lang="en-GB" dirty="0" smtClean="0"/>
              <a:t>new </a:t>
            </a:r>
            <a:r>
              <a:rPr lang="en-GB" dirty="0"/>
              <a:t>cores creation </a:t>
            </a:r>
            <a:r>
              <a:rPr lang="en-GB" dirty="0" smtClean="0"/>
              <a:t>inside LHC </a:t>
            </a:r>
            <a:r>
              <a:rPr lang="en-GB" dirty="0"/>
              <a:t>tunnel (UAs and ULs)</a:t>
            </a:r>
          </a:p>
          <a:p>
            <a:pPr lvl="1"/>
            <a:r>
              <a:rPr lang="en-GB" dirty="0" smtClean="0"/>
              <a:t>Removal of </a:t>
            </a:r>
            <a:r>
              <a:rPr lang="en-GB" u="sng" dirty="0" smtClean="0"/>
              <a:t>all</a:t>
            </a:r>
            <a:r>
              <a:rPr lang="en-GB" dirty="0" smtClean="0"/>
              <a:t> EL existing equipment inside of the tunnel near CE works for new cores drilling areas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+10 m from each side of the cores. Equip. ex.:</a:t>
            </a:r>
          </a:p>
          <a:p>
            <a:pPr lvl="2"/>
            <a:r>
              <a:rPr lang="en-GB" dirty="0" err="1" smtClean="0"/>
              <a:t>Pw</a:t>
            </a:r>
            <a:r>
              <a:rPr lang="en-GB" dirty="0" smtClean="0"/>
              <a:t> socket boxes and </a:t>
            </a:r>
            <a:r>
              <a:rPr lang="en-GB" dirty="0" err="1" smtClean="0"/>
              <a:t>platines</a:t>
            </a:r>
            <a:r>
              <a:rPr lang="en-GB" dirty="0" smtClean="0"/>
              <a:t>, luminaires, “</a:t>
            </a:r>
            <a:r>
              <a:rPr lang="en-GB" dirty="0" err="1" smtClean="0"/>
              <a:t>tableautins</a:t>
            </a:r>
            <a:r>
              <a:rPr lang="en-GB" dirty="0" smtClean="0"/>
              <a:t>”, cable trays &amp; supports, “</a:t>
            </a:r>
            <a:r>
              <a:rPr lang="en-GB" dirty="0" err="1" smtClean="0"/>
              <a:t>goulotte</a:t>
            </a:r>
            <a:r>
              <a:rPr lang="en-GB" dirty="0" smtClean="0"/>
              <a:t> </a:t>
            </a:r>
            <a:r>
              <a:rPr lang="en-GB" dirty="0" err="1" smtClean="0"/>
              <a:t>sécurité</a:t>
            </a:r>
            <a:r>
              <a:rPr lang="en-GB" dirty="0" smtClean="0"/>
              <a:t>”</a:t>
            </a:r>
          </a:p>
          <a:p>
            <a:r>
              <a:rPr lang="en-GB" dirty="0"/>
              <a:t>De-installation of </a:t>
            </a:r>
            <a:r>
              <a:rPr lang="en-GB" u="sng" dirty="0"/>
              <a:t>all</a:t>
            </a:r>
            <a:r>
              <a:rPr lang="en-GB" dirty="0"/>
              <a:t> </a:t>
            </a:r>
            <a:r>
              <a:rPr lang="en-GB" dirty="0" smtClean="0"/>
              <a:t>cables (</a:t>
            </a:r>
            <a:r>
              <a:rPr lang="en-GB" dirty="0" err="1" smtClean="0"/>
              <a:t>pw</a:t>
            </a:r>
            <a:r>
              <a:rPr lang="en-GB" dirty="0" smtClean="0"/>
              <a:t> and signal) &amp; fibres identified by EL </a:t>
            </a:r>
            <a:r>
              <a:rPr lang="en-GB" u="sng" dirty="0" smtClean="0"/>
              <a:t>in transit  </a:t>
            </a:r>
            <a:r>
              <a:rPr lang="en-GB" dirty="0" smtClean="0"/>
              <a:t>inside CE work areas </a:t>
            </a:r>
            <a:r>
              <a:rPr lang="en-GB" dirty="0"/>
              <a:t>– whole length of the </a:t>
            </a:r>
            <a:r>
              <a:rPr lang="en-GB" dirty="0" smtClean="0"/>
              <a:t>cables between source connection point, ex.: cable from SE1 to RR13</a:t>
            </a: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EN-EL, WP17.2 De-Installation Cost&amp;Schedule Estimation, 24.01.2018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6635" y="4178915"/>
            <a:ext cx="3650729" cy="20623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20388555">
            <a:off x="-353256" y="91657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end-Jan 18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1896611 </a:t>
            </a:r>
          </a:p>
        </p:txBody>
      </p:sp>
      <p:sp>
        <p:nvSpPr>
          <p:cNvPr id="8" name="Rectangle 7"/>
          <p:cNvSpPr/>
          <p:nvPr/>
        </p:nvSpPr>
        <p:spPr>
          <a:xfrm>
            <a:off x="827584" y="1052736"/>
            <a:ext cx="7776864" cy="19105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1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N. Dos Santos - EN/EL - 22.10.2019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187624" y="2969027"/>
            <a:ext cx="65527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360384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412" y="180000"/>
            <a:ext cx="7920000" cy="720000"/>
          </a:xfrm>
        </p:spPr>
        <p:txBody>
          <a:bodyPr/>
          <a:lstStyle/>
          <a:p>
            <a:r>
              <a:rPr lang="fr-CH" dirty="0" smtClean="0"/>
              <a:t>EN-EL </a:t>
            </a:r>
            <a:r>
              <a:rPr lang="fr-CH" dirty="0" err="1" smtClean="0"/>
              <a:t>electrical</a:t>
            </a:r>
            <a:r>
              <a:rPr lang="fr-CH" dirty="0" smtClean="0"/>
              <a:t> services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N. Dos Santos - EN/EL - 22.10.2019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7324384" cy="50160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Services maintained and to be keep </a:t>
            </a:r>
            <a:r>
              <a:rPr lang="en-US" dirty="0" smtClean="0">
                <a:solidFill>
                  <a:srgbClr val="FF0000"/>
                </a:solidFill>
              </a:rPr>
              <a:t>LIVE</a:t>
            </a:r>
            <a:r>
              <a:rPr lang="en-US" dirty="0" smtClean="0"/>
              <a:t> during cores drilling works:</a:t>
            </a:r>
          </a:p>
          <a:p>
            <a:pPr lvl="1"/>
            <a:r>
              <a:rPr lang="en-US" dirty="0" err="1" smtClean="0"/>
              <a:t>Arrêt</a:t>
            </a:r>
            <a:r>
              <a:rPr lang="en-US" dirty="0" smtClean="0"/>
              <a:t> </a:t>
            </a:r>
            <a:r>
              <a:rPr lang="en-US" dirty="0" err="1" smtClean="0"/>
              <a:t>d’Urgence</a:t>
            </a:r>
            <a:r>
              <a:rPr lang="en-US" dirty="0" smtClean="0"/>
              <a:t> </a:t>
            </a:r>
            <a:r>
              <a:rPr lang="en-US" dirty="0" err="1" smtClean="0"/>
              <a:t>Généraux</a:t>
            </a:r>
            <a:r>
              <a:rPr lang="en-US" dirty="0" smtClean="0"/>
              <a:t> (AUG) – AUG buttons installed on “</a:t>
            </a:r>
            <a:r>
              <a:rPr lang="en-US" dirty="0" err="1" smtClean="0"/>
              <a:t>tableautins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Lighting:</a:t>
            </a:r>
          </a:p>
          <a:p>
            <a:pPr lvl="2"/>
            <a:r>
              <a:rPr lang="en-US" dirty="0" smtClean="0"/>
              <a:t>Switched (normal lighting commanded by CCC)</a:t>
            </a:r>
          </a:p>
          <a:p>
            <a:pPr lvl="2"/>
            <a:r>
              <a:rPr lang="en-US" dirty="0" smtClean="0"/>
              <a:t>Permanent (minimum lighting)</a:t>
            </a:r>
          </a:p>
          <a:p>
            <a:pPr lvl="2"/>
            <a:r>
              <a:rPr lang="en-US" dirty="0" smtClean="0"/>
              <a:t>Safety (luminaires installed on «</a:t>
            </a:r>
            <a:r>
              <a:rPr lang="en-US" dirty="0" err="1" smtClean="0"/>
              <a:t>tableautins</a:t>
            </a:r>
            <a:r>
              <a:rPr lang="en-US" dirty="0" smtClean="0"/>
              <a:t>»)</a:t>
            </a:r>
          </a:p>
          <a:p>
            <a:pPr lvl="1"/>
            <a:r>
              <a:rPr lang="en-US" dirty="0" smtClean="0"/>
              <a:t>General power distribution sockets (F1) – blue distribution boxes</a:t>
            </a:r>
          </a:p>
          <a:p>
            <a:pPr lvl="1"/>
            <a:r>
              <a:rPr lang="en-US" dirty="0" smtClean="0"/>
              <a:t>Main 18 kV power distribution loop – present in the «</a:t>
            </a:r>
            <a:r>
              <a:rPr lang="en-US" dirty="0" err="1" smtClean="0"/>
              <a:t>caniveau</a:t>
            </a:r>
            <a:r>
              <a:rPr lang="en-US" dirty="0" smtClean="0"/>
              <a:t>»</a:t>
            </a:r>
          </a:p>
          <a:p>
            <a:r>
              <a:rPr lang="en-US" dirty="0" smtClean="0"/>
              <a:t>Cables locked-out but to keep if possible</a:t>
            </a:r>
          </a:p>
          <a:p>
            <a:pPr lvl="1"/>
            <a:r>
              <a:rPr lang="en-US" dirty="0" smtClean="0"/>
              <a:t>18 kV cable dedicated to RRs power converters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266" y="1314049"/>
            <a:ext cx="1226303" cy="1478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1265" y="2811974"/>
            <a:ext cx="1226304" cy="11227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0162" y="5445224"/>
            <a:ext cx="1042838" cy="10021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1265" y="3954075"/>
            <a:ext cx="1226303" cy="10070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1265" y="4981588"/>
            <a:ext cx="1226303" cy="77080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9913570">
            <a:off x="-331197" y="168133"/>
            <a:ext cx="27198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Reminder of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presentation done end-Jun 19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EDMS </a:t>
            </a:r>
            <a:r>
              <a:rPr lang="en-US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2258938 </a:t>
            </a:r>
          </a:p>
        </p:txBody>
      </p:sp>
    </p:spTree>
    <p:extLst>
      <p:ext uri="{BB962C8B-B14F-4D97-AF65-F5344CB8AC3E}">
        <p14:creationId xmlns:p14="http://schemas.microsoft.com/office/powerpoint/2010/main" val="220347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5869</TotalTime>
  <Words>1877</Words>
  <Application>Microsoft Office PowerPoint</Application>
  <PresentationFormat>On-screen Show (4:3)</PresentationFormat>
  <Paragraphs>368</Paragraphs>
  <Slides>42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Wingdings</vt:lpstr>
      <vt:lpstr>Thème Office</vt:lpstr>
      <vt:lpstr>WP17.2 – Electrical distribution Power distribution LS3 De-cabling works phasing and durations in LSS1-5</vt:lpstr>
      <vt:lpstr>Summary</vt:lpstr>
      <vt:lpstr>PowerPoint Presentation</vt:lpstr>
      <vt:lpstr>Context and requests</vt:lpstr>
      <vt:lpstr>Assumptions for the Cost Estimation</vt:lpstr>
      <vt:lpstr>Assumptions for the Cost Estimation</vt:lpstr>
      <vt:lpstr>Assumptions for the Cost Estimation</vt:lpstr>
      <vt:lpstr>PowerPoint Presentation</vt:lpstr>
      <vt:lpstr>EN-EL electrical services</vt:lpstr>
      <vt:lpstr>LSS1L – RI13</vt:lpstr>
      <vt:lpstr>LSS1R – RI17</vt:lpstr>
      <vt:lpstr>LSS1R – RI13 &amp; RI17 - Tableautins</vt:lpstr>
      <vt:lpstr>LSS5L – R53 &amp; R54</vt:lpstr>
      <vt:lpstr>LSS5R – UJ57</vt:lpstr>
      <vt:lpstr>LSS5R – UJ57</vt:lpstr>
      <vt:lpstr>LSS5R – R57</vt:lpstr>
      <vt:lpstr>LSS5 – R53/54 &amp; UJ57/R57 - Tableautins</vt:lpstr>
      <vt:lpstr>Conclusions/Next steps</vt:lpstr>
      <vt:lpstr>PowerPoint Presentation</vt:lpstr>
      <vt:lpstr>WP15 - LS3 Planning for C&amp;SR Nov 2019</vt:lpstr>
      <vt:lpstr>WP15 - LS3 Planning for C&amp;SR Nov 2019</vt:lpstr>
      <vt:lpstr>LS3 Electrical distribution works phasing and durations LSS 1L (only) </vt:lpstr>
      <vt:lpstr>LS3 Electrical distribution works phasing and durations LSS 5R (only) </vt:lpstr>
      <vt:lpstr>Conclusions/Next steps</vt:lpstr>
      <vt:lpstr>Conclusions/Next steps</vt:lpstr>
      <vt:lpstr>PowerPoint Presentation</vt:lpstr>
      <vt:lpstr>PowerPoint Presentation</vt:lpstr>
      <vt:lpstr>LSS1L – RI13 Cores impact forecast</vt:lpstr>
      <vt:lpstr>LSS1L – RI13 Cores impact forecast</vt:lpstr>
      <vt:lpstr>LSS1L – RI13 Cores impact forecast</vt:lpstr>
      <vt:lpstr>LSS5R – UJ57</vt:lpstr>
      <vt:lpstr>RESUME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Nuno Dos Santos</cp:lastModifiedBy>
  <cp:revision>102</cp:revision>
  <dcterms:created xsi:type="dcterms:W3CDTF">2016-01-11T14:38:10Z</dcterms:created>
  <dcterms:modified xsi:type="dcterms:W3CDTF">2019-10-22T15:08:36Z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