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12192000"/>
  <p:notesSz cx="6858000" cy="9144000"/>
  <p:embeddedFontLst>
    <p:embeddedFont>
      <p:font typeface="Arial Black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681546-2F67-47AC-BCC7-193DAC5816CC}">
  <a:tblStyle styleId="{57681546-2F67-47AC-BCC7-193DAC5816C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ArialBlack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42158c741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ga42158c741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a42158c741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5" name="Google Shape;175;ga42158c741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a42158c741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ga42158c741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42158c741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ga42158c741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a42158c741_0_1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ga42158c741_0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42158c741_0_1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ga42158c741_0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a42158c741_0_1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ga42158c741_0_1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7" name="Google Shape;2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a42158c741_0_1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3" name="Google Shape;243;ga42158c741_0_1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a42158c741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2" name="Google Shape;252;ga42158c741_0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a42158c741_0_1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1" name="Google Shape;261;ga42158c741_0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a42158c741_0_1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0" name="Google Shape;270;ga42158c741_0_1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a42158c741_0_1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9" name="Google Shape;279;ga42158c741_0_1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a42158c741_0_1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ga42158c741_0_1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a4551fc17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9" name="Google Shape;309;ga4551fc17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a42158c741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ga42158c741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a42158c741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ga42158c741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42158c741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ga42158c741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a42158c741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ga42158c741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42158c741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ga42158c741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42158c741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ga42158c741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a42158c741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ga42158c741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Standard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Full-slide imag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(two text columns)">
  <p:cSld name="Comparison (two text columns)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large image">
  <p:cSld name="Text alongside large imag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two images">
  <p:cSld name="Text alongside two image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7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images below">
  <p:cSld name="Text with images below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8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8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no formatting)">
  <p:cSld name="Blank (no formatting)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b="0" i="0" lang="de-DE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hyperlink" Target="http://dx.doi.org/10.1145/3360307" TargetMode="External"/><Relationship Id="rId5" Type="http://schemas.openxmlformats.org/officeDocument/2006/relationships/hyperlink" Target="http://dx.doi.org/10.1145/3360307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35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Relationship Id="rId4" Type="http://schemas.openxmlformats.org/officeDocument/2006/relationships/image" Target="../media/image33.png"/><Relationship Id="rId5" Type="http://schemas.openxmlformats.org/officeDocument/2006/relationships/image" Target="../media/image25.png"/><Relationship Id="rId6" Type="http://schemas.openxmlformats.org/officeDocument/2006/relationships/image" Target="../media/image30.png"/><Relationship Id="rId7" Type="http://schemas.openxmlformats.org/officeDocument/2006/relationships/image" Target="../media/image19.png"/><Relationship Id="rId8" Type="http://schemas.openxmlformats.org/officeDocument/2006/relationships/image" Target="../media/image2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Relationship Id="rId5" Type="http://schemas.openxmlformats.org/officeDocument/2006/relationships/image" Target="../media/image30.png"/><Relationship Id="rId6" Type="http://schemas.openxmlformats.org/officeDocument/2006/relationships/image" Target="../media/image19.png"/><Relationship Id="rId7" Type="http://schemas.openxmlformats.org/officeDocument/2006/relationships/image" Target="../media/image27.png"/><Relationship Id="rId8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/>
          <p:nvPr>
            <p:ph type="ctrTitle"/>
          </p:nvPr>
        </p:nvSpPr>
        <p:spPr>
          <a:xfrm>
            <a:off x="1524000" y="3501519"/>
            <a:ext cx="9144000" cy="13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5400"/>
              <a:buFont typeface="Arial Black"/>
              <a:buNone/>
            </a:pPr>
            <a:r>
              <a:rPr lang="de-DE" sz="4300"/>
              <a:t>Accelerating GAN training using distributed tensorflow and highly parallel hardware</a:t>
            </a:r>
            <a:endParaRPr sz="4300"/>
          </a:p>
        </p:txBody>
      </p:sp>
      <p:sp>
        <p:nvSpPr>
          <p:cNvPr id="83" name="Google Shape;83;p10"/>
          <p:cNvSpPr txBox="1"/>
          <p:nvPr>
            <p:ph idx="1" type="subTitle"/>
          </p:nvPr>
        </p:nvSpPr>
        <p:spPr>
          <a:xfrm>
            <a:off x="1524000" y="471801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84" name="Google Shape;84;p10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00"/>
              <a:buFont typeface="Arial"/>
              <a:buNone/>
            </a:pPr>
            <a:r>
              <a:rPr lang="de-DE"/>
              <a:t>IML 2020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5" name="Google Shape;85;p10"/>
          <p:cNvSpPr txBox="1"/>
          <p:nvPr>
            <p:ph idx="3" type="body"/>
          </p:nvPr>
        </p:nvSpPr>
        <p:spPr>
          <a:xfrm>
            <a:off x="1524000" y="5490345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/>
              <a:t>Renato Cardoso IT-DI-OPL</a:t>
            </a:r>
            <a:r>
              <a:rPr lang="de-DE"/>
              <a:t>, Sofia Vallecorsa IT-DI-OPL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86" name="Google Shape;8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1074" y="333424"/>
            <a:ext cx="3998495" cy="135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 Parallel Approach</a:t>
            </a:r>
            <a:endParaRPr sz="3959"/>
          </a:p>
        </p:txBody>
      </p:sp>
      <p:sp>
        <p:nvSpPr>
          <p:cNvPr id="168" name="Google Shape;168;p19"/>
          <p:cNvSpPr txBox="1"/>
          <p:nvPr>
            <p:ph idx="1" type="body"/>
          </p:nvPr>
        </p:nvSpPr>
        <p:spPr>
          <a:xfrm>
            <a:off x="751600" y="1239150"/>
            <a:ext cx="64026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Using </a:t>
            </a:r>
            <a:r>
              <a:rPr lang="de-DE">
                <a:solidFill>
                  <a:srgbClr val="FF0000"/>
                </a:solidFill>
              </a:rPr>
              <a:t>Tensorflow TPU Strategy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Weight updates using All-reduce and a 2D torus topology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Model needs to be initialized in strategy scope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Tensorflow Train_on_batch function takes care of distributed training.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Cores on a Cloud </a:t>
            </a:r>
            <a:r>
              <a:rPr lang="de-DE">
                <a:solidFill>
                  <a:srgbClr val="FF0000"/>
                </a:solidFill>
              </a:rPr>
              <a:t>TPU execute an identical program</a:t>
            </a:r>
            <a:r>
              <a:rPr lang="de-DE"/>
              <a:t> residing in their own respective HBM in a synchronous manner.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A reduction operation is performed at the end of each neural network step across all the cores.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9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70" name="Google Shape;170;p19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4650" y="1509338"/>
            <a:ext cx="4288424" cy="30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9"/>
          <p:cNvSpPr txBox="1"/>
          <p:nvPr/>
        </p:nvSpPr>
        <p:spPr>
          <a:xfrm>
            <a:off x="9875850" y="4676225"/>
            <a:ext cx="1636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/>
              <a:t>DOI:</a:t>
            </a:r>
            <a:r>
              <a:rPr lang="de-DE" sz="1100">
                <a:uFill>
                  <a:noFill/>
                </a:uFill>
                <a:hlinkClick r:id="rId4"/>
              </a:rPr>
              <a:t> </a:t>
            </a:r>
            <a:r>
              <a:rPr lang="de-DE" sz="1100" u="sng">
                <a:solidFill>
                  <a:srgbClr val="6D24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10.1145/3360307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 Configuration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969800" y="1426300"/>
            <a:ext cx="8132700" cy="44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Test were run on </a:t>
            </a:r>
            <a:r>
              <a:rPr lang="de-DE">
                <a:solidFill>
                  <a:srgbClr val="FF0000"/>
                </a:solidFill>
              </a:rPr>
              <a:t>TPU version 3 with 8 cores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>
                <a:solidFill>
                  <a:srgbClr val="FF0000"/>
                </a:solidFill>
              </a:rPr>
              <a:t>Multiple batch sizes</a:t>
            </a:r>
            <a:r>
              <a:rPr lang="de-DE"/>
              <a:t> were used to see the difference in performance.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Batch specification for one TPU core: </a:t>
            </a:r>
            <a:endParaRPr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8 cores -&gt; Global batch size = 8 x batch size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 measured the average of time for each individual training.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In the end we measured the average time for one epoch for the best setup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All times are in seconds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1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 Results</a:t>
            </a:r>
            <a:endParaRPr/>
          </a:p>
        </p:txBody>
      </p:sp>
      <p:sp>
        <p:nvSpPr>
          <p:cNvPr id="186" name="Google Shape;186;p21"/>
          <p:cNvSpPr txBox="1"/>
          <p:nvPr>
            <p:ph idx="1" type="body"/>
          </p:nvPr>
        </p:nvSpPr>
        <p:spPr>
          <a:xfrm>
            <a:off x="751600" y="1239150"/>
            <a:ext cx="10688700" cy="21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Best Result - 8 cores batch size of 128 for each core.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64 batch size - similar training time - double the batches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256 batch size - </a:t>
            </a:r>
            <a:r>
              <a:rPr lang="de-DE"/>
              <a:t>double</a:t>
            </a:r>
            <a:r>
              <a:rPr lang="de-DE"/>
              <a:t> training time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Average time per epoch of best Result: </a:t>
            </a:r>
            <a:r>
              <a:rPr lang="de-DE">
                <a:solidFill>
                  <a:srgbClr val="FF0000"/>
                </a:solidFill>
              </a:rPr>
              <a:t>2070 seconds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1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88" name="Google Shape;188;p21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89" name="Google Shape;18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875" y="3352350"/>
            <a:ext cx="375285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6100" y="3429000"/>
            <a:ext cx="375285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18325" y="3429000"/>
            <a:ext cx="3752850" cy="25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 Results Validation</a:t>
            </a:r>
            <a:endParaRPr/>
          </a:p>
        </p:txBody>
      </p:sp>
      <p:sp>
        <p:nvSpPr>
          <p:cNvPr id="197" name="Google Shape;197;p22"/>
          <p:cNvSpPr txBox="1"/>
          <p:nvPr>
            <p:ph idx="1" type="body"/>
          </p:nvPr>
        </p:nvSpPr>
        <p:spPr>
          <a:xfrm>
            <a:off x="665100" y="1239150"/>
            <a:ext cx="106887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Results obtained from running the on TPUs v3 with 8 cores and a batch per core of 128, during 40 epochs.</a:t>
            </a:r>
            <a:endParaRPr/>
          </a:p>
        </p:txBody>
      </p:sp>
      <p:sp>
        <p:nvSpPr>
          <p:cNvPr id="198" name="Google Shape;198;p22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99" name="Google Shape;199;p22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200" name="Google Shape;20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21063"/>
            <a:ext cx="3840829" cy="261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0525" y="2121050"/>
            <a:ext cx="3786877" cy="2615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07088" y="2172061"/>
            <a:ext cx="3680925" cy="251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2"/>
          <p:cNvSpPr txBox="1"/>
          <p:nvPr>
            <p:ph idx="1" type="body"/>
          </p:nvPr>
        </p:nvSpPr>
        <p:spPr>
          <a:xfrm>
            <a:off x="-12" y="5003538"/>
            <a:ext cx="39399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Shower Shapes for Geant4 vs. GAN events along x, y and z in log scale</a:t>
            </a:r>
            <a:endParaRPr/>
          </a:p>
        </p:txBody>
      </p:sp>
      <p:sp>
        <p:nvSpPr>
          <p:cNvPr id="204" name="Google Shape;204;p22"/>
          <p:cNvSpPr txBox="1"/>
          <p:nvPr>
            <p:ph idx="1" type="body"/>
          </p:nvPr>
        </p:nvSpPr>
        <p:spPr>
          <a:xfrm>
            <a:off x="4353513" y="4983225"/>
            <a:ext cx="35409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Shower Shapes </a:t>
            </a:r>
            <a:r>
              <a:rPr lang="de-DE"/>
              <a:t>for Geant4 vs. GAN events along x, y and z</a:t>
            </a:r>
            <a:endParaRPr/>
          </a:p>
        </p:txBody>
      </p:sp>
      <p:sp>
        <p:nvSpPr>
          <p:cNvPr id="205" name="Google Shape;205;p22"/>
          <p:cNvSpPr txBox="1"/>
          <p:nvPr>
            <p:ph idx="1" type="body"/>
          </p:nvPr>
        </p:nvSpPr>
        <p:spPr>
          <a:xfrm>
            <a:off x="8308050" y="4983225"/>
            <a:ext cx="3939900" cy="13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Sampling fraction GAN and Geant4 events for 100 − 200 GeV primary energy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GPU+TPU Comparison</a:t>
            </a:r>
            <a:endParaRPr/>
          </a:p>
        </p:txBody>
      </p:sp>
      <p:sp>
        <p:nvSpPr>
          <p:cNvPr id="211" name="Google Shape;211;p23"/>
          <p:cNvSpPr txBox="1"/>
          <p:nvPr>
            <p:ph idx="1" type="body"/>
          </p:nvPr>
        </p:nvSpPr>
        <p:spPr>
          <a:xfrm>
            <a:off x="545525" y="1239150"/>
            <a:ext cx="8062200" cy="22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Batch size: 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4 GPU = 4 x 128 = </a:t>
            </a:r>
            <a:r>
              <a:rPr lang="de-DE">
                <a:solidFill>
                  <a:srgbClr val="FF0000"/>
                </a:solidFill>
              </a:rPr>
              <a:t>512</a:t>
            </a:r>
            <a:r>
              <a:rPr lang="de-DE"/>
              <a:t>  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8 cores TPU = 8 x 128 = </a:t>
            </a:r>
            <a:r>
              <a:rPr lang="de-DE">
                <a:solidFill>
                  <a:srgbClr val="FF0000"/>
                </a:solidFill>
              </a:rPr>
              <a:t>1024</a:t>
            </a:r>
            <a:r>
              <a:rPr lang="de-DE"/>
              <a:t>.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TPU are better than 4 GPUs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Price: 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TPU: 1 USD/hour -&gt; </a:t>
            </a:r>
            <a:r>
              <a:rPr lang="de-DE">
                <a:solidFill>
                  <a:srgbClr val="FF0000"/>
                </a:solidFill>
              </a:rPr>
              <a:t>4,6 per epoch</a:t>
            </a:r>
            <a:endParaRPr>
              <a:solidFill>
                <a:srgbClr val="FF0000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GPU: 1,8 USD/hour -&gt; </a:t>
            </a:r>
            <a:r>
              <a:rPr lang="de-DE">
                <a:solidFill>
                  <a:srgbClr val="FF0000"/>
                </a:solidFill>
              </a:rPr>
              <a:t>5,13 per epoch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12" name="Google Shape;212;p23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13" name="Google Shape;213;p23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214" name="Google Shape;2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925" y="3678375"/>
            <a:ext cx="35814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1700" y="3678375"/>
            <a:ext cx="35814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8475" y="3678375"/>
            <a:ext cx="363855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3"/>
          <p:cNvSpPr txBox="1"/>
          <p:nvPr/>
        </p:nvSpPr>
        <p:spPr>
          <a:xfrm>
            <a:off x="8607750" y="1239150"/>
            <a:ext cx="3000000" cy="19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solidFill>
                  <a:srgbClr val="2A7DBF"/>
                </a:solidFill>
              </a:rPr>
              <a:t>Average Time per epoch:</a:t>
            </a:r>
            <a:endParaRPr sz="2400">
              <a:solidFill>
                <a:srgbClr val="2A7DBF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Char char="●"/>
            </a:pPr>
            <a:r>
              <a:rPr lang="de-DE" sz="2400">
                <a:solidFill>
                  <a:srgbClr val="2A7DBF"/>
                </a:solidFill>
              </a:rPr>
              <a:t>4 GPU: 2565</a:t>
            </a:r>
            <a:endParaRPr sz="2400">
              <a:solidFill>
                <a:srgbClr val="2A7DBF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Char char="●"/>
            </a:pPr>
            <a:r>
              <a:rPr lang="de-DE" sz="2400">
                <a:solidFill>
                  <a:srgbClr val="2A7DBF"/>
                </a:solidFill>
              </a:rPr>
              <a:t>TPU v3-8: 2070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/>
          </a:p>
        </p:txBody>
      </p:sp>
      <p:sp>
        <p:nvSpPr>
          <p:cNvPr id="223" name="Google Shape;223;p24"/>
          <p:cNvSpPr txBox="1"/>
          <p:nvPr>
            <p:ph idx="1" type="body"/>
          </p:nvPr>
        </p:nvSpPr>
        <p:spPr>
          <a:xfrm>
            <a:off x="751600" y="1239150"/>
            <a:ext cx="10688700" cy="37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Deployment of  3DGAN training on GPUs and TPUs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Benchmark of TPUs and GPUs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TPUs offer better performance than GPUs but still present a bottleneck in training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/>
              <a:t>Future Work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Increase the amount of code being parallelized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Better strategies for data input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Modify models run on TPUs to achieve better performance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4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25" name="Google Shape;225;p24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sp>
        <p:nvSpPr>
          <p:cNvPr id="226" name="Google Shape;226;p24"/>
          <p:cNvSpPr txBox="1"/>
          <p:nvPr/>
        </p:nvSpPr>
        <p:spPr>
          <a:xfrm>
            <a:off x="1449525" y="5517575"/>
            <a:ext cx="87594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20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Resources accessed on GCloud thanks to the CERN openlab + Google collaboration</a:t>
            </a:r>
            <a:endParaRPr sz="20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59"/>
              <a:buFont typeface="Arial Black"/>
              <a:buNone/>
            </a:pPr>
            <a:r>
              <a:t/>
            </a:r>
            <a:endParaRPr/>
          </a:p>
        </p:txBody>
      </p:sp>
      <p:sp>
        <p:nvSpPr>
          <p:cNvPr id="232" name="Google Shape;232;p25"/>
          <p:cNvSpPr txBox="1"/>
          <p:nvPr>
            <p:ph idx="1" type="body"/>
          </p:nvPr>
        </p:nvSpPr>
        <p:spPr>
          <a:xfrm>
            <a:off x="751600" y="1239150"/>
            <a:ext cx="106887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4800"/>
              <a:t>Any questions?</a:t>
            </a:r>
            <a:endParaRPr sz="4800"/>
          </a:p>
        </p:txBody>
      </p:sp>
      <p:sp>
        <p:nvSpPr>
          <p:cNvPr id="233" name="Google Shape;233;p25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34" name="Google Shape;234;p25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"/>
          <p:cNvSpPr txBox="1"/>
          <p:nvPr>
            <p:ph type="title"/>
          </p:nvPr>
        </p:nvSpPr>
        <p:spPr>
          <a:xfrm>
            <a:off x="616074" y="2653748"/>
            <a:ext cx="10952921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800"/>
              <a:buFont typeface="Arial"/>
              <a:buNone/>
            </a:pPr>
            <a:r>
              <a:rPr b="0" lang="de-DE" sz="4800">
                <a:latin typeface="Arial"/>
                <a:ea typeface="Arial"/>
                <a:cs typeface="Arial"/>
                <a:sym typeface="Arial"/>
              </a:rPr>
              <a:t>Thank you for your Attention!</a:t>
            </a:r>
            <a:endParaRPr sz="6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5047" y="1295407"/>
            <a:ext cx="1171074" cy="117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7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GAN Training - Discriminator</a:t>
            </a:r>
            <a:endParaRPr/>
          </a:p>
        </p:txBody>
      </p:sp>
      <p:sp>
        <p:nvSpPr>
          <p:cNvPr id="246" name="Google Shape;246;p27"/>
          <p:cNvSpPr txBox="1"/>
          <p:nvPr>
            <p:ph idx="1" type="body"/>
          </p:nvPr>
        </p:nvSpPr>
        <p:spPr>
          <a:xfrm>
            <a:off x="751600" y="1239150"/>
            <a:ext cx="62466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Discriminator has two steps for training, the Real data training and the Fake data training.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In order to train the Discriminator on real data we use “1” labels + small fraction of “0” to introduce noise.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For the fake data we use “0” labels + a small fraction of  “1” to introduce noise.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7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48" name="Google Shape;248;p27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249" name="Google Shape;2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50400" y="586975"/>
            <a:ext cx="1914525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GAN Training - Generator</a:t>
            </a:r>
            <a:endParaRPr/>
          </a:p>
        </p:txBody>
      </p:sp>
      <p:sp>
        <p:nvSpPr>
          <p:cNvPr id="255" name="Google Shape;255;p28"/>
          <p:cNvSpPr txBox="1"/>
          <p:nvPr>
            <p:ph idx="1" type="body"/>
          </p:nvPr>
        </p:nvSpPr>
        <p:spPr>
          <a:xfrm>
            <a:off x="751600" y="1239150"/>
            <a:ext cx="69012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Generator only needs to train using the random noise to generate the image and pass it to the Discriminator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combined model is responsible for generating the image and updating the weights of the generator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Generator is trained twice to balance the training of the Discriminator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 use “1” labels in order to give the idea that the generated data is all real data.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8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57" name="Google Shape;257;p28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258" name="Google Shape;25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92354" y="1239147"/>
            <a:ext cx="2535100" cy="3922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Architecture of the GAN</a:t>
            </a:r>
            <a:endParaRPr sz="3959"/>
          </a:p>
        </p:txBody>
      </p:sp>
      <p:sp>
        <p:nvSpPr>
          <p:cNvPr id="92" name="Google Shape;92;p11"/>
          <p:cNvSpPr txBox="1"/>
          <p:nvPr>
            <p:ph idx="1" type="body"/>
          </p:nvPr>
        </p:nvSpPr>
        <p:spPr>
          <a:xfrm>
            <a:off x="751600" y="1246950"/>
            <a:ext cx="10751100" cy="17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3D convolutional Generative Adversarial Network using physics constraints.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Generates 51x51x25 pixels images, representing energy depositions in calorimeters, similar to the ones generated by Monte Carlo.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1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95" name="Google Shape;9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9350" y="2714150"/>
            <a:ext cx="6853296" cy="343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9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Backup v3-32</a:t>
            </a:r>
            <a:endParaRPr/>
          </a:p>
        </p:txBody>
      </p:sp>
      <p:sp>
        <p:nvSpPr>
          <p:cNvPr id="264" name="Google Shape;264;p29"/>
          <p:cNvSpPr txBox="1"/>
          <p:nvPr>
            <p:ph idx="1" type="body"/>
          </p:nvPr>
        </p:nvSpPr>
        <p:spPr>
          <a:xfrm>
            <a:off x="751600" y="1239150"/>
            <a:ext cx="106887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9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66" name="Google Shape;266;p29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graphicFrame>
        <p:nvGraphicFramePr>
          <p:cNvPr id="267" name="Google Shape;267;p29"/>
          <p:cNvGraphicFramePr/>
          <p:nvPr/>
        </p:nvGraphicFramePr>
        <p:xfrm>
          <a:off x="3066963" y="1028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{57681546-2F67-47AC-BCC7-193DAC5816CC}</a:tableStyleId>
              </a:tblPr>
              <a:tblGrid>
                <a:gridCol w="1284150"/>
                <a:gridCol w="2699125"/>
                <a:gridCol w="1489375"/>
                <a:gridCol w="1504925"/>
              </a:tblGrid>
              <a:tr h="409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TPU v3-32</a:t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batch 128</a:t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TPU v3-8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batch 128</a:t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9625">
                <a:tc row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Discriminator Training</a:t>
                      </a:r>
                      <a:endParaRPr sz="1800" u="none" cap="none" strike="noStrike"/>
                    </a:p>
                  </a:txBody>
                  <a:tcPr marT="91425" marB="91425" marR="91425" marL="914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Initialization and image generation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18,1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5,3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Real data train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13,2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1,1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Fake data train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16,3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1,7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Sum of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47,6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8,2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409625">
                <a:tc row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Generator Training</a:t>
                      </a:r>
                      <a:endParaRPr sz="1800" u="none" cap="none" strike="noStrike"/>
                    </a:p>
                  </a:txBody>
                  <a:tcPr marT="91425" marB="91425" marR="91425" marL="91425" anchor="ctr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Initialization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0,6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2,4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Image generation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0,047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0,013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Training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2,7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1,6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Sum of times</a:t>
                      </a:r>
                      <a:endParaRPr sz="1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14,894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5,626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</a:tr>
              <a:tr h="4096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Total training Time </a:t>
                      </a:r>
                      <a:endParaRPr sz="1800" u="none" cap="none" strike="noStrike"/>
                    </a:p>
                  </a:txBody>
                  <a:tcPr marT="91425" marB="91425" marR="91425" marL="91425" anchor="ctr"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62,494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13,626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0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Backup v2-8</a:t>
            </a:r>
            <a:endParaRPr/>
          </a:p>
        </p:txBody>
      </p:sp>
      <p:sp>
        <p:nvSpPr>
          <p:cNvPr id="273" name="Google Shape;273;p30"/>
          <p:cNvSpPr txBox="1"/>
          <p:nvPr>
            <p:ph idx="1" type="body"/>
          </p:nvPr>
        </p:nvSpPr>
        <p:spPr>
          <a:xfrm>
            <a:off x="751600" y="1239150"/>
            <a:ext cx="106887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30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75" name="Google Shape;275;p30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graphicFrame>
        <p:nvGraphicFramePr>
          <p:cNvPr id="276" name="Google Shape;276;p30"/>
          <p:cNvGraphicFramePr/>
          <p:nvPr/>
        </p:nvGraphicFramePr>
        <p:xfrm>
          <a:off x="2197663" y="200507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{57681546-2F67-47AC-BCC7-193DAC5816CC}</a:tableStyleId>
              </a:tblPr>
              <a:tblGrid>
                <a:gridCol w="1667750"/>
                <a:gridCol w="2833550"/>
                <a:gridCol w="1360475"/>
                <a:gridCol w="1706725"/>
              </a:tblGrid>
              <a:tr h="409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TPU v3-8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batch 128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TPU v2-8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batch 128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09625">
                <a:tc row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Discriminator Training</a:t>
                      </a:r>
                      <a:endParaRPr sz="1800" u="none" cap="none" strike="noStrike"/>
                    </a:p>
                  </a:txBody>
                  <a:tcPr marT="91425" marB="91425" marR="91425" marL="914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Initialization and image generation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5,3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5,2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Real data train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1,1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1,7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Fake data train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1,7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2,4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</a:tcPr>
                </a:tc>
              </a:tr>
              <a:tr h="4096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>
                          <a:solidFill>
                            <a:srgbClr val="000000"/>
                          </a:solidFill>
                        </a:rPr>
                        <a:t>Sum of times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8,2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de-DE" sz="1800" u="none" cap="none" strike="noStrike"/>
                        <a:t>9,3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1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Backup Strategy code</a:t>
            </a:r>
            <a:endParaRPr sz="3600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1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83" name="Google Shape;283;p31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sp>
        <p:nvSpPr>
          <p:cNvPr id="284" name="Google Shape;284;p31"/>
          <p:cNvSpPr txBox="1"/>
          <p:nvPr/>
        </p:nvSpPr>
        <p:spPr>
          <a:xfrm>
            <a:off x="607000" y="1458375"/>
            <a:ext cx="10084200" cy="43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5" name="Google Shape;28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7000" y="2138738"/>
            <a:ext cx="4333975" cy="8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7000" y="1173650"/>
            <a:ext cx="5016500" cy="24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1"/>
          <p:cNvPicPr preferRelativeResize="0"/>
          <p:nvPr/>
        </p:nvPicPr>
        <p:blipFill rotWithShape="1">
          <a:blip r:embed="rId5">
            <a:alphaModFix/>
          </a:blip>
          <a:srcRect b="0" l="0" r="28545" t="0"/>
          <a:stretch/>
        </p:blipFill>
        <p:spPr>
          <a:xfrm>
            <a:off x="607000" y="2957975"/>
            <a:ext cx="4785875" cy="167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7000" y="4696588"/>
            <a:ext cx="6217470" cy="24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7000" y="5232125"/>
            <a:ext cx="2349762" cy="24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07000" y="1458375"/>
            <a:ext cx="4614900" cy="51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Backup TPU code</a:t>
            </a:r>
            <a:endParaRPr/>
          </a:p>
        </p:txBody>
      </p:sp>
      <p:sp>
        <p:nvSpPr>
          <p:cNvPr id="296" name="Google Shape;296;p32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297" name="Google Shape;297;p32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sp>
        <p:nvSpPr>
          <p:cNvPr id="298" name="Google Shape;298;p32"/>
          <p:cNvSpPr txBox="1"/>
          <p:nvPr/>
        </p:nvSpPr>
        <p:spPr>
          <a:xfrm>
            <a:off x="595800" y="1734300"/>
            <a:ext cx="10084200" cy="43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595800" y="2242800"/>
            <a:ext cx="10084200" cy="43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0" name="Google Shape;3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800" y="2923163"/>
            <a:ext cx="4333975" cy="8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2"/>
          <p:cNvPicPr preferRelativeResize="0"/>
          <p:nvPr/>
        </p:nvPicPr>
        <p:blipFill rotWithShape="1">
          <a:blip r:embed="rId4">
            <a:alphaModFix/>
          </a:blip>
          <a:srcRect b="0" l="0" r="28382" t="0"/>
          <a:stretch/>
        </p:blipFill>
        <p:spPr>
          <a:xfrm>
            <a:off x="595800" y="3742400"/>
            <a:ext cx="4797075" cy="167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5800" y="5481013"/>
            <a:ext cx="6217470" cy="24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5800" y="5869200"/>
            <a:ext cx="2349762" cy="24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5800" y="2411700"/>
            <a:ext cx="4614900" cy="51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3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95800" y="947475"/>
            <a:ext cx="8179725" cy="117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95800" y="2121725"/>
            <a:ext cx="5290333" cy="24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Full TPU Hardware</a:t>
            </a:r>
            <a:endParaRPr/>
          </a:p>
        </p:txBody>
      </p:sp>
      <p:sp>
        <p:nvSpPr>
          <p:cNvPr id="312" name="Google Shape;312;p33"/>
          <p:cNvSpPr txBox="1"/>
          <p:nvPr>
            <p:ph idx="1" type="body"/>
          </p:nvPr>
        </p:nvSpPr>
        <p:spPr>
          <a:xfrm>
            <a:off x="751600" y="1239150"/>
            <a:ext cx="106887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3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314" name="Google Shape;314;p33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315" name="Google Shape;31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9725" y="1028725"/>
            <a:ext cx="5943600" cy="5133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GAN Training - General Idea</a:t>
            </a:r>
            <a:endParaRPr sz="3959"/>
          </a:p>
        </p:txBody>
      </p:sp>
      <p:sp>
        <p:nvSpPr>
          <p:cNvPr id="101" name="Google Shape;101;p12"/>
          <p:cNvSpPr txBox="1"/>
          <p:nvPr>
            <p:ph idx="1" type="body"/>
          </p:nvPr>
        </p:nvSpPr>
        <p:spPr>
          <a:xfrm>
            <a:off x="751600" y="1278075"/>
            <a:ext cx="10688700" cy="22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GAN training is divided into two steps: the Discriminator Training and the Generator Training</a:t>
            </a:r>
            <a:endParaRPr/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 train the Discriminator and then the Generator for each batch of data.</a:t>
            </a:r>
            <a:endParaRPr/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This process of training is repeated for a specific amount of epochs.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2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03" name="Google Shape;103;p12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04" name="Google Shape;10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9850" y="3005788"/>
            <a:ext cx="7344304" cy="2685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GPUs - Parallel Approach</a:t>
            </a:r>
            <a:endParaRPr/>
          </a:p>
        </p:txBody>
      </p:sp>
      <p:sp>
        <p:nvSpPr>
          <p:cNvPr id="110" name="Google Shape;110;p13"/>
          <p:cNvSpPr txBox="1"/>
          <p:nvPr>
            <p:ph idx="1" type="body"/>
          </p:nvPr>
        </p:nvSpPr>
        <p:spPr>
          <a:xfrm>
            <a:off x="751600" y="1262550"/>
            <a:ext cx="4906200" cy="48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Using </a:t>
            </a:r>
            <a:r>
              <a:rPr lang="de-DE">
                <a:solidFill>
                  <a:srgbClr val="FF0000"/>
                </a:solidFill>
              </a:rPr>
              <a:t>Tensorflow Mirrored Strategy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Mirrored Strategy uses synchronous training with NVIDIA NCCL as the all-reduce implementation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Model needs to be initialized in strategy scope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Tensorflow Train_on_batch function takes care of distributed training.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3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12" name="Google Shape;112;p13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13" name="Google Shape;11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1262543"/>
            <a:ext cx="5438775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GPU Configuration</a:t>
            </a:r>
            <a:endParaRPr/>
          </a:p>
        </p:txBody>
      </p:sp>
      <p:sp>
        <p:nvSpPr>
          <p:cNvPr id="119" name="Google Shape;119;p14"/>
          <p:cNvSpPr txBox="1"/>
          <p:nvPr>
            <p:ph idx="1" type="body"/>
          </p:nvPr>
        </p:nvSpPr>
        <p:spPr>
          <a:xfrm>
            <a:off x="751600" y="1215775"/>
            <a:ext cx="10688700" cy="48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models were run using the Mirrored Strategy to implement parallelization across the multiple GPUs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 used </a:t>
            </a:r>
            <a:r>
              <a:rPr lang="de-DE">
                <a:solidFill>
                  <a:srgbClr val="FF0000"/>
                </a:solidFill>
              </a:rPr>
              <a:t>1, 2 and 4 V100 GPUs</a:t>
            </a:r>
            <a:r>
              <a:rPr lang="de-DE"/>
              <a:t> present in Google Cloud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</a:t>
            </a:r>
            <a:r>
              <a:rPr lang="de-DE">
                <a:solidFill>
                  <a:srgbClr val="FF0000"/>
                </a:solidFill>
              </a:rPr>
              <a:t>batch used for each GPU was 128</a:t>
            </a:r>
            <a:r>
              <a:rPr lang="de-DE"/>
              <a:t>, meaning that for each step in the training (update of the discriminator and the generator) the </a:t>
            </a:r>
            <a:r>
              <a:rPr lang="de-DE">
                <a:solidFill>
                  <a:srgbClr val="FF0000"/>
                </a:solidFill>
              </a:rPr>
              <a:t>global batch size is 128 x N</a:t>
            </a:r>
            <a:r>
              <a:rPr baseline="-25000" lang="de-DE">
                <a:solidFill>
                  <a:srgbClr val="FF0000"/>
                </a:solidFill>
              </a:rPr>
              <a:t>GPUs</a:t>
            </a:r>
            <a:r>
              <a:rPr lang="de-DE">
                <a:solidFill>
                  <a:srgbClr val="FF0000"/>
                </a:solidFill>
              </a:rPr>
              <a:t>.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We measured the average time for each individual training for a batch of data, as well as the average training for a single epoch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All times are in seconds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4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21" name="Google Shape;121;p14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GPU Results</a:t>
            </a:r>
            <a:endParaRPr/>
          </a:p>
        </p:txBody>
      </p:sp>
      <p:sp>
        <p:nvSpPr>
          <p:cNvPr id="127" name="Google Shape;127;p15"/>
          <p:cNvSpPr txBox="1"/>
          <p:nvPr>
            <p:ph idx="1" type="body"/>
          </p:nvPr>
        </p:nvSpPr>
        <p:spPr>
          <a:xfrm>
            <a:off x="308275" y="1134026"/>
            <a:ext cx="5973000" cy="22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Batch size: </a:t>
            </a:r>
            <a:endParaRPr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1 GPU = 1 x 128 = </a:t>
            </a:r>
            <a:r>
              <a:rPr lang="de-DE">
                <a:solidFill>
                  <a:srgbClr val="FF0000"/>
                </a:solidFill>
              </a:rPr>
              <a:t>128</a:t>
            </a:r>
            <a:r>
              <a:rPr lang="de-DE"/>
              <a:t>  </a:t>
            </a:r>
            <a:endParaRPr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/>
              <a:t>4 GPUs = 4 x 128 = </a:t>
            </a:r>
            <a:r>
              <a:rPr lang="de-DE">
                <a:solidFill>
                  <a:srgbClr val="FF0000"/>
                </a:solidFill>
              </a:rPr>
              <a:t>512</a:t>
            </a:r>
            <a:r>
              <a:rPr lang="de-DE"/>
              <a:t>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4 GPUs process </a:t>
            </a:r>
            <a:r>
              <a:rPr lang="de-DE">
                <a:solidFill>
                  <a:srgbClr val="FF0000"/>
                </a:solidFill>
              </a:rPr>
              <a:t>4x</a:t>
            </a:r>
            <a:r>
              <a:rPr lang="de-DE"/>
              <a:t> more data than 1 GPU per batch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1 GPU needs 4.8 x 4 = </a:t>
            </a:r>
            <a:r>
              <a:rPr lang="de-DE">
                <a:solidFill>
                  <a:srgbClr val="FF0000"/>
                </a:solidFill>
              </a:rPr>
              <a:t>19.2 seconds</a:t>
            </a:r>
            <a:r>
              <a:rPr lang="de-DE"/>
              <a:t> to process the same data.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5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29" name="Google Shape;129;p15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30" name="Google Shape;13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275" y="3429000"/>
            <a:ext cx="367665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7625" y="3429000"/>
            <a:ext cx="367665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06975" y="3429000"/>
            <a:ext cx="367665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5"/>
          <p:cNvSpPr txBox="1"/>
          <p:nvPr>
            <p:ph idx="1" type="body"/>
          </p:nvPr>
        </p:nvSpPr>
        <p:spPr>
          <a:xfrm>
            <a:off x="7543800" y="1239150"/>
            <a:ext cx="4339800" cy="21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Average Time per epoch: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1 GPU: 4999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2 GPU: 3481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4 GPU: 2565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6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GPU Conclusions</a:t>
            </a:r>
            <a:endParaRPr/>
          </a:p>
        </p:txBody>
      </p:sp>
      <p:sp>
        <p:nvSpPr>
          <p:cNvPr id="139" name="Google Shape;139;p16"/>
          <p:cNvSpPr txBox="1"/>
          <p:nvPr>
            <p:ph idx="1" type="body"/>
          </p:nvPr>
        </p:nvSpPr>
        <p:spPr>
          <a:xfrm>
            <a:off x="751600" y="1239150"/>
            <a:ext cx="5280300" cy="48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Overall Decrease in Training time per epoch </a:t>
            </a:r>
            <a:r>
              <a:rPr lang="de-DE">
                <a:solidFill>
                  <a:srgbClr val="FF0000"/>
                </a:solidFill>
              </a:rPr>
              <a:t>4999 -&gt; 3481 -&gt; 2565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Small variances of training time while </a:t>
            </a:r>
            <a:r>
              <a:rPr lang="de-DE"/>
              <a:t>increasing</a:t>
            </a:r>
            <a:r>
              <a:rPr lang="de-DE"/>
              <a:t> number of GPUs </a:t>
            </a:r>
            <a:r>
              <a:rPr lang="de-DE">
                <a:solidFill>
                  <a:srgbClr val="FF0000"/>
                </a:solidFill>
              </a:rPr>
              <a:t>0.6 -&gt; 0.7 -&gt; 0.9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Bottleneck in initialization of data and image generation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Times obtained are not near linear speed-up.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6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41" name="Google Shape;141;p16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42" name="Google Shape;14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00125" y="1908793"/>
            <a:ext cx="3762375" cy="24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TPUs - Tensor Processing Units</a:t>
            </a:r>
            <a:endParaRPr/>
          </a:p>
        </p:txBody>
      </p:sp>
      <p:sp>
        <p:nvSpPr>
          <p:cNvPr id="148" name="Google Shape;148;p17"/>
          <p:cNvSpPr txBox="1"/>
          <p:nvPr>
            <p:ph idx="1" type="body"/>
          </p:nvPr>
        </p:nvSpPr>
        <p:spPr>
          <a:xfrm>
            <a:off x="751600" y="1239150"/>
            <a:ext cx="10688700" cy="18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Tensor Processing Units (TPUs) are application-specific integrated circuits (ASICs) developed by Google in order to accelerate the machine learning workload.</a:t>
            </a:r>
            <a:endParaRPr/>
          </a:p>
        </p:txBody>
      </p:sp>
      <p:sp>
        <p:nvSpPr>
          <p:cNvPr id="149" name="Google Shape;149;p17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50" name="Google Shape;150;p17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pic>
        <p:nvPicPr>
          <p:cNvPr id="151" name="Google Shape;1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9702" y="2086381"/>
            <a:ext cx="6984056" cy="413169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7"/>
          <p:cNvSpPr txBox="1"/>
          <p:nvPr/>
        </p:nvSpPr>
        <p:spPr>
          <a:xfrm>
            <a:off x="9881750" y="5488175"/>
            <a:ext cx="1839900" cy="7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https://cloud.google.com/tpu/docs/system-architecture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de-DE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TPUs Hardware</a:t>
            </a:r>
            <a:endParaRPr/>
          </a:p>
        </p:txBody>
      </p:sp>
      <p:sp>
        <p:nvSpPr>
          <p:cNvPr id="158" name="Google Shape;158;p18"/>
          <p:cNvSpPr txBox="1"/>
          <p:nvPr>
            <p:ph idx="1" type="body"/>
          </p:nvPr>
        </p:nvSpPr>
        <p:spPr>
          <a:xfrm>
            <a:off x="751600" y="1239150"/>
            <a:ext cx="6293400" cy="29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A large two-dimensional matrix multiply unit (MXU) size of </a:t>
            </a:r>
            <a:r>
              <a:rPr lang="de-DE">
                <a:solidFill>
                  <a:srgbClr val="FF0000"/>
                </a:solidFill>
              </a:rPr>
              <a:t>128x128</a:t>
            </a:r>
            <a:endParaRPr>
              <a:solidFill>
                <a:srgbClr val="FF0000"/>
              </a:solidFill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Inter-Core Interconnect (ICI)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High Bandwidth Memory (HBM)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Core Sequencer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Vector Processing Unit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The Transpose Reduction Permute Unit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2197675" y="6312475"/>
            <a:ext cx="1449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IML 2020</a:t>
            </a:r>
            <a:endParaRPr sz="1200"/>
          </a:p>
        </p:txBody>
      </p:sp>
      <p:sp>
        <p:nvSpPr>
          <p:cNvPr id="160" name="Google Shape;160;p18"/>
          <p:cNvSpPr txBox="1"/>
          <p:nvPr>
            <p:ph idx="1" type="body"/>
          </p:nvPr>
        </p:nvSpPr>
        <p:spPr>
          <a:xfrm>
            <a:off x="3756325" y="6312475"/>
            <a:ext cx="71853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/>
              <a:t>Renato Cardoso  | Accelerating GAN training using distributed tensorflow and highly parallel hardware</a:t>
            </a:r>
            <a:endParaRPr sz="1200"/>
          </a:p>
        </p:txBody>
      </p:sp>
      <p:sp>
        <p:nvSpPr>
          <p:cNvPr id="161" name="Google Shape;161;p18"/>
          <p:cNvSpPr txBox="1"/>
          <p:nvPr>
            <p:ph idx="1" type="body"/>
          </p:nvPr>
        </p:nvSpPr>
        <p:spPr>
          <a:xfrm>
            <a:off x="7777600" y="1375950"/>
            <a:ext cx="35760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two cores per chip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de-DE"/>
              <a:t>2 MXUs per core for TPUsv3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4813" y="3702102"/>
            <a:ext cx="6312824" cy="249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