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6" r:id="rId1"/>
    <p:sldMasterId id="2147483710" r:id="rId2"/>
    <p:sldMasterId id="2147483723" r:id="rId3"/>
  </p:sldMasterIdLst>
  <p:notesMasterIdLst>
    <p:notesMasterId r:id="rId48"/>
  </p:notesMasterIdLst>
  <p:sldIdLst>
    <p:sldId id="349" r:id="rId4"/>
    <p:sldId id="661" r:id="rId5"/>
    <p:sldId id="693" r:id="rId6"/>
    <p:sldId id="694" r:id="rId7"/>
    <p:sldId id="707" r:id="rId8"/>
    <p:sldId id="584" r:id="rId9"/>
    <p:sldId id="701" r:id="rId10"/>
    <p:sldId id="702" r:id="rId11"/>
    <p:sldId id="713" r:id="rId12"/>
    <p:sldId id="704" r:id="rId13"/>
    <p:sldId id="699" r:id="rId14"/>
    <p:sldId id="709" r:id="rId15"/>
    <p:sldId id="700" r:id="rId16"/>
    <p:sldId id="605" r:id="rId17"/>
    <p:sldId id="619" r:id="rId18"/>
    <p:sldId id="469" r:id="rId19"/>
    <p:sldId id="610" r:id="rId20"/>
    <p:sldId id="470" r:id="rId21"/>
    <p:sldId id="503" r:id="rId22"/>
    <p:sldId id="621" r:id="rId23"/>
    <p:sldId id="568" r:id="rId24"/>
    <p:sldId id="708" r:id="rId25"/>
    <p:sldId id="586" r:id="rId26"/>
    <p:sldId id="712" r:id="rId27"/>
    <p:sldId id="406" r:id="rId28"/>
    <p:sldId id="609" r:id="rId29"/>
    <p:sldId id="544" r:id="rId30"/>
    <p:sldId id="630" r:id="rId31"/>
    <p:sldId id="631" r:id="rId32"/>
    <p:sldId id="636" r:id="rId33"/>
    <p:sldId id="637" r:id="rId34"/>
    <p:sldId id="638" r:id="rId35"/>
    <p:sldId id="639" r:id="rId36"/>
    <p:sldId id="640" r:id="rId37"/>
    <p:sldId id="641" r:id="rId38"/>
    <p:sldId id="647" r:id="rId39"/>
    <p:sldId id="648" r:id="rId40"/>
    <p:sldId id="649" r:id="rId41"/>
    <p:sldId id="653" r:id="rId42"/>
    <p:sldId id="710" r:id="rId43"/>
    <p:sldId id="711" r:id="rId44"/>
    <p:sldId id="657" r:id="rId45"/>
    <p:sldId id="658" r:id="rId46"/>
    <p:sldId id="627" r:id="rId47"/>
  </p:sldIdLst>
  <p:sldSz cx="9145588" cy="6859588"/>
  <p:notesSz cx="7099300" cy="10234613"/>
  <p:defaultTextStyle>
    <a:defPPr>
      <a:defRPr lang="en-GB"/>
    </a:defPPr>
    <a:lvl1pPr algn="l" defTabSz="448948" rtl="0" fontAlgn="base" hangingPunct="0">
      <a:lnSpc>
        <a:spcPct val="97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itchFamily="2" charset="2"/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31499" indent="-215753" algn="l" defTabSz="448948" rtl="0" fontAlgn="base" hangingPunct="0">
      <a:lnSpc>
        <a:spcPct val="97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itchFamily="2" charset="2"/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647248" indent="-215753" algn="l" defTabSz="448948" rtl="0" fontAlgn="base" hangingPunct="0">
      <a:lnSpc>
        <a:spcPct val="97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itchFamily="2" charset="2"/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862991" indent="-215753" algn="l" defTabSz="448948" rtl="0" fontAlgn="base" hangingPunct="0">
      <a:lnSpc>
        <a:spcPct val="97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itchFamily="2" charset="2"/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078744" indent="-215753" algn="l" defTabSz="448948" rtl="0" fontAlgn="base" hangingPunct="0">
      <a:lnSpc>
        <a:spcPct val="97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itchFamily="2" charset="2"/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4400" algn="l" defTabSz="913756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1279" algn="l" defTabSz="913756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198160" algn="l" defTabSz="913756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5043" algn="l" defTabSz="913756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CC00"/>
    <a:srgbClr val="0000FF"/>
    <a:srgbClr val="FF0066"/>
    <a:srgbClr val="558ED5"/>
    <a:srgbClr val="FFFFFF"/>
    <a:srgbClr val="8B764B"/>
    <a:srgbClr val="FF00FF"/>
    <a:srgbClr val="006600"/>
    <a:srgbClr val="00FF00"/>
    <a:srgbClr val="FFCC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21" autoAdjust="0"/>
    <p:restoredTop sz="99500" autoAdjust="0"/>
  </p:normalViewPr>
  <p:slideViewPr>
    <p:cSldViewPr>
      <p:cViewPr>
        <p:scale>
          <a:sx n="50" d="100"/>
          <a:sy n="50" d="100"/>
        </p:scale>
        <p:origin x="-1002" y="-120"/>
      </p:cViewPr>
      <p:guideLst>
        <p:guide orient="horz" pos="1960"/>
        <p:guide pos="2613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22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757"/>
        <p:guide pos="202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51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less\Desktop\!nextMeeting\VinVou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less\Desktop\!nextMeeting\VinVou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plotArea>
      <c:layout>
        <c:manualLayout>
          <c:layoutTarget val="inner"/>
          <c:xMode val="edge"/>
          <c:yMode val="edge"/>
          <c:x val="0.18406800160908721"/>
          <c:y val="4.1995052397764285E-2"/>
          <c:w val="0.68915932364293364"/>
          <c:h val="0.71495830635462565"/>
        </c:manualLayout>
      </c:layout>
      <c:lineChart>
        <c:grouping val="standard"/>
        <c:ser>
          <c:idx val="1"/>
          <c:order val="0"/>
          <c:tx>
            <c:strRef>
              <c:f>V_in!$E$1</c:f>
              <c:strCache>
                <c:ptCount val="1"/>
                <c:pt idx="0">
                  <c:v>V_out = 2.5V</c:v>
                </c:pt>
              </c:strCache>
            </c:strRef>
          </c:tx>
          <c:marker>
            <c:symbol val="none"/>
          </c:marker>
          <c:cat>
            <c:numRef>
              <c:f>V_in!$A$7:$A$41</c:f>
              <c:numCache>
                <c:formatCode>0.00</c:formatCode>
                <c:ptCount val="35"/>
                <c:pt idx="0">
                  <c:v>2.5</c:v>
                </c:pt>
                <c:pt idx="1">
                  <c:v>2.75</c:v>
                </c:pt>
                <c:pt idx="2">
                  <c:v>3</c:v>
                </c:pt>
                <c:pt idx="3">
                  <c:v>3.25</c:v>
                </c:pt>
                <c:pt idx="4">
                  <c:v>3.5</c:v>
                </c:pt>
                <c:pt idx="5">
                  <c:v>3.75</c:v>
                </c:pt>
                <c:pt idx="6">
                  <c:v>4</c:v>
                </c:pt>
                <c:pt idx="7">
                  <c:v>4.25</c:v>
                </c:pt>
                <c:pt idx="8">
                  <c:v>4.5</c:v>
                </c:pt>
                <c:pt idx="9">
                  <c:v>4.75</c:v>
                </c:pt>
                <c:pt idx="10">
                  <c:v>5</c:v>
                </c:pt>
                <c:pt idx="11">
                  <c:v>5.25</c:v>
                </c:pt>
                <c:pt idx="12">
                  <c:v>5.5</c:v>
                </c:pt>
                <c:pt idx="13">
                  <c:v>5.75</c:v>
                </c:pt>
                <c:pt idx="14">
                  <c:v>6</c:v>
                </c:pt>
                <c:pt idx="15">
                  <c:v>6.25</c:v>
                </c:pt>
                <c:pt idx="16">
                  <c:v>6.5</c:v>
                </c:pt>
                <c:pt idx="17">
                  <c:v>6.75</c:v>
                </c:pt>
                <c:pt idx="18">
                  <c:v>7</c:v>
                </c:pt>
                <c:pt idx="19">
                  <c:v>7.25</c:v>
                </c:pt>
                <c:pt idx="20">
                  <c:v>7.5</c:v>
                </c:pt>
                <c:pt idx="21">
                  <c:v>7.75</c:v>
                </c:pt>
                <c:pt idx="22">
                  <c:v>8</c:v>
                </c:pt>
                <c:pt idx="23">
                  <c:v>8.25</c:v>
                </c:pt>
                <c:pt idx="24">
                  <c:v>8.5</c:v>
                </c:pt>
                <c:pt idx="25">
                  <c:v>8.75</c:v>
                </c:pt>
                <c:pt idx="26">
                  <c:v>9</c:v>
                </c:pt>
                <c:pt idx="27">
                  <c:v>9.25</c:v>
                </c:pt>
                <c:pt idx="28">
                  <c:v>9.5</c:v>
                </c:pt>
                <c:pt idx="29">
                  <c:v>9.75</c:v>
                </c:pt>
                <c:pt idx="30">
                  <c:v>10</c:v>
                </c:pt>
                <c:pt idx="31">
                  <c:v>10.25</c:v>
                </c:pt>
                <c:pt idx="32">
                  <c:v>10.5</c:v>
                </c:pt>
                <c:pt idx="33">
                  <c:v>10.75</c:v>
                </c:pt>
                <c:pt idx="34">
                  <c:v>11</c:v>
                </c:pt>
              </c:numCache>
            </c:numRef>
          </c:cat>
          <c:val>
            <c:numRef>
              <c:f>V_in!$B$7:$B$41</c:f>
              <c:numCache>
                <c:formatCode>General</c:formatCode>
                <c:ptCount val="35"/>
                <c:pt idx="0">
                  <c:v>0</c:v>
                </c:pt>
                <c:pt idx="1">
                  <c:v>0.22727272727272729</c:v>
                </c:pt>
                <c:pt idx="2">
                  <c:v>0.41666666666666752</c:v>
                </c:pt>
                <c:pt idx="3">
                  <c:v>0.57692307692307943</c:v>
                </c:pt>
                <c:pt idx="4">
                  <c:v>0.71428571428571463</c:v>
                </c:pt>
                <c:pt idx="5">
                  <c:v>0.8333333333333337</c:v>
                </c:pt>
                <c:pt idx="6">
                  <c:v>0.9375</c:v>
                </c:pt>
                <c:pt idx="7">
                  <c:v>1.0294117647058825</c:v>
                </c:pt>
                <c:pt idx="8">
                  <c:v>1.111111111111112</c:v>
                </c:pt>
                <c:pt idx="9">
                  <c:v>1.1842105263157954</c:v>
                </c:pt>
                <c:pt idx="10">
                  <c:v>1.25</c:v>
                </c:pt>
                <c:pt idx="11">
                  <c:v>1.3095238095238095</c:v>
                </c:pt>
                <c:pt idx="12">
                  <c:v>1.3636363636363635</c:v>
                </c:pt>
                <c:pt idx="13">
                  <c:v>1.4130434782608696</c:v>
                </c:pt>
                <c:pt idx="14">
                  <c:v>1.4583333333333335</c:v>
                </c:pt>
                <c:pt idx="15">
                  <c:v>1.5</c:v>
                </c:pt>
                <c:pt idx="16">
                  <c:v>1.5384615384615385</c:v>
                </c:pt>
                <c:pt idx="17">
                  <c:v>1.574074074074074</c:v>
                </c:pt>
                <c:pt idx="18">
                  <c:v>1.6071428571428572</c:v>
                </c:pt>
                <c:pt idx="19">
                  <c:v>1.6379310344827587</c:v>
                </c:pt>
                <c:pt idx="20">
                  <c:v>1.6666666666666665</c:v>
                </c:pt>
                <c:pt idx="21">
                  <c:v>1.6935483870967742</c:v>
                </c:pt>
                <c:pt idx="22">
                  <c:v>1.7187500000000022</c:v>
                </c:pt>
                <c:pt idx="23">
                  <c:v>1.7424242424242398</c:v>
                </c:pt>
                <c:pt idx="24">
                  <c:v>1.7647058823529405</c:v>
                </c:pt>
                <c:pt idx="25">
                  <c:v>1.7857142857142838</c:v>
                </c:pt>
                <c:pt idx="26">
                  <c:v>1.805555555555556</c:v>
                </c:pt>
                <c:pt idx="27">
                  <c:v>1.8243243243243239</c:v>
                </c:pt>
                <c:pt idx="28">
                  <c:v>1.8421052631578947</c:v>
                </c:pt>
                <c:pt idx="29">
                  <c:v>1.8589743589743557</c:v>
                </c:pt>
                <c:pt idx="30">
                  <c:v>1.875</c:v>
                </c:pt>
                <c:pt idx="31">
                  <c:v>1.8902439024390243</c:v>
                </c:pt>
                <c:pt idx="32">
                  <c:v>1.9047619047619053</c:v>
                </c:pt>
                <c:pt idx="33">
                  <c:v>1.9186046511627886</c:v>
                </c:pt>
                <c:pt idx="34">
                  <c:v>1.9318181818181819</c:v>
                </c:pt>
              </c:numCache>
            </c:numRef>
          </c:val>
        </c:ser>
        <c:ser>
          <c:idx val="2"/>
          <c:order val="1"/>
          <c:tx>
            <c:strRef>
              <c:f>V_in!$F$1</c:f>
              <c:strCache>
                <c:ptCount val="1"/>
                <c:pt idx="0">
                  <c:v>V_out = 1.25V</c:v>
                </c:pt>
              </c:strCache>
            </c:strRef>
          </c:tx>
          <c:marker>
            <c:symbol val="none"/>
          </c:marker>
          <c:cat>
            <c:numRef>
              <c:f>V_in!$A$7:$A$41</c:f>
              <c:numCache>
                <c:formatCode>0.00</c:formatCode>
                <c:ptCount val="35"/>
                <c:pt idx="0">
                  <c:v>2.5</c:v>
                </c:pt>
                <c:pt idx="1">
                  <c:v>2.75</c:v>
                </c:pt>
                <c:pt idx="2">
                  <c:v>3</c:v>
                </c:pt>
                <c:pt idx="3">
                  <c:v>3.25</c:v>
                </c:pt>
                <c:pt idx="4">
                  <c:v>3.5</c:v>
                </c:pt>
                <c:pt idx="5">
                  <c:v>3.75</c:v>
                </c:pt>
                <c:pt idx="6">
                  <c:v>4</c:v>
                </c:pt>
                <c:pt idx="7">
                  <c:v>4.25</c:v>
                </c:pt>
                <c:pt idx="8">
                  <c:v>4.5</c:v>
                </c:pt>
                <c:pt idx="9">
                  <c:v>4.75</c:v>
                </c:pt>
                <c:pt idx="10">
                  <c:v>5</c:v>
                </c:pt>
                <c:pt idx="11">
                  <c:v>5.25</c:v>
                </c:pt>
                <c:pt idx="12">
                  <c:v>5.5</c:v>
                </c:pt>
                <c:pt idx="13">
                  <c:v>5.75</c:v>
                </c:pt>
                <c:pt idx="14">
                  <c:v>6</c:v>
                </c:pt>
                <c:pt idx="15">
                  <c:v>6.25</c:v>
                </c:pt>
                <c:pt idx="16">
                  <c:v>6.5</c:v>
                </c:pt>
                <c:pt idx="17">
                  <c:v>6.75</c:v>
                </c:pt>
                <c:pt idx="18">
                  <c:v>7</c:v>
                </c:pt>
                <c:pt idx="19">
                  <c:v>7.25</c:v>
                </c:pt>
                <c:pt idx="20">
                  <c:v>7.5</c:v>
                </c:pt>
                <c:pt idx="21">
                  <c:v>7.75</c:v>
                </c:pt>
                <c:pt idx="22">
                  <c:v>8</c:v>
                </c:pt>
                <c:pt idx="23">
                  <c:v>8.25</c:v>
                </c:pt>
                <c:pt idx="24">
                  <c:v>8.5</c:v>
                </c:pt>
                <c:pt idx="25">
                  <c:v>8.75</c:v>
                </c:pt>
                <c:pt idx="26">
                  <c:v>9</c:v>
                </c:pt>
                <c:pt idx="27">
                  <c:v>9.25</c:v>
                </c:pt>
                <c:pt idx="28">
                  <c:v>9.5</c:v>
                </c:pt>
                <c:pt idx="29">
                  <c:v>9.75</c:v>
                </c:pt>
                <c:pt idx="30">
                  <c:v>10</c:v>
                </c:pt>
                <c:pt idx="31">
                  <c:v>10.25</c:v>
                </c:pt>
                <c:pt idx="32">
                  <c:v>10.5</c:v>
                </c:pt>
                <c:pt idx="33">
                  <c:v>10.75</c:v>
                </c:pt>
                <c:pt idx="34">
                  <c:v>11</c:v>
                </c:pt>
              </c:numCache>
            </c:numRef>
          </c:cat>
          <c:val>
            <c:numRef>
              <c:f>V_in!$C$7:$C$41</c:f>
              <c:numCache>
                <c:formatCode>General</c:formatCode>
                <c:ptCount val="35"/>
                <c:pt idx="0">
                  <c:v>0.62500000000000144</c:v>
                </c:pt>
                <c:pt idx="1">
                  <c:v>0.68181818181818277</c:v>
                </c:pt>
                <c:pt idx="2">
                  <c:v>0.72916666666666652</c:v>
                </c:pt>
                <c:pt idx="3">
                  <c:v>0.76923076923076927</c:v>
                </c:pt>
                <c:pt idx="4">
                  <c:v>0.8035714285714286</c:v>
                </c:pt>
                <c:pt idx="5">
                  <c:v>0.8333333333333337</c:v>
                </c:pt>
                <c:pt idx="6">
                  <c:v>0.85937500000000144</c:v>
                </c:pt>
                <c:pt idx="7">
                  <c:v>0.88235294117647067</c:v>
                </c:pt>
                <c:pt idx="8">
                  <c:v>0.90277777777777779</c:v>
                </c:pt>
                <c:pt idx="9">
                  <c:v>0.92105263157894735</c:v>
                </c:pt>
                <c:pt idx="10">
                  <c:v>0.9375</c:v>
                </c:pt>
                <c:pt idx="11">
                  <c:v>0.95238095238095233</c:v>
                </c:pt>
                <c:pt idx="12">
                  <c:v>0.9659090909090926</c:v>
                </c:pt>
                <c:pt idx="13">
                  <c:v>0.97826086956521618</c:v>
                </c:pt>
                <c:pt idx="14">
                  <c:v>0.98958333333333337</c:v>
                </c:pt>
                <c:pt idx="15">
                  <c:v>1</c:v>
                </c:pt>
                <c:pt idx="16">
                  <c:v>1.0096153846153846</c:v>
                </c:pt>
                <c:pt idx="17">
                  <c:v>1.018518518518521</c:v>
                </c:pt>
                <c:pt idx="18">
                  <c:v>1.0267857142857171</c:v>
                </c:pt>
                <c:pt idx="19">
                  <c:v>1.0344827586206897</c:v>
                </c:pt>
                <c:pt idx="20">
                  <c:v>1.0416666666666659</c:v>
                </c:pt>
                <c:pt idx="21">
                  <c:v>1.0483870967741935</c:v>
                </c:pt>
                <c:pt idx="22">
                  <c:v>1.0546875000000029</c:v>
                </c:pt>
                <c:pt idx="23">
                  <c:v>1.0606060606060621</c:v>
                </c:pt>
                <c:pt idx="24">
                  <c:v>1.0661764705882379</c:v>
                </c:pt>
                <c:pt idx="25">
                  <c:v>1.0714285714285721</c:v>
                </c:pt>
                <c:pt idx="26">
                  <c:v>1.0763888888888915</c:v>
                </c:pt>
                <c:pt idx="27">
                  <c:v>1.0810810810810811</c:v>
                </c:pt>
                <c:pt idx="28">
                  <c:v>1.0855263157894677</c:v>
                </c:pt>
                <c:pt idx="29">
                  <c:v>1.0897435897435901</c:v>
                </c:pt>
                <c:pt idx="30">
                  <c:v>1.09375</c:v>
                </c:pt>
                <c:pt idx="31">
                  <c:v>1.0975609756097562</c:v>
                </c:pt>
                <c:pt idx="32">
                  <c:v>1.1011904761904758</c:v>
                </c:pt>
                <c:pt idx="33">
                  <c:v>1.1046511627906981</c:v>
                </c:pt>
                <c:pt idx="34">
                  <c:v>1.1079545454545454</c:v>
                </c:pt>
              </c:numCache>
            </c:numRef>
          </c:val>
        </c:ser>
        <c:marker val="1"/>
        <c:axId val="85493248"/>
        <c:axId val="85495168"/>
      </c:lineChart>
      <c:catAx>
        <c:axId val="8549324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/>
                  <a:t>V_in</a:t>
                </a:r>
              </a:p>
            </c:rich>
          </c:tx>
          <c:layout/>
        </c:title>
        <c:numFmt formatCode="0.00" sourceLinked="1"/>
        <c:tickLblPos val="nextTo"/>
        <c:crossAx val="85495168"/>
        <c:crosses val="autoZero"/>
        <c:auto val="1"/>
        <c:lblAlgn val="ctr"/>
        <c:lblOffset val="100"/>
      </c:catAx>
      <c:valAx>
        <c:axId val="8549516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/>
                  <a:t>V_in - V_out) (V_out</a:t>
                </a:r>
                <a:r>
                  <a:rPr lang="de-DE" baseline="0"/>
                  <a:t> / V_in)</a:t>
                </a:r>
                <a:endParaRPr lang="de-DE"/>
              </a:p>
            </c:rich>
          </c:tx>
          <c:layout/>
        </c:title>
        <c:numFmt formatCode="General" sourceLinked="1"/>
        <c:tickLblPos val="nextTo"/>
        <c:crossAx val="854932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0180946284581971"/>
          <c:y val="7.8537001536849949E-2"/>
          <c:w val="0.40111248923402337"/>
          <c:h val="0.23504150083767891"/>
        </c:manualLayout>
      </c:layout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plotArea>
      <c:layout>
        <c:manualLayout>
          <c:layoutTarget val="inner"/>
          <c:xMode val="edge"/>
          <c:yMode val="edge"/>
          <c:x val="0.18406800160908721"/>
          <c:y val="4.1995052397764174E-2"/>
          <c:w val="0.68915932364293286"/>
          <c:h val="0.71495830635462565"/>
        </c:manualLayout>
      </c:layout>
      <c:lineChart>
        <c:grouping val="standard"/>
        <c:ser>
          <c:idx val="1"/>
          <c:order val="0"/>
          <c:tx>
            <c:strRef>
              <c:f>V_in!$E$1</c:f>
              <c:strCache>
                <c:ptCount val="1"/>
                <c:pt idx="0">
                  <c:v>V_out = 2.5V</c:v>
                </c:pt>
              </c:strCache>
            </c:strRef>
          </c:tx>
          <c:marker>
            <c:symbol val="none"/>
          </c:marker>
          <c:cat>
            <c:numRef>
              <c:f>V_in!$A$7:$A$41</c:f>
              <c:numCache>
                <c:formatCode>0.00</c:formatCode>
                <c:ptCount val="35"/>
                <c:pt idx="0">
                  <c:v>2.5</c:v>
                </c:pt>
                <c:pt idx="1">
                  <c:v>2.75</c:v>
                </c:pt>
                <c:pt idx="2">
                  <c:v>3</c:v>
                </c:pt>
                <c:pt idx="3">
                  <c:v>3.25</c:v>
                </c:pt>
                <c:pt idx="4">
                  <c:v>3.5</c:v>
                </c:pt>
                <c:pt idx="5">
                  <c:v>3.75</c:v>
                </c:pt>
                <c:pt idx="6">
                  <c:v>4</c:v>
                </c:pt>
                <c:pt idx="7">
                  <c:v>4.25</c:v>
                </c:pt>
                <c:pt idx="8">
                  <c:v>4.5</c:v>
                </c:pt>
                <c:pt idx="9">
                  <c:v>4.75</c:v>
                </c:pt>
                <c:pt idx="10">
                  <c:v>5</c:v>
                </c:pt>
                <c:pt idx="11">
                  <c:v>5.25</c:v>
                </c:pt>
                <c:pt idx="12">
                  <c:v>5.5</c:v>
                </c:pt>
                <c:pt idx="13">
                  <c:v>5.75</c:v>
                </c:pt>
                <c:pt idx="14">
                  <c:v>6</c:v>
                </c:pt>
                <c:pt idx="15">
                  <c:v>6.25</c:v>
                </c:pt>
                <c:pt idx="16">
                  <c:v>6.5</c:v>
                </c:pt>
                <c:pt idx="17">
                  <c:v>6.75</c:v>
                </c:pt>
                <c:pt idx="18">
                  <c:v>7</c:v>
                </c:pt>
                <c:pt idx="19">
                  <c:v>7.25</c:v>
                </c:pt>
                <c:pt idx="20">
                  <c:v>7.5</c:v>
                </c:pt>
                <c:pt idx="21">
                  <c:v>7.75</c:v>
                </c:pt>
                <c:pt idx="22">
                  <c:v>8</c:v>
                </c:pt>
                <c:pt idx="23">
                  <c:v>8.25</c:v>
                </c:pt>
                <c:pt idx="24">
                  <c:v>8.5</c:v>
                </c:pt>
                <c:pt idx="25">
                  <c:v>8.75</c:v>
                </c:pt>
                <c:pt idx="26">
                  <c:v>9</c:v>
                </c:pt>
                <c:pt idx="27">
                  <c:v>9.25</c:v>
                </c:pt>
                <c:pt idx="28">
                  <c:v>9.5</c:v>
                </c:pt>
                <c:pt idx="29">
                  <c:v>9.75</c:v>
                </c:pt>
                <c:pt idx="30">
                  <c:v>10</c:v>
                </c:pt>
                <c:pt idx="31">
                  <c:v>10.25</c:v>
                </c:pt>
                <c:pt idx="32">
                  <c:v>10.5</c:v>
                </c:pt>
                <c:pt idx="33">
                  <c:v>10.75</c:v>
                </c:pt>
                <c:pt idx="34">
                  <c:v>11</c:v>
                </c:pt>
              </c:numCache>
            </c:numRef>
          </c:cat>
          <c:val>
            <c:numRef>
              <c:f>V_in!$B$7:$B$41</c:f>
              <c:numCache>
                <c:formatCode>General</c:formatCode>
                <c:ptCount val="35"/>
                <c:pt idx="0">
                  <c:v>0</c:v>
                </c:pt>
                <c:pt idx="1">
                  <c:v>0.22727272727272727</c:v>
                </c:pt>
                <c:pt idx="2">
                  <c:v>0.41666666666666763</c:v>
                </c:pt>
                <c:pt idx="3">
                  <c:v>0.57692307692307976</c:v>
                </c:pt>
                <c:pt idx="4">
                  <c:v>0.71428571428571463</c:v>
                </c:pt>
                <c:pt idx="5">
                  <c:v>0.8333333333333337</c:v>
                </c:pt>
                <c:pt idx="6">
                  <c:v>0.9375</c:v>
                </c:pt>
                <c:pt idx="7">
                  <c:v>1.0294117647058825</c:v>
                </c:pt>
                <c:pt idx="8">
                  <c:v>1.111111111111112</c:v>
                </c:pt>
                <c:pt idx="9">
                  <c:v>1.1842105263157965</c:v>
                </c:pt>
                <c:pt idx="10">
                  <c:v>1.25</c:v>
                </c:pt>
                <c:pt idx="11">
                  <c:v>1.3095238095238095</c:v>
                </c:pt>
                <c:pt idx="12">
                  <c:v>1.3636363636363635</c:v>
                </c:pt>
                <c:pt idx="13">
                  <c:v>1.4130434782608696</c:v>
                </c:pt>
                <c:pt idx="14">
                  <c:v>1.4583333333333335</c:v>
                </c:pt>
                <c:pt idx="15">
                  <c:v>1.5</c:v>
                </c:pt>
                <c:pt idx="16">
                  <c:v>1.5384615384615385</c:v>
                </c:pt>
                <c:pt idx="17">
                  <c:v>1.574074074074074</c:v>
                </c:pt>
                <c:pt idx="18">
                  <c:v>1.6071428571428572</c:v>
                </c:pt>
                <c:pt idx="19">
                  <c:v>1.6379310344827587</c:v>
                </c:pt>
                <c:pt idx="20">
                  <c:v>1.6666666666666665</c:v>
                </c:pt>
                <c:pt idx="21">
                  <c:v>1.6935483870967742</c:v>
                </c:pt>
                <c:pt idx="22">
                  <c:v>1.71875</c:v>
                </c:pt>
                <c:pt idx="23">
                  <c:v>1.7424242424242367</c:v>
                </c:pt>
                <c:pt idx="24">
                  <c:v>1.7647058823529398</c:v>
                </c:pt>
                <c:pt idx="25">
                  <c:v>1.7857142857142811</c:v>
                </c:pt>
                <c:pt idx="26">
                  <c:v>1.805555555555556</c:v>
                </c:pt>
                <c:pt idx="27">
                  <c:v>1.8243243243243239</c:v>
                </c:pt>
                <c:pt idx="28">
                  <c:v>1.8421052631578947</c:v>
                </c:pt>
                <c:pt idx="29">
                  <c:v>1.8589743589743553</c:v>
                </c:pt>
                <c:pt idx="30">
                  <c:v>1.875</c:v>
                </c:pt>
                <c:pt idx="31">
                  <c:v>1.8902439024390243</c:v>
                </c:pt>
                <c:pt idx="32">
                  <c:v>1.9047619047619082</c:v>
                </c:pt>
                <c:pt idx="33">
                  <c:v>1.9186046511627908</c:v>
                </c:pt>
                <c:pt idx="34">
                  <c:v>1.9318181818181821</c:v>
                </c:pt>
              </c:numCache>
            </c:numRef>
          </c:val>
        </c:ser>
        <c:ser>
          <c:idx val="2"/>
          <c:order val="1"/>
          <c:tx>
            <c:strRef>
              <c:f>V_in!$F$1</c:f>
              <c:strCache>
                <c:ptCount val="1"/>
                <c:pt idx="0">
                  <c:v>V_out = 1.25V</c:v>
                </c:pt>
              </c:strCache>
            </c:strRef>
          </c:tx>
          <c:marker>
            <c:symbol val="none"/>
          </c:marker>
          <c:cat>
            <c:numRef>
              <c:f>V_in!$A$7:$A$41</c:f>
              <c:numCache>
                <c:formatCode>0.00</c:formatCode>
                <c:ptCount val="35"/>
                <c:pt idx="0">
                  <c:v>2.5</c:v>
                </c:pt>
                <c:pt idx="1">
                  <c:v>2.75</c:v>
                </c:pt>
                <c:pt idx="2">
                  <c:v>3</c:v>
                </c:pt>
                <c:pt idx="3">
                  <c:v>3.25</c:v>
                </c:pt>
                <c:pt idx="4">
                  <c:v>3.5</c:v>
                </c:pt>
                <c:pt idx="5">
                  <c:v>3.75</c:v>
                </c:pt>
                <c:pt idx="6">
                  <c:v>4</c:v>
                </c:pt>
                <c:pt idx="7">
                  <c:v>4.25</c:v>
                </c:pt>
                <c:pt idx="8">
                  <c:v>4.5</c:v>
                </c:pt>
                <c:pt idx="9">
                  <c:v>4.75</c:v>
                </c:pt>
                <c:pt idx="10">
                  <c:v>5</c:v>
                </c:pt>
                <c:pt idx="11">
                  <c:v>5.25</c:v>
                </c:pt>
                <c:pt idx="12">
                  <c:v>5.5</c:v>
                </c:pt>
                <c:pt idx="13">
                  <c:v>5.75</c:v>
                </c:pt>
                <c:pt idx="14">
                  <c:v>6</c:v>
                </c:pt>
                <c:pt idx="15">
                  <c:v>6.25</c:v>
                </c:pt>
                <c:pt idx="16">
                  <c:v>6.5</c:v>
                </c:pt>
                <c:pt idx="17">
                  <c:v>6.75</c:v>
                </c:pt>
                <c:pt idx="18">
                  <c:v>7</c:v>
                </c:pt>
                <c:pt idx="19">
                  <c:v>7.25</c:v>
                </c:pt>
                <c:pt idx="20">
                  <c:v>7.5</c:v>
                </c:pt>
                <c:pt idx="21">
                  <c:v>7.75</c:v>
                </c:pt>
                <c:pt idx="22">
                  <c:v>8</c:v>
                </c:pt>
                <c:pt idx="23">
                  <c:v>8.25</c:v>
                </c:pt>
                <c:pt idx="24">
                  <c:v>8.5</c:v>
                </c:pt>
                <c:pt idx="25">
                  <c:v>8.75</c:v>
                </c:pt>
                <c:pt idx="26">
                  <c:v>9</c:v>
                </c:pt>
                <c:pt idx="27">
                  <c:v>9.25</c:v>
                </c:pt>
                <c:pt idx="28">
                  <c:v>9.5</c:v>
                </c:pt>
                <c:pt idx="29">
                  <c:v>9.75</c:v>
                </c:pt>
                <c:pt idx="30">
                  <c:v>10</c:v>
                </c:pt>
                <c:pt idx="31">
                  <c:v>10.25</c:v>
                </c:pt>
                <c:pt idx="32">
                  <c:v>10.5</c:v>
                </c:pt>
                <c:pt idx="33">
                  <c:v>10.75</c:v>
                </c:pt>
                <c:pt idx="34">
                  <c:v>11</c:v>
                </c:pt>
              </c:numCache>
            </c:numRef>
          </c:cat>
          <c:val>
            <c:numRef>
              <c:f>V_in!$C$7:$C$41</c:f>
              <c:numCache>
                <c:formatCode>General</c:formatCode>
                <c:ptCount val="35"/>
                <c:pt idx="0">
                  <c:v>0.62500000000000167</c:v>
                </c:pt>
                <c:pt idx="1">
                  <c:v>0.68181818181818177</c:v>
                </c:pt>
                <c:pt idx="2">
                  <c:v>0.72916666666666652</c:v>
                </c:pt>
                <c:pt idx="3">
                  <c:v>0.76923076923076927</c:v>
                </c:pt>
                <c:pt idx="4">
                  <c:v>0.8035714285714286</c:v>
                </c:pt>
                <c:pt idx="5">
                  <c:v>0.8333333333333337</c:v>
                </c:pt>
                <c:pt idx="6">
                  <c:v>0.85937500000000167</c:v>
                </c:pt>
                <c:pt idx="7">
                  <c:v>0.88235294117647056</c:v>
                </c:pt>
                <c:pt idx="8">
                  <c:v>0.90277777777777779</c:v>
                </c:pt>
                <c:pt idx="9">
                  <c:v>0.92105263157894735</c:v>
                </c:pt>
                <c:pt idx="10">
                  <c:v>0.9375</c:v>
                </c:pt>
                <c:pt idx="11">
                  <c:v>0.95238095238095233</c:v>
                </c:pt>
                <c:pt idx="12">
                  <c:v>0.96590909090909283</c:v>
                </c:pt>
                <c:pt idx="13">
                  <c:v>0.97826086956521741</c:v>
                </c:pt>
                <c:pt idx="14">
                  <c:v>0.98958333333333337</c:v>
                </c:pt>
                <c:pt idx="15">
                  <c:v>1</c:v>
                </c:pt>
                <c:pt idx="16">
                  <c:v>1.0096153846153846</c:v>
                </c:pt>
                <c:pt idx="17">
                  <c:v>1.0185185185185215</c:v>
                </c:pt>
                <c:pt idx="18">
                  <c:v>1.0267857142857175</c:v>
                </c:pt>
                <c:pt idx="19">
                  <c:v>1.0344827586206897</c:v>
                </c:pt>
                <c:pt idx="20">
                  <c:v>1.0416666666666659</c:v>
                </c:pt>
                <c:pt idx="21">
                  <c:v>1.0483870967741935</c:v>
                </c:pt>
                <c:pt idx="22">
                  <c:v>1.0546875000000033</c:v>
                </c:pt>
                <c:pt idx="23">
                  <c:v>1.0606060606060621</c:v>
                </c:pt>
                <c:pt idx="24">
                  <c:v>1.0661764705882384</c:v>
                </c:pt>
                <c:pt idx="25">
                  <c:v>1.0714285714285721</c:v>
                </c:pt>
                <c:pt idx="26">
                  <c:v>1.0763888888888919</c:v>
                </c:pt>
                <c:pt idx="27">
                  <c:v>1.0810810810810811</c:v>
                </c:pt>
                <c:pt idx="28">
                  <c:v>1.0855263157894668</c:v>
                </c:pt>
                <c:pt idx="29">
                  <c:v>1.0897435897435901</c:v>
                </c:pt>
                <c:pt idx="30">
                  <c:v>1.09375</c:v>
                </c:pt>
                <c:pt idx="31">
                  <c:v>1.0975609756097562</c:v>
                </c:pt>
                <c:pt idx="32">
                  <c:v>1.1011904761904758</c:v>
                </c:pt>
                <c:pt idx="33">
                  <c:v>1.1046511627906981</c:v>
                </c:pt>
                <c:pt idx="34">
                  <c:v>1.1079545454545454</c:v>
                </c:pt>
              </c:numCache>
            </c:numRef>
          </c:val>
        </c:ser>
        <c:marker val="1"/>
        <c:axId val="85703296"/>
        <c:axId val="85725952"/>
      </c:lineChart>
      <c:catAx>
        <c:axId val="8570329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/>
                  <a:t>V_in</a:t>
                </a:r>
              </a:p>
            </c:rich>
          </c:tx>
          <c:layout/>
        </c:title>
        <c:numFmt formatCode="0.00" sourceLinked="1"/>
        <c:tickLblPos val="nextTo"/>
        <c:crossAx val="85725952"/>
        <c:crosses val="autoZero"/>
        <c:auto val="1"/>
        <c:lblAlgn val="ctr"/>
        <c:lblOffset val="100"/>
      </c:catAx>
      <c:valAx>
        <c:axId val="8572595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/>
                  <a:t>V_in - V_out) (V_out</a:t>
                </a:r>
                <a:r>
                  <a:rPr lang="de-DE" baseline="0"/>
                  <a:t> / V_in)</a:t>
                </a:r>
                <a:endParaRPr lang="de-DE"/>
              </a:p>
            </c:rich>
          </c:tx>
          <c:layout/>
        </c:title>
        <c:numFmt formatCode="General" sourceLinked="1"/>
        <c:tickLblPos val="nextTo"/>
        <c:crossAx val="857032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0180946284581971"/>
          <c:y val="7.8537001536849824E-2"/>
          <c:w val="0.40111248923402354"/>
          <c:h val="0.23504150083767891"/>
        </c:manualLayout>
      </c:layout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92188" y="777875"/>
            <a:ext cx="5114925" cy="3835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09613" y="4860925"/>
            <a:ext cx="5678487" cy="46053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079750" cy="51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427038">
              <a:lnSpc>
                <a:spcPct val="98000"/>
              </a:lnSpc>
              <a:tabLst>
                <a:tab pos="687388" algn="l"/>
                <a:tab pos="1374775" algn="l"/>
                <a:tab pos="2062163" algn="l"/>
                <a:tab pos="2749550" algn="l"/>
              </a:tabLst>
              <a:defRPr sz="1300">
                <a:solidFill>
                  <a:srgbClr val="000000"/>
                </a:solidFill>
                <a:latin typeface="DejaVu Sans" pitchFamily="34" charset="2"/>
              </a:defRPr>
            </a:lvl1pPr>
          </a:lstStyle>
          <a:p>
            <a:endParaRPr lang="en-GB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019550" y="0"/>
            <a:ext cx="3079750" cy="51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427038">
              <a:lnSpc>
                <a:spcPct val="98000"/>
              </a:lnSpc>
              <a:tabLst>
                <a:tab pos="687388" algn="l"/>
                <a:tab pos="1374775" algn="l"/>
                <a:tab pos="2062163" algn="l"/>
                <a:tab pos="2749550" algn="l"/>
              </a:tabLst>
              <a:defRPr sz="1300">
                <a:solidFill>
                  <a:srgbClr val="000000"/>
                </a:solidFill>
                <a:latin typeface="DejaVu Sans" pitchFamily="34" charset="2"/>
              </a:defRPr>
            </a:lvl1pPr>
          </a:lstStyle>
          <a:p>
            <a:endParaRPr lang="en-GB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721850"/>
            <a:ext cx="3079750" cy="51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427038">
              <a:lnSpc>
                <a:spcPct val="98000"/>
              </a:lnSpc>
              <a:tabLst>
                <a:tab pos="687388" algn="l"/>
                <a:tab pos="1374775" algn="l"/>
                <a:tab pos="2062163" algn="l"/>
                <a:tab pos="2749550" algn="l"/>
              </a:tabLst>
              <a:defRPr sz="1300">
                <a:solidFill>
                  <a:srgbClr val="000000"/>
                </a:solidFill>
                <a:latin typeface="DejaVu Sans" pitchFamily="34" charset="2"/>
              </a:defRPr>
            </a:lvl1pPr>
          </a:lstStyle>
          <a:p>
            <a:endParaRPr lang="en-GB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019550" y="9721850"/>
            <a:ext cx="3079750" cy="51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defTabSz="427038">
              <a:lnSpc>
                <a:spcPct val="98000"/>
              </a:lnSpc>
              <a:tabLst>
                <a:tab pos="687388" algn="l"/>
                <a:tab pos="1374775" algn="l"/>
                <a:tab pos="2062163" algn="l"/>
                <a:tab pos="2749550" algn="l"/>
              </a:tabLst>
              <a:defRPr sz="1300">
                <a:solidFill>
                  <a:srgbClr val="000000"/>
                </a:solidFill>
                <a:latin typeface="DejaVu Sans" pitchFamily="34" charset="2"/>
              </a:defRPr>
            </a:lvl1pPr>
          </a:lstStyle>
          <a:p>
            <a:fld id="{EC2E7F19-36A0-4C16-9EE8-B28D59251500}" type="slidenum">
              <a:rPr lang="en-GB"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8948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426" indent="-285554" algn="l" defTabSz="448948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2197" indent="-228439" algn="l" defTabSz="448948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599080" indent="-228439" algn="l" defTabSz="448948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5965" indent="-228439" algn="l" defTabSz="448948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4400" algn="l" defTabSz="91375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279" algn="l" defTabSz="91375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160" algn="l" defTabSz="91375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5043" algn="l" defTabSz="91375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2B51657-31EE-49EE-A308-CD1DB36FB13E}" type="slidenum">
              <a:rPr lang="en-GB"/>
              <a:pPr/>
              <a:t>1</a:t>
            </a:fld>
            <a:endParaRPr lang="en-GB"/>
          </a:p>
        </p:txBody>
      </p:sp>
      <p:sp>
        <p:nvSpPr>
          <p:cNvPr id="220162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7875"/>
            <a:ext cx="5116512" cy="3836988"/>
          </a:xfrm>
        </p:spPr>
      </p:sp>
      <p:sp>
        <p:nvSpPr>
          <p:cNvPr id="220163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6925"/>
          </a:xfrm>
          <a:noFill/>
          <a:ln/>
        </p:spPr>
        <p:txBody>
          <a:bodyPr wrap="none" lIns="86841" tIns="43420" rIns="86841" bIns="43420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391881D-E009-4FBF-B45B-9E3507F56CDE}" type="slidenum">
              <a:rPr lang="en-GB"/>
              <a:pPr/>
              <a:t>10</a:t>
            </a:fld>
            <a:endParaRPr lang="en-GB"/>
          </a:p>
        </p:txBody>
      </p:sp>
      <p:sp>
        <p:nvSpPr>
          <p:cNvPr id="376834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7875"/>
            <a:ext cx="5116512" cy="3836988"/>
          </a:xfrm>
        </p:spPr>
      </p:sp>
      <p:sp>
        <p:nvSpPr>
          <p:cNvPr id="376835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6925"/>
          </a:xfrm>
          <a:noFill/>
          <a:ln/>
        </p:spPr>
        <p:txBody>
          <a:bodyPr wrap="none" lIns="86841" tIns="43420" rIns="86841" bIns="43420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7CC1B2-9B71-4D7A-BBE0-EDFD4F7088D8}" type="slidenum">
              <a:rPr lang="en-GB">
                <a:solidFill>
                  <a:prstClr val="black"/>
                </a:solidFill>
              </a:rPr>
              <a:pPr/>
              <a:t>11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27341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77875"/>
            <a:ext cx="5113338" cy="3836988"/>
          </a:xfrm>
        </p:spPr>
      </p:sp>
      <p:sp>
        <p:nvSpPr>
          <p:cNvPr id="27341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4" y="4860926"/>
            <a:ext cx="5680075" cy="4606925"/>
          </a:xfrm>
          <a:noFill/>
          <a:ln/>
        </p:spPr>
        <p:txBody>
          <a:bodyPr wrap="none" lIns="86833" tIns="43416" rIns="86833" bIns="43416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7CC1B2-9B71-4D7A-BBE0-EDFD4F7088D8}" type="slidenum">
              <a:rPr lang="en-GB">
                <a:solidFill>
                  <a:prstClr val="black"/>
                </a:solidFill>
              </a:rPr>
              <a:pPr/>
              <a:t>12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27341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77875"/>
            <a:ext cx="5113338" cy="3836988"/>
          </a:xfrm>
        </p:spPr>
      </p:sp>
      <p:sp>
        <p:nvSpPr>
          <p:cNvPr id="27341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4" y="4860926"/>
            <a:ext cx="5680075" cy="4606925"/>
          </a:xfrm>
          <a:noFill/>
          <a:ln/>
        </p:spPr>
        <p:txBody>
          <a:bodyPr wrap="none" lIns="86833" tIns="43416" rIns="86833" bIns="43416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7CC1B2-9B71-4D7A-BBE0-EDFD4F7088D8}" type="slidenum">
              <a:rPr lang="en-GB">
                <a:solidFill>
                  <a:prstClr val="black"/>
                </a:solidFill>
              </a:rPr>
              <a:pPr/>
              <a:t>13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27341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77875"/>
            <a:ext cx="5113338" cy="3836988"/>
          </a:xfrm>
        </p:spPr>
      </p:sp>
      <p:sp>
        <p:nvSpPr>
          <p:cNvPr id="27341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4" y="4860926"/>
            <a:ext cx="5680075" cy="4606925"/>
          </a:xfrm>
          <a:noFill/>
          <a:ln/>
        </p:spPr>
        <p:txBody>
          <a:bodyPr wrap="none" lIns="86833" tIns="43416" rIns="86833" bIns="43416" anchor="ctr"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7CC1B2-9B71-4D7A-BBE0-EDFD4F7088D8}" type="slidenum">
              <a:rPr lang="en-GB"/>
              <a:pPr/>
              <a:t>14</a:t>
            </a:fld>
            <a:endParaRPr lang="en-GB"/>
          </a:p>
        </p:txBody>
      </p:sp>
      <p:sp>
        <p:nvSpPr>
          <p:cNvPr id="27341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7875"/>
            <a:ext cx="5116512" cy="3836988"/>
          </a:xfrm>
        </p:spPr>
      </p:sp>
      <p:sp>
        <p:nvSpPr>
          <p:cNvPr id="27341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6925"/>
          </a:xfrm>
          <a:noFill/>
          <a:ln/>
        </p:spPr>
        <p:txBody>
          <a:bodyPr wrap="none" lIns="86841" tIns="43420" rIns="86841" bIns="43420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7CC1B2-9B71-4D7A-BBE0-EDFD4F7088D8}" type="slidenum">
              <a:rPr lang="en-GB"/>
              <a:pPr/>
              <a:t>15</a:t>
            </a:fld>
            <a:endParaRPr lang="en-GB"/>
          </a:p>
        </p:txBody>
      </p:sp>
      <p:sp>
        <p:nvSpPr>
          <p:cNvPr id="27341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7875"/>
            <a:ext cx="5116512" cy="3836988"/>
          </a:xfrm>
        </p:spPr>
      </p:sp>
      <p:sp>
        <p:nvSpPr>
          <p:cNvPr id="27341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6925"/>
          </a:xfrm>
          <a:noFill/>
          <a:ln/>
        </p:spPr>
        <p:txBody>
          <a:bodyPr wrap="none" lIns="86841" tIns="43420" rIns="86841" bIns="43420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7CC1B2-9B71-4D7A-BBE0-EDFD4F7088D8}" type="slidenum">
              <a:rPr lang="en-GB"/>
              <a:pPr/>
              <a:t>16</a:t>
            </a:fld>
            <a:endParaRPr lang="en-GB"/>
          </a:p>
        </p:txBody>
      </p:sp>
      <p:sp>
        <p:nvSpPr>
          <p:cNvPr id="27341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7875"/>
            <a:ext cx="5116512" cy="3836988"/>
          </a:xfrm>
        </p:spPr>
      </p:sp>
      <p:sp>
        <p:nvSpPr>
          <p:cNvPr id="27341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6925"/>
          </a:xfrm>
          <a:noFill/>
          <a:ln/>
        </p:spPr>
        <p:txBody>
          <a:bodyPr wrap="none" lIns="86841" tIns="43420" rIns="86841" bIns="43420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7CC1B2-9B71-4D7A-BBE0-EDFD4F7088D8}" type="slidenum">
              <a:rPr lang="en-GB"/>
              <a:pPr/>
              <a:t>17</a:t>
            </a:fld>
            <a:endParaRPr lang="en-GB"/>
          </a:p>
        </p:txBody>
      </p:sp>
      <p:sp>
        <p:nvSpPr>
          <p:cNvPr id="27341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7875"/>
            <a:ext cx="5116512" cy="3836988"/>
          </a:xfrm>
        </p:spPr>
      </p:sp>
      <p:sp>
        <p:nvSpPr>
          <p:cNvPr id="27341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6925"/>
          </a:xfrm>
          <a:noFill/>
          <a:ln/>
        </p:spPr>
        <p:txBody>
          <a:bodyPr wrap="none" lIns="86841" tIns="43420" rIns="86841" bIns="43420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7CC1B2-9B71-4D7A-BBE0-EDFD4F7088D8}" type="slidenum">
              <a:rPr lang="en-GB"/>
              <a:pPr/>
              <a:t>18</a:t>
            </a:fld>
            <a:endParaRPr lang="en-GB"/>
          </a:p>
        </p:txBody>
      </p:sp>
      <p:sp>
        <p:nvSpPr>
          <p:cNvPr id="27341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7875"/>
            <a:ext cx="5116512" cy="3836988"/>
          </a:xfrm>
        </p:spPr>
      </p:sp>
      <p:sp>
        <p:nvSpPr>
          <p:cNvPr id="27341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6925"/>
          </a:xfrm>
          <a:noFill/>
          <a:ln/>
        </p:spPr>
        <p:txBody>
          <a:bodyPr wrap="none" lIns="86841" tIns="43420" rIns="86841" bIns="43420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7CC1B2-9B71-4D7A-BBE0-EDFD4F7088D8}" type="slidenum">
              <a:rPr lang="en-GB"/>
              <a:pPr/>
              <a:t>19</a:t>
            </a:fld>
            <a:endParaRPr lang="en-GB"/>
          </a:p>
        </p:txBody>
      </p:sp>
      <p:sp>
        <p:nvSpPr>
          <p:cNvPr id="27341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7875"/>
            <a:ext cx="5116512" cy="3836988"/>
          </a:xfrm>
        </p:spPr>
      </p:sp>
      <p:sp>
        <p:nvSpPr>
          <p:cNvPr id="27341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6925"/>
          </a:xfrm>
          <a:noFill/>
          <a:ln/>
        </p:spPr>
        <p:txBody>
          <a:bodyPr wrap="none" lIns="86841" tIns="43420" rIns="86841" bIns="43420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7CC1B2-9B71-4D7A-BBE0-EDFD4F7088D8}" type="slidenum">
              <a:rPr lang="en-GB"/>
              <a:pPr/>
              <a:t>2</a:t>
            </a:fld>
            <a:endParaRPr lang="en-GB"/>
          </a:p>
        </p:txBody>
      </p:sp>
      <p:sp>
        <p:nvSpPr>
          <p:cNvPr id="27341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7875"/>
            <a:ext cx="5116512" cy="3836988"/>
          </a:xfrm>
        </p:spPr>
      </p:sp>
      <p:sp>
        <p:nvSpPr>
          <p:cNvPr id="27341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6925"/>
          </a:xfrm>
          <a:noFill/>
          <a:ln/>
        </p:spPr>
        <p:txBody>
          <a:bodyPr wrap="none" lIns="86841" tIns="43420" rIns="86841" bIns="43420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7CC1B2-9B71-4D7A-BBE0-EDFD4F7088D8}" type="slidenum">
              <a:rPr lang="en-GB"/>
              <a:pPr/>
              <a:t>20</a:t>
            </a:fld>
            <a:endParaRPr lang="en-GB"/>
          </a:p>
        </p:txBody>
      </p:sp>
      <p:sp>
        <p:nvSpPr>
          <p:cNvPr id="27341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7875"/>
            <a:ext cx="5116512" cy="3836988"/>
          </a:xfrm>
        </p:spPr>
      </p:sp>
      <p:sp>
        <p:nvSpPr>
          <p:cNvPr id="27341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6925"/>
          </a:xfrm>
          <a:noFill/>
          <a:ln/>
        </p:spPr>
        <p:txBody>
          <a:bodyPr wrap="none" lIns="86841" tIns="43420" rIns="86841" bIns="43420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7CC1B2-9B71-4D7A-BBE0-EDFD4F7088D8}" type="slidenum">
              <a:rPr lang="en-GB"/>
              <a:pPr/>
              <a:t>21</a:t>
            </a:fld>
            <a:endParaRPr lang="en-GB"/>
          </a:p>
        </p:txBody>
      </p:sp>
      <p:sp>
        <p:nvSpPr>
          <p:cNvPr id="27341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7875"/>
            <a:ext cx="5116512" cy="3836988"/>
          </a:xfrm>
        </p:spPr>
      </p:sp>
      <p:sp>
        <p:nvSpPr>
          <p:cNvPr id="27341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6925"/>
          </a:xfrm>
          <a:noFill/>
          <a:ln/>
        </p:spPr>
        <p:txBody>
          <a:bodyPr wrap="none" lIns="86841" tIns="43420" rIns="86841" bIns="43420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391881D-E009-4FBF-B45B-9E3507F56CDE}" type="slidenum">
              <a:rPr lang="en-GB"/>
              <a:pPr/>
              <a:t>22</a:t>
            </a:fld>
            <a:endParaRPr lang="en-GB"/>
          </a:p>
        </p:txBody>
      </p:sp>
      <p:sp>
        <p:nvSpPr>
          <p:cNvPr id="376834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7875"/>
            <a:ext cx="5116512" cy="3836988"/>
          </a:xfrm>
        </p:spPr>
      </p:sp>
      <p:sp>
        <p:nvSpPr>
          <p:cNvPr id="376835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6925"/>
          </a:xfrm>
          <a:noFill/>
          <a:ln/>
        </p:spPr>
        <p:txBody>
          <a:bodyPr wrap="none" lIns="86841" tIns="43420" rIns="86841" bIns="43420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7CC1B2-9B71-4D7A-BBE0-EDFD4F7088D8}" type="slidenum">
              <a:rPr lang="en-GB"/>
              <a:pPr/>
              <a:t>23</a:t>
            </a:fld>
            <a:endParaRPr lang="en-GB"/>
          </a:p>
        </p:txBody>
      </p:sp>
      <p:sp>
        <p:nvSpPr>
          <p:cNvPr id="27341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7875"/>
            <a:ext cx="5116512" cy="3836988"/>
          </a:xfrm>
        </p:spPr>
      </p:sp>
      <p:sp>
        <p:nvSpPr>
          <p:cNvPr id="27341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6925"/>
          </a:xfrm>
          <a:noFill/>
          <a:ln/>
        </p:spPr>
        <p:txBody>
          <a:bodyPr wrap="none" lIns="86841" tIns="43420" rIns="86841" bIns="43420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391881D-E009-4FBF-B45B-9E3507F56CDE}" type="slidenum">
              <a:rPr lang="en-GB"/>
              <a:pPr/>
              <a:t>24</a:t>
            </a:fld>
            <a:endParaRPr lang="en-GB"/>
          </a:p>
        </p:txBody>
      </p:sp>
      <p:sp>
        <p:nvSpPr>
          <p:cNvPr id="376834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7875"/>
            <a:ext cx="5116512" cy="3836988"/>
          </a:xfrm>
        </p:spPr>
      </p:sp>
      <p:sp>
        <p:nvSpPr>
          <p:cNvPr id="376835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6925"/>
          </a:xfrm>
          <a:noFill/>
          <a:ln/>
        </p:spPr>
        <p:txBody>
          <a:bodyPr wrap="none" lIns="86841" tIns="43420" rIns="86841" bIns="43420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7CC1B2-9B71-4D7A-BBE0-EDFD4F7088D8}" type="slidenum">
              <a:rPr lang="en-GB"/>
              <a:pPr/>
              <a:t>25</a:t>
            </a:fld>
            <a:endParaRPr lang="en-GB"/>
          </a:p>
        </p:txBody>
      </p:sp>
      <p:sp>
        <p:nvSpPr>
          <p:cNvPr id="27341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7875"/>
            <a:ext cx="5116512" cy="3836988"/>
          </a:xfrm>
        </p:spPr>
      </p:sp>
      <p:sp>
        <p:nvSpPr>
          <p:cNvPr id="27341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6925"/>
          </a:xfrm>
          <a:noFill/>
          <a:ln/>
        </p:spPr>
        <p:txBody>
          <a:bodyPr wrap="none" lIns="86841" tIns="43420" rIns="86841" bIns="43420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7CC1B2-9B71-4D7A-BBE0-EDFD4F7088D8}" type="slidenum">
              <a:rPr lang="en-GB"/>
              <a:pPr/>
              <a:t>26</a:t>
            </a:fld>
            <a:endParaRPr lang="en-GB"/>
          </a:p>
        </p:txBody>
      </p:sp>
      <p:sp>
        <p:nvSpPr>
          <p:cNvPr id="27341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7875"/>
            <a:ext cx="5116512" cy="3836988"/>
          </a:xfrm>
        </p:spPr>
      </p:sp>
      <p:sp>
        <p:nvSpPr>
          <p:cNvPr id="27341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6925"/>
          </a:xfrm>
          <a:noFill/>
          <a:ln/>
        </p:spPr>
        <p:txBody>
          <a:bodyPr wrap="none" lIns="86841" tIns="43420" rIns="86841" bIns="43420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7CC1B2-9B71-4D7A-BBE0-EDFD4F7088D8}" type="slidenum">
              <a:rPr lang="en-GB"/>
              <a:pPr/>
              <a:t>27</a:t>
            </a:fld>
            <a:endParaRPr lang="en-GB"/>
          </a:p>
        </p:txBody>
      </p:sp>
      <p:sp>
        <p:nvSpPr>
          <p:cNvPr id="27341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7875"/>
            <a:ext cx="5116512" cy="3836988"/>
          </a:xfrm>
        </p:spPr>
      </p:sp>
      <p:sp>
        <p:nvSpPr>
          <p:cNvPr id="27341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6925"/>
          </a:xfrm>
          <a:noFill/>
          <a:ln/>
        </p:spPr>
        <p:txBody>
          <a:bodyPr wrap="none" lIns="86841" tIns="43420" rIns="86841" bIns="43420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7CC1B2-9B71-4D7A-BBE0-EDFD4F7088D8}" type="slidenum">
              <a:rPr lang="en-GB"/>
              <a:pPr/>
              <a:t>28</a:t>
            </a:fld>
            <a:endParaRPr lang="en-GB"/>
          </a:p>
        </p:txBody>
      </p:sp>
      <p:sp>
        <p:nvSpPr>
          <p:cNvPr id="27341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7875"/>
            <a:ext cx="5116512" cy="3836988"/>
          </a:xfrm>
        </p:spPr>
      </p:sp>
      <p:sp>
        <p:nvSpPr>
          <p:cNvPr id="27341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6925"/>
          </a:xfrm>
          <a:noFill/>
          <a:ln/>
        </p:spPr>
        <p:txBody>
          <a:bodyPr wrap="none" lIns="86841" tIns="43420" rIns="86841" bIns="43420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7CC1B2-9B71-4D7A-BBE0-EDFD4F7088D8}" type="slidenum">
              <a:rPr lang="en-GB"/>
              <a:pPr/>
              <a:t>29</a:t>
            </a:fld>
            <a:endParaRPr lang="en-GB"/>
          </a:p>
        </p:txBody>
      </p:sp>
      <p:sp>
        <p:nvSpPr>
          <p:cNvPr id="27341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7875"/>
            <a:ext cx="5116512" cy="3836988"/>
          </a:xfrm>
        </p:spPr>
      </p:sp>
      <p:sp>
        <p:nvSpPr>
          <p:cNvPr id="27341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6925"/>
          </a:xfrm>
          <a:noFill/>
          <a:ln/>
        </p:spPr>
        <p:txBody>
          <a:bodyPr wrap="none" lIns="86841" tIns="43420" rIns="86841" bIns="43420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391881D-E009-4FBF-B45B-9E3507F56CDE}" type="slidenum">
              <a:rPr lang="en-GB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76834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77875"/>
            <a:ext cx="5113338" cy="3836988"/>
          </a:xfrm>
        </p:spPr>
      </p:sp>
      <p:sp>
        <p:nvSpPr>
          <p:cNvPr id="376835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4" y="4860926"/>
            <a:ext cx="5680075" cy="4606925"/>
          </a:xfrm>
          <a:noFill/>
          <a:ln/>
        </p:spPr>
        <p:txBody>
          <a:bodyPr wrap="none" lIns="86833" tIns="43416" rIns="86833" bIns="43416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7CC1B2-9B71-4D7A-BBE0-EDFD4F7088D8}" type="slidenum">
              <a:rPr lang="en-GB"/>
              <a:pPr/>
              <a:t>30</a:t>
            </a:fld>
            <a:endParaRPr lang="en-GB"/>
          </a:p>
        </p:txBody>
      </p:sp>
      <p:sp>
        <p:nvSpPr>
          <p:cNvPr id="27341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7875"/>
            <a:ext cx="5116512" cy="3836988"/>
          </a:xfrm>
        </p:spPr>
      </p:sp>
      <p:sp>
        <p:nvSpPr>
          <p:cNvPr id="27341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6925"/>
          </a:xfrm>
          <a:noFill/>
          <a:ln/>
        </p:spPr>
        <p:txBody>
          <a:bodyPr wrap="none" lIns="86841" tIns="43420" rIns="86841" bIns="43420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7CC1B2-9B71-4D7A-BBE0-EDFD4F7088D8}" type="slidenum">
              <a:rPr lang="en-GB"/>
              <a:pPr/>
              <a:t>31</a:t>
            </a:fld>
            <a:endParaRPr lang="en-GB"/>
          </a:p>
        </p:txBody>
      </p:sp>
      <p:sp>
        <p:nvSpPr>
          <p:cNvPr id="27341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7875"/>
            <a:ext cx="5116512" cy="3836988"/>
          </a:xfrm>
        </p:spPr>
      </p:sp>
      <p:sp>
        <p:nvSpPr>
          <p:cNvPr id="27341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6925"/>
          </a:xfrm>
          <a:noFill/>
          <a:ln/>
        </p:spPr>
        <p:txBody>
          <a:bodyPr wrap="none" lIns="86841" tIns="43420" rIns="86841" bIns="43420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7CC1B2-9B71-4D7A-BBE0-EDFD4F7088D8}" type="slidenum">
              <a:rPr lang="en-GB"/>
              <a:pPr/>
              <a:t>32</a:t>
            </a:fld>
            <a:endParaRPr lang="en-GB"/>
          </a:p>
        </p:txBody>
      </p:sp>
      <p:sp>
        <p:nvSpPr>
          <p:cNvPr id="27341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7875"/>
            <a:ext cx="5116512" cy="3836988"/>
          </a:xfrm>
        </p:spPr>
      </p:sp>
      <p:sp>
        <p:nvSpPr>
          <p:cNvPr id="27341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6925"/>
          </a:xfrm>
          <a:noFill/>
          <a:ln/>
        </p:spPr>
        <p:txBody>
          <a:bodyPr wrap="none" lIns="86841" tIns="43420" rIns="86841" bIns="43420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7CC1B2-9B71-4D7A-BBE0-EDFD4F7088D8}" type="slidenum">
              <a:rPr lang="en-GB"/>
              <a:pPr/>
              <a:t>33</a:t>
            </a:fld>
            <a:endParaRPr lang="en-GB"/>
          </a:p>
        </p:txBody>
      </p:sp>
      <p:sp>
        <p:nvSpPr>
          <p:cNvPr id="27341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7875"/>
            <a:ext cx="5116512" cy="3836988"/>
          </a:xfrm>
        </p:spPr>
      </p:sp>
      <p:sp>
        <p:nvSpPr>
          <p:cNvPr id="27341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6925"/>
          </a:xfrm>
          <a:noFill/>
          <a:ln/>
        </p:spPr>
        <p:txBody>
          <a:bodyPr wrap="none" lIns="86841" tIns="43420" rIns="86841" bIns="43420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7CC1B2-9B71-4D7A-BBE0-EDFD4F7088D8}" type="slidenum">
              <a:rPr lang="en-GB"/>
              <a:pPr/>
              <a:t>34</a:t>
            </a:fld>
            <a:endParaRPr lang="en-GB"/>
          </a:p>
        </p:txBody>
      </p:sp>
      <p:sp>
        <p:nvSpPr>
          <p:cNvPr id="27341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7875"/>
            <a:ext cx="5116512" cy="3836988"/>
          </a:xfrm>
        </p:spPr>
      </p:sp>
      <p:sp>
        <p:nvSpPr>
          <p:cNvPr id="27341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6925"/>
          </a:xfrm>
          <a:noFill/>
          <a:ln/>
        </p:spPr>
        <p:txBody>
          <a:bodyPr wrap="none" lIns="86841" tIns="43420" rIns="86841" bIns="43420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7CC1B2-9B71-4D7A-BBE0-EDFD4F7088D8}" type="slidenum">
              <a:rPr lang="en-GB"/>
              <a:pPr/>
              <a:t>35</a:t>
            </a:fld>
            <a:endParaRPr lang="en-GB"/>
          </a:p>
        </p:txBody>
      </p:sp>
      <p:sp>
        <p:nvSpPr>
          <p:cNvPr id="27341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7875"/>
            <a:ext cx="5116512" cy="3836988"/>
          </a:xfrm>
        </p:spPr>
      </p:sp>
      <p:sp>
        <p:nvSpPr>
          <p:cNvPr id="27341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6925"/>
          </a:xfrm>
          <a:noFill/>
          <a:ln/>
        </p:spPr>
        <p:txBody>
          <a:bodyPr wrap="none" lIns="86841" tIns="43420" rIns="86841" bIns="43420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7CC1B2-9B71-4D7A-BBE0-EDFD4F7088D8}" type="slidenum">
              <a:rPr lang="en-GB"/>
              <a:pPr/>
              <a:t>36</a:t>
            </a:fld>
            <a:endParaRPr lang="en-GB"/>
          </a:p>
        </p:txBody>
      </p:sp>
      <p:sp>
        <p:nvSpPr>
          <p:cNvPr id="27341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7875"/>
            <a:ext cx="5116512" cy="3836988"/>
          </a:xfrm>
        </p:spPr>
      </p:sp>
      <p:sp>
        <p:nvSpPr>
          <p:cNvPr id="27341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6925"/>
          </a:xfrm>
          <a:noFill/>
          <a:ln/>
        </p:spPr>
        <p:txBody>
          <a:bodyPr wrap="none" lIns="86841" tIns="43420" rIns="86841" bIns="43420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7CC1B2-9B71-4D7A-BBE0-EDFD4F7088D8}" type="slidenum">
              <a:rPr lang="en-GB"/>
              <a:pPr/>
              <a:t>37</a:t>
            </a:fld>
            <a:endParaRPr lang="en-GB"/>
          </a:p>
        </p:txBody>
      </p:sp>
      <p:sp>
        <p:nvSpPr>
          <p:cNvPr id="27341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7875"/>
            <a:ext cx="5116512" cy="3836988"/>
          </a:xfrm>
        </p:spPr>
      </p:sp>
      <p:sp>
        <p:nvSpPr>
          <p:cNvPr id="27341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6925"/>
          </a:xfrm>
          <a:noFill/>
          <a:ln/>
        </p:spPr>
        <p:txBody>
          <a:bodyPr wrap="none" lIns="86841" tIns="43420" rIns="86841" bIns="43420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7CC1B2-9B71-4D7A-BBE0-EDFD4F7088D8}" type="slidenum">
              <a:rPr lang="en-GB"/>
              <a:pPr/>
              <a:t>38</a:t>
            </a:fld>
            <a:endParaRPr lang="en-GB"/>
          </a:p>
        </p:txBody>
      </p:sp>
      <p:sp>
        <p:nvSpPr>
          <p:cNvPr id="27341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7875"/>
            <a:ext cx="5116512" cy="3836988"/>
          </a:xfrm>
        </p:spPr>
      </p:sp>
      <p:sp>
        <p:nvSpPr>
          <p:cNvPr id="27341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6925"/>
          </a:xfrm>
          <a:noFill/>
          <a:ln/>
        </p:spPr>
        <p:txBody>
          <a:bodyPr wrap="none" lIns="86841" tIns="43420" rIns="86841" bIns="43420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7CC1B2-9B71-4D7A-BBE0-EDFD4F7088D8}" type="slidenum">
              <a:rPr lang="en-GB"/>
              <a:pPr/>
              <a:t>39</a:t>
            </a:fld>
            <a:endParaRPr lang="en-GB"/>
          </a:p>
        </p:txBody>
      </p:sp>
      <p:sp>
        <p:nvSpPr>
          <p:cNvPr id="27341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7875"/>
            <a:ext cx="5116512" cy="3836988"/>
          </a:xfrm>
        </p:spPr>
      </p:sp>
      <p:sp>
        <p:nvSpPr>
          <p:cNvPr id="27341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6925"/>
          </a:xfrm>
          <a:noFill/>
          <a:ln/>
        </p:spPr>
        <p:txBody>
          <a:bodyPr wrap="none" lIns="86841" tIns="43420" rIns="86841" bIns="43420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391881D-E009-4FBF-B45B-9E3507F56CDE}" type="slidenum">
              <a:rPr lang="en-GB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76834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77875"/>
            <a:ext cx="5113338" cy="3836988"/>
          </a:xfrm>
        </p:spPr>
      </p:sp>
      <p:sp>
        <p:nvSpPr>
          <p:cNvPr id="376835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4" y="4860926"/>
            <a:ext cx="5680075" cy="4606925"/>
          </a:xfrm>
          <a:noFill/>
          <a:ln/>
        </p:spPr>
        <p:txBody>
          <a:bodyPr wrap="none" lIns="86833" tIns="43416" rIns="86833" bIns="43416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7CC1B2-9B71-4D7A-BBE0-EDFD4F7088D8}" type="slidenum">
              <a:rPr lang="en-GB"/>
              <a:pPr/>
              <a:t>40</a:t>
            </a:fld>
            <a:endParaRPr lang="en-GB"/>
          </a:p>
        </p:txBody>
      </p:sp>
      <p:sp>
        <p:nvSpPr>
          <p:cNvPr id="27341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7875"/>
            <a:ext cx="5116512" cy="3836988"/>
          </a:xfrm>
        </p:spPr>
      </p:sp>
      <p:sp>
        <p:nvSpPr>
          <p:cNvPr id="27341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6925"/>
          </a:xfrm>
          <a:noFill/>
          <a:ln/>
        </p:spPr>
        <p:txBody>
          <a:bodyPr wrap="none" lIns="86841" tIns="43420" rIns="86841" bIns="43420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7CC1B2-9B71-4D7A-BBE0-EDFD4F7088D8}" type="slidenum">
              <a:rPr lang="en-GB"/>
              <a:pPr/>
              <a:t>41</a:t>
            </a:fld>
            <a:endParaRPr lang="en-GB"/>
          </a:p>
        </p:txBody>
      </p:sp>
      <p:sp>
        <p:nvSpPr>
          <p:cNvPr id="27341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7875"/>
            <a:ext cx="5116512" cy="3836988"/>
          </a:xfrm>
        </p:spPr>
      </p:sp>
      <p:sp>
        <p:nvSpPr>
          <p:cNvPr id="27341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6925"/>
          </a:xfrm>
          <a:noFill/>
          <a:ln/>
        </p:spPr>
        <p:txBody>
          <a:bodyPr wrap="none" lIns="86841" tIns="43420" rIns="86841" bIns="43420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7CC1B2-9B71-4D7A-BBE0-EDFD4F7088D8}" type="slidenum">
              <a:rPr lang="en-GB"/>
              <a:pPr/>
              <a:t>42</a:t>
            </a:fld>
            <a:endParaRPr lang="en-GB"/>
          </a:p>
        </p:txBody>
      </p:sp>
      <p:sp>
        <p:nvSpPr>
          <p:cNvPr id="27341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7875"/>
            <a:ext cx="5116512" cy="3836988"/>
          </a:xfrm>
        </p:spPr>
      </p:sp>
      <p:sp>
        <p:nvSpPr>
          <p:cNvPr id="27341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6925"/>
          </a:xfrm>
          <a:noFill/>
          <a:ln/>
        </p:spPr>
        <p:txBody>
          <a:bodyPr wrap="none" lIns="86841" tIns="43420" rIns="86841" bIns="43420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7CC1B2-9B71-4D7A-BBE0-EDFD4F7088D8}" type="slidenum">
              <a:rPr lang="en-GB"/>
              <a:pPr/>
              <a:t>43</a:t>
            </a:fld>
            <a:endParaRPr lang="en-GB"/>
          </a:p>
        </p:txBody>
      </p:sp>
      <p:sp>
        <p:nvSpPr>
          <p:cNvPr id="27341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7875"/>
            <a:ext cx="5116512" cy="3836988"/>
          </a:xfrm>
        </p:spPr>
      </p:sp>
      <p:sp>
        <p:nvSpPr>
          <p:cNvPr id="27341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6925"/>
          </a:xfrm>
          <a:noFill/>
          <a:ln/>
        </p:spPr>
        <p:txBody>
          <a:bodyPr wrap="none" lIns="86841" tIns="43420" rIns="86841" bIns="43420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7CC1B2-9B71-4D7A-BBE0-EDFD4F7088D8}" type="slidenum">
              <a:rPr lang="en-GB"/>
              <a:pPr/>
              <a:t>44</a:t>
            </a:fld>
            <a:endParaRPr lang="en-GB"/>
          </a:p>
        </p:txBody>
      </p:sp>
      <p:sp>
        <p:nvSpPr>
          <p:cNvPr id="27341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7875"/>
            <a:ext cx="5116512" cy="3836988"/>
          </a:xfrm>
        </p:spPr>
      </p:sp>
      <p:sp>
        <p:nvSpPr>
          <p:cNvPr id="27341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6925"/>
          </a:xfrm>
          <a:noFill/>
          <a:ln/>
        </p:spPr>
        <p:txBody>
          <a:bodyPr wrap="none" lIns="86841" tIns="43420" rIns="86841" bIns="43420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391881D-E009-4FBF-B45B-9E3507F56CDE}" type="slidenum">
              <a:rPr lang="en-GB"/>
              <a:pPr/>
              <a:t>5</a:t>
            </a:fld>
            <a:endParaRPr lang="en-GB"/>
          </a:p>
        </p:txBody>
      </p:sp>
      <p:sp>
        <p:nvSpPr>
          <p:cNvPr id="376834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7875"/>
            <a:ext cx="5116512" cy="3836988"/>
          </a:xfrm>
        </p:spPr>
      </p:sp>
      <p:sp>
        <p:nvSpPr>
          <p:cNvPr id="376835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6925"/>
          </a:xfrm>
          <a:noFill/>
          <a:ln/>
        </p:spPr>
        <p:txBody>
          <a:bodyPr wrap="none" lIns="86841" tIns="43420" rIns="86841" bIns="43420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391881D-E009-4FBF-B45B-9E3507F56CDE}" type="slidenum">
              <a:rPr lang="en-GB"/>
              <a:pPr/>
              <a:t>6</a:t>
            </a:fld>
            <a:endParaRPr lang="en-GB"/>
          </a:p>
        </p:txBody>
      </p:sp>
      <p:sp>
        <p:nvSpPr>
          <p:cNvPr id="376834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7875"/>
            <a:ext cx="5116512" cy="3836988"/>
          </a:xfrm>
        </p:spPr>
      </p:sp>
      <p:sp>
        <p:nvSpPr>
          <p:cNvPr id="376835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6925"/>
          </a:xfrm>
          <a:noFill/>
          <a:ln/>
        </p:spPr>
        <p:txBody>
          <a:bodyPr wrap="none" lIns="86841" tIns="43420" rIns="86841" bIns="43420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391881D-E009-4FBF-B45B-9E3507F56CDE}" type="slidenum">
              <a:rPr lang="en-GB"/>
              <a:pPr/>
              <a:t>7</a:t>
            </a:fld>
            <a:endParaRPr lang="en-GB"/>
          </a:p>
        </p:txBody>
      </p:sp>
      <p:sp>
        <p:nvSpPr>
          <p:cNvPr id="376834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7875"/>
            <a:ext cx="5116512" cy="3836988"/>
          </a:xfrm>
        </p:spPr>
      </p:sp>
      <p:sp>
        <p:nvSpPr>
          <p:cNvPr id="376835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6925"/>
          </a:xfrm>
          <a:noFill/>
          <a:ln/>
        </p:spPr>
        <p:txBody>
          <a:bodyPr wrap="none" lIns="86841" tIns="43420" rIns="86841" bIns="43420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391881D-E009-4FBF-B45B-9E3507F56CDE}" type="slidenum">
              <a:rPr lang="en-GB"/>
              <a:pPr/>
              <a:t>8</a:t>
            </a:fld>
            <a:endParaRPr lang="en-GB"/>
          </a:p>
        </p:txBody>
      </p:sp>
      <p:sp>
        <p:nvSpPr>
          <p:cNvPr id="376834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7875"/>
            <a:ext cx="5116512" cy="3836988"/>
          </a:xfrm>
        </p:spPr>
      </p:sp>
      <p:sp>
        <p:nvSpPr>
          <p:cNvPr id="376835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6925"/>
          </a:xfrm>
          <a:noFill/>
          <a:ln/>
        </p:spPr>
        <p:txBody>
          <a:bodyPr wrap="none" lIns="86841" tIns="43420" rIns="86841" bIns="43420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7CC1B2-9B71-4D7A-BBE0-EDFD4F7088D8}" type="slidenum">
              <a:rPr lang="en-GB"/>
              <a:pPr/>
              <a:t>9</a:t>
            </a:fld>
            <a:endParaRPr lang="en-GB"/>
          </a:p>
        </p:txBody>
      </p:sp>
      <p:sp>
        <p:nvSpPr>
          <p:cNvPr id="27341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7875"/>
            <a:ext cx="5116512" cy="3836988"/>
          </a:xfrm>
        </p:spPr>
      </p:sp>
      <p:sp>
        <p:nvSpPr>
          <p:cNvPr id="27341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6925"/>
          </a:xfrm>
          <a:noFill/>
          <a:ln/>
        </p:spPr>
        <p:txBody>
          <a:bodyPr wrap="none" lIns="86841" tIns="43420" rIns="86841" bIns="43420" anchor="ctr"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3988" cy="147161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7788"/>
            <a:ext cx="640238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6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5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2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31.03.2010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Jan Sammet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DF816-A340-4A1E-A272-4E05686E39A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31.03.2010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Jan Sammet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DF816-A340-4A1E-A272-4E05686E39A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30995" y="274638"/>
            <a:ext cx="2057400" cy="585311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21388" cy="5853112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31.03.2010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Jan Sammet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DF816-A340-4A1E-A272-4E05686E39A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3988" cy="147161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7788"/>
            <a:ext cx="640238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6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5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2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31.03.2010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Jan Sammet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DF816-A340-4A1E-A272-4E05686E39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31.03.2010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Jan Sammet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DF816-A340-4A1E-A272-4E05686E39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20" y="4408495"/>
            <a:ext cx="77739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20" y="2906720"/>
            <a:ext cx="7773987" cy="15017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88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7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6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51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2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1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0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31.03.2010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Jan Sammet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DF816-A340-4A1E-A272-4E05686E39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40188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31.03.2010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Jan Sammet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DF816-A340-4A1E-A272-4E05686E39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85" indent="0">
              <a:buNone/>
              <a:defRPr sz="2000" b="1"/>
            </a:lvl2pPr>
            <a:lvl3pPr marL="913756" indent="0">
              <a:buNone/>
              <a:defRPr sz="1800" b="1"/>
            </a:lvl3pPr>
            <a:lvl4pPr marL="1370641" indent="0">
              <a:buNone/>
              <a:defRPr sz="1600" b="1"/>
            </a:lvl4pPr>
            <a:lvl5pPr marL="1827519" indent="0">
              <a:buNone/>
              <a:defRPr sz="1600" b="1"/>
            </a:lvl5pPr>
            <a:lvl6pPr marL="2284400" indent="0">
              <a:buNone/>
              <a:defRPr sz="1600" b="1"/>
            </a:lvl6pPr>
            <a:lvl7pPr marL="2741279" indent="0">
              <a:buNone/>
              <a:defRPr sz="1600" b="1"/>
            </a:lvl7pPr>
            <a:lvl8pPr marL="3198160" indent="0">
              <a:buNone/>
              <a:defRPr sz="1600" b="1"/>
            </a:lvl8pPr>
            <a:lvl9pPr marL="3655043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82"/>
            <a:ext cx="4040188" cy="39528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662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85" indent="0">
              <a:buNone/>
              <a:defRPr sz="2000" b="1"/>
            </a:lvl2pPr>
            <a:lvl3pPr marL="913756" indent="0">
              <a:buNone/>
              <a:defRPr sz="1800" b="1"/>
            </a:lvl3pPr>
            <a:lvl4pPr marL="1370641" indent="0">
              <a:buNone/>
              <a:defRPr sz="1600" b="1"/>
            </a:lvl4pPr>
            <a:lvl5pPr marL="1827519" indent="0">
              <a:buNone/>
              <a:defRPr sz="1600" b="1"/>
            </a:lvl5pPr>
            <a:lvl6pPr marL="2284400" indent="0">
              <a:buNone/>
              <a:defRPr sz="1600" b="1"/>
            </a:lvl6pPr>
            <a:lvl7pPr marL="2741279" indent="0">
              <a:buNone/>
              <a:defRPr sz="1600" b="1"/>
            </a:lvl7pPr>
            <a:lvl8pPr marL="3198160" indent="0">
              <a:buNone/>
              <a:defRPr sz="1600" b="1"/>
            </a:lvl8pPr>
            <a:lvl9pPr marL="3655043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6620" y="2174882"/>
            <a:ext cx="4041775" cy="39528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31.03.2010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Jan Sammet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DF816-A340-4A1E-A272-4E05686E39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31.03.2010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Jan Sammet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DF816-A340-4A1E-A272-4E05686E39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31.03.2010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Jan Sammet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DF816-A340-4A1E-A272-4E05686E39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31.03.2010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Jan Sammet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DF816-A340-4A1E-A272-4E05686E39A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7" y="273057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7"/>
            <a:ext cx="5113338" cy="58547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7" y="1435100"/>
            <a:ext cx="3008313" cy="4692650"/>
          </a:xfrm>
        </p:spPr>
        <p:txBody>
          <a:bodyPr/>
          <a:lstStyle>
            <a:lvl1pPr marL="0" indent="0">
              <a:buNone/>
              <a:defRPr sz="1400"/>
            </a:lvl1pPr>
            <a:lvl2pPr marL="456885" indent="0">
              <a:buNone/>
              <a:defRPr sz="1200"/>
            </a:lvl2pPr>
            <a:lvl3pPr marL="913756" indent="0">
              <a:buNone/>
              <a:defRPr sz="1000"/>
            </a:lvl3pPr>
            <a:lvl4pPr marL="1370641" indent="0">
              <a:buNone/>
              <a:defRPr sz="900"/>
            </a:lvl4pPr>
            <a:lvl5pPr marL="1827519" indent="0">
              <a:buNone/>
              <a:defRPr sz="900"/>
            </a:lvl5pPr>
            <a:lvl6pPr marL="2284400" indent="0">
              <a:buNone/>
              <a:defRPr sz="900"/>
            </a:lvl6pPr>
            <a:lvl7pPr marL="2741279" indent="0">
              <a:buNone/>
              <a:defRPr sz="900"/>
            </a:lvl7pPr>
            <a:lvl8pPr marL="3198160" indent="0">
              <a:buNone/>
              <a:defRPr sz="900"/>
            </a:lvl8pPr>
            <a:lvl9pPr marL="3655043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31.03.2010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Jan Sammet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DF816-A340-4A1E-A272-4E05686E39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2195"/>
            <a:ext cx="5487987" cy="5667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7987" cy="4116388"/>
          </a:xfrm>
        </p:spPr>
        <p:txBody>
          <a:bodyPr/>
          <a:lstStyle>
            <a:lvl1pPr marL="0" indent="0">
              <a:buNone/>
              <a:defRPr sz="3200"/>
            </a:lvl1pPr>
            <a:lvl2pPr marL="456885" indent="0">
              <a:buNone/>
              <a:defRPr sz="2800"/>
            </a:lvl2pPr>
            <a:lvl3pPr marL="913756" indent="0">
              <a:buNone/>
              <a:defRPr sz="2400"/>
            </a:lvl3pPr>
            <a:lvl4pPr marL="1370641" indent="0">
              <a:buNone/>
              <a:defRPr sz="2000"/>
            </a:lvl4pPr>
            <a:lvl5pPr marL="1827519" indent="0">
              <a:buNone/>
              <a:defRPr sz="2000"/>
            </a:lvl5pPr>
            <a:lvl6pPr marL="2284400" indent="0">
              <a:buNone/>
              <a:defRPr sz="2000"/>
            </a:lvl6pPr>
            <a:lvl7pPr marL="2741279" indent="0">
              <a:buNone/>
              <a:defRPr sz="2000"/>
            </a:lvl7pPr>
            <a:lvl8pPr marL="3198160" indent="0">
              <a:buNone/>
              <a:defRPr sz="2000"/>
            </a:lvl8pPr>
            <a:lvl9pPr marL="3655043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8932"/>
            <a:ext cx="5487987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6885" indent="0">
              <a:buNone/>
              <a:defRPr sz="1200"/>
            </a:lvl2pPr>
            <a:lvl3pPr marL="913756" indent="0">
              <a:buNone/>
              <a:defRPr sz="1000"/>
            </a:lvl3pPr>
            <a:lvl4pPr marL="1370641" indent="0">
              <a:buNone/>
              <a:defRPr sz="900"/>
            </a:lvl4pPr>
            <a:lvl5pPr marL="1827519" indent="0">
              <a:buNone/>
              <a:defRPr sz="900"/>
            </a:lvl5pPr>
            <a:lvl6pPr marL="2284400" indent="0">
              <a:buNone/>
              <a:defRPr sz="900"/>
            </a:lvl6pPr>
            <a:lvl7pPr marL="2741279" indent="0">
              <a:buNone/>
              <a:defRPr sz="900"/>
            </a:lvl7pPr>
            <a:lvl8pPr marL="3198160" indent="0">
              <a:buNone/>
              <a:defRPr sz="900"/>
            </a:lvl8pPr>
            <a:lvl9pPr marL="3655043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31.03.2010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Jan Sammet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DF816-A340-4A1E-A272-4E05686E39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31.03.2010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Jan Sammet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DF816-A340-4A1E-A272-4E05686E39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30995" y="274638"/>
            <a:ext cx="2057400" cy="585311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21388" cy="5853112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31.03.2010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Jan Sammet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DF816-A340-4A1E-A272-4E05686E39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3988" cy="147161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7788"/>
            <a:ext cx="640238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40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0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2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16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700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24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780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320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31.03.2010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Jan Sammet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DF816-A340-4A1E-A272-4E05686E39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31.03.2010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Jan Sammet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DF816-A340-4A1E-A272-4E05686E39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83" y="4408558"/>
            <a:ext cx="77739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83" y="2906783"/>
            <a:ext cx="7773987" cy="15017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402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080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20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1604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700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2406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7806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320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31.03.2010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Jan Sammet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DF816-A340-4A1E-A272-4E05686E39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40188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31.03.2010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Jan Sammet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DF816-A340-4A1E-A272-4E05686E39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4027" indent="0">
              <a:buNone/>
              <a:defRPr sz="2000" b="1"/>
            </a:lvl2pPr>
            <a:lvl3pPr marL="908009" indent="0">
              <a:buNone/>
              <a:defRPr sz="1800" b="1"/>
            </a:lvl3pPr>
            <a:lvl4pPr marL="1362030" indent="0">
              <a:buNone/>
              <a:defRPr sz="1600" b="1"/>
            </a:lvl4pPr>
            <a:lvl5pPr marL="1816044" indent="0">
              <a:buNone/>
              <a:defRPr sz="1600" b="1"/>
            </a:lvl5pPr>
            <a:lvl6pPr marL="2270046" indent="0">
              <a:buNone/>
              <a:defRPr sz="1600" b="1"/>
            </a:lvl6pPr>
            <a:lvl7pPr marL="2724061" indent="0">
              <a:buNone/>
              <a:defRPr sz="1600" b="1"/>
            </a:lvl7pPr>
            <a:lvl8pPr marL="3178069" indent="0">
              <a:buNone/>
              <a:defRPr sz="1600" b="1"/>
            </a:lvl8pPr>
            <a:lvl9pPr marL="3632079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945"/>
            <a:ext cx="4040188" cy="39528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6683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4027" indent="0">
              <a:buNone/>
              <a:defRPr sz="2000" b="1"/>
            </a:lvl2pPr>
            <a:lvl3pPr marL="908009" indent="0">
              <a:buNone/>
              <a:defRPr sz="1800" b="1"/>
            </a:lvl3pPr>
            <a:lvl4pPr marL="1362030" indent="0">
              <a:buNone/>
              <a:defRPr sz="1600" b="1"/>
            </a:lvl4pPr>
            <a:lvl5pPr marL="1816044" indent="0">
              <a:buNone/>
              <a:defRPr sz="1600" b="1"/>
            </a:lvl5pPr>
            <a:lvl6pPr marL="2270046" indent="0">
              <a:buNone/>
              <a:defRPr sz="1600" b="1"/>
            </a:lvl6pPr>
            <a:lvl7pPr marL="2724061" indent="0">
              <a:buNone/>
              <a:defRPr sz="1600" b="1"/>
            </a:lvl7pPr>
            <a:lvl8pPr marL="3178069" indent="0">
              <a:buNone/>
              <a:defRPr sz="1600" b="1"/>
            </a:lvl8pPr>
            <a:lvl9pPr marL="3632079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6683" y="2174945"/>
            <a:ext cx="4041775" cy="39528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31.03.2010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Jan Sammet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DF816-A340-4A1E-A272-4E05686E39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20" y="4408495"/>
            <a:ext cx="77739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20" y="2906720"/>
            <a:ext cx="7773987" cy="15017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88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7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6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51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2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1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0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31.03.2010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Jan Sammet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DF816-A340-4A1E-A272-4E05686E39A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31.03.2010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Jan Sammet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DF816-A340-4A1E-A272-4E05686E39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31.03.2010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Jan Sammet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DF816-A340-4A1E-A272-4E05686E39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70" y="27312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120"/>
            <a:ext cx="5113338" cy="58547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70" y="1435100"/>
            <a:ext cx="3008313" cy="4692650"/>
          </a:xfrm>
        </p:spPr>
        <p:txBody>
          <a:bodyPr/>
          <a:lstStyle>
            <a:lvl1pPr marL="0" indent="0">
              <a:buNone/>
              <a:defRPr sz="1400"/>
            </a:lvl1pPr>
            <a:lvl2pPr marL="454027" indent="0">
              <a:buNone/>
              <a:defRPr sz="1200"/>
            </a:lvl2pPr>
            <a:lvl3pPr marL="908009" indent="0">
              <a:buNone/>
              <a:defRPr sz="1000"/>
            </a:lvl3pPr>
            <a:lvl4pPr marL="1362030" indent="0">
              <a:buNone/>
              <a:defRPr sz="900"/>
            </a:lvl4pPr>
            <a:lvl5pPr marL="1816044" indent="0">
              <a:buNone/>
              <a:defRPr sz="900"/>
            </a:lvl5pPr>
            <a:lvl6pPr marL="2270046" indent="0">
              <a:buNone/>
              <a:defRPr sz="900"/>
            </a:lvl6pPr>
            <a:lvl7pPr marL="2724061" indent="0">
              <a:buNone/>
              <a:defRPr sz="900"/>
            </a:lvl7pPr>
            <a:lvl8pPr marL="3178069" indent="0">
              <a:buNone/>
              <a:defRPr sz="900"/>
            </a:lvl8pPr>
            <a:lvl9pPr marL="3632079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31.03.2010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Jan Sammet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DF816-A340-4A1E-A272-4E05686E39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2258"/>
            <a:ext cx="5487987" cy="5667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7987" cy="4116388"/>
          </a:xfrm>
        </p:spPr>
        <p:txBody>
          <a:bodyPr/>
          <a:lstStyle>
            <a:lvl1pPr marL="0" indent="0">
              <a:buNone/>
              <a:defRPr sz="3200"/>
            </a:lvl1pPr>
            <a:lvl2pPr marL="454027" indent="0">
              <a:buNone/>
              <a:defRPr sz="2800"/>
            </a:lvl2pPr>
            <a:lvl3pPr marL="908009" indent="0">
              <a:buNone/>
              <a:defRPr sz="2400"/>
            </a:lvl3pPr>
            <a:lvl4pPr marL="1362030" indent="0">
              <a:buNone/>
              <a:defRPr sz="2000"/>
            </a:lvl4pPr>
            <a:lvl5pPr marL="1816044" indent="0">
              <a:buNone/>
              <a:defRPr sz="2000"/>
            </a:lvl5pPr>
            <a:lvl6pPr marL="2270046" indent="0">
              <a:buNone/>
              <a:defRPr sz="2000"/>
            </a:lvl6pPr>
            <a:lvl7pPr marL="2724061" indent="0">
              <a:buNone/>
              <a:defRPr sz="2000"/>
            </a:lvl7pPr>
            <a:lvl8pPr marL="3178069" indent="0">
              <a:buNone/>
              <a:defRPr sz="2000"/>
            </a:lvl8pPr>
            <a:lvl9pPr marL="3632079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8995"/>
            <a:ext cx="5487987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4027" indent="0">
              <a:buNone/>
              <a:defRPr sz="1200"/>
            </a:lvl2pPr>
            <a:lvl3pPr marL="908009" indent="0">
              <a:buNone/>
              <a:defRPr sz="1000"/>
            </a:lvl3pPr>
            <a:lvl4pPr marL="1362030" indent="0">
              <a:buNone/>
              <a:defRPr sz="900"/>
            </a:lvl4pPr>
            <a:lvl5pPr marL="1816044" indent="0">
              <a:buNone/>
              <a:defRPr sz="900"/>
            </a:lvl5pPr>
            <a:lvl6pPr marL="2270046" indent="0">
              <a:buNone/>
              <a:defRPr sz="900"/>
            </a:lvl6pPr>
            <a:lvl7pPr marL="2724061" indent="0">
              <a:buNone/>
              <a:defRPr sz="900"/>
            </a:lvl7pPr>
            <a:lvl8pPr marL="3178069" indent="0">
              <a:buNone/>
              <a:defRPr sz="900"/>
            </a:lvl8pPr>
            <a:lvl9pPr marL="3632079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31.03.2010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Jan Sammet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DF816-A340-4A1E-A272-4E05686E39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31.03.2010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Jan Sammet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DF816-A340-4A1E-A272-4E05686E39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31018" y="274638"/>
            <a:ext cx="2057400" cy="585311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21388" cy="5853112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31.03.2010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Jan Sammet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DF816-A340-4A1E-A272-4E05686E39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40188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31.03.2010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Jan Sammet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DF816-A340-4A1E-A272-4E05686E39A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85" indent="0">
              <a:buNone/>
              <a:defRPr sz="2000" b="1"/>
            </a:lvl2pPr>
            <a:lvl3pPr marL="913756" indent="0">
              <a:buNone/>
              <a:defRPr sz="1800" b="1"/>
            </a:lvl3pPr>
            <a:lvl4pPr marL="1370641" indent="0">
              <a:buNone/>
              <a:defRPr sz="1600" b="1"/>
            </a:lvl4pPr>
            <a:lvl5pPr marL="1827519" indent="0">
              <a:buNone/>
              <a:defRPr sz="1600" b="1"/>
            </a:lvl5pPr>
            <a:lvl6pPr marL="2284400" indent="0">
              <a:buNone/>
              <a:defRPr sz="1600" b="1"/>
            </a:lvl6pPr>
            <a:lvl7pPr marL="2741279" indent="0">
              <a:buNone/>
              <a:defRPr sz="1600" b="1"/>
            </a:lvl7pPr>
            <a:lvl8pPr marL="3198160" indent="0">
              <a:buNone/>
              <a:defRPr sz="1600" b="1"/>
            </a:lvl8pPr>
            <a:lvl9pPr marL="3655043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82"/>
            <a:ext cx="4040188" cy="39528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662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85" indent="0">
              <a:buNone/>
              <a:defRPr sz="2000" b="1"/>
            </a:lvl2pPr>
            <a:lvl3pPr marL="913756" indent="0">
              <a:buNone/>
              <a:defRPr sz="1800" b="1"/>
            </a:lvl3pPr>
            <a:lvl4pPr marL="1370641" indent="0">
              <a:buNone/>
              <a:defRPr sz="1600" b="1"/>
            </a:lvl4pPr>
            <a:lvl5pPr marL="1827519" indent="0">
              <a:buNone/>
              <a:defRPr sz="1600" b="1"/>
            </a:lvl5pPr>
            <a:lvl6pPr marL="2284400" indent="0">
              <a:buNone/>
              <a:defRPr sz="1600" b="1"/>
            </a:lvl6pPr>
            <a:lvl7pPr marL="2741279" indent="0">
              <a:buNone/>
              <a:defRPr sz="1600" b="1"/>
            </a:lvl7pPr>
            <a:lvl8pPr marL="3198160" indent="0">
              <a:buNone/>
              <a:defRPr sz="1600" b="1"/>
            </a:lvl8pPr>
            <a:lvl9pPr marL="3655043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6620" y="2174882"/>
            <a:ext cx="4041775" cy="39528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31.03.2010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Jan Sammet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DF816-A340-4A1E-A272-4E05686E39A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31.03.2010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Jan Sammet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DF816-A340-4A1E-A272-4E05686E39A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31.03.2010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Jan Sammet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DF816-A340-4A1E-A272-4E05686E39A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7" y="273057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7"/>
            <a:ext cx="5113338" cy="58547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7" y="1435100"/>
            <a:ext cx="3008313" cy="4692650"/>
          </a:xfrm>
        </p:spPr>
        <p:txBody>
          <a:bodyPr/>
          <a:lstStyle>
            <a:lvl1pPr marL="0" indent="0">
              <a:buNone/>
              <a:defRPr sz="1400"/>
            </a:lvl1pPr>
            <a:lvl2pPr marL="456885" indent="0">
              <a:buNone/>
              <a:defRPr sz="1200"/>
            </a:lvl2pPr>
            <a:lvl3pPr marL="913756" indent="0">
              <a:buNone/>
              <a:defRPr sz="1000"/>
            </a:lvl3pPr>
            <a:lvl4pPr marL="1370641" indent="0">
              <a:buNone/>
              <a:defRPr sz="900"/>
            </a:lvl4pPr>
            <a:lvl5pPr marL="1827519" indent="0">
              <a:buNone/>
              <a:defRPr sz="900"/>
            </a:lvl5pPr>
            <a:lvl6pPr marL="2284400" indent="0">
              <a:buNone/>
              <a:defRPr sz="900"/>
            </a:lvl6pPr>
            <a:lvl7pPr marL="2741279" indent="0">
              <a:buNone/>
              <a:defRPr sz="900"/>
            </a:lvl7pPr>
            <a:lvl8pPr marL="3198160" indent="0">
              <a:buNone/>
              <a:defRPr sz="900"/>
            </a:lvl8pPr>
            <a:lvl9pPr marL="3655043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31.03.2010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Jan Sammet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DF816-A340-4A1E-A272-4E05686E39A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2195"/>
            <a:ext cx="5487987" cy="5667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7987" cy="4116388"/>
          </a:xfrm>
        </p:spPr>
        <p:txBody>
          <a:bodyPr/>
          <a:lstStyle>
            <a:lvl1pPr marL="0" indent="0">
              <a:buNone/>
              <a:defRPr sz="3200"/>
            </a:lvl1pPr>
            <a:lvl2pPr marL="456885" indent="0">
              <a:buNone/>
              <a:defRPr sz="2800"/>
            </a:lvl2pPr>
            <a:lvl3pPr marL="913756" indent="0">
              <a:buNone/>
              <a:defRPr sz="2400"/>
            </a:lvl3pPr>
            <a:lvl4pPr marL="1370641" indent="0">
              <a:buNone/>
              <a:defRPr sz="2000"/>
            </a:lvl4pPr>
            <a:lvl5pPr marL="1827519" indent="0">
              <a:buNone/>
              <a:defRPr sz="2000"/>
            </a:lvl5pPr>
            <a:lvl6pPr marL="2284400" indent="0">
              <a:buNone/>
              <a:defRPr sz="2000"/>
            </a:lvl6pPr>
            <a:lvl7pPr marL="2741279" indent="0">
              <a:buNone/>
              <a:defRPr sz="2000"/>
            </a:lvl7pPr>
            <a:lvl8pPr marL="3198160" indent="0">
              <a:buNone/>
              <a:defRPr sz="2000"/>
            </a:lvl8pPr>
            <a:lvl9pPr marL="3655043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8932"/>
            <a:ext cx="5487987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6885" indent="0">
              <a:buNone/>
              <a:defRPr sz="1200"/>
            </a:lvl2pPr>
            <a:lvl3pPr marL="913756" indent="0">
              <a:buNone/>
              <a:defRPr sz="1000"/>
            </a:lvl3pPr>
            <a:lvl4pPr marL="1370641" indent="0">
              <a:buNone/>
              <a:defRPr sz="900"/>
            </a:lvl4pPr>
            <a:lvl5pPr marL="1827519" indent="0">
              <a:buNone/>
              <a:defRPr sz="900"/>
            </a:lvl5pPr>
            <a:lvl6pPr marL="2284400" indent="0">
              <a:buNone/>
              <a:defRPr sz="900"/>
            </a:lvl6pPr>
            <a:lvl7pPr marL="2741279" indent="0">
              <a:buNone/>
              <a:defRPr sz="900"/>
            </a:lvl7pPr>
            <a:lvl8pPr marL="3198160" indent="0">
              <a:buNone/>
              <a:defRPr sz="900"/>
            </a:lvl8pPr>
            <a:lvl9pPr marL="3655043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31.03.2010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Jan Sammet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DF816-A340-4A1E-A272-4E05686E39A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1" y="274645"/>
            <a:ext cx="8231188" cy="1143000"/>
          </a:xfrm>
          <a:prstGeom prst="rect">
            <a:avLst/>
          </a:prstGeom>
        </p:spPr>
        <p:txBody>
          <a:bodyPr vert="horz" lIns="91377" tIns="45692" rIns="91377" bIns="45692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1" y="1600200"/>
            <a:ext cx="8231188" cy="4527550"/>
          </a:xfrm>
          <a:prstGeom prst="rect">
            <a:avLst/>
          </a:prstGeom>
        </p:spPr>
        <p:txBody>
          <a:bodyPr vert="horz" lIns="91377" tIns="45692" rIns="91377" bIns="45692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7945"/>
            <a:ext cx="2133600" cy="365125"/>
          </a:xfrm>
          <a:prstGeom prst="rect">
            <a:avLst/>
          </a:prstGeom>
        </p:spPr>
        <p:txBody>
          <a:bodyPr vert="horz" lIns="91377" tIns="45692" rIns="91377" bIns="4569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31.03.2010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1" y="6357945"/>
            <a:ext cx="2897188" cy="365125"/>
          </a:xfrm>
          <a:prstGeom prst="rect">
            <a:avLst/>
          </a:prstGeom>
        </p:spPr>
        <p:txBody>
          <a:bodyPr vert="horz" lIns="91377" tIns="45692" rIns="91377" bIns="4569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Jan Sammet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4788" y="6357945"/>
            <a:ext cx="2133600" cy="365125"/>
          </a:xfrm>
          <a:prstGeom prst="rect">
            <a:avLst/>
          </a:prstGeom>
        </p:spPr>
        <p:txBody>
          <a:bodyPr vert="horz" lIns="91377" tIns="45692" rIns="91377" bIns="4569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DF816-A340-4A1E-A272-4E05686E39A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55" r:id="rId12"/>
  </p:sldLayoutIdLst>
  <p:hf hdr="0"/>
  <p:txStyles>
    <p:titleStyle>
      <a:lvl1pPr algn="ctr" defTabSz="91375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55" indent="-342655" algn="l" defTabSz="913756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426" indent="-285554" algn="l" defTabSz="913756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197" indent="-228439" algn="l" defTabSz="91375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080" indent="-228439" algn="l" defTabSz="913756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965" indent="-228439" algn="l" defTabSz="913756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836" indent="-228439" algn="l" defTabSz="91375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721" indent="-228439" algn="l" defTabSz="91375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601" indent="-228439" algn="l" defTabSz="91375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479" indent="-228439" algn="l" defTabSz="91375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37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85" algn="l" defTabSz="9137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56" algn="l" defTabSz="9137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641" algn="l" defTabSz="9137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519" algn="l" defTabSz="9137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400" algn="l" defTabSz="9137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279" algn="l" defTabSz="9137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160" algn="l" defTabSz="9137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043" algn="l" defTabSz="9137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1" y="274645"/>
            <a:ext cx="8231188" cy="1143000"/>
          </a:xfrm>
          <a:prstGeom prst="rect">
            <a:avLst/>
          </a:prstGeom>
        </p:spPr>
        <p:txBody>
          <a:bodyPr vert="horz" lIns="91377" tIns="45692" rIns="91377" bIns="45692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1" y="1600200"/>
            <a:ext cx="8231188" cy="4527550"/>
          </a:xfrm>
          <a:prstGeom prst="rect">
            <a:avLst/>
          </a:prstGeom>
        </p:spPr>
        <p:txBody>
          <a:bodyPr vert="horz" lIns="91377" tIns="45692" rIns="91377" bIns="45692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7945"/>
            <a:ext cx="2133600" cy="365125"/>
          </a:xfrm>
          <a:prstGeom prst="rect">
            <a:avLst/>
          </a:prstGeom>
        </p:spPr>
        <p:txBody>
          <a:bodyPr vert="horz" lIns="91377" tIns="45692" rIns="91377" bIns="4569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31.03.2010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1" y="6357945"/>
            <a:ext cx="2897188" cy="365125"/>
          </a:xfrm>
          <a:prstGeom prst="rect">
            <a:avLst/>
          </a:prstGeom>
        </p:spPr>
        <p:txBody>
          <a:bodyPr vert="horz" lIns="91377" tIns="45692" rIns="91377" bIns="4569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Jan Sammet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4788" y="6357945"/>
            <a:ext cx="2133600" cy="365125"/>
          </a:xfrm>
          <a:prstGeom prst="rect">
            <a:avLst/>
          </a:prstGeom>
        </p:spPr>
        <p:txBody>
          <a:bodyPr vert="horz" lIns="91377" tIns="45692" rIns="91377" bIns="4569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DF816-A340-4A1E-A272-4E05686E39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</p:sldLayoutIdLst>
  <p:hf hdr="0"/>
  <p:txStyles>
    <p:titleStyle>
      <a:lvl1pPr algn="ctr" defTabSz="91375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55" indent="-342655" algn="l" defTabSz="913756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426" indent="-285554" algn="l" defTabSz="913756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197" indent="-228439" algn="l" defTabSz="91375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080" indent="-228439" algn="l" defTabSz="913756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965" indent="-228439" algn="l" defTabSz="913756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836" indent="-228439" algn="l" defTabSz="91375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721" indent="-228439" algn="l" defTabSz="91375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601" indent="-228439" algn="l" defTabSz="91375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479" indent="-228439" algn="l" defTabSz="91375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37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85" algn="l" defTabSz="9137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56" algn="l" defTabSz="9137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641" algn="l" defTabSz="9137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519" algn="l" defTabSz="9137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400" algn="l" defTabSz="9137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279" algn="l" defTabSz="9137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160" algn="l" defTabSz="9137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043" algn="l" defTabSz="9137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1" y="274708"/>
            <a:ext cx="8231188" cy="1143000"/>
          </a:xfrm>
          <a:prstGeom prst="rect">
            <a:avLst/>
          </a:prstGeom>
        </p:spPr>
        <p:txBody>
          <a:bodyPr vert="horz" lIns="90810" tIns="45440" rIns="90810" bIns="4544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1" y="1600200"/>
            <a:ext cx="8231188" cy="4527550"/>
          </a:xfrm>
          <a:prstGeom prst="rect">
            <a:avLst/>
          </a:prstGeom>
        </p:spPr>
        <p:txBody>
          <a:bodyPr vert="horz" lIns="90810" tIns="45440" rIns="90810" bIns="4544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8008"/>
            <a:ext cx="2133600" cy="365125"/>
          </a:xfrm>
          <a:prstGeom prst="rect">
            <a:avLst/>
          </a:prstGeom>
        </p:spPr>
        <p:txBody>
          <a:bodyPr vert="horz" lIns="90810" tIns="45440" rIns="90810" bIns="45440" rtlCol="0" anchor="ctr"/>
          <a:lstStyle>
            <a:lvl1pPr algn="l" defTabSz="446143" fontAlgn="base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31.03.2010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1" y="6358008"/>
            <a:ext cx="2897188" cy="365125"/>
          </a:xfrm>
          <a:prstGeom prst="rect">
            <a:avLst/>
          </a:prstGeom>
        </p:spPr>
        <p:txBody>
          <a:bodyPr vert="horz" lIns="90810" tIns="45440" rIns="90810" bIns="45440" rtlCol="0" anchor="ctr"/>
          <a:lstStyle>
            <a:lvl1pPr algn="ctr" defTabSz="446143" fontAlgn="base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Jan Sammet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4788" y="6358008"/>
            <a:ext cx="2133600" cy="365125"/>
          </a:xfrm>
          <a:prstGeom prst="rect">
            <a:avLst/>
          </a:prstGeom>
        </p:spPr>
        <p:txBody>
          <a:bodyPr vert="horz" lIns="90810" tIns="45440" rIns="90810" bIns="45440" rtlCol="0" anchor="ctr"/>
          <a:lstStyle>
            <a:lvl1pPr algn="r" defTabSz="446143" fontAlgn="base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DF816-A340-4A1E-A272-4E05686E39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</p:sldLayoutIdLst>
  <p:hf hdr="0"/>
  <p:txStyles>
    <p:titleStyle>
      <a:lvl1pPr algn="ctr" defTabSz="90800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0508" indent="-340508" algn="l" defTabSz="908009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7764" indent="-283745" algn="l" defTabSz="908009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35035" indent="-227012" algn="l" defTabSz="908009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89035" indent="-227012" algn="l" defTabSz="908009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43046" indent="-227012" algn="l" defTabSz="908009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97051" indent="-227012" algn="l" defTabSz="90800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51064" indent="-227012" algn="l" defTabSz="90800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05078" indent="-227012" algn="l" defTabSz="90800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59082" indent="-227012" algn="l" defTabSz="90800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080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027" algn="l" defTabSz="9080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8009" algn="l" defTabSz="9080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2030" algn="l" defTabSz="9080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6044" algn="l" defTabSz="9080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0046" algn="l" defTabSz="9080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4061" algn="l" defTabSz="9080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78069" algn="l" defTabSz="9080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32079" algn="l" defTabSz="9080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5.jpe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26.jpeg"/><Relationship Id="rId5" Type="http://schemas.openxmlformats.org/officeDocument/2006/relationships/image" Target="../media/image2.jpeg"/><Relationship Id="rId10" Type="http://schemas.openxmlformats.org/officeDocument/2006/relationships/image" Target="../media/image30.png"/><Relationship Id="rId4" Type="http://schemas.openxmlformats.org/officeDocument/2006/relationships/image" Target="../media/image1.png"/><Relationship Id="rId9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31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5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10" Type="http://schemas.openxmlformats.org/officeDocument/2006/relationships/image" Target="../media/image40.png"/><Relationship Id="rId4" Type="http://schemas.openxmlformats.org/officeDocument/2006/relationships/image" Target="../media/image36.png"/><Relationship Id="rId9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1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45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2.jpeg"/><Relationship Id="rId10" Type="http://schemas.openxmlformats.org/officeDocument/2006/relationships/image" Target="../media/image40.png"/><Relationship Id="rId4" Type="http://schemas.openxmlformats.org/officeDocument/2006/relationships/image" Target="../media/image1.png"/><Relationship Id="rId9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48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5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4.png"/><Relationship Id="rId11" Type="http://schemas.openxmlformats.org/officeDocument/2006/relationships/oleObject" Target="../embeddings/oleObject5.bin"/><Relationship Id="rId5" Type="http://schemas.openxmlformats.org/officeDocument/2006/relationships/image" Target="../media/image53.png"/><Relationship Id="rId10" Type="http://schemas.openxmlformats.org/officeDocument/2006/relationships/oleObject" Target="../embeddings/oleObject4.bin"/><Relationship Id="rId4" Type="http://schemas.openxmlformats.org/officeDocument/2006/relationships/image" Target="../media/image52.png"/><Relationship Id="rId9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jpeg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7.png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Relationship Id="rId9" Type="http://schemas.openxmlformats.org/officeDocument/2006/relationships/image" Target="../media/image6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1.png"/><Relationship Id="rId7" Type="http://schemas.openxmlformats.org/officeDocument/2006/relationships/image" Target="../media/image6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7" Type="http://schemas.openxmlformats.org/officeDocument/2006/relationships/image" Target="../media/image7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image" Target="../media/image7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7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1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74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png"/><Relationship Id="rId5" Type="http://schemas.openxmlformats.org/officeDocument/2006/relationships/image" Target="../media/image54.png"/><Relationship Id="rId4" Type="http://schemas.openxmlformats.org/officeDocument/2006/relationships/image" Target="../media/image75.png"/><Relationship Id="rId9" Type="http://schemas.openxmlformats.org/officeDocument/2006/relationships/chart" Target="../charts/char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77.png"/><Relationship Id="rId7" Type="http://schemas.openxmlformats.org/officeDocument/2006/relationships/image" Target="../media/image7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image" Target="../media/image78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81.png"/><Relationship Id="rId7" Type="http://schemas.openxmlformats.org/officeDocument/2006/relationships/image" Target="../media/image8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10" Type="http://schemas.openxmlformats.org/officeDocument/2006/relationships/image" Target="../media/image86.png"/><Relationship Id="rId4" Type="http://schemas.openxmlformats.org/officeDocument/2006/relationships/image" Target="../media/image82.png"/><Relationship Id="rId9" Type="http://schemas.openxmlformats.org/officeDocument/2006/relationships/image" Target="../media/image8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image" Target="../media/image87.png"/><Relationship Id="rId7" Type="http://schemas.openxmlformats.org/officeDocument/2006/relationships/image" Target="../media/image8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image" Target="../media/image88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13" Type="http://schemas.openxmlformats.org/officeDocument/2006/relationships/image" Target="../media/image99.png"/><Relationship Id="rId3" Type="http://schemas.openxmlformats.org/officeDocument/2006/relationships/image" Target="../media/image91.png"/><Relationship Id="rId7" Type="http://schemas.openxmlformats.org/officeDocument/2006/relationships/image" Target="../media/image93.png"/><Relationship Id="rId12" Type="http://schemas.openxmlformats.org/officeDocument/2006/relationships/image" Target="../media/image9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11" Type="http://schemas.openxmlformats.org/officeDocument/2006/relationships/image" Target="../media/image97.png"/><Relationship Id="rId5" Type="http://schemas.openxmlformats.org/officeDocument/2006/relationships/image" Target="../media/image1.png"/><Relationship Id="rId10" Type="http://schemas.openxmlformats.org/officeDocument/2006/relationships/image" Target="../media/image96.png"/><Relationship Id="rId4" Type="http://schemas.openxmlformats.org/officeDocument/2006/relationships/image" Target="../media/image92.png"/><Relationship Id="rId9" Type="http://schemas.openxmlformats.org/officeDocument/2006/relationships/image" Target="../media/image95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3" Type="http://schemas.openxmlformats.org/officeDocument/2006/relationships/image" Target="../media/image100.png"/><Relationship Id="rId7" Type="http://schemas.openxmlformats.org/officeDocument/2006/relationships/image" Target="../media/image10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image" Target="../media/image101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3" Type="http://schemas.openxmlformats.org/officeDocument/2006/relationships/image" Target="../media/image104.png"/><Relationship Id="rId7" Type="http://schemas.openxmlformats.org/officeDocument/2006/relationships/image" Target="../media/image10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10" Type="http://schemas.openxmlformats.org/officeDocument/2006/relationships/image" Target="../media/image109.png"/><Relationship Id="rId4" Type="http://schemas.openxmlformats.org/officeDocument/2006/relationships/image" Target="../media/image105.png"/><Relationship Id="rId9" Type="http://schemas.openxmlformats.org/officeDocument/2006/relationships/image" Target="../media/image108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3" Type="http://schemas.openxmlformats.org/officeDocument/2006/relationships/image" Target="../media/image110.png"/><Relationship Id="rId7" Type="http://schemas.openxmlformats.org/officeDocument/2006/relationships/image" Target="../media/image11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image" Target="../media/image111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png"/><Relationship Id="rId3" Type="http://schemas.openxmlformats.org/officeDocument/2006/relationships/image" Target="../media/image114.png"/><Relationship Id="rId7" Type="http://schemas.openxmlformats.org/officeDocument/2006/relationships/image" Target="../media/image11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10" Type="http://schemas.openxmlformats.org/officeDocument/2006/relationships/image" Target="../media/image119.png"/><Relationship Id="rId4" Type="http://schemas.openxmlformats.org/officeDocument/2006/relationships/image" Target="../media/image115.png"/><Relationship Id="rId9" Type="http://schemas.openxmlformats.org/officeDocument/2006/relationships/image" Target="../media/image11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74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png"/><Relationship Id="rId5" Type="http://schemas.openxmlformats.org/officeDocument/2006/relationships/image" Target="../media/image54.png"/><Relationship Id="rId4" Type="http://schemas.openxmlformats.org/officeDocument/2006/relationships/image" Target="../media/image75.png"/><Relationship Id="rId9" Type="http://schemas.openxmlformats.org/officeDocument/2006/relationships/chart" Target="../charts/chart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54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../media/image121.png"/><Relationship Id="rId4" Type="http://schemas.openxmlformats.org/officeDocument/2006/relationships/image" Target="../media/image74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jpeg"/><Relationship Id="rId3" Type="http://schemas.openxmlformats.org/officeDocument/2006/relationships/image" Target="../media/image122.png"/><Relationship Id="rId7" Type="http://schemas.openxmlformats.org/officeDocument/2006/relationships/image" Target="../media/image124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image" Target="../media/image12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7" Type="http://schemas.openxmlformats.org/officeDocument/2006/relationships/image" Target="../media/image128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7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7" Type="http://schemas.openxmlformats.org/officeDocument/2006/relationships/image" Target="../media/image130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7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1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2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6.png"/><Relationship Id="rId3" Type="http://schemas.openxmlformats.org/officeDocument/2006/relationships/image" Target="../media/image1.png"/><Relationship Id="rId7" Type="http://schemas.openxmlformats.org/officeDocument/2006/relationships/image" Target="../media/image135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4.png"/><Relationship Id="rId5" Type="http://schemas.openxmlformats.org/officeDocument/2006/relationships/image" Target="../media/image133.pn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4.png"/><Relationship Id="rId12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2.jpeg"/><Relationship Id="rId10" Type="http://schemas.openxmlformats.org/officeDocument/2006/relationships/image" Target="../media/image17.png"/><Relationship Id="rId4" Type="http://schemas.openxmlformats.org/officeDocument/2006/relationships/image" Target="../media/image1.png"/><Relationship Id="rId9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20.gi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62" name="Rectangle 26"/>
          <p:cNvSpPr>
            <a:spLocks noChangeArrowheads="1"/>
          </p:cNvSpPr>
          <p:nvPr/>
        </p:nvSpPr>
        <p:spPr bwMode="auto">
          <a:xfrm>
            <a:off x="0" y="6597657"/>
            <a:ext cx="9145588" cy="261938"/>
          </a:xfrm>
          <a:prstGeom prst="rect">
            <a:avLst/>
          </a:prstGeom>
          <a:gradFill rotWithShape="1">
            <a:gsLst>
              <a:gs pos="0">
                <a:srgbClr val="003399">
                  <a:gamma/>
                  <a:tint val="8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377" tIns="45692" rIns="91377" bIns="45692" anchor="ctr"/>
          <a:lstStyle/>
          <a:p>
            <a:endParaRPr lang="de-DE" dirty="0"/>
          </a:p>
        </p:txBody>
      </p:sp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5588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400" b="1" dirty="0">
                <a:solidFill>
                  <a:srgbClr val="FFFFFF"/>
                </a:solidFill>
                <a:latin typeface="DejaVu Sans" pitchFamily="34" charset="2"/>
              </a:rPr>
              <a:t>			</a:t>
            </a:r>
            <a:r>
              <a:rPr lang="en-GB" sz="2400" b="1" dirty="0">
                <a:solidFill>
                  <a:srgbClr val="FFFFFF"/>
                </a:solidFill>
              </a:rPr>
              <a:t>Welcome</a:t>
            </a:r>
            <a:endParaRPr lang="en-GB" dirty="0">
              <a:solidFill>
                <a:srgbClr val="FFFFFF"/>
              </a:solidFill>
              <a:latin typeface="DejaVu Sans" pitchFamily="34" charset="2"/>
            </a:endParaRPr>
          </a:p>
        </p:txBody>
      </p:sp>
      <p:pic>
        <p:nvPicPr>
          <p:cNvPr id="219158" name="Picture 22" descr="balkenUnt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581"/>
            <a:ext cx="9158288" cy="500063"/>
          </a:xfrm>
          <a:prstGeom prst="rect">
            <a:avLst/>
          </a:prstGeom>
          <a:noFill/>
        </p:spPr>
      </p:pic>
      <p:pic>
        <p:nvPicPr>
          <p:cNvPr id="21914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05838" y="0"/>
            <a:ext cx="5397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19161" name="Text Box 25"/>
          <p:cNvSpPr txBox="1">
            <a:spLocks noChangeArrowheads="1"/>
          </p:cNvSpPr>
          <p:nvPr/>
        </p:nvSpPr>
        <p:spPr bwMode="auto">
          <a:xfrm>
            <a:off x="1102552" y="858026"/>
            <a:ext cx="7113587" cy="4752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/>
          <a:lstStyle/>
          <a:p>
            <a:pPr algn="ctr"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</a:tabLst>
            </a:pPr>
            <a:r>
              <a:rPr lang="en-US" sz="3800" b="1" dirty="0" smtClean="0">
                <a:solidFill>
                  <a:srgbClr val="0033CC"/>
                </a:solidFill>
                <a:latin typeface="Calibri" pitchFamily="34" charset="0"/>
              </a:rPr>
              <a:t>Development of DC-DC Converters</a:t>
            </a:r>
            <a:br>
              <a:rPr lang="en-US" sz="3800" b="1" dirty="0" smtClean="0">
                <a:solidFill>
                  <a:srgbClr val="0033CC"/>
                </a:solidFill>
                <a:latin typeface="Calibri" pitchFamily="34" charset="0"/>
              </a:rPr>
            </a:br>
            <a:r>
              <a:rPr lang="en-US" sz="3800" b="1" dirty="0" smtClean="0">
                <a:solidFill>
                  <a:srgbClr val="0033CC"/>
                </a:solidFill>
                <a:latin typeface="Calibri" pitchFamily="34" charset="0"/>
              </a:rPr>
              <a:t>-</a:t>
            </a:r>
          </a:p>
          <a:p>
            <a:pPr algn="ctr"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</a:tabLst>
            </a:pPr>
            <a:r>
              <a:rPr lang="en-US" sz="3800" b="1" dirty="0" smtClean="0">
                <a:solidFill>
                  <a:srgbClr val="0033CC"/>
                </a:solidFill>
                <a:latin typeface="Calibri" pitchFamily="34" charset="0"/>
              </a:rPr>
              <a:t>Noise Studies at RWTH Aachen</a:t>
            </a:r>
            <a:endParaRPr lang="en-GB" sz="3800" b="1" dirty="0" smtClean="0">
              <a:solidFill>
                <a:srgbClr val="0033CC"/>
              </a:solidFill>
              <a:latin typeface="Calibri" pitchFamily="34" charset="0"/>
            </a:endParaRPr>
          </a:p>
          <a:p>
            <a:pPr algn="ctr"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</a:tabLst>
            </a:pPr>
            <a:endParaRPr lang="en-GB" sz="2400" b="1" dirty="0">
              <a:solidFill>
                <a:schemeClr val="bg2"/>
              </a:solidFill>
              <a:latin typeface="Calibri" pitchFamily="34" charset="0"/>
            </a:endParaRPr>
          </a:p>
          <a:p>
            <a:pPr algn="ctr" defTabSz="407701">
              <a:lnSpc>
                <a:spcPct val="122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</a:tabLst>
            </a:pPr>
            <a:endParaRPr lang="en-GB" sz="1800" b="1" dirty="0">
              <a:solidFill>
                <a:schemeClr val="bg2"/>
              </a:solidFill>
              <a:latin typeface="Calibri" pitchFamily="34" charset="0"/>
            </a:endParaRPr>
          </a:p>
          <a:p>
            <a:pPr algn="ctr" defTabSz="407701">
              <a:lnSpc>
                <a:spcPct val="122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</a:tabLst>
            </a:pPr>
            <a:r>
              <a:rPr lang="en-GB" sz="1800" b="1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ATLAS–CMS Power Working Group</a:t>
            </a:r>
          </a:p>
          <a:p>
            <a:pPr algn="ctr" defTabSz="407701">
              <a:lnSpc>
                <a:spcPct val="122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</a:tabLst>
            </a:pPr>
            <a:r>
              <a:rPr lang="en-GB" sz="1800" b="1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31.03.2010</a:t>
            </a:r>
            <a:endParaRPr lang="en-GB" sz="1800" b="1" dirty="0">
              <a:solidFill>
                <a:schemeClr val="bg1">
                  <a:lumMod val="65000"/>
                </a:schemeClr>
              </a:solidFill>
              <a:latin typeface="Calibri" pitchFamily="34" charset="0"/>
            </a:endParaRPr>
          </a:p>
          <a:p>
            <a:pPr algn="ctr" defTabSz="407701">
              <a:lnSpc>
                <a:spcPct val="100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</a:tabLst>
            </a:pPr>
            <a:endParaRPr lang="en-GB" b="1" dirty="0">
              <a:latin typeface="Calibri" pitchFamily="34" charset="0"/>
            </a:endParaRPr>
          </a:p>
          <a:p>
            <a:pPr algn="ctr" defTabSz="407701">
              <a:lnSpc>
                <a:spcPct val="100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</a:tabLst>
            </a:pPr>
            <a:endParaRPr lang="en-GB" b="1" dirty="0">
              <a:latin typeface="Calibri" pitchFamily="34" charset="0"/>
            </a:endParaRPr>
          </a:p>
          <a:p>
            <a:pPr algn="ctr" defTabSz="407701">
              <a:lnSpc>
                <a:spcPct val="146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</a:tabLst>
            </a:pPr>
            <a:r>
              <a:rPr lang="en-GB" b="1" dirty="0" smtClean="0">
                <a:latin typeface="Calibri" pitchFamily="34" charset="0"/>
              </a:rPr>
              <a:t>Lutz </a:t>
            </a:r>
            <a:r>
              <a:rPr lang="en-GB" b="1" dirty="0" err="1" smtClean="0">
                <a:latin typeface="Calibri" pitchFamily="34" charset="0"/>
              </a:rPr>
              <a:t>Feld</a:t>
            </a:r>
            <a:r>
              <a:rPr lang="en-GB" b="1" dirty="0" smtClean="0">
                <a:latin typeface="Calibri" pitchFamily="34" charset="0"/>
              </a:rPr>
              <a:t>, </a:t>
            </a:r>
            <a:r>
              <a:rPr lang="en-GB" b="1" dirty="0" err="1" smtClean="0">
                <a:latin typeface="Calibri" pitchFamily="34" charset="0"/>
              </a:rPr>
              <a:t>Rüdiger</a:t>
            </a:r>
            <a:r>
              <a:rPr lang="en-GB" b="1" dirty="0" smtClean="0">
                <a:latin typeface="Calibri" pitchFamily="34" charset="0"/>
              </a:rPr>
              <a:t> </a:t>
            </a:r>
            <a:r>
              <a:rPr lang="en-GB" b="1" dirty="0" err="1" smtClean="0">
                <a:latin typeface="Calibri" pitchFamily="34" charset="0"/>
              </a:rPr>
              <a:t>Jussen</a:t>
            </a:r>
            <a:r>
              <a:rPr lang="en-GB" b="1" dirty="0" smtClean="0">
                <a:latin typeface="Calibri" pitchFamily="34" charset="0"/>
              </a:rPr>
              <a:t>, </a:t>
            </a:r>
            <a:r>
              <a:rPr lang="en-GB" b="1" dirty="0" err="1" smtClean="0">
                <a:latin typeface="Calibri" pitchFamily="34" charset="0"/>
              </a:rPr>
              <a:t>Waclaw</a:t>
            </a:r>
            <a:r>
              <a:rPr lang="en-GB" b="1" dirty="0" smtClean="0">
                <a:latin typeface="Calibri" pitchFamily="34" charset="0"/>
              </a:rPr>
              <a:t> Karpinski,</a:t>
            </a:r>
            <a:br>
              <a:rPr lang="en-GB" b="1" dirty="0" smtClean="0">
                <a:latin typeface="Calibri" pitchFamily="34" charset="0"/>
              </a:rPr>
            </a:br>
            <a:r>
              <a:rPr lang="en-GB" b="1" dirty="0" err="1" smtClean="0">
                <a:latin typeface="Calibri" pitchFamily="34" charset="0"/>
              </a:rPr>
              <a:t>Katja</a:t>
            </a:r>
            <a:r>
              <a:rPr lang="en-GB" b="1" dirty="0" smtClean="0">
                <a:latin typeface="Calibri" pitchFamily="34" charset="0"/>
              </a:rPr>
              <a:t> Klein, </a:t>
            </a:r>
            <a:r>
              <a:rPr lang="en-GB" b="1" u="sng" dirty="0" smtClean="0">
                <a:latin typeface="Calibri" pitchFamily="34" charset="0"/>
              </a:rPr>
              <a:t>Jan </a:t>
            </a:r>
            <a:r>
              <a:rPr lang="en-GB" b="1" u="sng" dirty="0" err="1" smtClean="0">
                <a:latin typeface="Calibri" pitchFamily="34" charset="0"/>
              </a:rPr>
              <a:t>Sammet</a:t>
            </a:r>
            <a:endParaRPr lang="en-GB" b="1" u="sng" dirty="0">
              <a:latin typeface="Calibri" pitchFamily="34" charset="0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293875" y="5031608"/>
            <a:ext cx="1642627" cy="1255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122" name="Picture 2" descr="C:\Nameless\badHonnef2009\SLHC-PP_Logo4_Small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30314" y="5072868"/>
            <a:ext cx="1357322" cy="1236992"/>
          </a:xfrm>
          <a:prstGeom prst="rect">
            <a:avLst/>
          </a:prstGeom>
          <a:noFill/>
        </p:spPr>
      </p:pic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>
          <a:xfrm>
            <a:off x="762" y="6550472"/>
            <a:ext cx="2133600" cy="365125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31.03.2010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2143909" y="6550472"/>
            <a:ext cx="4786346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  <a:latin typeface="+mn-lt"/>
              </a:rPr>
              <a:t>Jan Sammet</a:t>
            </a:r>
            <a:endParaRPr lang="de-DE" dirty="0">
              <a:latin typeface="+mn-lt"/>
            </a:endParaRP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6893988" y="6550472"/>
            <a:ext cx="2133600" cy="365125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- </a:t>
            </a:r>
            <a:fld id="{68BDF816-A340-4A1E-A272-4E05686E39AE}" type="slidenum">
              <a:rPr lang="de-DE" smtClean="0">
                <a:solidFill>
                  <a:schemeClr val="bg1"/>
                </a:solidFill>
                <a:latin typeface="+mn-lt"/>
              </a:rPr>
              <a:pPr/>
              <a:t>1</a:t>
            </a:fld>
            <a:r>
              <a:rPr lang="de-DE" dirty="0" smtClean="0">
                <a:solidFill>
                  <a:schemeClr val="bg1"/>
                </a:solidFill>
                <a:latin typeface="+mn-lt"/>
              </a:rPr>
              <a:t> -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 descr="C:\Users\Lutz Feld\AppData\Local\Temp\KK_AMIS2_AC2Parameters_1und4MHz_2_sub0_ring6_ringPos4_mean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016613" y="519497"/>
            <a:ext cx="6072230" cy="4379858"/>
          </a:xfrm>
          <a:prstGeom prst="rect">
            <a:avLst/>
          </a:prstGeom>
          <a:noFill/>
        </p:spPr>
      </p:pic>
      <p:grpSp>
        <p:nvGrpSpPr>
          <p:cNvPr id="28" name="Gruppieren 27"/>
          <p:cNvGrpSpPr/>
          <p:nvPr/>
        </p:nvGrpSpPr>
        <p:grpSpPr>
          <a:xfrm>
            <a:off x="357952" y="929464"/>
            <a:ext cx="2214578" cy="857256"/>
            <a:chOff x="6072992" y="-1427990"/>
            <a:chExt cx="2594060" cy="1071818"/>
          </a:xfrm>
        </p:grpSpPr>
        <p:graphicFrame>
          <p:nvGraphicFramePr>
            <p:cNvPr id="13" name="Object 3"/>
            <p:cNvGraphicFramePr>
              <a:graphicFrameLocks noChangeAspect="1"/>
            </p:cNvGraphicFramePr>
            <p:nvPr/>
          </p:nvGraphicFramePr>
          <p:xfrm>
            <a:off x="6072992" y="-1427990"/>
            <a:ext cx="2594060" cy="1071818"/>
          </p:xfrm>
          <a:graphic>
            <a:graphicData uri="http://schemas.openxmlformats.org/presentationml/2006/ole">
              <p:oleObj spid="_x0000_s468994" name="Equation" r:id="rId5" imgW="1257120" imgH="520560" progId="">
                <p:embed/>
              </p:oleObj>
            </a:graphicData>
          </a:graphic>
        </p:graphicFrame>
        <p:sp>
          <p:nvSpPr>
            <p:cNvPr id="14" name="Ellipse 13"/>
            <p:cNvSpPr/>
            <p:nvPr/>
          </p:nvSpPr>
          <p:spPr>
            <a:xfrm>
              <a:off x="7787801" y="-856354"/>
              <a:ext cx="428702" cy="500182"/>
            </a:xfrm>
            <a:prstGeom prst="ellipse">
              <a:avLst/>
            </a:prstGeom>
            <a:solidFill>
              <a:srgbClr val="0066FF">
                <a:alpha val="49804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04" tIns="45705" rIns="91404" bIns="45705" rtlCol="0" anchor="ctr"/>
            <a:lstStyle/>
            <a:p>
              <a:pPr algn="ctr" defTabSz="91403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endParaRPr lang="en-US" sz="1800" dirty="0">
                <a:solidFill>
                  <a:prstClr val="white"/>
                </a:solidFill>
              </a:endParaRPr>
            </a:p>
          </p:txBody>
        </p:sp>
      </p:grpSp>
      <p:sp>
        <p:nvSpPr>
          <p:cNvPr id="375852" name="Rectangle 44"/>
          <p:cNvSpPr>
            <a:spLocks noChangeArrowheads="1"/>
          </p:cNvSpPr>
          <p:nvPr/>
        </p:nvSpPr>
        <p:spPr bwMode="auto">
          <a:xfrm>
            <a:off x="0" y="0"/>
            <a:ext cx="9145588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400" b="1" dirty="0">
                <a:solidFill>
                  <a:srgbClr val="FFFFFF"/>
                </a:solidFill>
                <a:latin typeface="DejaVu Sans" pitchFamily="34" charset="2"/>
              </a:rPr>
              <a:t>			</a:t>
            </a:r>
            <a:r>
              <a:rPr lang="en-GB" sz="2400" b="1" dirty="0">
                <a:solidFill>
                  <a:srgbClr val="FFFFFF"/>
                </a:solidFill>
              </a:rPr>
              <a:t>Welcome</a:t>
            </a:r>
            <a:endParaRPr lang="en-GB" dirty="0">
              <a:solidFill>
                <a:srgbClr val="FFFFFF"/>
              </a:solidFill>
              <a:latin typeface="DejaVu Sans" pitchFamily="34" charset="2"/>
            </a:endParaRPr>
          </a:p>
        </p:txBody>
      </p:sp>
      <p:pic>
        <p:nvPicPr>
          <p:cNvPr id="375853" name="Picture 45" descr="balkenUnte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-1581"/>
            <a:ext cx="9158288" cy="500063"/>
          </a:xfrm>
          <a:prstGeom prst="rect">
            <a:avLst/>
          </a:prstGeom>
          <a:noFill/>
        </p:spPr>
      </p:pic>
      <p:pic>
        <p:nvPicPr>
          <p:cNvPr id="375854" name="Picture 4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605838" y="0"/>
            <a:ext cx="5397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75855" name="Rectangle 47"/>
          <p:cNvSpPr>
            <a:spLocks noChangeArrowheads="1"/>
          </p:cNvSpPr>
          <p:nvPr/>
        </p:nvSpPr>
        <p:spPr bwMode="auto">
          <a:xfrm>
            <a:off x="1836745" y="0"/>
            <a:ext cx="67691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algn="ctr"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800" b="1" dirty="0" smtClean="0">
                <a:solidFill>
                  <a:srgbClr val="FFFFFF"/>
                </a:solidFill>
                <a:latin typeface="Calibri" pitchFamily="34" charset="0"/>
              </a:rPr>
              <a:t>Results with AMIS2 based Converters</a:t>
            </a:r>
            <a:endParaRPr lang="en-GB" sz="28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60" name="Rectangle 26"/>
          <p:cNvSpPr>
            <a:spLocks noChangeArrowheads="1"/>
          </p:cNvSpPr>
          <p:nvPr/>
        </p:nvSpPr>
        <p:spPr bwMode="auto">
          <a:xfrm>
            <a:off x="0" y="6597657"/>
            <a:ext cx="9145588" cy="261938"/>
          </a:xfrm>
          <a:prstGeom prst="rect">
            <a:avLst/>
          </a:prstGeom>
          <a:gradFill rotWithShape="1">
            <a:gsLst>
              <a:gs pos="0">
                <a:srgbClr val="003399">
                  <a:gamma/>
                  <a:tint val="8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377" tIns="45692" rIns="91377" bIns="45692" anchor="ctr"/>
          <a:lstStyle/>
          <a:p>
            <a:endParaRPr lang="de-DE"/>
          </a:p>
        </p:txBody>
      </p:sp>
      <p:sp>
        <p:nvSpPr>
          <p:cNvPr id="161" name="Datumsplatzhalter 12"/>
          <p:cNvSpPr>
            <a:spLocks noGrp="1"/>
          </p:cNvSpPr>
          <p:nvPr>
            <p:ph type="dt" sz="half" idx="10"/>
          </p:nvPr>
        </p:nvSpPr>
        <p:spPr>
          <a:xfrm>
            <a:off x="762" y="6550472"/>
            <a:ext cx="2133600" cy="365125"/>
          </a:xfrm>
        </p:spPr>
        <p:txBody>
          <a:bodyPr/>
          <a:lstStyle/>
          <a:p>
            <a:r>
              <a:rPr lang="de-DE" smtClean="0">
                <a:solidFill>
                  <a:schemeClr val="bg1"/>
                </a:solidFill>
                <a:latin typeface="+mn-lt"/>
              </a:rPr>
              <a:t>31.03.2010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3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2143909" y="6550472"/>
            <a:ext cx="4786346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  <a:latin typeface="+mn-lt"/>
              </a:rPr>
              <a:t>Jan Sammet</a:t>
            </a:r>
            <a:endParaRPr lang="de-DE" dirty="0">
              <a:latin typeface="+mn-lt"/>
            </a:endParaRPr>
          </a:p>
        </p:txBody>
      </p:sp>
      <p:sp>
        <p:nvSpPr>
          <p:cNvPr id="118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6893988" y="6550472"/>
            <a:ext cx="2133600" cy="365125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Calibri" pitchFamily="34" charset="0"/>
              </a:rPr>
              <a:t>- </a:t>
            </a:r>
            <a:fld id="{68BDF816-A340-4A1E-A272-4E05686E39AE}" type="slidenum">
              <a:rPr lang="de-DE" smtClean="0">
                <a:solidFill>
                  <a:schemeClr val="bg1"/>
                </a:solidFill>
                <a:latin typeface="Calibri" pitchFamily="34" charset="0"/>
              </a:rPr>
              <a:pPr/>
              <a:t>10</a:t>
            </a:fld>
            <a:r>
              <a:rPr lang="de-DE" dirty="0" smtClean="0">
                <a:solidFill>
                  <a:schemeClr val="bg1"/>
                </a:solidFill>
                <a:latin typeface="Calibri" pitchFamily="34" charset="0"/>
              </a:rPr>
              <a:t> -</a:t>
            </a:r>
            <a:endParaRPr lang="de-D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72200" y="2215348"/>
            <a:ext cx="9073388" cy="4359470"/>
          </a:xfrm>
          <a:prstGeom prst="rect">
            <a:avLst/>
          </a:prstGeom>
          <a:noFill/>
        </p:spPr>
        <p:txBody>
          <a:bodyPr wrap="square" lIns="91377" tIns="45692" rIns="91377" bIns="45692" rtlCol="0">
            <a:spAutoFit/>
          </a:bodyPr>
          <a:lstStyle/>
          <a:p>
            <a:pPr>
              <a:spcAft>
                <a:spcPts val="1200"/>
              </a:spcAft>
              <a:buSzPct val="100000"/>
              <a:buFont typeface="Arial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</a:rPr>
              <a:t> </a:t>
            </a:r>
            <a:r>
              <a:rPr lang="en-GB" dirty="0" smtClean="0">
                <a:solidFill>
                  <a:prstClr val="black"/>
                </a:solidFill>
                <a:sym typeface="Symbol"/>
              </a:rPr>
              <a:t>Impact </a:t>
            </a:r>
            <a:r>
              <a:rPr lang="en-GB" dirty="0" smtClean="0">
                <a:solidFill>
                  <a:prstClr val="black"/>
                </a:solidFill>
              </a:rPr>
              <a:t>of input voltage</a:t>
            </a:r>
            <a:br>
              <a:rPr lang="en-GB" dirty="0" smtClean="0">
                <a:solidFill>
                  <a:prstClr val="black"/>
                </a:solidFill>
              </a:rPr>
            </a:br>
            <a:r>
              <a:rPr lang="en-GB" dirty="0" smtClean="0">
                <a:solidFill>
                  <a:prstClr val="black"/>
                </a:solidFill>
              </a:rPr>
              <a:t>  (duty cycle) is always visible</a:t>
            </a:r>
          </a:p>
          <a:p>
            <a:pPr>
              <a:spcAft>
                <a:spcPts val="1200"/>
              </a:spcAft>
              <a:buSzPct val="100000"/>
              <a:buFont typeface="Arial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</a:rPr>
              <a:t> Influence </a:t>
            </a:r>
            <a:r>
              <a:rPr lang="en-GB" dirty="0" smtClean="0">
                <a:solidFill>
                  <a:prstClr val="black"/>
                </a:solidFill>
                <a:sym typeface="Symbol"/>
              </a:rPr>
              <a:t>of pi-filter remains</a:t>
            </a:r>
            <a:br>
              <a:rPr lang="en-GB" dirty="0" smtClean="0">
                <a:solidFill>
                  <a:prstClr val="black"/>
                </a:solidFill>
                <a:sym typeface="Symbol"/>
              </a:rPr>
            </a:br>
            <a:r>
              <a:rPr lang="en-GB" dirty="0" smtClean="0">
                <a:solidFill>
                  <a:prstClr val="black"/>
                </a:solidFill>
                <a:sym typeface="Symbol"/>
              </a:rPr>
              <a:t>   but is not sufficient</a:t>
            </a:r>
          </a:p>
          <a:p>
            <a:pPr>
              <a:spcAft>
                <a:spcPts val="1200"/>
              </a:spcAft>
              <a:buSzPct val="100000"/>
              <a:buFont typeface="Arial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  <a:sym typeface="Symbol"/>
              </a:rPr>
              <a:t> Shielding reduces noise</a:t>
            </a:r>
            <a:br>
              <a:rPr lang="en-GB" dirty="0" smtClean="0">
                <a:solidFill>
                  <a:prstClr val="black"/>
                </a:solidFill>
                <a:sym typeface="Symbol"/>
              </a:rPr>
            </a:br>
            <a:r>
              <a:rPr lang="en-GB" dirty="0" smtClean="0">
                <a:solidFill>
                  <a:prstClr val="black"/>
                </a:solidFill>
                <a:sym typeface="Symbol"/>
              </a:rPr>
              <a:t>  significantly (at 1MHz)</a:t>
            </a:r>
            <a:br>
              <a:rPr lang="en-GB" dirty="0" smtClean="0">
                <a:solidFill>
                  <a:prstClr val="black"/>
                </a:solidFill>
                <a:sym typeface="Symbol"/>
              </a:rPr>
            </a:br>
            <a:r>
              <a:rPr lang="en-GB" dirty="0" smtClean="0">
                <a:solidFill>
                  <a:prstClr val="black"/>
                </a:solidFill>
                <a:sym typeface="Symbol"/>
              </a:rPr>
              <a:t>	</a:t>
            </a:r>
            <a:r>
              <a:rPr lang="en-GB" dirty="0" smtClean="0">
                <a:solidFill>
                  <a:prstClr val="black"/>
                </a:solidFill>
                <a:sym typeface="Wingdings" pitchFamily="2" charset="2"/>
              </a:rPr>
              <a:t> Radiated noise</a:t>
            </a:r>
          </a:p>
          <a:p>
            <a:pPr>
              <a:spcAft>
                <a:spcPts val="1200"/>
              </a:spcAft>
              <a:buSzPct val="100000"/>
              <a:buFont typeface="Arial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  <a:sym typeface="Wingdings" pitchFamily="2" charset="2"/>
              </a:rPr>
              <a:t> If </a:t>
            </a:r>
            <a:r>
              <a:rPr lang="en-GB" dirty="0" err="1" smtClean="0">
                <a:solidFill>
                  <a:prstClr val="black"/>
                </a:solidFill>
                <a:sym typeface="Wingdings" pitchFamily="2" charset="2"/>
              </a:rPr>
              <a:t>f</a:t>
            </a:r>
            <a:r>
              <a:rPr lang="en-GB" baseline="-25000" dirty="0" err="1" smtClean="0">
                <a:solidFill>
                  <a:prstClr val="black"/>
                </a:solidFill>
                <a:sym typeface="Wingdings" pitchFamily="2" charset="2"/>
              </a:rPr>
              <a:t>s</a:t>
            </a:r>
            <a:r>
              <a:rPr lang="en-GB" dirty="0" smtClean="0">
                <a:solidFill>
                  <a:prstClr val="black"/>
                </a:solidFill>
                <a:sym typeface="Wingdings" pitchFamily="2" charset="2"/>
              </a:rPr>
              <a:t> = </a:t>
            </a:r>
            <a:r>
              <a:rPr lang="en-GB" dirty="0" err="1" smtClean="0">
                <a:solidFill>
                  <a:prstClr val="black"/>
                </a:solidFill>
                <a:sym typeface="Wingdings" pitchFamily="2" charset="2"/>
              </a:rPr>
              <a:t>f</a:t>
            </a:r>
            <a:r>
              <a:rPr lang="en-GB" baseline="-25000" dirty="0" err="1" smtClean="0">
                <a:solidFill>
                  <a:prstClr val="black"/>
                </a:solidFill>
                <a:sym typeface="Wingdings" pitchFamily="2" charset="2"/>
              </a:rPr>
              <a:t>s</a:t>
            </a:r>
            <a:r>
              <a:rPr lang="en-GB" dirty="0" smtClean="0">
                <a:solidFill>
                  <a:prstClr val="black"/>
                </a:solidFill>
                <a:sym typeface="Wingdings" pitchFamily="2" charset="2"/>
              </a:rPr>
              <a:t> of commercial chip = 4MHz</a:t>
            </a:r>
            <a:br>
              <a:rPr lang="en-GB" dirty="0" smtClean="0">
                <a:solidFill>
                  <a:prstClr val="black"/>
                </a:solidFill>
                <a:sym typeface="Wingdings" pitchFamily="2" charset="2"/>
              </a:rPr>
            </a:br>
            <a:r>
              <a:rPr lang="en-GB" dirty="0" smtClean="0">
                <a:solidFill>
                  <a:prstClr val="black"/>
                </a:solidFill>
                <a:sym typeface="Symbol"/>
              </a:rPr>
              <a:t>	</a:t>
            </a:r>
            <a:r>
              <a:rPr lang="en-GB" dirty="0" smtClean="0">
                <a:solidFill>
                  <a:prstClr val="black"/>
                </a:solidFill>
                <a:sym typeface="Wingdings" pitchFamily="2" charset="2"/>
              </a:rPr>
              <a:t> </a:t>
            </a:r>
            <a:r>
              <a:rPr lang="en-GB" dirty="0" smtClean="0">
                <a:solidFill>
                  <a:prstClr val="black"/>
                </a:solidFill>
                <a:sym typeface="Symbol"/>
              </a:rPr>
              <a:t>Very little noise even w/o shielding</a:t>
            </a:r>
          </a:p>
          <a:p>
            <a:pPr>
              <a:spcAft>
                <a:spcPts val="1200"/>
              </a:spcAft>
              <a:buSzPct val="100000"/>
            </a:pPr>
            <a:endParaRPr lang="en-GB" dirty="0" smtClean="0">
              <a:solidFill>
                <a:prstClr val="black"/>
              </a:solidFill>
              <a:sym typeface="Symbol"/>
            </a:endParaRPr>
          </a:p>
          <a:p>
            <a:pPr>
              <a:spcAft>
                <a:spcPts val="1200"/>
              </a:spcAft>
              <a:buSzPct val="100000"/>
            </a:pPr>
            <a:r>
              <a:rPr lang="en-GB" dirty="0" smtClean="0">
                <a:solidFill>
                  <a:prstClr val="black"/>
                </a:solidFill>
                <a:sym typeface="Wingdings" pitchFamily="2" charset="2"/>
              </a:rPr>
              <a:t> </a:t>
            </a:r>
            <a:r>
              <a:rPr lang="en-GB" dirty="0" smtClean="0">
                <a:solidFill>
                  <a:prstClr val="black"/>
                </a:solidFill>
                <a:sym typeface="Wingdings" pitchFamily="2" charset="2"/>
              </a:rPr>
              <a:t>Improve filters/shielding </a:t>
            </a:r>
            <a:endParaRPr lang="en-GB" dirty="0" smtClean="0">
              <a:solidFill>
                <a:prstClr val="black"/>
              </a:solidFill>
              <a:sym typeface="Wingdings" pitchFamily="2" charset="2"/>
            </a:endParaRPr>
          </a:p>
          <a:p>
            <a:pPr>
              <a:spcAft>
                <a:spcPts val="1200"/>
              </a:spcAft>
              <a:buSzPct val="100000"/>
            </a:pPr>
            <a:r>
              <a:rPr lang="en-GB" dirty="0" smtClean="0">
                <a:solidFill>
                  <a:prstClr val="black"/>
                </a:solidFill>
                <a:sym typeface="Wingdings" pitchFamily="2" charset="2"/>
              </a:rPr>
              <a:t> Avoid shielding</a:t>
            </a:r>
            <a:br>
              <a:rPr lang="en-GB" dirty="0" smtClean="0">
                <a:solidFill>
                  <a:prstClr val="black"/>
                </a:solidFill>
                <a:sym typeface="Wingdings" pitchFamily="2" charset="2"/>
              </a:rPr>
            </a:br>
            <a:r>
              <a:rPr lang="en-GB" dirty="0" smtClean="0">
                <a:solidFill>
                  <a:prstClr val="black"/>
                </a:solidFill>
                <a:sym typeface="Wingdings" pitchFamily="2" charset="2"/>
              </a:rPr>
              <a:t>	 Increase efficiency at 4 MHz (however susceptibility of future modules might be different) </a:t>
            </a:r>
            <a:br>
              <a:rPr lang="en-GB" dirty="0" smtClean="0">
                <a:solidFill>
                  <a:prstClr val="black"/>
                </a:solidFill>
                <a:sym typeface="Wingdings" pitchFamily="2" charset="2"/>
              </a:rPr>
            </a:br>
            <a:r>
              <a:rPr lang="en-GB" dirty="0" smtClean="0">
                <a:solidFill>
                  <a:prstClr val="black"/>
                </a:solidFill>
                <a:sym typeface="Wingdings" pitchFamily="2" charset="2"/>
              </a:rPr>
              <a:t>	 Improve coil/converter design</a:t>
            </a:r>
            <a:endParaRPr lang="en-GB" dirty="0" smtClean="0">
              <a:solidFill>
                <a:prstClr val="black"/>
              </a:solidFill>
              <a:sym typeface="Symbo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C:\Nameless\Arbeit\talks\interneMeetings\nextMeeting\ac2StandardC_2550mV_500mA_miniTor\DSCN4942.JPG"/>
          <p:cNvPicPr>
            <a:picLocks noChangeAspect="1" noChangeArrowheads="1"/>
          </p:cNvPicPr>
          <p:nvPr/>
        </p:nvPicPr>
        <p:blipFill>
          <a:blip r:embed="rId3" cstate="print"/>
          <a:srcRect l="14549" t="20746" r="5261" b="18171"/>
          <a:stretch>
            <a:fillRect/>
          </a:stretch>
        </p:blipFill>
        <p:spPr bwMode="auto">
          <a:xfrm>
            <a:off x="3786840" y="785976"/>
            <a:ext cx="300039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2405" name="Rectangle 21"/>
          <p:cNvSpPr>
            <a:spLocks noChangeArrowheads="1"/>
          </p:cNvSpPr>
          <p:nvPr/>
        </p:nvSpPr>
        <p:spPr bwMode="auto">
          <a:xfrm>
            <a:off x="0" y="0"/>
            <a:ext cx="9145588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071" tIns="40536" rIns="81071" bIns="40536" anchor="ctr"/>
          <a:lstStyle/>
          <a:p>
            <a:pPr defTabSz="405096">
              <a:lnSpc>
                <a:spcPct val="98000"/>
              </a:lnSpc>
              <a:tabLst>
                <a:tab pos="652506" algn="l"/>
                <a:tab pos="1303446" algn="l"/>
                <a:tab pos="1955954" algn="l"/>
                <a:tab pos="2608459" algn="l"/>
                <a:tab pos="3260966" algn="l"/>
                <a:tab pos="3910326" algn="l"/>
                <a:tab pos="4564411" algn="l"/>
                <a:tab pos="5216917" algn="l"/>
                <a:tab pos="5869428" algn="l"/>
                <a:tab pos="6517208" algn="l"/>
                <a:tab pos="7172871" algn="l"/>
                <a:tab pos="7825379" algn="l"/>
                <a:tab pos="8476311" algn="l"/>
              </a:tabLst>
            </a:pPr>
            <a:r>
              <a:rPr lang="en-GB" sz="2400" b="1" smtClean="0">
                <a:solidFill>
                  <a:srgbClr val="FFFFFF"/>
                </a:solidFill>
                <a:latin typeface="DejaVu Sans" pitchFamily="34" charset="2"/>
              </a:rPr>
              <a:t>			</a:t>
            </a:r>
            <a:r>
              <a:rPr lang="en-GB" sz="2400" b="1" smtClean="0">
                <a:solidFill>
                  <a:srgbClr val="FFFFFF"/>
                </a:solidFill>
              </a:rPr>
              <a:t>Welcome</a:t>
            </a:r>
            <a:endParaRPr lang="en-GB">
              <a:solidFill>
                <a:srgbClr val="FFFFFF"/>
              </a:solidFill>
              <a:latin typeface="DejaVu Sans" pitchFamily="34" charset="2"/>
            </a:endParaRPr>
          </a:p>
        </p:txBody>
      </p:sp>
      <p:pic>
        <p:nvPicPr>
          <p:cNvPr id="272406" name="Picture 22" descr="balkenUnte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516"/>
            <a:ext cx="9158288" cy="500063"/>
          </a:xfrm>
          <a:prstGeom prst="rect">
            <a:avLst/>
          </a:prstGeom>
          <a:noFill/>
        </p:spPr>
      </p:pic>
      <p:pic>
        <p:nvPicPr>
          <p:cNvPr id="272407" name="Picture 2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05838" y="0"/>
            <a:ext cx="5397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0" y="6597722"/>
            <a:ext cx="9145588" cy="261938"/>
          </a:xfrm>
          <a:prstGeom prst="rect">
            <a:avLst/>
          </a:prstGeom>
          <a:gradFill rotWithShape="1">
            <a:gsLst>
              <a:gs pos="0">
                <a:srgbClr val="003399">
                  <a:gamma/>
                  <a:tint val="8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792" tIns="45432" rIns="90792" bIns="45432" anchor="ctr"/>
          <a:lstStyle/>
          <a:p>
            <a:pPr defTabSz="446055"/>
            <a:endParaRPr lang="en-GB">
              <a:solidFill>
                <a:prstClr val="black"/>
              </a:solidFill>
            </a:endParaRPr>
          </a:p>
        </p:txBody>
      </p:sp>
      <p:sp>
        <p:nvSpPr>
          <p:cNvPr id="17" name="Datumsplatzhalter 12"/>
          <p:cNvSpPr>
            <a:spLocks noGrp="1"/>
          </p:cNvSpPr>
          <p:nvPr>
            <p:ph type="dt" sz="half" idx="10"/>
          </p:nvPr>
        </p:nvSpPr>
        <p:spPr>
          <a:xfrm>
            <a:off x="762" y="6550472"/>
            <a:ext cx="2133600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</a:rPr>
              <a:t>31.03.2010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19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2143974" y="6550472"/>
            <a:ext cx="4786346" cy="365125"/>
          </a:xfrm>
        </p:spPr>
        <p:txBody>
          <a:bodyPr/>
          <a:lstStyle/>
          <a:p>
            <a:r>
              <a:rPr lang="en-GB" smtClean="0">
                <a:solidFill>
                  <a:prstClr val="white"/>
                </a:solidFill>
              </a:rPr>
              <a:t>Jan Sammet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6893988" y="6550472"/>
            <a:ext cx="2133600" cy="365125"/>
          </a:xfrm>
        </p:spPr>
        <p:txBody>
          <a:bodyPr/>
          <a:lstStyle/>
          <a:p>
            <a:r>
              <a:rPr lang="en-GB" smtClean="0">
                <a:solidFill>
                  <a:prstClr val="white"/>
                </a:solidFill>
              </a:rPr>
              <a:t>- </a:t>
            </a:r>
            <a:fld id="{68BDF816-A340-4A1E-A272-4E05686E39AE}" type="slidenum">
              <a:rPr lang="en-GB" smtClean="0">
                <a:solidFill>
                  <a:prstClr val="white"/>
                </a:solidFill>
              </a:rPr>
              <a:pPr/>
              <a:t>11</a:t>
            </a:fld>
            <a:r>
              <a:rPr lang="en-GB" smtClean="0">
                <a:solidFill>
                  <a:prstClr val="white"/>
                </a:solidFill>
              </a:rPr>
              <a:t> -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836810" y="0"/>
            <a:ext cx="67691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071" tIns="40536" rIns="81071" bIns="40536" anchor="ctr"/>
          <a:lstStyle/>
          <a:p>
            <a:pPr algn="ctr" defTabSz="405096">
              <a:lnSpc>
                <a:spcPct val="98000"/>
              </a:lnSpc>
              <a:tabLst>
                <a:tab pos="652506" algn="l"/>
                <a:tab pos="1303446" algn="l"/>
                <a:tab pos="1955954" algn="l"/>
                <a:tab pos="2608459" algn="l"/>
                <a:tab pos="3260966" algn="l"/>
                <a:tab pos="3910326" algn="l"/>
                <a:tab pos="4564411" algn="l"/>
                <a:tab pos="5216917" algn="l"/>
                <a:tab pos="5869428" algn="l"/>
                <a:tab pos="6517208" algn="l"/>
                <a:tab pos="7172871" algn="l"/>
                <a:tab pos="7825379" algn="l"/>
                <a:tab pos="8476311" algn="l"/>
              </a:tabLst>
            </a:pPr>
            <a:r>
              <a:rPr lang="en-GB" sz="2800" b="1" smtClean="0">
                <a:solidFill>
                  <a:srgbClr val="FFFFFF"/>
                </a:solidFill>
                <a:latin typeface="Calibri"/>
              </a:rPr>
              <a:t>Measurement of Magnetic Field</a:t>
            </a:r>
            <a:endParaRPr lang="en-GB" sz="2800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24" name="Picture 2" descr="C:\Nameless\Arbeit\talks\interneMeetings\nextMeeting\DSCN4931.JPG"/>
          <p:cNvPicPr>
            <a:picLocks noChangeAspect="1" noChangeArrowheads="1"/>
          </p:cNvPicPr>
          <p:nvPr/>
        </p:nvPicPr>
        <p:blipFill>
          <a:blip r:embed="rId6" cstate="print"/>
          <a:srcRect t="5501" b="22981"/>
          <a:stretch>
            <a:fillRect/>
          </a:stretch>
        </p:blipFill>
        <p:spPr bwMode="auto">
          <a:xfrm>
            <a:off x="286514" y="786376"/>
            <a:ext cx="319566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5" name="Gerade Verbindung mit Pfeil 34"/>
          <p:cNvCxnSpPr/>
          <p:nvPr/>
        </p:nvCxnSpPr>
        <p:spPr>
          <a:xfrm rot="10800000">
            <a:off x="4858403" y="1857550"/>
            <a:ext cx="785812" cy="285750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/>
          <p:cNvCxnSpPr/>
          <p:nvPr/>
        </p:nvCxnSpPr>
        <p:spPr>
          <a:xfrm flipV="1">
            <a:off x="5644215" y="1786124"/>
            <a:ext cx="642938" cy="357187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mit Pfeil 38"/>
          <p:cNvCxnSpPr/>
          <p:nvPr/>
        </p:nvCxnSpPr>
        <p:spPr>
          <a:xfrm rot="5400000" flipH="1" flipV="1">
            <a:off x="5359259" y="1571006"/>
            <a:ext cx="571500" cy="1588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feld 22"/>
          <p:cNvSpPr txBox="1">
            <a:spLocks noChangeArrowheads="1"/>
          </p:cNvSpPr>
          <p:nvPr/>
        </p:nvSpPr>
        <p:spPr bwMode="auto">
          <a:xfrm>
            <a:off x="6216526" y="1740699"/>
            <a:ext cx="320922" cy="331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792" tIns="45432" rIns="90792" bIns="45432">
            <a:spAutoFit/>
          </a:bodyPr>
          <a:lstStyle/>
          <a:p>
            <a:pPr defTabSz="446055"/>
            <a:r>
              <a:rPr lang="en-GB" b="1" smtClean="0">
                <a:solidFill>
                  <a:prstClr val="white"/>
                </a:solidFill>
              </a:rPr>
              <a:t>X</a:t>
            </a:r>
            <a:endParaRPr lang="en-GB" b="1" baseline="-25000">
              <a:solidFill>
                <a:prstClr val="white"/>
              </a:solidFill>
            </a:endParaRPr>
          </a:p>
        </p:txBody>
      </p:sp>
      <p:sp>
        <p:nvSpPr>
          <p:cNvPr id="41" name="Textfeld 23"/>
          <p:cNvSpPr txBox="1">
            <a:spLocks noChangeArrowheads="1"/>
          </p:cNvSpPr>
          <p:nvPr/>
        </p:nvSpPr>
        <p:spPr bwMode="auto">
          <a:xfrm>
            <a:off x="4609720" y="1812134"/>
            <a:ext cx="320922" cy="331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792" tIns="45432" rIns="90792" bIns="45432">
            <a:spAutoFit/>
          </a:bodyPr>
          <a:lstStyle/>
          <a:p>
            <a:pPr defTabSz="446055"/>
            <a:r>
              <a:rPr lang="en-GB" b="1" smtClean="0">
                <a:solidFill>
                  <a:prstClr val="white"/>
                </a:solidFill>
              </a:rPr>
              <a:t>Y</a:t>
            </a:r>
            <a:endParaRPr lang="en-GB" b="1" baseline="-25000">
              <a:solidFill>
                <a:prstClr val="white"/>
              </a:solidFill>
            </a:endParaRPr>
          </a:p>
        </p:txBody>
      </p:sp>
      <p:sp>
        <p:nvSpPr>
          <p:cNvPr id="42" name="Textfeld 24"/>
          <p:cNvSpPr txBox="1">
            <a:spLocks noChangeArrowheads="1"/>
          </p:cNvSpPr>
          <p:nvPr/>
        </p:nvSpPr>
        <p:spPr bwMode="auto">
          <a:xfrm>
            <a:off x="5715652" y="1286053"/>
            <a:ext cx="309700" cy="331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792" tIns="45432" rIns="90792" bIns="45432">
            <a:spAutoFit/>
          </a:bodyPr>
          <a:lstStyle/>
          <a:p>
            <a:pPr defTabSz="446055"/>
            <a:r>
              <a:rPr lang="en-GB" b="1" smtClean="0">
                <a:solidFill>
                  <a:prstClr val="white"/>
                </a:solidFill>
              </a:rPr>
              <a:t>Z</a:t>
            </a:r>
            <a:endParaRPr lang="en-GB" b="1" baseline="-25000">
              <a:solidFill>
                <a:prstClr val="white"/>
              </a:solidFill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3799129" y="2202646"/>
            <a:ext cx="1945058" cy="330599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lIns="90792" tIns="45432" rIns="90792" bIns="45432">
            <a:spAutoFit/>
          </a:bodyPr>
          <a:lstStyle/>
          <a:p>
            <a:pPr defTabSz="446055"/>
            <a:r>
              <a:rPr lang="en-GB" smtClean="0">
                <a:solidFill>
                  <a:prstClr val="black"/>
                </a:solidFill>
              </a:rPr>
              <a:t>Measurement of B</a:t>
            </a:r>
            <a:r>
              <a:rPr lang="en-GB" baseline="-25000" smtClean="0">
                <a:solidFill>
                  <a:prstClr val="black"/>
                </a:solidFill>
              </a:rPr>
              <a:t>Z</a:t>
            </a:r>
            <a:endParaRPr lang="en-GB" baseline="-25000">
              <a:solidFill>
                <a:prstClr val="black"/>
              </a:solidFill>
            </a:endParaRPr>
          </a:p>
        </p:txBody>
      </p:sp>
      <p:sp>
        <p:nvSpPr>
          <p:cNvPr id="23" name="Rechteck 22"/>
          <p:cNvSpPr/>
          <p:nvPr/>
        </p:nvSpPr>
        <p:spPr>
          <a:xfrm>
            <a:off x="321181" y="2170206"/>
            <a:ext cx="821352" cy="330599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lIns="90792" tIns="45432" rIns="90792" bIns="45432">
            <a:spAutoFit/>
          </a:bodyPr>
          <a:lstStyle/>
          <a:p>
            <a:pPr defTabSz="446055"/>
            <a:r>
              <a:rPr lang="en-GB" smtClean="0">
                <a:solidFill>
                  <a:prstClr val="black"/>
                </a:solidFill>
              </a:rPr>
              <a:t>Set-Up</a:t>
            </a:r>
            <a:endParaRPr lang="en-GB" baseline="-25000">
              <a:solidFill>
                <a:prstClr val="black"/>
              </a:solidFill>
            </a:endParaRPr>
          </a:p>
        </p:txBody>
      </p:sp>
      <p:pic>
        <p:nvPicPr>
          <p:cNvPr id="25" name="Picture 3" descr="C:\Nameless\Arbeit\talks\interneMeetings\nextMeeting\coilcraft_solenoid\para_v.png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148420" y="2876479"/>
            <a:ext cx="2903538" cy="2339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3" descr="C:\Nameless\Arbeit\talks\interneMeetings\nextMeeting\coilcraft_solenoid\para_v.png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3165567" y="2876407"/>
            <a:ext cx="2903537" cy="2339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3" descr="C:\Nameless\Arbeit\talks\interneMeetings\nextMeeting\coilcraft_solenoid\para_v.png"/>
          <p:cNvPicPr>
            <a:picLocks noChangeAspect="1" noChangeArrowheads="1"/>
          </p:cNvPicPr>
          <p:nvPr/>
        </p:nvPicPr>
        <p:blipFill>
          <a:blip r:embed="rId9" cstate="print"/>
          <a:stretch>
            <a:fillRect/>
          </a:stretch>
        </p:blipFill>
        <p:spPr bwMode="auto">
          <a:xfrm>
            <a:off x="6170632" y="2876479"/>
            <a:ext cx="2903538" cy="2339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feld 25"/>
          <p:cNvSpPr txBox="1">
            <a:spLocks noChangeArrowheads="1"/>
          </p:cNvSpPr>
          <p:nvPr/>
        </p:nvSpPr>
        <p:spPr bwMode="auto">
          <a:xfrm>
            <a:off x="434242" y="3052474"/>
            <a:ext cx="4651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792" tIns="45432" rIns="90792" bIns="45432">
            <a:spAutoFit/>
          </a:bodyPr>
          <a:lstStyle/>
          <a:p>
            <a:pPr defTabSz="446055"/>
            <a:r>
              <a:rPr lang="en-GB" sz="2000" b="1" smtClean="0">
                <a:solidFill>
                  <a:prstClr val="white"/>
                </a:solidFill>
              </a:rPr>
              <a:t>B</a:t>
            </a:r>
            <a:r>
              <a:rPr lang="en-GB" sz="2000" b="1" baseline="-25000" smtClean="0">
                <a:solidFill>
                  <a:prstClr val="white"/>
                </a:solidFill>
              </a:rPr>
              <a:t>x</a:t>
            </a:r>
            <a:endParaRPr lang="en-GB" sz="2000" b="1" baseline="-25000">
              <a:solidFill>
                <a:prstClr val="white"/>
              </a:solidFill>
            </a:endParaRPr>
          </a:p>
        </p:txBody>
      </p:sp>
      <p:sp>
        <p:nvSpPr>
          <p:cNvPr id="29" name="Textfeld 26"/>
          <p:cNvSpPr txBox="1">
            <a:spLocks noChangeArrowheads="1"/>
          </p:cNvSpPr>
          <p:nvPr/>
        </p:nvSpPr>
        <p:spPr bwMode="auto">
          <a:xfrm>
            <a:off x="6469082" y="3052474"/>
            <a:ext cx="4556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792" tIns="45432" rIns="90792" bIns="45432">
            <a:spAutoFit/>
          </a:bodyPr>
          <a:lstStyle/>
          <a:p>
            <a:pPr defTabSz="446055"/>
            <a:r>
              <a:rPr lang="en-GB" sz="2000" b="1" smtClean="0">
                <a:solidFill>
                  <a:prstClr val="white"/>
                </a:solidFill>
              </a:rPr>
              <a:t>B</a:t>
            </a:r>
            <a:r>
              <a:rPr lang="en-GB" sz="2000" b="1" baseline="-25000" smtClean="0">
                <a:solidFill>
                  <a:prstClr val="white"/>
                </a:solidFill>
              </a:rPr>
              <a:t>z</a:t>
            </a:r>
            <a:endParaRPr lang="en-GB" sz="2000" b="1" baseline="-25000">
              <a:solidFill>
                <a:prstClr val="white"/>
              </a:solidFill>
            </a:endParaRPr>
          </a:p>
        </p:txBody>
      </p:sp>
      <p:sp>
        <p:nvSpPr>
          <p:cNvPr id="30" name="Textfeld 27"/>
          <p:cNvSpPr txBox="1">
            <a:spLocks noChangeArrowheads="1"/>
          </p:cNvSpPr>
          <p:nvPr/>
        </p:nvSpPr>
        <p:spPr bwMode="auto">
          <a:xfrm>
            <a:off x="3397342" y="3052474"/>
            <a:ext cx="4651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792" tIns="45432" rIns="90792" bIns="45432">
            <a:spAutoFit/>
          </a:bodyPr>
          <a:lstStyle/>
          <a:p>
            <a:pPr defTabSz="446055"/>
            <a:r>
              <a:rPr lang="en-GB" sz="2000" b="1" smtClean="0">
                <a:solidFill>
                  <a:prstClr val="white"/>
                </a:solidFill>
              </a:rPr>
              <a:t>B</a:t>
            </a:r>
            <a:r>
              <a:rPr lang="en-GB" sz="2000" b="1" baseline="-25000" smtClean="0">
                <a:solidFill>
                  <a:prstClr val="white"/>
                </a:solidFill>
              </a:rPr>
              <a:t>y</a:t>
            </a:r>
            <a:endParaRPr lang="en-GB" sz="2000" b="1" baseline="-25000">
              <a:solidFill>
                <a:prstClr val="white"/>
              </a:solidFill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214319" y="5575483"/>
            <a:ext cx="8645499" cy="569584"/>
          </a:xfrm>
          <a:prstGeom prst="rect">
            <a:avLst/>
          </a:prstGeom>
          <a:noFill/>
        </p:spPr>
        <p:txBody>
          <a:bodyPr wrap="square" lIns="90792" tIns="45432" rIns="90792" bIns="45432" rtlCol="0">
            <a:spAutoFit/>
          </a:bodyPr>
          <a:lstStyle/>
          <a:p>
            <a:pPr defTabSz="446055">
              <a:spcAft>
                <a:spcPts val="0"/>
              </a:spcAft>
              <a:buSzPct val="100000"/>
              <a:buFont typeface="Arial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</a:rPr>
              <a:t> Measured field seems to be superposition of perfect </a:t>
            </a:r>
            <a:r>
              <a:rPr lang="en-GB" dirty="0" err="1" smtClean="0">
                <a:solidFill>
                  <a:prstClr val="black"/>
                </a:solidFill>
              </a:rPr>
              <a:t>toroid</a:t>
            </a:r>
            <a:r>
              <a:rPr lang="en-GB" dirty="0" smtClean="0">
                <a:solidFill>
                  <a:prstClr val="black"/>
                </a:solidFill>
              </a:rPr>
              <a:t> with field of single wire loop</a:t>
            </a:r>
            <a:br>
              <a:rPr lang="en-GB" dirty="0" smtClean="0">
                <a:solidFill>
                  <a:prstClr val="black"/>
                </a:solidFill>
              </a:rPr>
            </a:br>
            <a:r>
              <a:rPr lang="en-GB" dirty="0" smtClean="0">
                <a:solidFill>
                  <a:prstClr val="black"/>
                </a:solidFill>
              </a:rPr>
              <a:t>	</a:t>
            </a:r>
            <a:r>
              <a:rPr lang="en-GB" dirty="0" smtClean="0">
                <a:solidFill>
                  <a:prstClr val="black"/>
                </a:solidFill>
                <a:sym typeface="Wingdings" pitchFamily="2" charset="2"/>
              </a:rPr>
              <a:t> Multi-polar shape</a:t>
            </a:r>
          </a:p>
        </p:txBody>
      </p:sp>
      <p:pic>
        <p:nvPicPr>
          <p:cNvPr id="180227" name="Picture 3" descr="C:\Nameless\Arbeit\talks\dpgTagung\dpg_bonn2010\dpg_ePot_red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359362" y="598792"/>
            <a:ext cx="1260219" cy="2045002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Nameless\Arbeit\talks\interneMeetings\nextMeeting\coilcraft_solenoid\para_ampl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418353" y="578369"/>
            <a:ext cx="3574072" cy="28800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pic>
        <p:nvPicPr>
          <p:cNvPr id="11" name="Picture 2" descr="C:\Nameless\Arbeit\talks\interneMeetings\nextMeeting\coilcraft_solenoid\para_ampl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427877" y="3621698"/>
            <a:ext cx="3574073" cy="2880000"/>
          </a:xfrm>
          <a:prstGeom prst="rect">
            <a:avLst/>
          </a:prstGeom>
          <a:noFill/>
          <a:ln w="76200">
            <a:solidFill>
              <a:srgbClr val="0000FF"/>
            </a:solidFill>
          </a:ln>
        </p:spPr>
      </p:pic>
      <p:sp>
        <p:nvSpPr>
          <p:cNvPr id="272405" name="Rectangle 21"/>
          <p:cNvSpPr>
            <a:spLocks noChangeArrowheads="1"/>
          </p:cNvSpPr>
          <p:nvPr/>
        </p:nvSpPr>
        <p:spPr bwMode="auto">
          <a:xfrm>
            <a:off x="0" y="0"/>
            <a:ext cx="9145588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087" tIns="40544" rIns="81087" bIns="40544" anchor="ctr"/>
          <a:lstStyle/>
          <a:p>
            <a:pPr defTabSz="405176">
              <a:lnSpc>
                <a:spcPct val="98000"/>
              </a:lnSpc>
              <a:tabLst>
                <a:tab pos="652638" algn="l"/>
                <a:tab pos="1303708" algn="l"/>
                <a:tab pos="1956344" algn="l"/>
                <a:tab pos="2608981" algn="l"/>
                <a:tab pos="3261618" algn="l"/>
                <a:tab pos="3911108" algn="l"/>
                <a:tab pos="4565325" algn="l"/>
                <a:tab pos="5217960" algn="l"/>
                <a:tab pos="5870602" algn="l"/>
                <a:tab pos="6518512" algn="l"/>
                <a:tab pos="7174307" algn="l"/>
                <a:tab pos="7826944" algn="l"/>
                <a:tab pos="8478006" algn="l"/>
              </a:tabLst>
            </a:pPr>
            <a:r>
              <a:rPr lang="en-GB" sz="2400" b="1" smtClean="0">
                <a:solidFill>
                  <a:srgbClr val="FFFFFF"/>
                </a:solidFill>
                <a:latin typeface="DejaVu Sans" pitchFamily="34" charset="2"/>
              </a:rPr>
              <a:t>			</a:t>
            </a:r>
            <a:r>
              <a:rPr lang="en-GB" sz="2400" b="1" smtClean="0">
                <a:solidFill>
                  <a:srgbClr val="FFFFFF"/>
                </a:solidFill>
              </a:rPr>
              <a:t>Welcome</a:t>
            </a:r>
            <a:endParaRPr lang="en-GB">
              <a:solidFill>
                <a:srgbClr val="FFFFFF"/>
              </a:solidFill>
              <a:latin typeface="DejaVu Sans" pitchFamily="34" charset="2"/>
            </a:endParaRPr>
          </a:p>
        </p:txBody>
      </p:sp>
      <p:pic>
        <p:nvPicPr>
          <p:cNvPr id="272406" name="Picture 22" descr="balkenUnte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-1518"/>
            <a:ext cx="9158288" cy="500063"/>
          </a:xfrm>
          <a:prstGeom prst="rect">
            <a:avLst/>
          </a:prstGeom>
          <a:noFill/>
        </p:spPr>
      </p:pic>
      <p:pic>
        <p:nvPicPr>
          <p:cNvPr id="272407" name="Picture 2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05838" y="0"/>
            <a:ext cx="5397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0" y="6597720"/>
            <a:ext cx="9145588" cy="261938"/>
          </a:xfrm>
          <a:prstGeom prst="rect">
            <a:avLst/>
          </a:prstGeom>
          <a:gradFill rotWithShape="1">
            <a:gsLst>
              <a:gs pos="0">
                <a:srgbClr val="003399">
                  <a:gamma/>
                  <a:tint val="8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810" tIns="45440" rIns="90810" bIns="45440" anchor="ctr"/>
          <a:lstStyle/>
          <a:p>
            <a:pPr defTabSz="446143"/>
            <a:endParaRPr lang="en-GB">
              <a:solidFill>
                <a:prstClr val="black"/>
              </a:solidFill>
            </a:endParaRPr>
          </a:p>
        </p:txBody>
      </p:sp>
      <p:sp>
        <p:nvSpPr>
          <p:cNvPr id="17" name="Datumsplatzhalter 12"/>
          <p:cNvSpPr>
            <a:spLocks noGrp="1"/>
          </p:cNvSpPr>
          <p:nvPr>
            <p:ph type="dt" sz="half" idx="10"/>
          </p:nvPr>
        </p:nvSpPr>
        <p:spPr>
          <a:xfrm>
            <a:off x="762" y="6550472"/>
            <a:ext cx="2133600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  <a:latin typeface="Calibri"/>
              </a:rPr>
              <a:t>31.03.2010</a:t>
            </a: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2143972" y="6550472"/>
            <a:ext cx="4786346" cy="365125"/>
          </a:xfrm>
        </p:spPr>
        <p:txBody>
          <a:bodyPr/>
          <a:lstStyle/>
          <a:p>
            <a:r>
              <a:rPr lang="en-GB" smtClean="0">
                <a:solidFill>
                  <a:prstClr val="white"/>
                </a:solidFill>
                <a:latin typeface="Calibri"/>
              </a:rPr>
              <a:t>Jan Sammet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8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6893988" y="6550472"/>
            <a:ext cx="2133600" cy="365125"/>
          </a:xfrm>
        </p:spPr>
        <p:txBody>
          <a:bodyPr/>
          <a:lstStyle/>
          <a:p>
            <a:r>
              <a:rPr lang="en-GB" smtClean="0">
                <a:solidFill>
                  <a:prstClr val="white"/>
                </a:solidFill>
                <a:latin typeface="Calibri"/>
              </a:rPr>
              <a:t>- </a:t>
            </a:r>
            <a:fld id="{68BDF816-A340-4A1E-A272-4E05686E39AE}" type="slidenum">
              <a:rPr lang="en-GB" smtClean="0">
                <a:solidFill>
                  <a:prstClr val="white"/>
                </a:solidFill>
                <a:latin typeface="Calibri"/>
              </a:rPr>
              <a:pPr/>
              <a:t>12</a:t>
            </a:fld>
            <a:r>
              <a:rPr lang="en-GB" smtClean="0">
                <a:solidFill>
                  <a:prstClr val="white"/>
                </a:solidFill>
                <a:latin typeface="Calibri"/>
              </a:rPr>
              <a:t> -</a:t>
            </a:r>
            <a:endParaRPr lang="en-GB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302082" name="Picture 2" descr="C:\Nameless\Arbeit\talks\interneMeetings\nextMeeting\rotatingAMIS2_V1\rotatingAMIS2V1_sub0_ring6_ringPos4_mean.png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142876" y="1985866"/>
            <a:ext cx="5072860" cy="3659019"/>
          </a:xfrm>
          <a:prstGeom prst="rect">
            <a:avLst/>
          </a:prstGeom>
          <a:noFill/>
        </p:spPr>
      </p:pic>
      <p:sp>
        <p:nvSpPr>
          <p:cNvPr id="37" name="Textfeld 36"/>
          <p:cNvSpPr txBox="1"/>
          <p:nvPr/>
        </p:nvSpPr>
        <p:spPr>
          <a:xfrm>
            <a:off x="142869" y="5715810"/>
            <a:ext cx="5857916" cy="638392"/>
          </a:xfrm>
          <a:prstGeom prst="rect">
            <a:avLst/>
          </a:prstGeom>
          <a:noFill/>
        </p:spPr>
        <p:txBody>
          <a:bodyPr wrap="square" lIns="90810" tIns="45440" rIns="90810" bIns="45440" rtlCol="0">
            <a:spAutoFit/>
          </a:bodyPr>
          <a:lstStyle/>
          <a:p>
            <a:pPr defTabSz="446143">
              <a:lnSpc>
                <a:spcPct val="125000"/>
              </a:lnSpc>
              <a:buSzPct val="75000"/>
              <a:buFont typeface="Arial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  <a:sym typeface="Wingdings" pitchFamily="2" charset="2"/>
              </a:rPr>
              <a:t> Measurement confirms angle dependency</a:t>
            </a:r>
          </a:p>
          <a:p>
            <a:pPr defTabSz="446143">
              <a:buSzPct val="75000"/>
              <a:buFont typeface="Arial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  <a:sym typeface="Wingdings" pitchFamily="2" charset="2"/>
              </a:rPr>
              <a:t> Module noise mainly affected by B</a:t>
            </a:r>
            <a:r>
              <a:rPr lang="en-GB" baseline="-25000" dirty="0" smtClean="0">
                <a:solidFill>
                  <a:prstClr val="black"/>
                </a:solidFill>
                <a:sym typeface="Wingdings" pitchFamily="2" charset="2"/>
              </a:rPr>
              <a:t>Z</a:t>
            </a:r>
            <a:endParaRPr lang="en-GB" dirty="0">
              <a:solidFill>
                <a:prstClr val="black"/>
              </a:solidFill>
              <a:sym typeface="Wingdings" pitchFamily="2" charset="2"/>
            </a:endParaRPr>
          </a:p>
        </p:txBody>
      </p:sp>
      <p:sp>
        <p:nvSpPr>
          <p:cNvPr id="38" name="Text Box 13"/>
          <p:cNvSpPr txBox="1">
            <a:spLocks noChangeArrowheads="1"/>
          </p:cNvSpPr>
          <p:nvPr/>
        </p:nvSpPr>
        <p:spPr bwMode="auto">
          <a:xfrm>
            <a:off x="5672939" y="5663422"/>
            <a:ext cx="2758177" cy="50981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square" lIns="90810" tIns="45440" rIns="90810" bIns="45440">
            <a:spAutoFit/>
          </a:bodyPr>
          <a:lstStyle/>
          <a:p>
            <a:pPr defTabSz="405176"/>
            <a:r>
              <a:rPr lang="en-GB" sz="1400" dirty="0" smtClean="0">
                <a:solidFill>
                  <a:prstClr val="black"/>
                </a:solidFill>
                <a:sym typeface="Symbol" pitchFamily="18" charset="2"/>
              </a:rPr>
              <a:t>AMIS2-V1</a:t>
            </a:r>
          </a:p>
          <a:p>
            <a:pPr defTabSz="405176"/>
            <a:r>
              <a:rPr lang="en-GB" sz="1400" dirty="0" smtClean="0">
                <a:solidFill>
                  <a:prstClr val="black"/>
                </a:solidFill>
                <a:sym typeface="Symbol" pitchFamily="18" charset="2"/>
              </a:rPr>
              <a:t>V</a:t>
            </a:r>
            <a:r>
              <a:rPr lang="en-GB" sz="1400" baseline="-25000" dirty="0" smtClean="0">
                <a:solidFill>
                  <a:prstClr val="black"/>
                </a:solidFill>
                <a:sym typeface="Symbol" pitchFamily="18" charset="2"/>
              </a:rPr>
              <a:t>in</a:t>
            </a:r>
            <a:r>
              <a:rPr lang="en-GB" sz="1400" dirty="0" smtClean="0">
                <a:solidFill>
                  <a:prstClr val="black"/>
                </a:solidFill>
                <a:sym typeface="Symbol" pitchFamily="18" charset="2"/>
              </a:rPr>
              <a:t>=8.5V, </a:t>
            </a:r>
            <a:r>
              <a:rPr lang="en-GB" sz="1400" dirty="0" err="1" smtClean="0">
                <a:solidFill>
                  <a:prstClr val="black"/>
                </a:solidFill>
                <a:sym typeface="Symbol" pitchFamily="18" charset="2"/>
              </a:rPr>
              <a:t>V</a:t>
            </a:r>
            <a:r>
              <a:rPr lang="en-GB" sz="1400" baseline="-25000" dirty="0" err="1" smtClean="0">
                <a:solidFill>
                  <a:prstClr val="black"/>
                </a:solidFill>
                <a:sym typeface="Symbol" pitchFamily="18" charset="2"/>
              </a:rPr>
              <a:t>out</a:t>
            </a:r>
            <a:r>
              <a:rPr lang="en-GB" sz="1400" dirty="0" smtClean="0">
                <a:solidFill>
                  <a:prstClr val="black"/>
                </a:solidFill>
                <a:sym typeface="Symbol" pitchFamily="18" charset="2"/>
              </a:rPr>
              <a:t>=2.5V, </a:t>
            </a:r>
            <a:r>
              <a:rPr lang="en-GB" sz="1400" dirty="0" err="1" smtClean="0">
                <a:solidFill>
                  <a:prstClr val="black"/>
                </a:solidFill>
                <a:sym typeface="Symbol" pitchFamily="18" charset="2"/>
              </a:rPr>
              <a:t>f</a:t>
            </a:r>
            <a:r>
              <a:rPr lang="en-GB" sz="1400" baseline="-25000" dirty="0" err="1" smtClean="0">
                <a:solidFill>
                  <a:prstClr val="black"/>
                </a:solidFill>
                <a:sym typeface="Symbol" pitchFamily="18" charset="2"/>
              </a:rPr>
              <a:t>s</a:t>
            </a:r>
            <a:r>
              <a:rPr lang="en-GB" sz="1400" dirty="0" smtClean="0">
                <a:solidFill>
                  <a:prstClr val="black"/>
                </a:solidFill>
                <a:sym typeface="Symbol" pitchFamily="18" charset="2"/>
              </a:rPr>
              <a:t>=1.3MHz</a:t>
            </a:r>
            <a:endParaRPr lang="en-GB" sz="1400" dirty="0">
              <a:solidFill>
                <a:prstClr val="black"/>
              </a:solidFill>
              <a:sym typeface="Symbol" pitchFamily="18" charset="2"/>
            </a:endParaRPr>
          </a:p>
        </p:txBody>
      </p:sp>
      <p:sp>
        <p:nvSpPr>
          <p:cNvPr id="39" name="Text Box 13"/>
          <p:cNvSpPr txBox="1">
            <a:spLocks noChangeArrowheads="1"/>
          </p:cNvSpPr>
          <p:nvPr/>
        </p:nvSpPr>
        <p:spPr bwMode="auto">
          <a:xfrm>
            <a:off x="5672940" y="2605199"/>
            <a:ext cx="2628918" cy="510268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square" lIns="90810" tIns="45440" rIns="90810" bIns="45440">
            <a:spAutoFit/>
          </a:bodyPr>
          <a:lstStyle/>
          <a:p>
            <a:pPr defTabSz="405176"/>
            <a:r>
              <a:rPr lang="en-GB" sz="1400" dirty="0" smtClean="0">
                <a:solidFill>
                  <a:prstClr val="black"/>
                </a:solidFill>
                <a:sym typeface="Symbol" pitchFamily="18" charset="2"/>
              </a:rPr>
              <a:t>AC2-StandardC</a:t>
            </a:r>
          </a:p>
          <a:p>
            <a:pPr defTabSz="405176"/>
            <a:r>
              <a:rPr lang="en-GB" sz="1400" dirty="0" smtClean="0">
                <a:solidFill>
                  <a:prstClr val="black"/>
                </a:solidFill>
                <a:sym typeface="Symbol" pitchFamily="18" charset="2"/>
              </a:rPr>
              <a:t>V</a:t>
            </a:r>
            <a:r>
              <a:rPr lang="en-GB" sz="1400" baseline="-25000" dirty="0" smtClean="0">
                <a:solidFill>
                  <a:prstClr val="black"/>
                </a:solidFill>
                <a:sym typeface="Symbol" pitchFamily="18" charset="2"/>
              </a:rPr>
              <a:t>in</a:t>
            </a:r>
            <a:r>
              <a:rPr lang="en-GB" sz="1400" dirty="0" smtClean="0">
                <a:solidFill>
                  <a:prstClr val="black"/>
                </a:solidFill>
                <a:sym typeface="Symbol" pitchFamily="18" charset="2"/>
              </a:rPr>
              <a:t>=5.5V, </a:t>
            </a:r>
            <a:r>
              <a:rPr lang="en-GB" sz="1400" dirty="0" err="1" smtClean="0">
                <a:solidFill>
                  <a:prstClr val="black"/>
                </a:solidFill>
                <a:sym typeface="Symbol" pitchFamily="18" charset="2"/>
              </a:rPr>
              <a:t>V</a:t>
            </a:r>
            <a:r>
              <a:rPr lang="en-GB" sz="1400" baseline="-25000" dirty="0" err="1" smtClean="0">
                <a:solidFill>
                  <a:prstClr val="black"/>
                </a:solidFill>
                <a:sym typeface="Symbol" pitchFamily="18" charset="2"/>
              </a:rPr>
              <a:t>out</a:t>
            </a:r>
            <a:r>
              <a:rPr lang="en-GB" sz="1400" dirty="0" smtClean="0">
                <a:solidFill>
                  <a:prstClr val="black"/>
                </a:solidFill>
                <a:sym typeface="Symbol" pitchFamily="18" charset="2"/>
              </a:rPr>
              <a:t>=2.5V, </a:t>
            </a:r>
            <a:r>
              <a:rPr lang="en-GB" sz="1400" dirty="0" err="1" smtClean="0">
                <a:solidFill>
                  <a:prstClr val="black"/>
                </a:solidFill>
                <a:sym typeface="Symbol" pitchFamily="18" charset="2"/>
              </a:rPr>
              <a:t>f</a:t>
            </a:r>
            <a:r>
              <a:rPr lang="en-GB" sz="1400" baseline="-25000" dirty="0" err="1" smtClean="0">
                <a:solidFill>
                  <a:prstClr val="black"/>
                </a:solidFill>
                <a:sym typeface="Symbol" pitchFamily="18" charset="2"/>
              </a:rPr>
              <a:t>s</a:t>
            </a:r>
            <a:r>
              <a:rPr lang="en-GB" sz="1400" dirty="0" smtClean="0">
                <a:solidFill>
                  <a:prstClr val="black"/>
                </a:solidFill>
                <a:sym typeface="Symbol" pitchFamily="18" charset="2"/>
              </a:rPr>
              <a:t>=4MHz</a:t>
            </a:r>
            <a:endParaRPr lang="en-GB" sz="1400" dirty="0">
              <a:solidFill>
                <a:prstClr val="black"/>
              </a:solidFill>
              <a:sym typeface="Symbol" pitchFamily="18" charset="2"/>
            </a:endParaRPr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1836808" y="0"/>
            <a:ext cx="67691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087" tIns="40544" rIns="81087" bIns="40544" anchor="ctr"/>
          <a:lstStyle/>
          <a:p>
            <a:pPr algn="ctr" defTabSz="405176">
              <a:lnSpc>
                <a:spcPct val="98000"/>
              </a:lnSpc>
              <a:tabLst>
                <a:tab pos="652638" algn="l"/>
                <a:tab pos="1303708" algn="l"/>
                <a:tab pos="1956344" algn="l"/>
                <a:tab pos="2608981" algn="l"/>
                <a:tab pos="3261618" algn="l"/>
                <a:tab pos="3911108" algn="l"/>
                <a:tab pos="4565325" algn="l"/>
                <a:tab pos="5217960" algn="l"/>
                <a:tab pos="5870602" algn="l"/>
                <a:tab pos="6518512" algn="l"/>
                <a:tab pos="7174307" algn="l"/>
                <a:tab pos="7826944" algn="l"/>
                <a:tab pos="8478006" algn="l"/>
              </a:tabLst>
            </a:pPr>
            <a:r>
              <a:rPr lang="en-GB" sz="2800" b="1" dirty="0" smtClean="0">
                <a:solidFill>
                  <a:srgbClr val="FFFFFF"/>
                </a:solidFill>
              </a:rPr>
              <a:t>Angle Depend System Tests</a:t>
            </a:r>
            <a:endParaRPr lang="en-GB" sz="2800" dirty="0">
              <a:solidFill>
                <a:srgbClr val="FFFFFF"/>
              </a:solidFill>
            </a:endParaRPr>
          </a:p>
        </p:txBody>
      </p:sp>
      <p:grpSp>
        <p:nvGrpSpPr>
          <p:cNvPr id="3" name="Gruppieren 37"/>
          <p:cNvGrpSpPr/>
          <p:nvPr/>
        </p:nvGrpSpPr>
        <p:grpSpPr>
          <a:xfrm>
            <a:off x="2214198" y="857137"/>
            <a:ext cx="1965210" cy="1351315"/>
            <a:chOff x="1785453" y="2286787"/>
            <a:chExt cx="3358233" cy="2305745"/>
          </a:xfrm>
        </p:grpSpPr>
        <p:sp>
          <p:nvSpPr>
            <p:cNvPr id="23" name="Ellipse 22"/>
            <p:cNvSpPr/>
            <p:nvPr/>
          </p:nvSpPr>
          <p:spPr>
            <a:xfrm>
              <a:off x="2495341" y="2286787"/>
              <a:ext cx="1735718" cy="1655322"/>
            </a:xfrm>
            <a:prstGeom prst="ellipse">
              <a:avLst/>
            </a:prstGeom>
            <a:ln w="381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446143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24" name="Rechteck 23"/>
            <p:cNvSpPr/>
            <p:nvPr/>
          </p:nvSpPr>
          <p:spPr>
            <a:xfrm>
              <a:off x="3094463" y="2734075"/>
              <a:ext cx="500066" cy="857256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46143"/>
              <a:endParaRPr lang="en-GB" sz="1000">
                <a:solidFill>
                  <a:prstClr val="black"/>
                </a:solidFill>
              </a:endParaRPr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3243649" y="4027308"/>
              <a:ext cx="649869" cy="5652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46143"/>
              <a:r>
                <a:rPr lang="en-GB" smtClean="0">
                  <a:solidFill>
                    <a:prstClr val="black"/>
                  </a:solidFill>
                </a:rPr>
                <a:t>0°</a:t>
              </a:r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26" name="Textfeld 25"/>
            <p:cNvSpPr txBox="1"/>
            <p:nvPr/>
          </p:nvSpPr>
          <p:spPr>
            <a:xfrm>
              <a:off x="1785453" y="2955737"/>
              <a:ext cx="844393" cy="5652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46143"/>
              <a:r>
                <a:rPr lang="en-GB" smtClean="0">
                  <a:solidFill>
                    <a:prstClr val="black"/>
                  </a:solidFill>
                </a:rPr>
                <a:t>90°</a:t>
              </a:r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4181484" y="2919885"/>
              <a:ext cx="962202" cy="5652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46143"/>
              <a:r>
                <a:rPr lang="en-GB" smtClean="0">
                  <a:solidFill>
                    <a:prstClr val="black"/>
                  </a:solidFill>
                </a:rPr>
                <a:t>-90°</a:t>
              </a:r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29" name="Ellipse 28"/>
            <p:cNvSpPr/>
            <p:nvPr/>
          </p:nvSpPr>
          <p:spPr>
            <a:xfrm>
              <a:off x="3305571" y="3072604"/>
              <a:ext cx="214314" cy="214314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46143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30" name="Bogen 29"/>
            <p:cNvSpPr/>
            <p:nvPr/>
          </p:nvSpPr>
          <p:spPr>
            <a:xfrm>
              <a:off x="2892398" y="2501100"/>
              <a:ext cx="966016" cy="714380"/>
            </a:xfrm>
            <a:prstGeom prst="arc">
              <a:avLst>
                <a:gd name="adj1" fmla="val 10811318"/>
                <a:gd name="adj2" fmla="val 0"/>
              </a:avLst>
            </a:prstGeom>
            <a:ln w="28575"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46143"/>
              <a:endParaRPr lang="en-GB">
                <a:solidFill>
                  <a:prstClr val="black"/>
                </a:solidFill>
              </a:endParaRPr>
            </a:p>
          </p:txBody>
        </p:sp>
      </p:grpSp>
      <p:pic>
        <p:nvPicPr>
          <p:cNvPr id="31" name="Picture 2" descr="C:\Nameless\Arbeit\talks\interneMeetings\nextMeeting\rotatingAMIS2_V1\deg0.JPG"/>
          <p:cNvPicPr>
            <a:picLocks noChangeAspect="1" noChangeArrowheads="1"/>
          </p:cNvPicPr>
          <p:nvPr/>
        </p:nvPicPr>
        <p:blipFill>
          <a:blip r:embed="rId8" cstate="print">
            <a:lum bright="10000"/>
          </a:blip>
          <a:srcRect/>
          <a:stretch>
            <a:fillRect/>
          </a:stretch>
        </p:blipFill>
        <p:spPr bwMode="auto">
          <a:xfrm>
            <a:off x="285770" y="714928"/>
            <a:ext cx="1999879" cy="1500139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071868" y="571612"/>
            <a:ext cx="2679777" cy="2520584"/>
          </a:xfrm>
          <a:prstGeom prst="rect">
            <a:avLst/>
          </a:prstGeom>
          <a:noFill/>
        </p:spPr>
      </p:pic>
      <p:pic>
        <p:nvPicPr>
          <p:cNvPr id="21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6394396" y="571612"/>
            <a:ext cx="2679776" cy="2520584"/>
          </a:xfrm>
          <a:prstGeom prst="rect">
            <a:avLst/>
          </a:prstGeom>
          <a:noFill/>
        </p:spPr>
      </p:pic>
      <p:sp>
        <p:nvSpPr>
          <p:cNvPr id="272405" name="Rectangle 21"/>
          <p:cNvSpPr>
            <a:spLocks noChangeArrowheads="1"/>
          </p:cNvSpPr>
          <p:nvPr/>
        </p:nvSpPr>
        <p:spPr bwMode="auto">
          <a:xfrm>
            <a:off x="0" y="0"/>
            <a:ext cx="9145588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071" tIns="40536" rIns="81071" bIns="40536" anchor="ctr"/>
          <a:lstStyle/>
          <a:p>
            <a:pPr defTabSz="405096">
              <a:lnSpc>
                <a:spcPct val="98000"/>
              </a:lnSpc>
              <a:tabLst>
                <a:tab pos="652506" algn="l"/>
                <a:tab pos="1303446" algn="l"/>
                <a:tab pos="1955954" algn="l"/>
                <a:tab pos="2608459" algn="l"/>
                <a:tab pos="3260966" algn="l"/>
                <a:tab pos="3910326" algn="l"/>
                <a:tab pos="4564411" algn="l"/>
                <a:tab pos="5216917" algn="l"/>
                <a:tab pos="5869428" algn="l"/>
                <a:tab pos="6517208" algn="l"/>
                <a:tab pos="7172871" algn="l"/>
                <a:tab pos="7825379" algn="l"/>
                <a:tab pos="8476311" algn="l"/>
              </a:tabLst>
            </a:pPr>
            <a:r>
              <a:rPr lang="de-DE" sz="2400" b="1" dirty="0" smtClean="0">
                <a:solidFill>
                  <a:srgbClr val="FFFFFF"/>
                </a:solidFill>
                <a:latin typeface="DejaVu Sans" pitchFamily="34" charset="2"/>
              </a:rPr>
              <a:t>			</a:t>
            </a:r>
            <a:r>
              <a:rPr lang="de-DE" sz="2400" b="1" dirty="0" smtClean="0">
                <a:solidFill>
                  <a:srgbClr val="FFFFFF"/>
                </a:solidFill>
              </a:rPr>
              <a:t>Welcome</a:t>
            </a:r>
            <a:endParaRPr lang="de-DE" dirty="0">
              <a:solidFill>
                <a:srgbClr val="FFFFFF"/>
              </a:solidFill>
              <a:latin typeface="DejaVu Sans" pitchFamily="34" charset="2"/>
            </a:endParaRPr>
          </a:p>
        </p:txBody>
      </p:sp>
      <p:pic>
        <p:nvPicPr>
          <p:cNvPr id="272406" name="Picture 22" descr="balkenUnte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-1516"/>
            <a:ext cx="9158288" cy="500063"/>
          </a:xfrm>
          <a:prstGeom prst="rect">
            <a:avLst/>
          </a:prstGeom>
          <a:noFill/>
        </p:spPr>
      </p:pic>
      <p:pic>
        <p:nvPicPr>
          <p:cNvPr id="272407" name="Picture 2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05838" y="0"/>
            <a:ext cx="5397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0" y="6597722"/>
            <a:ext cx="9145588" cy="261938"/>
          </a:xfrm>
          <a:prstGeom prst="rect">
            <a:avLst/>
          </a:prstGeom>
          <a:gradFill rotWithShape="1">
            <a:gsLst>
              <a:gs pos="0">
                <a:srgbClr val="003399">
                  <a:gamma/>
                  <a:tint val="8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792" tIns="45432" rIns="90792" bIns="45432" anchor="ctr"/>
          <a:lstStyle/>
          <a:p>
            <a:pPr defTabSz="446055"/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7" name="Datumsplatzhalter 12"/>
          <p:cNvSpPr>
            <a:spLocks noGrp="1"/>
          </p:cNvSpPr>
          <p:nvPr>
            <p:ph type="dt" sz="half" idx="10"/>
          </p:nvPr>
        </p:nvSpPr>
        <p:spPr>
          <a:xfrm>
            <a:off x="762" y="6550472"/>
            <a:ext cx="2133600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</a:rPr>
              <a:t>31.03.2010</a:t>
            </a:r>
            <a:endParaRPr lang="de-DE">
              <a:solidFill>
                <a:prstClr val="white"/>
              </a:solidFill>
            </a:endParaRPr>
          </a:p>
        </p:txBody>
      </p:sp>
      <p:sp>
        <p:nvSpPr>
          <p:cNvPr id="19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2143974" y="6550472"/>
            <a:ext cx="4786346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</a:rPr>
              <a:t>Jan Sammet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6893988" y="6550472"/>
            <a:ext cx="2133600" cy="365125"/>
          </a:xfrm>
        </p:spPr>
        <p:txBody>
          <a:bodyPr/>
          <a:lstStyle/>
          <a:p>
            <a:r>
              <a:rPr lang="de-DE" dirty="0" smtClean="0">
                <a:solidFill>
                  <a:prstClr val="white"/>
                </a:solidFill>
              </a:rPr>
              <a:t>- </a:t>
            </a:r>
            <a:fld id="{68BDF816-A340-4A1E-A272-4E05686E39AE}" type="slidenum">
              <a:rPr lang="de-DE" smtClean="0">
                <a:solidFill>
                  <a:prstClr val="white"/>
                </a:solidFill>
              </a:rPr>
              <a:pPr/>
              <a:t>13</a:t>
            </a:fld>
            <a:r>
              <a:rPr lang="de-DE" dirty="0" smtClean="0">
                <a:solidFill>
                  <a:prstClr val="white"/>
                </a:solidFill>
              </a:rPr>
              <a:t> -</a:t>
            </a: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29" name="Rectangle 2"/>
          <p:cNvSpPr>
            <a:spLocks noChangeArrowheads="1"/>
          </p:cNvSpPr>
          <p:nvPr/>
        </p:nvSpPr>
        <p:spPr bwMode="auto">
          <a:xfrm>
            <a:off x="1836810" y="0"/>
            <a:ext cx="67691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071" tIns="40536" rIns="81071" bIns="40536" anchor="ctr"/>
          <a:lstStyle/>
          <a:p>
            <a:pPr algn="ctr" defTabSz="405096">
              <a:lnSpc>
                <a:spcPct val="98000"/>
              </a:lnSpc>
              <a:tabLst>
                <a:tab pos="652506" algn="l"/>
                <a:tab pos="1303446" algn="l"/>
                <a:tab pos="1955954" algn="l"/>
                <a:tab pos="2608459" algn="l"/>
                <a:tab pos="3260966" algn="l"/>
                <a:tab pos="3910326" algn="l"/>
                <a:tab pos="4564411" algn="l"/>
                <a:tab pos="5216917" algn="l"/>
                <a:tab pos="5869428" algn="l"/>
                <a:tab pos="6517208" algn="l"/>
                <a:tab pos="7172871" algn="l"/>
                <a:tab pos="7825379" algn="l"/>
                <a:tab pos="8476311" algn="l"/>
              </a:tabLst>
            </a:pPr>
            <a:r>
              <a:rPr lang="de-DE" sz="2800" b="1" dirty="0" smtClean="0">
                <a:solidFill>
                  <a:srgbClr val="FFFFFF"/>
                </a:solidFill>
                <a:latin typeface="Calibri"/>
              </a:rPr>
              <a:t>FE Simulation mit „COMSOL </a:t>
            </a:r>
            <a:r>
              <a:rPr lang="de-DE" sz="2800" b="1" dirty="0" err="1" smtClean="0">
                <a:solidFill>
                  <a:srgbClr val="FFFFFF"/>
                </a:solidFill>
                <a:latin typeface="Calibri"/>
              </a:rPr>
              <a:t>Multiphysics</a:t>
            </a:r>
            <a:r>
              <a:rPr lang="de-DE" sz="2800" b="1" dirty="0" smtClean="0">
                <a:solidFill>
                  <a:srgbClr val="FFFFFF"/>
                </a:solidFill>
                <a:latin typeface="Calibri"/>
              </a:rPr>
              <a:t>”</a:t>
            </a:r>
            <a:endParaRPr lang="de-DE" sz="2800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7" name="TextBox 22"/>
          <p:cNvSpPr txBox="1"/>
          <p:nvPr/>
        </p:nvSpPr>
        <p:spPr>
          <a:xfrm>
            <a:off x="71418" y="662744"/>
            <a:ext cx="1785950" cy="1662544"/>
          </a:xfrm>
          <a:prstGeom prst="rect">
            <a:avLst/>
          </a:prstGeom>
          <a:noFill/>
        </p:spPr>
        <p:txBody>
          <a:bodyPr wrap="square" lIns="82336" tIns="41194" rIns="82336" bIns="41194" rtlCol="0">
            <a:spAutoFit/>
          </a:bodyPr>
          <a:lstStyle/>
          <a:p>
            <a:pPr defTabSz="446055">
              <a:spcAft>
                <a:spcPts val="1200"/>
              </a:spcAft>
              <a:buSzPct val="75000"/>
            </a:pPr>
            <a:r>
              <a:rPr lang="de-DE" u="sng" dirty="0" smtClean="0">
                <a:solidFill>
                  <a:prstClr val="black"/>
                </a:solidFill>
                <a:sym typeface="Wingdings" pitchFamily="2" charset="2"/>
              </a:rPr>
              <a:t>DC-Simulation</a:t>
            </a:r>
          </a:p>
          <a:p>
            <a:pPr defTabSz="446055">
              <a:spcAft>
                <a:spcPts val="600"/>
              </a:spcAft>
              <a:buSzPct val="75000"/>
              <a:buFont typeface="Arial" pitchFamily="34" charset="0"/>
              <a:buChar char="•"/>
            </a:pPr>
            <a:r>
              <a:rPr lang="de-DE" dirty="0" smtClean="0">
                <a:solidFill>
                  <a:prstClr val="black"/>
                </a:solidFill>
                <a:sym typeface="Wingdings" pitchFamily="2" charset="2"/>
              </a:rPr>
              <a:t> 12 Windungen</a:t>
            </a:r>
          </a:p>
          <a:p>
            <a:pPr defTabSz="446055">
              <a:spcAft>
                <a:spcPts val="600"/>
              </a:spcAft>
              <a:buSzPct val="75000"/>
              <a:buFont typeface="Arial" pitchFamily="34" charset="0"/>
              <a:buChar char="•"/>
            </a:pPr>
            <a:r>
              <a:rPr lang="de-DE" dirty="0" smtClean="0">
                <a:solidFill>
                  <a:prstClr val="black"/>
                </a:solidFill>
                <a:sym typeface="Wingdings" pitchFamily="2" charset="2"/>
              </a:rPr>
              <a:t> </a:t>
            </a:r>
            <a:r>
              <a:rPr lang="de-DE" dirty="0" err="1" smtClean="0">
                <a:solidFill>
                  <a:prstClr val="black"/>
                </a:solidFill>
                <a:sym typeface="Wingdings" pitchFamily="2" charset="2"/>
              </a:rPr>
              <a:t>R</a:t>
            </a:r>
            <a:r>
              <a:rPr lang="de-DE" baseline="-25000" dirty="0" err="1" smtClean="0">
                <a:solidFill>
                  <a:prstClr val="black"/>
                </a:solidFill>
                <a:sym typeface="Wingdings" pitchFamily="2" charset="2"/>
              </a:rPr>
              <a:t>i</a:t>
            </a:r>
            <a:r>
              <a:rPr lang="de-DE" dirty="0" smtClean="0">
                <a:solidFill>
                  <a:prstClr val="black"/>
                </a:solidFill>
                <a:sym typeface="Wingdings" pitchFamily="2" charset="2"/>
              </a:rPr>
              <a:t> = 1.1mm</a:t>
            </a:r>
          </a:p>
          <a:p>
            <a:pPr defTabSz="446055">
              <a:spcAft>
                <a:spcPts val="600"/>
              </a:spcAft>
              <a:buSzPct val="75000"/>
              <a:buFont typeface="Arial" pitchFamily="34" charset="0"/>
              <a:buChar char="•"/>
            </a:pPr>
            <a:r>
              <a:rPr lang="de-DE" dirty="0" smtClean="0">
                <a:solidFill>
                  <a:prstClr val="black"/>
                </a:solidFill>
                <a:sym typeface="Wingdings" pitchFamily="2" charset="2"/>
              </a:rPr>
              <a:t> R</a:t>
            </a:r>
            <a:r>
              <a:rPr lang="de-DE" baseline="-25000" dirty="0" smtClean="0">
                <a:solidFill>
                  <a:prstClr val="black"/>
                </a:solidFill>
                <a:sym typeface="Wingdings" pitchFamily="2" charset="2"/>
              </a:rPr>
              <a:t>a</a:t>
            </a:r>
            <a:r>
              <a:rPr lang="de-DE" dirty="0" smtClean="0">
                <a:solidFill>
                  <a:prstClr val="black"/>
                </a:solidFill>
                <a:sym typeface="Wingdings" pitchFamily="2" charset="2"/>
              </a:rPr>
              <a:t> = 5.0mm</a:t>
            </a:r>
          </a:p>
          <a:p>
            <a:pPr defTabSz="446055">
              <a:spcAft>
                <a:spcPts val="600"/>
              </a:spcAft>
              <a:buSzPct val="75000"/>
              <a:buFont typeface="Arial" pitchFamily="34" charset="0"/>
              <a:buChar char="•"/>
            </a:pPr>
            <a:r>
              <a:rPr lang="de-DE" dirty="0" smtClean="0">
                <a:solidFill>
                  <a:prstClr val="black"/>
                </a:solidFill>
                <a:sym typeface="Wingdings" pitchFamily="2" charset="2"/>
              </a:rPr>
              <a:t> h = 6.0mm</a:t>
            </a:r>
          </a:p>
        </p:txBody>
      </p:sp>
      <p:pic>
        <p:nvPicPr>
          <p:cNvPr id="23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1893019" y="571612"/>
            <a:ext cx="2679776" cy="2520584"/>
          </a:xfrm>
          <a:prstGeom prst="rect">
            <a:avLst/>
          </a:prstGeom>
          <a:noFill/>
        </p:spPr>
      </p:pic>
      <p:sp>
        <p:nvSpPr>
          <p:cNvPr id="26" name="Text Box 13"/>
          <p:cNvSpPr txBox="1">
            <a:spLocks noChangeArrowheads="1"/>
          </p:cNvSpPr>
          <p:nvPr/>
        </p:nvSpPr>
        <p:spPr bwMode="auto">
          <a:xfrm>
            <a:off x="4679583" y="771001"/>
            <a:ext cx="1750599" cy="30071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792" tIns="45432" rIns="90792" bIns="45432">
            <a:spAutoFit/>
          </a:bodyPr>
          <a:lstStyle/>
          <a:p>
            <a:pPr algn="ctr" defTabSz="405096">
              <a:spcAft>
                <a:spcPts val="0"/>
              </a:spcAft>
            </a:pPr>
            <a:r>
              <a:rPr lang="de-DE" sz="1400" dirty="0" err="1" smtClean="0">
                <a:solidFill>
                  <a:prstClr val="black"/>
                </a:solidFill>
                <a:sym typeface="Symbol" pitchFamily="18" charset="2"/>
              </a:rPr>
              <a:t>Magnetic</a:t>
            </a:r>
            <a:r>
              <a:rPr lang="de-DE" sz="1400" dirty="0" smtClean="0">
                <a:solidFill>
                  <a:prstClr val="black"/>
                </a:solidFill>
                <a:sym typeface="Symbol" pitchFamily="18" charset="2"/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  <a:sym typeface="Symbol" pitchFamily="18" charset="2"/>
              </a:rPr>
              <a:t>field</a:t>
            </a:r>
            <a:r>
              <a:rPr lang="de-DE" sz="1400" dirty="0" smtClean="0">
                <a:solidFill>
                  <a:prstClr val="black"/>
                </a:solidFill>
                <a:sym typeface="Symbol" pitchFamily="18" charset="2"/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  <a:sym typeface="Symbol" pitchFamily="18" charset="2"/>
              </a:rPr>
              <a:t>lines</a:t>
            </a:r>
            <a:endParaRPr lang="de-DE" sz="1400" dirty="0">
              <a:solidFill>
                <a:prstClr val="black"/>
              </a:solidFill>
              <a:sym typeface="Symbol" pitchFamily="18" charset="2"/>
            </a:endParaRPr>
          </a:p>
        </p:txBody>
      </p:sp>
      <p:pic>
        <p:nvPicPr>
          <p:cNvPr id="20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71418" y="3143979"/>
            <a:ext cx="2679159" cy="2520000"/>
          </a:xfrm>
          <a:prstGeom prst="rect">
            <a:avLst/>
          </a:prstGeom>
          <a:noFill/>
        </p:spPr>
      </p:pic>
      <p:pic>
        <p:nvPicPr>
          <p:cNvPr id="22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9" cstate="print"/>
          <a:stretch>
            <a:fillRect/>
          </a:stretch>
        </p:blipFill>
        <p:spPr bwMode="auto">
          <a:xfrm>
            <a:off x="6395013" y="3143979"/>
            <a:ext cx="2679159" cy="2520000"/>
          </a:xfrm>
          <a:prstGeom prst="rect">
            <a:avLst/>
          </a:prstGeom>
          <a:noFill/>
        </p:spPr>
      </p:pic>
      <p:pic>
        <p:nvPicPr>
          <p:cNvPr id="25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10" cstate="print"/>
          <a:stretch>
            <a:fillRect/>
          </a:stretch>
        </p:blipFill>
        <p:spPr bwMode="auto">
          <a:xfrm>
            <a:off x="3322645" y="3143979"/>
            <a:ext cx="2679157" cy="2520000"/>
          </a:xfrm>
          <a:prstGeom prst="rect">
            <a:avLst/>
          </a:prstGeom>
          <a:noFill/>
        </p:spPr>
      </p:pic>
      <p:sp>
        <p:nvSpPr>
          <p:cNvPr id="32" name="Text Box 13"/>
          <p:cNvSpPr txBox="1">
            <a:spLocks noChangeArrowheads="1"/>
          </p:cNvSpPr>
          <p:nvPr/>
        </p:nvSpPr>
        <p:spPr bwMode="auto">
          <a:xfrm>
            <a:off x="251794" y="3286855"/>
            <a:ext cx="857256" cy="30130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792" tIns="45432" rIns="90792" bIns="45432">
            <a:spAutoFit/>
          </a:bodyPr>
          <a:lstStyle/>
          <a:p>
            <a:pPr algn="ctr" defTabSz="405096">
              <a:spcAft>
                <a:spcPts val="0"/>
              </a:spcAft>
            </a:pPr>
            <a:r>
              <a:rPr lang="de-DE" sz="1400" dirty="0" smtClean="0">
                <a:solidFill>
                  <a:prstClr val="black"/>
                </a:solidFill>
                <a:sym typeface="Symbol" pitchFamily="18" charset="2"/>
              </a:rPr>
              <a:t>B</a:t>
            </a:r>
            <a:r>
              <a:rPr lang="de-DE" sz="1400" baseline="-25000" dirty="0" smtClean="0">
                <a:solidFill>
                  <a:prstClr val="black"/>
                </a:solidFill>
                <a:sym typeface="Symbol" pitchFamily="18" charset="2"/>
              </a:rPr>
              <a:t>X </a:t>
            </a:r>
            <a:r>
              <a:rPr lang="de-DE" sz="1400" dirty="0" smtClean="0">
                <a:solidFill>
                  <a:prstClr val="black"/>
                </a:solidFill>
                <a:sym typeface="Symbol" pitchFamily="18" charset="2"/>
              </a:rPr>
              <a:t>[A/m] </a:t>
            </a:r>
            <a:endParaRPr lang="de-DE" sz="1400" dirty="0">
              <a:solidFill>
                <a:prstClr val="black"/>
              </a:solidFill>
              <a:sym typeface="Symbol" pitchFamily="18" charset="2"/>
            </a:endParaRPr>
          </a:p>
        </p:txBody>
      </p:sp>
      <p:sp>
        <p:nvSpPr>
          <p:cNvPr id="33" name="Text Box 13"/>
          <p:cNvSpPr txBox="1">
            <a:spLocks noChangeArrowheads="1"/>
          </p:cNvSpPr>
          <p:nvPr/>
        </p:nvSpPr>
        <p:spPr bwMode="auto">
          <a:xfrm>
            <a:off x="3536892" y="3286855"/>
            <a:ext cx="857256" cy="30130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792" tIns="45432" rIns="90792" bIns="45432">
            <a:spAutoFit/>
          </a:bodyPr>
          <a:lstStyle/>
          <a:p>
            <a:pPr algn="ctr" defTabSz="405096">
              <a:spcAft>
                <a:spcPts val="0"/>
              </a:spcAft>
            </a:pPr>
            <a:r>
              <a:rPr lang="de-DE" sz="1400" dirty="0" smtClean="0">
                <a:solidFill>
                  <a:prstClr val="black"/>
                </a:solidFill>
                <a:sym typeface="Symbol" pitchFamily="18" charset="2"/>
              </a:rPr>
              <a:t>B</a:t>
            </a:r>
            <a:r>
              <a:rPr lang="de-DE" sz="1400" baseline="-25000" dirty="0" smtClean="0">
                <a:solidFill>
                  <a:prstClr val="black"/>
                </a:solidFill>
                <a:sym typeface="Symbol" pitchFamily="18" charset="2"/>
              </a:rPr>
              <a:t>Y </a:t>
            </a:r>
            <a:r>
              <a:rPr lang="de-DE" sz="1400" dirty="0" smtClean="0">
                <a:solidFill>
                  <a:prstClr val="black"/>
                </a:solidFill>
                <a:sym typeface="Symbol" pitchFamily="18" charset="2"/>
              </a:rPr>
              <a:t>[A/m] </a:t>
            </a:r>
            <a:endParaRPr lang="de-DE" sz="1400" dirty="0">
              <a:solidFill>
                <a:prstClr val="black"/>
              </a:solidFill>
              <a:sym typeface="Symbol" pitchFamily="18" charset="2"/>
            </a:endParaRPr>
          </a:p>
        </p:txBody>
      </p:sp>
      <p:sp>
        <p:nvSpPr>
          <p:cNvPr id="34" name="Text Box 13"/>
          <p:cNvSpPr txBox="1">
            <a:spLocks noChangeArrowheads="1"/>
          </p:cNvSpPr>
          <p:nvPr/>
        </p:nvSpPr>
        <p:spPr bwMode="auto">
          <a:xfrm>
            <a:off x="6609255" y="3286855"/>
            <a:ext cx="857256" cy="30130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792" tIns="45432" rIns="90792" bIns="45432">
            <a:spAutoFit/>
          </a:bodyPr>
          <a:lstStyle/>
          <a:p>
            <a:pPr algn="ctr" defTabSz="405096">
              <a:spcAft>
                <a:spcPts val="0"/>
              </a:spcAft>
            </a:pPr>
            <a:r>
              <a:rPr lang="de-DE" sz="1400" dirty="0" smtClean="0">
                <a:solidFill>
                  <a:prstClr val="black"/>
                </a:solidFill>
                <a:sym typeface="Symbol" pitchFamily="18" charset="2"/>
              </a:rPr>
              <a:t>B</a:t>
            </a:r>
            <a:r>
              <a:rPr lang="de-DE" sz="1400" baseline="-25000" dirty="0" smtClean="0">
                <a:solidFill>
                  <a:prstClr val="black"/>
                </a:solidFill>
                <a:sym typeface="Symbol" pitchFamily="18" charset="2"/>
              </a:rPr>
              <a:t>Z </a:t>
            </a:r>
            <a:r>
              <a:rPr lang="de-DE" sz="1400" dirty="0" smtClean="0">
                <a:solidFill>
                  <a:prstClr val="black"/>
                </a:solidFill>
                <a:sym typeface="Symbol" pitchFamily="18" charset="2"/>
              </a:rPr>
              <a:t>[A/m] </a:t>
            </a:r>
            <a:endParaRPr lang="de-DE" sz="1400" dirty="0">
              <a:solidFill>
                <a:prstClr val="black"/>
              </a:solidFill>
              <a:sym typeface="Symbol" pitchFamily="18" charset="2"/>
            </a:endParaRPr>
          </a:p>
        </p:txBody>
      </p:sp>
      <p:cxnSp>
        <p:nvCxnSpPr>
          <p:cNvPr id="43" name="Gerade Verbindung mit Pfeil 42"/>
          <p:cNvCxnSpPr/>
          <p:nvPr/>
        </p:nvCxnSpPr>
        <p:spPr>
          <a:xfrm rot="5400000" flipH="1" flipV="1">
            <a:off x="6346205" y="4964702"/>
            <a:ext cx="1747729" cy="7848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/>
          <p:cNvCxnSpPr/>
          <p:nvPr/>
        </p:nvCxnSpPr>
        <p:spPr>
          <a:xfrm rot="5400000" flipH="1" flipV="1">
            <a:off x="6787851" y="5056208"/>
            <a:ext cx="1143010" cy="35719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hteck 27"/>
          <p:cNvSpPr/>
          <p:nvPr/>
        </p:nvSpPr>
        <p:spPr>
          <a:xfrm>
            <a:off x="143638" y="6001562"/>
            <a:ext cx="5715040" cy="331124"/>
          </a:xfrm>
          <a:prstGeom prst="rect">
            <a:avLst/>
          </a:prstGeom>
        </p:spPr>
        <p:txBody>
          <a:bodyPr wrap="square" lIns="91377" tIns="45692" rIns="91377" bIns="45692">
            <a:spAutoFit/>
          </a:bodyPr>
          <a:lstStyle/>
          <a:p>
            <a:pPr>
              <a:spcAft>
                <a:spcPts val="600"/>
              </a:spcAft>
              <a:buSzPct val="100000"/>
            </a:pPr>
            <a:r>
              <a:rPr lang="en-GB" dirty="0" smtClean="0"/>
              <a:t>Simulation confirms measurement</a:t>
            </a:r>
            <a:endParaRPr lang="en-GB" dirty="0" smtClean="0"/>
          </a:p>
        </p:txBody>
      </p:sp>
      <p:sp>
        <p:nvSpPr>
          <p:cNvPr id="30" name="Rechteck 29"/>
          <p:cNvSpPr/>
          <p:nvPr/>
        </p:nvSpPr>
        <p:spPr>
          <a:xfrm>
            <a:off x="6072992" y="5930124"/>
            <a:ext cx="2856726" cy="570028"/>
          </a:xfrm>
          <a:prstGeom prst="rect">
            <a:avLst/>
          </a:prstGeom>
        </p:spPr>
        <p:txBody>
          <a:bodyPr wrap="square" lIns="91377" tIns="45692" rIns="91377" bIns="45692">
            <a:spAutoFit/>
          </a:bodyPr>
          <a:lstStyle/>
          <a:p>
            <a:pPr>
              <a:buSzPct val="100000"/>
            </a:pPr>
            <a:r>
              <a:rPr lang="en-GB" dirty="0" smtClean="0"/>
              <a:t>White areas in the centre are</a:t>
            </a:r>
          </a:p>
          <a:p>
            <a:pPr>
              <a:buSzPct val="100000"/>
            </a:pPr>
            <a:r>
              <a:rPr lang="en-GB" dirty="0" smtClean="0"/>
              <a:t>caused by under/over flow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715406" y="3501232"/>
            <a:ext cx="3286145" cy="3090928"/>
          </a:xfrm>
          <a:prstGeom prst="rect">
            <a:avLst/>
          </a:prstGeom>
          <a:noFill/>
        </p:spPr>
      </p:pic>
      <p:pic>
        <p:nvPicPr>
          <p:cNvPr id="24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858679" y="3501239"/>
            <a:ext cx="3286145" cy="3090929"/>
          </a:xfrm>
          <a:prstGeom prst="rect">
            <a:avLst/>
          </a:prstGeom>
          <a:noFill/>
        </p:spPr>
      </p:pic>
      <p:sp>
        <p:nvSpPr>
          <p:cNvPr id="272405" name="Rectangle 21"/>
          <p:cNvSpPr>
            <a:spLocks noChangeArrowheads="1"/>
          </p:cNvSpPr>
          <p:nvPr/>
        </p:nvSpPr>
        <p:spPr bwMode="auto">
          <a:xfrm>
            <a:off x="0" y="0"/>
            <a:ext cx="9145588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400" b="1" dirty="0">
                <a:solidFill>
                  <a:srgbClr val="FFFFFF"/>
                </a:solidFill>
                <a:latin typeface="DejaVu Sans" pitchFamily="34" charset="2"/>
              </a:rPr>
              <a:t>			</a:t>
            </a:r>
            <a:r>
              <a:rPr lang="en-GB" sz="2400" b="1" dirty="0">
                <a:solidFill>
                  <a:srgbClr val="FFFFFF"/>
                </a:solidFill>
              </a:rPr>
              <a:t>Welcome</a:t>
            </a:r>
            <a:endParaRPr lang="en-GB" dirty="0">
              <a:solidFill>
                <a:srgbClr val="FFFFFF"/>
              </a:solidFill>
              <a:latin typeface="DejaVu Sans" pitchFamily="34" charset="2"/>
            </a:endParaRPr>
          </a:p>
        </p:txBody>
      </p:sp>
      <p:pic>
        <p:nvPicPr>
          <p:cNvPr id="272406" name="Picture 22" descr="balkenUnte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-1581"/>
            <a:ext cx="9158288" cy="500063"/>
          </a:xfrm>
          <a:prstGeom prst="rect">
            <a:avLst/>
          </a:prstGeom>
          <a:noFill/>
        </p:spPr>
      </p:pic>
      <p:pic>
        <p:nvPicPr>
          <p:cNvPr id="272407" name="Picture 2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05838" y="0"/>
            <a:ext cx="5397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0" y="6597657"/>
            <a:ext cx="9145588" cy="261938"/>
          </a:xfrm>
          <a:prstGeom prst="rect">
            <a:avLst/>
          </a:prstGeom>
          <a:gradFill rotWithShape="1">
            <a:gsLst>
              <a:gs pos="0">
                <a:srgbClr val="003399">
                  <a:gamma/>
                  <a:tint val="8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377" tIns="45692" rIns="91377" bIns="45692" anchor="ctr"/>
          <a:lstStyle/>
          <a:p>
            <a:endParaRPr lang="de-DE"/>
          </a:p>
        </p:txBody>
      </p:sp>
      <p:sp>
        <p:nvSpPr>
          <p:cNvPr id="17" name="Datumsplatzhalter 12"/>
          <p:cNvSpPr>
            <a:spLocks noGrp="1"/>
          </p:cNvSpPr>
          <p:nvPr>
            <p:ph type="dt" sz="half" idx="10"/>
          </p:nvPr>
        </p:nvSpPr>
        <p:spPr>
          <a:xfrm>
            <a:off x="762" y="6550472"/>
            <a:ext cx="2133600" cy="365125"/>
          </a:xfrm>
        </p:spPr>
        <p:txBody>
          <a:bodyPr/>
          <a:lstStyle/>
          <a:p>
            <a:r>
              <a:rPr lang="de-DE" smtClean="0">
                <a:solidFill>
                  <a:schemeClr val="bg1"/>
                </a:solidFill>
                <a:latin typeface="+mn-lt"/>
              </a:rPr>
              <a:t>31.03.2010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2143909" y="6550472"/>
            <a:ext cx="4786346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  <a:latin typeface="+mn-lt"/>
              </a:rPr>
              <a:t>Jan Sammet</a:t>
            </a:r>
            <a:endParaRPr lang="de-DE" dirty="0">
              <a:latin typeface="+mn-lt"/>
            </a:endParaRPr>
          </a:p>
        </p:txBody>
      </p:sp>
      <p:sp>
        <p:nvSpPr>
          <p:cNvPr id="18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6893988" y="6550472"/>
            <a:ext cx="2133600" cy="365125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- </a:t>
            </a:r>
            <a:fld id="{68BDF816-A340-4A1E-A272-4E05686E39AE}" type="slidenum">
              <a:rPr lang="de-DE" smtClean="0">
                <a:solidFill>
                  <a:schemeClr val="bg1"/>
                </a:solidFill>
                <a:latin typeface="+mn-lt"/>
              </a:rPr>
              <a:pPr/>
              <a:t>14</a:t>
            </a:fld>
            <a:r>
              <a:rPr lang="de-DE" dirty="0" smtClean="0">
                <a:solidFill>
                  <a:schemeClr val="bg1"/>
                </a:solidFill>
                <a:latin typeface="+mn-lt"/>
              </a:rPr>
              <a:t> -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9" name="Rectangle 2"/>
          <p:cNvSpPr>
            <a:spLocks noChangeArrowheads="1"/>
          </p:cNvSpPr>
          <p:nvPr/>
        </p:nvSpPr>
        <p:spPr bwMode="auto">
          <a:xfrm>
            <a:off x="1836745" y="0"/>
            <a:ext cx="67691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algn="ctr"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800" b="1" dirty="0" smtClean="0">
                <a:solidFill>
                  <a:srgbClr val="FFFFFF"/>
                </a:solidFill>
                <a:latin typeface="Calibri" pitchFamily="34" charset="0"/>
              </a:rPr>
              <a:t>Coil Optimization</a:t>
            </a:r>
            <a:endParaRPr lang="en-GB" sz="28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7" name="TextBox 22"/>
          <p:cNvSpPr txBox="1"/>
          <p:nvPr/>
        </p:nvSpPr>
        <p:spPr>
          <a:xfrm>
            <a:off x="3786976" y="1000902"/>
            <a:ext cx="1785950" cy="1346884"/>
          </a:xfrm>
          <a:prstGeom prst="rect">
            <a:avLst/>
          </a:prstGeom>
          <a:noFill/>
        </p:spPr>
        <p:txBody>
          <a:bodyPr wrap="square" lIns="82901" tIns="41454" rIns="82901" bIns="41454" rtlCol="0">
            <a:spAutoFit/>
          </a:bodyPr>
          <a:lstStyle/>
          <a:p>
            <a:pPr>
              <a:spcAft>
                <a:spcPts val="1200"/>
              </a:spcAft>
              <a:buSzPct val="75000"/>
            </a:pPr>
            <a:r>
              <a:rPr lang="en-GB" b="1" u="sng" dirty="0" smtClean="0">
                <a:sym typeface="Wingdings" pitchFamily="2" charset="2"/>
              </a:rPr>
              <a:t>DC Simulation</a:t>
            </a:r>
          </a:p>
          <a:p>
            <a:pPr>
              <a:spcAft>
                <a:spcPts val="600"/>
              </a:spcAft>
              <a:buSzPct val="75000"/>
              <a:buFont typeface="Arial" pitchFamily="34" charset="0"/>
              <a:buChar char="•"/>
            </a:pPr>
            <a:r>
              <a:rPr lang="en-GB" b="1" dirty="0" smtClean="0">
                <a:sym typeface="Wingdings" pitchFamily="2" charset="2"/>
              </a:rPr>
              <a:t> 12 turns</a:t>
            </a:r>
          </a:p>
          <a:p>
            <a:pPr>
              <a:spcAft>
                <a:spcPts val="600"/>
              </a:spcAft>
              <a:buSzPct val="75000"/>
              <a:buFont typeface="Arial" pitchFamily="34" charset="0"/>
              <a:buChar char="•"/>
            </a:pPr>
            <a:r>
              <a:rPr lang="en-GB" b="1" dirty="0" smtClean="0">
                <a:sym typeface="Wingdings" pitchFamily="2" charset="2"/>
              </a:rPr>
              <a:t> </a:t>
            </a:r>
            <a:r>
              <a:rPr lang="en-GB" b="1" dirty="0" err="1" smtClean="0">
                <a:sym typeface="Wingdings" pitchFamily="2" charset="2"/>
              </a:rPr>
              <a:t>R</a:t>
            </a:r>
            <a:r>
              <a:rPr lang="en-GB" b="1" baseline="-25000" dirty="0" err="1" smtClean="0">
                <a:sym typeface="Wingdings" pitchFamily="2" charset="2"/>
              </a:rPr>
              <a:t>i</a:t>
            </a:r>
            <a:r>
              <a:rPr lang="en-GB" b="1" dirty="0" smtClean="0">
                <a:sym typeface="Wingdings" pitchFamily="2" charset="2"/>
              </a:rPr>
              <a:t> = 1.1mm</a:t>
            </a:r>
          </a:p>
          <a:p>
            <a:pPr>
              <a:spcAft>
                <a:spcPts val="600"/>
              </a:spcAft>
              <a:buSzPct val="75000"/>
              <a:buFont typeface="Arial" pitchFamily="34" charset="0"/>
              <a:buChar char="•"/>
            </a:pPr>
            <a:r>
              <a:rPr lang="en-GB" b="1" dirty="0" smtClean="0">
                <a:sym typeface="Wingdings" pitchFamily="2" charset="2"/>
              </a:rPr>
              <a:t> R</a:t>
            </a:r>
            <a:r>
              <a:rPr lang="en-GB" b="1" baseline="-25000" dirty="0" smtClean="0">
                <a:sym typeface="Wingdings" pitchFamily="2" charset="2"/>
              </a:rPr>
              <a:t>a</a:t>
            </a:r>
            <a:r>
              <a:rPr lang="en-GB" b="1" dirty="0" smtClean="0">
                <a:sym typeface="Wingdings" pitchFamily="2" charset="2"/>
              </a:rPr>
              <a:t> = </a:t>
            </a:r>
            <a:r>
              <a:rPr lang="en-GB" b="1" dirty="0" smtClean="0">
                <a:sym typeface="Wingdings" pitchFamily="2" charset="2"/>
              </a:rPr>
              <a:t>5.0mm</a:t>
            </a:r>
            <a:endParaRPr lang="en-GB" b="1" dirty="0" smtClean="0">
              <a:sym typeface="Wingdings" pitchFamily="2" charset="2"/>
            </a:endParaRPr>
          </a:p>
        </p:txBody>
      </p:sp>
      <p:sp>
        <p:nvSpPr>
          <p:cNvPr id="28" name="Text Box 13"/>
          <p:cNvSpPr txBox="1">
            <a:spLocks noChangeArrowheads="1"/>
          </p:cNvSpPr>
          <p:nvPr/>
        </p:nvSpPr>
        <p:spPr bwMode="auto">
          <a:xfrm>
            <a:off x="929456" y="3144042"/>
            <a:ext cx="1071570" cy="51026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Simplified</a:t>
            </a:r>
          </a:p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coil model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30" name="Text Box 13"/>
          <p:cNvSpPr txBox="1">
            <a:spLocks noChangeArrowheads="1"/>
          </p:cNvSpPr>
          <p:nvPr/>
        </p:nvSpPr>
        <p:spPr bwMode="auto">
          <a:xfrm>
            <a:off x="7430321" y="2929728"/>
            <a:ext cx="1214446" cy="51026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B-field</a:t>
            </a:r>
          </a:p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(from above)</a:t>
            </a:r>
            <a:endParaRPr lang="en-GB" sz="1400" dirty="0">
              <a:sym typeface="Symbol" pitchFamily="18" charset="2"/>
            </a:endParaRPr>
          </a:p>
        </p:txBody>
      </p:sp>
      <p:pic>
        <p:nvPicPr>
          <p:cNvPr id="311298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215083" y="643712"/>
            <a:ext cx="3286146" cy="3090930"/>
          </a:xfrm>
          <a:prstGeom prst="rect">
            <a:avLst/>
          </a:prstGeom>
          <a:noFill/>
        </p:spPr>
      </p:pic>
      <p:pic>
        <p:nvPicPr>
          <p:cNvPr id="23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5858686" y="500843"/>
            <a:ext cx="3286146" cy="3090929"/>
          </a:xfrm>
          <a:prstGeom prst="rect">
            <a:avLst/>
          </a:prstGeom>
          <a:noFill/>
        </p:spPr>
      </p:pic>
      <p:sp>
        <p:nvSpPr>
          <p:cNvPr id="31" name="Text Box 13"/>
          <p:cNvSpPr txBox="1">
            <a:spLocks noChangeArrowheads="1"/>
          </p:cNvSpPr>
          <p:nvPr/>
        </p:nvSpPr>
        <p:spPr bwMode="auto">
          <a:xfrm>
            <a:off x="72200" y="572274"/>
            <a:ext cx="1071570" cy="51026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Electric Potential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26" name="Text Box 13"/>
          <p:cNvSpPr txBox="1">
            <a:spLocks noChangeArrowheads="1"/>
          </p:cNvSpPr>
          <p:nvPr/>
        </p:nvSpPr>
        <p:spPr bwMode="auto">
          <a:xfrm>
            <a:off x="5501488" y="3358356"/>
            <a:ext cx="1143008" cy="51026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Magnetic Field Lines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72207" y="3858422"/>
            <a:ext cx="2642070" cy="570028"/>
          </a:xfrm>
          <a:prstGeom prst="rect">
            <a:avLst/>
          </a:prstGeom>
          <a:noFill/>
        </p:spPr>
        <p:txBody>
          <a:bodyPr wrap="none" lIns="91377" tIns="45692" rIns="91377" bIns="45692" rtlCol="0">
            <a:spAutoFit/>
          </a:bodyPr>
          <a:lstStyle/>
          <a:p>
            <a:pPr>
              <a:buSzPct val="100000"/>
              <a:buFont typeface="Arial" pitchFamily="34" charset="0"/>
              <a:buChar char="•"/>
            </a:pPr>
            <a:r>
              <a:rPr lang="en-GB" dirty="0" smtClean="0"/>
              <a:t> Inductance decreases </a:t>
            </a:r>
            <a:br>
              <a:rPr lang="en-GB" dirty="0" smtClean="0"/>
            </a:br>
            <a:r>
              <a:rPr lang="en-GB" dirty="0" smtClean="0"/>
              <a:t>  slightly (196nH </a:t>
            </a:r>
            <a:r>
              <a:rPr lang="en-GB" dirty="0" smtClean="0">
                <a:sym typeface="Wingdings" pitchFamily="2" charset="2"/>
              </a:rPr>
              <a:t> 189nH)</a:t>
            </a:r>
            <a:endParaRPr lang="en-GB" sz="12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4632" y="3215480"/>
            <a:ext cx="2679157" cy="2520000"/>
          </a:xfrm>
          <a:prstGeom prst="rect">
            <a:avLst/>
          </a:prstGeom>
          <a:noFill/>
        </p:spPr>
      </p:pic>
      <p:sp>
        <p:nvSpPr>
          <p:cNvPr id="272405" name="Rectangle 21"/>
          <p:cNvSpPr>
            <a:spLocks noChangeArrowheads="1"/>
          </p:cNvSpPr>
          <p:nvPr/>
        </p:nvSpPr>
        <p:spPr bwMode="auto">
          <a:xfrm>
            <a:off x="0" y="0"/>
            <a:ext cx="9145588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400" b="1" dirty="0">
                <a:solidFill>
                  <a:srgbClr val="FFFFFF"/>
                </a:solidFill>
                <a:latin typeface="DejaVu Sans" pitchFamily="34" charset="2"/>
              </a:rPr>
              <a:t>			</a:t>
            </a:r>
            <a:r>
              <a:rPr lang="en-GB" sz="2400" b="1" dirty="0">
                <a:solidFill>
                  <a:srgbClr val="FFFFFF"/>
                </a:solidFill>
              </a:rPr>
              <a:t>Welcome</a:t>
            </a:r>
            <a:endParaRPr lang="en-GB" dirty="0">
              <a:solidFill>
                <a:srgbClr val="FFFFFF"/>
              </a:solidFill>
              <a:latin typeface="DejaVu Sans" pitchFamily="34" charset="2"/>
            </a:endParaRPr>
          </a:p>
        </p:txBody>
      </p:sp>
      <p:pic>
        <p:nvPicPr>
          <p:cNvPr id="272406" name="Picture 22" descr="balkenUnte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581"/>
            <a:ext cx="9158288" cy="500063"/>
          </a:xfrm>
          <a:prstGeom prst="rect">
            <a:avLst/>
          </a:prstGeom>
          <a:noFill/>
        </p:spPr>
      </p:pic>
      <p:pic>
        <p:nvPicPr>
          <p:cNvPr id="272407" name="Picture 2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05838" y="0"/>
            <a:ext cx="5397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0" y="6597657"/>
            <a:ext cx="9145588" cy="261938"/>
          </a:xfrm>
          <a:prstGeom prst="rect">
            <a:avLst/>
          </a:prstGeom>
          <a:gradFill rotWithShape="1">
            <a:gsLst>
              <a:gs pos="0">
                <a:srgbClr val="003399">
                  <a:gamma/>
                  <a:tint val="8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377" tIns="45692" rIns="91377" bIns="45692" anchor="ctr"/>
          <a:lstStyle/>
          <a:p>
            <a:endParaRPr lang="de-DE"/>
          </a:p>
        </p:txBody>
      </p:sp>
      <p:sp>
        <p:nvSpPr>
          <p:cNvPr id="17" name="Datumsplatzhalter 12"/>
          <p:cNvSpPr>
            <a:spLocks noGrp="1"/>
          </p:cNvSpPr>
          <p:nvPr>
            <p:ph type="dt" sz="half" idx="10"/>
          </p:nvPr>
        </p:nvSpPr>
        <p:spPr>
          <a:xfrm>
            <a:off x="762" y="6550472"/>
            <a:ext cx="2133600" cy="365125"/>
          </a:xfrm>
        </p:spPr>
        <p:txBody>
          <a:bodyPr/>
          <a:lstStyle/>
          <a:p>
            <a:r>
              <a:rPr lang="de-DE" smtClean="0">
                <a:solidFill>
                  <a:schemeClr val="bg1"/>
                </a:solidFill>
                <a:latin typeface="+mn-lt"/>
              </a:rPr>
              <a:t>31.03.2010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2143909" y="6550472"/>
            <a:ext cx="4786346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  <a:latin typeface="+mn-lt"/>
              </a:rPr>
              <a:t>Jan Sammet</a:t>
            </a:r>
            <a:endParaRPr lang="de-DE" dirty="0">
              <a:latin typeface="+mn-lt"/>
            </a:endParaRPr>
          </a:p>
        </p:txBody>
      </p:sp>
      <p:sp>
        <p:nvSpPr>
          <p:cNvPr id="18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6893988" y="6550472"/>
            <a:ext cx="2133600" cy="365125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- </a:t>
            </a:r>
            <a:fld id="{68BDF816-A340-4A1E-A272-4E05686E39AE}" type="slidenum">
              <a:rPr lang="de-DE" smtClean="0">
                <a:solidFill>
                  <a:schemeClr val="bg1"/>
                </a:solidFill>
                <a:latin typeface="+mn-lt"/>
              </a:rPr>
              <a:pPr/>
              <a:t>15</a:t>
            </a:fld>
            <a:r>
              <a:rPr lang="de-DE" dirty="0" smtClean="0">
                <a:solidFill>
                  <a:schemeClr val="bg1"/>
                </a:solidFill>
                <a:latin typeface="+mn-lt"/>
              </a:rPr>
              <a:t> -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11298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5501489" y="3215480"/>
            <a:ext cx="2679157" cy="2520000"/>
          </a:xfrm>
          <a:prstGeom prst="rect">
            <a:avLst/>
          </a:prstGeom>
          <a:noFill/>
        </p:spPr>
      </p:pic>
      <p:pic>
        <p:nvPicPr>
          <p:cNvPr id="25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2786851" y="3215487"/>
            <a:ext cx="2679157" cy="2519999"/>
          </a:xfrm>
          <a:prstGeom prst="rect">
            <a:avLst/>
          </a:prstGeom>
          <a:noFill/>
        </p:spPr>
      </p:pic>
      <p:sp>
        <p:nvSpPr>
          <p:cNvPr id="45" name="Text Box 13"/>
          <p:cNvSpPr txBox="1">
            <a:spLocks noChangeArrowheads="1"/>
          </p:cNvSpPr>
          <p:nvPr/>
        </p:nvSpPr>
        <p:spPr bwMode="auto">
          <a:xfrm>
            <a:off x="215083" y="3358363"/>
            <a:ext cx="857256" cy="30130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B</a:t>
            </a:r>
            <a:r>
              <a:rPr lang="en-GB" sz="1400" baseline="-25000" dirty="0" smtClean="0">
                <a:sym typeface="Symbol" pitchFamily="18" charset="2"/>
              </a:rPr>
              <a:t>X </a:t>
            </a:r>
            <a:r>
              <a:rPr lang="en-GB" sz="1400" dirty="0" smtClean="0">
                <a:sym typeface="Symbol" pitchFamily="18" charset="2"/>
              </a:rPr>
              <a:t>[A/m] 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46" name="Text Box 13"/>
          <p:cNvSpPr txBox="1">
            <a:spLocks noChangeArrowheads="1"/>
          </p:cNvSpPr>
          <p:nvPr/>
        </p:nvSpPr>
        <p:spPr bwMode="auto">
          <a:xfrm>
            <a:off x="3001165" y="3358363"/>
            <a:ext cx="857256" cy="30130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B</a:t>
            </a:r>
            <a:r>
              <a:rPr lang="en-GB" sz="1400" baseline="-25000" dirty="0" smtClean="0">
                <a:sym typeface="Symbol" pitchFamily="18" charset="2"/>
              </a:rPr>
              <a:t>Y </a:t>
            </a:r>
            <a:r>
              <a:rPr lang="en-GB" sz="1400" dirty="0" smtClean="0">
                <a:sym typeface="Symbol" pitchFamily="18" charset="2"/>
              </a:rPr>
              <a:t>[A/m] 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47" name="Text Box 13"/>
          <p:cNvSpPr txBox="1">
            <a:spLocks noChangeArrowheads="1"/>
          </p:cNvSpPr>
          <p:nvPr/>
        </p:nvSpPr>
        <p:spPr bwMode="auto">
          <a:xfrm>
            <a:off x="5715809" y="3358363"/>
            <a:ext cx="857256" cy="30130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B</a:t>
            </a:r>
            <a:r>
              <a:rPr lang="en-GB" sz="1400" baseline="-25000" dirty="0" smtClean="0">
                <a:sym typeface="Symbol" pitchFamily="18" charset="2"/>
              </a:rPr>
              <a:t>Z </a:t>
            </a:r>
            <a:r>
              <a:rPr lang="en-GB" sz="1400" dirty="0" smtClean="0">
                <a:sym typeface="Symbol" pitchFamily="18" charset="2"/>
              </a:rPr>
              <a:t>[A/m] 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50" name="Text Box 13"/>
          <p:cNvSpPr txBox="1">
            <a:spLocks noChangeArrowheads="1"/>
          </p:cNvSpPr>
          <p:nvPr/>
        </p:nvSpPr>
        <p:spPr bwMode="auto">
          <a:xfrm>
            <a:off x="5072860" y="3215487"/>
            <a:ext cx="57150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0.2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51" name="Text Box 13"/>
          <p:cNvSpPr txBox="1">
            <a:spLocks noChangeArrowheads="1"/>
          </p:cNvSpPr>
          <p:nvPr/>
        </p:nvSpPr>
        <p:spPr bwMode="auto">
          <a:xfrm>
            <a:off x="5051905" y="5430065"/>
            <a:ext cx="56388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-0.2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54" name="Text Box 13"/>
          <p:cNvSpPr txBox="1">
            <a:spLocks noChangeArrowheads="1"/>
          </p:cNvSpPr>
          <p:nvPr/>
        </p:nvSpPr>
        <p:spPr bwMode="auto">
          <a:xfrm>
            <a:off x="7787511" y="3215487"/>
            <a:ext cx="57150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0.2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55" name="Text Box 13"/>
          <p:cNvSpPr txBox="1">
            <a:spLocks noChangeArrowheads="1"/>
          </p:cNvSpPr>
          <p:nvPr/>
        </p:nvSpPr>
        <p:spPr bwMode="auto">
          <a:xfrm>
            <a:off x="7757024" y="5411008"/>
            <a:ext cx="56388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-0.2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58" name="Text Box 13"/>
          <p:cNvSpPr txBox="1">
            <a:spLocks noChangeArrowheads="1"/>
          </p:cNvSpPr>
          <p:nvPr/>
        </p:nvSpPr>
        <p:spPr bwMode="auto">
          <a:xfrm>
            <a:off x="2324878" y="3215487"/>
            <a:ext cx="57150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0.2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59" name="Text Box 13"/>
          <p:cNvSpPr txBox="1">
            <a:spLocks noChangeArrowheads="1"/>
          </p:cNvSpPr>
          <p:nvPr/>
        </p:nvSpPr>
        <p:spPr bwMode="auto">
          <a:xfrm>
            <a:off x="2303923" y="5430065"/>
            <a:ext cx="56388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-0.2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35" name="Rectangle 2"/>
          <p:cNvSpPr>
            <a:spLocks noChangeArrowheads="1"/>
          </p:cNvSpPr>
          <p:nvPr/>
        </p:nvSpPr>
        <p:spPr bwMode="auto">
          <a:xfrm>
            <a:off x="1836745" y="0"/>
            <a:ext cx="67691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algn="ctr"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800" b="1" dirty="0" smtClean="0">
                <a:solidFill>
                  <a:srgbClr val="FFFFFF"/>
                </a:solidFill>
                <a:latin typeface="Calibri" pitchFamily="34" charset="0"/>
              </a:rPr>
              <a:t>B-Field-Slice, 1mm above coil</a:t>
            </a:r>
            <a:endParaRPr lang="en-GB" sz="28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7" name="Rechteck 36"/>
          <p:cNvSpPr/>
          <p:nvPr/>
        </p:nvSpPr>
        <p:spPr>
          <a:xfrm>
            <a:off x="143638" y="5858686"/>
            <a:ext cx="8501122" cy="646972"/>
          </a:xfrm>
          <a:prstGeom prst="rect">
            <a:avLst/>
          </a:prstGeom>
        </p:spPr>
        <p:txBody>
          <a:bodyPr wrap="square" lIns="91377" tIns="45692" rIns="91377" bIns="45692">
            <a:spAutoFit/>
          </a:bodyPr>
          <a:lstStyle/>
          <a:p>
            <a:pPr>
              <a:spcAft>
                <a:spcPts val="600"/>
              </a:spcAft>
              <a:buSzPct val="100000"/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US" dirty="0" smtClean="0"/>
              <a:t>“Single Loop Effect” is still present but weakened</a:t>
            </a:r>
          </a:p>
          <a:p>
            <a:pPr>
              <a:spcAft>
                <a:spcPts val="600"/>
              </a:spcAft>
              <a:buSzPct val="100000"/>
              <a:buFont typeface="Arial" pitchFamily="34" charset="0"/>
              <a:buChar char="•"/>
            </a:pPr>
            <a:r>
              <a:rPr lang="en-US" dirty="0" smtClean="0"/>
              <a:t> Amplitudes of field decrease</a:t>
            </a:r>
            <a:endParaRPr lang="en-GB" dirty="0" smtClean="0"/>
          </a:p>
        </p:txBody>
      </p:sp>
      <p:pic>
        <p:nvPicPr>
          <p:cNvPr id="40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34631" y="500843"/>
            <a:ext cx="2679159" cy="2520000"/>
          </a:xfrm>
          <a:prstGeom prst="rect">
            <a:avLst/>
          </a:prstGeom>
          <a:noFill/>
        </p:spPr>
      </p:pic>
      <p:pic>
        <p:nvPicPr>
          <p:cNvPr id="42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9" cstate="print"/>
          <a:stretch>
            <a:fillRect/>
          </a:stretch>
        </p:blipFill>
        <p:spPr bwMode="auto">
          <a:xfrm>
            <a:off x="5501488" y="500843"/>
            <a:ext cx="2679159" cy="2520000"/>
          </a:xfrm>
          <a:prstGeom prst="rect">
            <a:avLst/>
          </a:prstGeom>
          <a:noFill/>
        </p:spPr>
      </p:pic>
      <p:pic>
        <p:nvPicPr>
          <p:cNvPr id="43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10" cstate="print"/>
          <a:stretch>
            <a:fillRect/>
          </a:stretch>
        </p:blipFill>
        <p:spPr bwMode="auto">
          <a:xfrm>
            <a:off x="2786851" y="500843"/>
            <a:ext cx="2679157" cy="2520000"/>
          </a:xfrm>
          <a:prstGeom prst="rect">
            <a:avLst/>
          </a:prstGeom>
          <a:noFill/>
        </p:spPr>
      </p:pic>
      <p:sp>
        <p:nvSpPr>
          <p:cNvPr id="44" name="Text Box 13"/>
          <p:cNvSpPr txBox="1">
            <a:spLocks noChangeArrowheads="1"/>
          </p:cNvSpPr>
          <p:nvPr/>
        </p:nvSpPr>
        <p:spPr bwMode="auto">
          <a:xfrm>
            <a:off x="215083" y="643719"/>
            <a:ext cx="857256" cy="30130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B</a:t>
            </a:r>
            <a:r>
              <a:rPr lang="en-GB" sz="1400" baseline="-25000" dirty="0" smtClean="0">
                <a:sym typeface="Symbol" pitchFamily="18" charset="2"/>
              </a:rPr>
              <a:t>X </a:t>
            </a:r>
            <a:r>
              <a:rPr lang="en-GB" sz="1400" dirty="0" smtClean="0">
                <a:sym typeface="Symbol" pitchFamily="18" charset="2"/>
              </a:rPr>
              <a:t>[A/m] 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52" name="Text Box 13"/>
          <p:cNvSpPr txBox="1">
            <a:spLocks noChangeArrowheads="1"/>
          </p:cNvSpPr>
          <p:nvPr/>
        </p:nvSpPr>
        <p:spPr bwMode="auto">
          <a:xfrm>
            <a:off x="3001165" y="643719"/>
            <a:ext cx="857256" cy="30130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B</a:t>
            </a:r>
            <a:r>
              <a:rPr lang="en-GB" sz="1400" baseline="-25000" dirty="0" smtClean="0">
                <a:sym typeface="Symbol" pitchFamily="18" charset="2"/>
              </a:rPr>
              <a:t>Y </a:t>
            </a:r>
            <a:r>
              <a:rPr lang="en-GB" sz="1400" dirty="0" smtClean="0">
                <a:sym typeface="Symbol" pitchFamily="18" charset="2"/>
              </a:rPr>
              <a:t>[A/m] 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53" name="Text Box 13"/>
          <p:cNvSpPr txBox="1">
            <a:spLocks noChangeArrowheads="1"/>
          </p:cNvSpPr>
          <p:nvPr/>
        </p:nvSpPr>
        <p:spPr bwMode="auto">
          <a:xfrm>
            <a:off x="5715809" y="643719"/>
            <a:ext cx="857256" cy="30130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B</a:t>
            </a:r>
            <a:r>
              <a:rPr lang="en-GB" sz="1400" baseline="-25000" dirty="0" smtClean="0">
                <a:sym typeface="Symbol" pitchFamily="18" charset="2"/>
              </a:rPr>
              <a:t>Z </a:t>
            </a:r>
            <a:r>
              <a:rPr lang="en-GB" sz="1400" dirty="0" smtClean="0">
                <a:sym typeface="Symbol" pitchFamily="18" charset="2"/>
              </a:rPr>
              <a:t>[A/m] 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56" name="Text Box 13"/>
          <p:cNvSpPr txBox="1">
            <a:spLocks noChangeArrowheads="1"/>
          </p:cNvSpPr>
          <p:nvPr/>
        </p:nvSpPr>
        <p:spPr bwMode="auto">
          <a:xfrm>
            <a:off x="5072860" y="500843"/>
            <a:ext cx="57150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0.2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57" name="Text Box 13"/>
          <p:cNvSpPr txBox="1">
            <a:spLocks noChangeArrowheads="1"/>
          </p:cNvSpPr>
          <p:nvPr/>
        </p:nvSpPr>
        <p:spPr bwMode="auto">
          <a:xfrm>
            <a:off x="5051905" y="2715414"/>
            <a:ext cx="56388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-0.2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68" name="Text Box 13"/>
          <p:cNvSpPr txBox="1">
            <a:spLocks noChangeArrowheads="1"/>
          </p:cNvSpPr>
          <p:nvPr/>
        </p:nvSpPr>
        <p:spPr bwMode="auto">
          <a:xfrm>
            <a:off x="7787511" y="500843"/>
            <a:ext cx="57150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0.2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69" name="Text Box 13"/>
          <p:cNvSpPr txBox="1">
            <a:spLocks noChangeArrowheads="1"/>
          </p:cNvSpPr>
          <p:nvPr/>
        </p:nvSpPr>
        <p:spPr bwMode="auto">
          <a:xfrm>
            <a:off x="7757024" y="2696371"/>
            <a:ext cx="56388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-0.2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70" name="Text Box 13"/>
          <p:cNvSpPr txBox="1">
            <a:spLocks noChangeArrowheads="1"/>
          </p:cNvSpPr>
          <p:nvPr/>
        </p:nvSpPr>
        <p:spPr bwMode="auto">
          <a:xfrm>
            <a:off x="2324878" y="500843"/>
            <a:ext cx="57150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0.2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71" name="Text Box 13"/>
          <p:cNvSpPr txBox="1">
            <a:spLocks noChangeArrowheads="1"/>
          </p:cNvSpPr>
          <p:nvPr/>
        </p:nvSpPr>
        <p:spPr bwMode="auto">
          <a:xfrm>
            <a:off x="2303923" y="2715414"/>
            <a:ext cx="56388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-0.2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72" name="Pfeil nach links 71"/>
          <p:cNvSpPr/>
          <p:nvPr/>
        </p:nvSpPr>
        <p:spPr>
          <a:xfrm>
            <a:off x="7930380" y="1286656"/>
            <a:ext cx="1215208" cy="10001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2" rIns="91377" bIns="45692" rtlCol="0" anchor="ctr"/>
          <a:lstStyle/>
          <a:p>
            <a:pPr algn="ctr"/>
            <a:r>
              <a:rPr lang="de-DE" dirty="0" smtClean="0"/>
              <a:t>Standard</a:t>
            </a:r>
            <a:br>
              <a:rPr lang="de-DE" dirty="0" smtClean="0"/>
            </a:br>
            <a:r>
              <a:rPr lang="de-DE" dirty="0" err="1" smtClean="0"/>
              <a:t>Toroid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3" descr="C:\Nameless\Arbeit\talks\interneMeetings\nextMeeting\coilcraft_solenoid\para_v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660191" y="929464"/>
            <a:ext cx="3127312" cy="2520000"/>
          </a:xfrm>
          <a:prstGeom prst="rect">
            <a:avLst/>
          </a:prstGeom>
          <a:noFill/>
        </p:spPr>
      </p:pic>
      <p:pic>
        <p:nvPicPr>
          <p:cNvPr id="163843" name="Picture 3" descr="C:\Nameless\Arbeit\talks\interneMeetings\nextMeeting\coilcraft_solenoid\para_v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334028" y="929464"/>
            <a:ext cx="3127314" cy="2520000"/>
          </a:xfrm>
          <a:prstGeom prst="rect">
            <a:avLst/>
          </a:prstGeom>
          <a:noFill/>
        </p:spPr>
      </p:pic>
      <p:pic>
        <p:nvPicPr>
          <p:cNvPr id="28" name="Picture 3" descr="C:\Nameless\Arbeit\talks\interneMeetings\nextMeeting\coilcraft_solenoid\para_v.pn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1334028" y="3410124"/>
            <a:ext cx="3127313" cy="2520000"/>
          </a:xfrm>
          <a:prstGeom prst="rect">
            <a:avLst/>
          </a:prstGeom>
          <a:noFill/>
        </p:spPr>
      </p:pic>
      <p:pic>
        <p:nvPicPr>
          <p:cNvPr id="23" name="Picture 3" descr="C:\Nameless\Arbeit\talks\interneMeetings\nextMeeting\coilcraft_solenoid\para_v.pn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4660191" y="3410124"/>
            <a:ext cx="3127313" cy="2520000"/>
          </a:xfrm>
          <a:prstGeom prst="rect">
            <a:avLst/>
          </a:prstGeom>
          <a:noFill/>
        </p:spPr>
      </p:pic>
      <p:sp>
        <p:nvSpPr>
          <p:cNvPr id="272405" name="Rectangle 21"/>
          <p:cNvSpPr>
            <a:spLocks noChangeArrowheads="1"/>
          </p:cNvSpPr>
          <p:nvPr/>
        </p:nvSpPr>
        <p:spPr bwMode="auto">
          <a:xfrm>
            <a:off x="0" y="0"/>
            <a:ext cx="9145588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400" b="1" dirty="0">
                <a:solidFill>
                  <a:srgbClr val="FFFFFF"/>
                </a:solidFill>
                <a:latin typeface="DejaVu Sans" pitchFamily="34" charset="2"/>
              </a:rPr>
              <a:t>			</a:t>
            </a:r>
            <a:r>
              <a:rPr lang="en-GB" sz="2400" b="1" dirty="0">
                <a:solidFill>
                  <a:srgbClr val="FFFFFF"/>
                </a:solidFill>
              </a:rPr>
              <a:t>Welcome</a:t>
            </a:r>
            <a:endParaRPr lang="en-GB" dirty="0">
              <a:solidFill>
                <a:srgbClr val="FFFFFF"/>
              </a:solidFill>
              <a:latin typeface="DejaVu Sans" pitchFamily="34" charset="2"/>
            </a:endParaRPr>
          </a:p>
        </p:txBody>
      </p:sp>
      <p:pic>
        <p:nvPicPr>
          <p:cNvPr id="272406" name="Picture 22" descr="balkenUnten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-1581"/>
            <a:ext cx="9158288" cy="500063"/>
          </a:xfrm>
          <a:prstGeom prst="rect">
            <a:avLst/>
          </a:prstGeom>
          <a:noFill/>
        </p:spPr>
      </p:pic>
      <p:pic>
        <p:nvPicPr>
          <p:cNvPr id="272407" name="Picture 2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05838" y="0"/>
            <a:ext cx="5397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0" y="6597657"/>
            <a:ext cx="9145588" cy="261938"/>
          </a:xfrm>
          <a:prstGeom prst="rect">
            <a:avLst/>
          </a:prstGeom>
          <a:gradFill rotWithShape="1">
            <a:gsLst>
              <a:gs pos="0">
                <a:srgbClr val="003399">
                  <a:gamma/>
                  <a:tint val="8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377" tIns="45692" rIns="91377" bIns="45692" anchor="ctr"/>
          <a:lstStyle/>
          <a:p>
            <a:endParaRPr lang="de-DE"/>
          </a:p>
        </p:txBody>
      </p:sp>
      <p:sp>
        <p:nvSpPr>
          <p:cNvPr id="17" name="Datumsplatzhalter 12"/>
          <p:cNvSpPr>
            <a:spLocks noGrp="1"/>
          </p:cNvSpPr>
          <p:nvPr>
            <p:ph type="dt" sz="half" idx="10"/>
          </p:nvPr>
        </p:nvSpPr>
        <p:spPr>
          <a:xfrm>
            <a:off x="762" y="6550472"/>
            <a:ext cx="2133600" cy="365125"/>
          </a:xfrm>
        </p:spPr>
        <p:txBody>
          <a:bodyPr/>
          <a:lstStyle/>
          <a:p>
            <a:r>
              <a:rPr lang="de-DE" smtClean="0">
                <a:solidFill>
                  <a:schemeClr val="bg1"/>
                </a:solidFill>
                <a:latin typeface="+mn-lt"/>
              </a:rPr>
              <a:t>31.03.2010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2143909" y="6550472"/>
            <a:ext cx="4786346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  <a:latin typeface="+mn-lt"/>
              </a:rPr>
              <a:t>Jan Sammet</a:t>
            </a:r>
            <a:endParaRPr lang="de-DE" dirty="0">
              <a:latin typeface="+mn-lt"/>
            </a:endParaRPr>
          </a:p>
        </p:txBody>
      </p:sp>
      <p:sp>
        <p:nvSpPr>
          <p:cNvPr id="18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6893988" y="6550472"/>
            <a:ext cx="2133600" cy="365125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- </a:t>
            </a:r>
            <a:fld id="{68BDF816-A340-4A1E-A272-4E05686E39AE}" type="slidenum">
              <a:rPr lang="de-DE" smtClean="0">
                <a:solidFill>
                  <a:schemeClr val="bg1"/>
                </a:solidFill>
                <a:latin typeface="+mn-lt"/>
              </a:rPr>
              <a:pPr/>
              <a:t>16</a:t>
            </a:fld>
            <a:r>
              <a:rPr lang="de-DE" dirty="0" smtClean="0">
                <a:solidFill>
                  <a:schemeClr val="bg1"/>
                </a:solidFill>
                <a:latin typeface="+mn-lt"/>
              </a:rPr>
              <a:t> -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4889970" y="2812918"/>
            <a:ext cx="1357322" cy="3311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377" tIns="45692" rIns="91377" bIns="45692" rtlCol="0">
            <a:spAutoFit/>
          </a:bodyPr>
          <a:lstStyle/>
          <a:p>
            <a:r>
              <a:rPr lang="en-GB" b="1" dirty="0" smtClean="0"/>
              <a:t>Inductor only</a:t>
            </a:r>
            <a:endParaRPr lang="en-GB" b="1" dirty="0"/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1836745" y="0"/>
            <a:ext cx="67691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algn="ctr"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800" b="1" dirty="0" smtClean="0">
                <a:solidFill>
                  <a:srgbClr val="FFFFFF"/>
                </a:solidFill>
                <a:latin typeface="Calibri" pitchFamily="34" charset="0"/>
              </a:rPr>
              <a:t>Effect of 30µm Aluminium Shielding</a:t>
            </a:r>
            <a:endParaRPr lang="en-GB" sz="28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143638" y="500836"/>
            <a:ext cx="321471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b="1" dirty="0" smtClean="0">
                <a:latin typeface="Arial" pitchFamily="34" charset="0"/>
                <a:cs typeface="Arial" pitchFamily="34" charset="0"/>
              </a:rPr>
              <a:t>B</a:t>
            </a:r>
            <a:r>
              <a:rPr lang="en-GB" b="1" baseline="-25000" dirty="0" smtClean="0">
                <a:latin typeface="Arial" pitchFamily="34" charset="0"/>
                <a:cs typeface="Arial" pitchFamily="34" charset="0"/>
              </a:rPr>
              <a:t>Z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-Field of AMIS2-V1, V</a:t>
            </a:r>
            <a:r>
              <a:rPr lang="en-GB" b="1" baseline="-25000" dirty="0" smtClean="0">
                <a:latin typeface="Arial" pitchFamily="34" charset="0"/>
                <a:cs typeface="Arial" pitchFamily="34" charset="0"/>
              </a:rPr>
              <a:t>in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=8.5V, </a:t>
            </a:r>
            <a:r>
              <a:rPr lang="en-GB" b="1" dirty="0" err="1" smtClean="0">
                <a:latin typeface="Arial" pitchFamily="34" charset="0"/>
                <a:cs typeface="Arial" pitchFamily="34" charset="0"/>
              </a:rPr>
              <a:t>V</a:t>
            </a:r>
            <a:r>
              <a:rPr lang="en-GB" b="1" baseline="-25000" dirty="0" err="1" smtClean="0">
                <a:latin typeface="Arial" pitchFamily="34" charset="0"/>
                <a:cs typeface="Arial" pitchFamily="34" charset="0"/>
              </a:rPr>
              <a:t>out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=2.5V, f=1.3MHz,  L=600nH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1548342" y="2812918"/>
            <a:ext cx="1285884" cy="3311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377" tIns="45692" rIns="91377" bIns="45692" rtlCol="0">
            <a:spAutoFit/>
          </a:bodyPr>
          <a:lstStyle/>
          <a:p>
            <a:r>
              <a:rPr lang="en-GB" b="1" dirty="0" smtClean="0"/>
              <a:t>No shielding</a:t>
            </a:r>
            <a:endParaRPr lang="en-GB" b="1" dirty="0"/>
          </a:p>
        </p:txBody>
      </p:sp>
      <p:sp>
        <p:nvSpPr>
          <p:cNvPr id="25" name="Textfeld 24"/>
          <p:cNvSpPr txBox="1"/>
          <p:nvPr/>
        </p:nvSpPr>
        <p:spPr>
          <a:xfrm>
            <a:off x="4889970" y="5287182"/>
            <a:ext cx="1857388" cy="3311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377" tIns="45692" rIns="91377" bIns="45692" rtlCol="0">
            <a:spAutoFit/>
          </a:bodyPr>
          <a:lstStyle/>
          <a:p>
            <a:r>
              <a:rPr lang="en-GB" b="1" dirty="0" smtClean="0"/>
              <a:t>Complete converter</a:t>
            </a:r>
            <a:endParaRPr lang="en-GB" b="1" dirty="0"/>
          </a:p>
        </p:txBody>
      </p:sp>
      <p:sp>
        <p:nvSpPr>
          <p:cNvPr id="30" name="Textfeld 29"/>
          <p:cNvSpPr txBox="1"/>
          <p:nvPr/>
        </p:nvSpPr>
        <p:spPr>
          <a:xfrm>
            <a:off x="1548342" y="5287182"/>
            <a:ext cx="928694" cy="3311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377" tIns="45692" rIns="91377" bIns="45692" rtlCol="0">
            <a:spAutoFit/>
          </a:bodyPr>
          <a:lstStyle/>
          <a:p>
            <a:r>
              <a:rPr lang="en-GB" b="1" dirty="0" smtClean="0"/>
              <a:t>PCB only</a:t>
            </a:r>
            <a:endParaRPr lang="en-GB" b="1" dirty="0"/>
          </a:p>
        </p:txBody>
      </p:sp>
      <p:sp>
        <p:nvSpPr>
          <p:cNvPr id="31" name="Textfeld 30"/>
          <p:cNvSpPr txBox="1"/>
          <p:nvPr/>
        </p:nvSpPr>
        <p:spPr>
          <a:xfrm>
            <a:off x="142869" y="5863236"/>
            <a:ext cx="5857916" cy="707321"/>
          </a:xfrm>
          <a:prstGeom prst="rect">
            <a:avLst/>
          </a:prstGeom>
          <a:noFill/>
        </p:spPr>
        <p:txBody>
          <a:bodyPr wrap="square" lIns="90810" tIns="45440" rIns="90810" bIns="45440" rtlCol="0">
            <a:spAutoFit/>
          </a:bodyPr>
          <a:lstStyle/>
          <a:p>
            <a:pPr defTabSz="446143">
              <a:lnSpc>
                <a:spcPct val="125000"/>
              </a:lnSpc>
              <a:buSzPct val="75000"/>
              <a:buFont typeface="Arial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  <a:sym typeface="Wingdings" pitchFamily="2" charset="2"/>
              </a:rPr>
              <a:t> Shielding only the inductor is not sufficient</a:t>
            </a:r>
          </a:p>
          <a:p>
            <a:pPr defTabSz="446143">
              <a:lnSpc>
                <a:spcPct val="125000"/>
              </a:lnSpc>
              <a:buSzPct val="75000"/>
              <a:buFont typeface="Arial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  <a:sym typeface="Wingdings" pitchFamily="2" charset="2"/>
              </a:rPr>
              <a:t> B-field not measurable when converter is completely encased</a:t>
            </a:r>
            <a:endParaRPr lang="en-GB" dirty="0">
              <a:solidFill>
                <a:prstClr val="black"/>
              </a:solidFill>
              <a:sym typeface="Wingdings" pitchFamily="2" charset="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 descr="C:\Nameless\Arbeit\talks\interneMeetings\nextMeeting\coilcraft_solenoid\para_ampl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72200" y="3590124"/>
            <a:ext cx="2903934" cy="2340000"/>
          </a:xfrm>
          <a:prstGeom prst="rect">
            <a:avLst/>
          </a:prstGeom>
          <a:noFill/>
        </p:spPr>
      </p:pic>
      <p:pic>
        <p:nvPicPr>
          <p:cNvPr id="31" name="Picture 2" descr="C:\Nameless\Arbeit\talks\interneMeetings\nextMeeting\coilcraft_solenoid\para_ampl.pn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5669397" y="3572670"/>
            <a:ext cx="2903933" cy="2340000"/>
          </a:xfrm>
          <a:prstGeom prst="rect">
            <a:avLst/>
          </a:prstGeom>
          <a:noFill/>
        </p:spPr>
      </p:pic>
      <p:pic>
        <p:nvPicPr>
          <p:cNvPr id="163842" name="Picture 2" descr="C:\Nameless\Arbeit\talks\interneMeetings\nextMeeting\coilcraft_solenoid\para_ampl.pn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72200" y="843738"/>
            <a:ext cx="2903933" cy="2340000"/>
          </a:xfrm>
          <a:prstGeom prst="rect">
            <a:avLst/>
          </a:prstGeom>
          <a:noFill/>
        </p:spPr>
      </p:pic>
      <p:pic>
        <p:nvPicPr>
          <p:cNvPr id="25" name="Picture 2" descr="C:\Nameless\Arbeit\talks\interneMeetings\nextMeeting\coilcraft_solenoid\para_ampl.png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5644364" y="843745"/>
            <a:ext cx="2903933" cy="2339999"/>
          </a:xfrm>
          <a:prstGeom prst="rect">
            <a:avLst/>
          </a:prstGeom>
          <a:noFill/>
        </p:spPr>
      </p:pic>
      <p:sp>
        <p:nvSpPr>
          <p:cNvPr id="26" name="Text Box 13"/>
          <p:cNvSpPr txBox="1">
            <a:spLocks noChangeArrowheads="1"/>
          </p:cNvSpPr>
          <p:nvPr/>
        </p:nvSpPr>
        <p:spPr bwMode="auto">
          <a:xfrm>
            <a:off x="7001679" y="2558250"/>
            <a:ext cx="1143008" cy="331181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defTabSz="407701">
              <a:spcAft>
                <a:spcPts val="0"/>
              </a:spcAft>
            </a:pPr>
            <a:r>
              <a:rPr lang="en-GB" b="1" dirty="0" smtClean="0">
                <a:sym typeface="Symbol" pitchFamily="18" charset="2"/>
              </a:rPr>
              <a:t>L=200nH</a:t>
            </a:r>
          </a:p>
        </p:txBody>
      </p:sp>
      <p:sp>
        <p:nvSpPr>
          <p:cNvPr id="272405" name="Rectangle 21"/>
          <p:cNvSpPr>
            <a:spLocks noChangeArrowheads="1"/>
          </p:cNvSpPr>
          <p:nvPr/>
        </p:nvSpPr>
        <p:spPr bwMode="auto">
          <a:xfrm>
            <a:off x="0" y="0"/>
            <a:ext cx="9145588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400" b="1" dirty="0">
                <a:solidFill>
                  <a:srgbClr val="FFFFFF"/>
                </a:solidFill>
                <a:latin typeface="DejaVu Sans" pitchFamily="34" charset="2"/>
              </a:rPr>
              <a:t>			</a:t>
            </a:r>
            <a:r>
              <a:rPr lang="en-GB" sz="2400" b="1" dirty="0">
                <a:solidFill>
                  <a:srgbClr val="FFFFFF"/>
                </a:solidFill>
              </a:rPr>
              <a:t>Welcome</a:t>
            </a:r>
            <a:endParaRPr lang="en-GB" dirty="0">
              <a:solidFill>
                <a:srgbClr val="FFFFFF"/>
              </a:solidFill>
              <a:latin typeface="DejaVu Sans" pitchFamily="34" charset="2"/>
            </a:endParaRPr>
          </a:p>
        </p:txBody>
      </p:sp>
      <p:pic>
        <p:nvPicPr>
          <p:cNvPr id="272406" name="Picture 22" descr="balkenUnten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-1581"/>
            <a:ext cx="9158288" cy="500063"/>
          </a:xfrm>
          <a:prstGeom prst="rect">
            <a:avLst/>
          </a:prstGeom>
          <a:noFill/>
        </p:spPr>
      </p:pic>
      <p:pic>
        <p:nvPicPr>
          <p:cNvPr id="272407" name="Picture 2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605838" y="0"/>
            <a:ext cx="5397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0" y="6597657"/>
            <a:ext cx="9145588" cy="261938"/>
          </a:xfrm>
          <a:prstGeom prst="rect">
            <a:avLst/>
          </a:prstGeom>
          <a:gradFill rotWithShape="1">
            <a:gsLst>
              <a:gs pos="0">
                <a:srgbClr val="003399">
                  <a:gamma/>
                  <a:tint val="8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377" tIns="45692" rIns="91377" bIns="45692" anchor="ctr"/>
          <a:lstStyle/>
          <a:p>
            <a:endParaRPr lang="de-DE"/>
          </a:p>
        </p:txBody>
      </p:sp>
      <p:sp>
        <p:nvSpPr>
          <p:cNvPr id="17" name="Datumsplatzhalter 12"/>
          <p:cNvSpPr>
            <a:spLocks noGrp="1"/>
          </p:cNvSpPr>
          <p:nvPr>
            <p:ph type="dt" sz="half" idx="10"/>
          </p:nvPr>
        </p:nvSpPr>
        <p:spPr>
          <a:xfrm>
            <a:off x="762" y="6550472"/>
            <a:ext cx="2133600" cy="365125"/>
          </a:xfrm>
        </p:spPr>
        <p:txBody>
          <a:bodyPr/>
          <a:lstStyle/>
          <a:p>
            <a:r>
              <a:rPr lang="de-DE" smtClean="0">
                <a:solidFill>
                  <a:schemeClr val="bg1"/>
                </a:solidFill>
                <a:latin typeface="+mn-lt"/>
              </a:rPr>
              <a:t>31.03.2010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2143909" y="6550472"/>
            <a:ext cx="4786346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  <a:latin typeface="+mn-lt"/>
              </a:rPr>
              <a:t>Jan Sammet</a:t>
            </a:r>
            <a:endParaRPr lang="de-DE" dirty="0">
              <a:latin typeface="+mn-lt"/>
            </a:endParaRPr>
          </a:p>
        </p:txBody>
      </p:sp>
      <p:sp>
        <p:nvSpPr>
          <p:cNvPr id="18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6893988" y="6550472"/>
            <a:ext cx="2133600" cy="365125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- </a:t>
            </a:r>
            <a:fld id="{68BDF816-A340-4A1E-A272-4E05686E39AE}" type="slidenum">
              <a:rPr lang="de-DE" smtClean="0">
                <a:solidFill>
                  <a:schemeClr val="bg1"/>
                </a:solidFill>
                <a:latin typeface="+mn-lt"/>
              </a:rPr>
              <a:pPr/>
              <a:t>17</a:t>
            </a:fld>
            <a:r>
              <a:rPr lang="de-DE" dirty="0" smtClean="0">
                <a:solidFill>
                  <a:schemeClr val="bg1"/>
                </a:solidFill>
                <a:latin typeface="+mn-lt"/>
              </a:rPr>
              <a:t> -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9" name="Rectangle 2"/>
          <p:cNvSpPr>
            <a:spLocks noChangeArrowheads="1"/>
          </p:cNvSpPr>
          <p:nvPr/>
        </p:nvSpPr>
        <p:spPr bwMode="auto">
          <a:xfrm>
            <a:off x="1836745" y="0"/>
            <a:ext cx="67691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algn="ctr"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800" b="1" dirty="0" smtClean="0">
                <a:solidFill>
                  <a:srgbClr val="FFFFFF"/>
                </a:solidFill>
                <a:latin typeface="Calibri" pitchFamily="34" charset="0"/>
              </a:rPr>
              <a:t>Influence of  Inductance and Input Voltage </a:t>
            </a:r>
            <a:endParaRPr lang="en-GB" sz="28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286514" y="2558250"/>
            <a:ext cx="1213684" cy="331181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defTabSz="407701">
              <a:spcAft>
                <a:spcPts val="0"/>
              </a:spcAft>
            </a:pPr>
            <a:r>
              <a:rPr lang="en-GB" b="1" dirty="0" smtClean="0">
                <a:sym typeface="Symbol" pitchFamily="18" charset="2"/>
              </a:rPr>
              <a:t>L=600nH</a:t>
            </a:r>
          </a:p>
        </p:txBody>
      </p: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143638" y="538936"/>
            <a:ext cx="7072362" cy="33118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defTabSz="407701">
              <a:spcAft>
                <a:spcPts val="0"/>
              </a:spcAft>
            </a:pPr>
            <a:r>
              <a:rPr lang="en-GB" dirty="0" smtClean="0">
                <a:sym typeface="Symbol" pitchFamily="18" charset="2"/>
              </a:rPr>
              <a:t>B</a:t>
            </a:r>
            <a:r>
              <a:rPr lang="en-GB" baseline="-25000" dirty="0" smtClean="0">
                <a:sym typeface="Symbol" pitchFamily="18" charset="2"/>
              </a:rPr>
              <a:t>Z</a:t>
            </a:r>
            <a:r>
              <a:rPr lang="en-GB" dirty="0" smtClean="0">
                <a:sym typeface="Symbol" pitchFamily="18" charset="2"/>
              </a:rPr>
              <a:t> of AMIS2-V2, V</a:t>
            </a:r>
            <a:r>
              <a:rPr lang="en-GB" baseline="-25000" dirty="0" smtClean="0">
                <a:sym typeface="Symbol" pitchFamily="18" charset="2"/>
              </a:rPr>
              <a:t>in</a:t>
            </a:r>
            <a:r>
              <a:rPr lang="en-GB" dirty="0" smtClean="0">
                <a:sym typeface="Symbol" pitchFamily="18" charset="2"/>
              </a:rPr>
              <a:t>=8.5V, </a:t>
            </a:r>
            <a:r>
              <a:rPr lang="en-GB" dirty="0" err="1" smtClean="0">
                <a:sym typeface="Symbol" pitchFamily="18" charset="2"/>
              </a:rPr>
              <a:t>V</a:t>
            </a:r>
            <a:r>
              <a:rPr lang="en-GB" baseline="-25000" dirty="0" err="1" smtClean="0">
                <a:sym typeface="Symbol" pitchFamily="18" charset="2"/>
              </a:rPr>
              <a:t>out</a:t>
            </a:r>
            <a:r>
              <a:rPr lang="en-GB" dirty="0" smtClean="0">
                <a:sym typeface="Symbol" pitchFamily="18" charset="2"/>
              </a:rPr>
              <a:t>=1.25V, f=1.3MHz</a:t>
            </a:r>
          </a:p>
        </p:txBody>
      </p:sp>
      <p:sp>
        <p:nvSpPr>
          <p:cNvPr id="30" name="Text Box 13"/>
          <p:cNvSpPr txBox="1">
            <a:spLocks noChangeArrowheads="1"/>
          </p:cNvSpPr>
          <p:nvPr/>
        </p:nvSpPr>
        <p:spPr bwMode="auto">
          <a:xfrm>
            <a:off x="357952" y="5241760"/>
            <a:ext cx="1000132" cy="331181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defTabSz="407701">
              <a:spcAft>
                <a:spcPts val="0"/>
              </a:spcAft>
            </a:pPr>
            <a:r>
              <a:rPr lang="en-GB" b="1" dirty="0" smtClean="0">
                <a:sym typeface="Symbol" pitchFamily="18" charset="2"/>
              </a:rPr>
              <a:t>V</a:t>
            </a:r>
            <a:r>
              <a:rPr lang="en-GB" b="1" baseline="-25000" dirty="0" smtClean="0">
                <a:sym typeface="Symbol" pitchFamily="18" charset="2"/>
              </a:rPr>
              <a:t>in</a:t>
            </a:r>
            <a:r>
              <a:rPr lang="en-GB" b="1" dirty="0" smtClean="0">
                <a:sym typeface="Symbol" pitchFamily="18" charset="2"/>
              </a:rPr>
              <a:t>=5.5V</a:t>
            </a:r>
            <a:endParaRPr lang="en-GB" dirty="0" smtClean="0">
              <a:sym typeface="Symbol" pitchFamily="18" charset="2"/>
            </a:endParaRPr>
          </a:p>
        </p:txBody>
      </p:sp>
      <p:sp>
        <p:nvSpPr>
          <p:cNvPr id="32" name="Text Box 13"/>
          <p:cNvSpPr txBox="1">
            <a:spLocks noChangeArrowheads="1"/>
          </p:cNvSpPr>
          <p:nvPr/>
        </p:nvSpPr>
        <p:spPr bwMode="auto">
          <a:xfrm>
            <a:off x="5955142" y="5224299"/>
            <a:ext cx="928694" cy="331181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defTabSz="407701">
              <a:spcAft>
                <a:spcPts val="0"/>
              </a:spcAft>
            </a:pPr>
            <a:r>
              <a:rPr lang="en-GB" b="1" dirty="0" smtClean="0">
                <a:sym typeface="Symbol" pitchFamily="18" charset="2"/>
              </a:rPr>
              <a:t>V</a:t>
            </a:r>
            <a:r>
              <a:rPr lang="en-GB" b="1" baseline="-25000" dirty="0" smtClean="0">
                <a:sym typeface="Symbol" pitchFamily="18" charset="2"/>
              </a:rPr>
              <a:t>in</a:t>
            </a:r>
            <a:r>
              <a:rPr lang="en-GB" b="1" dirty="0" smtClean="0">
                <a:sym typeface="Symbol" pitchFamily="18" charset="2"/>
              </a:rPr>
              <a:t>=11V</a:t>
            </a:r>
            <a:endParaRPr lang="en-GB" dirty="0" smtClean="0">
              <a:sym typeface="Symbol" pitchFamily="18" charset="2"/>
            </a:endParaRPr>
          </a:p>
        </p:txBody>
      </p:sp>
      <p:sp>
        <p:nvSpPr>
          <p:cNvPr id="33" name="Text Box 13"/>
          <p:cNvSpPr txBox="1">
            <a:spLocks noChangeArrowheads="1"/>
          </p:cNvSpPr>
          <p:nvPr/>
        </p:nvSpPr>
        <p:spPr bwMode="auto">
          <a:xfrm>
            <a:off x="143638" y="5930124"/>
            <a:ext cx="6429420" cy="569971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defTabSz="407701">
              <a:spcAft>
                <a:spcPts val="0"/>
              </a:spcAft>
            </a:pPr>
            <a:r>
              <a:rPr lang="en-GB" dirty="0" smtClean="0">
                <a:sym typeface="Wingdings" pitchFamily="2" charset="2"/>
              </a:rPr>
              <a:t> Emitted B-filed depends on current ripple </a:t>
            </a:r>
            <a:r>
              <a:rPr lang="el-GR" dirty="0" smtClean="0">
                <a:sym typeface="Wingdings" pitchFamily="2" charset="2"/>
              </a:rPr>
              <a:t>Δ</a:t>
            </a:r>
            <a:r>
              <a:rPr lang="de-DE" dirty="0" smtClean="0">
                <a:sym typeface="Wingdings" pitchFamily="2" charset="2"/>
              </a:rPr>
              <a:t>I</a:t>
            </a:r>
            <a:r>
              <a:rPr lang="de-DE" baseline="-25000" dirty="0" smtClean="0">
                <a:sym typeface="Wingdings" pitchFamily="2" charset="2"/>
              </a:rPr>
              <a:t>L</a:t>
            </a:r>
            <a:endParaRPr lang="en-GB" dirty="0" smtClean="0">
              <a:sym typeface="Wingdings" pitchFamily="2" charset="2"/>
            </a:endParaRPr>
          </a:p>
          <a:p>
            <a:pPr defTabSz="407701">
              <a:spcAft>
                <a:spcPts val="0"/>
              </a:spcAft>
            </a:pPr>
            <a:r>
              <a:rPr lang="en-GB" dirty="0" smtClean="0">
                <a:sym typeface="Wingdings" pitchFamily="2" charset="2"/>
              </a:rPr>
              <a:t> Radiated and conducted noise are linked</a:t>
            </a:r>
          </a:p>
        </p:txBody>
      </p:sp>
      <p:cxnSp>
        <p:nvCxnSpPr>
          <p:cNvPr id="37" name="Gerade Verbindung 36"/>
          <p:cNvCxnSpPr/>
          <p:nvPr/>
        </p:nvCxnSpPr>
        <p:spPr>
          <a:xfrm>
            <a:off x="143638" y="3220242"/>
            <a:ext cx="857332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Pfeil nach rechts 35"/>
          <p:cNvSpPr/>
          <p:nvPr/>
        </p:nvSpPr>
        <p:spPr>
          <a:xfrm>
            <a:off x="3501224" y="5144207"/>
            <a:ext cx="1571909" cy="428727"/>
          </a:xfrm>
          <a:prstGeom prst="rightArrow">
            <a:avLst/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5" rIns="91404" bIns="45705" rtlCol="0" anchor="ctr"/>
          <a:lstStyle/>
          <a:p>
            <a:pPr algn="ctr"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1800" i="1" dirty="0" smtClean="0">
                <a:solidFill>
                  <a:prstClr val="black"/>
                </a:solidFill>
              </a:rPr>
              <a:t>D</a:t>
            </a:r>
            <a:r>
              <a:rPr lang="en-US" sz="1800" dirty="0" smtClean="0">
                <a:solidFill>
                  <a:prstClr val="black"/>
                </a:solidFill>
              </a:rPr>
              <a:t> decreases</a:t>
            </a:r>
            <a:endParaRPr lang="en-US" sz="1800" dirty="0">
              <a:solidFill>
                <a:prstClr val="black"/>
              </a:solidFill>
            </a:endParaRPr>
          </a:p>
        </p:txBody>
      </p:sp>
      <p:graphicFrame>
        <p:nvGraphicFramePr>
          <p:cNvPr id="40" name="Object 3"/>
          <p:cNvGraphicFramePr>
            <a:graphicFrameLocks noChangeAspect="1"/>
          </p:cNvGraphicFramePr>
          <p:nvPr/>
        </p:nvGraphicFramePr>
        <p:xfrm>
          <a:off x="3286910" y="3963198"/>
          <a:ext cx="2236870" cy="924234"/>
        </p:xfrm>
        <a:graphic>
          <a:graphicData uri="http://schemas.openxmlformats.org/presentationml/2006/ole">
            <p:oleObj spid="_x0000_s538628" name="Equation" r:id="rId10" imgW="1257120" imgH="520560" progId="">
              <p:embed/>
            </p:oleObj>
          </a:graphicData>
        </a:graphic>
      </p:graphicFrame>
      <p:sp>
        <p:nvSpPr>
          <p:cNvPr id="41" name="Ellipse 40"/>
          <p:cNvSpPr/>
          <p:nvPr/>
        </p:nvSpPr>
        <p:spPr>
          <a:xfrm>
            <a:off x="4963322" y="3929860"/>
            <a:ext cx="428702" cy="500182"/>
          </a:xfrm>
          <a:prstGeom prst="ellipse">
            <a:avLst/>
          </a:prstGeom>
          <a:solidFill>
            <a:srgbClr val="FF0000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5" rIns="91404" bIns="45705" rtlCol="0" anchor="ctr"/>
          <a:lstStyle/>
          <a:p>
            <a:pPr algn="ctr"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en-US" sz="1800" dirty="0">
              <a:solidFill>
                <a:prstClr val="white"/>
              </a:solidFill>
            </a:endParaRPr>
          </a:p>
        </p:txBody>
      </p:sp>
      <p:graphicFrame>
        <p:nvGraphicFramePr>
          <p:cNvPr id="42" name="Object 3"/>
          <p:cNvGraphicFramePr>
            <a:graphicFrameLocks noChangeAspect="1"/>
          </p:cNvGraphicFramePr>
          <p:nvPr/>
        </p:nvGraphicFramePr>
        <p:xfrm>
          <a:off x="3286910" y="1205388"/>
          <a:ext cx="2236870" cy="924234"/>
        </p:xfrm>
        <a:graphic>
          <a:graphicData uri="http://schemas.openxmlformats.org/presentationml/2006/ole">
            <p:oleObj spid="_x0000_s538629" name="Equation" r:id="rId11" imgW="1257120" imgH="520560" progId="">
              <p:embed/>
            </p:oleObj>
          </a:graphicData>
        </a:graphic>
      </p:graphicFrame>
      <p:sp>
        <p:nvSpPr>
          <p:cNvPr id="43" name="Ellipse 42"/>
          <p:cNvSpPr/>
          <p:nvPr/>
        </p:nvSpPr>
        <p:spPr>
          <a:xfrm>
            <a:off x="4377530" y="1648490"/>
            <a:ext cx="428702" cy="500182"/>
          </a:xfrm>
          <a:prstGeom prst="ellipse">
            <a:avLst/>
          </a:prstGeom>
          <a:solidFill>
            <a:srgbClr val="00CC00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5" rIns="91404" bIns="45705" rtlCol="0" anchor="ctr"/>
          <a:lstStyle/>
          <a:p>
            <a:pPr algn="ctr"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44" name="Pfeil nach rechts 43"/>
          <p:cNvSpPr/>
          <p:nvPr/>
        </p:nvSpPr>
        <p:spPr>
          <a:xfrm>
            <a:off x="3572662" y="2415374"/>
            <a:ext cx="1571909" cy="428727"/>
          </a:xfrm>
          <a:prstGeom prst="rightArrow">
            <a:avLst/>
          </a:prstGeom>
          <a:solidFill>
            <a:srgbClr val="00CC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5" rIns="91404" bIns="45705" rtlCol="0" anchor="ctr"/>
          <a:lstStyle/>
          <a:p>
            <a:pPr algn="ctr"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1800" i="1" dirty="0" smtClean="0">
                <a:solidFill>
                  <a:prstClr val="black"/>
                </a:solidFill>
              </a:rPr>
              <a:t>L</a:t>
            </a:r>
            <a:r>
              <a:rPr lang="en-US" sz="1800" dirty="0" smtClean="0">
                <a:solidFill>
                  <a:prstClr val="black"/>
                </a:solidFill>
              </a:rPr>
              <a:t> decreases</a:t>
            </a: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45" name="Text Box 13"/>
          <p:cNvSpPr txBox="1">
            <a:spLocks noChangeArrowheads="1"/>
          </p:cNvSpPr>
          <p:nvPr/>
        </p:nvSpPr>
        <p:spPr bwMode="auto">
          <a:xfrm>
            <a:off x="72200" y="3272630"/>
            <a:ext cx="6429420" cy="331181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defTabSz="407701">
              <a:spcAft>
                <a:spcPts val="0"/>
              </a:spcAft>
            </a:pPr>
            <a:r>
              <a:rPr lang="en-GB" dirty="0" smtClean="0">
                <a:sym typeface="Symbol" pitchFamily="18" charset="2"/>
              </a:rPr>
              <a:t>B-Field of AMIS2-V2, </a:t>
            </a:r>
            <a:r>
              <a:rPr lang="en-GB" dirty="0" err="1" smtClean="0">
                <a:sym typeface="Symbol" pitchFamily="18" charset="2"/>
              </a:rPr>
              <a:t>V</a:t>
            </a:r>
            <a:r>
              <a:rPr lang="en-GB" baseline="-25000" dirty="0" err="1" smtClean="0">
                <a:sym typeface="Symbol" pitchFamily="18" charset="2"/>
              </a:rPr>
              <a:t>out</a:t>
            </a:r>
            <a:r>
              <a:rPr lang="en-GB" dirty="0" smtClean="0">
                <a:sym typeface="Symbol" pitchFamily="18" charset="2"/>
              </a:rPr>
              <a:t>=2.5V, f=1.3MHz, L=600nH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405" name="Rectangle 21"/>
          <p:cNvSpPr>
            <a:spLocks noChangeArrowheads="1"/>
          </p:cNvSpPr>
          <p:nvPr/>
        </p:nvSpPr>
        <p:spPr bwMode="auto">
          <a:xfrm>
            <a:off x="0" y="0"/>
            <a:ext cx="9145588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400" b="1" dirty="0">
                <a:solidFill>
                  <a:srgbClr val="FFFFFF"/>
                </a:solidFill>
                <a:latin typeface="DejaVu Sans" pitchFamily="34" charset="2"/>
              </a:rPr>
              <a:t>			</a:t>
            </a:r>
            <a:r>
              <a:rPr lang="en-GB" sz="2400" b="1" dirty="0">
                <a:solidFill>
                  <a:srgbClr val="FFFFFF"/>
                </a:solidFill>
              </a:rPr>
              <a:t>Welcome</a:t>
            </a:r>
            <a:endParaRPr lang="en-GB" dirty="0">
              <a:solidFill>
                <a:srgbClr val="FFFFFF"/>
              </a:solidFill>
              <a:latin typeface="DejaVu Sans" pitchFamily="34" charset="2"/>
            </a:endParaRPr>
          </a:p>
        </p:txBody>
      </p:sp>
      <p:pic>
        <p:nvPicPr>
          <p:cNvPr id="272406" name="Picture 22" descr="balkenUnt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581"/>
            <a:ext cx="9158288" cy="500063"/>
          </a:xfrm>
          <a:prstGeom prst="rect">
            <a:avLst/>
          </a:prstGeom>
          <a:noFill/>
        </p:spPr>
      </p:pic>
      <p:pic>
        <p:nvPicPr>
          <p:cNvPr id="272407" name="Picture 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05838" y="0"/>
            <a:ext cx="5397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0" y="6597657"/>
            <a:ext cx="9145588" cy="261938"/>
          </a:xfrm>
          <a:prstGeom prst="rect">
            <a:avLst/>
          </a:prstGeom>
          <a:gradFill rotWithShape="1">
            <a:gsLst>
              <a:gs pos="0">
                <a:srgbClr val="003399">
                  <a:gamma/>
                  <a:tint val="8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377" tIns="45692" rIns="91377" bIns="45692" anchor="ctr"/>
          <a:lstStyle/>
          <a:p>
            <a:endParaRPr lang="de-DE"/>
          </a:p>
        </p:txBody>
      </p:sp>
      <p:sp>
        <p:nvSpPr>
          <p:cNvPr id="17" name="Datumsplatzhalter 12"/>
          <p:cNvSpPr>
            <a:spLocks noGrp="1"/>
          </p:cNvSpPr>
          <p:nvPr>
            <p:ph type="dt" sz="half" idx="10"/>
          </p:nvPr>
        </p:nvSpPr>
        <p:spPr>
          <a:xfrm>
            <a:off x="762" y="6550472"/>
            <a:ext cx="2133600" cy="365125"/>
          </a:xfrm>
        </p:spPr>
        <p:txBody>
          <a:bodyPr/>
          <a:lstStyle/>
          <a:p>
            <a:r>
              <a:rPr lang="de-DE" smtClean="0">
                <a:solidFill>
                  <a:schemeClr val="bg1"/>
                </a:solidFill>
                <a:latin typeface="+mn-lt"/>
              </a:rPr>
              <a:t>31.03.2010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2143909" y="6550472"/>
            <a:ext cx="4786346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  <a:latin typeface="+mn-lt"/>
              </a:rPr>
              <a:t>Jan Sammet</a:t>
            </a:r>
            <a:endParaRPr lang="de-DE" dirty="0">
              <a:latin typeface="+mn-lt"/>
            </a:endParaRPr>
          </a:p>
        </p:txBody>
      </p:sp>
      <p:sp>
        <p:nvSpPr>
          <p:cNvPr id="18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6893988" y="6550472"/>
            <a:ext cx="2133600" cy="365125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- </a:t>
            </a:r>
            <a:fld id="{68BDF816-A340-4A1E-A272-4E05686E39AE}" type="slidenum">
              <a:rPr lang="de-DE" smtClean="0">
                <a:solidFill>
                  <a:schemeClr val="bg1"/>
                </a:solidFill>
                <a:latin typeface="+mn-lt"/>
              </a:rPr>
              <a:pPr/>
              <a:t>18</a:t>
            </a:fld>
            <a:r>
              <a:rPr lang="de-DE" dirty="0" smtClean="0">
                <a:solidFill>
                  <a:schemeClr val="bg1"/>
                </a:solidFill>
                <a:latin typeface="+mn-lt"/>
              </a:rPr>
              <a:t> -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9" name="Rectangle 2"/>
          <p:cNvSpPr>
            <a:spLocks noChangeArrowheads="1"/>
          </p:cNvSpPr>
          <p:nvPr/>
        </p:nvSpPr>
        <p:spPr bwMode="auto">
          <a:xfrm>
            <a:off x="1836745" y="0"/>
            <a:ext cx="67691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algn="ctr"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800" b="1" dirty="0" smtClean="0">
                <a:solidFill>
                  <a:srgbClr val="FFFFFF"/>
                </a:solidFill>
                <a:latin typeface="Calibri" pitchFamily="34" charset="0"/>
              </a:rPr>
              <a:t>Radiated Noise </a:t>
            </a:r>
            <a:r>
              <a:rPr lang="en-GB" sz="2800" b="1" dirty="0" smtClean="0">
                <a:solidFill>
                  <a:srgbClr val="FFFFFF"/>
                </a:solidFill>
                <a:latin typeface="Calibri" pitchFamily="34" charset="0"/>
              </a:rPr>
              <a:t>Susceptibility</a:t>
            </a:r>
            <a:endParaRPr lang="en-GB" sz="28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360450" name="Picture 2" descr="C:\Nameless\Arbeit\talks\interneMeetings\nextMeeting\petalInjection\DSCN502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5076" y="643712"/>
            <a:ext cx="6924676" cy="5194300"/>
          </a:xfrm>
          <a:prstGeom prst="rect">
            <a:avLst/>
          </a:prstGeom>
          <a:noFill/>
        </p:spPr>
      </p:pic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281704" y="4313059"/>
            <a:ext cx="1214446" cy="33118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ct val="50000"/>
              </a:spcAft>
            </a:pPr>
            <a:r>
              <a:rPr lang="en-GB" dirty="0" smtClean="0">
                <a:sym typeface="Symbol" pitchFamily="18" charset="2"/>
              </a:rPr>
              <a:t>TEC Petal</a:t>
            </a:r>
            <a:endParaRPr lang="en-GB" dirty="0">
              <a:sym typeface="Symbol" pitchFamily="18" charset="2"/>
            </a:endParaRPr>
          </a:p>
        </p:txBody>
      </p:sp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281704" y="3501232"/>
            <a:ext cx="1214446" cy="33118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ct val="50000"/>
              </a:spcAft>
            </a:pPr>
            <a:r>
              <a:rPr lang="en-GB" dirty="0" err="1" smtClean="0">
                <a:sym typeface="Symbol" pitchFamily="18" charset="2"/>
              </a:rPr>
              <a:t>isel</a:t>
            </a:r>
            <a:r>
              <a:rPr lang="en-GB" dirty="0" smtClean="0">
                <a:sym typeface="Symbol" pitchFamily="18" charset="2"/>
              </a:rPr>
              <a:t> Axes</a:t>
            </a:r>
            <a:endParaRPr lang="en-GB" dirty="0">
              <a:sym typeface="Symbol" pitchFamily="18" charset="2"/>
            </a:endParaRPr>
          </a:p>
        </p:txBody>
      </p:sp>
      <p:sp>
        <p:nvSpPr>
          <p:cNvPr id="23" name="Text Box 13"/>
          <p:cNvSpPr txBox="1">
            <a:spLocks noChangeArrowheads="1"/>
          </p:cNvSpPr>
          <p:nvPr/>
        </p:nvSpPr>
        <p:spPr bwMode="auto">
          <a:xfrm>
            <a:off x="4139356" y="1215217"/>
            <a:ext cx="857256" cy="33118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ct val="50000"/>
              </a:spcAft>
            </a:pPr>
            <a:r>
              <a:rPr lang="en-GB" dirty="0" err="1" smtClean="0">
                <a:sym typeface="Symbol" pitchFamily="18" charset="2"/>
              </a:rPr>
              <a:t>xDaq</a:t>
            </a:r>
            <a:endParaRPr lang="en-GB" dirty="0">
              <a:sym typeface="Symbol" pitchFamily="18" charset="2"/>
            </a:endParaRPr>
          </a:p>
        </p:txBody>
      </p:sp>
      <p:sp>
        <p:nvSpPr>
          <p:cNvPr id="24" name="Text Box 13"/>
          <p:cNvSpPr txBox="1">
            <a:spLocks noChangeArrowheads="1"/>
          </p:cNvSpPr>
          <p:nvPr/>
        </p:nvSpPr>
        <p:spPr bwMode="auto">
          <a:xfrm>
            <a:off x="6211065" y="1215216"/>
            <a:ext cx="857256" cy="57002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ct val="50000"/>
              </a:spcAft>
            </a:pPr>
            <a:r>
              <a:rPr lang="en-GB" dirty="0" smtClean="0">
                <a:sym typeface="Symbol" pitchFamily="18" charset="2"/>
              </a:rPr>
              <a:t>Axes Control</a:t>
            </a:r>
            <a:endParaRPr lang="en-GB" dirty="0">
              <a:sym typeface="Symbol" pitchFamily="18" charset="2"/>
            </a:endParaRPr>
          </a:p>
        </p:txBody>
      </p:sp>
      <p:sp>
        <p:nvSpPr>
          <p:cNvPr id="25" name="TextBox 15"/>
          <p:cNvSpPr txBox="1"/>
          <p:nvPr/>
        </p:nvSpPr>
        <p:spPr>
          <a:xfrm>
            <a:off x="4996612" y="1215223"/>
            <a:ext cx="1214446" cy="32262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2901" tIns="41454" rIns="82901" bIns="41454" rtlCol="0">
            <a:spAutoFit/>
          </a:bodyPr>
          <a:lstStyle/>
          <a:p>
            <a:pPr algn="ctr"/>
            <a:r>
              <a:rPr lang="de-DE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sym typeface="Wingdings" pitchFamily="2" charset="2"/>
              </a:rPr>
              <a:t> TCP/IP </a:t>
            </a:r>
            <a:endParaRPr lang="de-DE" dirty="0"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0" name="Abgerundetes Rechteck 19"/>
          <p:cNvSpPr/>
          <p:nvPr/>
        </p:nvSpPr>
        <p:spPr>
          <a:xfrm>
            <a:off x="3286910" y="3572670"/>
            <a:ext cx="5715040" cy="2928958"/>
          </a:xfrm>
          <a:prstGeom prst="roundRect">
            <a:avLst/>
          </a:prstGeom>
          <a:solidFill>
            <a:schemeClr val="accent1"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2" rIns="91377" bIns="45692" rtlCol="0" anchor="ctr"/>
          <a:lstStyle/>
          <a:p>
            <a:pPr algn="ctr"/>
            <a:endParaRPr lang="de-DE" dirty="0"/>
          </a:p>
        </p:txBody>
      </p:sp>
      <p:grpSp>
        <p:nvGrpSpPr>
          <p:cNvPr id="44" name="Gruppieren 43"/>
          <p:cNvGrpSpPr/>
          <p:nvPr/>
        </p:nvGrpSpPr>
        <p:grpSpPr>
          <a:xfrm>
            <a:off x="5930116" y="3715553"/>
            <a:ext cx="2767032" cy="2584581"/>
            <a:chOff x="429390" y="3726547"/>
            <a:chExt cx="2767032" cy="2584581"/>
          </a:xfrm>
        </p:grpSpPr>
        <p:sp>
          <p:nvSpPr>
            <p:cNvPr id="35" name="Abgerundetes Rechteck 34"/>
            <p:cNvSpPr/>
            <p:nvPr/>
          </p:nvSpPr>
          <p:spPr>
            <a:xfrm>
              <a:off x="2177240" y="4496602"/>
              <a:ext cx="857256" cy="1814526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6" name="Flussdiagramm: Magnetplattenspeicher 35"/>
            <p:cNvSpPr/>
            <p:nvPr/>
          </p:nvSpPr>
          <p:spPr>
            <a:xfrm>
              <a:off x="2001026" y="4358488"/>
              <a:ext cx="1195396" cy="1143008"/>
            </a:xfrm>
            <a:prstGeom prst="flowChartMagneticDisk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BNC</a:t>
              </a:r>
              <a:br>
                <a:rPr lang="de-DE" dirty="0" smtClean="0"/>
              </a:br>
              <a:r>
                <a:rPr lang="de-DE" dirty="0" err="1" smtClean="0"/>
                <a:t>cable</a:t>
              </a:r>
              <a:endParaRPr lang="de-DE" dirty="0"/>
            </a:p>
          </p:txBody>
        </p:sp>
        <p:sp>
          <p:nvSpPr>
            <p:cNvPr id="37" name="Rechteck 36"/>
            <p:cNvSpPr/>
            <p:nvPr/>
          </p:nvSpPr>
          <p:spPr>
            <a:xfrm>
              <a:off x="2339166" y="5858686"/>
              <a:ext cx="559769" cy="4506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1200" dirty="0" smtClean="0"/>
                <a:t>Open</a:t>
              </a:r>
            </a:p>
            <a:p>
              <a:pPr algn="ctr"/>
              <a:r>
                <a:rPr lang="en-GB" sz="1200" dirty="0" smtClean="0"/>
                <a:t>loop</a:t>
              </a:r>
              <a:endParaRPr lang="de-DE" sz="1200" dirty="0"/>
            </a:p>
          </p:txBody>
        </p:sp>
        <p:sp>
          <p:nvSpPr>
            <p:cNvPr id="38" name="Rechteck 37"/>
            <p:cNvSpPr/>
            <p:nvPr/>
          </p:nvSpPr>
          <p:spPr>
            <a:xfrm>
              <a:off x="2115327" y="3726547"/>
              <a:ext cx="909223" cy="57002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de-DE" dirty="0" smtClean="0">
                  <a:solidFill>
                    <a:prstClr val="black"/>
                  </a:solidFill>
                  <a:latin typeface="Calibri"/>
                </a:rPr>
                <a:t>E-Field</a:t>
              </a:r>
            </a:p>
            <a:p>
              <a:pPr algn="ctr"/>
              <a:r>
                <a:rPr lang="de-DE" dirty="0" err="1" smtClean="0">
                  <a:solidFill>
                    <a:prstClr val="black"/>
                  </a:solidFill>
                  <a:latin typeface="Calibri"/>
                </a:rPr>
                <a:t>injection</a:t>
              </a:r>
              <a:endParaRPr lang="de-DE" dirty="0"/>
            </a:p>
          </p:txBody>
        </p:sp>
        <p:sp>
          <p:nvSpPr>
            <p:cNvPr id="39" name="Abgerundetes Rechteck 38"/>
            <p:cNvSpPr/>
            <p:nvPr/>
          </p:nvSpPr>
          <p:spPr>
            <a:xfrm>
              <a:off x="605604" y="4496602"/>
              <a:ext cx="857256" cy="1814526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0" name="Flussdiagramm: Magnetplattenspeicher 39"/>
            <p:cNvSpPr/>
            <p:nvPr/>
          </p:nvSpPr>
          <p:spPr>
            <a:xfrm>
              <a:off x="429390" y="4358488"/>
              <a:ext cx="1195396" cy="1143008"/>
            </a:xfrm>
            <a:prstGeom prst="flowChartMagneticDisk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BNC</a:t>
              </a:r>
              <a:br>
                <a:rPr lang="de-DE" dirty="0" smtClean="0"/>
              </a:br>
              <a:r>
                <a:rPr lang="de-DE" dirty="0" err="1" smtClean="0"/>
                <a:t>cable</a:t>
              </a:r>
              <a:endParaRPr lang="de-DE" dirty="0"/>
            </a:p>
          </p:txBody>
        </p:sp>
        <p:sp>
          <p:nvSpPr>
            <p:cNvPr id="41" name="Rechteck 40"/>
            <p:cNvSpPr/>
            <p:nvPr/>
          </p:nvSpPr>
          <p:spPr>
            <a:xfrm>
              <a:off x="697326" y="5858686"/>
              <a:ext cx="660758" cy="4506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1200" dirty="0" smtClean="0"/>
                <a:t>Closed</a:t>
              </a:r>
            </a:p>
            <a:p>
              <a:pPr algn="ctr"/>
              <a:r>
                <a:rPr lang="en-GB" sz="1200" dirty="0" smtClean="0"/>
                <a:t>loop</a:t>
              </a:r>
              <a:endParaRPr lang="de-DE" sz="1200" dirty="0"/>
            </a:p>
          </p:txBody>
        </p:sp>
        <p:sp>
          <p:nvSpPr>
            <p:cNvPr id="42" name="Rechteck 41"/>
            <p:cNvSpPr/>
            <p:nvPr/>
          </p:nvSpPr>
          <p:spPr>
            <a:xfrm>
              <a:off x="543691" y="3726547"/>
              <a:ext cx="909223" cy="57002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de-DE" dirty="0" smtClean="0">
                  <a:solidFill>
                    <a:prstClr val="black"/>
                  </a:solidFill>
                  <a:latin typeface="Calibri"/>
                </a:rPr>
                <a:t>B-Field</a:t>
              </a:r>
            </a:p>
            <a:p>
              <a:pPr algn="ctr"/>
              <a:r>
                <a:rPr lang="de-DE" dirty="0" err="1" smtClean="0">
                  <a:solidFill>
                    <a:prstClr val="black"/>
                  </a:solidFill>
                  <a:latin typeface="Calibri"/>
                </a:rPr>
                <a:t>injection</a:t>
              </a:r>
              <a:endParaRPr lang="de-DE" dirty="0"/>
            </a:p>
          </p:txBody>
        </p:sp>
      </p:grpSp>
      <p:sp>
        <p:nvSpPr>
          <p:cNvPr id="45" name="Textfeld 44"/>
          <p:cNvSpPr txBox="1"/>
          <p:nvPr/>
        </p:nvSpPr>
        <p:spPr>
          <a:xfrm>
            <a:off x="3423813" y="3894062"/>
            <a:ext cx="2253502" cy="2107500"/>
          </a:xfrm>
          <a:prstGeom prst="rect">
            <a:avLst/>
          </a:prstGeom>
          <a:noFill/>
        </p:spPr>
        <p:txBody>
          <a:bodyPr wrap="none" lIns="91377" tIns="45692" rIns="91377" bIns="45692" rtlCol="0">
            <a:spAutoFit/>
          </a:bodyPr>
          <a:lstStyle/>
          <a:p>
            <a:pPr>
              <a:buSzPct val="75000"/>
              <a:buFont typeface="Arial" pitchFamily="34" charset="0"/>
              <a:buChar char="•"/>
            </a:pPr>
            <a:r>
              <a:rPr lang="en-GB" sz="1500" dirty="0" smtClean="0"/>
              <a:t> Move B-Field / E-Field</a:t>
            </a:r>
            <a:br>
              <a:rPr lang="en-GB" sz="1500" dirty="0" smtClean="0"/>
            </a:br>
            <a:r>
              <a:rPr lang="en-GB" sz="1500" dirty="0" smtClean="0"/>
              <a:t>  source above modules</a:t>
            </a:r>
          </a:p>
          <a:p>
            <a:pPr>
              <a:buSzPct val="75000"/>
              <a:buFont typeface="Arial" pitchFamily="34" charset="0"/>
              <a:buChar char="•"/>
            </a:pPr>
            <a:endParaRPr lang="en-GB" sz="1500" dirty="0" smtClean="0"/>
          </a:p>
          <a:p>
            <a:pPr>
              <a:buSzPct val="75000"/>
              <a:buFont typeface="Arial" pitchFamily="34" charset="0"/>
              <a:buChar char="•"/>
            </a:pPr>
            <a:r>
              <a:rPr lang="en-GB" sz="1500" dirty="0" smtClean="0"/>
              <a:t> Record module noise</a:t>
            </a:r>
          </a:p>
          <a:p>
            <a:pPr>
              <a:buSzPct val="75000"/>
              <a:buFont typeface="Arial" pitchFamily="34" charset="0"/>
              <a:buChar char="•"/>
            </a:pPr>
            <a:endParaRPr lang="en-GB" sz="1500" dirty="0" smtClean="0"/>
          </a:p>
          <a:p>
            <a:pPr>
              <a:buSzPct val="75000"/>
              <a:buFont typeface="Arial" pitchFamily="34" charset="0"/>
              <a:buChar char="•"/>
            </a:pPr>
            <a:r>
              <a:rPr lang="en-GB" sz="1500" dirty="0" smtClean="0"/>
              <a:t> Frequency: 4MHz</a:t>
            </a:r>
          </a:p>
          <a:p>
            <a:pPr>
              <a:buSzPct val="75000"/>
              <a:buFont typeface="Arial" pitchFamily="34" charset="0"/>
              <a:buChar char="•"/>
            </a:pPr>
            <a:endParaRPr lang="en-GB" sz="1500" dirty="0" smtClean="0"/>
          </a:p>
          <a:p>
            <a:pPr>
              <a:buSzPct val="75000"/>
              <a:buFont typeface="Arial" pitchFamily="34" charset="0"/>
              <a:buChar char="•"/>
            </a:pPr>
            <a:r>
              <a:rPr lang="en-GB" sz="1500" dirty="0" smtClean="0"/>
              <a:t> Amplitude: fixed but</a:t>
            </a:r>
            <a:br>
              <a:rPr lang="en-GB" sz="1500" dirty="0" smtClean="0"/>
            </a:br>
            <a:r>
              <a:rPr lang="en-GB" sz="1500" dirty="0" smtClean="0"/>
              <a:t>		   arbitrary</a:t>
            </a:r>
          </a:p>
        </p:txBody>
      </p:sp>
      <p:cxnSp>
        <p:nvCxnSpPr>
          <p:cNvPr id="47" name="Gerade Verbindung 46"/>
          <p:cNvCxnSpPr/>
          <p:nvPr/>
        </p:nvCxnSpPr>
        <p:spPr>
          <a:xfrm rot="5400000">
            <a:off x="8382821" y="5806298"/>
            <a:ext cx="285752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Box 13"/>
          <p:cNvSpPr txBox="1">
            <a:spLocks noChangeArrowheads="1"/>
          </p:cNvSpPr>
          <p:nvPr/>
        </p:nvSpPr>
        <p:spPr bwMode="auto">
          <a:xfrm rot="18845625">
            <a:off x="1735283" y="4636468"/>
            <a:ext cx="1214446" cy="57002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ct val="50000"/>
              </a:spcAft>
            </a:pPr>
            <a:r>
              <a:rPr lang="en-GB" dirty="0" smtClean="0">
                <a:sym typeface="Symbol" pitchFamily="18" charset="2"/>
              </a:rPr>
              <a:t>Sinus Generator</a:t>
            </a:r>
            <a:endParaRPr lang="en-GB" dirty="0">
              <a:sym typeface="Symbol" pitchFamily="18" charset="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uppieren 37"/>
          <p:cNvGrpSpPr/>
          <p:nvPr/>
        </p:nvGrpSpPr>
        <p:grpSpPr>
          <a:xfrm>
            <a:off x="4787108" y="2715414"/>
            <a:ext cx="4401908" cy="2358000"/>
            <a:chOff x="3818732" y="3644108"/>
            <a:chExt cx="5182479" cy="2903062"/>
          </a:xfrm>
        </p:grpSpPr>
        <p:pic>
          <p:nvPicPr>
            <p:cNvPr id="39" name="Picture 4" descr="C:\Nameless\Arbeit\talks\!nextMeeting\petalInjection\116x70_2x2_hybrid+pitch6.4\x116y70_pure.png"/>
            <p:cNvPicPr>
              <a:picLocks noChangeAspect="1" noChangeArrowheads="1"/>
            </p:cNvPicPr>
            <p:nvPr/>
          </p:nvPicPr>
          <p:blipFill>
            <a:blip r:embed="rId3" cstate="print"/>
            <a:stretch>
              <a:fillRect/>
            </a:stretch>
          </p:blipFill>
          <p:spPr bwMode="auto">
            <a:xfrm>
              <a:off x="3918667" y="3644108"/>
              <a:ext cx="5082544" cy="2903062"/>
            </a:xfrm>
            <a:prstGeom prst="rect">
              <a:avLst/>
            </a:prstGeom>
            <a:noFill/>
          </p:spPr>
        </p:pic>
        <p:sp>
          <p:nvSpPr>
            <p:cNvPr id="40" name="Rechteck 39"/>
            <p:cNvSpPr/>
            <p:nvPr/>
          </p:nvSpPr>
          <p:spPr>
            <a:xfrm>
              <a:off x="6072999" y="6271772"/>
              <a:ext cx="647934" cy="2714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91377" tIns="45692" rIns="91377" bIns="45692">
              <a:spAutoFit/>
            </a:bodyPr>
            <a:lstStyle/>
            <a:p>
              <a:r>
                <a:rPr lang="en-GB" sz="1200" dirty="0" smtClean="0"/>
                <a:t>x [mm]</a:t>
              </a:r>
              <a:endParaRPr lang="de-DE" sz="1200" dirty="0"/>
            </a:p>
          </p:txBody>
        </p:sp>
        <p:sp>
          <p:nvSpPr>
            <p:cNvPr id="41" name="Rechteck 40"/>
            <p:cNvSpPr/>
            <p:nvPr/>
          </p:nvSpPr>
          <p:spPr>
            <a:xfrm rot="16200000">
              <a:off x="3686066" y="4898910"/>
              <a:ext cx="647934" cy="2714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91377" tIns="45692" rIns="91377" bIns="45692">
              <a:spAutoFit/>
            </a:bodyPr>
            <a:lstStyle/>
            <a:p>
              <a:r>
                <a:rPr lang="en-GB" sz="1200" dirty="0" smtClean="0"/>
                <a:t>y [mm]</a:t>
              </a:r>
              <a:endParaRPr lang="de-DE" sz="1200" dirty="0"/>
            </a:p>
          </p:txBody>
        </p:sp>
        <p:sp>
          <p:nvSpPr>
            <p:cNvPr id="42" name="Rechteck 41"/>
            <p:cNvSpPr/>
            <p:nvPr/>
          </p:nvSpPr>
          <p:spPr>
            <a:xfrm>
              <a:off x="3818732" y="3814192"/>
              <a:ext cx="2970769" cy="3341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lIns="91377" tIns="45692" rIns="91377" bIns="45692">
              <a:spAutoFit/>
            </a:bodyPr>
            <a:lstStyle/>
            <a:p>
              <a:r>
                <a:rPr lang="en-GB" sz="1200" dirty="0" smtClean="0"/>
                <a:t>Noise of edge strips [ADC Counts]</a:t>
              </a:r>
              <a:endParaRPr lang="de-DE" sz="1200" dirty="0"/>
            </a:p>
          </p:txBody>
        </p:sp>
      </p:grpSp>
      <p:grpSp>
        <p:nvGrpSpPr>
          <p:cNvPr id="26" name="Gruppieren 25"/>
          <p:cNvGrpSpPr/>
          <p:nvPr/>
        </p:nvGrpSpPr>
        <p:grpSpPr>
          <a:xfrm>
            <a:off x="58897" y="2786852"/>
            <a:ext cx="4311367" cy="2358000"/>
            <a:chOff x="56011" y="500843"/>
            <a:chExt cx="5047615" cy="2965493"/>
          </a:xfrm>
        </p:grpSpPr>
        <p:pic>
          <p:nvPicPr>
            <p:cNvPr id="27" name="Picture 4" descr="C:\Nameless\Arbeit\talks\!nextMeeting\petalInjection\116x70_2x2_hybrid+pitch6.4\x116y70_pure.png"/>
            <p:cNvPicPr>
              <a:picLocks noChangeAspect="1" noChangeArrowheads="1"/>
            </p:cNvPicPr>
            <p:nvPr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155799" y="500843"/>
              <a:ext cx="4947827" cy="2903063"/>
            </a:xfrm>
            <a:prstGeom prst="rect">
              <a:avLst/>
            </a:prstGeom>
            <a:noFill/>
          </p:spPr>
        </p:pic>
        <p:sp>
          <p:nvSpPr>
            <p:cNvPr id="30" name="Rechteck 29"/>
            <p:cNvSpPr/>
            <p:nvPr/>
          </p:nvSpPr>
          <p:spPr>
            <a:xfrm>
              <a:off x="155223" y="524801"/>
              <a:ext cx="2954225" cy="3413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lIns="91377" tIns="45692" rIns="91377" bIns="45692">
              <a:spAutoFit/>
            </a:bodyPr>
            <a:lstStyle/>
            <a:p>
              <a:r>
                <a:rPr lang="en-GB" sz="1200" dirty="0" smtClean="0"/>
                <a:t>Noise of edge strips [ADC Counts]</a:t>
              </a:r>
              <a:endParaRPr lang="de-DE" sz="1200" dirty="0"/>
            </a:p>
          </p:txBody>
        </p:sp>
        <p:sp>
          <p:nvSpPr>
            <p:cNvPr id="31" name="Rechteck 30"/>
            <p:cNvSpPr/>
            <p:nvPr/>
          </p:nvSpPr>
          <p:spPr>
            <a:xfrm rot="16200000">
              <a:off x="-132213" y="1766945"/>
              <a:ext cx="647934" cy="2714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91377" tIns="45692" rIns="91377" bIns="45692">
              <a:spAutoFit/>
            </a:bodyPr>
            <a:lstStyle/>
            <a:p>
              <a:r>
                <a:rPr lang="en-GB" sz="1200" dirty="0" smtClean="0"/>
                <a:t>y [mm]</a:t>
              </a:r>
              <a:endParaRPr lang="de-DE" sz="1200" dirty="0"/>
            </a:p>
          </p:txBody>
        </p:sp>
        <p:sp>
          <p:nvSpPr>
            <p:cNvPr id="32" name="Rechteck 31"/>
            <p:cNvSpPr/>
            <p:nvPr/>
          </p:nvSpPr>
          <p:spPr>
            <a:xfrm>
              <a:off x="2358223" y="3194851"/>
              <a:ext cx="647934" cy="2714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91377" tIns="45692" rIns="91377" bIns="45692">
              <a:spAutoFit/>
            </a:bodyPr>
            <a:lstStyle/>
            <a:p>
              <a:r>
                <a:rPr lang="en-GB" sz="1200" dirty="0" smtClean="0"/>
                <a:t>x [mm]</a:t>
              </a:r>
              <a:endParaRPr lang="de-DE" sz="1200" dirty="0"/>
            </a:p>
          </p:txBody>
        </p:sp>
      </p:grpSp>
      <p:grpSp>
        <p:nvGrpSpPr>
          <p:cNvPr id="25" name="Gruppieren 24"/>
          <p:cNvGrpSpPr/>
          <p:nvPr/>
        </p:nvGrpSpPr>
        <p:grpSpPr>
          <a:xfrm>
            <a:off x="4644232" y="429398"/>
            <a:ext cx="4544761" cy="2428892"/>
            <a:chOff x="3882638" y="3644115"/>
            <a:chExt cx="5045853" cy="2903063"/>
          </a:xfrm>
        </p:grpSpPr>
        <p:pic>
          <p:nvPicPr>
            <p:cNvPr id="28" name="Picture 4" descr="C:\Nameless\Arbeit\talks\!nextMeeting\petalInjection\116x70_2x2_hybrid+pitch6.4\x116y70_pure.png"/>
            <p:cNvPicPr>
              <a:picLocks noChangeAspect="1" noChangeArrowheads="1"/>
            </p:cNvPicPr>
            <p:nvPr/>
          </p:nvPicPr>
          <p:blipFill>
            <a:blip r:embed="rId5" cstate="print"/>
            <a:stretch>
              <a:fillRect/>
            </a:stretch>
          </p:blipFill>
          <p:spPr bwMode="auto">
            <a:xfrm>
              <a:off x="3991386" y="3644115"/>
              <a:ext cx="4937105" cy="2903063"/>
            </a:xfrm>
            <a:prstGeom prst="rect">
              <a:avLst/>
            </a:prstGeom>
            <a:noFill/>
          </p:spPr>
        </p:pic>
        <p:sp>
          <p:nvSpPr>
            <p:cNvPr id="33" name="Rechteck 32"/>
            <p:cNvSpPr/>
            <p:nvPr/>
          </p:nvSpPr>
          <p:spPr>
            <a:xfrm>
              <a:off x="6072999" y="6271772"/>
              <a:ext cx="647934" cy="2714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91377" tIns="45692" rIns="91377" bIns="45692">
              <a:spAutoFit/>
            </a:bodyPr>
            <a:lstStyle/>
            <a:p>
              <a:r>
                <a:rPr lang="en-GB" sz="1200" dirty="0" smtClean="0"/>
                <a:t>x [mm]</a:t>
              </a:r>
              <a:endParaRPr lang="de-DE" sz="1200" dirty="0"/>
            </a:p>
          </p:txBody>
        </p:sp>
        <p:sp>
          <p:nvSpPr>
            <p:cNvPr id="34" name="Rechteck 33"/>
            <p:cNvSpPr/>
            <p:nvPr/>
          </p:nvSpPr>
          <p:spPr>
            <a:xfrm rot="16200000">
              <a:off x="3695591" y="4898910"/>
              <a:ext cx="647934" cy="2714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91377" tIns="45692" rIns="91377" bIns="45692">
              <a:spAutoFit/>
            </a:bodyPr>
            <a:lstStyle/>
            <a:p>
              <a:r>
                <a:rPr lang="en-GB" sz="1200" dirty="0" smtClean="0"/>
                <a:t>y [mm]</a:t>
              </a:r>
              <a:endParaRPr lang="de-DE" sz="1200" dirty="0"/>
            </a:p>
          </p:txBody>
        </p:sp>
        <p:sp>
          <p:nvSpPr>
            <p:cNvPr id="35" name="Rechteck 34"/>
            <p:cNvSpPr/>
            <p:nvPr/>
          </p:nvSpPr>
          <p:spPr>
            <a:xfrm>
              <a:off x="3882638" y="3715546"/>
              <a:ext cx="2801534" cy="3244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lIns="91377" tIns="45692" rIns="91377" bIns="45692">
              <a:spAutoFit/>
            </a:bodyPr>
            <a:lstStyle/>
            <a:p>
              <a:r>
                <a:rPr lang="en-GB" sz="1200" dirty="0" smtClean="0"/>
                <a:t>Noise of edge strips [ADC Counts]</a:t>
              </a:r>
              <a:endParaRPr lang="de-DE" sz="1200" dirty="0"/>
            </a:p>
          </p:txBody>
        </p:sp>
      </p:grpSp>
      <p:sp>
        <p:nvSpPr>
          <p:cNvPr id="272405" name="Rectangle 21"/>
          <p:cNvSpPr>
            <a:spLocks noChangeArrowheads="1"/>
          </p:cNvSpPr>
          <p:nvPr/>
        </p:nvSpPr>
        <p:spPr bwMode="auto">
          <a:xfrm>
            <a:off x="0" y="0"/>
            <a:ext cx="9145588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400" b="1" dirty="0">
                <a:solidFill>
                  <a:srgbClr val="FFFFFF"/>
                </a:solidFill>
                <a:latin typeface="DejaVu Sans" pitchFamily="34" charset="2"/>
              </a:rPr>
              <a:t>			</a:t>
            </a:r>
            <a:r>
              <a:rPr lang="en-GB" sz="2400" b="1" dirty="0">
                <a:solidFill>
                  <a:srgbClr val="FFFFFF"/>
                </a:solidFill>
              </a:rPr>
              <a:t>Welcome</a:t>
            </a:r>
            <a:endParaRPr lang="en-GB" dirty="0">
              <a:solidFill>
                <a:srgbClr val="FFFFFF"/>
              </a:solidFill>
              <a:latin typeface="DejaVu Sans" pitchFamily="34" charset="2"/>
            </a:endParaRPr>
          </a:p>
        </p:txBody>
      </p:sp>
      <p:pic>
        <p:nvPicPr>
          <p:cNvPr id="272406" name="Picture 22" descr="balkenUnte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-1581"/>
            <a:ext cx="9158288" cy="500063"/>
          </a:xfrm>
          <a:prstGeom prst="rect">
            <a:avLst/>
          </a:prstGeom>
          <a:noFill/>
        </p:spPr>
      </p:pic>
      <p:pic>
        <p:nvPicPr>
          <p:cNvPr id="272407" name="Picture 2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605838" y="0"/>
            <a:ext cx="5397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0" y="6597657"/>
            <a:ext cx="9145588" cy="261938"/>
          </a:xfrm>
          <a:prstGeom prst="rect">
            <a:avLst/>
          </a:prstGeom>
          <a:gradFill rotWithShape="1">
            <a:gsLst>
              <a:gs pos="0">
                <a:srgbClr val="003399">
                  <a:gamma/>
                  <a:tint val="8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377" tIns="45692" rIns="91377" bIns="45692" anchor="ctr"/>
          <a:lstStyle/>
          <a:p>
            <a:endParaRPr lang="de-DE"/>
          </a:p>
        </p:txBody>
      </p:sp>
      <p:sp>
        <p:nvSpPr>
          <p:cNvPr id="17" name="Datumsplatzhalter 12"/>
          <p:cNvSpPr>
            <a:spLocks noGrp="1"/>
          </p:cNvSpPr>
          <p:nvPr>
            <p:ph type="dt" sz="half" idx="10"/>
          </p:nvPr>
        </p:nvSpPr>
        <p:spPr>
          <a:xfrm>
            <a:off x="762" y="6550472"/>
            <a:ext cx="2133600" cy="365125"/>
          </a:xfrm>
        </p:spPr>
        <p:txBody>
          <a:bodyPr/>
          <a:lstStyle/>
          <a:p>
            <a:r>
              <a:rPr lang="de-DE" smtClean="0">
                <a:solidFill>
                  <a:schemeClr val="bg1"/>
                </a:solidFill>
                <a:latin typeface="+mn-lt"/>
              </a:rPr>
              <a:t>31.03.2010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2143909" y="6550472"/>
            <a:ext cx="4786346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  <a:latin typeface="+mn-lt"/>
              </a:rPr>
              <a:t>Jan Sammet</a:t>
            </a:r>
            <a:endParaRPr lang="de-DE" dirty="0">
              <a:latin typeface="+mn-lt"/>
            </a:endParaRPr>
          </a:p>
        </p:txBody>
      </p:sp>
      <p:sp>
        <p:nvSpPr>
          <p:cNvPr id="18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6893988" y="6550472"/>
            <a:ext cx="2133600" cy="365125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- </a:t>
            </a:r>
            <a:fld id="{68BDF816-A340-4A1E-A272-4E05686E39AE}" type="slidenum">
              <a:rPr lang="de-DE" smtClean="0">
                <a:solidFill>
                  <a:schemeClr val="bg1"/>
                </a:solidFill>
                <a:latin typeface="+mn-lt"/>
              </a:rPr>
              <a:pPr/>
              <a:t>19</a:t>
            </a:fld>
            <a:r>
              <a:rPr lang="de-DE" dirty="0" smtClean="0">
                <a:solidFill>
                  <a:schemeClr val="bg1"/>
                </a:solidFill>
                <a:latin typeface="+mn-lt"/>
              </a:rPr>
              <a:t> -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grpSp>
        <p:nvGrpSpPr>
          <p:cNvPr id="21" name="Gruppieren 20"/>
          <p:cNvGrpSpPr/>
          <p:nvPr/>
        </p:nvGrpSpPr>
        <p:grpSpPr>
          <a:xfrm>
            <a:off x="45952" y="500476"/>
            <a:ext cx="4310828" cy="2308180"/>
            <a:chOff x="56011" y="500383"/>
            <a:chExt cx="5047091" cy="2903517"/>
          </a:xfrm>
        </p:grpSpPr>
        <p:pic>
          <p:nvPicPr>
            <p:cNvPr id="20" name="Picture 4" descr="C:\Nameless\Arbeit\talks\!nextMeeting\petalInjection\116x70_2x2_hybrid+pitch6.4\x116y70_pure.png"/>
            <p:cNvPicPr>
              <a:picLocks noChangeAspect="1" noChangeArrowheads="1"/>
            </p:cNvPicPr>
            <p:nvPr/>
          </p:nvPicPr>
          <p:blipFill>
            <a:blip r:embed="rId8" cstate="print"/>
            <a:stretch>
              <a:fillRect/>
            </a:stretch>
          </p:blipFill>
          <p:spPr bwMode="auto">
            <a:xfrm>
              <a:off x="156321" y="500836"/>
              <a:ext cx="4946781" cy="2903064"/>
            </a:xfrm>
            <a:prstGeom prst="rect">
              <a:avLst/>
            </a:prstGeom>
            <a:noFill/>
          </p:spPr>
        </p:pic>
        <p:sp>
          <p:nvSpPr>
            <p:cNvPr id="22" name="Rechteck 21"/>
            <p:cNvSpPr/>
            <p:nvPr/>
          </p:nvSpPr>
          <p:spPr>
            <a:xfrm>
              <a:off x="86742" y="500383"/>
              <a:ext cx="2954288" cy="3414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lIns="91377" tIns="45692" rIns="91377" bIns="45692">
              <a:spAutoFit/>
            </a:bodyPr>
            <a:lstStyle/>
            <a:p>
              <a:r>
                <a:rPr lang="en-GB" sz="1200" dirty="0" smtClean="0"/>
                <a:t>Noise of edge strips [ADC Counts]</a:t>
              </a:r>
              <a:endParaRPr lang="de-DE" sz="1200" dirty="0"/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-132213" y="1766945"/>
              <a:ext cx="647934" cy="2714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91377" tIns="45692" rIns="91377" bIns="45692">
              <a:spAutoFit/>
            </a:bodyPr>
            <a:lstStyle/>
            <a:p>
              <a:r>
                <a:rPr lang="en-GB" sz="1200" dirty="0" smtClean="0"/>
                <a:t>y [mm]</a:t>
              </a:r>
              <a:endParaRPr lang="de-DE" sz="1200" dirty="0"/>
            </a:p>
          </p:txBody>
        </p:sp>
        <p:sp>
          <p:nvSpPr>
            <p:cNvPr id="24" name="Rechteck 23"/>
            <p:cNvSpPr/>
            <p:nvPr/>
          </p:nvSpPr>
          <p:spPr>
            <a:xfrm>
              <a:off x="2261359" y="3106881"/>
              <a:ext cx="647934" cy="2714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91377" tIns="45692" rIns="91377" bIns="45692">
              <a:spAutoFit/>
            </a:bodyPr>
            <a:lstStyle/>
            <a:p>
              <a:r>
                <a:rPr lang="en-GB" sz="1200" dirty="0" smtClean="0"/>
                <a:t>x [mm]</a:t>
              </a:r>
              <a:endParaRPr lang="de-DE" sz="1200" dirty="0"/>
            </a:p>
          </p:txBody>
        </p:sp>
      </p:grpSp>
      <p:sp>
        <p:nvSpPr>
          <p:cNvPr id="36" name="Rectangle 2"/>
          <p:cNvSpPr>
            <a:spLocks noChangeArrowheads="1"/>
          </p:cNvSpPr>
          <p:nvPr/>
        </p:nvSpPr>
        <p:spPr bwMode="auto">
          <a:xfrm>
            <a:off x="1836745" y="0"/>
            <a:ext cx="67691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algn="ctr"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800" b="1" dirty="0" smtClean="0">
                <a:solidFill>
                  <a:srgbClr val="FFFFFF"/>
                </a:solidFill>
                <a:latin typeface="Calibri" pitchFamily="34" charset="0"/>
              </a:rPr>
              <a:t>Electromagnetic Susceptibility</a:t>
            </a:r>
            <a:endParaRPr lang="en-GB" sz="28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7" name="Text Box 13"/>
          <p:cNvSpPr txBox="1">
            <a:spLocks noChangeArrowheads="1"/>
          </p:cNvSpPr>
          <p:nvPr/>
        </p:nvSpPr>
        <p:spPr bwMode="auto">
          <a:xfrm>
            <a:off x="215076" y="5215744"/>
            <a:ext cx="5143536" cy="1286514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defTabSz="407701">
              <a:spcAft>
                <a:spcPts val="0"/>
              </a:spcAft>
              <a:buSzPct val="80000"/>
              <a:buFont typeface="Arial" pitchFamily="34" charset="0"/>
              <a:buChar char="•"/>
            </a:pPr>
            <a:r>
              <a:rPr lang="en-GB" dirty="0" smtClean="0">
                <a:sym typeface="Symbol" pitchFamily="18" charset="2"/>
              </a:rPr>
              <a:t> Scanned area: 116mm x 70mm, </a:t>
            </a:r>
            <a:r>
              <a:rPr lang="en-GB" b="1" dirty="0" smtClean="0"/>
              <a:t>Z</a:t>
            </a:r>
            <a:r>
              <a:rPr lang="en-GB" b="1" dirty="0" smtClean="0">
                <a:sym typeface="Symbol"/>
              </a:rPr>
              <a:t>10mm</a:t>
            </a:r>
            <a:r>
              <a:rPr lang="en-GB" dirty="0" smtClean="0"/>
              <a:t> </a:t>
            </a:r>
            <a:endParaRPr lang="en-GB" dirty="0" smtClean="0">
              <a:sym typeface="Symbol" pitchFamily="18" charset="2"/>
            </a:endParaRPr>
          </a:p>
          <a:p>
            <a:pPr defTabSz="407701">
              <a:spcAft>
                <a:spcPts val="0"/>
              </a:spcAft>
              <a:buSzPct val="80000"/>
              <a:buFont typeface="Arial" pitchFamily="34" charset="0"/>
              <a:buChar char="•"/>
            </a:pPr>
            <a:r>
              <a:rPr lang="en-GB" dirty="0" smtClean="0">
                <a:sym typeface="Symbol" pitchFamily="18" charset="2"/>
              </a:rPr>
              <a:t> Step size: 2mm x 2mm</a:t>
            </a:r>
          </a:p>
          <a:p>
            <a:pPr defTabSz="407701">
              <a:spcAft>
                <a:spcPts val="0"/>
              </a:spcAft>
              <a:buSzPct val="80000"/>
              <a:buFont typeface="Arial" pitchFamily="34" charset="0"/>
              <a:buChar char="•"/>
            </a:pPr>
            <a:r>
              <a:rPr lang="en-GB" dirty="0" smtClean="0">
                <a:sym typeface="Symbol" pitchFamily="18" charset="2"/>
              </a:rPr>
              <a:t> Interpretation difficult due to form/size of injected</a:t>
            </a:r>
            <a:br>
              <a:rPr lang="en-GB" dirty="0" smtClean="0">
                <a:sym typeface="Symbol" pitchFamily="18" charset="2"/>
              </a:rPr>
            </a:br>
            <a:r>
              <a:rPr lang="en-GB" dirty="0" smtClean="0">
                <a:sym typeface="Symbol" pitchFamily="18" charset="2"/>
              </a:rPr>
              <a:t>  B-field and on-chip CM subtraction</a:t>
            </a:r>
          </a:p>
          <a:p>
            <a:pPr defTabSz="407701">
              <a:spcAft>
                <a:spcPts val="0"/>
              </a:spcAft>
              <a:buSzPct val="80000"/>
              <a:buFont typeface="Arial" pitchFamily="34" charset="0"/>
              <a:buChar char="•"/>
            </a:pPr>
            <a:r>
              <a:rPr lang="en-GB" dirty="0" smtClean="0">
                <a:sym typeface="Symbol" pitchFamily="18" charset="2"/>
              </a:rPr>
              <a:t> Further tests are ongoing</a:t>
            </a:r>
          </a:p>
        </p:txBody>
      </p:sp>
      <p:sp>
        <p:nvSpPr>
          <p:cNvPr id="45" name="Pfeil nach links und rechts 44"/>
          <p:cNvSpPr/>
          <p:nvPr/>
        </p:nvSpPr>
        <p:spPr>
          <a:xfrm>
            <a:off x="4215604" y="4144174"/>
            <a:ext cx="928694" cy="571504"/>
          </a:xfrm>
          <a:prstGeom prst="leftRightArrow">
            <a:avLst>
              <a:gd name="adj1" fmla="val 40303"/>
              <a:gd name="adj2" fmla="val 2030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Inject E</a:t>
            </a:r>
            <a:endParaRPr lang="en-GB" dirty="0"/>
          </a:p>
        </p:txBody>
      </p:sp>
      <p:sp>
        <p:nvSpPr>
          <p:cNvPr id="46" name="Pfeil nach links und rechts 45"/>
          <p:cNvSpPr/>
          <p:nvPr/>
        </p:nvSpPr>
        <p:spPr>
          <a:xfrm>
            <a:off x="4215604" y="1858158"/>
            <a:ext cx="928694" cy="571504"/>
          </a:xfrm>
          <a:prstGeom prst="leftRightArrow">
            <a:avLst>
              <a:gd name="adj1" fmla="val 40303"/>
              <a:gd name="adj2" fmla="val 2030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Inject B</a:t>
            </a:r>
            <a:endParaRPr lang="en-GB" dirty="0"/>
          </a:p>
        </p:txBody>
      </p:sp>
      <p:pic>
        <p:nvPicPr>
          <p:cNvPr id="599041" name="Picture 1" descr="C:\Nameless\Arbeit\talks\nextMeetings\petalInjection\116x70_2x2_hybrid+pitch6.4\full_z_z=10mm_v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144581" y="5144306"/>
            <a:ext cx="1500179" cy="1208850"/>
          </a:xfrm>
          <a:prstGeom prst="rect">
            <a:avLst/>
          </a:prstGeom>
          <a:noFill/>
        </p:spPr>
      </p:pic>
      <p:sp>
        <p:nvSpPr>
          <p:cNvPr id="47" name="Rechteck 46"/>
          <p:cNvSpPr/>
          <p:nvPr/>
        </p:nvSpPr>
        <p:spPr>
          <a:xfrm>
            <a:off x="5922753" y="5787248"/>
            <a:ext cx="1221809" cy="5700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Injected B</a:t>
            </a:r>
            <a:r>
              <a:rPr lang="en-GB" baseline="-25000" dirty="0" smtClean="0"/>
              <a:t>Z</a:t>
            </a:r>
          </a:p>
          <a:p>
            <a:r>
              <a:rPr lang="en-GB" dirty="0" smtClean="0"/>
              <a:t>at Z</a:t>
            </a:r>
            <a:r>
              <a:rPr lang="en-GB" dirty="0" smtClean="0">
                <a:sym typeface="Symbol"/>
              </a:rPr>
              <a:t>10mm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0" y="6597657"/>
            <a:ext cx="9145588" cy="261938"/>
          </a:xfrm>
          <a:prstGeom prst="rect">
            <a:avLst/>
          </a:prstGeom>
          <a:gradFill rotWithShape="1">
            <a:gsLst>
              <a:gs pos="0">
                <a:srgbClr val="003399">
                  <a:gamma/>
                  <a:tint val="8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377" tIns="45692" rIns="91377" bIns="45692" anchor="ctr"/>
          <a:lstStyle/>
          <a:p>
            <a:endParaRPr lang="de-DE"/>
          </a:p>
        </p:txBody>
      </p:sp>
      <p:sp>
        <p:nvSpPr>
          <p:cNvPr id="17" name="Datumsplatzhalter 12"/>
          <p:cNvSpPr>
            <a:spLocks noGrp="1"/>
          </p:cNvSpPr>
          <p:nvPr>
            <p:ph type="dt" sz="half" idx="10"/>
          </p:nvPr>
        </p:nvSpPr>
        <p:spPr>
          <a:xfrm>
            <a:off x="762" y="6550472"/>
            <a:ext cx="2133600" cy="365125"/>
          </a:xfrm>
        </p:spPr>
        <p:txBody>
          <a:bodyPr/>
          <a:lstStyle/>
          <a:p>
            <a:r>
              <a:rPr lang="de-DE" smtClean="0">
                <a:solidFill>
                  <a:schemeClr val="bg1"/>
                </a:solidFill>
                <a:latin typeface="+mn-lt"/>
              </a:rPr>
              <a:t>31.03.2010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2143909" y="6550472"/>
            <a:ext cx="4786346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  <a:latin typeface="+mn-lt"/>
              </a:rPr>
              <a:t>Jan Sammet</a:t>
            </a:r>
            <a:endParaRPr lang="de-DE" dirty="0">
              <a:latin typeface="+mn-lt"/>
            </a:endParaRPr>
          </a:p>
        </p:txBody>
      </p:sp>
      <p:sp>
        <p:nvSpPr>
          <p:cNvPr id="18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6893988" y="6550472"/>
            <a:ext cx="2133600" cy="365125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- </a:t>
            </a:r>
            <a:fld id="{68BDF816-A340-4A1E-A272-4E05686E39AE}" type="slidenum">
              <a:rPr lang="de-DE" smtClean="0">
                <a:solidFill>
                  <a:schemeClr val="bg1"/>
                </a:solidFill>
                <a:latin typeface="+mn-lt"/>
              </a:rPr>
              <a:pPr/>
              <a:t>2</a:t>
            </a:fld>
            <a:r>
              <a:rPr lang="de-DE" dirty="0" smtClean="0">
                <a:solidFill>
                  <a:schemeClr val="bg1"/>
                </a:solidFill>
                <a:latin typeface="+mn-lt"/>
              </a:rPr>
              <a:t> -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72405" name="Rectangle 21"/>
          <p:cNvSpPr>
            <a:spLocks noChangeArrowheads="1"/>
          </p:cNvSpPr>
          <p:nvPr/>
        </p:nvSpPr>
        <p:spPr bwMode="auto">
          <a:xfrm>
            <a:off x="0" y="0"/>
            <a:ext cx="9145588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400" b="1" dirty="0">
                <a:solidFill>
                  <a:srgbClr val="FFFFFF"/>
                </a:solidFill>
                <a:latin typeface="DejaVu Sans" pitchFamily="34" charset="2"/>
              </a:rPr>
              <a:t>			</a:t>
            </a:r>
            <a:r>
              <a:rPr lang="en-GB" sz="2400" b="1" dirty="0">
                <a:solidFill>
                  <a:srgbClr val="FFFFFF"/>
                </a:solidFill>
              </a:rPr>
              <a:t>Welcome</a:t>
            </a:r>
            <a:endParaRPr lang="en-GB" dirty="0">
              <a:solidFill>
                <a:srgbClr val="FFFFFF"/>
              </a:solidFill>
              <a:latin typeface="DejaVu Sans" pitchFamily="34" charset="2"/>
            </a:endParaRPr>
          </a:p>
        </p:txBody>
      </p:sp>
      <p:pic>
        <p:nvPicPr>
          <p:cNvPr id="272406" name="Picture 22" descr="balkenUnt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581"/>
            <a:ext cx="9158288" cy="500063"/>
          </a:xfrm>
          <a:prstGeom prst="rect">
            <a:avLst/>
          </a:prstGeom>
          <a:noFill/>
        </p:spPr>
      </p:pic>
      <p:pic>
        <p:nvPicPr>
          <p:cNvPr id="272407" name="Picture 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05838" y="0"/>
            <a:ext cx="5397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6" name="Rectangle 2"/>
          <p:cNvSpPr>
            <a:spLocks noChangeArrowheads="1"/>
          </p:cNvSpPr>
          <p:nvPr/>
        </p:nvSpPr>
        <p:spPr bwMode="auto">
          <a:xfrm>
            <a:off x="1836745" y="0"/>
            <a:ext cx="67691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algn="ctr"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800" b="1" dirty="0" smtClean="0">
                <a:solidFill>
                  <a:srgbClr val="FFFFFF"/>
                </a:solidFill>
                <a:latin typeface="Calibri" pitchFamily="34" charset="0"/>
              </a:rPr>
              <a:t>Outline</a:t>
            </a:r>
            <a:endParaRPr lang="en-GB" sz="28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500828" y="1467603"/>
            <a:ext cx="6429420" cy="3819579"/>
          </a:xfrm>
          <a:prstGeom prst="rect">
            <a:avLst/>
          </a:prstGeom>
        </p:spPr>
        <p:txBody>
          <a:bodyPr wrap="square" lIns="91377" tIns="45692" rIns="91377" bIns="45692">
            <a:spAutoFit/>
          </a:bodyPr>
          <a:lstStyle/>
          <a:p>
            <a:pPr>
              <a:spcAft>
                <a:spcPts val="2400"/>
              </a:spcAft>
              <a:buSzPct val="100000"/>
              <a:buFont typeface="Arial" pitchFamily="34" charset="0"/>
              <a:buChar char="•"/>
            </a:pPr>
            <a:r>
              <a:rPr lang="en-US" sz="1800" b="1" dirty="0" smtClean="0"/>
              <a:t> DC-DC conversion</a:t>
            </a:r>
          </a:p>
          <a:p>
            <a:pPr>
              <a:spcAft>
                <a:spcPts val="2400"/>
              </a:spcAft>
              <a:buSzPct val="100000"/>
            </a:pPr>
            <a:endParaRPr lang="en-US" sz="1800" b="1" dirty="0" smtClean="0"/>
          </a:p>
          <a:p>
            <a:pPr>
              <a:spcAft>
                <a:spcPts val="2400"/>
              </a:spcAft>
              <a:buSzPct val="100000"/>
              <a:buFont typeface="Arial" pitchFamily="34" charset="0"/>
              <a:buChar char="•"/>
            </a:pPr>
            <a:r>
              <a:rPr lang="en-US" sz="1800" b="1" dirty="0" smtClean="0"/>
              <a:t> System tests</a:t>
            </a:r>
            <a:endParaRPr lang="en-US" sz="1800" b="1" dirty="0" smtClean="0"/>
          </a:p>
          <a:p>
            <a:pPr>
              <a:spcAft>
                <a:spcPts val="2400"/>
              </a:spcAft>
              <a:buSzPct val="100000"/>
              <a:buFont typeface="Arial" pitchFamily="34" charset="0"/>
              <a:buChar char="•"/>
            </a:pPr>
            <a:endParaRPr lang="en-US" sz="1800" b="1" dirty="0" smtClean="0"/>
          </a:p>
          <a:p>
            <a:pPr>
              <a:spcAft>
                <a:spcPts val="2400"/>
              </a:spcAft>
              <a:buSzPct val="100000"/>
              <a:buFont typeface="Arial" pitchFamily="34" charset="0"/>
              <a:buChar char="•"/>
            </a:pPr>
            <a:r>
              <a:rPr lang="en-US" sz="1800" b="1" dirty="0" smtClean="0"/>
              <a:t> Measurement and simulation of radiated emissions</a:t>
            </a:r>
          </a:p>
          <a:p>
            <a:pPr>
              <a:spcAft>
                <a:spcPts val="2400"/>
              </a:spcAft>
              <a:buSzPct val="100000"/>
              <a:buFont typeface="Arial" pitchFamily="34" charset="0"/>
              <a:buChar char="•"/>
            </a:pPr>
            <a:endParaRPr lang="en-US" sz="1800" b="1" dirty="0" smtClean="0"/>
          </a:p>
          <a:p>
            <a:pPr>
              <a:spcAft>
                <a:spcPts val="2400"/>
              </a:spcAft>
              <a:buSzPct val="100000"/>
              <a:buFont typeface="Arial" pitchFamily="34" charset="0"/>
              <a:buChar char="•"/>
            </a:pPr>
            <a:r>
              <a:rPr lang="en-US" sz="1800" b="1" dirty="0" smtClean="0"/>
              <a:t> Radiated noise susceptibility</a:t>
            </a:r>
          </a:p>
        </p:txBody>
      </p:sp>
      <p:pic>
        <p:nvPicPr>
          <p:cNvPr id="11" name="Picture 1" descr="C:\Nameless\Arbeit\talks\nextMeetings\!nextMeeting_tillPWGM_20100215\comsol\screenshots_2ndGen\miniTor\miniTor_dia_vPot.png"/>
          <p:cNvPicPr>
            <a:picLocks noChangeAspect="1" noChangeArrowheads="1"/>
          </p:cNvPicPr>
          <p:nvPr/>
        </p:nvPicPr>
        <p:blipFill>
          <a:blip r:embed="rId5" cstate="print"/>
          <a:srcRect l="32412" t="10014" r="27917" b="13881"/>
          <a:stretch>
            <a:fillRect/>
          </a:stretch>
        </p:blipFill>
        <p:spPr bwMode="auto">
          <a:xfrm>
            <a:off x="6430182" y="1572406"/>
            <a:ext cx="2428892" cy="3418442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0" y="6597657"/>
            <a:ext cx="9145588" cy="261938"/>
          </a:xfrm>
          <a:prstGeom prst="rect">
            <a:avLst/>
          </a:prstGeom>
          <a:gradFill rotWithShape="1">
            <a:gsLst>
              <a:gs pos="0">
                <a:srgbClr val="003399">
                  <a:gamma/>
                  <a:tint val="8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377" tIns="45692" rIns="91377" bIns="45692" anchor="ctr"/>
          <a:lstStyle/>
          <a:p>
            <a:endParaRPr lang="de-DE"/>
          </a:p>
        </p:txBody>
      </p:sp>
      <p:sp>
        <p:nvSpPr>
          <p:cNvPr id="17" name="Datumsplatzhalter 12"/>
          <p:cNvSpPr>
            <a:spLocks noGrp="1"/>
          </p:cNvSpPr>
          <p:nvPr>
            <p:ph type="dt" sz="half" idx="10"/>
          </p:nvPr>
        </p:nvSpPr>
        <p:spPr>
          <a:xfrm>
            <a:off x="762" y="6550472"/>
            <a:ext cx="2133600" cy="365125"/>
          </a:xfrm>
        </p:spPr>
        <p:txBody>
          <a:bodyPr/>
          <a:lstStyle/>
          <a:p>
            <a:r>
              <a:rPr lang="de-DE" smtClean="0">
                <a:solidFill>
                  <a:schemeClr val="bg1"/>
                </a:solidFill>
                <a:latin typeface="+mn-lt"/>
              </a:rPr>
              <a:t>31.03.2010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2143909" y="6550472"/>
            <a:ext cx="4786346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  <a:latin typeface="+mn-lt"/>
              </a:rPr>
              <a:t>Jan Sammet</a:t>
            </a:r>
            <a:endParaRPr lang="de-DE" dirty="0">
              <a:latin typeface="+mn-lt"/>
            </a:endParaRPr>
          </a:p>
        </p:txBody>
      </p:sp>
      <p:sp>
        <p:nvSpPr>
          <p:cNvPr id="18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6893988" y="6550472"/>
            <a:ext cx="2133600" cy="365125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- </a:t>
            </a:r>
            <a:fld id="{68BDF816-A340-4A1E-A272-4E05686E39AE}" type="slidenum">
              <a:rPr lang="de-DE" smtClean="0">
                <a:solidFill>
                  <a:schemeClr val="bg1"/>
                </a:solidFill>
                <a:latin typeface="+mn-lt"/>
              </a:rPr>
              <a:pPr/>
              <a:t>20</a:t>
            </a:fld>
            <a:r>
              <a:rPr lang="de-DE" dirty="0" smtClean="0">
                <a:solidFill>
                  <a:schemeClr val="bg1"/>
                </a:solidFill>
                <a:latin typeface="+mn-lt"/>
              </a:rPr>
              <a:t> -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72405" name="Rectangle 21"/>
          <p:cNvSpPr>
            <a:spLocks noChangeArrowheads="1"/>
          </p:cNvSpPr>
          <p:nvPr/>
        </p:nvSpPr>
        <p:spPr bwMode="auto">
          <a:xfrm>
            <a:off x="0" y="0"/>
            <a:ext cx="9145588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400" b="1" dirty="0">
                <a:solidFill>
                  <a:srgbClr val="FFFFFF"/>
                </a:solidFill>
                <a:latin typeface="DejaVu Sans" pitchFamily="34" charset="2"/>
              </a:rPr>
              <a:t>			</a:t>
            </a:r>
            <a:r>
              <a:rPr lang="en-GB" sz="2400" b="1" dirty="0">
                <a:solidFill>
                  <a:srgbClr val="FFFFFF"/>
                </a:solidFill>
              </a:rPr>
              <a:t>Welcome</a:t>
            </a:r>
            <a:endParaRPr lang="en-GB" dirty="0">
              <a:solidFill>
                <a:srgbClr val="FFFFFF"/>
              </a:solidFill>
              <a:latin typeface="DejaVu Sans" pitchFamily="34" charset="2"/>
            </a:endParaRPr>
          </a:p>
        </p:txBody>
      </p:sp>
      <p:pic>
        <p:nvPicPr>
          <p:cNvPr id="272406" name="Picture 22" descr="balkenUnt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581"/>
            <a:ext cx="9158288" cy="500063"/>
          </a:xfrm>
          <a:prstGeom prst="rect">
            <a:avLst/>
          </a:prstGeom>
          <a:noFill/>
        </p:spPr>
      </p:pic>
      <p:pic>
        <p:nvPicPr>
          <p:cNvPr id="272407" name="Picture 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05838" y="0"/>
            <a:ext cx="5397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6" name="Rectangle 2"/>
          <p:cNvSpPr>
            <a:spLocks noChangeArrowheads="1"/>
          </p:cNvSpPr>
          <p:nvPr/>
        </p:nvSpPr>
        <p:spPr bwMode="auto">
          <a:xfrm>
            <a:off x="1836745" y="0"/>
            <a:ext cx="67691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algn="ctr"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800" b="1" dirty="0" smtClean="0">
                <a:solidFill>
                  <a:srgbClr val="FFFFFF"/>
                </a:solidFill>
                <a:latin typeface="Calibri" pitchFamily="34" charset="0"/>
              </a:rPr>
              <a:t>Summary</a:t>
            </a:r>
            <a:endParaRPr lang="en-GB" sz="28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357952" y="822260"/>
            <a:ext cx="8572560" cy="5250740"/>
          </a:xfrm>
          <a:prstGeom prst="rect">
            <a:avLst/>
          </a:prstGeom>
        </p:spPr>
        <p:txBody>
          <a:bodyPr wrap="square" lIns="91377" tIns="45692" rIns="91377" bIns="45692">
            <a:spAutoFit/>
          </a:bodyPr>
          <a:lstStyle/>
          <a:p>
            <a:pPr>
              <a:spcAft>
                <a:spcPts val="3593"/>
              </a:spcAft>
              <a:buSzPct val="100000"/>
              <a:buFont typeface="Arial" pitchFamily="34" charset="0"/>
              <a:buChar char="•"/>
            </a:pPr>
            <a:r>
              <a:rPr lang="en-GB" dirty="0" smtClean="0"/>
              <a:t> Present CMS strip modules can be DC-DC powered without a significant increase in noise</a:t>
            </a:r>
          </a:p>
          <a:p>
            <a:pPr>
              <a:spcAft>
                <a:spcPts val="3593"/>
              </a:spcAft>
              <a:buSzPct val="100000"/>
              <a:buFont typeface="Arial" pitchFamily="34" charset="0"/>
              <a:buChar char="•"/>
            </a:pPr>
            <a:r>
              <a:rPr lang="en-GB" dirty="0" smtClean="0"/>
              <a:t> Further R&amp;D is needed to reduce noise at:</a:t>
            </a:r>
            <a:br>
              <a:rPr lang="en-GB" dirty="0" smtClean="0"/>
            </a:br>
            <a:r>
              <a:rPr lang="en-GB" dirty="0" smtClean="0"/>
              <a:t>	- Large conversion ratios</a:t>
            </a:r>
            <a:br>
              <a:rPr lang="en-GB" dirty="0" smtClean="0"/>
            </a:br>
            <a:r>
              <a:rPr lang="en-GB" dirty="0" smtClean="0"/>
              <a:t>	- </a:t>
            </a:r>
            <a:r>
              <a:rPr lang="en-GB" dirty="0" smtClean="0"/>
              <a:t>Smaller </a:t>
            </a:r>
            <a:r>
              <a:rPr lang="en-GB" dirty="0" smtClean="0"/>
              <a:t>frequencies (higher efficiencies)</a:t>
            </a:r>
            <a:br>
              <a:rPr lang="en-GB" dirty="0" smtClean="0"/>
            </a:br>
            <a:r>
              <a:rPr lang="en-GB" dirty="0" smtClean="0"/>
              <a:t>	- Without shielding </a:t>
            </a:r>
          </a:p>
          <a:p>
            <a:pPr>
              <a:spcAft>
                <a:spcPts val="3593"/>
              </a:spcAft>
              <a:buSzPct val="100000"/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GB" dirty="0" smtClean="0"/>
              <a:t>Measurements </a:t>
            </a:r>
            <a:r>
              <a:rPr lang="en-GB" dirty="0" smtClean="0"/>
              <a:t>and simulations have revealed a </a:t>
            </a:r>
            <a:r>
              <a:rPr lang="en-GB" dirty="0" err="1" smtClean="0"/>
              <a:t>multipolar</a:t>
            </a:r>
            <a:r>
              <a:rPr lang="en-GB" dirty="0" smtClean="0"/>
              <a:t> magnetic </a:t>
            </a:r>
            <a:r>
              <a:rPr lang="en-GB" dirty="0" smtClean="0"/>
              <a:t>field</a:t>
            </a:r>
            <a:endParaRPr lang="en-GB" dirty="0" smtClean="0"/>
          </a:p>
          <a:p>
            <a:pPr>
              <a:spcAft>
                <a:spcPts val="3593"/>
              </a:spcAft>
              <a:buSzPct val="100000"/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GB" dirty="0" smtClean="0"/>
              <a:t>Present </a:t>
            </a:r>
            <a:r>
              <a:rPr lang="en-GB" dirty="0" smtClean="0"/>
              <a:t>modules seem to be affected mostly by the emitted B</a:t>
            </a:r>
            <a:r>
              <a:rPr lang="en-GB" baseline="-25000" dirty="0" smtClean="0"/>
              <a:t>Z</a:t>
            </a:r>
            <a:r>
              <a:rPr lang="en-GB" dirty="0" smtClean="0"/>
              <a:t> component</a:t>
            </a:r>
          </a:p>
          <a:p>
            <a:pPr>
              <a:spcAft>
                <a:spcPts val="3593"/>
              </a:spcAft>
              <a:buSzPct val="100000"/>
              <a:buFont typeface="Arial" pitchFamily="34" charset="0"/>
              <a:buChar char="•"/>
            </a:pPr>
            <a:r>
              <a:rPr lang="en-GB" dirty="0" smtClean="0"/>
              <a:t> Current </a:t>
            </a:r>
            <a:r>
              <a:rPr lang="en-GB" dirty="0" smtClean="0"/>
              <a:t>ripple affects both conducted and radiated noise</a:t>
            </a:r>
          </a:p>
          <a:p>
            <a:pPr>
              <a:spcAft>
                <a:spcPts val="3593"/>
              </a:spcAft>
              <a:buSzPct val="100000"/>
              <a:buFont typeface="Arial" pitchFamily="34" charset="0"/>
              <a:buChar char="•"/>
            </a:pPr>
            <a:r>
              <a:rPr lang="en-GB" dirty="0" smtClean="0"/>
              <a:t> Simulations indicate that further improvements in coil design are possible but difficult</a:t>
            </a:r>
          </a:p>
          <a:p>
            <a:pPr>
              <a:spcAft>
                <a:spcPts val="3593"/>
              </a:spcAft>
              <a:buSzPct val="100000"/>
              <a:buFont typeface="Arial" pitchFamily="34" charset="0"/>
              <a:buChar char="•"/>
            </a:pPr>
            <a:r>
              <a:rPr lang="en-GB" dirty="0" smtClean="0"/>
              <a:t> Noise susceptibility measurements with E- and B-fields have begun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0" y="6597657"/>
            <a:ext cx="9145588" cy="261938"/>
          </a:xfrm>
          <a:prstGeom prst="rect">
            <a:avLst/>
          </a:prstGeom>
          <a:gradFill rotWithShape="1">
            <a:gsLst>
              <a:gs pos="0">
                <a:srgbClr val="003399">
                  <a:gamma/>
                  <a:tint val="8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377" tIns="45692" rIns="91377" bIns="45692" anchor="ctr"/>
          <a:lstStyle/>
          <a:p>
            <a:endParaRPr lang="de-DE"/>
          </a:p>
        </p:txBody>
      </p:sp>
      <p:sp>
        <p:nvSpPr>
          <p:cNvPr id="17" name="Datumsplatzhalter 12"/>
          <p:cNvSpPr>
            <a:spLocks noGrp="1"/>
          </p:cNvSpPr>
          <p:nvPr>
            <p:ph type="dt" sz="half" idx="10"/>
          </p:nvPr>
        </p:nvSpPr>
        <p:spPr>
          <a:xfrm>
            <a:off x="762" y="6550472"/>
            <a:ext cx="2133600" cy="365125"/>
          </a:xfrm>
        </p:spPr>
        <p:txBody>
          <a:bodyPr/>
          <a:lstStyle/>
          <a:p>
            <a:r>
              <a:rPr lang="de-DE" smtClean="0">
                <a:solidFill>
                  <a:schemeClr val="bg1"/>
                </a:solidFill>
                <a:latin typeface="+mn-lt"/>
              </a:rPr>
              <a:t>31.03.2010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2143909" y="6550472"/>
            <a:ext cx="4786346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  <a:latin typeface="+mn-lt"/>
              </a:rPr>
              <a:t>Jan Sammet</a:t>
            </a:r>
            <a:endParaRPr lang="de-DE" dirty="0">
              <a:latin typeface="+mn-lt"/>
            </a:endParaRPr>
          </a:p>
        </p:txBody>
      </p:sp>
      <p:sp>
        <p:nvSpPr>
          <p:cNvPr id="18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6893988" y="6550472"/>
            <a:ext cx="2133600" cy="365125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- </a:t>
            </a:r>
            <a:fld id="{68BDF816-A340-4A1E-A272-4E05686E39AE}" type="slidenum">
              <a:rPr lang="de-DE" smtClean="0">
                <a:solidFill>
                  <a:schemeClr val="bg1"/>
                </a:solidFill>
                <a:latin typeface="+mn-lt"/>
              </a:rPr>
              <a:pPr/>
              <a:t>21</a:t>
            </a:fld>
            <a:r>
              <a:rPr lang="de-DE" dirty="0" smtClean="0">
                <a:solidFill>
                  <a:schemeClr val="bg1"/>
                </a:solidFill>
                <a:latin typeface="+mn-lt"/>
              </a:rPr>
              <a:t> -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72405" name="Rectangle 21"/>
          <p:cNvSpPr>
            <a:spLocks noChangeArrowheads="1"/>
          </p:cNvSpPr>
          <p:nvPr/>
        </p:nvSpPr>
        <p:spPr bwMode="auto">
          <a:xfrm>
            <a:off x="0" y="0"/>
            <a:ext cx="9145588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400" b="1" dirty="0">
                <a:solidFill>
                  <a:srgbClr val="FFFFFF"/>
                </a:solidFill>
                <a:latin typeface="DejaVu Sans" pitchFamily="34" charset="2"/>
              </a:rPr>
              <a:t>			</a:t>
            </a:r>
            <a:r>
              <a:rPr lang="en-GB" sz="2400" b="1" dirty="0">
                <a:solidFill>
                  <a:srgbClr val="FFFFFF"/>
                </a:solidFill>
              </a:rPr>
              <a:t>Welcome</a:t>
            </a:r>
            <a:endParaRPr lang="en-GB" dirty="0">
              <a:solidFill>
                <a:srgbClr val="FFFFFF"/>
              </a:solidFill>
              <a:latin typeface="DejaVu Sans" pitchFamily="34" charset="2"/>
            </a:endParaRPr>
          </a:p>
        </p:txBody>
      </p:sp>
      <p:pic>
        <p:nvPicPr>
          <p:cNvPr id="272406" name="Picture 22" descr="balkenUnt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581"/>
            <a:ext cx="9158288" cy="500063"/>
          </a:xfrm>
          <a:prstGeom prst="rect">
            <a:avLst/>
          </a:prstGeom>
          <a:noFill/>
        </p:spPr>
      </p:pic>
      <p:pic>
        <p:nvPicPr>
          <p:cNvPr id="272407" name="Picture 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05838" y="0"/>
            <a:ext cx="5397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6" name="Rectangle 2"/>
          <p:cNvSpPr>
            <a:spLocks noChangeArrowheads="1"/>
          </p:cNvSpPr>
          <p:nvPr/>
        </p:nvSpPr>
        <p:spPr bwMode="auto">
          <a:xfrm>
            <a:off x="1836745" y="0"/>
            <a:ext cx="67691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algn="ctr"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800" b="1" dirty="0" smtClean="0">
                <a:solidFill>
                  <a:srgbClr val="FFFFFF"/>
                </a:solidFill>
                <a:latin typeface="Calibri" pitchFamily="34" charset="0"/>
              </a:rPr>
              <a:t>Back-Up Slides...</a:t>
            </a:r>
            <a:endParaRPr lang="en-GB" sz="2800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852" name="Rectangle 44"/>
          <p:cNvSpPr>
            <a:spLocks noChangeArrowheads="1"/>
          </p:cNvSpPr>
          <p:nvPr/>
        </p:nvSpPr>
        <p:spPr bwMode="auto">
          <a:xfrm>
            <a:off x="0" y="0"/>
            <a:ext cx="9145588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400" b="1" dirty="0">
                <a:solidFill>
                  <a:srgbClr val="FFFFFF"/>
                </a:solidFill>
                <a:latin typeface="DejaVu Sans" pitchFamily="34" charset="2"/>
              </a:rPr>
              <a:t>			</a:t>
            </a:r>
            <a:r>
              <a:rPr lang="en-GB" sz="2400" b="1" dirty="0">
                <a:solidFill>
                  <a:srgbClr val="FFFFFF"/>
                </a:solidFill>
              </a:rPr>
              <a:t>Welcome</a:t>
            </a:r>
            <a:endParaRPr lang="en-GB" dirty="0">
              <a:solidFill>
                <a:srgbClr val="FFFFFF"/>
              </a:solidFill>
              <a:latin typeface="DejaVu Sans" pitchFamily="34" charset="2"/>
            </a:endParaRPr>
          </a:p>
        </p:txBody>
      </p:sp>
      <p:pic>
        <p:nvPicPr>
          <p:cNvPr id="375853" name="Picture 45" descr="balkenUnt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581"/>
            <a:ext cx="9158288" cy="500063"/>
          </a:xfrm>
          <a:prstGeom prst="rect">
            <a:avLst/>
          </a:prstGeom>
          <a:noFill/>
        </p:spPr>
      </p:pic>
      <p:pic>
        <p:nvPicPr>
          <p:cNvPr id="375854" name="Picture 4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05838" y="0"/>
            <a:ext cx="5397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75855" name="Rectangle 47"/>
          <p:cNvSpPr>
            <a:spLocks noChangeArrowheads="1"/>
          </p:cNvSpPr>
          <p:nvPr/>
        </p:nvSpPr>
        <p:spPr bwMode="auto">
          <a:xfrm>
            <a:off x="1836745" y="0"/>
            <a:ext cx="67691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algn="ctr"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800" b="1" dirty="0" smtClean="0">
                <a:solidFill>
                  <a:srgbClr val="FFFFFF"/>
                </a:solidFill>
                <a:latin typeface="Calibri" pitchFamily="34" charset="0"/>
              </a:rPr>
              <a:t>Conducted Switching Noise</a:t>
            </a:r>
            <a:endParaRPr lang="en-GB" sz="28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60" name="Rectangle 26"/>
          <p:cNvSpPr>
            <a:spLocks noChangeArrowheads="1"/>
          </p:cNvSpPr>
          <p:nvPr/>
        </p:nvSpPr>
        <p:spPr bwMode="auto">
          <a:xfrm>
            <a:off x="0" y="6597657"/>
            <a:ext cx="9145588" cy="261938"/>
          </a:xfrm>
          <a:prstGeom prst="rect">
            <a:avLst/>
          </a:prstGeom>
          <a:gradFill rotWithShape="1">
            <a:gsLst>
              <a:gs pos="0">
                <a:srgbClr val="003399">
                  <a:gamma/>
                  <a:tint val="8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377" tIns="45692" rIns="91377" bIns="45692" anchor="ctr"/>
          <a:lstStyle/>
          <a:p>
            <a:endParaRPr lang="de-DE"/>
          </a:p>
        </p:txBody>
      </p:sp>
      <p:sp>
        <p:nvSpPr>
          <p:cNvPr id="161" name="Datumsplatzhalter 12"/>
          <p:cNvSpPr>
            <a:spLocks noGrp="1"/>
          </p:cNvSpPr>
          <p:nvPr>
            <p:ph type="dt" sz="half" idx="10"/>
          </p:nvPr>
        </p:nvSpPr>
        <p:spPr>
          <a:xfrm>
            <a:off x="762" y="6550472"/>
            <a:ext cx="2133600" cy="365125"/>
          </a:xfrm>
        </p:spPr>
        <p:txBody>
          <a:bodyPr/>
          <a:lstStyle/>
          <a:p>
            <a:r>
              <a:rPr lang="de-DE" smtClean="0">
                <a:solidFill>
                  <a:schemeClr val="bg1"/>
                </a:solidFill>
                <a:latin typeface="+mn-lt"/>
              </a:rPr>
              <a:t>31.03.2010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3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2143909" y="6550472"/>
            <a:ext cx="4786346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  <a:latin typeface="+mn-lt"/>
              </a:rPr>
              <a:t>Jan Sammet</a:t>
            </a:r>
            <a:endParaRPr lang="de-DE" dirty="0">
              <a:latin typeface="+mn-lt"/>
            </a:endParaRPr>
          </a:p>
        </p:txBody>
      </p:sp>
      <p:sp>
        <p:nvSpPr>
          <p:cNvPr id="118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6893988" y="6550472"/>
            <a:ext cx="2133600" cy="365125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Calibri" pitchFamily="34" charset="0"/>
              </a:rPr>
              <a:t>- </a:t>
            </a:r>
            <a:fld id="{68BDF816-A340-4A1E-A272-4E05686E39AE}" type="slidenum">
              <a:rPr lang="de-DE" smtClean="0">
                <a:solidFill>
                  <a:schemeClr val="bg1"/>
                </a:solidFill>
                <a:latin typeface="Calibri" pitchFamily="34" charset="0"/>
              </a:rPr>
              <a:pPr/>
              <a:t>22</a:t>
            </a:fld>
            <a:r>
              <a:rPr lang="de-DE" dirty="0" smtClean="0">
                <a:solidFill>
                  <a:schemeClr val="bg1"/>
                </a:solidFill>
                <a:latin typeface="Calibri" pitchFamily="34" charset="0"/>
              </a:rPr>
              <a:t> -</a:t>
            </a:r>
            <a:endParaRPr lang="de-DE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0" name="Picture 2" descr="C:\Users\Lutz Feld\AppData\Local\Temp\Trace_0003.csv.cut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39701" y="3109422"/>
            <a:ext cx="4124812" cy="2964233"/>
          </a:xfrm>
          <a:prstGeom prst="rect">
            <a:avLst/>
          </a:prstGeom>
          <a:noFill/>
        </p:spPr>
      </p:pic>
      <p:pic>
        <p:nvPicPr>
          <p:cNvPr id="11" name="Picture 1" descr="C:\Users\Lutz Feld\AppData\Local\Temp\Trace_0000.csv.cut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2676" y="3102188"/>
            <a:ext cx="4124812" cy="2964233"/>
          </a:xfrm>
          <a:prstGeom prst="rect">
            <a:avLst/>
          </a:prstGeom>
          <a:noFill/>
        </p:spPr>
      </p:pic>
      <p:sp>
        <p:nvSpPr>
          <p:cNvPr id="12" name="Textfeld 11"/>
          <p:cNvSpPr txBox="1"/>
          <p:nvPr/>
        </p:nvSpPr>
        <p:spPr>
          <a:xfrm>
            <a:off x="949812" y="5114724"/>
            <a:ext cx="1935930" cy="646481"/>
          </a:xfrm>
          <a:prstGeom prst="rect">
            <a:avLst/>
          </a:prstGeom>
          <a:noFill/>
        </p:spPr>
        <p:txBody>
          <a:bodyPr wrap="none" lIns="91404" tIns="45705" rIns="91404" bIns="45705" rtlCol="0">
            <a:spAutoFit/>
          </a:bodyPr>
          <a:lstStyle/>
          <a:p>
            <a:pPr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AC2 Diff. Mode</a:t>
            </a:r>
          </a:p>
          <a:p>
            <a:pPr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V</a:t>
            </a:r>
            <a:r>
              <a:rPr lang="en-US" sz="1800" baseline="-25000" dirty="0" smtClean="0">
                <a:solidFill>
                  <a:prstClr val="black"/>
                </a:solidFill>
                <a:latin typeface="Calibri"/>
              </a:rPr>
              <a:t>in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=5.5V, </a:t>
            </a:r>
            <a:r>
              <a:rPr lang="en-US" sz="1800" dirty="0" err="1" smtClean="0">
                <a:solidFill>
                  <a:prstClr val="black"/>
                </a:solidFill>
                <a:latin typeface="Calibri"/>
              </a:rPr>
              <a:t>V</a:t>
            </a:r>
            <a:r>
              <a:rPr lang="en-US" sz="1800" baseline="-25000" dirty="0" err="1" smtClean="0">
                <a:solidFill>
                  <a:prstClr val="black"/>
                </a:solidFill>
                <a:latin typeface="Calibri"/>
              </a:rPr>
              <a:t>out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=1.3V</a:t>
            </a:r>
            <a:endParaRPr lang="en-US" sz="1800" baseline="-25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5282376" y="5114724"/>
            <a:ext cx="1935930" cy="646481"/>
          </a:xfrm>
          <a:prstGeom prst="rect">
            <a:avLst/>
          </a:prstGeom>
          <a:noFill/>
        </p:spPr>
        <p:txBody>
          <a:bodyPr wrap="none" lIns="91404" tIns="45705" rIns="91404" bIns="45705" rtlCol="0">
            <a:spAutoFit/>
          </a:bodyPr>
          <a:lstStyle/>
          <a:p>
            <a:pPr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AC2 Diff. Mode</a:t>
            </a:r>
          </a:p>
          <a:p>
            <a:pPr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V</a:t>
            </a:r>
            <a:r>
              <a:rPr lang="en-US" sz="1800" baseline="-25000" dirty="0" smtClean="0">
                <a:solidFill>
                  <a:prstClr val="black"/>
                </a:solidFill>
                <a:latin typeface="Calibri"/>
              </a:rPr>
              <a:t>in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=5.5V, </a:t>
            </a:r>
            <a:r>
              <a:rPr lang="en-US" sz="1800" dirty="0" err="1" smtClean="0">
                <a:solidFill>
                  <a:prstClr val="black"/>
                </a:solidFill>
                <a:latin typeface="Calibri"/>
              </a:rPr>
              <a:t>V</a:t>
            </a:r>
            <a:r>
              <a:rPr lang="en-US" sz="1800" baseline="-25000" dirty="0" err="1" smtClean="0">
                <a:solidFill>
                  <a:prstClr val="black"/>
                </a:solidFill>
                <a:latin typeface="Calibri"/>
              </a:rPr>
              <a:t>out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=1.3V</a:t>
            </a:r>
            <a:endParaRPr lang="en-US" sz="1800" baseline="-25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Inhaltsplatzhalter 28"/>
          <p:cNvSpPr txBox="1">
            <a:spLocks/>
          </p:cNvSpPr>
          <p:nvPr/>
        </p:nvSpPr>
        <p:spPr>
          <a:xfrm>
            <a:off x="-284990" y="6144438"/>
            <a:ext cx="8574049" cy="357235"/>
          </a:xfrm>
          <a:prstGeom prst="rect">
            <a:avLst/>
          </a:prstGeom>
        </p:spPr>
        <p:txBody>
          <a:bodyPr lIns="91431" tIns="45716" rIns="91431" bIns="45716">
            <a:normAutofit fontScale="55000" lnSpcReduction="20000"/>
          </a:bodyPr>
          <a:lstStyle/>
          <a:p>
            <a:pPr marL="342655" defTabSz="913756" fontAlgn="auto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lang="en-US" sz="3200" b="1" dirty="0" smtClean="0">
                <a:latin typeface="+mn-lt"/>
              </a:rPr>
              <a:t> Impact on detector system depends on its frequency dependent susceptibility </a:t>
            </a:r>
            <a:endParaRPr lang="en-US" sz="3200" b="1" dirty="0">
              <a:latin typeface="+mn-lt"/>
            </a:endParaRPr>
          </a:p>
        </p:txBody>
      </p:sp>
      <p:pic>
        <p:nvPicPr>
          <p:cNvPr id="18" name="Picture 3" descr="C:\Users\Klein\Pictures\SLHC\MiniPCB\DSCN4717.JPG"/>
          <p:cNvPicPr>
            <a:picLocks noChangeAspect="1" noChangeArrowheads="1"/>
          </p:cNvPicPr>
          <p:nvPr/>
        </p:nvPicPr>
        <p:blipFill>
          <a:blip r:embed="rId7" cstate="print"/>
          <a:srcRect t="9627" b="14731"/>
          <a:stretch>
            <a:fillRect/>
          </a:stretch>
        </p:blipFill>
        <p:spPr bwMode="auto">
          <a:xfrm>
            <a:off x="4850121" y="786588"/>
            <a:ext cx="3692640" cy="2095341"/>
          </a:xfrm>
          <a:prstGeom prst="rect">
            <a:avLst/>
          </a:prstGeom>
          <a:noFill/>
        </p:spPr>
      </p:pic>
      <p:grpSp>
        <p:nvGrpSpPr>
          <p:cNvPr id="19" name="Gruppieren 21"/>
          <p:cNvGrpSpPr/>
          <p:nvPr/>
        </p:nvGrpSpPr>
        <p:grpSpPr>
          <a:xfrm>
            <a:off x="232613" y="970778"/>
            <a:ext cx="4287024" cy="1857818"/>
            <a:chOff x="214282" y="2196711"/>
            <a:chExt cx="3857652" cy="1429019"/>
          </a:xfrm>
        </p:grpSpPr>
        <p:pic>
          <p:nvPicPr>
            <p:cNvPr id="20" name="Picture 3"/>
            <p:cNvPicPr>
              <a:picLocks noChangeAspect="1" noChangeArrowheads="1"/>
            </p:cNvPicPr>
            <p:nvPr/>
          </p:nvPicPr>
          <p:blipFill>
            <a:blip r:embed="rId8" cstate="print"/>
            <a:srcRect r="17308"/>
            <a:stretch>
              <a:fillRect/>
            </a:stretch>
          </p:blipFill>
          <p:spPr bwMode="auto">
            <a:xfrm>
              <a:off x="214282" y="2196711"/>
              <a:ext cx="3071834" cy="732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1" name="Flussdiagramm: Datenträger mit direktem Zugriff 20"/>
            <p:cNvSpPr/>
            <p:nvPr/>
          </p:nvSpPr>
          <p:spPr>
            <a:xfrm>
              <a:off x="3286116" y="2249722"/>
              <a:ext cx="214314" cy="642942"/>
            </a:xfrm>
            <a:prstGeom prst="flowChartMagneticDrum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03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endParaRPr lang="de-DE" sz="1800" dirty="0">
                <a:solidFill>
                  <a:prstClr val="white"/>
                </a:solidFill>
              </a:endParaRPr>
            </a:p>
          </p:txBody>
        </p:sp>
        <p:sp>
          <p:nvSpPr>
            <p:cNvPr id="22" name="Rechteck 21"/>
            <p:cNvSpPr/>
            <p:nvPr/>
          </p:nvSpPr>
          <p:spPr>
            <a:xfrm>
              <a:off x="2955302" y="3197102"/>
              <a:ext cx="857256" cy="428628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03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endParaRPr lang="de-DE" sz="1800" dirty="0">
                <a:solidFill>
                  <a:prstClr val="white"/>
                </a:solidFill>
              </a:endParaRPr>
            </a:p>
          </p:txBody>
        </p:sp>
        <p:sp>
          <p:nvSpPr>
            <p:cNvPr id="23" name="Textfeld 22"/>
            <p:cNvSpPr txBox="1"/>
            <p:nvPr/>
          </p:nvSpPr>
          <p:spPr>
            <a:xfrm>
              <a:off x="3000389" y="3188310"/>
              <a:ext cx="797964" cy="4024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03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de-DE" sz="1400" dirty="0" err="1" smtClean="0">
                  <a:solidFill>
                    <a:prstClr val="black"/>
                  </a:solidFill>
                  <a:latin typeface="Calibri"/>
                </a:rPr>
                <a:t>Spectrum</a:t>
              </a:r>
              <a:r>
                <a:rPr lang="de-DE" sz="1400" dirty="0" smtClean="0">
                  <a:solidFill>
                    <a:prstClr val="black"/>
                  </a:solidFill>
                  <a:latin typeface="Calibri"/>
                </a:rPr>
                <a:t/>
              </a:r>
              <a:br>
                <a:rPr lang="de-DE" sz="1400" dirty="0" smtClean="0">
                  <a:solidFill>
                    <a:prstClr val="black"/>
                  </a:solidFill>
                  <a:latin typeface="Calibri"/>
                </a:rPr>
              </a:br>
              <a:r>
                <a:rPr lang="de-DE" sz="1400" dirty="0" smtClean="0">
                  <a:solidFill>
                    <a:prstClr val="black"/>
                  </a:solidFill>
                  <a:latin typeface="Calibri"/>
                </a:rPr>
                <a:t>Analyzer</a:t>
              </a:r>
              <a:endParaRPr lang="de-DE" sz="1400" dirty="0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24" name="Gerade Verbindung 23"/>
            <p:cNvCxnSpPr>
              <a:stCxn id="21" idx="2"/>
              <a:endCxn id="23" idx="0"/>
            </p:cNvCxnSpPr>
            <p:nvPr/>
          </p:nvCxnSpPr>
          <p:spPr>
            <a:xfrm rot="16200000" flipH="1">
              <a:off x="3248500" y="3037438"/>
              <a:ext cx="295645" cy="6099"/>
            </a:xfrm>
            <a:prstGeom prst="line">
              <a:avLst/>
            </a:prstGeom>
            <a:ln w="222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hteck 24"/>
            <p:cNvSpPr/>
            <p:nvPr/>
          </p:nvSpPr>
          <p:spPr>
            <a:xfrm>
              <a:off x="3571868" y="2357430"/>
              <a:ext cx="500066" cy="500066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03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endParaRPr lang="de-DE" sz="1800" dirty="0">
                <a:solidFill>
                  <a:prstClr val="white"/>
                </a:solidFill>
              </a:endParaRPr>
            </a:p>
          </p:txBody>
        </p:sp>
        <p:sp>
          <p:nvSpPr>
            <p:cNvPr id="26" name="Textfeld 25"/>
            <p:cNvSpPr txBox="1"/>
            <p:nvPr/>
          </p:nvSpPr>
          <p:spPr>
            <a:xfrm>
              <a:off x="3571868" y="2455244"/>
              <a:ext cx="482068" cy="2367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03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de-DE" sz="1400" dirty="0" err="1" smtClean="0">
                  <a:solidFill>
                    <a:prstClr val="black"/>
                  </a:solidFill>
                  <a:latin typeface="Calibri"/>
                </a:rPr>
                <a:t>Load</a:t>
              </a:r>
              <a:endParaRPr lang="de-DE" sz="1400" dirty="0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27" name="Gerade Verbindung 26"/>
            <p:cNvCxnSpPr/>
            <p:nvPr/>
          </p:nvCxnSpPr>
          <p:spPr>
            <a:xfrm>
              <a:off x="3286116" y="2411284"/>
              <a:ext cx="285752" cy="158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/>
          </p:nvCxnSpPr>
          <p:spPr>
            <a:xfrm>
              <a:off x="3286116" y="2766886"/>
              <a:ext cx="285752" cy="158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feld 28"/>
          <p:cNvSpPr txBox="1"/>
          <p:nvPr/>
        </p:nvSpPr>
        <p:spPr>
          <a:xfrm>
            <a:off x="304064" y="2256965"/>
            <a:ext cx="1826159" cy="523230"/>
          </a:xfrm>
          <a:prstGeom prst="rect">
            <a:avLst/>
          </a:prstGeom>
          <a:noFill/>
        </p:spPr>
        <p:txBody>
          <a:bodyPr wrap="none" lIns="91404" tIns="45705" rIns="91404" bIns="45705" rtlCol="0">
            <a:spAutoFit/>
          </a:bodyPr>
          <a:lstStyle/>
          <a:p>
            <a:pPr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de-DE" sz="1400" dirty="0" smtClean="0">
                <a:solidFill>
                  <a:prstClr val="black"/>
                </a:solidFill>
                <a:latin typeface="Calibri"/>
              </a:rPr>
              <a:t>LISN = Line </a:t>
            </a:r>
            <a:r>
              <a:rPr lang="de-DE" sz="1400" dirty="0" err="1" smtClean="0">
                <a:solidFill>
                  <a:prstClr val="black"/>
                </a:solidFill>
                <a:latin typeface="Calibri"/>
              </a:rPr>
              <a:t>Impedance</a:t>
            </a:r>
            <a:r>
              <a:rPr lang="de-DE" sz="1400" dirty="0" smtClean="0">
                <a:solidFill>
                  <a:prstClr val="black"/>
                </a:solidFill>
                <a:latin typeface="Calibri"/>
              </a:rPr>
              <a:t/>
            </a:r>
            <a:br>
              <a:rPr lang="de-DE" sz="1400" dirty="0" smtClean="0">
                <a:solidFill>
                  <a:prstClr val="black"/>
                </a:solidFill>
                <a:latin typeface="Calibri"/>
              </a:rPr>
            </a:br>
            <a:r>
              <a:rPr lang="de-DE" sz="1400" dirty="0" err="1" smtClean="0">
                <a:solidFill>
                  <a:prstClr val="black"/>
                </a:solidFill>
                <a:latin typeface="Calibri"/>
              </a:rPr>
              <a:t>Stabilization</a:t>
            </a:r>
            <a:r>
              <a:rPr lang="de-DE" sz="1400" dirty="0" smtClean="0">
                <a:solidFill>
                  <a:prstClr val="black"/>
                </a:solidFill>
                <a:latin typeface="Calibri"/>
              </a:rPr>
              <a:t> Network</a:t>
            </a:r>
            <a:endParaRPr lang="de-DE" sz="1400" dirty="0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C:\Users\Klein\SLHC\Plots\KK_AMIS2_FrequencyScan_vs_f_2\KK_AMIS2_FrequencyScan_vs_f_2_sub0_ring6_ringPos4_mean.png"/>
          <p:cNvPicPr>
            <a:picLocks noChangeAspect="1" noChangeArrowheads="1"/>
          </p:cNvPicPr>
          <p:nvPr/>
        </p:nvPicPr>
        <p:blipFill>
          <a:blip r:embed="rId3" cstate="print"/>
          <a:srcRect l="1967" t="8475" r="5941" b="5536"/>
          <a:stretch>
            <a:fillRect/>
          </a:stretch>
        </p:blipFill>
        <p:spPr bwMode="auto">
          <a:xfrm>
            <a:off x="72200" y="572281"/>
            <a:ext cx="4429156" cy="3000396"/>
          </a:xfrm>
          <a:prstGeom prst="rect">
            <a:avLst/>
          </a:prstGeom>
          <a:noFill/>
        </p:spPr>
      </p:pic>
      <p:sp>
        <p:nvSpPr>
          <p:cNvPr id="272405" name="Rectangle 21"/>
          <p:cNvSpPr>
            <a:spLocks noChangeArrowheads="1"/>
          </p:cNvSpPr>
          <p:nvPr/>
        </p:nvSpPr>
        <p:spPr bwMode="auto">
          <a:xfrm>
            <a:off x="0" y="0"/>
            <a:ext cx="9145588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400" b="1" dirty="0">
                <a:solidFill>
                  <a:srgbClr val="FFFFFF"/>
                </a:solidFill>
                <a:latin typeface="DejaVu Sans" pitchFamily="34" charset="2"/>
              </a:rPr>
              <a:t>			</a:t>
            </a:r>
            <a:r>
              <a:rPr lang="en-GB" sz="2400" b="1" dirty="0">
                <a:solidFill>
                  <a:srgbClr val="FFFFFF"/>
                </a:solidFill>
              </a:rPr>
              <a:t>Welcome</a:t>
            </a:r>
            <a:endParaRPr lang="en-GB" dirty="0">
              <a:solidFill>
                <a:srgbClr val="FFFFFF"/>
              </a:solidFill>
              <a:latin typeface="DejaVu Sans" pitchFamily="34" charset="2"/>
            </a:endParaRPr>
          </a:p>
        </p:txBody>
      </p:sp>
      <p:pic>
        <p:nvPicPr>
          <p:cNvPr id="272406" name="Picture 22" descr="balkenUnte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581"/>
            <a:ext cx="9158288" cy="500063"/>
          </a:xfrm>
          <a:prstGeom prst="rect">
            <a:avLst/>
          </a:prstGeom>
          <a:noFill/>
        </p:spPr>
      </p:pic>
      <p:pic>
        <p:nvPicPr>
          <p:cNvPr id="272407" name="Picture 2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05838" y="0"/>
            <a:ext cx="5397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72386" name="Rectangle 2"/>
          <p:cNvSpPr>
            <a:spLocks noChangeArrowheads="1"/>
          </p:cNvSpPr>
          <p:nvPr/>
        </p:nvSpPr>
        <p:spPr bwMode="auto">
          <a:xfrm>
            <a:off x="1836745" y="0"/>
            <a:ext cx="67691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algn="ctr"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800" b="1" dirty="0" smtClean="0">
                <a:solidFill>
                  <a:srgbClr val="FFFFFF"/>
                </a:solidFill>
                <a:latin typeface="Calibri" pitchFamily="34" charset="0"/>
              </a:rPr>
              <a:t>Influence of the Switching Frequency</a:t>
            </a:r>
            <a:endParaRPr lang="en-GB" sz="2800" baseline="-250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0" y="6597657"/>
            <a:ext cx="9145588" cy="261938"/>
          </a:xfrm>
          <a:prstGeom prst="rect">
            <a:avLst/>
          </a:prstGeom>
          <a:gradFill rotWithShape="1">
            <a:gsLst>
              <a:gs pos="0">
                <a:srgbClr val="003399">
                  <a:gamma/>
                  <a:tint val="8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377" tIns="45692" rIns="91377" bIns="45692" anchor="ctr"/>
          <a:lstStyle/>
          <a:p>
            <a:endParaRPr lang="de-DE"/>
          </a:p>
        </p:txBody>
      </p:sp>
      <p:sp>
        <p:nvSpPr>
          <p:cNvPr id="17" name="Datumsplatzhalter 12"/>
          <p:cNvSpPr>
            <a:spLocks noGrp="1"/>
          </p:cNvSpPr>
          <p:nvPr>
            <p:ph type="dt" sz="half" idx="10"/>
          </p:nvPr>
        </p:nvSpPr>
        <p:spPr>
          <a:xfrm>
            <a:off x="762" y="6550472"/>
            <a:ext cx="2133600" cy="365125"/>
          </a:xfrm>
        </p:spPr>
        <p:txBody>
          <a:bodyPr/>
          <a:lstStyle/>
          <a:p>
            <a:r>
              <a:rPr lang="de-DE" smtClean="0">
                <a:solidFill>
                  <a:schemeClr val="bg1"/>
                </a:solidFill>
                <a:latin typeface="+mn-lt"/>
              </a:rPr>
              <a:t>31.03.2010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2143909" y="6550472"/>
            <a:ext cx="4786346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  <a:latin typeface="+mn-lt"/>
              </a:rPr>
              <a:t>Jan Sammet</a:t>
            </a:r>
            <a:endParaRPr lang="de-DE" dirty="0">
              <a:latin typeface="+mn-lt"/>
            </a:endParaRPr>
          </a:p>
        </p:txBody>
      </p:sp>
      <p:sp>
        <p:nvSpPr>
          <p:cNvPr id="18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6893988" y="6550472"/>
            <a:ext cx="2133600" cy="365125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- </a:t>
            </a:r>
            <a:fld id="{68BDF816-A340-4A1E-A272-4E05686E39AE}" type="slidenum">
              <a:rPr lang="de-DE" smtClean="0">
                <a:solidFill>
                  <a:schemeClr val="bg1"/>
                </a:solidFill>
                <a:latin typeface="+mn-lt"/>
              </a:rPr>
              <a:pPr/>
              <a:t>23</a:t>
            </a:fld>
            <a:r>
              <a:rPr lang="de-DE" dirty="0" smtClean="0">
                <a:solidFill>
                  <a:schemeClr val="bg1"/>
                </a:solidFill>
                <a:latin typeface="+mn-lt"/>
              </a:rPr>
              <a:t> -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215083" y="4072743"/>
            <a:ext cx="4155305" cy="2464777"/>
          </a:xfrm>
          <a:prstGeom prst="rect">
            <a:avLst/>
          </a:prstGeom>
          <a:noFill/>
        </p:spPr>
        <p:txBody>
          <a:bodyPr wrap="none" lIns="91377" tIns="45692" rIns="91377" bIns="45692" rtlCol="0">
            <a:spAutoFit/>
          </a:bodyPr>
          <a:lstStyle/>
          <a:p>
            <a:pPr>
              <a:spcAft>
                <a:spcPts val="1200"/>
              </a:spcAft>
              <a:buSzPct val="100000"/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GB" dirty="0" smtClean="0">
                <a:sym typeface="Symbol"/>
              </a:rPr>
              <a:t></a:t>
            </a:r>
            <a:r>
              <a:rPr lang="en-GB" dirty="0" err="1" smtClean="0">
                <a:sym typeface="Symbol"/>
              </a:rPr>
              <a:t>V</a:t>
            </a:r>
            <a:r>
              <a:rPr lang="en-GB" baseline="-25000" dirty="0" err="1" smtClean="0">
                <a:sym typeface="Symbol"/>
              </a:rPr>
              <a:t>out</a:t>
            </a:r>
            <a:r>
              <a:rPr lang="en-GB" dirty="0" smtClean="0">
                <a:sym typeface="Symbol"/>
              </a:rPr>
              <a:t> ~ 1/f²</a:t>
            </a:r>
            <a:br>
              <a:rPr lang="en-GB" dirty="0" smtClean="0">
                <a:sym typeface="Symbol"/>
              </a:rPr>
            </a:br>
            <a:r>
              <a:rPr lang="en-GB" dirty="0" smtClean="0">
                <a:sym typeface="Symbol"/>
              </a:rPr>
              <a:t>  </a:t>
            </a:r>
            <a:r>
              <a:rPr lang="en-GB" dirty="0" smtClean="0">
                <a:sym typeface="Wingdings" pitchFamily="2" charset="2"/>
              </a:rPr>
              <a:t> </a:t>
            </a:r>
            <a:r>
              <a:rPr lang="en-GB" dirty="0" smtClean="0">
                <a:sym typeface="Symbol"/>
              </a:rPr>
              <a:t>Noise of AMIS2 converter decreases</a:t>
            </a:r>
            <a:br>
              <a:rPr lang="en-GB" dirty="0" smtClean="0">
                <a:sym typeface="Symbol"/>
              </a:rPr>
            </a:br>
            <a:r>
              <a:rPr lang="en-GB" dirty="0" smtClean="0">
                <a:sym typeface="Symbol"/>
              </a:rPr>
              <a:t>       for higher frequencies</a:t>
            </a:r>
            <a:br>
              <a:rPr lang="en-GB" dirty="0" smtClean="0">
                <a:sym typeface="Symbol"/>
              </a:rPr>
            </a:br>
            <a:r>
              <a:rPr lang="en-GB" dirty="0" smtClean="0">
                <a:sym typeface="Symbol"/>
              </a:rPr>
              <a:t>  </a:t>
            </a:r>
            <a:r>
              <a:rPr lang="en-GB" dirty="0" smtClean="0">
                <a:sym typeface="Wingdings" pitchFamily="2" charset="2"/>
              </a:rPr>
              <a:t> </a:t>
            </a:r>
            <a:r>
              <a:rPr lang="en-GB" dirty="0" smtClean="0">
                <a:sym typeface="Symbol"/>
              </a:rPr>
              <a:t>Noise wings shrink (2.5V)</a:t>
            </a:r>
          </a:p>
          <a:p>
            <a:pPr>
              <a:spcAft>
                <a:spcPts val="1200"/>
              </a:spcAft>
              <a:buSzPct val="100000"/>
              <a:buFont typeface="Arial" pitchFamily="34" charset="0"/>
              <a:buChar char="•"/>
            </a:pPr>
            <a:r>
              <a:rPr lang="en-GB" dirty="0" smtClean="0">
                <a:sym typeface="Symbol"/>
              </a:rPr>
              <a:t> </a:t>
            </a:r>
            <a:r>
              <a:rPr lang="en-GB" dirty="0" err="1" smtClean="0">
                <a:sym typeface="Symbol"/>
              </a:rPr>
              <a:t>Enpirion</a:t>
            </a:r>
            <a:r>
              <a:rPr lang="en-GB" dirty="0" smtClean="0">
                <a:sym typeface="Symbol"/>
              </a:rPr>
              <a:t> ASIC on AC2 works at 4MHz</a:t>
            </a:r>
            <a:br>
              <a:rPr lang="en-GB" dirty="0" smtClean="0">
                <a:sym typeface="Symbol"/>
              </a:rPr>
            </a:br>
            <a:r>
              <a:rPr lang="en-GB" dirty="0" smtClean="0">
                <a:sym typeface="Symbol"/>
              </a:rPr>
              <a:t>  </a:t>
            </a:r>
            <a:r>
              <a:rPr lang="en-GB" dirty="0" smtClean="0">
                <a:sym typeface="Wingdings" pitchFamily="2" charset="2"/>
              </a:rPr>
              <a:t> Wings do not appear</a:t>
            </a:r>
            <a:endParaRPr lang="en-GB" dirty="0" smtClean="0">
              <a:sym typeface="Symbol"/>
            </a:endParaRPr>
          </a:p>
          <a:p>
            <a:pPr>
              <a:spcAft>
                <a:spcPts val="1200"/>
              </a:spcAft>
              <a:buSzPct val="100000"/>
              <a:buFont typeface="Arial" pitchFamily="34" charset="0"/>
              <a:buChar char="•"/>
            </a:pPr>
            <a:r>
              <a:rPr lang="en-GB" dirty="0" smtClean="0">
                <a:sym typeface="Symbol"/>
              </a:rPr>
              <a:t> Wings often indicate non-conductive noise</a:t>
            </a:r>
          </a:p>
          <a:p>
            <a:pPr>
              <a:spcAft>
                <a:spcPts val="1200"/>
              </a:spcAft>
              <a:buSzPct val="100000"/>
              <a:buFont typeface="Arial" pitchFamily="34" charset="0"/>
              <a:buChar char="•"/>
            </a:pPr>
            <a:r>
              <a:rPr lang="en-GB" dirty="0" smtClean="0">
                <a:sym typeface="Symbol"/>
              </a:rPr>
              <a:t> Modules might be less sensitive at 4MHz</a:t>
            </a:r>
          </a:p>
        </p:txBody>
      </p:sp>
      <p:pic>
        <p:nvPicPr>
          <p:cNvPr id="24" name="Picture 2" descr="C:\Users\Klein\SLHC\Plots\KK_AMIS2_FrequencyScan_2_2.5V\KK_AMIS2_FrequencyScan_2_2.5V_sub0_ring6_ringPos4_noise_y_from_1.7_till_3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29991" y="566678"/>
            <a:ext cx="4143404" cy="3005999"/>
          </a:xfrm>
          <a:prstGeom prst="rect">
            <a:avLst/>
          </a:prstGeom>
          <a:noFill/>
        </p:spPr>
      </p:pic>
      <p:pic>
        <p:nvPicPr>
          <p:cNvPr id="25" name="Picture 4" descr="C:\Users\Klein\SLHC\Plots\KK_AMIS2_FrequencyScan_2_1.25V\KK_AMIS2_FrequencyScan_2_1.25V_sub0_ring6_ringPos4_noise_y_from_1.7_till_3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02271" y="3572670"/>
            <a:ext cx="4135681" cy="3000396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21"/>
          <p:cNvGrpSpPr/>
          <p:nvPr/>
        </p:nvGrpSpPr>
        <p:grpSpPr>
          <a:xfrm>
            <a:off x="285521" y="1786720"/>
            <a:ext cx="5716033" cy="1760255"/>
            <a:chOff x="72200" y="2215680"/>
            <a:chExt cx="5716033" cy="1760255"/>
          </a:xfrm>
        </p:grpSpPr>
        <p:pic>
          <p:nvPicPr>
            <p:cNvPr id="10" name="Picture 17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8080C0"/>
                </a:clrFrom>
                <a:clrTo>
                  <a:srgbClr val="8080C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2200" y="2215680"/>
              <a:ext cx="5716033" cy="17602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Textfeld 14"/>
            <p:cNvSpPr txBox="1"/>
            <p:nvPr/>
          </p:nvSpPr>
          <p:spPr>
            <a:xfrm>
              <a:off x="5002278" y="2358589"/>
              <a:ext cx="648047" cy="43098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91386" tIns="45697" rIns="91386" bIns="45697" rtlCol="0">
              <a:spAutoFit/>
            </a:bodyPr>
            <a:lstStyle/>
            <a:p>
              <a:pPr defTabSz="913847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de-DE" sz="1100" dirty="0" smtClean="0">
                  <a:solidFill>
                    <a:prstClr val="black"/>
                  </a:solidFill>
                  <a:latin typeface="Calibri"/>
                </a:rPr>
                <a:t>CMS </a:t>
              </a:r>
            </a:p>
            <a:p>
              <a:pPr defTabSz="913847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de-DE" sz="1100" dirty="0" smtClean="0">
                  <a:solidFill>
                    <a:prstClr val="black"/>
                  </a:solidFill>
                  <a:latin typeface="Calibri"/>
                </a:rPr>
                <a:t>Module</a:t>
              </a:r>
              <a:endParaRPr lang="de-DE" sz="1100" dirty="0">
                <a:solidFill>
                  <a:prstClr val="black"/>
                </a:solidFill>
                <a:latin typeface="Calibri"/>
              </a:endParaRPr>
            </a:p>
          </p:txBody>
        </p:sp>
      </p:grpSp>
      <p:pic>
        <p:nvPicPr>
          <p:cNvPr id="16" name="Grafik 15" descr="KK_BCI_Peak_70_0.1-100MHz_all_30_strip512_4.png"/>
          <p:cNvPicPr>
            <a:picLocks noChangeAspect="1"/>
          </p:cNvPicPr>
          <p:nvPr/>
        </p:nvPicPr>
        <p:blipFill>
          <a:blip r:embed="rId4" cstate="print"/>
          <a:srcRect t="3511" r="3409"/>
          <a:stretch>
            <a:fillRect/>
          </a:stretch>
        </p:blipFill>
        <p:spPr>
          <a:xfrm>
            <a:off x="4644232" y="3495206"/>
            <a:ext cx="4418349" cy="3006422"/>
          </a:xfrm>
          <a:prstGeom prst="rect">
            <a:avLst/>
          </a:prstGeom>
        </p:spPr>
      </p:pic>
      <p:sp>
        <p:nvSpPr>
          <p:cNvPr id="375852" name="Rectangle 44"/>
          <p:cNvSpPr>
            <a:spLocks noChangeArrowheads="1"/>
          </p:cNvSpPr>
          <p:nvPr/>
        </p:nvSpPr>
        <p:spPr bwMode="auto">
          <a:xfrm>
            <a:off x="0" y="0"/>
            <a:ext cx="9145588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400" b="1" dirty="0">
                <a:solidFill>
                  <a:srgbClr val="FFFFFF"/>
                </a:solidFill>
                <a:latin typeface="DejaVu Sans" pitchFamily="34" charset="2"/>
              </a:rPr>
              <a:t>			</a:t>
            </a:r>
            <a:r>
              <a:rPr lang="en-GB" sz="2400" b="1" dirty="0">
                <a:solidFill>
                  <a:srgbClr val="FFFFFF"/>
                </a:solidFill>
              </a:rPr>
              <a:t>Welcome</a:t>
            </a:r>
            <a:endParaRPr lang="en-GB" dirty="0">
              <a:solidFill>
                <a:srgbClr val="FFFFFF"/>
              </a:solidFill>
              <a:latin typeface="DejaVu Sans" pitchFamily="34" charset="2"/>
            </a:endParaRPr>
          </a:p>
        </p:txBody>
      </p:sp>
      <p:pic>
        <p:nvPicPr>
          <p:cNvPr id="375853" name="Picture 45" descr="balkenUnte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-1581"/>
            <a:ext cx="9158288" cy="500063"/>
          </a:xfrm>
          <a:prstGeom prst="rect">
            <a:avLst/>
          </a:prstGeom>
          <a:noFill/>
        </p:spPr>
      </p:pic>
      <p:pic>
        <p:nvPicPr>
          <p:cNvPr id="375854" name="Picture 4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05838" y="0"/>
            <a:ext cx="5397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75855" name="Rectangle 47"/>
          <p:cNvSpPr>
            <a:spLocks noChangeArrowheads="1"/>
          </p:cNvSpPr>
          <p:nvPr/>
        </p:nvSpPr>
        <p:spPr bwMode="auto">
          <a:xfrm>
            <a:off x="1836745" y="0"/>
            <a:ext cx="67691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algn="ctr"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800" b="1" dirty="0" smtClean="0">
                <a:solidFill>
                  <a:srgbClr val="FFFFFF"/>
                </a:solidFill>
                <a:latin typeface="Calibri" pitchFamily="34" charset="0"/>
              </a:rPr>
              <a:t>Noise Susceptibility of APV25 Strip Modules</a:t>
            </a:r>
            <a:endParaRPr lang="en-GB" sz="28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60" name="Rectangle 26"/>
          <p:cNvSpPr>
            <a:spLocks noChangeArrowheads="1"/>
          </p:cNvSpPr>
          <p:nvPr/>
        </p:nvSpPr>
        <p:spPr bwMode="auto">
          <a:xfrm>
            <a:off x="0" y="6597657"/>
            <a:ext cx="9145588" cy="261938"/>
          </a:xfrm>
          <a:prstGeom prst="rect">
            <a:avLst/>
          </a:prstGeom>
          <a:gradFill rotWithShape="1">
            <a:gsLst>
              <a:gs pos="0">
                <a:srgbClr val="003399">
                  <a:gamma/>
                  <a:tint val="8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377" tIns="45692" rIns="91377" bIns="45692" anchor="ctr"/>
          <a:lstStyle/>
          <a:p>
            <a:endParaRPr lang="de-DE"/>
          </a:p>
        </p:txBody>
      </p:sp>
      <p:sp>
        <p:nvSpPr>
          <p:cNvPr id="161" name="Datumsplatzhalter 12"/>
          <p:cNvSpPr>
            <a:spLocks noGrp="1"/>
          </p:cNvSpPr>
          <p:nvPr>
            <p:ph type="dt" sz="half" idx="10"/>
          </p:nvPr>
        </p:nvSpPr>
        <p:spPr>
          <a:xfrm>
            <a:off x="762" y="6550472"/>
            <a:ext cx="2133600" cy="365125"/>
          </a:xfrm>
        </p:spPr>
        <p:txBody>
          <a:bodyPr/>
          <a:lstStyle/>
          <a:p>
            <a:r>
              <a:rPr lang="de-DE" smtClean="0">
                <a:solidFill>
                  <a:schemeClr val="bg1"/>
                </a:solidFill>
                <a:latin typeface="+mn-lt"/>
              </a:rPr>
              <a:t>31.03.2010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3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2143909" y="6550472"/>
            <a:ext cx="4786346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  <a:latin typeface="+mn-lt"/>
              </a:rPr>
              <a:t>Jan Sammet</a:t>
            </a:r>
            <a:endParaRPr lang="de-DE" dirty="0">
              <a:latin typeface="+mn-lt"/>
            </a:endParaRPr>
          </a:p>
        </p:txBody>
      </p:sp>
      <p:sp>
        <p:nvSpPr>
          <p:cNvPr id="118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6893988" y="6550472"/>
            <a:ext cx="2133600" cy="365125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Calibri" pitchFamily="34" charset="0"/>
              </a:rPr>
              <a:t>- </a:t>
            </a:r>
            <a:fld id="{68BDF816-A340-4A1E-A272-4E05686E39AE}" type="slidenum">
              <a:rPr lang="de-DE" smtClean="0">
                <a:solidFill>
                  <a:schemeClr val="bg1"/>
                </a:solidFill>
                <a:latin typeface="Calibri" pitchFamily="34" charset="0"/>
              </a:rPr>
              <a:pPr/>
              <a:t>24</a:t>
            </a:fld>
            <a:r>
              <a:rPr lang="de-DE" dirty="0" smtClean="0">
                <a:solidFill>
                  <a:schemeClr val="bg1"/>
                </a:solidFill>
                <a:latin typeface="Calibri" pitchFamily="34" charset="0"/>
              </a:rPr>
              <a:t> -</a:t>
            </a:r>
            <a:endParaRPr lang="de-D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04339" y="643713"/>
            <a:ext cx="7065736" cy="959191"/>
          </a:xfrm>
          <a:prstGeom prst="rect">
            <a:avLst/>
          </a:prstGeom>
          <a:noFill/>
        </p:spPr>
        <p:txBody>
          <a:bodyPr wrap="none" lIns="91386" tIns="45697" rIns="91386" bIns="45697" rtlCol="0">
            <a:spAutoFit/>
          </a:bodyPr>
          <a:lstStyle/>
          <a:p>
            <a:pPr defTabSz="913847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lang="de-DE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Bulk </a:t>
            </a:r>
            <a:r>
              <a:rPr lang="de-DE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current</a:t>
            </a:r>
            <a:r>
              <a:rPr lang="de-DE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injection</a:t>
            </a:r>
            <a:r>
              <a:rPr lang="de-DE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(BCI) </a:t>
            </a:r>
            <a:r>
              <a:rPr lang="de-DE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method</a:t>
            </a:r>
            <a:r>
              <a:rPr lang="de-DE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used</a:t>
            </a:r>
            <a:endParaRPr lang="de-DE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defTabSz="913847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lang="de-DE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de-DE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noise</a:t>
            </a:r>
            <a:r>
              <a:rPr lang="de-DE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current</a:t>
            </a:r>
            <a:r>
              <a:rPr lang="de-DE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de-DE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70dB</a:t>
            </a:r>
            <a:r>
              <a:rPr lang="de-DE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  <a:sym typeface="Symbol"/>
              </a:rPr>
              <a:t></a:t>
            </a:r>
            <a:r>
              <a:rPr lang="de-DE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 (</a:t>
            </a:r>
            <a:r>
              <a:rPr lang="de-DE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de-DE" baseline="-250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eff</a:t>
            </a:r>
            <a:r>
              <a:rPr lang="de-DE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= 3.16mA) </a:t>
            </a:r>
            <a:r>
              <a:rPr lang="de-DE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de-DE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injected</a:t>
            </a:r>
            <a:r>
              <a:rPr lang="de-DE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into</a:t>
            </a:r>
            <a:r>
              <a:rPr lang="de-DE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de-DE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power </a:t>
            </a:r>
            <a:r>
              <a:rPr lang="de-DE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lines</a:t>
            </a:r>
            <a:r>
              <a:rPr lang="de-DE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456931" lvl="1" indent="0" defTabSz="913847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Symbol" pitchFamily="18" charset="2"/>
              <a:buChar char="-"/>
            </a:pPr>
            <a:r>
              <a:rPr lang="de-DE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Differential Mode (DM) </a:t>
            </a:r>
            <a:r>
              <a:rPr lang="de-DE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de-DE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Common Mode (CM) on 2.5V </a:t>
            </a:r>
            <a:r>
              <a:rPr lang="de-DE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de-DE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1.25V </a:t>
            </a:r>
          </a:p>
        </p:txBody>
      </p:sp>
      <p:pic>
        <p:nvPicPr>
          <p:cNvPr id="13" name="Picture 6" descr="C:\Users\Klein\Pictures\SLHC\Einstreumessungen\DSCN4279.JPG"/>
          <p:cNvPicPr>
            <a:picLocks noChangeAspect="1" noChangeArrowheads="1"/>
          </p:cNvPicPr>
          <p:nvPr/>
        </p:nvPicPr>
        <p:blipFill>
          <a:blip r:embed="rId7" cstate="print"/>
          <a:srcRect l="18551" t="12813" r="4593"/>
          <a:stretch>
            <a:fillRect/>
          </a:stretch>
        </p:blipFill>
        <p:spPr bwMode="auto">
          <a:xfrm>
            <a:off x="7001686" y="1786720"/>
            <a:ext cx="1816703" cy="1546018"/>
          </a:xfrm>
          <a:prstGeom prst="rect">
            <a:avLst/>
          </a:prstGeom>
          <a:noFill/>
        </p:spPr>
      </p:pic>
      <p:sp>
        <p:nvSpPr>
          <p:cNvPr id="23" name="Rechteck 22"/>
          <p:cNvSpPr/>
          <p:nvPr/>
        </p:nvSpPr>
        <p:spPr>
          <a:xfrm>
            <a:off x="115219" y="3786984"/>
            <a:ext cx="3998210" cy="25006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3755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From 1 to 4 MHz susceptibility </a:t>
            </a:r>
            <a:r>
              <a:rPr lang="en-GB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in</a:t>
            </a:r>
            <a:r>
              <a:rPr lang="en-GB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creases</a:t>
            </a:r>
          </a:p>
          <a:p>
            <a:pPr lvl="0" defTabSz="913755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However influence of radiated noise is</a:t>
            </a:r>
            <a:br>
              <a:rPr lang="en-GB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GB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bigger at 1 MHz</a:t>
            </a:r>
          </a:p>
          <a:p>
            <a:pPr lvl="0" defTabSz="913755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endParaRPr lang="en-GB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defTabSz="913755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</a:pPr>
            <a:r>
              <a:rPr lang="en-GB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en-GB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Amount of radiated noise is much</a:t>
            </a:r>
            <a:br>
              <a:rPr lang="en-GB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</a:br>
            <a:r>
              <a:rPr lang="en-GB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        smaller at 4 MHz</a:t>
            </a:r>
            <a:br>
              <a:rPr lang="en-GB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</a:br>
            <a:r>
              <a:rPr lang="en-GB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	and/or</a:t>
            </a:r>
            <a:br>
              <a:rPr lang="en-GB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</a:br>
            <a:r>
              <a:rPr lang="en-GB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        Radiated noise susceptibility of the</a:t>
            </a:r>
            <a:br>
              <a:rPr lang="en-GB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</a:br>
            <a:r>
              <a:rPr lang="en-GB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        modules is higher at 1 MHz</a:t>
            </a:r>
            <a:endParaRPr lang="en-GB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C:\Nameless\Arbeit\talks\interneMeetings\nextMeeting\ac2StandardC_2550mV_500mA_miniTor\DSCN4942.JPG"/>
          <p:cNvPicPr>
            <a:picLocks noChangeAspect="1" noChangeArrowheads="1"/>
          </p:cNvPicPr>
          <p:nvPr/>
        </p:nvPicPr>
        <p:blipFill>
          <a:blip r:embed="rId3" cstate="print"/>
          <a:srcRect l="14549" t="20746" r="5261" b="18171"/>
          <a:stretch>
            <a:fillRect/>
          </a:stretch>
        </p:blipFill>
        <p:spPr bwMode="auto">
          <a:xfrm>
            <a:off x="286514" y="2715414"/>
            <a:ext cx="300039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2405" name="Rectangle 21"/>
          <p:cNvSpPr>
            <a:spLocks noChangeArrowheads="1"/>
          </p:cNvSpPr>
          <p:nvPr/>
        </p:nvSpPr>
        <p:spPr bwMode="auto">
          <a:xfrm>
            <a:off x="0" y="0"/>
            <a:ext cx="9145588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400" b="1" dirty="0">
                <a:solidFill>
                  <a:srgbClr val="FFFFFF"/>
                </a:solidFill>
                <a:latin typeface="DejaVu Sans" pitchFamily="34" charset="2"/>
              </a:rPr>
              <a:t>			</a:t>
            </a:r>
            <a:r>
              <a:rPr lang="en-GB" sz="2400" b="1" dirty="0">
                <a:solidFill>
                  <a:srgbClr val="FFFFFF"/>
                </a:solidFill>
              </a:rPr>
              <a:t>Welcome</a:t>
            </a:r>
            <a:endParaRPr lang="en-GB" dirty="0">
              <a:solidFill>
                <a:srgbClr val="FFFFFF"/>
              </a:solidFill>
              <a:latin typeface="DejaVu Sans" pitchFamily="34" charset="2"/>
            </a:endParaRPr>
          </a:p>
        </p:txBody>
      </p:sp>
      <p:pic>
        <p:nvPicPr>
          <p:cNvPr id="272406" name="Picture 22" descr="balkenUnte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581"/>
            <a:ext cx="9158288" cy="500063"/>
          </a:xfrm>
          <a:prstGeom prst="rect">
            <a:avLst/>
          </a:prstGeom>
          <a:noFill/>
        </p:spPr>
      </p:pic>
      <p:pic>
        <p:nvPicPr>
          <p:cNvPr id="272407" name="Picture 2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05838" y="0"/>
            <a:ext cx="5397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0" y="6597657"/>
            <a:ext cx="9145588" cy="261938"/>
          </a:xfrm>
          <a:prstGeom prst="rect">
            <a:avLst/>
          </a:prstGeom>
          <a:gradFill rotWithShape="1">
            <a:gsLst>
              <a:gs pos="0">
                <a:srgbClr val="003399">
                  <a:gamma/>
                  <a:tint val="8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377" tIns="45692" rIns="91377" bIns="45692" anchor="ctr"/>
          <a:lstStyle/>
          <a:p>
            <a:endParaRPr lang="de-DE"/>
          </a:p>
        </p:txBody>
      </p:sp>
      <p:sp>
        <p:nvSpPr>
          <p:cNvPr id="17" name="Datumsplatzhalter 12"/>
          <p:cNvSpPr>
            <a:spLocks noGrp="1"/>
          </p:cNvSpPr>
          <p:nvPr>
            <p:ph type="dt" sz="half" idx="10"/>
          </p:nvPr>
        </p:nvSpPr>
        <p:spPr>
          <a:xfrm>
            <a:off x="762" y="6550472"/>
            <a:ext cx="2133600" cy="365125"/>
          </a:xfrm>
        </p:spPr>
        <p:txBody>
          <a:bodyPr/>
          <a:lstStyle/>
          <a:p>
            <a:r>
              <a:rPr lang="de-DE" smtClean="0">
                <a:solidFill>
                  <a:schemeClr val="bg1"/>
                </a:solidFill>
                <a:latin typeface="+mn-lt"/>
              </a:rPr>
              <a:t>31.03.2010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2143909" y="6550472"/>
            <a:ext cx="4786346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  <a:latin typeface="+mn-lt"/>
              </a:rPr>
              <a:t>Jan Sammet</a:t>
            </a:r>
            <a:endParaRPr lang="de-DE" dirty="0">
              <a:latin typeface="+mn-lt"/>
            </a:endParaRPr>
          </a:p>
        </p:txBody>
      </p:sp>
      <p:sp>
        <p:nvSpPr>
          <p:cNvPr id="18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6893988" y="6550472"/>
            <a:ext cx="2133600" cy="365125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- </a:t>
            </a:r>
            <a:fld id="{68BDF816-A340-4A1E-A272-4E05686E39AE}" type="slidenum">
              <a:rPr lang="de-DE" smtClean="0">
                <a:solidFill>
                  <a:schemeClr val="bg1"/>
                </a:solidFill>
                <a:latin typeface="+mn-lt"/>
              </a:rPr>
              <a:pPr/>
              <a:t>25</a:t>
            </a:fld>
            <a:r>
              <a:rPr lang="de-DE" dirty="0" smtClean="0">
                <a:solidFill>
                  <a:schemeClr val="bg1"/>
                </a:solidFill>
                <a:latin typeface="+mn-lt"/>
              </a:rPr>
              <a:t> -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836745" y="0"/>
            <a:ext cx="67691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algn="ctr"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800" b="1" dirty="0" smtClean="0">
                <a:solidFill>
                  <a:srgbClr val="FFFFFF"/>
                </a:solidFill>
                <a:latin typeface="Calibri" pitchFamily="34" charset="0"/>
              </a:rPr>
              <a:t>Set-Up to Measure Electromagnetic Fields</a:t>
            </a:r>
            <a:endParaRPr lang="en-GB" sz="28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24" name="Picture 2" descr="C:\Nameless\Arbeit\talks\interneMeetings\nextMeeting\DSCN4931.JPG"/>
          <p:cNvPicPr>
            <a:picLocks noChangeAspect="1" noChangeArrowheads="1"/>
          </p:cNvPicPr>
          <p:nvPr/>
        </p:nvPicPr>
        <p:blipFill>
          <a:blip r:embed="rId6" cstate="print"/>
          <a:srcRect t="5501" b="22981"/>
          <a:stretch>
            <a:fillRect/>
          </a:stretch>
        </p:blipFill>
        <p:spPr bwMode="auto">
          <a:xfrm>
            <a:off x="286514" y="786595"/>
            <a:ext cx="319566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2" descr="C:\Nameless\Arbeit\talks\interneMeetings\nextMeeting\ac2StandardC_2550mV_500mA_miniTor\DSCN4942.JPG"/>
          <p:cNvPicPr>
            <a:picLocks noChangeAspect="1" noChangeArrowheads="1"/>
          </p:cNvPicPr>
          <p:nvPr/>
        </p:nvPicPr>
        <p:blipFill>
          <a:blip r:embed="rId7" cstate="print"/>
          <a:srcRect t="10145" b="23188"/>
          <a:stretch>
            <a:fillRect/>
          </a:stretch>
        </p:blipFill>
        <p:spPr bwMode="auto">
          <a:xfrm rot="10800000">
            <a:off x="286514" y="4787116"/>
            <a:ext cx="2928958" cy="1464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5" name="Gerade Verbindung mit Pfeil 34"/>
          <p:cNvCxnSpPr/>
          <p:nvPr/>
        </p:nvCxnSpPr>
        <p:spPr>
          <a:xfrm rot="10800000">
            <a:off x="1358077" y="3786988"/>
            <a:ext cx="785812" cy="285750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/>
          <p:cNvCxnSpPr/>
          <p:nvPr/>
        </p:nvCxnSpPr>
        <p:spPr>
          <a:xfrm flipV="1">
            <a:off x="2143889" y="3715558"/>
            <a:ext cx="642938" cy="357187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mit Pfeil 38"/>
          <p:cNvCxnSpPr/>
          <p:nvPr/>
        </p:nvCxnSpPr>
        <p:spPr>
          <a:xfrm rot="5400000" flipH="1" flipV="1">
            <a:off x="1858933" y="3500444"/>
            <a:ext cx="571500" cy="1588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feld 22"/>
          <p:cNvSpPr txBox="1">
            <a:spLocks noChangeArrowheads="1"/>
          </p:cNvSpPr>
          <p:nvPr/>
        </p:nvSpPr>
        <p:spPr bwMode="auto">
          <a:xfrm>
            <a:off x="2716200" y="3670134"/>
            <a:ext cx="320922" cy="331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7" tIns="45692" rIns="91377" bIns="45692">
            <a:spAutoFit/>
          </a:bodyPr>
          <a:lstStyle/>
          <a:p>
            <a:r>
              <a:rPr lang="de-DE" b="1" dirty="0" smtClean="0">
                <a:solidFill>
                  <a:schemeClr val="bg1"/>
                </a:solidFill>
              </a:rPr>
              <a:t>X</a:t>
            </a:r>
            <a:endParaRPr lang="de-DE" b="1" baseline="-25000" dirty="0">
              <a:solidFill>
                <a:schemeClr val="bg1"/>
              </a:solidFill>
            </a:endParaRPr>
          </a:p>
        </p:txBody>
      </p:sp>
      <p:sp>
        <p:nvSpPr>
          <p:cNvPr id="41" name="Textfeld 23"/>
          <p:cNvSpPr txBox="1">
            <a:spLocks noChangeArrowheads="1"/>
          </p:cNvSpPr>
          <p:nvPr/>
        </p:nvSpPr>
        <p:spPr bwMode="auto">
          <a:xfrm>
            <a:off x="1109394" y="3741572"/>
            <a:ext cx="320922" cy="331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7" tIns="45692" rIns="91377" bIns="45692">
            <a:spAutoFit/>
          </a:bodyPr>
          <a:lstStyle/>
          <a:p>
            <a:r>
              <a:rPr lang="de-DE" b="1" dirty="0" smtClean="0">
                <a:solidFill>
                  <a:schemeClr val="bg1"/>
                </a:solidFill>
              </a:rPr>
              <a:t>Y</a:t>
            </a:r>
            <a:endParaRPr lang="de-DE" b="1" baseline="-25000" dirty="0">
              <a:solidFill>
                <a:schemeClr val="bg1"/>
              </a:solidFill>
            </a:endParaRPr>
          </a:p>
        </p:txBody>
      </p:sp>
      <p:sp>
        <p:nvSpPr>
          <p:cNvPr id="42" name="Textfeld 24"/>
          <p:cNvSpPr txBox="1">
            <a:spLocks noChangeArrowheads="1"/>
          </p:cNvSpPr>
          <p:nvPr/>
        </p:nvSpPr>
        <p:spPr bwMode="auto">
          <a:xfrm>
            <a:off x="2215327" y="3215488"/>
            <a:ext cx="309700" cy="331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7" tIns="45692" rIns="91377" bIns="45692">
            <a:spAutoFit/>
          </a:bodyPr>
          <a:lstStyle/>
          <a:p>
            <a:r>
              <a:rPr lang="de-DE" b="1" dirty="0" smtClean="0">
                <a:solidFill>
                  <a:schemeClr val="bg1"/>
                </a:solidFill>
              </a:rPr>
              <a:t>Z</a:t>
            </a:r>
            <a:endParaRPr lang="de-DE" b="1" baseline="-25000" dirty="0">
              <a:solidFill>
                <a:schemeClr val="bg1"/>
              </a:solidFill>
            </a:endParaRPr>
          </a:p>
        </p:txBody>
      </p:sp>
      <p:sp>
        <p:nvSpPr>
          <p:cNvPr id="59" name="Textfeld 58"/>
          <p:cNvSpPr txBox="1"/>
          <p:nvPr/>
        </p:nvSpPr>
        <p:spPr>
          <a:xfrm>
            <a:off x="3715538" y="786588"/>
            <a:ext cx="4943982" cy="5654753"/>
          </a:xfrm>
          <a:prstGeom prst="rect">
            <a:avLst/>
          </a:prstGeom>
          <a:noFill/>
        </p:spPr>
        <p:txBody>
          <a:bodyPr wrap="none" lIns="91377" tIns="45692" rIns="91377" bIns="45692" rtlCol="0">
            <a:spAutoFit/>
          </a:bodyPr>
          <a:lstStyle/>
          <a:p>
            <a:pPr>
              <a:spcAft>
                <a:spcPts val="600"/>
              </a:spcAft>
              <a:buSzPct val="100000"/>
            </a:pPr>
            <a:r>
              <a:rPr lang="en-GB" u="sng" dirty="0" smtClean="0"/>
              <a:t>Scanning Table</a:t>
            </a:r>
          </a:p>
          <a:p>
            <a:pPr>
              <a:spcAft>
                <a:spcPts val="0"/>
              </a:spcAft>
              <a:buSzPct val="100000"/>
              <a:buFont typeface="Arial" pitchFamily="34" charset="0"/>
              <a:buChar char="•"/>
            </a:pPr>
            <a:r>
              <a:rPr lang="en-GB" dirty="0" smtClean="0"/>
              <a:t> Three axes</a:t>
            </a:r>
          </a:p>
          <a:p>
            <a:pPr>
              <a:spcAft>
                <a:spcPts val="0"/>
              </a:spcAft>
              <a:buSzPct val="100000"/>
              <a:buFont typeface="Arial" pitchFamily="34" charset="0"/>
              <a:buChar char="•"/>
            </a:pPr>
            <a:r>
              <a:rPr lang="en-GB" dirty="0" smtClean="0"/>
              <a:t> Automated control via </a:t>
            </a:r>
            <a:r>
              <a:rPr lang="en-GB" dirty="0" err="1" smtClean="0"/>
              <a:t>Labview</a:t>
            </a:r>
            <a:endParaRPr lang="en-GB" dirty="0" smtClean="0"/>
          </a:p>
          <a:p>
            <a:pPr>
              <a:spcAft>
                <a:spcPts val="0"/>
              </a:spcAft>
              <a:buSzPct val="100000"/>
            </a:pPr>
            <a:endParaRPr lang="en-GB" u="sng" dirty="0" smtClean="0"/>
          </a:p>
          <a:p>
            <a:pPr>
              <a:spcAft>
                <a:spcPts val="600"/>
              </a:spcAft>
              <a:buSzPct val="100000"/>
            </a:pPr>
            <a:r>
              <a:rPr lang="en-GB" u="sng" dirty="0" smtClean="0"/>
              <a:t>B-Field Probe</a:t>
            </a:r>
          </a:p>
          <a:p>
            <a:pPr>
              <a:spcAft>
                <a:spcPts val="0"/>
              </a:spcAft>
              <a:buSzPct val="100000"/>
              <a:buFont typeface="Arial" pitchFamily="34" charset="0"/>
              <a:buChar char="•"/>
            </a:pPr>
            <a:r>
              <a:rPr lang="en-GB" dirty="0" smtClean="0"/>
              <a:t> Diameter: 1cm</a:t>
            </a:r>
          </a:p>
          <a:p>
            <a:pPr>
              <a:spcAft>
                <a:spcPts val="0"/>
              </a:spcAft>
              <a:buSzPct val="100000"/>
              <a:buFont typeface="Arial" pitchFamily="34" charset="0"/>
              <a:buChar char="•"/>
            </a:pPr>
            <a:r>
              <a:rPr lang="en-GB" dirty="0" smtClean="0"/>
              <a:t> Loop:</a:t>
            </a:r>
            <a:br>
              <a:rPr lang="en-GB" dirty="0" smtClean="0"/>
            </a:br>
            <a:r>
              <a:rPr lang="en-GB" dirty="0" smtClean="0"/>
              <a:t>	- 50 ohm coax</a:t>
            </a:r>
            <a:br>
              <a:rPr lang="en-GB" dirty="0" smtClean="0"/>
            </a:br>
            <a:r>
              <a:rPr lang="en-GB" dirty="0" smtClean="0"/>
              <a:t>	- </a:t>
            </a:r>
            <a:r>
              <a:rPr lang="en-GB" dirty="0" err="1" smtClean="0"/>
              <a:t>center</a:t>
            </a:r>
            <a:r>
              <a:rPr lang="en-GB" dirty="0" smtClean="0"/>
              <a:t> conductor and shield are 360°</a:t>
            </a:r>
            <a:br>
              <a:rPr lang="en-GB" dirty="0" smtClean="0"/>
            </a:br>
            <a:r>
              <a:rPr lang="en-GB" dirty="0" smtClean="0"/>
              <a:t>	   soldered to the shield at the shaft</a:t>
            </a:r>
            <a:br>
              <a:rPr lang="en-GB" dirty="0" smtClean="0"/>
            </a:br>
            <a:r>
              <a:rPr lang="en-GB" dirty="0" smtClean="0"/>
              <a:t>	- notch cut at the high point of the loop</a:t>
            </a:r>
            <a:br>
              <a:rPr lang="en-GB" dirty="0" smtClean="0"/>
            </a:br>
            <a:r>
              <a:rPr lang="en-GB" dirty="0" smtClean="0"/>
              <a:t>	  creates balanced E-field shield</a:t>
            </a:r>
          </a:p>
          <a:p>
            <a:pPr>
              <a:spcAft>
                <a:spcPts val="0"/>
              </a:spcAft>
              <a:buSzPct val="100000"/>
            </a:pPr>
            <a:endParaRPr lang="en-GB" dirty="0" smtClean="0"/>
          </a:p>
          <a:p>
            <a:pPr>
              <a:spcAft>
                <a:spcPts val="600"/>
              </a:spcAft>
              <a:buSzPct val="100000"/>
            </a:pPr>
            <a:r>
              <a:rPr lang="en-GB" u="sng" dirty="0" smtClean="0"/>
              <a:t>E-Field Probe</a:t>
            </a:r>
          </a:p>
          <a:p>
            <a:pPr>
              <a:spcAft>
                <a:spcPts val="0"/>
              </a:spcAft>
              <a:buSzPct val="100000"/>
              <a:buFont typeface="Arial" pitchFamily="34" charset="0"/>
              <a:buChar char="•"/>
            </a:pPr>
            <a:r>
              <a:rPr lang="en-GB" dirty="0" smtClean="0"/>
              <a:t> 50 ohm coax</a:t>
            </a:r>
          </a:p>
          <a:p>
            <a:pPr>
              <a:spcAft>
                <a:spcPts val="0"/>
              </a:spcAft>
              <a:buSzPct val="100000"/>
              <a:buFont typeface="Arial" pitchFamily="34" charset="0"/>
              <a:buChar char="•"/>
            </a:pPr>
            <a:r>
              <a:rPr lang="en-GB" dirty="0" smtClean="0"/>
              <a:t> 6mm of the centre conductor exposed at the tip</a:t>
            </a:r>
          </a:p>
          <a:p>
            <a:pPr>
              <a:spcAft>
                <a:spcPts val="0"/>
              </a:spcAft>
              <a:buSzPct val="100000"/>
            </a:pPr>
            <a:endParaRPr lang="en-GB" dirty="0" smtClean="0"/>
          </a:p>
          <a:p>
            <a:pPr>
              <a:spcAft>
                <a:spcPts val="600"/>
              </a:spcAft>
              <a:buSzPct val="100000"/>
            </a:pPr>
            <a:r>
              <a:rPr lang="en-GB" u="sng" dirty="0" smtClean="0"/>
              <a:t>Data Taking</a:t>
            </a:r>
          </a:p>
          <a:p>
            <a:pPr>
              <a:spcAft>
                <a:spcPts val="0"/>
              </a:spcAft>
              <a:buSzPct val="100000"/>
              <a:buFont typeface="Arial" pitchFamily="34" charset="0"/>
              <a:buChar char="•"/>
            </a:pPr>
            <a:r>
              <a:rPr lang="en-GB" dirty="0" smtClean="0"/>
              <a:t> To avoid false signals from other sources a</a:t>
            </a:r>
            <a:br>
              <a:rPr lang="en-GB" dirty="0" smtClean="0"/>
            </a:br>
            <a:r>
              <a:rPr lang="en-GB" dirty="0" smtClean="0"/>
              <a:t>   spectrum analyzer is used to measure the induced</a:t>
            </a:r>
            <a:br>
              <a:rPr lang="en-GB" dirty="0" smtClean="0"/>
            </a:br>
            <a:r>
              <a:rPr lang="en-GB" dirty="0" smtClean="0"/>
              <a:t>   voltages only within a small range of frequencies</a:t>
            </a:r>
          </a:p>
          <a:p>
            <a:pPr>
              <a:spcAft>
                <a:spcPts val="0"/>
              </a:spcAft>
              <a:buSzPct val="100000"/>
            </a:pPr>
            <a:endParaRPr lang="en-GB" dirty="0" smtClean="0"/>
          </a:p>
        </p:txBody>
      </p:sp>
      <p:sp>
        <p:nvSpPr>
          <p:cNvPr id="21" name="Rechteck 20"/>
          <p:cNvSpPr/>
          <p:nvPr/>
        </p:nvSpPr>
        <p:spPr>
          <a:xfrm>
            <a:off x="286514" y="5930131"/>
            <a:ext cx="1436612" cy="331181"/>
          </a:xfrm>
          <a:prstGeom prst="rect">
            <a:avLst/>
          </a:prstGeom>
        </p:spPr>
        <p:txBody>
          <a:bodyPr wrap="none" lIns="91377" tIns="45692" rIns="91377" bIns="45692">
            <a:spAutoFit/>
          </a:bodyPr>
          <a:lstStyle/>
          <a:p>
            <a:r>
              <a:rPr lang="en-GB" dirty="0" smtClean="0"/>
              <a:t>E-Field Probe</a:t>
            </a:r>
            <a:endParaRPr lang="de-DE" dirty="0"/>
          </a:p>
        </p:txBody>
      </p:sp>
      <p:sp>
        <p:nvSpPr>
          <p:cNvPr id="22" name="Rechteck 21"/>
          <p:cNvSpPr/>
          <p:nvPr/>
        </p:nvSpPr>
        <p:spPr>
          <a:xfrm>
            <a:off x="298740" y="4132083"/>
            <a:ext cx="1988045" cy="331181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lIns="91377" tIns="45692" rIns="91377" bIns="45692">
            <a:spAutoFit/>
          </a:bodyPr>
          <a:lstStyle/>
          <a:p>
            <a:r>
              <a:rPr lang="en-GB" dirty="0" smtClean="0"/>
              <a:t>Measurement of B</a:t>
            </a:r>
            <a:r>
              <a:rPr lang="en-GB" baseline="-25000" dirty="0" smtClean="0"/>
              <a:t>Z</a:t>
            </a:r>
            <a:endParaRPr lang="de-DE" baseline="-25000" dirty="0"/>
          </a:p>
        </p:txBody>
      </p:sp>
      <p:sp>
        <p:nvSpPr>
          <p:cNvPr id="23" name="Rechteck 22"/>
          <p:cNvSpPr/>
          <p:nvPr/>
        </p:nvSpPr>
        <p:spPr>
          <a:xfrm>
            <a:off x="321116" y="2098488"/>
            <a:ext cx="822661" cy="331181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lIns="91377" tIns="45692" rIns="91377" bIns="45692">
            <a:spAutoFit/>
          </a:bodyPr>
          <a:lstStyle/>
          <a:p>
            <a:r>
              <a:rPr lang="en-GB" dirty="0" smtClean="0"/>
              <a:t>Set-Up</a:t>
            </a:r>
            <a:endParaRPr lang="de-DE" baseline="-250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405" name="Rectangle 21"/>
          <p:cNvSpPr>
            <a:spLocks noChangeArrowheads="1"/>
          </p:cNvSpPr>
          <p:nvPr/>
        </p:nvSpPr>
        <p:spPr bwMode="auto">
          <a:xfrm>
            <a:off x="0" y="0"/>
            <a:ext cx="9145588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400" b="1" dirty="0">
                <a:solidFill>
                  <a:srgbClr val="FFFFFF"/>
                </a:solidFill>
                <a:latin typeface="DejaVu Sans" pitchFamily="34" charset="2"/>
              </a:rPr>
              <a:t>			</a:t>
            </a:r>
            <a:r>
              <a:rPr lang="en-GB" sz="2400" b="1" dirty="0">
                <a:solidFill>
                  <a:srgbClr val="FFFFFF"/>
                </a:solidFill>
              </a:rPr>
              <a:t>Welcome</a:t>
            </a:r>
            <a:endParaRPr lang="en-GB" dirty="0">
              <a:solidFill>
                <a:srgbClr val="FFFFFF"/>
              </a:solidFill>
              <a:latin typeface="DejaVu Sans" pitchFamily="34" charset="2"/>
            </a:endParaRPr>
          </a:p>
        </p:txBody>
      </p:sp>
      <p:pic>
        <p:nvPicPr>
          <p:cNvPr id="272406" name="Picture 22" descr="balkenUnt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581"/>
            <a:ext cx="9158288" cy="500063"/>
          </a:xfrm>
          <a:prstGeom prst="rect">
            <a:avLst/>
          </a:prstGeom>
          <a:noFill/>
        </p:spPr>
      </p:pic>
      <p:pic>
        <p:nvPicPr>
          <p:cNvPr id="272407" name="Picture 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05838" y="0"/>
            <a:ext cx="5397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0" y="6597657"/>
            <a:ext cx="9145588" cy="261938"/>
          </a:xfrm>
          <a:prstGeom prst="rect">
            <a:avLst/>
          </a:prstGeom>
          <a:gradFill rotWithShape="1">
            <a:gsLst>
              <a:gs pos="0">
                <a:srgbClr val="003399">
                  <a:gamma/>
                  <a:tint val="8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377" tIns="45692" rIns="91377" bIns="45692" anchor="ctr"/>
          <a:lstStyle/>
          <a:p>
            <a:endParaRPr lang="de-DE"/>
          </a:p>
        </p:txBody>
      </p:sp>
      <p:sp>
        <p:nvSpPr>
          <p:cNvPr id="17" name="Datumsplatzhalter 12"/>
          <p:cNvSpPr>
            <a:spLocks noGrp="1"/>
          </p:cNvSpPr>
          <p:nvPr>
            <p:ph type="dt" sz="half" idx="10"/>
          </p:nvPr>
        </p:nvSpPr>
        <p:spPr>
          <a:xfrm>
            <a:off x="762" y="6550472"/>
            <a:ext cx="2133600" cy="365125"/>
          </a:xfrm>
        </p:spPr>
        <p:txBody>
          <a:bodyPr/>
          <a:lstStyle/>
          <a:p>
            <a:r>
              <a:rPr lang="de-DE" smtClean="0">
                <a:solidFill>
                  <a:schemeClr val="bg1"/>
                </a:solidFill>
                <a:latin typeface="+mn-lt"/>
              </a:rPr>
              <a:t>31.03.2010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2143909" y="6550472"/>
            <a:ext cx="4786346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  <a:latin typeface="+mn-lt"/>
              </a:rPr>
              <a:t>Jan Sammet</a:t>
            </a:r>
            <a:endParaRPr lang="de-DE" dirty="0">
              <a:latin typeface="+mn-lt"/>
            </a:endParaRPr>
          </a:p>
        </p:txBody>
      </p:sp>
      <p:sp>
        <p:nvSpPr>
          <p:cNvPr id="18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6893988" y="6550472"/>
            <a:ext cx="2133600" cy="365125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- </a:t>
            </a:r>
            <a:fld id="{68BDF816-A340-4A1E-A272-4E05686E39AE}" type="slidenum">
              <a:rPr lang="de-DE" smtClean="0">
                <a:solidFill>
                  <a:schemeClr val="bg1"/>
                </a:solidFill>
                <a:latin typeface="+mn-lt"/>
              </a:rPr>
              <a:pPr/>
              <a:t>26</a:t>
            </a:fld>
            <a:r>
              <a:rPr lang="de-DE" dirty="0" smtClean="0">
                <a:solidFill>
                  <a:schemeClr val="bg1"/>
                </a:solidFill>
                <a:latin typeface="+mn-lt"/>
              </a:rPr>
              <a:t> -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836745" y="0"/>
            <a:ext cx="67691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algn="ctr"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800" b="1" dirty="0" smtClean="0">
                <a:solidFill>
                  <a:srgbClr val="FFFFFF"/>
                </a:solidFill>
                <a:latin typeface="Calibri" pitchFamily="34" charset="0"/>
              </a:rPr>
              <a:t>B-Field &amp; E-Field of AMIS2-V1 (</a:t>
            </a:r>
            <a:r>
              <a:rPr lang="en-GB" sz="2800" b="1" dirty="0" err="1" smtClean="0">
                <a:solidFill>
                  <a:srgbClr val="FFFFFF"/>
                </a:solidFill>
                <a:latin typeface="Calibri" pitchFamily="34" charset="0"/>
              </a:rPr>
              <a:t>V</a:t>
            </a:r>
            <a:r>
              <a:rPr lang="en-GB" sz="2800" b="1" baseline="-25000" dirty="0" err="1" smtClean="0">
                <a:solidFill>
                  <a:srgbClr val="FFFFFF"/>
                </a:solidFill>
                <a:latin typeface="Calibri" pitchFamily="34" charset="0"/>
              </a:rPr>
              <a:t>out</a:t>
            </a:r>
            <a:r>
              <a:rPr lang="en-GB" sz="2800" b="1" dirty="0" smtClean="0">
                <a:solidFill>
                  <a:srgbClr val="FFFFFF"/>
                </a:solidFill>
                <a:latin typeface="Calibri" pitchFamily="34" charset="0"/>
              </a:rPr>
              <a:t>=2.5V)</a:t>
            </a:r>
            <a:endParaRPr lang="en-GB" sz="28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26" name="Picture 3" descr="C:\Nameless\Arbeit\talks\interneMeetings\nextMeeting\coilcraft_solenoid\para_v.pn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143638" y="643866"/>
            <a:ext cx="2903538" cy="2339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3" descr="C:\Nameless\Arbeit\talks\interneMeetings\nextMeeting\coilcraft_solenoid\para_v.pn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3160720" y="643859"/>
            <a:ext cx="2903537" cy="2339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3" descr="C:\Nameless\Arbeit\talks\interneMeetings\nextMeeting\coilcraft_solenoid\para_v.png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6165850" y="643866"/>
            <a:ext cx="2903538" cy="2339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feld 25"/>
          <p:cNvSpPr txBox="1">
            <a:spLocks noChangeArrowheads="1"/>
          </p:cNvSpPr>
          <p:nvPr/>
        </p:nvSpPr>
        <p:spPr bwMode="auto">
          <a:xfrm>
            <a:off x="429395" y="819924"/>
            <a:ext cx="4651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7" tIns="45692" rIns="91377" bIns="45692">
            <a:spAutoFit/>
          </a:bodyPr>
          <a:lstStyle/>
          <a:p>
            <a:r>
              <a:rPr lang="de-DE" sz="2000" b="1" dirty="0" err="1">
                <a:solidFill>
                  <a:schemeClr val="bg1"/>
                </a:solidFill>
              </a:rPr>
              <a:t>B</a:t>
            </a:r>
            <a:r>
              <a:rPr lang="de-DE" sz="2000" b="1" baseline="-25000" dirty="0" err="1">
                <a:solidFill>
                  <a:schemeClr val="bg1"/>
                </a:solidFill>
              </a:rPr>
              <a:t>x</a:t>
            </a:r>
            <a:endParaRPr lang="de-DE" sz="2000" b="1" baseline="-25000" dirty="0">
              <a:solidFill>
                <a:schemeClr val="bg1"/>
              </a:solidFill>
            </a:endParaRPr>
          </a:p>
        </p:txBody>
      </p:sp>
      <p:sp>
        <p:nvSpPr>
          <p:cNvPr id="31" name="Textfeld 26"/>
          <p:cNvSpPr txBox="1">
            <a:spLocks noChangeArrowheads="1"/>
          </p:cNvSpPr>
          <p:nvPr/>
        </p:nvSpPr>
        <p:spPr bwMode="auto">
          <a:xfrm>
            <a:off x="6464300" y="819924"/>
            <a:ext cx="4556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7" tIns="45692" rIns="91377" bIns="45692">
            <a:spAutoFit/>
          </a:bodyPr>
          <a:lstStyle/>
          <a:p>
            <a:r>
              <a:rPr lang="de-DE" sz="2000" b="1" dirty="0" err="1">
                <a:solidFill>
                  <a:schemeClr val="bg1"/>
                </a:solidFill>
              </a:rPr>
              <a:t>B</a:t>
            </a:r>
            <a:r>
              <a:rPr lang="de-DE" sz="2000" b="1" baseline="-25000" dirty="0" err="1">
                <a:solidFill>
                  <a:schemeClr val="bg1"/>
                </a:solidFill>
              </a:rPr>
              <a:t>z</a:t>
            </a:r>
            <a:endParaRPr lang="de-DE" sz="2000" b="1" baseline="-25000" dirty="0">
              <a:solidFill>
                <a:schemeClr val="bg1"/>
              </a:solidFill>
            </a:endParaRPr>
          </a:p>
        </p:txBody>
      </p:sp>
      <p:sp>
        <p:nvSpPr>
          <p:cNvPr id="32" name="Textfeld 27"/>
          <p:cNvSpPr txBox="1">
            <a:spLocks noChangeArrowheads="1"/>
          </p:cNvSpPr>
          <p:nvPr/>
        </p:nvSpPr>
        <p:spPr bwMode="auto">
          <a:xfrm>
            <a:off x="3392495" y="819924"/>
            <a:ext cx="4651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7" tIns="45692" rIns="91377" bIns="45692">
            <a:spAutoFit/>
          </a:bodyPr>
          <a:lstStyle/>
          <a:p>
            <a:r>
              <a:rPr lang="de-DE" sz="2000" b="1" dirty="0" err="1">
                <a:solidFill>
                  <a:schemeClr val="bg1"/>
                </a:solidFill>
              </a:rPr>
              <a:t>B</a:t>
            </a:r>
            <a:r>
              <a:rPr lang="de-DE" sz="2000" b="1" baseline="-25000" dirty="0" err="1">
                <a:solidFill>
                  <a:schemeClr val="bg1"/>
                </a:solidFill>
              </a:rPr>
              <a:t>y</a:t>
            </a:r>
            <a:endParaRPr lang="de-DE" sz="2000" b="1" baseline="-25000" dirty="0">
              <a:solidFill>
                <a:schemeClr val="bg1"/>
              </a:solidFill>
            </a:endParaRPr>
          </a:p>
        </p:txBody>
      </p:sp>
      <p:pic>
        <p:nvPicPr>
          <p:cNvPr id="34" name="Picture 2" descr="C:\Nameless\Arbeit\talks\interneMeetings\nextMeeting\coilcraft_solenoid\para_ampl.png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143638" y="3678080"/>
            <a:ext cx="3149406" cy="2537803"/>
          </a:xfrm>
          <a:prstGeom prst="rect">
            <a:avLst/>
          </a:prstGeom>
          <a:noFill/>
        </p:spPr>
      </p:pic>
      <p:cxnSp>
        <p:nvCxnSpPr>
          <p:cNvPr id="51" name="Gerade Verbindung mit Pfeil 50"/>
          <p:cNvCxnSpPr/>
          <p:nvPr/>
        </p:nvCxnSpPr>
        <p:spPr>
          <a:xfrm rot="5400000">
            <a:off x="-69875" y="3286918"/>
            <a:ext cx="714380" cy="1588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feld 53"/>
          <p:cNvSpPr txBox="1"/>
          <p:nvPr/>
        </p:nvSpPr>
        <p:spPr>
          <a:xfrm>
            <a:off x="3644107" y="3215487"/>
            <a:ext cx="4618893" cy="2958502"/>
          </a:xfrm>
          <a:prstGeom prst="rect">
            <a:avLst/>
          </a:prstGeom>
          <a:noFill/>
        </p:spPr>
        <p:txBody>
          <a:bodyPr wrap="none" lIns="91377" tIns="45692" rIns="91377" bIns="45692" rtlCol="0">
            <a:spAutoFit/>
          </a:bodyPr>
          <a:lstStyle/>
          <a:p>
            <a:pPr>
              <a:spcAft>
                <a:spcPts val="0"/>
              </a:spcAft>
              <a:buSzPct val="100000"/>
              <a:buFont typeface="Arial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</a:rPr>
              <a:t> Measured B-field does not correspond to</a:t>
            </a:r>
            <a:br>
              <a:rPr lang="en-GB" dirty="0" smtClean="0">
                <a:solidFill>
                  <a:prstClr val="black"/>
                </a:solidFill>
              </a:rPr>
            </a:br>
            <a:r>
              <a:rPr lang="en-GB" dirty="0" smtClean="0">
                <a:solidFill>
                  <a:prstClr val="black"/>
                </a:solidFill>
              </a:rPr>
              <a:t>  the expected field of a </a:t>
            </a:r>
            <a:r>
              <a:rPr lang="en-GB" dirty="0" err="1" smtClean="0">
                <a:solidFill>
                  <a:prstClr val="black"/>
                </a:solidFill>
              </a:rPr>
              <a:t>toroid</a:t>
            </a:r>
            <a:r>
              <a:rPr lang="en-GB" dirty="0" smtClean="0">
                <a:solidFill>
                  <a:prstClr val="black"/>
                </a:solidFill>
              </a:rPr>
              <a:t>, but to the</a:t>
            </a:r>
            <a:br>
              <a:rPr lang="en-GB" dirty="0" smtClean="0">
                <a:solidFill>
                  <a:prstClr val="black"/>
                </a:solidFill>
              </a:rPr>
            </a:br>
            <a:r>
              <a:rPr lang="en-GB" dirty="0" smtClean="0">
                <a:solidFill>
                  <a:prstClr val="black"/>
                </a:solidFill>
              </a:rPr>
              <a:t>  field of single current loop</a:t>
            </a:r>
            <a:br>
              <a:rPr lang="en-GB" dirty="0" smtClean="0">
                <a:solidFill>
                  <a:prstClr val="black"/>
                </a:solidFill>
              </a:rPr>
            </a:br>
            <a:r>
              <a:rPr lang="en-GB" dirty="0" smtClean="0">
                <a:solidFill>
                  <a:prstClr val="black"/>
                </a:solidFill>
              </a:rPr>
              <a:t>  </a:t>
            </a:r>
            <a:r>
              <a:rPr lang="en-GB" dirty="0" smtClean="0">
                <a:solidFill>
                  <a:prstClr val="black"/>
                </a:solidFill>
                <a:sym typeface="Wingdings" pitchFamily="2" charset="2"/>
              </a:rPr>
              <a:t> Multi-polar shape</a:t>
            </a:r>
            <a:endParaRPr lang="en-GB" u="sng" dirty="0" smtClean="0">
              <a:solidFill>
                <a:prstClr val="black"/>
              </a:solidFill>
            </a:endParaRPr>
          </a:p>
          <a:p>
            <a:pPr>
              <a:spcAft>
                <a:spcPts val="0"/>
              </a:spcAft>
              <a:buSzPct val="100000"/>
              <a:buFont typeface="Arial" pitchFamily="34" charset="0"/>
              <a:buChar char="•"/>
            </a:pPr>
            <a:endParaRPr lang="en-GB" dirty="0" smtClean="0">
              <a:solidFill>
                <a:prstClr val="black"/>
              </a:solidFill>
            </a:endParaRPr>
          </a:p>
          <a:p>
            <a:pPr>
              <a:spcAft>
                <a:spcPts val="0"/>
              </a:spcAft>
              <a:buSzPct val="100000"/>
              <a:buFont typeface="Arial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</a:rPr>
              <a:t> Measured E-field is much smaller than B-field</a:t>
            </a:r>
            <a:br>
              <a:rPr lang="en-GB" dirty="0" smtClean="0">
                <a:solidFill>
                  <a:prstClr val="black"/>
                </a:solidFill>
              </a:rPr>
            </a:br>
            <a:r>
              <a:rPr lang="en-GB" dirty="0" smtClean="0">
                <a:solidFill>
                  <a:prstClr val="black"/>
                </a:solidFill>
              </a:rPr>
              <a:t>   (which could also be a feature of the probe)</a:t>
            </a:r>
          </a:p>
          <a:p>
            <a:pPr>
              <a:spcAft>
                <a:spcPts val="0"/>
              </a:spcAft>
              <a:buSzPct val="100000"/>
              <a:buFont typeface="Arial" pitchFamily="34" charset="0"/>
              <a:buChar char="•"/>
            </a:pPr>
            <a:endParaRPr lang="en-GB" dirty="0" smtClean="0"/>
          </a:p>
          <a:p>
            <a:pPr>
              <a:spcAft>
                <a:spcPts val="0"/>
              </a:spcAft>
              <a:buSzPct val="100000"/>
              <a:buFont typeface="Arial" pitchFamily="34" charset="0"/>
              <a:buChar char="•"/>
            </a:pPr>
            <a:r>
              <a:rPr lang="en-GB" dirty="0" smtClean="0"/>
              <a:t> E-field and B-field measurements do not seem</a:t>
            </a:r>
            <a:br>
              <a:rPr lang="en-GB" dirty="0" smtClean="0"/>
            </a:br>
            <a:r>
              <a:rPr lang="en-GB" dirty="0" smtClean="0"/>
              <a:t>  to affect each other</a:t>
            </a:r>
            <a:br>
              <a:rPr lang="en-GB" dirty="0" smtClean="0"/>
            </a:br>
            <a:r>
              <a:rPr lang="en-GB" dirty="0" smtClean="0"/>
              <a:t>	- E-field amplitude is rotation symmetric</a:t>
            </a:r>
            <a:br>
              <a:rPr lang="en-GB" dirty="0" smtClean="0"/>
            </a:br>
            <a:r>
              <a:rPr lang="en-GB" dirty="0" smtClean="0"/>
              <a:t>	- B-field components are shaped multi-polar</a:t>
            </a:r>
          </a:p>
        </p:txBody>
      </p:sp>
      <p:sp>
        <p:nvSpPr>
          <p:cNvPr id="55" name="Textfeld 54"/>
          <p:cNvSpPr txBox="1"/>
          <p:nvPr/>
        </p:nvSpPr>
        <p:spPr>
          <a:xfrm>
            <a:off x="272226" y="3020216"/>
            <a:ext cx="2542171" cy="570028"/>
          </a:xfrm>
          <a:prstGeom prst="rect">
            <a:avLst/>
          </a:prstGeom>
          <a:noFill/>
        </p:spPr>
        <p:txBody>
          <a:bodyPr wrap="none" lIns="91377" tIns="45692" rIns="91377" bIns="45692" rtlCol="0">
            <a:spAutoFit/>
          </a:bodyPr>
          <a:lstStyle/>
          <a:p>
            <a:pPr>
              <a:spcAft>
                <a:spcPts val="600"/>
              </a:spcAft>
              <a:buSzPct val="100000"/>
            </a:pPr>
            <a:r>
              <a:rPr lang="en-GB" dirty="0" smtClean="0"/>
              <a:t>Notice the different scales</a:t>
            </a:r>
            <a:br>
              <a:rPr lang="en-GB" dirty="0" smtClean="0"/>
            </a:br>
            <a:r>
              <a:rPr lang="en-GB" dirty="0" smtClean="0"/>
              <a:t>in size and amplitude</a:t>
            </a:r>
          </a:p>
        </p:txBody>
      </p:sp>
      <p:sp>
        <p:nvSpPr>
          <p:cNvPr id="56" name="Zylinder 55"/>
          <p:cNvSpPr/>
          <p:nvPr/>
        </p:nvSpPr>
        <p:spPr>
          <a:xfrm>
            <a:off x="7787511" y="3215487"/>
            <a:ext cx="928694" cy="928694"/>
          </a:xfrm>
          <a:prstGeom prst="can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2" rIns="91377" bIns="45692" rtlCol="0" anchor="ctr"/>
          <a:lstStyle/>
          <a:p>
            <a:pPr algn="ctr"/>
            <a:endParaRPr lang="de-DE"/>
          </a:p>
        </p:txBody>
      </p:sp>
      <p:sp>
        <p:nvSpPr>
          <p:cNvPr id="57" name="Zylinder 56"/>
          <p:cNvSpPr/>
          <p:nvPr/>
        </p:nvSpPr>
        <p:spPr>
          <a:xfrm>
            <a:off x="8001825" y="3269334"/>
            <a:ext cx="500066" cy="785818"/>
          </a:xfrm>
          <a:prstGeom prst="can">
            <a:avLst/>
          </a:prstGeom>
          <a:noFill/>
          <a:ln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2" rIns="91377" bIns="45692" rtlCol="0" anchor="ctr"/>
          <a:lstStyle/>
          <a:p>
            <a:pPr algn="ctr"/>
            <a:endParaRPr lang="de-DE"/>
          </a:p>
        </p:txBody>
      </p:sp>
      <p:cxnSp>
        <p:nvCxnSpPr>
          <p:cNvPr id="58" name="Gerade Verbindung 57"/>
          <p:cNvCxnSpPr/>
          <p:nvPr/>
        </p:nvCxnSpPr>
        <p:spPr>
          <a:xfrm rot="5400000">
            <a:off x="7323157" y="3822703"/>
            <a:ext cx="92869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58"/>
          <p:cNvCxnSpPr/>
          <p:nvPr/>
        </p:nvCxnSpPr>
        <p:spPr>
          <a:xfrm rot="5400000">
            <a:off x="7537471" y="3822703"/>
            <a:ext cx="928694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59"/>
          <p:cNvCxnSpPr/>
          <p:nvPr/>
        </p:nvCxnSpPr>
        <p:spPr>
          <a:xfrm rot="-600000">
            <a:off x="7787511" y="3358356"/>
            <a:ext cx="21431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Ellipse 60"/>
          <p:cNvSpPr/>
          <p:nvPr/>
        </p:nvSpPr>
        <p:spPr>
          <a:xfrm>
            <a:off x="8001825" y="3269334"/>
            <a:ext cx="500066" cy="12600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2" rIns="91377" bIns="45692" rtlCol="0" anchor="ctr"/>
          <a:lstStyle/>
          <a:p>
            <a:pPr algn="ctr"/>
            <a:endParaRPr lang="de-DE"/>
          </a:p>
        </p:txBody>
      </p:sp>
      <p:sp>
        <p:nvSpPr>
          <p:cNvPr id="62" name="Textfeld 25"/>
          <p:cNvSpPr txBox="1">
            <a:spLocks noChangeArrowheads="1"/>
          </p:cNvSpPr>
          <p:nvPr/>
        </p:nvSpPr>
        <p:spPr bwMode="auto">
          <a:xfrm>
            <a:off x="357952" y="5501503"/>
            <a:ext cx="642942" cy="432459"/>
          </a:xfrm>
          <a:prstGeom prst="roundRect">
            <a:avLst/>
          </a:prstGeom>
          <a:solidFill>
            <a:schemeClr val="dk1">
              <a:alpha val="30000"/>
            </a:schemeClr>
          </a:solidFill>
          <a:ln>
            <a:noFill/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91377" tIns="45692" rIns="91377" bIns="45692">
            <a:spAutoFit/>
          </a:bodyPr>
          <a:lstStyle/>
          <a:p>
            <a:r>
              <a:rPr lang="de-DE" sz="2000" b="1" dirty="0" smtClean="0">
                <a:solidFill>
                  <a:schemeClr val="bg1"/>
                </a:solidFill>
              </a:rPr>
              <a:t>|E|</a:t>
            </a:r>
            <a:endParaRPr lang="de-DE" sz="2000" b="1" baseline="-25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 descr="C:\Nameless\Arbeit\talks\interneMeetings\nextMeeting\coilcraft_solenoid\para_ampl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72200" y="4144175"/>
            <a:ext cx="2903932" cy="2339998"/>
          </a:xfrm>
          <a:prstGeom prst="rect">
            <a:avLst/>
          </a:prstGeom>
          <a:noFill/>
        </p:spPr>
      </p:pic>
      <p:sp>
        <p:nvSpPr>
          <p:cNvPr id="26" name="Text Box 13"/>
          <p:cNvSpPr txBox="1">
            <a:spLocks noChangeArrowheads="1"/>
          </p:cNvSpPr>
          <p:nvPr/>
        </p:nvSpPr>
        <p:spPr bwMode="auto">
          <a:xfrm>
            <a:off x="286514" y="5859452"/>
            <a:ext cx="2000264" cy="331181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defTabSz="407701">
              <a:spcAft>
                <a:spcPts val="0"/>
              </a:spcAft>
            </a:pPr>
            <a:r>
              <a:rPr lang="en-GB" dirty="0" err="1" smtClean="0">
                <a:sym typeface="Symbol" pitchFamily="18" charset="2"/>
              </a:rPr>
              <a:t>V</a:t>
            </a:r>
            <a:r>
              <a:rPr lang="en-GB" baseline="-25000" dirty="0" err="1" smtClean="0">
                <a:sym typeface="Symbol" pitchFamily="18" charset="2"/>
              </a:rPr>
              <a:t>out</a:t>
            </a:r>
            <a:r>
              <a:rPr lang="en-GB" dirty="0" smtClean="0">
                <a:sym typeface="Symbol" pitchFamily="18" charset="2"/>
              </a:rPr>
              <a:t>=1.25V, f=4MHz</a:t>
            </a:r>
          </a:p>
        </p:txBody>
      </p:sp>
      <p:pic>
        <p:nvPicPr>
          <p:cNvPr id="163842" name="Picture 2" descr="C:\Nameless\Arbeit\talks\interneMeetings\nextMeeting\coilcraft_solenoid\para_ampl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072603" y="4159591"/>
            <a:ext cx="2903933" cy="2339999"/>
          </a:xfrm>
          <a:prstGeom prst="rect">
            <a:avLst/>
          </a:prstGeom>
          <a:noFill/>
        </p:spPr>
      </p:pic>
      <p:pic>
        <p:nvPicPr>
          <p:cNvPr id="14" name="Picture 2" descr="C:\Nameless\Arbeit\talks\interneMeetings\nextMeeting\coilcraft_solenoid\para_ampl.pn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72207" y="1215223"/>
            <a:ext cx="2903933" cy="2339999"/>
          </a:xfrm>
          <a:prstGeom prst="rect">
            <a:avLst/>
          </a:prstGeom>
          <a:noFill/>
        </p:spPr>
      </p:pic>
      <p:pic>
        <p:nvPicPr>
          <p:cNvPr id="15" name="Picture 2" descr="C:\Nameless\Arbeit\talks\interneMeetings\nextMeeting\coilcraft_solenoid\para_ampl.pn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3072596" y="1215217"/>
            <a:ext cx="2903932" cy="2339998"/>
          </a:xfrm>
          <a:prstGeom prst="rect">
            <a:avLst/>
          </a:prstGeom>
          <a:noFill/>
        </p:spPr>
      </p:pic>
      <p:sp>
        <p:nvSpPr>
          <p:cNvPr id="272405" name="Rectangle 21"/>
          <p:cNvSpPr>
            <a:spLocks noChangeArrowheads="1"/>
          </p:cNvSpPr>
          <p:nvPr/>
        </p:nvSpPr>
        <p:spPr bwMode="auto">
          <a:xfrm>
            <a:off x="0" y="0"/>
            <a:ext cx="9145588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400" b="1" dirty="0">
                <a:solidFill>
                  <a:srgbClr val="FFFFFF"/>
                </a:solidFill>
                <a:latin typeface="DejaVu Sans" pitchFamily="34" charset="2"/>
              </a:rPr>
              <a:t>			</a:t>
            </a:r>
            <a:r>
              <a:rPr lang="en-GB" sz="2400" b="1" dirty="0">
                <a:solidFill>
                  <a:srgbClr val="FFFFFF"/>
                </a:solidFill>
              </a:rPr>
              <a:t>Welcome</a:t>
            </a:r>
            <a:endParaRPr lang="en-GB" dirty="0">
              <a:solidFill>
                <a:srgbClr val="FFFFFF"/>
              </a:solidFill>
              <a:latin typeface="DejaVu Sans" pitchFamily="34" charset="2"/>
            </a:endParaRPr>
          </a:p>
        </p:txBody>
      </p:sp>
      <p:pic>
        <p:nvPicPr>
          <p:cNvPr id="272406" name="Picture 22" descr="balkenUnten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-1581"/>
            <a:ext cx="9158288" cy="500063"/>
          </a:xfrm>
          <a:prstGeom prst="rect">
            <a:avLst/>
          </a:prstGeom>
          <a:noFill/>
        </p:spPr>
      </p:pic>
      <p:pic>
        <p:nvPicPr>
          <p:cNvPr id="272407" name="Picture 2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05838" y="0"/>
            <a:ext cx="5397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0" y="6597657"/>
            <a:ext cx="9145588" cy="261938"/>
          </a:xfrm>
          <a:prstGeom prst="rect">
            <a:avLst/>
          </a:prstGeom>
          <a:gradFill rotWithShape="1">
            <a:gsLst>
              <a:gs pos="0">
                <a:srgbClr val="003399">
                  <a:gamma/>
                  <a:tint val="8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377" tIns="45692" rIns="91377" bIns="45692" anchor="ctr"/>
          <a:lstStyle/>
          <a:p>
            <a:endParaRPr lang="de-DE"/>
          </a:p>
        </p:txBody>
      </p:sp>
      <p:sp>
        <p:nvSpPr>
          <p:cNvPr id="17" name="Datumsplatzhalter 12"/>
          <p:cNvSpPr>
            <a:spLocks noGrp="1"/>
          </p:cNvSpPr>
          <p:nvPr>
            <p:ph type="dt" sz="half" idx="10"/>
          </p:nvPr>
        </p:nvSpPr>
        <p:spPr>
          <a:xfrm>
            <a:off x="762" y="6550472"/>
            <a:ext cx="2133600" cy="365125"/>
          </a:xfrm>
        </p:spPr>
        <p:txBody>
          <a:bodyPr/>
          <a:lstStyle/>
          <a:p>
            <a:r>
              <a:rPr lang="de-DE" smtClean="0">
                <a:solidFill>
                  <a:schemeClr val="bg1"/>
                </a:solidFill>
                <a:latin typeface="+mn-lt"/>
              </a:rPr>
              <a:t>31.03.2010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2143909" y="6550472"/>
            <a:ext cx="4786346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  <a:latin typeface="+mn-lt"/>
              </a:rPr>
              <a:t>Jan Sammet</a:t>
            </a:r>
            <a:endParaRPr lang="de-DE" dirty="0">
              <a:latin typeface="+mn-lt"/>
            </a:endParaRPr>
          </a:p>
        </p:txBody>
      </p:sp>
      <p:sp>
        <p:nvSpPr>
          <p:cNvPr id="18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6893988" y="6550472"/>
            <a:ext cx="2133600" cy="365125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- </a:t>
            </a:r>
            <a:fld id="{68BDF816-A340-4A1E-A272-4E05686E39AE}" type="slidenum">
              <a:rPr lang="de-DE" smtClean="0">
                <a:solidFill>
                  <a:schemeClr val="bg1"/>
                </a:solidFill>
                <a:latin typeface="+mn-lt"/>
              </a:rPr>
              <a:pPr/>
              <a:t>27</a:t>
            </a:fld>
            <a:r>
              <a:rPr lang="de-DE" dirty="0" smtClean="0">
                <a:solidFill>
                  <a:schemeClr val="bg1"/>
                </a:solidFill>
                <a:latin typeface="+mn-lt"/>
              </a:rPr>
              <a:t> -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9" name="Rectangle 2"/>
          <p:cNvSpPr>
            <a:spLocks noChangeArrowheads="1"/>
          </p:cNvSpPr>
          <p:nvPr/>
        </p:nvSpPr>
        <p:spPr bwMode="auto">
          <a:xfrm>
            <a:off x="1836745" y="0"/>
            <a:ext cx="67691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algn="ctr"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800" b="1" dirty="0" smtClean="0">
                <a:solidFill>
                  <a:srgbClr val="FFFFFF"/>
                </a:solidFill>
                <a:latin typeface="Calibri" pitchFamily="34" charset="0"/>
              </a:rPr>
              <a:t>Influence of Output Voltage and Frequency</a:t>
            </a:r>
            <a:endParaRPr lang="en-GB" sz="28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3358348" y="5859452"/>
            <a:ext cx="1857388" cy="331181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defTabSz="407701">
              <a:spcAft>
                <a:spcPts val="0"/>
              </a:spcAft>
            </a:pPr>
            <a:r>
              <a:rPr lang="en-GB" dirty="0" err="1" smtClean="0">
                <a:sym typeface="Symbol" pitchFamily="18" charset="2"/>
              </a:rPr>
              <a:t>V</a:t>
            </a:r>
            <a:r>
              <a:rPr lang="en-GB" baseline="-25000" dirty="0" err="1" smtClean="0">
                <a:sym typeface="Symbol" pitchFamily="18" charset="2"/>
              </a:rPr>
              <a:t>out</a:t>
            </a:r>
            <a:r>
              <a:rPr lang="en-GB" dirty="0" smtClean="0">
                <a:sym typeface="Symbol" pitchFamily="18" charset="2"/>
              </a:rPr>
              <a:t>=2.5V, f=4MHz</a:t>
            </a:r>
          </a:p>
        </p:txBody>
      </p:sp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286514" y="2915091"/>
            <a:ext cx="2143140" cy="331181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defTabSz="407701">
              <a:spcAft>
                <a:spcPts val="0"/>
              </a:spcAft>
            </a:pPr>
            <a:r>
              <a:rPr lang="en-GB" dirty="0" err="1" smtClean="0">
                <a:sym typeface="Symbol" pitchFamily="18" charset="2"/>
              </a:rPr>
              <a:t>V</a:t>
            </a:r>
            <a:r>
              <a:rPr lang="en-GB" baseline="-25000" dirty="0" err="1" smtClean="0">
                <a:sym typeface="Symbol" pitchFamily="18" charset="2"/>
              </a:rPr>
              <a:t>out</a:t>
            </a:r>
            <a:r>
              <a:rPr lang="en-GB" dirty="0" smtClean="0">
                <a:sym typeface="Symbol" pitchFamily="18" charset="2"/>
              </a:rPr>
              <a:t>=1.25V, f=1.3MHz</a:t>
            </a:r>
          </a:p>
        </p:txBody>
      </p:sp>
      <p:sp>
        <p:nvSpPr>
          <p:cNvPr id="23" name="Text Box 13"/>
          <p:cNvSpPr txBox="1">
            <a:spLocks noChangeArrowheads="1"/>
          </p:cNvSpPr>
          <p:nvPr/>
        </p:nvSpPr>
        <p:spPr bwMode="auto">
          <a:xfrm>
            <a:off x="3358348" y="2915091"/>
            <a:ext cx="2071702" cy="331181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defTabSz="407701">
              <a:spcAft>
                <a:spcPts val="0"/>
              </a:spcAft>
            </a:pPr>
            <a:r>
              <a:rPr lang="en-GB" dirty="0" err="1" smtClean="0">
                <a:sym typeface="Symbol" pitchFamily="18" charset="2"/>
              </a:rPr>
              <a:t>V</a:t>
            </a:r>
            <a:r>
              <a:rPr lang="en-GB" baseline="-25000" dirty="0" err="1" smtClean="0">
                <a:sym typeface="Symbol" pitchFamily="18" charset="2"/>
              </a:rPr>
              <a:t>out</a:t>
            </a:r>
            <a:r>
              <a:rPr lang="en-GB" dirty="0" smtClean="0">
                <a:sym typeface="Symbol" pitchFamily="18" charset="2"/>
              </a:rPr>
              <a:t>=2.5V, f=1.3MHz</a:t>
            </a:r>
          </a:p>
        </p:txBody>
      </p:sp>
      <p:sp>
        <p:nvSpPr>
          <p:cNvPr id="20" name="Text Box 13"/>
          <p:cNvSpPr txBox="1">
            <a:spLocks noChangeArrowheads="1"/>
          </p:cNvSpPr>
          <p:nvPr/>
        </p:nvSpPr>
        <p:spPr bwMode="auto">
          <a:xfrm>
            <a:off x="143638" y="598283"/>
            <a:ext cx="5286412" cy="331181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defTabSz="407701">
              <a:spcAft>
                <a:spcPts val="0"/>
              </a:spcAft>
            </a:pPr>
            <a:r>
              <a:rPr lang="en-GB" b="1" dirty="0" smtClean="0">
                <a:sym typeface="Symbol" pitchFamily="18" charset="2"/>
              </a:rPr>
              <a:t>B</a:t>
            </a:r>
            <a:r>
              <a:rPr lang="en-GB" b="1" baseline="-25000" dirty="0" smtClean="0">
                <a:sym typeface="Symbol" pitchFamily="18" charset="2"/>
              </a:rPr>
              <a:t>Z</a:t>
            </a:r>
            <a:r>
              <a:rPr lang="en-GB" b="1" dirty="0" smtClean="0">
                <a:sym typeface="Symbol" pitchFamily="18" charset="2"/>
              </a:rPr>
              <a:t> of AMIS2-V2, V</a:t>
            </a:r>
            <a:r>
              <a:rPr lang="en-GB" b="1" baseline="-25000" dirty="0" smtClean="0">
                <a:sym typeface="Symbol" pitchFamily="18" charset="2"/>
              </a:rPr>
              <a:t>in</a:t>
            </a:r>
            <a:r>
              <a:rPr lang="en-GB" b="1" dirty="0" smtClean="0">
                <a:sym typeface="Symbol" pitchFamily="18" charset="2"/>
              </a:rPr>
              <a:t>=8.5V, L=600nH (mini </a:t>
            </a:r>
            <a:r>
              <a:rPr lang="en-GB" b="1" dirty="0" err="1" smtClean="0">
                <a:sym typeface="Symbol" pitchFamily="18" charset="2"/>
              </a:rPr>
              <a:t>toroid</a:t>
            </a:r>
            <a:r>
              <a:rPr lang="en-GB" b="1" dirty="0" smtClean="0">
                <a:sym typeface="Symbol" pitchFamily="18" charset="2"/>
              </a:rPr>
              <a:t>)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6176232" y="1028446"/>
            <a:ext cx="2754280" cy="2472793"/>
          </a:xfrm>
          <a:prstGeom prst="rect">
            <a:avLst/>
          </a:prstGeom>
          <a:noFill/>
        </p:spPr>
        <p:txBody>
          <a:bodyPr wrap="none" lIns="91377" tIns="45692" rIns="91377" bIns="45692" rtlCol="0">
            <a:spAutoFit/>
          </a:bodyPr>
          <a:lstStyle/>
          <a:p>
            <a:pPr>
              <a:spcAft>
                <a:spcPts val="600"/>
              </a:spcAft>
              <a:buSzPct val="100000"/>
              <a:buFont typeface="Arial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</a:rPr>
              <a:t> Current ripple increases</a:t>
            </a:r>
            <a:br>
              <a:rPr lang="en-GB" dirty="0" smtClean="0">
                <a:solidFill>
                  <a:prstClr val="black"/>
                </a:solidFill>
              </a:rPr>
            </a:br>
            <a:r>
              <a:rPr lang="en-GB" dirty="0" smtClean="0">
                <a:solidFill>
                  <a:prstClr val="black"/>
                </a:solidFill>
              </a:rPr>
              <a:t>   with </a:t>
            </a:r>
            <a:r>
              <a:rPr lang="en-GB" dirty="0" err="1" smtClean="0">
                <a:solidFill>
                  <a:prstClr val="black"/>
                </a:solidFill>
              </a:rPr>
              <a:t>V</a:t>
            </a:r>
            <a:r>
              <a:rPr lang="en-GB" baseline="-25000" dirty="0" err="1" smtClean="0">
                <a:solidFill>
                  <a:prstClr val="black"/>
                </a:solidFill>
              </a:rPr>
              <a:t>out</a:t>
            </a:r>
            <a:endParaRPr lang="en-GB" dirty="0" smtClean="0">
              <a:solidFill>
                <a:prstClr val="black"/>
              </a:solidFill>
            </a:endParaRPr>
          </a:p>
          <a:p>
            <a:pPr>
              <a:spcAft>
                <a:spcPts val="600"/>
              </a:spcAft>
              <a:buSzPct val="100000"/>
            </a:pPr>
            <a:r>
              <a:rPr lang="en-GB" dirty="0" smtClean="0">
                <a:solidFill>
                  <a:prstClr val="black"/>
                </a:solidFill>
                <a:sym typeface="Wingdings" pitchFamily="2" charset="2"/>
              </a:rPr>
              <a:t>    </a:t>
            </a:r>
            <a:r>
              <a:rPr lang="en-GB" dirty="0" smtClean="0">
                <a:solidFill>
                  <a:prstClr val="black"/>
                </a:solidFill>
              </a:rPr>
              <a:t>B-field is amplified</a:t>
            </a:r>
          </a:p>
          <a:p>
            <a:pPr>
              <a:spcAft>
                <a:spcPts val="600"/>
              </a:spcAft>
              <a:buSzPct val="100000"/>
              <a:buFont typeface="Arial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</a:rPr>
              <a:t> Measured field increases</a:t>
            </a:r>
            <a:br>
              <a:rPr lang="en-GB" dirty="0" smtClean="0">
                <a:solidFill>
                  <a:prstClr val="black"/>
                </a:solidFill>
              </a:rPr>
            </a:br>
            <a:r>
              <a:rPr lang="en-GB" dirty="0" smtClean="0">
                <a:solidFill>
                  <a:prstClr val="black"/>
                </a:solidFill>
              </a:rPr>
              <a:t>   with frequency</a:t>
            </a:r>
          </a:p>
          <a:p>
            <a:pPr>
              <a:spcAft>
                <a:spcPts val="600"/>
              </a:spcAft>
              <a:buSzPct val="100000"/>
              <a:buFont typeface="Arial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</a:rPr>
              <a:t> Unexpected since </a:t>
            </a:r>
            <a:r>
              <a:rPr lang="en-GB" dirty="0" smtClean="0">
                <a:solidFill>
                  <a:prstClr val="black"/>
                </a:solidFill>
                <a:sym typeface="Symbol"/>
              </a:rPr>
              <a:t>V~1/f²,</a:t>
            </a:r>
            <a:br>
              <a:rPr lang="en-GB" dirty="0" smtClean="0">
                <a:solidFill>
                  <a:prstClr val="black"/>
                </a:solidFill>
                <a:sym typeface="Symbol"/>
              </a:rPr>
            </a:br>
            <a:r>
              <a:rPr lang="en-GB" dirty="0" smtClean="0">
                <a:solidFill>
                  <a:prstClr val="black"/>
                </a:solidFill>
                <a:sym typeface="Symbol"/>
              </a:rPr>
              <a:t>   not consistent with system</a:t>
            </a:r>
            <a:br>
              <a:rPr lang="en-GB" dirty="0" smtClean="0">
                <a:solidFill>
                  <a:prstClr val="black"/>
                </a:solidFill>
                <a:sym typeface="Symbol"/>
              </a:rPr>
            </a:br>
            <a:r>
              <a:rPr lang="en-GB" dirty="0" smtClean="0">
                <a:solidFill>
                  <a:prstClr val="black"/>
                </a:solidFill>
                <a:sym typeface="Symbol"/>
              </a:rPr>
              <a:t>    tests</a:t>
            </a:r>
            <a:r>
              <a:rPr lang="en-GB" dirty="0" smtClean="0">
                <a:solidFill>
                  <a:prstClr val="black"/>
                </a:solidFill>
              </a:rPr>
              <a:t> (could be a feature</a:t>
            </a:r>
            <a:br>
              <a:rPr lang="en-GB" dirty="0" smtClean="0">
                <a:solidFill>
                  <a:prstClr val="black"/>
                </a:solidFill>
              </a:rPr>
            </a:br>
            <a:r>
              <a:rPr lang="en-GB" dirty="0" smtClean="0">
                <a:solidFill>
                  <a:prstClr val="black"/>
                </a:solidFill>
              </a:rPr>
              <a:t>   of this set-up)</a:t>
            </a:r>
          </a:p>
        </p:txBody>
      </p:sp>
      <p:graphicFrame>
        <p:nvGraphicFramePr>
          <p:cNvPr id="27" name="Diagramm 26"/>
          <p:cNvGraphicFramePr/>
          <p:nvPr/>
        </p:nvGraphicFramePr>
        <p:xfrm>
          <a:off x="6001554" y="3858422"/>
          <a:ext cx="3429786" cy="2714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715413" y="3501239"/>
            <a:ext cx="3286146" cy="3090929"/>
          </a:xfrm>
          <a:prstGeom prst="rect">
            <a:avLst/>
          </a:prstGeom>
          <a:noFill/>
        </p:spPr>
      </p:pic>
      <p:pic>
        <p:nvPicPr>
          <p:cNvPr id="21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858686" y="3501232"/>
            <a:ext cx="3286146" cy="3090930"/>
          </a:xfrm>
          <a:prstGeom prst="rect">
            <a:avLst/>
          </a:prstGeom>
          <a:noFill/>
        </p:spPr>
      </p:pic>
      <p:sp>
        <p:nvSpPr>
          <p:cNvPr id="272405" name="Rectangle 21"/>
          <p:cNvSpPr>
            <a:spLocks noChangeArrowheads="1"/>
          </p:cNvSpPr>
          <p:nvPr/>
        </p:nvSpPr>
        <p:spPr bwMode="auto">
          <a:xfrm>
            <a:off x="0" y="0"/>
            <a:ext cx="9145588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400" b="1" dirty="0">
                <a:solidFill>
                  <a:srgbClr val="FFFFFF"/>
                </a:solidFill>
                <a:latin typeface="DejaVu Sans" pitchFamily="34" charset="2"/>
              </a:rPr>
              <a:t>			</a:t>
            </a:r>
            <a:r>
              <a:rPr lang="en-GB" sz="2400" b="1" dirty="0">
                <a:solidFill>
                  <a:srgbClr val="FFFFFF"/>
                </a:solidFill>
              </a:rPr>
              <a:t>Welcome</a:t>
            </a:r>
            <a:endParaRPr lang="en-GB" dirty="0">
              <a:solidFill>
                <a:srgbClr val="FFFFFF"/>
              </a:solidFill>
              <a:latin typeface="DejaVu Sans" pitchFamily="34" charset="2"/>
            </a:endParaRPr>
          </a:p>
        </p:txBody>
      </p:sp>
      <p:pic>
        <p:nvPicPr>
          <p:cNvPr id="272406" name="Picture 22" descr="balkenUnte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-1581"/>
            <a:ext cx="9158288" cy="500063"/>
          </a:xfrm>
          <a:prstGeom prst="rect">
            <a:avLst/>
          </a:prstGeom>
          <a:noFill/>
        </p:spPr>
      </p:pic>
      <p:pic>
        <p:nvPicPr>
          <p:cNvPr id="272407" name="Picture 2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05838" y="0"/>
            <a:ext cx="5397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0" y="6597657"/>
            <a:ext cx="9145588" cy="261938"/>
          </a:xfrm>
          <a:prstGeom prst="rect">
            <a:avLst/>
          </a:prstGeom>
          <a:gradFill rotWithShape="1">
            <a:gsLst>
              <a:gs pos="0">
                <a:srgbClr val="003399">
                  <a:gamma/>
                  <a:tint val="8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377" tIns="45692" rIns="91377" bIns="45692" anchor="ctr"/>
          <a:lstStyle/>
          <a:p>
            <a:endParaRPr lang="de-DE"/>
          </a:p>
        </p:txBody>
      </p:sp>
      <p:sp>
        <p:nvSpPr>
          <p:cNvPr id="17" name="Datumsplatzhalter 12"/>
          <p:cNvSpPr>
            <a:spLocks noGrp="1"/>
          </p:cNvSpPr>
          <p:nvPr>
            <p:ph type="dt" sz="half" idx="10"/>
          </p:nvPr>
        </p:nvSpPr>
        <p:spPr>
          <a:xfrm>
            <a:off x="762" y="6550472"/>
            <a:ext cx="2133600" cy="365125"/>
          </a:xfrm>
        </p:spPr>
        <p:txBody>
          <a:bodyPr/>
          <a:lstStyle/>
          <a:p>
            <a:r>
              <a:rPr lang="de-DE" smtClean="0">
                <a:solidFill>
                  <a:schemeClr val="bg1"/>
                </a:solidFill>
                <a:latin typeface="+mn-lt"/>
              </a:rPr>
              <a:t>31.03.2010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2143909" y="6550472"/>
            <a:ext cx="4786346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  <a:latin typeface="+mn-lt"/>
              </a:rPr>
              <a:t>Jan Sammet</a:t>
            </a:r>
            <a:endParaRPr lang="de-DE" dirty="0">
              <a:latin typeface="+mn-lt"/>
            </a:endParaRPr>
          </a:p>
        </p:txBody>
      </p:sp>
      <p:sp>
        <p:nvSpPr>
          <p:cNvPr id="18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6893988" y="6550472"/>
            <a:ext cx="2133600" cy="365125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- </a:t>
            </a:r>
            <a:fld id="{68BDF816-A340-4A1E-A272-4E05686E39AE}" type="slidenum">
              <a:rPr lang="de-DE" smtClean="0">
                <a:solidFill>
                  <a:schemeClr val="bg1"/>
                </a:solidFill>
                <a:latin typeface="+mn-lt"/>
              </a:rPr>
              <a:pPr/>
              <a:t>28</a:t>
            </a:fld>
            <a:r>
              <a:rPr lang="de-DE" dirty="0" smtClean="0">
                <a:solidFill>
                  <a:schemeClr val="bg1"/>
                </a:solidFill>
                <a:latin typeface="+mn-lt"/>
              </a:rPr>
              <a:t> -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9" name="Rectangle 2"/>
          <p:cNvSpPr>
            <a:spLocks noChangeArrowheads="1"/>
          </p:cNvSpPr>
          <p:nvPr/>
        </p:nvSpPr>
        <p:spPr bwMode="auto">
          <a:xfrm>
            <a:off x="1836745" y="0"/>
            <a:ext cx="67691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algn="ctr"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800" b="1" dirty="0" smtClean="0">
                <a:solidFill>
                  <a:srgbClr val="FFFFFF"/>
                </a:solidFill>
                <a:latin typeface="Calibri" pitchFamily="34" charset="0"/>
              </a:rPr>
              <a:t>Inhomogeneous </a:t>
            </a:r>
            <a:r>
              <a:rPr lang="en-GB" sz="2800" b="1" dirty="0" err="1" smtClean="0">
                <a:solidFill>
                  <a:srgbClr val="FFFFFF"/>
                </a:solidFill>
                <a:latin typeface="Calibri" pitchFamily="34" charset="0"/>
              </a:rPr>
              <a:t>Toroid</a:t>
            </a:r>
            <a:endParaRPr lang="en-GB" sz="28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8" name="Text Box 13"/>
          <p:cNvSpPr txBox="1">
            <a:spLocks noChangeArrowheads="1"/>
          </p:cNvSpPr>
          <p:nvPr/>
        </p:nvSpPr>
        <p:spPr bwMode="auto">
          <a:xfrm>
            <a:off x="929456" y="3144042"/>
            <a:ext cx="1071570" cy="51026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Simplified</a:t>
            </a:r>
          </a:p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coil model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30" name="Text Box 13"/>
          <p:cNvSpPr txBox="1">
            <a:spLocks noChangeArrowheads="1"/>
          </p:cNvSpPr>
          <p:nvPr/>
        </p:nvSpPr>
        <p:spPr bwMode="auto">
          <a:xfrm>
            <a:off x="7430321" y="2929728"/>
            <a:ext cx="1214446" cy="51026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B-field</a:t>
            </a:r>
          </a:p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(from above)</a:t>
            </a:r>
            <a:endParaRPr lang="en-GB" sz="1400" dirty="0">
              <a:sym typeface="Symbol" pitchFamily="18" charset="2"/>
            </a:endParaRPr>
          </a:p>
        </p:txBody>
      </p:sp>
      <p:pic>
        <p:nvPicPr>
          <p:cNvPr id="311298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215076" y="643719"/>
            <a:ext cx="3286147" cy="3090931"/>
          </a:xfrm>
          <a:prstGeom prst="rect">
            <a:avLst/>
          </a:prstGeom>
          <a:noFill/>
        </p:spPr>
      </p:pic>
      <p:pic>
        <p:nvPicPr>
          <p:cNvPr id="23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5858679" y="500836"/>
            <a:ext cx="3286147" cy="3090930"/>
          </a:xfrm>
          <a:prstGeom prst="rect">
            <a:avLst/>
          </a:prstGeom>
          <a:noFill/>
        </p:spPr>
      </p:pic>
      <p:sp>
        <p:nvSpPr>
          <p:cNvPr id="31" name="Text Box 13"/>
          <p:cNvSpPr txBox="1">
            <a:spLocks noChangeArrowheads="1"/>
          </p:cNvSpPr>
          <p:nvPr/>
        </p:nvSpPr>
        <p:spPr bwMode="auto">
          <a:xfrm>
            <a:off x="72200" y="572274"/>
            <a:ext cx="1071570" cy="51026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Electric Potential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26" name="Text Box 13"/>
          <p:cNvSpPr txBox="1">
            <a:spLocks noChangeArrowheads="1"/>
          </p:cNvSpPr>
          <p:nvPr/>
        </p:nvSpPr>
        <p:spPr bwMode="auto">
          <a:xfrm>
            <a:off x="5501488" y="3358356"/>
            <a:ext cx="1143008" cy="51026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Magnetic Field Lines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3786976" y="1000902"/>
            <a:ext cx="1785950" cy="2294316"/>
          </a:xfrm>
          <a:prstGeom prst="rect">
            <a:avLst/>
          </a:prstGeom>
          <a:noFill/>
        </p:spPr>
        <p:txBody>
          <a:bodyPr wrap="square" lIns="82901" tIns="41454" rIns="82901" bIns="41454" rtlCol="0">
            <a:spAutoFit/>
          </a:bodyPr>
          <a:lstStyle/>
          <a:p>
            <a:pPr>
              <a:spcAft>
                <a:spcPts val="1200"/>
              </a:spcAft>
              <a:buSzPct val="75000"/>
            </a:pPr>
            <a:r>
              <a:rPr lang="en-GB" b="1" u="sng" dirty="0" smtClean="0">
                <a:sym typeface="Wingdings" pitchFamily="2" charset="2"/>
              </a:rPr>
              <a:t>DC Simulation</a:t>
            </a:r>
          </a:p>
          <a:p>
            <a:pPr>
              <a:spcAft>
                <a:spcPts val="600"/>
              </a:spcAft>
              <a:buSzPct val="75000"/>
              <a:buFont typeface="Arial" pitchFamily="34" charset="0"/>
              <a:buChar char="•"/>
            </a:pPr>
            <a:r>
              <a:rPr lang="en-GB" b="1" dirty="0" smtClean="0">
                <a:sym typeface="Wingdings" pitchFamily="2" charset="2"/>
              </a:rPr>
              <a:t> 12 turns</a:t>
            </a:r>
          </a:p>
          <a:p>
            <a:pPr>
              <a:spcAft>
                <a:spcPts val="600"/>
              </a:spcAft>
              <a:buSzPct val="75000"/>
              <a:buFont typeface="Arial" pitchFamily="34" charset="0"/>
              <a:buChar char="•"/>
            </a:pPr>
            <a:r>
              <a:rPr lang="en-GB" b="1" dirty="0" smtClean="0">
                <a:sym typeface="Wingdings" pitchFamily="2" charset="2"/>
              </a:rPr>
              <a:t> </a:t>
            </a:r>
            <a:r>
              <a:rPr lang="en-GB" b="1" dirty="0" err="1" smtClean="0">
                <a:sym typeface="Wingdings" pitchFamily="2" charset="2"/>
              </a:rPr>
              <a:t>R</a:t>
            </a:r>
            <a:r>
              <a:rPr lang="en-GB" b="1" baseline="-25000" dirty="0" err="1" smtClean="0">
                <a:sym typeface="Wingdings" pitchFamily="2" charset="2"/>
              </a:rPr>
              <a:t>i</a:t>
            </a:r>
            <a:r>
              <a:rPr lang="en-GB" b="1" dirty="0" smtClean="0">
                <a:sym typeface="Wingdings" pitchFamily="2" charset="2"/>
              </a:rPr>
              <a:t> = 1.1mm</a:t>
            </a:r>
          </a:p>
          <a:p>
            <a:pPr>
              <a:spcAft>
                <a:spcPts val="600"/>
              </a:spcAft>
              <a:buSzPct val="75000"/>
              <a:buFont typeface="Arial" pitchFamily="34" charset="0"/>
              <a:buChar char="•"/>
            </a:pPr>
            <a:r>
              <a:rPr lang="en-GB" b="1" dirty="0" smtClean="0">
                <a:sym typeface="Wingdings" pitchFamily="2" charset="2"/>
              </a:rPr>
              <a:t> R</a:t>
            </a:r>
            <a:r>
              <a:rPr lang="en-GB" b="1" baseline="-25000" dirty="0" smtClean="0">
                <a:sym typeface="Wingdings" pitchFamily="2" charset="2"/>
              </a:rPr>
              <a:t>a</a:t>
            </a:r>
            <a:r>
              <a:rPr lang="en-GB" b="1" dirty="0" smtClean="0">
                <a:sym typeface="Wingdings" pitchFamily="2" charset="2"/>
              </a:rPr>
              <a:t> = 5.0mm</a:t>
            </a:r>
          </a:p>
          <a:p>
            <a:pPr>
              <a:spcAft>
                <a:spcPts val="600"/>
              </a:spcAft>
              <a:buSzPct val="75000"/>
              <a:buFont typeface="Arial" pitchFamily="34" charset="0"/>
              <a:buChar char="•"/>
            </a:pPr>
            <a:r>
              <a:rPr lang="en-GB" b="1" dirty="0" smtClean="0">
                <a:sym typeface="Wingdings" pitchFamily="2" charset="2"/>
              </a:rPr>
              <a:t> h = 6.0mm</a:t>
            </a:r>
          </a:p>
          <a:p>
            <a:pPr>
              <a:spcAft>
                <a:spcPts val="600"/>
              </a:spcAft>
              <a:buSzPct val="75000"/>
              <a:buFont typeface="Arial" pitchFamily="34" charset="0"/>
              <a:buChar char="•"/>
            </a:pPr>
            <a:r>
              <a:rPr lang="en-GB" b="1" dirty="0" smtClean="0">
                <a:sym typeface="Wingdings" pitchFamily="2" charset="2"/>
              </a:rPr>
              <a:t> </a:t>
            </a:r>
            <a:r>
              <a:rPr lang="en-GB" b="1" dirty="0" err="1" smtClean="0">
                <a:sym typeface="Wingdings" pitchFamily="2" charset="2"/>
              </a:rPr>
              <a:t>L</a:t>
            </a:r>
            <a:r>
              <a:rPr lang="en-GB" b="1" baseline="-25000" dirty="0" err="1" smtClean="0">
                <a:sym typeface="Wingdings" pitchFamily="2" charset="2"/>
              </a:rPr>
              <a:t>theo</a:t>
            </a:r>
            <a:r>
              <a:rPr lang="en-GB" b="1" dirty="0" smtClean="0">
                <a:sym typeface="Wingdings" pitchFamily="2" charset="2"/>
              </a:rPr>
              <a:t> = 260 </a:t>
            </a:r>
            <a:r>
              <a:rPr lang="en-GB" b="1" dirty="0" err="1" smtClean="0">
                <a:sym typeface="Wingdings" pitchFamily="2" charset="2"/>
              </a:rPr>
              <a:t>nH</a:t>
            </a:r>
            <a:endParaRPr lang="en-GB" b="1" dirty="0" smtClean="0">
              <a:sym typeface="Wingdings" pitchFamily="2" charset="2"/>
            </a:endParaRPr>
          </a:p>
          <a:p>
            <a:pPr>
              <a:spcAft>
                <a:spcPts val="600"/>
              </a:spcAft>
              <a:buSzPct val="75000"/>
              <a:buFont typeface="Arial" pitchFamily="34" charset="0"/>
              <a:buChar char="•"/>
            </a:pPr>
            <a:r>
              <a:rPr lang="en-GB" b="1" dirty="0" smtClean="0">
                <a:sym typeface="Wingdings" pitchFamily="2" charset="2"/>
              </a:rPr>
              <a:t> </a:t>
            </a:r>
            <a:r>
              <a:rPr lang="en-GB" b="1" dirty="0" err="1" smtClean="0">
                <a:sym typeface="Wingdings" pitchFamily="2" charset="2"/>
              </a:rPr>
              <a:t>L</a:t>
            </a:r>
            <a:r>
              <a:rPr lang="en-GB" b="1" baseline="-25000" dirty="0" err="1" smtClean="0">
                <a:sym typeface="Wingdings" pitchFamily="2" charset="2"/>
              </a:rPr>
              <a:t>sim</a:t>
            </a:r>
            <a:r>
              <a:rPr lang="en-GB" b="1" dirty="0" smtClean="0">
                <a:sym typeface="Wingdings" pitchFamily="2" charset="2"/>
              </a:rPr>
              <a:t> = 193 </a:t>
            </a:r>
            <a:r>
              <a:rPr lang="en-GB" b="1" dirty="0" err="1" smtClean="0">
                <a:sym typeface="Wingdings" pitchFamily="2" charset="2"/>
              </a:rPr>
              <a:t>nH</a:t>
            </a:r>
            <a:endParaRPr lang="en-GB" b="1" dirty="0" smtClean="0">
              <a:sym typeface="Wingdings" pitchFamily="2" charset="2"/>
            </a:endParaRPr>
          </a:p>
        </p:txBody>
      </p:sp>
      <p:cxnSp>
        <p:nvCxnSpPr>
          <p:cNvPr id="35" name="Gerade Verbindung mit Pfeil 34"/>
          <p:cNvCxnSpPr/>
          <p:nvPr/>
        </p:nvCxnSpPr>
        <p:spPr>
          <a:xfrm rot="16200000" flipV="1">
            <a:off x="2215347" y="2929728"/>
            <a:ext cx="428628" cy="42862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mit Pfeil 35"/>
          <p:cNvCxnSpPr/>
          <p:nvPr/>
        </p:nvCxnSpPr>
        <p:spPr>
          <a:xfrm rot="16200000" flipH="1">
            <a:off x="1322365" y="893745"/>
            <a:ext cx="285752" cy="7143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feld 39"/>
          <p:cNvSpPr txBox="1"/>
          <p:nvPr/>
        </p:nvSpPr>
        <p:spPr>
          <a:xfrm>
            <a:off x="143638" y="3877945"/>
            <a:ext cx="2642070" cy="570028"/>
          </a:xfrm>
          <a:prstGeom prst="rect">
            <a:avLst/>
          </a:prstGeom>
          <a:noFill/>
        </p:spPr>
        <p:txBody>
          <a:bodyPr wrap="none" lIns="91377" tIns="45692" rIns="91377" bIns="45692" rtlCol="0">
            <a:spAutoFit/>
          </a:bodyPr>
          <a:lstStyle/>
          <a:p>
            <a:pPr>
              <a:buSzPct val="100000"/>
              <a:buFont typeface="Arial" pitchFamily="34" charset="0"/>
              <a:buChar char="•"/>
            </a:pPr>
            <a:r>
              <a:rPr lang="en-GB" dirty="0" smtClean="0"/>
              <a:t> Inductance decreases</a:t>
            </a:r>
            <a:br>
              <a:rPr lang="en-GB" dirty="0" smtClean="0"/>
            </a:br>
            <a:r>
              <a:rPr lang="en-GB" dirty="0" smtClean="0"/>
              <a:t>  slightly (196nH </a:t>
            </a:r>
            <a:r>
              <a:rPr lang="en-GB" dirty="0" smtClean="0">
                <a:sym typeface="Wingdings" pitchFamily="2" charset="2"/>
              </a:rPr>
              <a:t> 193nH)</a:t>
            </a:r>
            <a:endParaRPr lang="en-GB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-36799" y="3144049"/>
            <a:ext cx="2679157" cy="2520000"/>
          </a:xfrm>
          <a:prstGeom prst="rect">
            <a:avLst/>
          </a:prstGeom>
          <a:noFill/>
        </p:spPr>
      </p:pic>
      <p:pic>
        <p:nvPicPr>
          <p:cNvPr id="22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-36799" y="526244"/>
            <a:ext cx="2679157" cy="2520000"/>
          </a:xfrm>
          <a:prstGeom prst="rect">
            <a:avLst/>
          </a:prstGeom>
          <a:noFill/>
        </p:spPr>
      </p:pic>
      <p:sp>
        <p:nvSpPr>
          <p:cNvPr id="272405" name="Rectangle 21"/>
          <p:cNvSpPr>
            <a:spLocks noChangeArrowheads="1"/>
          </p:cNvSpPr>
          <p:nvPr/>
        </p:nvSpPr>
        <p:spPr bwMode="auto">
          <a:xfrm>
            <a:off x="0" y="0"/>
            <a:ext cx="9145588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400" b="1" dirty="0">
                <a:solidFill>
                  <a:srgbClr val="FFFFFF"/>
                </a:solidFill>
                <a:latin typeface="DejaVu Sans" pitchFamily="34" charset="2"/>
              </a:rPr>
              <a:t>			</a:t>
            </a:r>
            <a:r>
              <a:rPr lang="en-GB" sz="2400" b="1" dirty="0">
                <a:solidFill>
                  <a:srgbClr val="FFFFFF"/>
                </a:solidFill>
              </a:rPr>
              <a:t>Welcome</a:t>
            </a:r>
            <a:endParaRPr lang="en-GB" dirty="0">
              <a:solidFill>
                <a:srgbClr val="FFFFFF"/>
              </a:solidFill>
              <a:latin typeface="DejaVu Sans" pitchFamily="34" charset="2"/>
            </a:endParaRPr>
          </a:p>
        </p:txBody>
      </p:sp>
      <p:pic>
        <p:nvPicPr>
          <p:cNvPr id="272406" name="Picture 22" descr="balkenUnte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-1581"/>
            <a:ext cx="9158288" cy="500063"/>
          </a:xfrm>
          <a:prstGeom prst="rect">
            <a:avLst/>
          </a:prstGeom>
          <a:noFill/>
        </p:spPr>
      </p:pic>
      <p:pic>
        <p:nvPicPr>
          <p:cNvPr id="272407" name="Picture 2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05838" y="0"/>
            <a:ext cx="5397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0" y="6597657"/>
            <a:ext cx="9145588" cy="261938"/>
          </a:xfrm>
          <a:prstGeom prst="rect">
            <a:avLst/>
          </a:prstGeom>
          <a:gradFill rotWithShape="1">
            <a:gsLst>
              <a:gs pos="0">
                <a:srgbClr val="003399">
                  <a:gamma/>
                  <a:tint val="8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377" tIns="45692" rIns="91377" bIns="45692" anchor="ctr"/>
          <a:lstStyle/>
          <a:p>
            <a:endParaRPr lang="de-DE"/>
          </a:p>
        </p:txBody>
      </p:sp>
      <p:sp>
        <p:nvSpPr>
          <p:cNvPr id="17" name="Datumsplatzhalter 12"/>
          <p:cNvSpPr>
            <a:spLocks noGrp="1"/>
          </p:cNvSpPr>
          <p:nvPr>
            <p:ph type="dt" sz="half" idx="10"/>
          </p:nvPr>
        </p:nvSpPr>
        <p:spPr>
          <a:xfrm>
            <a:off x="762" y="6550472"/>
            <a:ext cx="2133600" cy="365125"/>
          </a:xfrm>
        </p:spPr>
        <p:txBody>
          <a:bodyPr/>
          <a:lstStyle/>
          <a:p>
            <a:r>
              <a:rPr lang="de-DE" smtClean="0">
                <a:solidFill>
                  <a:schemeClr val="bg1"/>
                </a:solidFill>
                <a:latin typeface="+mn-lt"/>
              </a:rPr>
              <a:t>31.03.2010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2143909" y="6550472"/>
            <a:ext cx="4786346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  <a:latin typeface="+mn-lt"/>
              </a:rPr>
              <a:t>Jan Sammet</a:t>
            </a:r>
            <a:endParaRPr lang="de-DE" dirty="0">
              <a:latin typeface="+mn-lt"/>
            </a:endParaRPr>
          </a:p>
        </p:txBody>
      </p:sp>
      <p:sp>
        <p:nvSpPr>
          <p:cNvPr id="18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6893988" y="6550472"/>
            <a:ext cx="2133600" cy="365125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- </a:t>
            </a:r>
            <a:fld id="{68BDF816-A340-4A1E-A272-4E05686E39AE}" type="slidenum">
              <a:rPr lang="de-DE" smtClean="0">
                <a:solidFill>
                  <a:schemeClr val="bg1"/>
                </a:solidFill>
                <a:latin typeface="+mn-lt"/>
              </a:rPr>
              <a:pPr/>
              <a:t>29</a:t>
            </a:fld>
            <a:r>
              <a:rPr lang="de-DE" dirty="0" smtClean="0">
                <a:solidFill>
                  <a:schemeClr val="bg1"/>
                </a:solidFill>
                <a:latin typeface="+mn-lt"/>
              </a:rPr>
              <a:t> -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11298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5430058" y="3144049"/>
            <a:ext cx="2679157" cy="2520000"/>
          </a:xfrm>
          <a:prstGeom prst="rect">
            <a:avLst/>
          </a:prstGeom>
          <a:noFill/>
        </p:spPr>
      </p:pic>
      <p:pic>
        <p:nvPicPr>
          <p:cNvPr id="20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5358620" y="526244"/>
            <a:ext cx="2679157" cy="2520000"/>
          </a:xfrm>
          <a:prstGeom prst="rect">
            <a:avLst/>
          </a:prstGeom>
          <a:noFill/>
        </p:spPr>
      </p:pic>
      <p:pic>
        <p:nvPicPr>
          <p:cNvPr id="25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9" cstate="print"/>
          <a:stretch>
            <a:fillRect/>
          </a:stretch>
        </p:blipFill>
        <p:spPr bwMode="auto">
          <a:xfrm>
            <a:off x="2715413" y="3144042"/>
            <a:ext cx="2679157" cy="2519999"/>
          </a:xfrm>
          <a:prstGeom prst="rect">
            <a:avLst/>
          </a:prstGeom>
          <a:noFill/>
        </p:spPr>
      </p:pic>
      <p:pic>
        <p:nvPicPr>
          <p:cNvPr id="33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10" cstate="print"/>
          <a:stretch>
            <a:fillRect/>
          </a:stretch>
        </p:blipFill>
        <p:spPr bwMode="auto">
          <a:xfrm>
            <a:off x="2643968" y="526237"/>
            <a:ext cx="2679157" cy="2519999"/>
          </a:xfrm>
          <a:prstGeom prst="rect">
            <a:avLst/>
          </a:prstGeom>
          <a:noFill/>
        </p:spPr>
      </p:pic>
      <p:sp>
        <p:nvSpPr>
          <p:cNvPr id="34" name="Text Box 13"/>
          <p:cNvSpPr txBox="1">
            <a:spLocks noChangeArrowheads="1"/>
          </p:cNvSpPr>
          <p:nvPr/>
        </p:nvSpPr>
        <p:spPr bwMode="auto">
          <a:xfrm>
            <a:off x="177506" y="665740"/>
            <a:ext cx="857256" cy="30130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B</a:t>
            </a:r>
            <a:r>
              <a:rPr lang="en-GB" sz="1400" baseline="-25000" dirty="0" smtClean="0">
                <a:sym typeface="Symbol" pitchFamily="18" charset="2"/>
              </a:rPr>
              <a:t>X </a:t>
            </a:r>
            <a:r>
              <a:rPr lang="en-GB" sz="1400" dirty="0" smtClean="0">
                <a:sym typeface="Symbol" pitchFamily="18" charset="2"/>
              </a:rPr>
              <a:t>[A/m] 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40" name="Text Box 13"/>
          <p:cNvSpPr txBox="1">
            <a:spLocks noChangeArrowheads="1"/>
          </p:cNvSpPr>
          <p:nvPr/>
        </p:nvSpPr>
        <p:spPr bwMode="auto">
          <a:xfrm>
            <a:off x="5001422" y="500843"/>
            <a:ext cx="57150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42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42" name="Text Box 13"/>
          <p:cNvSpPr txBox="1">
            <a:spLocks noChangeArrowheads="1"/>
          </p:cNvSpPr>
          <p:nvPr/>
        </p:nvSpPr>
        <p:spPr bwMode="auto">
          <a:xfrm>
            <a:off x="2929720" y="665740"/>
            <a:ext cx="857256" cy="30130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B</a:t>
            </a:r>
            <a:r>
              <a:rPr lang="en-GB" sz="1400" baseline="-25000" dirty="0" smtClean="0">
                <a:sym typeface="Symbol" pitchFamily="18" charset="2"/>
              </a:rPr>
              <a:t>Y </a:t>
            </a:r>
            <a:r>
              <a:rPr lang="en-GB" sz="1400" dirty="0" smtClean="0">
                <a:sym typeface="Symbol" pitchFamily="18" charset="2"/>
              </a:rPr>
              <a:t>[A/m] 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43" name="Text Box 13"/>
          <p:cNvSpPr txBox="1">
            <a:spLocks noChangeArrowheads="1"/>
          </p:cNvSpPr>
          <p:nvPr/>
        </p:nvSpPr>
        <p:spPr bwMode="auto">
          <a:xfrm>
            <a:off x="5644364" y="665740"/>
            <a:ext cx="857256" cy="30130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B</a:t>
            </a:r>
            <a:r>
              <a:rPr lang="en-GB" sz="1400" baseline="-25000" dirty="0" smtClean="0">
                <a:sym typeface="Symbol" pitchFamily="18" charset="2"/>
              </a:rPr>
              <a:t>Z </a:t>
            </a:r>
            <a:r>
              <a:rPr lang="en-GB" sz="1400" dirty="0" smtClean="0">
                <a:sym typeface="Symbol" pitchFamily="18" charset="2"/>
              </a:rPr>
              <a:t>[A/m] 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44" name="Text Box 13"/>
          <p:cNvSpPr txBox="1">
            <a:spLocks noChangeArrowheads="1"/>
          </p:cNvSpPr>
          <p:nvPr/>
        </p:nvSpPr>
        <p:spPr bwMode="auto">
          <a:xfrm>
            <a:off x="5009042" y="2715414"/>
            <a:ext cx="56388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-30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45" name="Text Box 13"/>
          <p:cNvSpPr txBox="1">
            <a:spLocks noChangeArrowheads="1"/>
          </p:cNvSpPr>
          <p:nvPr/>
        </p:nvSpPr>
        <p:spPr bwMode="auto">
          <a:xfrm>
            <a:off x="143638" y="3286925"/>
            <a:ext cx="857256" cy="30130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B</a:t>
            </a:r>
            <a:r>
              <a:rPr lang="en-GB" sz="1400" baseline="-25000" dirty="0" smtClean="0">
                <a:sym typeface="Symbol" pitchFamily="18" charset="2"/>
              </a:rPr>
              <a:t>X </a:t>
            </a:r>
            <a:r>
              <a:rPr lang="en-GB" sz="1400" dirty="0" smtClean="0">
                <a:sym typeface="Symbol" pitchFamily="18" charset="2"/>
              </a:rPr>
              <a:t>[A/m] 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46" name="Text Box 13"/>
          <p:cNvSpPr txBox="1">
            <a:spLocks noChangeArrowheads="1"/>
          </p:cNvSpPr>
          <p:nvPr/>
        </p:nvSpPr>
        <p:spPr bwMode="auto">
          <a:xfrm>
            <a:off x="2929720" y="3286925"/>
            <a:ext cx="857256" cy="30130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B</a:t>
            </a:r>
            <a:r>
              <a:rPr lang="en-GB" sz="1400" baseline="-25000" dirty="0" smtClean="0">
                <a:sym typeface="Symbol" pitchFamily="18" charset="2"/>
              </a:rPr>
              <a:t>Y </a:t>
            </a:r>
            <a:r>
              <a:rPr lang="en-GB" sz="1400" dirty="0" smtClean="0">
                <a:sym typeface="Symbol" pitchFamily="18" charset="2"/>
              </a:rPr>
              <a:t>[A/m] 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47" name="Text Box 13"/>
          <p:cNvSpPr txBox="1">
            <a:spLocks noChangeArrowheads="1"/>
          </p:cNvSpPr>
          <p:nvPr/>
        </p:nvSpPr>
        <p:spPr bwMode="auto">
          <a:xfrm>
            <a:off x="5644364" y="3286925"/>
            <a:ext cx="857256" cy="30130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B</a:t>
            </a:r>
            <a:r>
              <a:rPr lang="en-GB" sz="1400" baseline="-25000" dirty="0" smtClean="0">
                <a:sym typeface="Symbol" pitchFamily="18" charset="2"/>
              </a:rPr>
              <a:t>Z </a:t>
            </a:r>
            <a:r>
              <a:rPr lang="en-GB" sz="1400" dirty="0" smtClean="0">
                <a:sym typeface="Symbol" pitchFamily="18" charset="2"/>
              </a:rPr>
              <a:t>[A/m] 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50" name="Text Box 13"/>
          <p:cNvSpPr txBox="1">
            <a:spLocks noChangeArrowheads="1"/>
          </p:cNvSpPr>
          <p:nvPr/>
        </p:nvSpPr>
        <p:spPr bwMode="auto">
          <a:xfrm>
            <a:off x="5001422" y="3144042"/>
            <a:ext cx="57150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0.2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51" name="Text Box 13"/>
          <p:cNvSpPr txBox="1">
            <a:spLocks noChangeArrowheads="1"/>
          </p:cNvSpPr>
          <p:nvPr/>
        </p:nvSpPr>
        <p:spPr bwMode="auto">
          <a:xfrm>
            <a:off x="4980467" y="5358620"/>
            <a:ext cx="56388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-0.2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52" name="Text Box 13"/>
          <p:cNvSpPr txBox="1">
            <a:spLocks noChangeArrowheads="1"/>
          </p:cNvSpPr>
          <p:nvPr/>
        </p:nvSpPr>
        <p:spPr bwMode="auto">
          <a:xfrm>
            <a:off x="7716066" y="572274"/>
            <a:ext cx="57150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60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53" name="Text Box 13"/>
          <p:cNvSpPr txBox="1">
            <a:spLocks noChangeArrowheads="1"/>
          </p:cNvSpPr>
          <p:nvPr/>
        </p:nvSpPr>
        <p:spPr bwMode="auto">
          <a:xfrm>
            <a:off x="7723686" y="2715414"/>
            <a:ext cx="56388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-27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54" name="Text Box 13"/>
          <p:cNvSpPr txBox="1">
            <a:spLocks noChangeArrowheads="1"/>
          </p:cNvSpPr>
          <p:nvPr/>
        </p:nvSpPr>
        <p:spPr bwMode="auto">
          <a:xfrm>
            <a:off x="7716066" y="3144042"/>
            <a:ext cx="57150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0.2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55" name="Text Box 13"/>
          <p:cNvSpPr txBox="1">
            <a:spLocks noChangeArrowheads="1"/>
          </p:cNvSpPr>
          <p:nvPr/>
        </p:nvSpPr>
        <p:spPr bwMode="auto">
          <a:xfrm>
            <a:off x="7685586" y="5339577"/>
            <a:ext cx="56388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-0.2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56" name="Text Box 13"/>
          <p:cNvSpPr txBox="1">
            <a:spLocks noChangeArrowheads="1"/>
          </p:cNvSpPr>
          <p:nvPr/>
        </p:nvSpPr>
        <p:spPr bwMode="auto">
          <a:xfrm>
            <a:off x="2253447" y="524672"/>
            <a:ext cx="57150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28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57" name="Text Box 13"/>
          <p:cNvSpPr txBox="1">
            <a:spLocks noChangeArrowheads="1"/>
          </p:cNvSpPr>
          <p:nvPr/>
        </p:nvSpPr>
        <p:spPr bwMode="auto">
          <a:xfrm>
            <a:off x="2261060" y="2753514"/>
            <a:ext cx="56388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-25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58" name="Text Box 13"/>
          <p:cNvSpPr txBox="1">
            <a:spLocks noChangeArrowheads="1"/>
          </p:cNvSpPr>
          <p:nvPr/>
        </p:nvSpPr>
        <p:spPr bwMode="auto">
          <a:xfrm>
            <a:off x="2253447" y="3144042"/>
            <a:ext cx="57150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0.2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59" name="Text Box 13"/>
          <p:cNvSpPr txBox="1">
            <a:spLocks noChangeArrowheads="1"/>
          </p:cNvSpPr>
          <p:nvPr/>
        </p:nvSpPr>
        <p:spPr bwMode="auto">
          <a:xfrm>
            <a:off x="2232485" y="5358620"/>
            <a:ext cx="56388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-0.2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35" name="Rectangle 2"/>
          <p:cNvSpPr>
            <a:spLocks noChangeArrowheads="1"/>
          </p:cNvSpPr>
          <p:nvPr/>
        </p:nvSpPr>
        <p:spPr bwMode="auto">
          <a:xfrm>
            <a:off x="1836745" y="0"/>
            <a:ext cx="67691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algn="ctr"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800" b="1" dirty="0" smtClean="0">
                <a:solidFill>
                  <a:srgbClr val="FFFFFF"/>
                </a:solidFill>
                <a:latin typeface="Calibri" pitchFamily="34" charset="0"/>
              </a:rPr>
              <a:t>Inhomogeneous </a:t>
            </a:r>
            <a:r>
              <a:rPr lang="en-GB" sz="2800" b="1" dirty="0" err="1" smtClean="0">
                <a:solidFill>
                  <a:srgbClr val="FFFFFF"/>
                </a:solidFill>
                <a:latin typeface="Calibri" pitchFamily="34" charset="0"/>
              </a:rPr>
              <a:t>Toroid</a:t>
            </a:r>
            <a:r>
              <a:rPr lang="en-GB" sz="2800" b="1" dirty="0" smtClean="0">
                <a:solidFill>
                  <a:srgbClr val="FFFFFF"/>
                </a:solidFill>
                <a:latin typeface="Calibri" pitchFamily="34" charset="0"/>
              </a:rPr>
              <a:t> – B-Slice, z = +1mm</a:t>
            </a:r>
            <a:endParaRPr lang="en-GB" sz="28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7" name="Rechteck 36"/>
          <p:cNvSpPr/>
          <p:nvPr/>
        </p:nvSpPr>
        <p:spPr>
          <a:xfrm>
            <a:off x="143638" y="5858686"/>
            <a:ext cx="5572164" cy="646972"/>
          </a:xfrm>
          <a:prstGeom prst="rect">
            <a:avLst/>
          </a:prstGeom>
        </p:spPr>
        <p:txBody>
          <a:bodyPr wrap="square" lIns="91377" tIns="45692" rIns="91377" bIns="45692">
            <a:spAutoFit/>
          </a:bodyPr>
          <a:lstStyle/>
          <a:p>
            <a:pPr>
              <a:spcAft>
                <a:spcPts val="600"/>
              </a:spcAft>
              <a:buSzPct val="100000"/>
              <a:buFont typeface="Arial" pitchFamily="34" charset="0"/>
              <a:buChar char="•"/>
            </a:pPr>
            <a:r>
              <a:rPr lang="en-GB" dirty="0" smtClean="0">
                <a:sym typeface="Wingdings" pitchFamily="2" charset="2"/>
              </a:rPr>
              <a:t> Max. amplitudes decrease</a:t>
            </a:r>
          </a:p>
          <a:p>
            <a:pPr>
              <a:spcAft>
                <a:spcPts val="600"/>
              </a:spcAft>
              <a:buSzPct val="100000"/>
              <a:buFont typeface="Arial" pitchFamily="34" charset="0"/>
              <a:buChar char="•"/>
            </a:pPr>
            <a:r>
              <a:rPr lang="en-GB" dirty="0" smtClean="0">
                <a:sym typeface="Wingdings" pitchFamily="2" charset="2"/>
              </a:rPr>
              <a:t> Field grows in size </a:t>
            </a:r>
            <a:r>
              <a:rPr lang="en-GB" dirty="0" smtClean="0"/>
              <a:t>Field strength is reduced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852" name="Rectangle 44"/>
          <p:cNvSpPr>
            <a:spLocks noChangeArrowheads="1"/>
          </p:cNvSpPr>
          <p:nvPr/>
        </p:nvSpPr>
        <p:spPr bwMode="auto">
          <a:xfrm>
            <a:off x="0" y="0"/>
            <a:ext cx="9145588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11" tIns="40756" rIns="81511" bIns="40756" anchor="ctr"/>
          <a:lstStyle/>
          <a:p>
            <a:pPr defTabSz="407296">
              <a:lnSpc>
                <a:spcPct val="98000"/>
              </a:lnSpc>
              <a:tabLst>
                <a:tab pos="656120" algn="l"/>
                <a:tab pos="1310633" algn="l"/>
                <a:tab pos="1966742" algn="l"/>
                <a:tab pos="2622849" algn="l"/>
                <a:tab pos="3278955" algn="l"/>
                <a:tab pos="3931896" algn="l"/>
                <a:tab pos="4589590" algn="l"/>
                <a:tab pos="5245698" algn="l"/>
                <a:tab pos="5901806" algn="l"/>
                <a:tab pos="6553160" algn="l"/>
                <a:tab pos="7212437" algn="l"/>
                <a:tab pos="7868548" algn="l"/>
                <a:tab pos="8523070" algn="l"/>
              </a:tabLst>
            </a:pPr>
            <a:r>
              <a:rPr lang="en-GB" sz="2400" b="1" dirty="0" smtClean="0">
                <a:solidFill>
                  <a:srgbClr val="FFFFFF"/>
                </a:solidFill>
                <a:latin typeface="DejaVu Sans" pitchFamily="34" charset="2"/>
              </a:rPr>
              <a:t>			</a:t>
            </a:r>
            <a:r>
              <a:rPr lang="en-GB" sz="2400" b="1" dirty="0" smtClean="0">
                <a:solidFill>
                  <a:srgbClr val="FFFFFF"/>
                </a:solidFill>
              </a:rPr>
              <a:t>Welcome</a:t>
            </a:r>
            <a:endParaRPr lang="en-GB" dirty="0">
              <a:solidFill>
                <a:srgbClr val="FFFFFF"/>
              </a:solidFill>
              <a:latin typeface="DejaVu Sans" pitchFamily="34" charset="2"/>
            </a:endParaRPr>
          </a:p>
        </p:txBody>
      </p:sp>
      <p:pic>
        <p:nvPicPr>
          <p:cNvPr id="375853" name="Picture 45" descr="balkenUnt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571"/>
            <a:ext cx="9158288" cy="500063"/>
          </a:xfrm>
          <a:prstGeom prst="rect">
            <a:avLst/>
          </a:prstGeom>
          <a:noFill/>
        </p:spPr>
      </p:pic>
      <p:pic>
        <p:nvPicPr>
          <p:cNvPr id="375854" name="Picture 4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05838" y="0"/>
            <a:ext cx="5397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75855" name="Rectangle 47"/>
          <p:cNvSpPr>
            <a:spLocks noChangeArrowheads="1"/>
          </p:cNvSpPr>
          <p:nvPr/>
        </p:nvSpPr>
        <p:spPr bwMode="auto">
          <a:xfrm>
            <a:off x="1836755" y="0"/>
            <a:ext cx="67691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11" tIns="40756" rIns="81511" bIns="40756" anchor="ctr"/>
          <a:lstStyle/>
          <a:p>
            <a:pPr algn="ctr" defTabSz="407296">
              <a:lnSpc>
                <a:spcPct val="98000"/>
              </a:lnSpc>
              <a:tabLst>
                <a:tab pos="656120" algn="l"/>
                <a:tab pos="1310633" algn="l"/>
                <a:tab pos="1966742" algn="l"/>
                <a:tab pos="2622849" algn="l"/>
                <a:tab pos="3278955" algn="l"/>
                <a:tab pos="3931896" algn="l"/>
                <a:tab pos="4589590" algn="l"/>
                <a:tab pos="5245698" algn="l"/>
                <a:tab pos="5901806" algn="l"/>
                <a:tab pos="6553160" algn="l"/>
                <a:tab pos="7212437" algn="l"/>
                <a:tab pos="7868548" algn="l"/>
                <a:tab pos="8523070" algn="l"/>
              </a:tabLst>
            </a:pPr>
            <a:r>
              <a:rPr lang="en-GB" sz="2800" b="1" dirty="0" smtClean="0">
                <a:solidFill>
                  <a:srgbClr val="FFFFFF"/>
                </a:solidFill>
              </a:rPr>
              <a:t>DC-DC Buck Converters</a:t>
            </a:r>
            <a:endParaRPr lang="en-GB" sz="2800" dirty="0">
              <a:solidFill>
                <a:srgbClr val="FFFFFF"/>
              </a:solidFill>
            </a:endParaRPr>
          </a:p>
        </p:txBody>
      </p:sp>
      <p:sp>
        <p:nvSpPr>
          <p:cNvPr id="49" name="Rectangle 26"/>
          <p:cNvSpPr>
            <a:spLocks noChangeArrowheads="1"/>
          </p:cNvSpPr>
          <p:nvPr/>
        </p:nvSpPr>
        <p:spPr bwMode="auto">
          <a:xfrm>
            <a:off x="0" y="6597667"/>
            <a:ext cx="9145588" cy="261938"/>
          </a:xfrm>
          <a:prstGeom prst="rect">
            <a:avLst/>
          </a:prstGeom>
          <a:gradFill rotWithShape="1">
            <a:gsLst>
              <a:gs pos="0">
                <a:srgbClr val="003399">
                  <a:gamma/>
                  <a:tint val="8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287" tIns="45652" rIns="91287" bIns="45652" anchor="ctr"/>
          <a:lstStyle/>
          <a:p>
            <a:pPr defTabSz="448498"/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0" name="Datumsplatzhalter 12"/>
          <p:cNvSpPr>
            <a:spLocks noGrp="1"/>
          </p:cNvSpPr>
          <p:nvPr>
            <p:ph type="dt" sz="half" idx="10"/>
          </p:nvPr>
        </p:nvSpPr>
        <p:spPr>
          <a:xfrm>
            <a:off x="762" y="6550472"/>
            <a:ext cx="2133600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  <a:latin typeface="Calibri"/>
              </a:rPr>
              <a:t>31.03.2010</a:t>
            </a: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2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2143919" y="6550472"/>
            <a:ext cx="4786346" cy="365125"/>
          </a:xfrm>
        </p:spPr>
        <p:txBody>
          <a:bodyPr/>
          <a:lstStyle/>
          <a:p>
            <a:r>
              <a:rPr lang="en-GB" smtClean="0">
                <a:solidFill>
                  <a:prstClr val="white"/>
                </a:solidFill>
                <a:latin typeface="Calibri"/>
              </a:rPr>
              <a:t>Jan Sammet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1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6893988" y="6550472"/>
            <a:ext cx="2133600" cy="365125"/>
          </a:xfrm>
        </p:spPr>
        <p:txBody>
          <a:bodyPr/>
          <a:lstStyle/>
          <a:p>
            <a:r>
              <a:rPr lang="en-GB" smtClean="0">
                <a:solidFill>
                  <a:prstClr val="white"/>
                </a:solidFill>
                <a:latin typeface="Calibri"/>
              </a:rPr>
              <a:t>- </a:t>
            </a:r>
            <a:fld id="{68BDF816-A340-4A1E-A272-4E05686E39AE}" type="slidenum">
              <a:rPr lang="en-GB" smtClean="0">
                <a:solidFill>
                  <a:prstClr val="white"/>
                </a:solidFill>
                <a:latin typeface="Calibri"/>
              </a:rPr>
              <a:pPr/>
              <a:t>3</a:t>
            </a:fld>
            <a:r>
              <a:rPr lang="en-GB" smtClean="0">
                <a:solidFill>
                  <a:prstClr val="white"/>
                </a:solidFill>
                <a:latin typeface="Calibri"/>
              </a:rPr>
              <a:t> -</a:t>
            </a:r>
            <a:endParaRPr lang="en-GB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2" name="Gruppieren 60"/>
          <p:cNvGrpSpPr/>
          <p:nvPr/>
        </p:nvGrpSpPr>
        <p:grpSpPr>
          <a:xfrm>
            <a:off x="571571" y="3358360"/>
            <a:ext cx="7501685" cy="1143008"/>
            <a:chOff x="571472" y="3857628"/>
            <a:chExt cx="7786742" cy="1214446"/>
          </a:xfrm>
        </p:grpSpPr>
        <p:sp>
          <p:nvSpPr>
            <p:cNvPr id="63" name="Textfeld 62"/>
            <p:cNvSpPr txBox="1"/>
            <p:nvPr/>
          </p:nvSpPr>
          <p:spPr>
            <a:xfrm>
              <a:off x="571472" y="3857628"/>
              <a:ext cx="7786742" cy="1214446"/>
            </a:xfrm>
            <a:prstGeom prst="rect">
              <a:avLst/>
            </a:prstGeom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noAutofit/>
            </a:bodyPr>
            <a:lstStyle/>
            <a:p>
              <a:r>
                <a:rPr lang="en-GB" dirty="0" smtClean="0"/>
                <a:t>Power supply with DC-DC Converters</a:t>
              </a:r>
              <a:endParaRPr lang="en-GB" dirty="0"/>
            </a:p>
          </p:txBody>
        </p:sp>
        <p:grpSp>
          <p:nvGrpSpPr>
            <p:cNvPr id="3" name="Gruppieren 70"/>
            <p:cNvGrpSpPr/>
            <p:nvPr/>
          </p:nvGrpSpPr>
          <p:grpSpPr>
            <a:xfrm>
              <a:off x="857224" y="4214818"/>
              <a:ext cx="6786610" cy="714380"/>
              <a:chOff x="714348" y="4214818"/>
              <a:chExt cx="6786610" cy="714380"/>
            </a:xfrm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grpSpPr>
          <p:cxnSp>
            <p:nvCxnSpPr>
              <p:cNvPr id="66" name="Gerade Verbindung 65"/>
              <p:cNvCxnSpPr/>
              <p:nvPr/>
            </p:nvCxnSpPr>
            <p:spPr>
              <a:xfrm>
                <a:off x="6429388" y="4429132"/>
                <a:ext cx="142876" cy="0"/>
              </a:xfrm>
              <a:prstGeom prst="line">
                <a:avLst/>
              </a:prstGeom>
              <a:ln w="63500"/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Gerade Verbindung 66"/>
              <p:cNvCxnSpPr/>
              <p:nvPr/>
            </p:nvCxnSpPr>
            <p:spPr>
              <a:xfrm>
                <a:off x="6429388" y="4286256"/>
                <a:ext cx="142876" cy="0"/>
              </a:xfrm>
              <a:prstGeom prst="line">
                <a:avLst/>
              </a:prstGeom>
              <a:ln w="63500"/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Gerade Verbindung 67"/>
              <p:cNvCxnSpPr/>
              <p:nvPr/>
            </p:nvCxnSpPr>
            <p:spPr>
              <a:xfrm>
                <a:off x="1285852" y="4286256"/>
                <a:ext cx="4357718" cy="0"/>
              </a:xfrm>
              <a:prstGeom prst="line">
                <a:avLst/>
              </a:prstGeom>
              <a:ln w="317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Gerade Verbindung 68"/>
              <p:cNvCxnSpPr/>
              <p:nvPr/>
            </p:nvCxnSpPr>
            <p:spPr>
              <a:xfrm>
                <a:off x="1285852" y="4429132"/>
                <a:ext cx="4357718" cy="0"/>
              </a:xfrm>
              <a:prstGeom prst="line">
                <a:avLst/>
              </a:prstGeom>
              <a:ln w="317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Rechteck 69"/>
              <p:cNvSpPr/>
              <p:nvPr/>
            </p:nvSpPr>
            <p:spPr>
              <a:xfrm>
                <a:off x="714348" y="4214818"/>
                <a:ext cx="571504" cy="71438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mtClean="0"/>
                  <a:t>PS</a:t>
                </a:r>
                <a:endParaRPr lang="en-GB"/>
              </a:p>
            </p:txBody>
          </p:sp>
          <p:sp>
            <p:nvSpPr>
              <p:cNvPr id="71" name="Rechteck 70"/>
              <p:cNvSpPr/>
              <p:nvPr/>
            </p:nvSpPr>
            <p:spPr>
              <a:xfrm>
                <a:off x="6572264" y="4214818"/>
                <a:ext cx="928694" cy="28575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mtClean="0"/>
                  <a:t>Modul</a:t>
                </a:r>
                <a:endParaRPr lang="en-GB"/>
              </a:p>
            </p:txBody>
          </p:sp>
          <p:sp>
            <p:nvSpPr>
              <p:cNvPr id="72" name="Rechteck 71"/>
              <p:cNvSpPr/>
              <p:nvPr/>
            </p:nvSpPr>
            <p:spPr>
              <a:xfrm>
                <a:off x="5643570" y="4214818"/>
                <a:ext cx="785818" cy="28575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mtClean="0"/>
                  <a:t>DC-DC</a:t>
                </a:r>
                <a:endParaRPr lang="en-GB"/>
              </a:p>
            </p:txBody>
          </p:sp>
          <p:cxnSp>
            <p:nvCxnSpPr>
              <p:cNvPr id="73" name="Gerade Verbindung 72"/>
              <p:cNvCxnSpPr/>
              <p:nvPr/>
            </p:nvCxnSpPr>
            <p:spPr>
              <a:xfrm>
                <a:off x="6429388" y="4857760"/>
                <a:ext cx="142876" cy="0"/>
              </a:xfrm>
              <a:prstGeom prst="line">
                <a:avLst/>
              </a:prstGeom>
              <a:ln w="63500"/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Gerade Verbindung 73"/>
              <p:cNvCxnSpPr/>
              <p:nvPr/>
            </p:nvCxnSpPr>
            <p:spPr>
              <a:xfrm>
                <a:off x="6429388" y="4714884"/>
                <a:ext cx="142876" cy="0"/>
              </a:xfrm>
              <a:prstGeom prst="line">
                <a:avLst/>
              </a:prstGeom>
              <a:ln w="63500"/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Gerade Verbindung 74"/>
              <p:cNvCxnSpPr/>
              <p:nvPr/>
            </p:nvCxnSpPr>
            <p:spPr>
              <a:xfrm>
                <a:off x="1285852" y="4714884"/>
                <a:ext cx="4357718" cy="0"/>
              </a:xfrm>
              <a:prstGeom prst="line">
                <a:avLst/>
              </a:prstGeom>
              <a:ln w="317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Gerade Verbindung 75"/>
              <p:cNvCxnSpPr/>
              <p:nvPr/>
            </p:nvCxnSpPr>
            <p:spPr>
              <a:xfrm>
                <a:off x="1285852" y="4857760"/>
                <a:ext cx="4357718" cy="0"/>
              </a:xfrm>
              <a:prstGeom prst="line">
                <a:avLst/>
              </a:prstGeom>
              <a:ln w="317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Rechteck 76"/>
              <p:cNvSpPr/>
              <p:nvPr/>
            </p:nvSpPr>
            <p:spPr>
              <a:xfrm>
                <a:off x="6572264" y="4643446"/>
                <a:ext cx="928694" cy="28575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mtClean="0"/>
                  <a:t>Modul</a:t>
                </a:r>
                <a:endParaRPr lang="en-GB"/>
              </a:p>
            </p:txBody>
          </p:sp>
          <p:sp>
            <p:nvSpPr>
              <p:cNvPr id="78" name="Rechteck 77"/>
              <p:cNvSpPr/>
              <p:nvPr/>
            </p:nvSpPr>
            <p:spPr>
              <a:xfrm>
                <a:off x="5643570" y="4643446"/>
                <a:ext cx="785818" cy="28575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mtClean="0"/>
                  <a:t>DC-DC</a:t>
                </a:r>
                <a:endParaRPr lang="en-GB"/>
              </a:p>
            </p:txBody>
          </p:sp>
        </p:grpSp>
      </p:grpSp>
      <p:grpSp>
        <p:nvGrpSpPr>
          <p:cNvPr id="4" name="Gruppieren 78"/>
          <p:cNvGrpSpPr/>
          <p:nvPr/>
        </p:nvGrpSpPr>
        <p:grpSpPr>
          <a:xfrm>
            <a:off x="571571" y="2143913"/>
            <a:ext cx="7501685" cy="1071851"/>
            <a:chOff x="571472" y="2500306"/>
            <a:chExt cx="7786742" cy="1214446"/>
          </a:xfrm>
        </p:grpSpPr>
        <p:sp>
          <p:nvSpPr>
            <p:cNvPr id="88" name="Textfeld 87"/>
            <p:cNvSpPr txBox="1"/>
            <p:nvPr/>
          </p:nvSpPr>
          <p:spPr>
            <a:xfrm>
              <a:off x="571472" y="2500306"/>
              <a:ext cx="7786742" cy="1214446"/>
            </a:xfrm>
            <a:prstGeom prst="rect">
              <a:avLst/>
            </a:prstGeom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noAutofit/>
            </a:bodyPr>
            <a:lstStyle/>
            <a:p>
              <a:r>
                <a:rPr lang="en-GB" dirty="0" smtClean="0"/>
                <a:t>Conventional power supply</a:t>
              </a:r>
              <a:endParaRPr lang="en-GB" dirty="0"/>
            </a:p>
          </p:txBody>
        </p:sp>
        <p:grpSp>
          <p:nvGrpSpPr>
            <p:cNvPr id="5" name="Gruppieren 71"/>
            <p:cNvGrpSpPr/>
            <p:nvPr/>
          </p:nvGrpSpPr>
          <p:grpSpPr>
            <a:xfrm>
              <a:off x="857224" y="2857496"/>
              <a:ext cx="6786610" cy="714380"/>
              <a:chOff x="714348" y="3000372"/>
              <a:chExt cx="6786610" cy="714380"/>
            </a:xfrm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grpSpPr>
          <p:cxnSp>
            <p:nvCxnSpPr>
              <p:cNvPr id="96" name="Gerade Verbindung 95"/>
              <p:cNvCxnSpPr/>
              <p:nvPr/>
            </p:nvCxnSpPr>
            <p:spPr>
              <a:xfrm>
                <a:off x="1285852" y="3071810"/>
                <a:ext cx="5286412" cy="0"/>
              </a:xfrm>
              <a:prstGeom prst="line">
                <a:avLst/>
              </a:prstGeom>
              <a:ln w="63500"/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Gerade Verbindung 97"/>
              <p:cNvCxnSpPr/>
              <p:nvPr/>
            </p:nvCxnSpPr>
            <p:spPr>
              <a:xfrm>
                <a:off x="1285852" y="3214686"/>
                <a:ext cx="5286412" cy="0"/>
              </a:xfrm>
              <a:prstGeom prst="line">
                <a:avLst/>
              </a:prstGeom>
              <a:ln w="63500"/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1" name="Rechteck 100"/>
              <p:cNvSpPr/>
              <p:nvPr/>
            </p:nvSpPr>
            <p:spPr>
              <a:xfrm>
                <a:off x="714348" y="3000372"/>
                <a:ext cx="571504" cy="71438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mtClean="0"/>
                  <a:t>PS</a:t>
                </a:r>
                <a:endParaRPr lang="en-GB"/>
              </a:p>
            </p:txBody>
          </p:sp>
          <p:sp>
            <p:nvSpPr>
              <p:cNvPr id="102" name="Rechteck 101"/>
              <p:cNvSpPr/>
              <p:nvPr/>
            </p:nvSpPr>
            <p:spPr>
              <a:xfrm>
                <a:off x="6572264" y="3000372"/>
                <a:ext cx="928694" cy="28575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mtClean="0"/>
                  <a:t>Modul</a:t>
                </a:r>
                <a:endParaRPr lang="en-GB"/>
              </a:p>
            </p:txBody>
          </p:sp>
          <p:cxnSp>
            <p:nvCxnSpPr>
              <p:cNvPr id="103" name="Gerade Verbindung 102"/>
              <p:cNvCxnSpPr/>
              <p:nvPr/>
            </p:nvCxnSpPr>
            <p:spPr>
              <a:xfrm>
                <a:off x="1285852" y="3500438"/>
                <a:ext cx="5286412" cy="0"/>
              </a:xfrm>
              <a:prstGeom prst="line">
                <a:avLst/>
              </a:prstGeom>
              <a:ln w="63500"/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Gerade Verbindung 103"/>
              <p:cNvCxnSpPr/>
              <p:nvPr/>
            </p:nvCxnSpPr>
            <p:spPr>
              <a:xfrm>
                <a:off x="1285852" y="3643314"/>
                <a:ext cx="5286412" cy="0"/>
              </a:xfrm>
              <a:prstGeom prst="line">
                <a:avLst/>
              </a:prstGeom>
              <a:ln w="63500"/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5" name="Rechteck 104"/>
              <p:cNvSpPr/>
              <p:nvPr/>
            </p:nvSpPr>
            <p:spPr>
              <a:xfrm>
                <a:off x="6572264" y="3429000"/>
                <a:ext cx="928694" cy="28575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mtClean="0"/>
                  <a:t>Modul</a:t>
                </a:r>
                <a:endParaRPr lang="en-GB"/>
              </a:p>
            </p:txBody>
          </p:sp>
        </p:grpSp>
      </p:grpSp>
      <p:sp>
        <p:nvSpPr>
          <p:cNvPr id="106" name="Inhaltsplatzhalter 2"/>
          <p:cNvSpPr txBox="1">
            <a:spLocks/>
          </p:cNvSpPr>
          <p:nvPr/>
        </p:nvSpPr>
        <p:spPr>
          <a:xfrm>
            <a:off x="-284990" y="4929992"/>
            <a:ext cx="8288297" cy="1429091"/>
          </a:xfrm>
          <a:prstGeom prst="rect">
            <a:avLst/>
          </a:prstGeom>
        </p:spPr>
        <p:txBody>
          <a:bodyPr lIns="91422" tIns="45713" rIns="91422" bIns="45713">
            <a:normAutofit/>
          </a:bodyPr>
          <a:lstStyle/>
          <a:p>
            <a:pPr marL="342344" defTabSz="912928" fontAlgn="auto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defRPr/>
            </a:pPr>
            <a:r>
              <a:rPr lang="en-GB" b="1" dirty="0" smtClean="0">
                <a:latin typeface="Arial" pitchFamily="34" charset="0"/>
                <a:cs typeface="Arial" pitchFamily="34" charset="0"/>
              </a:rPr>
              <a:t> P = U·I  </a:t>
            </a:r>
            <a:r>
              <a:rPr lang="en-GB" b="1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= (</a:t>
            </a:r>
            <a:r>
              <a:rPr lang="en-GB" b="1" dirty="0" err="1" smtClean="0">
                <a:latin typeface="Arial" pitchFamily="34" charset="0"/>
                <a:cs typeface="Arial" pitchFamily="34" charset="0"/>
                <a:sym typeface="Wingdings" pitchFamily="2" charset="2"/>
              </a:rPr>
              <a:t>rU</a:t>
            </a:r>
            <a:r>
              <a:rPr lang="en-GB" b="1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)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 ·</a:t>
            </a:r>
            <a:r>
              <a:rPr lang="en-GB" b="1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(I/r)</a:t>
            </a:r>
            <a:br>
              <a:rPr lang="en-GB" b="1" dirty="0" smtClean="0">
                <a:latin typeface="Arial" pitchFamily="34" charset="0"/>
                <a:cs typeface="Arial" pitchFamily="34" charset="0"/>
                <a:sym typeface="Wingdings" pitchFamily="2" charset="2"/>
              </a:rPr>
            </a:br>
            <a:r>
              <a:rPr lang="en-GB" b="1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	</a:t>
            </a:r>
            <a:r>
              <a:rPr lang="en-GB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Voltage increases, current decreases</a:t>
            </a:r>
            <a:br>
              <a:rPr lang="en-GB" dirty="0" smtClean="0">
                <a:latin typeface="Arial" pitchFamily="34" charset="0"/>
                <a:cs typeface="Arial" pitchFamily="34" charset="0"/>
              </a:rPr>
            </a:br>
            <a:r>
              <a:rPr lang="en-GB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GB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Power losses in cables </a:t>
            </a:r>
            <a:r>
              <a:rPr lang="en-GB" b="1" dirty="0" err="1" smtClean="0">
                <a:latin typeface="Arial" pitchFamily="34" charset="0"/>
                <a:cs typeface="Arial" pitchFamily="34" charset="0"/>
                <a:sym typeface="Wingdings" pitchFamily="2" charset="2"/>
              </a:rPr>
              <a:t>P</a:t>
            </a:r>
            <a:r>
              <a:rPr lang="en-GB" b="1" baseline="-25000" dirty="0" err="1" smtClean="0">
                <a:latin typeface="Arial" pitchFamily="34" charset="0"/>
                <a:cs typeface="Arial" pitchFamily="34" charset="0"/>
                <a:sym typeface="Wingdings" pitchFamily="2" charset="2"/>
              </a:rPr>
              <a:t>loss</a:t>
            </a:r>
            <a:r>
              <a:rPr lang="en-GB" b="1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=R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·I</a:t>
            </a:r>
            <a:r>
              <a:rPr lang="en-GB" b="1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are reduced by factor 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r</a:t>
            </a:r>
            <a:r>
              <a:rPr lang="en-GB" b="1" baseline="30000" dirty="0" smtClean="0">
                <a:latin typeface="Arial" pitchFamily="34" charset="0"/>
                <a:cs typeface="Arial" pitchFamily="34" charset="0"/>
              </a:rPr>
              <a:t>2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Gruppieren 64"/>
          <p:cNvGrpSpPr/>
          <p:nvPr/>
        </p:nvGrpSpPr>
        <p:grpSpPr>
          <a:xfrm>
            <a:off x="3070733" y="643070"/>
            <a:ext cx="6003436" cy="1104901"/>
            <a:chOff x="2572530" y="2143910"/>
            <a:chExt cx="6072189" cy="1104901"/>
          </a:xfrm>
        </p:grpSpPr>
        <p:pic>
          <p:nvPicPr>
            <p:cNvPr id="110" name="Picture 2" descr="F:\Dokumente und Einstellungen\admin\Desktop\schematic_buck_eng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715406" y="2215348"/>
              <a:ext cx="5929313" cy="1033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1" name="Rechteck 110"/>
            <p:cNvSpPr/>
            <p:nvPr/>
          </p:nvSpPr>
          <p:spPr>
            <a:xfrm>
              <a:off x="2572530" y="2143910"/>
              <a:ext cx="455877" cy="2857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448498"/>
              <a:r>
                <a:rPr lang="en-GB" dirty="0" smtClean="0">
                  <a:solidFill>
                    <a:prstClr val="black"/>
                  </a:solidFill>
                </a:rPr>
                <a:t>ON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12" name="Rechteck 111"/>
            <p:cNvSpPr/>
            <p:nvPr/>
          </p:nvSpPr>
          <p:spPr>
            <a:xfrm>
              <a:off x="5672072" y="2143910"/>
              <a:ext cx="543796" cy="28575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48498"/>
              <a:r>
                <a:rPr lang="en-GB" dirty="0" smtClean="0">
                  <a:solidFill>
                    <a:prstClr val="white"/>
                  </a:solidFill>
                </a:rPr>
                <a:t>OFF</a:t>
              </a:r>
              <a:endParaRPr lang="en-GB" dirty="0">
                <a:solidFill>
                  <a:prstClr val="white"/>
                </a:solidFill>
              </a:endParaRPr>
            </a:p>
          </p:txBody>
        </p:sp>
      </p:grpSp>
      <p:sp>
        <p:nvSpPr>
          <p:cNvPr id="130" name="TextBox 25"/>
          <p:cNvSpPr txBox="1">
            <a:spLocks noChangeArrowheads="1"/>
          </p:cNvSpPr>
          <p:nvPr/>
        </p:nvSpPr>
        <p:spPr bwMode="auto">
          <a:xfrm>
            <a:off x="-32" y="643070"/>
            <a:ext cx="3572520" cy="1385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287" tIns="45652" rIns="91287" bIns="45652">
            <a:spAutoFit/>
          </a:bodyPr>
          <a:lstStyle/>
          <a:p>
            <a:pPr defTabSz="912836">
              <a:spcAft>
                <a:spcPts val="300"/>
              </a:spcAft>
              <a:buSzPct val="100000"/>
              <a:buFont typeface="Arial" pitchFamily="34" charset="0"/>
              <a:buChar char="•"/>
              <a:defRPr/>
            </a:pPr>
            <a:r>
              <a:rPr lang="en-GB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Converter switches between</a:t>
            </a:r>
            <a:br>
              <a:rPr lang="en-GB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</a:br>
            <a:r>
              <a:rPr lang="en-GB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  two states (ON/OFF)</a:t>
            </a:r>
          </a:p>
          <a:p>
            <a:pPr defTabSz="912836">
              <a:lnSpc>
                <a:spcPct val="150000"/>
              </a:lnSpc>
              <a:spcAft>
                <a:spcPts val="300"/>
              </a:spcAft>
              <a:buSzPct val="100000"/>
              <a:buFont typeface="Arial" pitchFamily="34" charset="0"/>
              <a:buChar char="•"/>
              <a:defRPr/>
            </a:pPr>
            <a:r>
              <a:rPr lang="en-GB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Coil works as energy </a:t>
            </a:r>
            <a:r>
              <a:rPr lang="en-GB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buffer</a:t>
            </a:r>
          </a:p>
          <a:p>
            <a:pPr defTabSz="912836">
              <a:lnSpc>
                <a:spcPct val="150000"/>
              </a:lnSpc>
              <a:spcAft>
                <a:spcPts val="300"/>
              </a:spcAft>
              <a:buSzPct val="100000"/>
              <a:buFont typeface="Arial" pitchFamily="34" charset="0"/>
              <a:buChar char="•"/>
              <a:defRPr/>
            </a:pPr>
            <a:r>
              <a:rPr lang="en-GB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Conversion ratio </a:t>
            </a:r>
            <a:r>
              <a:rPr lang="en-GB" b="1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r = V</a:t>
            </a:r>
            <a:r>
              <a:rPr lang="en-GB" b="1" kern="0" baseline="-2500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in</a:t>
            </a:r>
            <a:r>
              <a:rPr lang="en-GB" b="1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n-GB" b="1" kern="0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en-GB" b="1" kern="0" baseline="-25000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out</a:t>
            </a:r>
            <a:endParaRPr lang="en-GB" b="1" kern="0" baseline="-25000" dirty="0" smtClean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2" name="Gruppieren 10"/>
          <p:cNvGrpSpPr/>
          <p:nvPr/>
        </p:nvGrpSpPr>
        <p:grpSpPr>
          <a:xfrm>
            <a:off x="6228792" y="4787119"/>
            <a:ext cx="2977470" cy="1791036"/>
            <a:chOff x="716462" y="1956281"/>
            <a:chExt cx="3146622" cy="1927673"/>
          </a:xfrm>
        </p:grpSpPr>
        <p:pic>
          <p:nvPicPr>
            <p:cNvPr id="43" name="Picture 2" descr="C:\Users\Klein\Pictures\SLHC\MiniPCB\DSCN4958.JPG"/>
            <p:cNvPicPr>
              <a:picLocks noChangeAspect="1" noChangeArrowheads="1"/>
            </p:cNvPicPr>
            <p:nvPr/>
          </p:nvPicPr>
          <p:blipFill>
            <a:blip r:embed="rId6" cstate="print"/>
            <a:srcRect l="26460" t="35492" r="29203" b="25816"/>
            <a:stretch>
              <a:fillRect/>
            </a:stretch>
          </p:blipFill>
          <p:spPr bwMode="auto">
            <a:xfrm>
              <a:off x="716462" y="1956281"/>
              <a:ext cx="2351588" cy="1539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" name="Textfeld 19"/>
            <p:cNvSpPr txBox="1">
              <a:spLocks noChangeArrowheads="1"/>
            </p:cNvSpPr>
            <p:nvPr/>
          </p:nvSpPr>
          <p:spPr bwMode="auto">
            <a:xfrm>
              <a:off x="1673224" y="3519488"/>
              <a:ext cx="761109" cy="3644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03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de-DE" dirty="0">
                  <a:solidFill>
                    <a:prstClr val="black"/>
                  </a:solidFill>
                  <a:latin typeface="Calibri"/>
                </a:rPr>
                <a:t>19mm</a:t>
              </a:r>
            </a:p>
          </p:txBody>
        </p:sp>
        <p:sp>
          <p:nvSpPr>
            <p:cNvPr id="45" name="Textfeld 20"/>
            <p:cNvSpPr txBox="1">
              <a:spLocks noChangeArrowheads="1"/>
            </p:cNvSpPr>
            <p:nvPr/>
          </p:nvSpPr>
          <p:spPr bwMode="auto">
            <a:xfrm>
              <a:off x="3101975" y="2643188"/>
              <a:ext cx="761109" cy="3644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03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de-DE" dirty="0">
                  <a:solidFill>
                    <a:prstClr val="black"/>
                  </a:solidFill>
                  <a:latin typeface="Calibri"/>
                </a:rPr>
                <a:t>12mm</a:t>
              </a:r>
            </a:p>
          </p:txBody>
        </p:sp>
        <p:cxnSp>
          <p:nvCxnSpPr>
            <p:cNvPr id="46" name="Gerade Verbindung mit Pfeil 45"/>
            <p:cNvCxnSpPr/>
            <p:nvPr/>
          </p:nvCxnSpPr>
          <p:spPr>
            <a:xfrm>
              <a:off x="1143000" y="3571875"/>
              <a:ext cx="1928813" cy="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 Verbindung mit Pfeil 46"/>
            <p:cNvCxnSpPr/>
            <p:nvPr/>
          </p:nvCxnSpPr>
          <p:spPr>
            <a:xfrm rot="16200000" flipH="1">
              <a:off x="2536032" y="2821781"/>
              <a:ext cx="1143000" cy="71437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715413" y="3501239"/>
            <a:ext cx="3286146" cy="3090929"/>
          </a:xfrm>
          <a:prstGeom prst="rect">
            <a:avLst/>
          </a:prstGeom>
          <a:noFill/>
        </p:spPr>
      </p:pic>
      <p:pic>
        <p:nvPicPr>
          <p:cNvPr id="24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858686" y="3501232"/>
            <a:ext cx="3286146" cy="3090930"/>
          </a:xfrm>
          <a:prstGeom prst="rect">
            <a:avLst/>
          </a:prstGeom>
          <a:noFill/>
        </p:spPr>
      </p:pic>
      <p:sp>
        <p:nvSpPr>
          <p:cNvPr id="272405" name="Rectangle 21"/>
          <p:cNvSpPr>
            <a:spLocks noChangeArrowheads="1"/>
          </p:cNvSpPr>
          <p:nvPr/>
        </p:nvSpPr>
        <p:spPr bwMode="auto">
          <a:xfrm>
            <a:off x="0" y="0"/>
            <a:ext cx="9145588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400" b="1" dirty="0">
                <a:solidFill>
                  <a:srgbClr val="FFFFFF"/>
                </a:solidFill>
                <a:latin typeface="DejaVu Sans" pitchFamily="34" charset="2"/>
              </a:rPr>
              <a:t>			</a:t>
            </a:r>
            <a:r>
              <a:rPr lang="en-GB" sz="2400" b="1" dirty="0">
                <a:solidFill>
                  <a:srgbClr val="FFFFFF"/>
                </a:solidFill>
              </a:rPr>
              <a:t>Welcome</a:t>
            </a:r>
            <a:endParaRPr lang="en-GB" dirty="0">
              <a:solidFill>
                <a:srgbClr val="FFFFFF"/>
              </a:solidFill>
              <a:latin typeface="DejaVu Sans" pitchFamily="34" charset="2"/>
            </a:endParaRPr>
          </a:p>
        </p:txBody>
      </p:sp>
      <p:pic>
        <p:nvPicPr>
          <p:cNvPr id="272406" name="Picture 22" descr="balkenUnte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-1581"/>
            <a:ext cx="9158288" cy="500063"/>
          </a:xfrm>
          <a:prstGeom prst="rect">
            <a:avLst/>
          </a:prstGeom>
          <a:noFill/>
        </p:spPr>
      </p:pic>
      <p:pic>
        <p:nvPicPr>
          <p:cNvPr id="272407" name="Picture 2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05838" y="0"/>
            <a:ext cx="5397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0" y="6597657"/>
            <a:ext cx="9145588" cy="261938"/>
          </a:xfrm>
          <a:prstGeom prst="rect">
            <a:avLst/>
          </a:prstGeom>
          <a:gradFill rotWithShape="1">
            <a:gsLst>
              <a:gs pos="0">
                <a:srgbClr val="003399">
                  <a:gamma/>
                  <a:tint val="8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377" tIns="45692" rIns="91377" bIns="45692" anchor="ctr"/>
          <a:lstStyle/>
          <a:p>
            <a:endParaRPr lang="de-DE"/>
          </a:p>
        </p:txBody>
      </p:sp>
      <p:sp>
        <p:nvSpPr>
          <p:cNvPr id="17" name="Datumsplatzhalter 12"/>
          <p:cNvSpPr>
            <a:spLocks noGrp="1"/>
          </p:cNvSpPr>
          <p:nvPr>
            <p:ph type="dt" sz="half" idx="10"/>
          </p:nvPr>
        </p:nvSpPr>
        <p:spPr>
          <a:xfrm>
            <a:off x="762" y="6550472"/>
            <a:ext cx="2133600" cy="365125"/>
          </a:xfrm>
        </p:spPr>
        <p:txBody>
          <a:bodyPr/>
          <a:lstStyle/>
          <a:p>
            <a:r>
              <a:rPr lang="de-DE" smtClean="0">
                <a:solidFill>
                  <a:schemeClr val="bg1"/>
                </a:solidFill>
                <a:latin typeface="+mn-lt"/>
              </a:rPr>
              <a:t>31.03.2010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2143909" y="6550472"/>
            <a:ext cx="4786346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  <a:latin typeface="+mn-lt"/>
              </a:rPr>
              <a:t>Jan Sammet</a:t>
            </a:r>
            <a:endParaRPr lang="de-DE" dirty="0">
              <a:latin typeface="+mn-lt"/>
            </a:endParaRPr>
          </a:p>
        </p:txBody>
      </p:sp>
      <p:sp>
        <p:nvSpPr>
          <p:cNvPr id="18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6893988" y="6550472"/>
            <a:ext cx="2133600" cy="365125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- </a:t>
            </a:r>
            <a:fld id="{68BDF816-A340-4A1E-A272-4E05686E39AE}" type="slidenum">
              <a:rPr lang="de-DE" smtClean="0">
                <a:solidFill>
                  <a:schemeClr val="bg1"/>
                </a:solidFill>
                <a:latin typeface="+mn-lt"/>
              </a:rPr>
              <a:pPr/>
              <a:t>30</a:t>
            </a:fld>
            <a:r>
              <a:rPr lang="de-DE" dirty="0" smtClean="0">
                <a:solidFill>
                  <a:schemeClr val="bg1"/>
                </a:solidFill>
                <a:latin typeface="+mn-lt"/>
              </a:rPr>
              <a:t> -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9" name="Rectangle 2"/>
          <p:cNvSpPr>
            <a:spLocks noChangeArrowheads="1"/>
          </p:cNvSpPr>
          <p:nvPr/>
        </p:nvSpPr>
        <p:spPr bwMode="auto">
          <a:xfrm>
            <a:off x="1836745" y="0"/>
            <a:ext cx="67691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algn="ctr"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800" b="1" dirty="0" err="1" smtClean="0">
                <a:solidFill>
                  <a:srgbClr val="FFFFFF"/>
                </a:solidFill>
                <a:latin typeface="Calibri" pitchFamily="34" charset="0"/>
              </a:rPr>
              <a:t>Toroid</a:t>
            </a:r>
            <a:r>
              <a:rPr lang="en-GB" sz="2800" b="1" dirty="0" smtClean="0">
                <a:solidFill>
                  <a:srgbClr val="FFFFFF"/>
                </a:solidFill>
                <a:latin typeface="Calibri" pitchFamily="34" charset="0"/>
              </a:rPr>
              <a:t> with Bended Feeds</a:t>
            </a:r>
            <a:endParaRPr lang="en-GB" sz="28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7" name="TextBox 22"/>
          <p:cNvSpPr txBox="1"/>
          <p:nvPr/>
        </p:nvSpPr>
        <p:spPr>
          <a:xfrm>
            <a:off x="3786976" y="1000902"/>
            <a:ext cx="1785950" cy="1978524"/>
          </a:xfrm>
          <a:prstGeom prst="rect">
            <a:avLst/>
          </a:prstGeom>
          <a:noFill/>
        </p:spPr>
        <p:txBody>
          <a:bodyPr wrap="square" lIns="82901" tIns="41454" rIns="82901" bIns="41454" rtlCol="0">
            <a:spAutoFit/>
          </a:bodyPr>
          <a:lstStyle/>
          <a:p>
            <a:pPr>
              <a:spcAft>
                <a:spcPts val="1200"/>
              </a:spcAft>
              <a:buSzPct val="75000"/>
            </a:pPr>
            <a:r>
              <a:rPr lang="en-GB" b="1" u="sng" dirty="0" smtClean="0">
                <a:sym typeface="Wingdings" pitchFamily="2" charset="2"/>
              </a:rPr>
              <a:t>DC Simulation</a:t>
            </a:r>
          </a:p>
          <a:p>
            <a:pPr>
              <a:spcAft>
                <a:spcPts val="600"/>
              </a:spcAft>
              <a:buSzPct val="75000"/>
              <a:buFont typeface="Arial" pitchFamily="34" charset="0"/>
              <a:buChar char="•"/>
            </a:pPr>
            <a:r>
              <a:rPr lang="en-GB" b="1" dirty="0" smtClean="0">
                <a:sym typeface="Wingdings" pitchFamily="2" charset="2"/>
              </a:rPr>
              <a:t> 12 turns</a:t>
            </a:r>
          </a:p>
          <a:p>
            <a:pPr>
              <a:spcAft>
                <a:spcPts val="600"/>
              </a:spcAft>
              <a:buSzPct val="75000"/>
              <a:buFont typeface="Arial" pitchFamily="34" charset="0"/>
              <a:buChar char="•"/>
            </a:pPr>
            <a:r>
              <a:rPr lang="en-GB" b="1" dirty="0" smtClean="0">
                <a:sym typeface="Wingdings" pitchFamily="2" charset="2"/>
              </a:rPr>
              <a:t> </a:t>
            </a:r>
            <a:r>
              <a:rPr lang="en-GB" b="1" dirty="0" err="1" smtClean="0">
                <a:sym typeface="Wingdings" pitchFamily="2" charset="2"/>
              </a:rPr>
              <a:t>R</a:t>
            </a:r>
            <a:r>
              <a:rPr lang="en-GB" b="1" baseline="-25000" dirty="0" err="1" smtClean="0">
                <a:sym typeface="Wingdings" pitchFamily="2" charset="2"/>
              </a:rPr>
              <a:t>i</a:t>
            </a:r>
            <a:r>
              <a:rPr lang="en-GB" b="1" dirty="0" smtClean="0">
                <a:sym typeface="Wingdings" pitchFamily="2" charset="2"/>
              </a:rPr>
              <a:t> = 1.1mm</a:t>
            </a:r>
          </a:p>
          <a:p>
            <a:pPr>
              <a:spcAft>
                <a:spcPts val="600"/>
              </a:spcAft>
              <a:buSzPct val="75000"/>
              <a:buFont typeface="Arial" pitchFamily="34" charset="0"/>
              <a:buChar char="•"/>
            </a:pPr>
            <a:r>
              <a:rPr lang="en-GB" b="1" dirty="0" smtClean="0">
                <a:sym typeface="Wingdings" pitchFamily="2" charset="2"/>
              </a:rPr>
              <a:t> R</a:t>
            </a:r>
            <a:r>
              <a:rPr lang="en-GB" b="1" baseline="-25000" dirty="0" smtClean="0">
                <a:sym typeface="Wingdings" pitchFamily="2" charset="2"/>
              </a:rPr>
              <a:t>a</a:t>
            </a:r>
            <a:r>
              <a:rPr lang="en-GB" b="1" dirty="0" smtClean="0">
                <a:sym typeface="Wingdings" pitchFamily="2" charset="2"/>
              </a:rPr>
              <a:t> = 5.0mm</a:t>
            </a:r>
          </a:p>
          <a:p>
            <a:pPr>
              <a:spcAft>
                <a:spcPts val="600"/>
              </a:spcAft>
              <a:buSzPct val="75000"/>
              <a:buFont typeface="Arial" pitchFamily="34" charset="0"/>
              <a:buChar char="•"/>
            </a:pPr>
            <a:r>
              <a:rPr lang="en-GB" b="1" dirty="0" smtClean="0">
                <a:sym typeface="Wingdings" pitchFamily="2" charset="2"/>
              </a:rPr>
              <a:t> </a:t>
            </a:r>
            <a:r>
              <a:rPr lang="en-GB" b="1" dirty="0" err="1" smtClean="0">
                <a:sym typeface="Wingdings" pitchFamily="2" charset="2"/>
              </a:rPr>
              <a:t>L</a:t>
            </a:r>
            <a:r>
              <a:rPr lang="en-GB" b="1" baseline="-25000" dirty="0" err="1" smtClean="0">
                <a:sym typeface="Wingdings" pitchFamily="2" charset="2"/>
              </a:rPr>
              <a:t>theo</a:t>
            </a:r>
            <a:r>
              <a:rPr lang="en-GB" b="1" dirty="0" smtClean="0">
                <a:sym typeface="Wingdings" pitchFamily="2" charset="2"/>
              </a:rPr>
              <a:t> = 260 </a:t>
            </a:r>
            <a:r>
              <a:rPr lang="en-GB" b="1" dirty="0" err="1" smtClean="0">
                <a:sym typeface="Wingdings" pitchFamily="2" charset="2"/>
              </a:rPr>
              <a:t>nH</a:t>
            </a:r>
            <a:endParaRPr lang="en-GB" b="1" dirty="0" smtClean="0">
              <a:sym typeface="Wingdings" pitchFamily="2" charset="2"/>
            </a:endParaRPr>
          </a:p>
          <a:p>
            <a:pPr>
              <a:spcAft>
                <a:spcPts val="600"/>
              </a:spcAft>
              <a:buSzPct val="75000"/>
              <a:buFont typeface="Arial" pitchFamily="34" charset="0"/>
              <a:buChar char="•"/>
            </a:pPr>
            <a:r>
              <a:rPr lang="en-GB" b="1" dirty="0" smtClean="0">
                <a:sym typeface="Wingdings" pitchFamily="2" charset="2"/>
              </a:rPr>
              <a:t> </a:t>
            </a:r>
            <a:r>
              <a:rPr lang="en-GB" b="1" dirty="0" err="1" smtClean="0">
                <a:sym typeface="Wingdings" pitchFamily="2" charset="2"/>
              </a:rPr>
              <a:t>L</a:t>
            </a:r>
            <a:r>
              <a:rPr lang="en-GB" b="1" baseline="-25000" dirty="0" err="1" smtClean="0">
                <a:sym typeface="Wingdings" pitchFamily="2" charset="2"/>
              </a:rPr>
              <a:t>sim</a:t>
            </a:r>
            <a:r>
              <a:rPr lang="en-GB" b="1" dirty="0" smtClean="0">
                <a:sym typeface="Wingdings" pitchFamily="2" charset="2"/>
              </a:rPr>
              <a:t> = 199 </a:t>
            </a:r>
            <a:r>
              <a:rPr lang="en-GB" b="1" dirty="0" err="1" smtClean="0">
                <a:sym typeface="Wingdings" pitchFamily="2" charset="2"/>
              </a:rPr>
              <a:t>nH</a:t>
            </a:r>
            <a:endParaRPr lang="en-GB" b="1" dirty="0" smtClean="0">
              <a:sym typeface="Wingdings" pitchFamily="2" charset="2"/>
            </a:endParaRPr>
          </a:p>
        </p:txBody>
      </p:sp>
      <p:sp>
        <p:nvSpPr>
          <p:cNvPr id="28" name="Text Box 13"/>
          <p:cNvSpPr txBox="1">
            <a:spLocks noChangeArrowheads="1"/>
          </p:cNvSpPr>
          <p:nvPr/>
        </p:nvSpPr>
        <p:spPr bwMode="auto">
          <a:xfrm>
            <a:off x="929456" y="3144042"/>
            <a:ext cx="1071570" cy="51026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Simplified</a:t>
            </a:r>
          </a:p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coil model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30" name="Text Box 13"/>
          <p:cNvSpPr txBox="1">
            <a:spLocks noChangeArrowheads="1"/>
          </p:cNvSpPr>
          <p:nvPr/>
        </p:nvSpPr>
        <p:spPr bwMode="auto">
          <a:xfrm>
            <a:off x="7430321" y="2929728"/>
            <a:ext cx="1214446" cy="51026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B-field</a:t>
            </a:r>
          </a:p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(from above)</a:t>
            </a:r>
            <a:endParaRPr lang="en-GB" sz="1400" dirty="0">
              <a:sym typeface="Symbol" pitchFamily="18" charset="2"/>
            </a:endParaRPr>
          </a:p>
        </p:txBody>
      </p:sp>
      <p:pic>
        <p:nvPicPr>
          <p:cNvPr id="311298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215076" y="643719"/>
            <a:ext cx="3286147" cy="3090931"/>
          </a:xfrm>
          <a:prstGeom prst="rect">
            <a:avLst/>
          </a:prstGeom>
          <a:noFill/>
        </p:spPr>
      </p:pic>
      <p:pic>
        <p:nvPicPr>
          <p:cNvPr id="23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5858679" y="500836"/>
            <a:ext cx="3286147" cy="3090930"/>
          </a:xfrm>
          <a:prstGeom prst="rect">
            <a:avLst/>
          </a:prstGeom>
          <a:noFill/>
        </p:spPr>
      </p:pic>
      <p:sp>
        <p:nvSpPr>
          <p:cNvPr id="31" name="Text Box 13"/>
          <p:cNvSpPr txBox="1">
            <a:spLocks noChangeArrowheads="1"/>
          </p:cNvSpPr>
          <p:nvPr/>
        </p:nvSpPr>
        <p:spPr bwMode="auto">
          <a:xfrm>
            <a:off x="72200" y="572274"/>
            <a:ext cx="1071570" cy="51026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Electric Potential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26" name="Text Box 13"/>
          <p:cNvSpPr txBox="1">
            <a:spLocks noChangeArrowheads="1"/>
          </p:cNvSpPr>
          <p:nvPr/>
        </p:nvSpPr>
        <p:spPr bwMode="auto">
          <a:xfrm>
            <a:off x="5501488" y="3358356"/>
            <a:ext cx="1143008" cy="51026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Magnetic Field Lines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72207" y="3858422"/>
            <a:ext cx="2642070" cy="988027"/>
          </a:xfrm>
          <a:prstGeom prst="rect">
            <a:avLst/>
          </a:prstGeom>
          <a:noFill/>
        </p:spPr>
        <p:txBody>
          <a:bodyPr wrap="none" lIns="91377" tIns="45692" rIns="91377" bIns="45692" rtlCol="0">
            <a:spAutoFit/>
          </a:bodyPr>
          <a:lstStyle/>
          <a:p>
            <a:pPr>
              <a:buSzPct val="100000"/>
              <a:buFont typeface="Arial" pitchFamily="34" charset="0"/>
              <a:buChar char="•"/>
            </a:pPr>
            <a:r>
              <a:rPr lang="en-GB" dirty="0" smtClean="0"/>
              <a:t> Inductance increases</a:t>
            </a:r>
            <a:br>
              <a:rPr lang="en-GB" dirty="0" smtClean="0"/>
            </a:br>
            <a:r>
              <a:rPr lang="en-GB" dirty="0" smtClean="0"/>
              <a:t>  slightly (196nH </a:t>
            </a:r>
            <a:r>
              <a:rPr lang="en-GB" dirty="0" smtClean="0">
                <a:sym typeface="Wingdings" pitchFamily="2" charset="2"/>
              </a:rPr>
              <a:t> 199nH)</a:t>
            </a:r>
            <a:br>
              <a:rPr lang="en-GB" dirty="0" smtClean="0">
                <a:sym typeface="Wingdings" pitchFamily="2" charset="2"/>
              </a:rPr>
            </a:br>
            <a:r>
              <a:rPr lang="en-GB" sz="1200" dirty="0" smtClean="0">
                <a:sym typeface="Wingdings" pitchFamily="2" charset="2"/>
              </a:rPr>
              <a:t>   most likely due to longer feeds</a:t>
            </a:r>
            <a:r>
              <a:rPr lang="en-GB" dirty="0" smtClean="0">
                <a:sym typeface="Wingdings" pitchFamily="2" charset="2"/>
              </a:rPr>
              <a:t/>
            </a:r>
            <a:br>
              <a:rPr lang="en-GB" dirty="0" smtClean="0">
                <a:sym typeface="Wingdings" pitchFamily="2" charset="2"/>
              </a:rPr>
            </a:br>
            <a:endParaRPr lang="en-GB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-36799" y="3144049"/>
            <a:ext cx="2679157" cy="2520000"/>
          </a:xfrm>
          <a:prstGeom prst="rect">
            <a:avLst/>
          </a:prstGeom>
          <a:noFill/>
        </p:spPr>
      </p:pic>
      <p:pic>
        <p:nvPicPr>
          <p:cNvPr id="22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-36799" y="526244"/>
            <a:ext cx="2679157" cy="2520000"/>
          </a:xfrm>
          <a:prstGeom prst="rect">
            <a:avLst/>
          </a:prstGeom>
          <a:noFill/>
        </p:spPr>
      </p:pic>
      <p:sp>
        <p:nvSpPr>
          <p:cNvPr id="272405" name="Rectangle 21"/>
          <p:cNvSpPr>
            <a:spLocks noChangeArrowheads="1"/>
          </p:cNvSpPr>
          <p:nvPr/>
        </p:nvSpPr>
        <p:spPr bwMode="auto">
          <a:xfrm>
            <a:off x="0" y="0"/>
            <a:ext cx="9145588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400" b="1" dirty="0">
                <a:solidFill>
                  <a:srgbClr val="FFFFFF"/>
                </a:solidFill>
                <a:latin typeface="DejaVu Sans" pitchFamily="34" charset="2"/>
              </a:rPr>
              <a:t>			</a:t>
            </a:r>
            <a:r>
              <a:rPr lang="en-GB" sz="2400" b="1" dirty="0">
                <a:solidFill>
                  <a:srgbClr val="FFFFFF"/>
                </a:solidFill>
              </a:rPr>
              <a:t>Welcome</a:t>
            </a:r>
            <a:endParaRPr lang="en-GB" dirty="0">
              <a:solidFill>
                <a:srgbClr val="FFFFFF"/>
              </a:solidFill>
              <a:latin typeface="DejaVu Sans" pitchFamily="34" charset="2"/>
            </a:endParaRPr>
          </a:p>
        </p:txBody>
      </p:sp>
      <p:pic>
        <p:nvPicPr>
          <p:cNvPr id="272406" name="Picture 22" descr="balkenUnte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-1581"/>
            <a:ext cx="9158288" cy="500063"/>
          </a:xfrm>
          <a:prstGeom prst="rect">
            <a:avLst/>
          </a:prstGeom>
          <a:noFill/>
        </p:spPr>
      </p:pic>
      <p:pic>
        <p:nvPicPr>
          <p:cNvPr id="272407" name="Picture 2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05838" y="0"/>
            <a:ext cx="5397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0" y="6597657"/>
            <a:ext cx="9145588" cy="261938"/>
          </a:xfrm>
          <a:prstGeom prst="rect">
            <a:avLst/>
          </a:prstGeom>
          <a:gradFill rotWithShape="1">
            <a:gsLst>
              <a:gs pos="0">
                <a:srgbClr val="003399">
                  <a:gamma/>
                  <a:tint val="8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377" tIns="45692" rIns="91377" bIns="45692" anchor="ctr"/>
          <a:lstStyle/>
          <a:p>
            <a:endParaRPr lang="de-DE"/>
          </a:p>
        </p:txBody>
      </p:sp>
      <p:sp>
        <p:nvSpPr>
          <p:cNvPr id="17" name="Datumsplatzhalter 12"/>
          <p:cNvSpPr>
            <a:spLocks noGrp="1"/>
          </p:cNvSpPr>
          <p:nvPr>
            <p:ph type="dt" sz="half" idx="10"/>
          </p:nvPr>
        </p:nvSpPr>
        <p:spPr>
          <a:xfrm>
            <a:off x="762" y="6550472"/>
            <a:ext cx="2133600" cy="365125"/>
          </a:xfrm>
        </p:spPr>
        <p:txBody>
          <a:bodyPr/>
          <a:lstStyle/>
          <a:p>
            <a:r>
              <a:rPr lang="de-DE" smtClean="0">
                <a:solidFill>
                  <a:schemeClr val="bg1"/>
                </a:solidFill>
                <a:latin typeface="+mn-lt"/>
              </a:rPr>
              <a:t>31.03.2010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2143909" y="6550472"/>
            <a:ext cx="4786346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  <a:latin typeface="+mn-lt"/>
              </a:rPr>
              <a:t>Jan Sammet</a:t>
            </a:r>
            <a:endParaRPr lang="de-DE" dirty="0">
              <a:latin typeface="+mn-lt"/>
            </a:endParaRPr>
          </a:p>
        </p:txBody>
      </p:sp>
      <p:sp>
        <p:nvSpPr>
          <p:cNvPr id="18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6893988" y="6550472"/>
            <a:ext cx="2133600" cy="365125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- </a:t>
            </a:r>
            <a:fld id="{68BDF816-A340-4A1E-A272-4E05686E39AE}" type="slidenum">
              <a:rPr lang="de-DE" smtClean="0">
                <a:solidFill>
                  <a:schemeClr val="bg1"/>
                </a:solidFill>
                <a:latin typeface="+mn-lt"/>
              </a:rPr>
              <a:pPr/>
              <a:t>31</a:t>
            </a:fld>
            <a:r>
              <a:rPr lang="de-DE" dirty="0" smtClean="0">
                <a:solidFill>
                  <a:schemeClr val="bg1"/>
                </a:solidFill>
                <a:latin typeface="+mn-lt"/>
              </a:rPr>
              <a:t> -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11298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5430058" y="3144049"/>
            <a:ext cx="2679157" cy="2520000"/>
          </a:xfrm>
          <a:prstGeom prst="rect">
            <a:avLst/>
          </a:prstGeom>
          <a:noFill/>
        </p:spPr>
      </p:pic>
      <p:pic>
        <p:nvPicPr>
          <p:cNvPr id="20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5358620" y="526244"/>
            <a:ext cx="2679157" cy="2520000"/>
          </a:xfrm>
          <a:prstGeom prst="rect">
            <a:avLst/>
          </a:prstGeom>
          <a:noFill/>
        </p:spPr>
      </p:pic>
      <p:pic>
        <p:nvPicPr>
          <p:cNvPr id="25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9" cstate="print"/>
          <a:stretch>
            <a:fillRect/>
          </a:stretch>
        </p:blipFill>
        <p:spPr bwMode="auto">
          <a:xfrm>
            <a:off x="2715413" y="3144042"/>
            <a:ext cx="2679157" cy="2519999"/>
          </a:xfrm>
          <a:prstGeom prst="rect">
            <a:avLst/>
          </a:prstGeom>
          <a:noFill/>
        </p:spPr>
      </p:pic>
      <p:pic>
        <p:nvPicPr>
          <p:cNvPr id="33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10" cstate="print"/>
          <a:stretch>
            <a:fillRect/>
          </a:stretch>
        </p:blipFill>
        <p:spPr bwMode="auto">
          <a:xfrm>
            <a:off x="2643968" y="526237"/>
            <a:ext cx="2679157" cy="2519999"/>
          </a:xfrm>
          <a:prstGeom prst="rect">
            <a:avLst/>
          </a:prstGeom>
          <a:noFill/>
        </p:spPr>
      </p:pic>
      <p:sp>
        <p:nvSpPr>
          <p:cNvPr id="34" name="Text Box 13"/>
          <p:cNvSpPr txBox="1">
            <a:spLocks noChangeArrowheads="1"/>
          </p:cNvSpPr>
          <p:nvPr/>
        </p:nvSpPr>
        <p:spPr bwMode="auto">
          <a:xfrm>
            <a:off x="177506" y="665740"/>
            <a:ext cx="857256" cy="30130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B</a:t>
            </a:r>
            <a:r>
              <a:rPr lang="en-GB" sz="1400" baseline="-25000" dirty="0" smtClean="0">
                <a:sym typeface="Symbol" pitchFamily="18" charset="2"/>
              </a:rPr>
              <a:t>X </a:t>
            </a:r>
            <a:r>
              <a:rPr lang="en-GB" sz="1400" dirty="0" smtClean="0">
                <a:sym typeface="Symbol" pitchFamily="18" charset="2"/>
              </a:rPr>
              <a:t>[A/m] 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40" name="Text Box 13"/>
          <p:cNvSpPr txBox="1">
            <a:spLocks noChangeArrowheads="1"/>
          </p:cNvSpPr>
          <p:nvPr/>
        </p:nvSpPr>
        <p:spPr bwMode="auto">
          <a:xfrm>
            <a:off x="5001422" y="500843"/>
            <a:ext cx="57150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18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42" name="Text Box 13"/>
          <p:cNvSpPr txBox="1">
            <a:spLocks noChangeArrowheads="1"/>
          </p:cNvSpPr>
          <p:nvPr/>
        </p:nvSpPr>
        <p:spPr bwMode="auto">
          <a:xfrm>
            <a:off x="2929720" y="665740"/>
            <a:ext cx="857256" cy="30130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B</a:t>
            </a:r>
            <a:r>
              <a:rPr lang="en-GB" sz="1400" baseline="-25000" dirty="0" smtClean="0">
                <a:sym typeface="Symbol" pitchFamily="18" charset="2"/>
              </a:rPr>
              <a:t>Y </a:t>
            </a:r>
            <a:r>
              <a:rPr lang="en-GB" sz="1400" dirty="0" smtClean="0">
                <a:sym typeface="Symbol" pitchFamily="18" charset="2"/>
              </a:rPr>
              <a:t>[A/m] 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43" name="Text Box 13"/>
          <p:cNvSpPr txBox="1">
            <a:spLocks noChangeArrowheads="1"/>
          </p:cNvSpPr>
          <p:nvPr/>
        </p:nvSpPr>
        <p:spPr bwMode="auto">
          <a:xfrm>
            <a:off x="5644364" y="665740"/>
            <a:ext cx="857256" cy="30130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B</a:t>
            </a:r>
            <a:r>
              <a:rPr lang="en-GB" sz="1400" baseline="-25000" dirty="0" smtClean="0">
                <a:sym typeface="Symbol" pitchFamily="18" charset="2"/>
              </a:rPr>
              <a:t>Z </a:t>
            </a:r>
            <a:r>
              <a:rPr lang="en-GB" sz="1400" dirty="0" smtClean="0">
                <a:sym typeface="Symbol" pitchFamily="18" charset="2"/>
              </a:rPr>
              <a:t>[A/m] 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44" name="Text Box 13"/>
          <p:cNvSpPr txBox="1">
            <a:spLocks noChangeArrowheads="1"/>
          </p:cNvSpPr>
          <p:nvPr/>
        </p:nvSpPr>
        <p:spPr bwMode="auto">
          <a:xfrm>
            <a:off x="5009042" y="2715414"/>
            <a:ext cx="56388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-37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45" name="Text Box 13"/>
          <p:cNvSpPr txBox="1">
            <a:spLocks noChangeArrowheads="1"/>
          </p:cNvSpPr>
          <p:nvPr/>
        </p:nvSpPr>
        <p:spPr bwMode="auto">
          <a:xfrm>
            <a:off x="143638" y="3286925"/>
            <a:ext cx="857256" cy="30130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B</a:t>
            </a:r>
            <a:r>
              <a:rPr lang="en-GB" sz="1400" baseline="-25000" dirty="0" smtClean="0">
                <a:sym typeface="Symbol" pitchFamily="18" charset="2"/>
              </a:rPr>
              <a:t>X </a:t>
            </a:r>
            <a:r>
              <a:rPr lang="en-GB" sz="1400" dirty="0" smtClean="0">
                <a:sym typeface="Symbol" pitchFamily="18" charset="2"/>
              </a:rPr>
              <a:t>[A/m] 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46" name="Text Box 13"/>
          <p:cNvSpPr txBox="1">
            <a:spLocks noChangeArrowheads="1"/>
          </p:cNvSpPr>
          <p:nvPr/>
        </p:nvSpPr>
        <p:spPr bwMode="auto">
          <a:xfrm>
            <a:off x="2929720" y="3286925"/>
            <a:ext cx="857256" cy="30130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B</a:t>
            </a:r>
            <a:r>
              <a:rPr lang="en-GB" sz="1400" baseline="-25000" dirty="0" smtClean="0">
                <a:sym typeface="Symbol" pitchFamily="18" charset="2"/>
              </a:rPr>
              <a:t>Y </a:t>
            </a:r>
            <a:r>
              <a:rPr lang="en-GB" sz="1400" dirty="0" smtClean="0">
                <a:sym typeface="Symbol" pitchFamily="18" charset="2"/>
              </a:rPr>
              <a:t>[A/m] 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47" name="Text Box 13"/>
          <p:cNvSpPr txBox="1">
            <a:spLocks noChangeArrowheads="1"/>
          </p:cNvSpPr>
          <p:nvPr/>
        </p:nvSpPr>
        <p:spPr bwMode="auto">
          <a:xfrm>
            <a:off x="5644364" y="3286925"/>
            <a:ext cx="857256" cy="30130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B</a:t>
            </a:r>
            <a:r>
              <a:rPr lang="en-GB" sz="1400" baseline="-25000" dirty="0" smtClean="0">
                <a:sym typeface="Symbol" pitchFamily="18" charset="2"/>
              </a:rPr>
              <a:t>Z </a:t>
            </a:r>
            <a:r>
              <a:rPr lang="en-GB" sz="1400" dirty="0" smtClean="0">
                <a:sym typeface="Symbol" pitchFamily="18" charset="2"/>
              </a:rPr>
              <a:t>[A/m] 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50" name="Text Box 13"/>
          <p:cNvSpPr txBox="1">
            <a:spLocks noChangeArrowheads="1"/>
          </p:cNvSpPr>
          <p:nvPr/>
        </p:nvSpPr>
        <p:spPr bwMode="auto">
          <a:xfrm>
            <a:off x="5001422" y="3144042"/>
            <a:ext cx="57150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2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51" name="Text Box 13"/>
          <p:cNvSpPr txBox="1">
            <a:spLocks noChangeArrowheads="1"/>
          </p:cNvSpPr>
          <p:nvPr/>
        </p:nvSpPr>
        <p:spPr bwMode="auto">
          <a:xfrm>
            <a:off x="4980467" y="5358620"/>
            <a:ext cx="56388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-2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52" name="Text Box 13"/>
          <p:cNvSpPr txBox="1">
            <a:spLocks noChangeArrowheads="1"/>
          </p:cNvSpPr>
          <p:nvPr/>
        </p:nvSpPr>
        <p:spPr bwMode="auto">
          <a:xfrm>
            <a:off x="7716066" y="572274"/>
            <a:ext cx="57150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23</a:t>
            </a:r>
          </a:p>
        </p:txBody>
      </p:sp>
      <p:sp>
        <p:nvSpPr>
          <p:cNvPr id="53" name="Text Box 13"/>
          <p:cNvSpPr txBox="1">
            <a:spLocks noChangeArrowheads="1"/>
          </p:cNvSpPr>
          <p:nvPr/>
        </p:nvSpPr>
        <p:spPr bwMode="auto">
          <a:xfrm>
            <a:off x="7723686" y="2715414"/>
            <a:ext cx="56388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-59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54" name="Text Box 13"/>
          <p:cNvSpPr txBox="1">
            <a:spLocks noChangeArrowheads="1"/>
          </p:cNvSpPr>
          <p:nvPr/>
        </p:nvSpPr>
        <p:spPr bwMode="auto">
          <a:xfrm>
            <a:off x="7716066" y="3144042"/>
            <a:ext cx="57150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2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55" name="Text Box 13"/>
          <p:cNvSpPr txBox="1">
            <a:spLocks noChangeArrowheads="1"/>
          </p:cNvSpPr>
          <p:nvPr/>
        </p:nvSpPr>
        <p:spPr bwMode="auto">
          <a:xfrm>
            <a:off x="7685586" y="5339577"/>
            <a:ext cx="56388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-2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56" name="Text Box 13"/>
          <p:cNvSpPr txBox="1">
            <a:spLocks noChangeArrowheads="1"/>
          </p:cNvSpPr>
          <p:nvPr/>
        </p:nvSpPr>
        <p:spPr bwMode="auto">
          <a:xfrm>
            <a:off x="2253447" y="524672"/>
            <a:ext cx="57150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28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57" name="Text Box 13"/>
          <p:cNvSpPr txBox="1">
            <a:spLocks noChangeArrowheads="1"/>
          </p:cNvSpPr>
          <p:nvPr/>
        </p:nvSpPr>
        <p:spPr bwMode="auto">
          <a:xfrm>
            <a:off x="2261060" y="2753514"/>
            <a:ext cx="56388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-20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58" name="Text Box 13"/>
          <p:cNvSpPr txBox="1">
            <a:spLocks noChangeArrowheads="1"/>
          </p:cNvSpPr>
          <p:nvPr/>
        </p:nvSpPr>
        <p:spPr bwMode="auto">
          <a:xfrm>
            <a:off x="2253447" y="3144042"/>
            <a:ext cx="57150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2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59" name="Text Box 13"/>
          <p:cNvSpPr txBox="1">
            <a:spLocks noChangeArrowheads="1"/>
          </p:cNvSpPr>
          <p:nvPr/>
        </p:nvSpPr>
        <p:spPr bwMode="auto">
          <a:xfrm>
            <a:off x="2232485" y="5358620"/>
            <a:ext cx="56388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-2</a:t>
            </a:r>
            <a:endParaRPr lang="en-GB" sz="1400" baseline="-25000" dirty="0">
              <a:sym typeface="Symbol" pitchFamily="18" charset="2"/>
            </a:endParaRPr>
          </a:p>
        </p:txBody>
      </p:sp>
      <p:pic>
        <p:nvPicPr>
          <p:cNvPr id="35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11" cstate="print"/>
          <a:stretch>
            <a:fillRect/>
          </a:stretch>
        </p:blipFill>
        <p:spPr bwMode="auto">
          <a:xfrm>
            <a:off x="2926715" y="4682340"/>
            <a:ext cx="788823" cy="741962"/>
          </a:xfrm>
          <a:prstGeom prst="rect">
            <a:avLst/>
          </a:prstGeom>
          <a:noFill/>
        </p:spPr>
      </p:pic>
      <p:sp>
        <p:nvSpPr>
          <p:cNvPr id="37" name="Text Box 13"/>
          <p:cNvSpPr txBox="1">
            <a:spLocks noChangeArrowheads="1"/>
          </p:cNvSpPr>
          <p:nvPr/>
        </p:nvSpPr>
        <p:spPr bwMode="auto">
          <a:xfrm>
            <a:off x="3501231" y="5287189"/>
            <a:ext cx="57150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±0.2</a:t>
            </a:r>
            <a:endParaRPr lang="en-GB" sz="1400" baseline="-25000" dirty="0">
              <a:sym typeface="Symbol" pitchFamily="18" charset="2"/>
            </a:endParaRPr>
          </a:p>
        </p:txBody>
      </p:sp>
      <p:pic>
        <p:nvPicPr>
          <p:cNvPr id="38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12" cstate="print"/>
          <a:stretch>
            <a:fillRect/>
          </a:stretch>
        </p:blipFill>
        <p:spPr bwMode="auto">
          <a:xfrm>
            <a:off x="5572933" y="4682340"/>
            <a:ext cx="788823" cy="741962"/>
          </a:xfrm>
          <a:prstGeom prst="rect">
            <a:avLst/>
          </a:prstGeom>
          <a:noFill/>
        </p:spPr>
      </p:pic>
      <p:sp>
        <p:nvSpPr>
          <p:cNvPr id="39" name="Text Box 13"/>
          <p:cNvSpPr txBox="1">
            <a:spLocks noChangeArrowheads="1"/>
          </p:cNvSpPr>
          <p:nvPr/>
        </p:nvSpPr>
        <p:spPr bwMode="auto">
          <a:xfrm>
            <a:off x="6144437" y="5287189"/>
            <a:ext cx="57150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±0.2</a:t>
            </a:r>
            <a:endParaRPr lang="en-GB" sz="1400" baseline="-25000" dirty="0">
              <a:sym typeface="Symbol" pitchFamily="18" charset="2"/>
            </a:endParaRPr>
          </a:p>
        </p:txBody>
      </p:sp>
      <p:pic>
        <p:nvPicPr>
          <p:cNvPr id="41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13" cstate="print"/>
          <a:stretch>
            <a:fillRect/>
          </a:stretch>
        </p:blipFill>
        <p:spPr bwMode="auto">
          <a:xfrm>
            <a:off x="72207" y="4682347"/>
            <a:ext cx="788823" cy="741963"/>
          </a:xfrm>
          <a:prstGeom prst="rect">
            <a:avLst/>
          </a:prstGeom>
          <a:noFill/>
        </p:spPr>
      </p:pic>
      <p:sp>
        <p:nvSpPr>
          <p:cNvPr id="48" name="Text Box 13"/>
          <p:cNvSpPr txBox="1">
            <a:spLocks noChangeArrowheads="1"/>
          </p:cNvSpPr>
          <p:nvPr/>
        </p:nvSpPr>
        <p:spPr bwMode="auto">
          <a:xfrm>
            <a:off x="643704" y="5287189"/>
            <a:ext cx="57150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±0.2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49" name="Rectangle 2"/>
          <p:cNvSpPr>
            <a:spLocks noChangeArrowheads="1"/>
          </p:cNvSpPr>
          <p:nvPr/>
        </p:nvSpPr>
        <p:spPr bwMode="auto">
          <a:xfrm>
            <a:off x="1836745" y="0"/>
            <a:ext cx="67691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algn="ctr"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800" b="1" dirty="0" err="1" smtClean="0">
                <a:solidFill>
                  <a:srgbClr val="FFFFFF"/>
                </a:solidFill>
                <a:latin typeface="Calibri" pitchFamily="34" charset="0"/>
              </a:rPr>
              <a:t>Toroid</a:t>
            </a:r>
            <a:r>
              <a:rPr lang="en-GB" sz="2800" b="1" dirty="0" smtClean="0">
                <a:solidFill>
                  <a:srgbClr val="FFFFFF"/>
                </a:solidFill>
                <a:latin typeface="Calibri" pitchFamily="34" charset="0"/>
              </a:rPr>
              <a:t> with Bended Feeds – B-Slice, z=+1mm</a:t>
            </a:r>
            <a:endParaRPr lang="en-GB" sz="28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61" name="Rechteck 60"/>
          <p:cNvSpPr/>
          <p:nvPr/>
        </p:nvSpPr>
        <p:spPr>
          <a:xfrm>
            <a:off x="143638" y="5858686"/>
            <a:ext cx="5572164" cy="331181"/>
          </a:xfrm>
          <a:prstGeom prst="rect">
            <a:avLst/>
          </a:prstGeom>
        </p:spPr>
        <p:txBody>
          <a:bodyPr wrap="square" lIns="91377" tIns="45692" rIns="91377" bIns="45692">
            <a:spAutoFit/>
          </a:bodyPr>
          <a:lstStyle/>
          <a:p>
            <a:pPr>
              <a:spcAft>
                <a:spcPts val="600"/>
              </a:spcAft>
              <a:buSzPct val="100000"/>
              <a:buFont typeface="Arial" pitchFamily="34" charset="0"/>
              <a:buChar char="•"/>
            </a:pPr>
            <a:r>
              <a:rPr lang="en-GB" dirty="0" smtClean="0"/>
              <a:t> Magnetic field grows in strength and size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715406" y="3501232"/>
            <a:ext cx="3286145" cy="3090928"/>
          </a:xfrm>
          <a:prstGeom prst="rect">
            <a:avLst/>
          </a:prstGeom>
          <a:noFill/>
        </p:spPr>
      </p:pic>
      <p:pic>
        <p:nvPicPr>
          <p:cNvPr id="24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858679" y="3501239"/>
            <a:ext cx="3286145" cy="3090929"/>
          </a:xfrm>
          <a:prstGeom prst="rect">
            <a:avLst/>
          </a:prstGeom>
          <a:noFill/>
        </p:spPr>
      </p:pic>
      <p:sp>
        <p:nvSpPr>
          <p:cNvPr id="272405" name="Rectangle 21"/>
          <p:cNvSpPr>
            <a:spLocks noChangeArrowheads="1"/>
          </p:cNvSpPr>
          <p:nvPr/>
        </p:nvSpPr>
        <p:spPr bwMode="auto">
          <a:xfrm>
            <a:off x="0" y="0"/>
            <a:ext cx="9145588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400" b="1" dirty="0">
                <a:solidFill>
                  <a:srgbClr val="FFFFFF"/>
                </a:solidFill>
                <a:latin typeface="DejaVu Sans" pitchFamily="34" charset="2"/>
              </a:rPr>
              <a:t>			</a:t>
            </a:r>
            <a:r>
              <a:rPr lang="en-GB" sz="2400" b="1" dirty="0">
                <a:solidFill>
                  <a:srgbClr val="FFFFFF"/>
                </a:solidFill>
              </a:rPr>
              <a:t>Welcome</a:t>
            </a:r>
            <a:endParaRPr lang="en-GB" dirty="0">
              <a:solidFill>
                <a:srgbClr val="FFFFFF"/>
              </a:solidFill>
              <a:latin typeface="DejaVu Sans" pitchFamily="34" charset="2"/>
            </a:endParaRPr>
          </a:p>
        </p:txBody>
      </p:sp>
      <p:pic>
        <p:nvPicPr>
          <p:cNvPr id="272406" name="Picture 22" descr="balkenUnte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-1581"/>
            <a:ext cx="9158288" cy="500063"/>
          </a:xfrm>
          <a:prstGeom prst="rect">
            <a:avLst/>
          </a:prstGeom>
          <a:noFill/>
        </p:spPr>
      </p:pic>
      <p:pic>
        <p:nvPicPr>
          <p:cNvPr id="272407" name="Picture 2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05838" y="0"/>
            <a:ext cx="5397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0" y="6597657"/>
            <a:ext cx="9145588" cy="261938"/>
          </a:xfrm>
          <a:prstGeom prst="rect">
            <a:avLst/>
          </a:prstGeom>
          <a:gradFill rotWithShape="1">
            <a:gsLst>
              <a:gs pos="0">
                <a:srgbClr val="003399">
                  <a:gamma/>
                  <a:tint val="8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377" tIns="45692" rIns="91377" bIns="45692" anchor="ctr"/>
          <a:lstStyle/>
          <a:p>
            <a:endParaRPr lang="de-DE"/>
          </a:p>
        </p:txBody>
      </p:sp>
      <p:sp>
        <p:nvSpPr>
          <p:cNvPr id="17" name="Datumsplatzhalter 12"/>
          <p:cNvSpPr>
            <a:spLocks noGrp="1"/>
          </p:cNvSpPr>
          <p:nvPr>
            <p:ph type="dt" sz="half" idx="10"/>
          </p:nvPr>
        </p:nvSpPr>
        <p:spPr>
          <a:xfrm>
            <a:off x="762" y="6550472"/>
            <a:ext cx="2133600" cy="365125"/>
          </a:xfrm>
        </p:spPr>
        <p:txBody>
          <a:bodyPr/>
          <a:lstStyle/>
          <a:p>
            <a:r>
              <a:rPr lang="de-DE" smtClean="0">
                <a:solidFill>
                  <a:schemeClr val="bg1"/>
                </a:solidFill>
                <a:latin typeface="+mn-lt"/>
              </a:rPr>
              <a:t>31.03.2010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2143909" y="6550472"/>
            <a:ext cx="4786346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  <a:latin typeface="+mn-lt"/>
              </a:rPr>
              <a:t>Jan Sammet</a:t>
            </a:r>
            <a:endParaRPr lang="de-DE" dirty="0">
              <a:latin typeface="+mn-lt"/>
            </a:endParaRPr>
          </a:p>
        </p:txBody>
      </p:sp>
      <p:sp>
        <p:nvSpPr>
          <p:cNvPr id="18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6893988" y="6550472"/>
            <a:ext cx="2133600" cy="365125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- </a:t>
            </a:r>
            <a:fld id="{68BDF816-A340-4A1E-A272-4E05686E39AE}" type="slidenum">
              <a:rPr lang="de-DE" smtClean="0">
                <a:solidFill>
                  <a:schemeClr val="bg1"/>
                </a:solidFill>
                <a:latin typeface="+mn-lt"/>
              </a:rPr>
              <a:pPr/>
              <a:t>32</a:t>
            </a:fld>
            <a:r>
              <a:rPr lang="de-DE" dirty="0" smtClean="0">
                <a:solidFill>
                  <a:schemeClr val="bg1"/>
                </a:solidFill>
                <a:latin typeface="+mn-lt"/>
              </a:rPr>
              <a:t> -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9" name="Rectangle 2"/>
          <p:cNvSpPr>
            <a:spLocks noChangeArrowheads="1"/>
          </p:cNvSpPr>
          <p:nvPr/>
        </p:nvSpPr>
        <p:spPr bwMode="auto">
          <a:xfrm>
            <a:off x="1836745" y="0"/>
            <a:ext cx="67691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algn="ctr"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800" b="1" dirty="0" err="1" smtClean="0">
                <a:solidFill>
                  <a:srgbClr val="FFFFFF"/>
                </a:solidFill>
                <a:latin typeface="Calibri" pitchFamily="34" charset="0"/>
              </a:rPr>
              <a:t>Toroid</a:t>
            </a:r>
            <a:r>
              <a:rPr lang="en-GB" sz="2800" b="1" dirty="0" smtClean="0">
                <a:solidFill>
                  <a:srgbClr val="FFFFFF"/>
                </a:solidFill>
                <a:latin typeface="Calibri" pitchFamily="34" charset="0"/>
              </a:rPr>
              <a:t> with Crossed Feeds</a:t>
            </a:r>
            <a:endParaRPr lang="en-GB" sz="28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7" name="TextBox 22"/>
          <p:cNvSpPr txBox="1"/>
          <p:nvPr/>
        </p:nvSpPr>
        <p:spPr>
          <a:xfrm>
            <a:off x="3786976" y="1000902"/>
            <a:ext cx="1785950" cy="1978524"/>
          </a:xfrm>
          <a:prstGeom prst="rect">
            <a:avLst/>
          </a:prstGeom>
          <a:noFill/>
        </p:spPr>
        <p:txBody>
          <a:bodyPr wrap="square" lIns="82901" tIns="41454" rIns="82901" bIns="41454" rtlCol="0">
            <a:spAutoFit/>
          </a:bodyPr>
          <a:lstStyle/>
          <a:p>
            <a:pPr>
              <a:spcAft>
                <a:spcPts val="1200"/>
              </a:spcAft>
              <a:buSzPct val="75000"/>
            </a:pPr>
            <a:r>
              <a:rPr lang="en-GB" b="1" u="sng" dirty="0" smtClean="0">
                <a:sym typeface="Wingdings" pitchFamily="2" charset="2"/>
              </a:rPr>
              <a:t>DC Simulation</a:t>
            </a:r>
          </a:p>
          <a:p>
            <a:pPr>
              <a:spcAft>
                <a:spcPts val="600"/>
              </a:spcAft>
              <a:buSzPct val="75000"/>
              <a:buFont typeface="Arial" pitchFamily="34" charset="0"/>
              <a:buChar char="•"/>
            </a:pPr>
            <a:r>
              <a:rPr lang="en-GB" b="1" dirty="0" smtClean="0">
                <a:sym typeface="Wingdings" pitchFamily="2" charset="2"/>
              </a:rPr>
              <a:t> 12 turns</a:t>
            </a:r>
          </a:p>
          <a:p>
            <a:pPr>
              <a:spcAft>
                <a:spcPts val="600"/>
              </a:spcAft>
              <a:buSzPct val="75000"/>
              <a:buFont typeface="Arial" pitchFamily="34" charset="0"/>
              <a:buChar char="•"/>
            </a:pPr>
            <a:r>
              <a:rPr lang="en-GB" b="1" dirty="0" smtClean="0">
                <a:sym typeface="Wingdings" pitchFamily="2" charset="2"/>
              </a:rPr>
              <a:t> </a:t>
            </a:r>
            <a:r>
              <a:rPr lang="en-GB" b="1" dirty="0" err="1" smtClean="0">
                <a:sym typeface="Wingdings" pitchFamily="2" charset="2"/>
              </a:rPr>
              <a:t>R</a:t>
            </a:r>
            <a:r>
              <a:rPr lang="en-GB" b="1" baseline="-25000" dirty="0" err="1" smtClean="0">
                <a:sym typeface="Wingdings" pitchFamily="2" charset="2"/>
              </a:rPr>
              <a:t>i</a:t>
            </a:r>
            <a:r>
              <a:rPr lang="en-GB" b="1" dirty="0" smtClean="0">
                <a:sym typeface="Wingdings" pitchFamily="2" charset="2"/>
              </a:rPr>
              <a:t> = 1.1mm</a:t>
            </a:r>
          </a:p>
          <a:p>
            <a:pPr>
              <a:spcAft>
                <a:spcPts val="600"/>
              </a:spcAft>
              <a:buSzPct val="75000"/>
              <a:buFont typeface="Arial" pitchFamily="34" charset="0"/>
              <a:buChar char="•"/>
            </a:pPr>
            <a:r>
              <a:rPr lang="en-GB" b="1" dirty="0" smtClean="0">
                <a:sym typeface="Wingdings" pitchFamily="2" charset="2"/>
              </a:rPr>
              <a:t> R</a:t>
            </a:r>
            <a:r>
              <a:rPr lang="en-GB" b="1" baseline="-25000" dirty="0" smtClean="0">
                <a:sym typeface="Wingdings" pitchFamily="2" charset="2"/>
              </a:rPr>
              <a:t>a</a:t>
            </a:r>
            <a:r>
              <a:rPr lang="en-GB" b="1" dirty="0" smtClean="0">
                <a:sym typeface="Wingdings" pitchFamily="2" charset="2"/>
              </a:rPr>
              <a:t> = 5.0mm</a:t>
            </a:r>
          </a:p>
          <a:p>
            <a:pPr>
              <a:spcAft>
                <a:spcPts val="600"/>
              </a:spcAft>
              <a:buSzPct val="75000"/>
              <a:buFont typeface="Arial" pitchFamily="34" charset="0"/>
              <a:buChar char="•"/>
            </a:pPr>
            <a:r>
              <a:rPr lang="en-GB" b="1" dirty="0" smtClean="0">
                <a:sym typeface="Wingdings" pitchFamily="2" charset="2"/>
              </a:rPr>
              <a:t> </a:t>
            </a:r>
            <a:r>
              <a:rPr lang="en-GB" b="1" dirty="0" err="1" smtClean="0">
                <a:sym typeface="Wingdings" pitchFamily="2" charset="2"/>
              </a:rPr>
              <a:t>L</a:t>
            </a:r>
            <a:r>
              <a:rPr lang="en-GB" b="1" baseline="-25000" dirty="0" err="1" smtClean="0">
                <a:sym typeface="Wingdings" pitchFamily="2" charset="2"/>
              </a:rPr>
              <a:t>theo</a:t>
            </a:r>
            <a:r>
              <a:rPr lang="en-GB" b="1" dirty="0" smtClean="0">
                <a:sym typeface="Wingdings" pitchFamily="2" charset="2"/>
              </a:rPr>
              <a:t> = 260nH</a:t>
            </a:r>
          </a:p>
          <a:p>
            <a:pPr>
              <a:spcAft>
                <a:spcPts val="600"/>
              </a:spcAft>
              <a:buSzPct val="75000"/>
              <a:buFont typeface="Arial" pitchFamily="34" charset="0"/>
              <a:buChar char="•"/>
            </a:pPr>
            <a:r>
              <a:rPr lang="en-GB" b="1" dirty="0" smtClean="0">
                <a:sym typeface="Wingdings" pitchFamily="2" charset="2"/>
              </a:rPr>
              <a:t> </a:t>
            </a:r>
            <a:r>
              <a:rPr lang="en-GB" b="1" dirty="0" err="1" smtClean="0">
                <a:sym typeface="Wingdings" pitchFamily="2" charset="2"/>
              </a:rPr>
              <a:t>L</a:t>
            </a:r>
            <a:r>
              <a:rPr lang="en-GB" b="1" baseline="-25000" dirty="0" err="1" smtClean="0">
                <a:sym typeface="Wingdings" pitchFamily="2" charset="2"/>
              </a:rPr>
              <a:t>sim</a:t>
            </a:r>
            <a:r>
              <a:rPr lang="en-GB" b="1" dirty="0" smtClean="0">
                <a:sym typeface="Wingdings" pitchFamily="2" charset="2"/>
              </a:rPr>
              <a:t> = 197nH</a:t>
            </a:r>
          </a:p>
        </p:txBody>
      </p:sp>
      <p:sp>
        <p:nvSpPr>
          <p:cNvPr id="28" name="Text Box 13"/>
          <p:cNvSpPr txBox="1">
            <a:spLocks noChangeArrowheads="1"/>
          </p:cNvSpPr>
          <p:nvPr/>
        </p:nvSpPr>
        <p:spPr bwMode="auto">
          <a:xfrm>
            <a:off x="929456" y="3144042"/>
            <a:ext cx="1071570" cy="51026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Simplified</a:t>
            </a:r>
          </a:p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coil model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30" name="Text Box 13"/>
          <p:cNvSpPr txBox="1">
            <a:spLocks noChangeArrowheads="1"/>
          </p:cNvSpPr>
          <p:nvPr/>
        </p:nvSpPr>
        <p:spPr bwMode="auto">
          <a:xfrm>
            <a:off x="7430321" y="2929728"/>
            <a:ext cx="1214446" cy="51026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B-field</a:t>
            </a:r>
          </a:p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(from above)</a:t>
            </a:r>
            <a:endParaRPr lang="en-GB" sz="1400" dirty="0">
              <a:sym typeface="Symbol" pitchFamily="18" charset="2"/>
            </a:endParaRPr>
          </a:p>
        </p:txBody>
      </p:sp>
      <p:pic>
        <p:nvPicPr>
          <p:cNvPr id="311298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215083" y="643712"/>
            <a:ext cx="3286146" cy="3090930"/>
          </a:xfrm>
          <a:prstGeom prst="rect">
            <a:avLst/>
          </a:prstGeom>
          <a:noFill/>
        </p:spPr>
      </p:pic>
      <p:pic>
        <p:nvPicPr>
          <p:cNvPr id="23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5858686" y="500843"/>
            <a:ext cx="3286146" cy="3090929"/>
          </a:xfrm>
          <a:prstGeom prst="rect">
            <a:avLst/>
          </a:prstGeom>
          <a:noFill/>
        </p:spPr>
      </p:pic>
      <p:sp>
        <p:nvSpPr>
          <p:cNvPr id="31" name="Text Box 13"/>
          <p:cNvSpPr txBox="1">
            <a:spLocks noChangeArrowheads="1"/>
          </p:cNvSpPr>
          <p:nvPr/>
        </p:nvSpPr>
        <p:spPr bwMode="auto">
          <a:xfrm>
            <a:off x="72200" y="572274"/>
            <a:ext cx="1071570" cy="51026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Electric Potential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26" name="Text Box 13"/>
          <p:cNvSpPr txBox="1">
            <a:spLocks noChangeArrowheads="1"/>
          </p:cNvSpPr>
          <p:nvPr/>
        </p:nvSpPr>
        <p:spPr bwMode="auto">
          <a:xfrm>
            <a:off x="5501488" y="3358356"/>
            <a:ext cx="1143008" cy="51026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Magnetic Field Lines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72207" y="3858422"/>
            <a:ext cx="2765501" cy="570028"/>
          </a:xfrm>
          <a:prstGeom prst="rect">
            <a:avLst/>
          </a:prstGeom>
          <a:noFill/>
        </p:spPr>
        <p:txBody>
          <a:bodyPr wrap="none" lIns="91377" tIns="45692" rIns="91377" bIns="45692" rtlCol="0">
            <a:spAutoFit/>
          </a:bodyPr>
          <a:lstStyle/>
          <a:p>
            <a:pPr>
              <a:buSzPct val="100000"/>
              <a:buFont typeface="Arial" pitchFamily="34" charset="0"/>
              <a:buChar char="•"/>
            </a:pPr>
            <a:r>
              <a:rPr lang="en-GB" dirty="0" smtClean="0"/>
              <a:t> Inductance doesn’t change</a:t>
            </a:r>
            <a:br>
              <a:rPr lang="en-GB" dirty="0" smtClean="0"/>
            </a:br>
            <a:r>
              <a:rPr lang="en-GB" dirty="0" smtClean="0"/>
              <a:t>  (196nH </a:t>
            </a:r>
            <a:r>
              <a:rPr lang="en-GB" dirty="0" smtClean="0">
                <a:sym typeface="Wingdings" pitchFamily="2" charset="2"/>
              </a:rPr>
              <a:t> 197nH)</a:t>
            </a:r>
            <a:endParaRPr lang="en-GB" sz="1200" dirty="0" smtClean="0"/>
          </a:p>
        </p:txBody>
      </p:sp>
      <p:cxnSp>
        <p:nvCxnSpPr>
          <p:cNvPr id="20" name="Gerade Verbindung mit Pfeil 19"/>
          <p:cNvCxnSpPr/>
          <p:nvPr/>
        </p:nvCxnSpPr>
        <p:spPr>
          <a:xfrm>
            <a:off x="786580" y="2786852"/>
            <a:ext cx="642942" cy="7143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-36799" y="3144049"/>
            <a:ext cx="2679157" cy="2520000"/>
          </a:xfrm>
          <a:prstGeom prst="rect">
            <a:avLst/>
          </a:prstGeom>
          <a:noFill/>
        </p:spPr>
      </p:pic>
      <p:pic>
        <p:nvPicPr>
          <p:cNvPr id="22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-36799" y="526244"/>
            <a:ext cx="2679157" cy="2520000"/>
          </a:xfrm>
          <a:prstGeom prst="rect">
            <a:avLst/>
          </a:prstGeom>
          <a:noFill/>
        </p:spPr>
      </p:pic>
      <p:sp>
        <p:nvSpPr>
          <p:cNvPr id="272405" name="Rectangle 21"/>
          <p:cNvSpPr>
            <a:spLocks noChangeArrowheads="1"/>
          </p:cNvSpPr>
          <p:nvPr/>
        </p:nvSpPr>
        <p:spPr bwMode="auto">
          <a:xfrm>
            <a:off x="0" y="0"/>
            <a:ext cx="9145588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400" b="1" dirty="0">
                <a:solidFill>
                  <a:srgbClr val="FFFFFF"/>
                </a:solidFill>
                <a:latin typeface="DejaVu Sans" pitchFamily="34" charset="2"/>
              </a:rPr>
              <a:t>			</a:t>
            </a:r>
            <a:r>
              <a:rPr lang="en-GB" sz="2400" b="1" dirty="0">
                <a:solidFill>
                  <a:srgbClr val="FFFFFF"/>
                </a:solidFill>
              </a:rPr>
              <a:t>Welcome</a:t>
            </a:r>
            <a:endParaRPr lang="en-GB" dirty="0">
              <a:solidFill>
                <a:srgbClr val="FFFFFF"/>
              </a:solidFill>
              <a:latin typeface="DejaVu Sans" pitchFamily="34" charset="2"/>
            </a:endParaRPr>
          </a:p>
        </p:txBody>
      </p:sp>
      <p:pic>
        <p:nvPicPr>
          <p:cNvPr id="272406" name="Picture 22" descr="balkenUnte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-1581"/>
            <a:ext cx="9158288" cy="500063"/>
          </a:xfrm>
          <a:prstGeom prst="rect">
            <a:avLst/>
          </a:prstGeom>
          <a:noFill/>
        </p:spPr>
      </p:pic>
      <p:pic>
        <p:nvPicPr>
          <p:cNvPr id="272407" name="Picture 2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05838" y="0"/>
            <a:ext cx="5397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0" y="6597657"/>
            <a:ext cx="9145588" cy="261938"/>
          </a:xfrm>
          <a:prstGeom prst="rect">
            <a:avLst/>
          </a:prstGeom>
          <a:gradFill rotWithShape="1">
            <a:gsLst>
              <a:gs pos="0">
                <a:srgbClr val="003399">
                  <a:gamma/>
                  <a:tint val="8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377" tIns="45692" rIns="91377" bIns="45692" anchor="ctr"/>
          <a:lstStyle/>
          <a:p>
            <a:endParaRPr lang="de-DE"/>
          </a:p>
        </p:txBody>
      </p:sp>
      <p:sp>
        <p:nvSpPr>
          <p:cNvPr id="17" name="Datumsplatzhalter 12"/>
          <p:cNvSpPr>
            <a:spLocks noGrp="1"/>
          </p:cNvSpPr>
          <p:nvPr>
            <p:ph type="dt" sz="half" idx="10"/>
          </p:nvPr>
        </p:nvSpPr>
        <p:spPr>
          <a:xfrm>
            <a:off x="762" y="6550472"/>
            <a:ext cx="2133600" cy="365125"/>
          </a:xfrm>
        </p:spPr>
        <p:txBody>
          <a:bodyPr/>
          <a:lstStyle/>
          <a:p>
            <a:r>
              <a:rPr lang="de-DE" smtClean="0">
                <a:solidFill>
                  <a:schemeClr val="bg1"/>
                </a:solidFill>
                <a:latin typeface="+mn-lt"/>
              </a:rPr>
              <a:t>31.03.2010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2143909" y="6550472"/>
            <a:ext cx="4786346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  <a:latin typeface="+mn-lt"/>
              </a:rPr>
              <a:t>Jan Sammet</a:t>
            </a:r>
            <a:endParaRPr lang="de-DE" dirty="0">
              <a:latin typeface="+mn-lt"/>
            </a:endParaRPr>
          </a:p>
        </p:txBody>
      </p:sp>
      <p:sp>
        <p:nvSpPr>
          <p:cNvPr id="18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6893988" y="6550472"/>
            <a:ext cx="2133600" cy="365125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- </a:t>
            </a:r>
            <a:fld id="{68BDF816-A340-4A1E-A272-4E05686E39AE}" type="slidenum">
              <a:rPr lang="de-DE" smtClean="0">
                <a:solidFill>
                  <a:schemeClr val="bg1"/>
                </a:solidFill>
                <a:latin typeface="+mn-lt"/>
              </a:rPr>
              <a:pPr/>
              <a:t>33</a:t>
            </a:fld>
            <a:r>
              <a:rPr lang="de-DE" dirty="0" smtClean="0">
                <a:solidFill>
                  <a:schemeClr val="bg1"/>
                </a:solidFill>
                <a:latin typeface="+mn-lt"/>
              </a:rPr>
              <a:t> -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11298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5430058" y="3144049"/>
            <a:ext cx="2679157" cy="2520000"/>
          </a:xfrm>
          <a:prstGeom prst="rect">
            <a:avLst/>
          </a:prstGeom>
          <a:noFill/>
        </p:spPr>
      </p:pic>
      <p:pic>
        <p:nvPicPr>
          <p:cNvPr id="20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5358620" y="526244"/>
            <a:ext cx="2679157" cy="2520000"/>
          </a:xfrm>
          <a:prstGeom prst="rect">
            <a:avLst/>
          </a:prstGeom>
          <a:noFill/>
        </p:spPr>
      </p:pic>
      <p:pic>
        <p:nvPicPr>
          <p:cNvPr id="25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9" cstate="print"/>
          <a:stretch>
            <a:fillRect/>
          </a:stretch>
        </p:blipFill>
        <p:spPr bwMode="auto">
          <a:xfrm>
            <a:off x="2715413" y="3144042"/>
            <a:ext cx="2679157" cy="2519999"/>
          </a:xfrm>
          <a:prstGeom prst="rect">
            <a:avLst/>
          </a:prstGeom>
          <a:noFill/>
        </p:spPr>
      </p:pic>
      <p:pic>
        <p:nvPicPr>
          <p:cNvPr id="33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10" cstate="print"/>
          <a:stretch>
            <a:fillRect/>
          </a:stretch>
        </p:blipFill>
        <p:spPr bwMode="auto">
          <a:xfrm>
            <a:off x="2643968" y="526237"/>
            <a:ext cx="2679157" cy="2519999"/>
          </a:xfrm>
          <a:prstGeom prst="rect">
            <a:avLst/>
          </a:prstGeom>
          <a:noFill/>
        </p:spPr>
      </p:pic>
      <p:sp>
        <p:nvSpPr>
          <p:cNvPr id="34" name="Text Box 13"/>
          <p:cNvSpPr txBox="1">
            <a:spLocks noChangeArrowheads="1"/>
          </p:cNvSpPr>
          <p:nvPr/>
        </p:nvSpPr>
        <p:spPr bwMode="auto">
          <a:xfrm>
            <a:off x="177506" y="665740"/>
            <a:ext cx="857256" cy="30130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B</a:t>
            </a:r>
            <a:r>
              <a:rPr lang="en-GB" sz="1400" baseline="-25000" dirty="0" smtClean="0">
                <a:sym typeface="Symbol" pitchFamily="18" charset="2"/>
              </a:rPr>
              <a:t>X </a:t>
            </a:r>
            <a:r>
              <a:rPr lang="en-GB" sz="1400" dirty="0" smtClean="0">
                <a:sym typeface="Symbol" pitchFamily="18" charset="2"/>
              </a:rPr>
              <a:t>[A/m] 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40" name="Text Box 13"/>
          <p:cNvSpPr txBox="1">
            <a:spLocks noChangeArrowheads="1"/>
          </p:cNvSpPr>
          <p:nvPr/>
        </p:nvSpPr>
        <p:spPr bwMode="auto">
          <a:xfrm>
            <a:off x="5001422" y="500843"/>
            <a:ext cx="57150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37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42" name="Text Box 13"/>
          <p:cNvSpPr txBox="1">
            <a:spLocks noChangeArrowheads="1"/>
          </p:cNvSpPr>
          <p:nvPr/>
        </p:nvSpPr>
        <p:spPr bwMode="auto">
          <a:xfrm>
            <a:off x="2929720" y="665740"/>
            <a:ext cx="857256" cy="30130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B</a:t>
            </a:r>
            <a:r>
              <a:rPr lang="en-GB" sz="1400" baseline="-25000" dirty="0" smtClean="0">
                <a:sym typeface="Symbol" pitchFamily="18" charset="2"/>
              </a:rPr>
              <a:t>Y </a:t>
            </a:r>
            <a:r>
              <a:rPr lang="en-GB" sz="1400" dirty="0" smtClean="0">
                <a:sym typeface="Symbol" pitchFamily="18" charset="2"/>
              </a:rPr>
              <a:t>[A/m] 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43" name="Text Box 13"/>
          <p:cNvSpPr txBox="1">
            <a:spLocks noChangeArrowheads="1"/>
          </p:cNvSpPr>
          <p:nvPr/>
        </p:nvSpPr>
        <p:spPr bwMode="auto">
          <a:xfrm>
            <a:off x="5644364" y="665740"/>
            <a:ext cx="857256" cy="30130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B</a:t>
            </a:r>
            <a:r>
              <a:rPr lang="en-GB" sz="1400" baseline="-25000" dirty="0" smtClean="0">
                <a:sym typeface="Symbol" pitchFamily="18" charset="2"/>
              </a:rPr>
              <a:t>Z </a:t>
            </a:r>
            <a:r>
              <a:rPr lang="en-GB" sz="1400" dirty="0" smtClean="0">
                <a:sym typeface="Symbol" pitchFamily="18" charset="2"/>
              </a:rPr>
              <a:t>[A/m] 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44" name="Text Box 13"/>
          <p:cNvSpPr txBox="1">
            <a:spLocks noChangeArrowheads="1"/>
          </p:cNvSpPr>
          <p:nvPr/>
        </p:nvSpPr>
        <p:spPr bwMode="auto">
          <a:xfrm>
            <a:off x="5009042" y="2715414"/>
            <a:ext cx="56388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-40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45" name="Text Box 13"/>
          <p:cNvSpPr txBox="1">
            <a:spLocks noChangeArrowheads="1"/>
          </p:cNvSpPr>
          <p:nvPr/>
        </p:nvSpPr>
        <p:spPr bwMode="auto">
          <a:xfrm>
            <a:off x="143638" y="3286925"/>
            <a:ext cx="857256" cy="30130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B</a:t>
            </a:r>
            <a:r>
              <a:rPr lang="en-GB" sz="1400" baseline="-25000" dirty="0" smtClean="0">
                <a:sym typeface="Symbol" pitchFamily="18" charset="2"/>
              </a:rPr>
              <a:t>X </a:t>
            </a:r>
            <a:r>
              <a:rPr lang="en-GB" sz="1400" dirty="0" smtClean="0">
                <a:sym typeface="Symbol" pitchFamily="18" charset="2"/>
              </a:rPr>
              <a:t>[A/m] 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46" name="Text Box 13"/>
          <p:cNvSpPr txBox="1">
            <a:spLocks noChangeArrowheads="1"/>
          </p:cNvSpPr>
          <p:nvPr/>
        </p:nvSpPr>
        <p:spPr bwMode="auto">
          <a:xfrm>
            <a:off x="2929720" y="3286925"/>
            <a:ext cx="857256" cy="30130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B</a:t>
            </a:r>
            <a:r>
              <a:rPr lang="en-GB" sz="1400" baseline="-25000" dirty="0" smtClean="0">
                <a:sym typeface="Symbol" pitchFamily="18" charset="2"/>
              </a:rPr>
              <a:t>Y </a:t>
            </a:r>
            <a:r>
              <a:rPr lang="en-GB" sz="1400" dirty="0" smtClean="0">
                <a:sym typeface="Symbol" pitchFamily="18" charset="2"/>
              </a:rPr>
              <a:t>[A/m] 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47" name="Text Box 13"/>
          <p:cNvSpPr txBox="1">
            <a:spLocks noChangeArrowheads="1"/>
          </p:cNvSpPr>
          <p:nvPr/>
        </p:nvSpPr>
        <p:spPr bwMode="auto">
          <a:xfrm>
            <a:off x="5644364" y="3286925"/>
            <a:ext cx="857256" cy="30130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B</a:t>
            </a:r>
            <a:r>
              <a:rPr lang="en-GB" sz="1400" baseline="-25000" dirty="0" smtClean="0">
                <a:sym typeface="Symbol" pitchFamily="18" charset="2"/>
              </a:rPr>
              <a:t>Z </a:t>
            </a:r>
            <a:r>
              <a:rPr lang="en-GB" sz="1400" dirty="0" smtClean="0">
                <a:sym typeface="Symbol" pitchFamily="18" charset="2"/>
              </a:rPr>
              <a:t>[A/m] 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50" name="Text Box 13"/>
          <p:cNvSpPr txBox="1">
            <a:spLocks noChangeArrowheads="1"/>
          </p:cNvSpPr>
          <p:nvPr/>
        </p:nvSpPr>
        <p:spPr bwMode="auto">
          <a:xfrm>
            <a:off x="5001422" y="3144042"/>
            <a:ext cx="57150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0.2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51" name="Text Box 13"/>
          <p:cNvSpPr txBox="1">
            <a:spLocks noChangeArrowheads="1"/>
          </p:cNvSpPr>
          <p:nvPr/>
        </p:nvSpPr>
        <p:spPr bwMode="auto">
          <a:xfrm>
            <a:off x="4980467" y="5358620"/>
            <a:ext cx="56388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-0.2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52" name="Text Box 13"/>
          <p:cNvSpPr txBox="1">
            <a:spLocks noChangeArrowheads="1"/>
          </p:cNvSpPr>
          <p:nvPr/>
        </p:nvSpPr>
        <p:spPr bwMode="auto">
          <a:xfrm>
            <a:off x="7716066" y="572274"/>
            <a:ext cx="57150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13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53" name="Text Box 13"/>
          <p:cNvSpPr txBox="1">
            <a:spLocks noChangeArrowheads="1"/>
          </p:cNvSpPr>
          <p:nvPr/>
        </p:nvSpPr>
        <p:spPr bwMode="auto">
          <a:xfrm>
            <a:off x="7723686" y="2715414"/>
            <a:ext cx="56388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-71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54" name="Text Box 13"/>
          <p:cNvSpPr txBox="1">
            <a:spLocks noChangeArrowheads="1"/>
          </p:cNvSpPr>
          <p:nvPr/>
        </p:nvSpPr>
        <p:spPr bwMode="auto">
          <a:xfrm>
            <a:off x="7716066" y="3144042"/>
            <a:ext cx="57150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0.2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55" name="Text Box 13"/>
          <p:cNvSpPr txBox="1">
            <a:spLocks noChangeArrowheads="1"/>
          </p:cNvSpPr>
          <p:nvPr/>
        </p:nvSpPr>
        <p:spPr bwMode="auto">
          <a:xfrm>
            <a:off x="7685586" y="5339577"/>
            <a:ext cx="56388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-0.2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56" name="Text Box 13"/>
          <p:cNvSpPr txBox="1">
            <a:spLocks noChangeArrowheads="1"/>
          </p:cNvSpPr>
          <p:nvPr/>
        </p:nvSpPr>
        <p:spPr bwMode="auto">
          <a:xfrm>
            <a:off x="2253447" y="524672"/>
            <a:ext cx="57150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33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57" name="Text Box 13"/>
          <p:cNvSpPr txBox="1">
            <a:spLocks noChangeArrowheads="1"/>
          </p:cNvSpPr>
          <p:nvPr/>
        </p:nvSpPr>
        <p:spPr bwMode="auto">
          <a:xfrm>
            <a:off x="2261060" y="2753514"/>
            <a:ext cx="56388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-37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58" name="Text Box 13"/>
          <p:cNvSpPr txBox="1">
            <a:spLocks noChangeArrowheads="1"/>
          </p:cNvSpPr>
          <p:nvPr/>
        </p:nvSpPr>
        <p:spPr bwMode="auto">
          <a:xfrm>
            <a:off x="2253447" y="3144042"/>
            <a:ext cx="57150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0.2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59" name="Text Box 13"/>
          <p:cNvSpPr txBox="1">
            <a:spLocks noChangeArrowheads="1"/>
          </p:cNvSpPr>
          <p:nvPr/>
        </p:nvSpPr>
        <p:spPr bwMode="auto">
          <a:xfrm>
            <a:off x="2232485" y="5358620"/>
            <a:ext cx="56388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-0.2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35" name="Rectangle 2"/>
          <p:cNvSpPr>
            <a:spLocks noChangeArrowheads="1"/>
          </p:cNvSpPr>
          <p:nvPr/>
        </p:nvSpPr>
        <p:spPr bwMode="auto">
          <a:xfrm>
            <a:off x="1836745" y="0"/>
            <a:ext cx="67691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algn="ctr"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800" b="1" dirty="0" err="1" smtClean="0">
                <a:solidFill>
                  <a:srgbClr val="FFFFFF"/>
                </a:solidFill>
                <a:latin typeface="Calibri" pitchFamily="34" charset="0"/>
              </a:rPr>
              <a:t>Toroid</a:t>
            </a:r>
            <a:r>
              <a:rPr lang="en-GB" sz="2800" b="1" dirty="0" smtClean="0">
                <a:solidFill>
                  <a:srgbClr val="FFFFFF"/>
                </a:solidFill>
                <a:latin typeface="Calibri" pitchFamily="34" charset="0"/>
              </a:rPr>
              <a:t> with Crossed Feeds – B-Slice, z=+1mm</a:t>
            </a:r>
            <a:endParaRPr lang="en-GB" sz="28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7" name="Rechteck 36"/>
          <p:cNvSpPr/>
          <p:nvPr/>
        </p:nvSpPr>
        <p:spPr>
          <a:xfrm>
            <a:off x="143638" y="5858686"/>
            <a:ext cx="7786742" cy="646972"/>
          </a:xfrm>
          <a:prstGeom prst="rect">
            <a:avLst/>
          </a:prstGeom>
        </p:spPr>
        <p:txBody>
          <a:bodyPr wrap="square" lIns="91377" tIns="45692" rIns="91377" bIns="45692">
            <a:spAutoFit/>
          </a:bodyPr>
          <a:lstStyle/>
          <a:p>
            <a:pPr>
              <a:spcAft>
                <a:spcPts val="600"/>
              </a:spcAft>
              <a:buSzPct val="100000"/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US" dirty="0" smtClean="0"/>
              <a:t>“Single Loop Effect” is not improved (gets rather worse than better)</a:t>
            </a:r>
          </a:p>
          <a:p>
            <a:pPr>
              <a:spcAft>
                <a:spcPts val="600"/>
              </a:spcAft>
              <a:buSzPct val="100000"/>
              <a:buFont typeface="Arial" pitchFamily="34" charset="0"/>
              <a:buChar char="•"/>
            </a:pPr>
            <a:r>
              <a:rPr lang="en-US" dirty="0" smtClean="0"/>
              <a:t> Amplitudes and field extent remain similar to those of the original </a:t>
            </a:r>
            <a:r>
              <a:rPr lang="en-US" dirty="0" err="1" smtClean="0"/>
              <a:t>toroid</a:t>
            </a:r>
            <a:endParaRPr lang="en-GB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715406" y="3501239"/>
            <a:ext cx="3286145" cy="3090929"/>
          </a:xfrm>
          <a:prstGeom prst="rect">
            <a:avLst/>
          </a:prstGeom>
          <a:noFill/>
        </p:spPr>
      </p:pic>
      <p:pic>
        <p:nvPicPr>
          <p:cNvPr id="24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858686" y="3501239"/>
            <a:ext cx="3286146" cy="3090929"/>
          </a:xfrm>
          <a:prstGeom prst="rect">
            <a:avLst/>
          </a:prstGeom>
          <a:noFill/>
        </p:spPr>
      </p:pic>
      <p:sp>
        <p:nvSpPr>
          <p:cNvPr id="272405" name="Rectangle 21"/>
          <p:cNvSpPr>
            <a:spLocks noChangeArrowheads="1"/>
          </p:cNvSpPr>
          <p:nvPr/>
        </p:nvSpPr>
        <p:spPr bwMode="auto">
          <a:xfrm>
            <a:off x="0" y="0"/>
            <a:ext cx="9145588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400" b="1" dirty="0">
                <a:solidFill>
                  <a:srgbClr val="FFFFFF"/>
                </a:solidFill>
                <a:latin typeface="DejaVu Sans" pitchFamily="34" charset="2"/>
              </a:rPr>
              <a:t>			</a:t>
            </a:r>
            <a:r>
              <a:rPr lang="en-GB" sz="2400" b="1" dirty="0">
                <a:solidFill>
                  <a:srgbClr val="FFFFFF"/>
                </a:solidFill>
              </a:rPr>
              <a:t>Welcome</a:t>
            </a:r>
            <a:endParaRPr lang="en-GB" dirty="0">
              <a:solidFill>
                <a:srgbClr val="FFFFFF"/>
              </a:solidFill>
              <a:latin typeface="DejaVu Sans" pitchFamily="34" charset="2"/>
            </a:endParaRPr>
          </a:p>
        </p:txBody>
      </p:sp>
      <p:pic>
        <p:nvPicPr>
          <p:cNvPr id="272406" name="Picture 22" descr="balkenUnte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-1581"/>
            <a:ext cx="9158288" cy="500063"/>
          </a:xfrm>
          <a:prstGeom prst="rect">
            <a:avLst/>
          </a:prstGeom>
          <a:noFill/>
        </p:spPr>
      </p:pic>
      <p:pic>
        <p:nvPicPr>
          <p:cNvPr id="272407" name="Picture 2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05838" y="0"/>
            <a:ext cx="5397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0" y="6597657"/>
            <a:ext cx="9145588" cy="261938"/>
          </a:xfrm>
          <a:prstGeom prst="rect">
            <a:avLst/>
          </a:prstGeom>
          <a:gradFill rotWithShape="1">
            <a:gsLst>
              <a:gs pos="0">
                <a:srgbClr val="003399">
                  <a:gamma/>
                  <a:tint val="8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377" tIns="45692" rIns="91377" bIns="45692" anchor="ctr"/>
          <a:lstStyle/>
          <a:p>
            <a:endParaRPr lang="de-DE"/>
          </a:p>
        </p:txBody>
      </p:sp>
      <p:sp>
        <p:nvSpPr>
          <p:cNvPr id="17" name="Datumsplatzhalter 12"/>
          <p:cNvSpPr>
            <a:spLocks noGrp="1"/>
          </p:cNvSpPr>
          <p:nvPr>
            <p:ph type="dt" sz="half" idx="10"/>
          </p:nvPr>
        </p:nvSpPr>
        <p:spPr>
          <a:xfrm>
            <a:off x="762" y="6550472"/>
            <a:ext cx="2133600" cy="365125"/>
          </a:xfrm>
        </p:spPr>
        <p:txBody>
          <a:bodyPr/>
          <a:lstStyle/>
          <a:p>
            <a:r>
              <a:rPr lang="de-DE" smtClean="0">
                <a:solidFill>
                  <a:schemeClr val="bg1"/>
                </a:solidFill>
                <a:latin typeface="+mn-lt"/>
              </a:rPr>
              <a:t>31.03.2010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2143909" y="6550472"/>
            <a:ext cx="4786346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  <a:latin typeface="+mn-lt"/>
              </a:rPr>
              <a:t>Jan Sammet</a:t>
            </a:r>
            <a:endParaRPr lang="de-DE" dirty="0">
              <a:latin typeface="+mn-lt"/>
            </a:endParaRPr>
          </a:p>
        </p:txBody>
      </p:sp>
      <p:sp>
        <p:nvSpPr>
          <p:cNvPr id="18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6893988" y="6550472"/>
            <a:ext cx="2133600" cy="365125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- </a:t>
            </a:r>
            <a:fld id="{68BDF816-A340-4A1E-A272-4E05686E39AE}" type="slidenum">
              <a:rPr lang="de-DE" smtClean="0">
                <a:solidFill>
                  <a:schemeClr val="bg1"/>
                </a:solidFill>
                <a:latin typeface="+mn-lt"/>
              </a:rPr>
              <a:pPr/>
              <a:t>34</a:t>
            </a:fld>
            <a:r>
              <a:rPr lang="de-DE" dirty="0" smtClean="0">
                <a:solidFill>
                  <a:schemeClr val="bg1"/>
                </a:solidFill>
                <a:latin typeface="+mn-lt"/>
              </a:rPr>
              <a:t> -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9" name="Rectangle 2"/>
          <p:cNvSpPr>
            <a:spLocks noChangeArrowheads="1"/>
          </p:cNvSpPr>
          <p:nvPr/>
        </p:nvSpPr>
        <p:spPr bwMode="auto">
          <a:xfrm>
            <a:off x="1836745" y="0"/>
            <a:ext cx="67691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algn="ctr"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800" b="1" dirty="0" err="1" smtClean="0">
                <a:solidFill>
                  <a:srgbClr val="FFFFFF"/>
                </a:solidFill>
                <a:latin typeface="Calibri" pitchFamily="34" charset="0"/>
              </a:rPr>
              <a:t>Toroid</a:t>
            </a:r>
            <a:r>
              <a:rPr lang="en-GB" sz="2800" b="1" dirty="0" smtClean="0">
                <a:solidFill>
                  <a:srgbClr val="FFFFFF"/>
                </a:solidFill>
                <a:latin typeface="Calibri" pitchFamily="34" charset="0"/>
              </a:rPr>
              <a:t> with Small Loop of Feeds</a:t>
            </a:r>
            <a:endParaRPr lang="en-GB" sz="28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7" name="TextBox 22"/>
          <p:cNvSpPr txBox="1"/>
          <p:nvPr/>
        </p:nvSpPr>
        <p:spPr>
          <a:xfrm>
            <a:off x="3786976" y="1000902"/>
            <a:ext cx="1785950" cy="1978524"/>
          </a:xfrm>
          <a:prstGeom prst="rect">
            <a:avLst/>
          </a:prstGeom>
          <a:noFill/>
        </p:spPr>
        <p:txBody>
          <a:bodyPr wrap="square" lIns="82901" tIns="41454" rIns="82901" bIns="41454" rtlCol="0">
            <a:spAutoFit/>
          </a:bodyPr>
          <a:lstStyle/>
          <a:p>
            <a:pPr>
              <a:spcAft>
                <a:spcPts val="1200"/>
              </a:spcAft>
              <a:buSzPct val="75000"/>
            </a:pPr>
            <a:r>
              <a:rPr lang="en-GB" b="1" u="sng" dirty="0" smtClean="0">
                <a:sym typeface="Wingdings" pitchFamily="2" charset="2"/>
              </a:rPr>
              <a:t>DC Simulation</a:t>
            </a:r>
          </a:p>
          <a:p>
            <a:pPr>
              <a:spcAft>
                <a:spcPts val="600"/>
              </a:spcAft>
              <a:buSzPct val="75000"/>
              <a:buFont typeface="Arial" pitchFamily="34" charset="0"/>
              <a:buChar char="•"/>
            </a:pPr>
            <a:r>
              <a:rPr lang="en-GB" b="1" dirty="0" smtClean="0">
                <a:sym typeface="Wingdings" pitchFamily="2" charset="2"/>
              </a:rPr>
              <a:t> 12 turns</a:t>
            </a:r>
          </a:p>
          <a:p>
            <a:pPr>
              <a:spcAft>
                <a:spcPts val="600"/>
              </a:spcAft>
              <a:buSzPct val="75000"/>
              <a:buFont typeface="Arial" pitchFamily="34" charset="0"/>
              <a:buChar char="•"/>
            </a:pPr>
            <a:r>
              <a:rPr lang="en-GB" b="1" dirty="0" smtClean="0">
                <a:sym typeface="Wingdings" pitchFamily="2" charset="2"/>
              </a:rPr>
              <a:t> </a:t>
            </a:r>
            <a:r>
              <a:rPr lang="en-GB" b="1" dirty="0" err="1" smtClean="0">
                <a:sym typeface="Wingdings" pitchFamily="2" charset="2"/>
              </a:rPr>
              <a:t>R</a:t>
            </a:r>
            <a:r>
              <a:rPr lang="en-GB" b="1" baseline="-25000" dirty="0" err="1" smtClean="0">
                <a:sym typeface="Wingdings" pitchFamily="2" charset="2"/>
              </a:rPr>
              <a:t>i</a:t>
            </a:r>
            <a:r>
              <a:rPr lang="en-GB" b="1" dirty="0" smtClean="0">
                <a:sym typeface="Wingdings" pitchFamily="2" charset="2"/>
              </a:rPr>
              <a:t> = 1.1mm</a:t>
            </a:r>
          </a:p>
          <a:p>
            <a:pPr>
              <a:spcAft>
                <a:spcPts val="600"/>
              </a:spcAft>
              <a:buSzPct val="75000"/>
              <a:buFont typeface="Arial" pitchFamily="34" charset="0"/>
              <a:buChar char="•"/>
            </a:pPr>
            <a:r>
              <a:rPr lang="en-GB" b="1" dirty="0" smtClean="0">
                <a:sym typeface="Wingdings" pitchFamily="2" charset="2"/>
              </a:rPr>
              <a:t> R</a:t>
            </a:r>
            <a:r>
              <a:rPr lang="en-GB" b="1" baseline="-25000" dirty="0" smtClean="0">
                <a:sym typeface="Wingdings" pitchFamily="2" charset="2"/>
              </a:rPr>
              <a:t>a</a:t>
            </a:r>
            <a:r>
              <a:rPr lang="en-GB" b="1" dirty="0" smtClean="0">
                <a:sym typeface="Wingdings" pitchFamily="2" charset="2"/>
              </a:rPr>
              <a:t> = 5.0mm</a:t>
            </a:r>
          </a:p>
          <a:p>
            <a:pPr>
              <a:spcAft>
                <a:spcPts val="600"/>
              </a:spcAft>
              <a:buSzPct val="75000"/>
              <a:buFont typeface="Arial" pitchFamily="34" charset="0"/>
              <a:buChar char="•"/>
            </a:pPr>
            <a:r>
              <a:rPr lang="en-GB" b="1" dirty="0" smtClean="0">
                <a:sym typeface="Wingdings" pitchFamily="2" charset="2"/>
              </a:rPr>
              <a:t> </a:t>
            </a:r>
            <a:r>
              <a:rPr lang="en-GB" b="1" dirty="0" err="1" smtClean="0">
                <a:sym typeface="Wingdings" pitchFamily="2" charset="2"/>
              </a:rPr>
              <a:t>L</a:t>
            </a:r>
            <a:r>
              <a:rPr lang="en-GB" b="1" baseline="-25000" dirty="0" err="1" smtClean="0">
                <a:sym typeface="Wingdings" pitchFamily="2" charset="2"/>
              </a:rPr>
              <a:t>theo</a:t>
            </a:r>
            <a:r>
              <a:rPr lang="en-GB" b="1" dirty="0" smtClean="0">
                <a:sym typeface="Wingdings" pitchFamily="2" charset="2"/>
              </a:rPr>
              <a:t> = 260nH</a:t>
            </a:r>
          </a:p>
          <a:p>
            <a:pPr>
              <a:spcAft>
                <a:spcPts val="600"/>
              </a:spcAft>
              <a:buSzPct val="75000"/>
              <a:buFont typeface="Arial" pitchFamily="34" charset="0"/>
              <a:buChar char="•"/>
            </a:pPr>
            <a:r>
              <a:rPr lang="en-GB" b="1" dirty="0" smtClean="0">
                <a:sym typeface="Wingdings" pitchFamily="2" charset="2"/>
              </a:rPr>
              <a:t> </a:t>
            </a:r>
            <a:r>
              <a:rPr lang="en-GB" b="1" dirty="0" err="1" smtClean="0">
                <a:sym typeface="Wingdings" pitchFamily="2" charset="2"/>
              </a:rPr>
              <a:t>L</a:t>
            </a:r>
            <a:r>
              <a:rPr lang="en-GB" b="1" baseline="-25000" dirty="0" err="1" smtClean="0">
                <a:sym typeface="Wingdings" pitchFamily="2" charset="2"/>
              </a:rPr>
              <a:t>sim</a:t>
            </a:r>
            <a:r>
              <a:rPr lang="en-GB" b="1" dirty="0" smtClean="0">
                <a:sym typeface="Wingdings" pitchFamily="2" charset="2"/>
              </a:rPr>
              <a:t> = 172nH</a:t>
            </a:r>
          </a:p>
        </p:txBody>
      </p:sp>
      <p:sp>
        <p:nvSpPr>
          <p:cNvPr id="28" name="Text Box 13"/>
          <p:cNvSpPr txBox="1">
            <a:spLocks noChangeArrowheads="1"/>
          </p:cNvSpPr>
          <p:nvPr/>
        </p:nvSpPr>
        <p:spPr bwMode="auto">
          <a:xfrm>
            <a:off x="929456" y="3144042"/>
            <a:ext cx="1071570" cy="51026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Simplified</a:t>
            </a:r>
          </a:p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coil model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30" name="Text Box 13"/>
          <p:cNvSpPr txBox="1">
            <a:spLocks noChangeArrowheads="1"/>
          </p:cNvSpPr>
          <p:nvPr/>
        </p:nvSpPr>
        <p:spPr bwMode="auto">
          <a:xfrm>
            <a:off x="7430321" y="2929728"/>
            <a:ext cx="1214446" cy="51026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B-field</a:t>
            </a:r>
          </a:p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(from above)</a:t>
            </a:r>
            <a:endParaRPr lang="en-GB" sz="1400" dirty="0">
              <a:sym typeface="Symbol" pitchFamily="18" charset="2"/>
            </a:endParaRPr>
          </a:p>
        </p:txBody>
      </p:sp>
      <p:pic>
        <p:nvPicPr>
          <p:cNvPr id="311298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215076" y="643712"/>
            <a:ext cx="3286147" cy="3090930"/>
          </a:xfrm>
          <a:prstGeom prst="rect">
            <a:avLst/>
          </a:prstGeom>
          <a:noFill/>
        </p:spPr>
      </p:pic>
      <p:pic>
        <p:nvPicPr>
          <p:cNvPr id="23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5858686" y="500836"/>
            <a:ext cx="3286146" cy="3090930"/>
          </a:xfrm>
          <a:prstGeom prst="rect">
            <a:avLst/>
          </a:prstGeom>
          <a:noFill/>
        </p:spPr>
      </p:pic>
      <p:sp>
        <p:nvSpPr>
          <p:cNvPr id="31" name="Text Box 13"/>
          <p:cNvSpPr txBox="1">
            <a:spLocks noChangeArrowheads="1"/>
          </p:cNvSpPr>
          <p:nvPr/>
        </p:nvSpPr>
        <p:spPr bwMode="auto">
          <a:xfrm>
            <a:off x="72200" y="572274"/>
            <a:ext cx="1071570" cy="51026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Electric Potential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26" name="Text Box 13"/>
          <p:cNvSpPr txBox="1">
            <a:spLocks noChangeArrowheads="1"/>
          </p:cNvSpPr>
          <p:nvPr/>
        </p:nvSpPr>
        <p:spPr bwMode="auto">
          <a:xfrm>
            <a:off x="5501488" y="3358356"/>
            <a:ext cx="1143008" cy="51026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Magnetic Field Lines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72207" y="3858422"/>
            <a:ext cx="2321469" cy="570028"/>
          </a:xfrm>
          <a:prstGeom prst="rect">
            <a:avLst/>
          </a:prstGeom>
          <a:noFill/>
        </p:spPr>
        <p:txBody>
          <a:bodyPr wrap="none" lIns="91377" tIns="45692" rIns="91377" bIns="45692" rtlCol="0">
            <a:spAutoFit/>
          </a:bodyPr>
          <a:lstStyle/>
          <a:p>
            <a:pPr>
              <a:buSzPct val="100000"/>
              <a:buFont typeface="Arial" pitchFamily="34" charset="0"/>
              <a:buChar char="•"/>
            </a:pPr>
            <a:r>
              <a:rPr lang="en-GB" dirty="0" smtClean="0"/>
              <a:t> Inductance decreases</a:t>
            </a:r>
            <a:br>
              <a:rPr lang="en-GB" dirty="0" smtClean="0"/>
            </a:br>
            <a:r>
              <a:rPr lang="en-GB" dirty="0" smtClean="0"/>
              <a:t>  (196nH </a:t>
            </a:r>
            <a:r>
              <a:rPr lang="en-GB" dirty="0" smtClean="0">
                <a:sym typeface="Wingdings" pitchFamily="2" charset="2"/>
              </a:rPr>
              <a:t> 172nH)</a:t>
            </a:r>
            <a:endParaRPr lang="en-GB" sz="1200" dirty="0" smtClean="0"/>
          </a:p>
        </p:txBody>
      </p:sp>
      <p:cxnSp>
        <p:nvCxnSpPr>
          <p:cNvPr id="20" name="Gerade Verbindung mit Pfeil 19"/>
          <p:cNvCxnSpPr/>
          <p:nvPr/>
        </p:nvCxnSpPr>
        <p:spPr>
          <a:xfrm>
            <a:off x="786580" y="3144042"/>
            <a:ext cx="642942" cy="7143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-36799" y="3144049"/>
            <a:ext cx="2679157" cy="2520000"/>
          </a:xfrm>
          <a:prstGeom prst="rect">
            <a:avLst/>
          </a:prstGeom>
          <a:noFill/>
        </p:spPr>
      </p:pic>
      <p:pic>
        <p:nvPicPr>
          <p:cNvPr id="22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-36799" y="526244"/>
            <a:ext cx="2679157" cy="2520000"/>
          </a:xfrm>
          <a:prstGeom prst="rect">
            <a:avLst/>
          </a:prstGeom>
          <a:noFill/>
        </p:spPr>
      </p:pic>
      <p:sp>
        <p:nvSpPr>
          <p:cNvPr id="272405" name="Rectangle 21"/>
          <p:cNvSpPr>
            <a:spLocks noChangeArrowheads="1"/>
          </p:cNvSpPr>
          <p:nvPr/>
        </p:nvSpPr>
        <p:spPr bwMode="auto">
          <a:xfrm>
            <a:off x="0" y="0"/>
            <a:ext cx="9145588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400" b="1" dirty="0">
                <a:solidFill>
                  <a:srgbClr val="FFFFFF"/>
                </a:solidFill>
                <a:latin typeface="DejaVu Sans" pitchFamily="34" charset="2"/>
              </a:rPr>
              <a:t>			</a:t>
            </a:r>
            <a:r>
              <a:rPr lang="en-GB" sz="2400" b="1" dirty="0">
                <a:solidFill>
                  <a:srgbClr val="FFFFFF"/>
                </a:solidFill>
              </a:rPr>
              <a:t>Welcome</a:t>
            </a:r>
            <a:endParaRPr lang="en-GB" dirty="0">
              <a:solidFill>
                <a:srgbClr val="FFFFFF"/>
              </a:solidFill>
              <a:latin typeface="DejaVu Sans" pitchFamily="34" charset="2"/>
            </a:endParaRPr>
          </a:p>
        </p:txBody>
      </p:sp>
      <p:pic>
        <p:nvPicPr>
          <p:cNvPr id="272406" name="Picture 22" descr="balkenUnte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-1581"/>
            <a:ext cx="9158288" cy="500063"/>
          </a:xfrm>
          <a:prstGeom prst="rect">
            <a:avLst/>
          </a:prstGeom>
          <a:noFill/>
        </p:spPr>
      </p:pic>
      <p:pic>
        <p:nvPicPr>
          <p:cNvPr id="272407" name="Picture 2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05838" y="0"/>
            <a:ext cx="5397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0" y="6597657"/>
            <a:ext cx="9145588" cy="261938"/>
          </a:xfrm>
          <a:prstGeom prst="rect">
            <a:avLst/>
          </a:prstGeom>
          <a:gradFill rotWithShape="1">
            <a:gsLst>
              <a:gs pos="0">
                <a:srgbClr val="003399">
                  <a:gamma/>
                  <a:tint val="8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377" tIns="45692" rIns="91377" bIns="45692" anchor="ctr"/>
          <a:lstStyle/>
          <a:p>
            <a:endParaRPr lang="de-DE"/>
          </a:p>
        </p:txBody>
      </p:sp>
      <p:sp>
        <p:nvSpPr>
          <p:cNvPr id="17" name="Datumsplatzhalter 12"/>
          <p:cNvSpPr>
            <a:spLocks noGrp="1"/>
          </p:cNvSpPr>
          <p:nvPr>
            <p:ph type="dt" sz="half" idx="10"/>
          </p:nvPr>
        </p:nvSpPr>
        <p:spPr>
          <a:xfrm>
            <a:off x="762" y="6550472"/>
            <a:ext cx="2133600" cy="365125"/>
          </a:xfrm>
        </p:spPr>
        <p:txBody>
          <a:bodyPr/>
          <a:lstStyle/>
          <a:p>
            <a:r>
              <a:rPr lang="de-DE" smtClean="0">
                <a:solidFill>
                  <a:schemeClr val="bg1"/>
                </a:solidFill>
                <a:latin typeface="+mn-lt"/>
              </a:rPr>
              <a:t>31.03.2010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2143909" y="6550472"/>
            <a:ext cx="4786346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  <a:latin typeface="+mn-lt"/>
              </a:rPr>
              <a:t>Jan Sammet</a:t>
            </a:r>
            <a:endParaRPr lang="de-DE" dirty="0">
              <a:latin typeface="+mn-lt"/>
            </a:endParaRPr>
          </a:p>
        </p:txBody>
      </p:sp>
      <p:sp>
        <p:nvSpPr>
          <p:cNvPr id="18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6893988" y="6550472"/>
            <a:ext cx="2133600" cy="365125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- </a:t>
            </a:r>
            <a:fld id="{68BDF816-A340-4A1E-A272-4E05686E39AE}" type="slidenum">
              <a:rPr lang="de-DE" smtClean="0">
                <a:solidFill>
                  <a:schemeClr val="bg1"/>
                </a:solidFill>
                <a:latin typeface="+mn-lt"/>
              </a:rPr>
              <a:pPr/>
              <a:t>35</a:t>
            </a:fld>
            <a:r>
              <a:rPr lang="de-DE" dirty="0" smtClean="0">
                <a:solidFill>
                  <a:schemeClr val="bg1"/>
                </a:solidFill>
                <a:latin typeface="+mn-lt"/>
              </a:rPr>
              <a:t> -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11298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5430058" y="3144049"/>
            <a:ext cx="2679157" cy="2520000"/>
          </a:xfrm>
          <a:prstGeom prst="rect">
            <a:avLst/>
          </a:prstGeom>
          <a:noFill/>
        </p:spPr>
      </p:pic>
      <p:pic>
        <p:nvPicPr>
          <p:cNvPr id="20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5358620" y="526244"/>
            <a:ext cx="2679157" cy="2520000"/>
          </a:xfrm>
          <a:prstGeom prst="rect">
            <a:avLst/>
          </a:prstGeom>
          <a:noFill/>
        </p:spPr>
      </p:pic>
      <p:pic>
        <p:nvPicPr>
          <p:cNvPr id="25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9" cstate="print"/>
          <a:stretch>
            <a:fillRect/>
          </a:stretch>
        </p:blipFill>
        <p:spPr bwMode="auto">
          <a:xfrm>
            <a:off x="2715413" y="3144042"/>
            <a:ext cx="2679157" cy="2519999"/>
          </a:xfrm>
          <a:prstGeom prst="rect">
            <a:avLst/>
          </a:prstGeom>
          <a:noFill/>
        </p:spPr>
      </p:pic>
      <p:pic>
        <p:nvPicPr>
          <p:cNvPr id="33" name="Picture 2" descr="K:\work\!nextMeeting\comsol\screenshots_3rdGen\hardlyRoundSemiPoor\model_diagonal.png"/>
          <p:cNvPicPr>
            <a:picLocks noChangeAspect="1" noChangeArrowheads="1"/>
          </p:cNvPicPr>
          <p:nvPr/>
        </p:nvPicPr>
        <p:blipFill>
          <a:blip r:embed="rId10" cstate="print"/>
          <a:stretch>
            <a:fillRect/>
          </a:stretch>
        </p:blipFill>
        <p:spPr bwMode="auto">
          <a:xfrm>
            <a:off x="2643968" y="526237"/>
            <a:ext cx="2679157" cy="2519999"/>
          </a:xfrm>
          <a:prstGeom prst="rect">
            <a:avLst/>
          </a:prstGeom>
          <a:noFill/>
        </p:spPr>
      </p:pic>
      <p:sp>
        <p:nvSpPr>
          <p:cNvPr id="34" name="Text Box 13"/>
          <p:cNvSpPr txBox="1">
            <a:spLocks noChangeArrowheads="1"/>
          </p:cNvSpPr>
          <p:nvPr/>
        </p:nvSpPr>
        <p:spPr bwMode="auto">
          <a:xfrm>
            <a:off x="177506" y="665740"/>
            <a:ext cx="857256" cy="30130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B</a:t>
            </a:r>
            <a:r>
              <a:rPr lang="en-GB" sz="1400" baseline="-25000" dirty="0" smtClean="0">
                <a:sym typeface="Symbol" pitchFamily="18" charset="2"/>
              </a:rPr>
              <a:t>X </a:t>
            </a:r>
            <a:r>
              <a:rPr lang="en-GB" sz="1400" dirty="0" smtClean="0">
                <a:sym typeface="Symbol" pitchFamily="18" charset="2"/>
              </a:rPr>
              <a:t>[A/m] 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40" name="Text Box 13"/>
          <p:cNvSpPr txBox="1">
            <a:spLocks noChangeArrowheads="1"/>
          </p:cNvSpPr>
          <p:nvPr/>
        </p:nvSpPr>
        <p:spPr bwMode="auto">
          <a:xfrm>
            <a:off x="5001422" y="500843"/>
            <a:ext cx="57150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41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42" name="Text Box 13"/>
          <p:cNvSpPr txBox="1">
            <a:spLocks noChangeArrowheads="1"/>
          </p:cNvSpPr>
          <p:nvPr/>
        </p:nvSpPr>
        <p:spPr bwMode="auto">
          <a:xfrm>
            <a:off x="2929720" y="665740"/>
            <a:ext cx="857256" cy="30130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B</a:t>
            </a:r>
            <a:r>
              <a:rPr lang="en-GB" sz="1400" baseline="-25000" dirty="0" smtClean="0">
                <a:sym typeface="Symbol" pitchFamily="18" charset="2"/>
              </a:rPr>
              <a:t>Y </a:t>
            </a:r>
            <a:r>
              <a:rPr lang="en-GB" sz="1400" dirty="0" smtClean="0">
                <a:sym typeface="Symbol" pitchFamily="18" charset="2"/>
              </a:rPr>
              <a:t>[A/m] 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43" name="Text Box 13"/>
          <p:cNvSpPr txBox="1">
            <a:spLocks noChangeArrowheads="1"/>
          </p:cNvSpPr>
          <p:nvPr/>
        </p:nvSpPr>
        <p:spPr bwMode="auto">
          <a:xfrm>
            <a:off x="5644364" y="665740"/>
            <a:ext cx="857256" cy="30130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B</a:t>
            </a:r>
            <a:r>
              <a:rPr lang="en-GB" sz="1400" baseline="-25000" dirty="0" smtClean="0">
                <a:sym typeface="Symbol" pitchFamily="18" charset="2"/>
              </a:rPr>
              <a:t>Z </a:t>
            </a:r>
            <a:r>
              <a:rPr lang="en-GB" sz="1400" dirty="0" smtClean="0">
                <a:sym typeface="Symbol" pitchFamily="18" charset="2"/>
              </a:rPr>
              <a:t>[A/m] 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44" name="Text Box 13"/>
          <p:cNvSpPr txBox="1">
            <a:spLocks noChangeArrowheads="1"/>
          </p:cNvSpPr>
          <p:nvPr/>
        </p:nvSpPr>
        <p:spPr bwMode="auto">
          <a:xfrm>
            <a:off x="5009042" y="2715414"/>
            <a:ext cx="56388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-22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45" name="Text Box 13"/>
          <p:cNvSpPr txBox="1">
            <a:spLocks noChangeArrowheads="1"/>
          </p:cNvSpPr>
          <p:nvPr/>
        </p:nvSpPr>
        <p:spPr bwMode="auto">
          <a:xfrm>
            <a:off x="143638" y="3286925"/>
            <a:ext cx="857256" cy="30130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B</a:t>
            </a:r>
            <a:r>
              <a:rPr lang="en-GB" sz="1400" baseline="-25000" dirty="0" smtClean="0">
                <a:sym typeface="Symbol" pitchFamily="18" charset="2"/>
              </a:rPr>
              <a:t>X </a:t>
            </a:r>
            <a:r>
              <a:rPr lang="en-GB" sz="1400" dirty="0" smtClean="0">
                <a:sym typeface="Symbol" pitchFamily="18" charset="2"/>
              </a:rPr>
              <a:t>[A/m] 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46" name="Text Box 13"/>
          <p:cNvSpPr txBox="1">
            <a:spLocks noChangeArrowheads="1"/>
          </p:cNvSpPr>
          <p:nvPr/>
        </p:nvSpPr>
        <p:spPr bwMode="auto">
          <a:xfrm>
            <a:off x="2929720" y="3286925"/>
            <a:ext cx="857256" cy="30130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B</a:t>
            </a:r>
            <a:r>
              <a:rPr lang="en-GB" sz="1400" baseline="-25000" dirty="0" smtClean="0">
                <a:sym typeface="Symbol" pitchFamily="18" charset="2"/>
              </a:rPr>
              <a:t>Y </a:t>
            </a:r>
            <a:r>
              <a:rPr lang="en-GB" sz="1400" dirty="0" smtClean="0">
                <a:sym typeface="Symbol" pitchFamily="18" charset="2"/>
              </a:rPr>
              <a:t>[A/m] 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47" name="Text Box 13"/>
          <p:cNvSpPr txBox="1">
            <a:spLocks noChangeArrowheads="1"/>
          </p:cNvSpPr>
          <p:nvPr/>
        </p:nvSpPr>
        <p:spPr bwMode="auto">
          <a:xfrm>
            <a:off x="5644364" y="3286925"/>
            <a:ext cx="857256" cy="30130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B</a:t>
            </a:r>
            <a:r>
              <a:rPr lang="en-GB" sz="1400" baseline="-25000" dirty="0" smtClean="0">
                <a:sym typeface="Symbol" pitchFamily="18" charset="2"/>
              </a:rPr>
              <a:t>Z </a:t>
            </a:r>
            <a:r>
              <a:rPr lang="en-GB" sz="1400" dirty="0" smtClean="0">
                <a:sym typeface="Symbol" pitchFamily="18" charset="2"/>
              </a:rPr>
              <a:t>[A/m] </a:t>
            </a:r>
            <a:endParaRPr lang="en-GB" sz="1400" dirty="0">
              <a:sym typeface="Symbol" pitchFamily="18" charset="2"/>
            </a:endParaRPr>
          </a:p>
        </p:txBody>
      </p:sp>
      <p:sp>
        <p:nvSpPr>
          <p:cNvPr id="50" name="Text Box 13"/>
          <p:cNvSpPr txBox="1">
            <a:spLocks noChangeArrowheads="1"/>
          </p:cNvSpPr>
          <p:nvPr/>
        </p:nvSpPr>
        <p:spPr bwMode="auto">
          <a:xfrm>
            <a:off x="5001422" y="3144042"/>
            <a:ext cx="57150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0.2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51" name="Text Box 13"/>
          <p:cNvSpPr txBox="1">
            <a:spLocks noChangeArrowheads="1"/>
          </p:cNvSpPr>
          <p:nvPr/>
        </p:nvSpPr>
        <p:spPr bwMode="auto">
          <a:xfrm>
            <a:off x="4980467" y="5358620"/>
            <a:ext cx="56388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-0.2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52" name="Text Box 13"/>
          <p:cNvSpPr txBox="1">
            <a:spLocks noChangeArrowheads="1"/>
          </p:cNvSpPr>
          <p:nvPr/>
        </p:nvSpPr>
        <p:spPr bwMode="auto">
          <a:xfrm>
            <a:off x="7716066" y="572274"/>
            <a:ext cx="57150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64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53" name="Text Box 13"/>
          <p:cNvSpPr txBox="1">
            <a:spLocks noChangeArrowheads="1"/>
          </p:cNvSpPr>
          <p:nvPr/>
        </p:nvSpPr>
        <p:spPr bwMode="auto">
          <a:xfrm>
            <a:off x="7723686" y="2715414"/>
            <a:ext cx="56388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-28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54" name="Text Box 13"/>
          <p:cNvSpPr txBox="1">
            <a:spLocks noChangeArrowheads="1"/>
          </p:cNvSpPr>
          <p:nvPr/>
        </p:nvSpPr>
        <p:spPr bwMode="auto">
          <a:xfrm>
            <a:off x="7716066" y="3144042"/>
            <a:ext cx="57150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0.2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55" name="Text Box 13"/>
          <p:cNvSpPr txBox="1">
            <a:spLocks noChangeArrowheads="1"/>
          </p:cNvSpPr>
          <p:nvPr/>
        </p:nvSpPr>
        <p:spPr bwMode="auto">
          <a:xfrm>
            <a:off x="7685586" y="5339577"/>
            <a:ext cx="56388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-0.2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56" name="Text Box 13"/>
          <p:cNvSpPr txBox="1">
            <a:spLocks noChangeArrowheads="1"/>
          </p:cNvSpPr>
          <p:nvPr/>
        </p:nvSpPr>
        <p:spPr bwMode="auto">
          <a:xfrm>
            <a:off x="2253447" y="524672"/>
            <a:ext cx="57150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33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57" name="Text Box 13"/>
          <p:cNvSpPr txBox="1">
            <a:spLocks noChangeArrowheads="1"/>
          </p:cNvSpPr>
          <p:nvPr/>
        </p:nvSpPr>
        <p:spPr bwMode="auto">
          <a:xfrm>
            <a:off x="2261060" y="2753514"/>
            <a:ext cx="56388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-41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58" name="Text Box 13"/>
          <p:cNvSpPr txBox="1">
            <a:spLocks noChangeArrowheads="1"/>
          </p:cNvSpPr>
          <p:nvPr/>
        </p:nvSpPr>
        <p:spPr bwMode="auto">
          <a:xfrm>
            <a:off x="2253447" y="3144042"/>
            <a:ext cx="57150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0.2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59" name="Text Box 13"/>
          <p:cNvSpPr txBox="1">
            <a:spLocks noChangeArrowheads="1"/>
          </p:cNvSpPr>
          <p:nvPr/>
        </p:nvSpPr>
        <p:spPr bwMode="auto">
          <a:xfrm>
            <a:off x="2232485" y="5358620"/>
            <a:ext cx="563884" cy="333354"/>
          </a:xfrm>
          <a:prstGeom prst="roundRect">
            <a:avLst/>
          </a:prstGeom>
          <a:solidFill>
            <a:schemeClr val="bg1">
              <a:alpha val="65000"/>
            </a:schemeClr>
          </a:solidFill>
          <a:ln w="317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-0.2</a:t>
            </a:r>
            <a:endParaRPr lang="en-GB" sz="1400" baseline="-25000" dirty="0">
              <a:sym typeface="Symbol" pitchFamily="18" charset="2"/>
            </a:endParaRPr>
          </a:p>
        </p:txBody>
      </p:sp>
      <p:sp>
        <p:nvSpPr>
          <p:cNvPr id="35" name="Rectangle 2"/>
          <p:cNvSpPr>
            <a:spLocks noChangeArrowheads="1"/>
          </p:cNvSpPr>
          <p:nvPr/>
        </p:nvSpPr>
        <p:spPr bwMode="auto">
          <a:xfrm>
            <a:off x="1836745" y="0"/>
            <a:ext cx="67691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algn="ctr"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800" b="1" dirty="0" smtClean="0">
                <a:solidFill>
                  <a:srgbClr val="FFFFFF"/>
                </a:solidFill>
                <a:latin typeface="Calibri" pitchFamily="34" charset="0"/>
              </a:rPr>
              <a:t>Small Loop of Feeds – B-Slice, z=+1mm</a:t>
            </a:r>
            <a:endParaRPr lang="en-GB" sz="28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7" name="Rechteck 36"/>
          <p:cNvSpPr/>
          <p:nvPr/>
        </p:nvSpPr>
        <p:spPr>
          <a:xfrm>
            <a:off x="143638" y="5858686"/>
            <a:ext cx="8858312" cy="646972"/>
          </a:xfrm>
          <a:prstGeom prst="rect">
            <a:avLst/>
          </a:prstGeom>
        </p:spPr>
        <p:txBody>
          <a:bodyPr wrap="square" lIns="91377" tIns="45692" rIns="91377" bIns="45692">
            <a:spAutoFit/>
          </a:bodyPr>
          <a:lstStyle/>
          <a:p>
            <a:pPr>
              <a:spcAft>
                <a:spcPts val="600"/>
              </a:spcAft>
              <a:buSzPct val="100000"/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US" dirty="0" smtClean="0"/>
              <a:t>“Single Loop Effect” is not improved but amplified (the field extends much further)</a:t>
            </a:r>
          </a:p>
          <a:p>
            <a:pPr>
              <a:spcAft>
                <a:spcPts val="600"/>
              </a:spcAft>
              <a:buSzPct val="100000"/>
              <a:buFont typeface="Arial" pitchFamily="34" charset="0"/>
              <a:buChar char="•"/>
            </a:pPr>
            <a:r>
              <a:rPr lang="en-US" dirty="0" smtClean="0"/>
              <a:t> Amplitudes remain close to those of the original </a:t>
            </a:r>
            <a:r>
              <a:rPr lang="en-US" dirty="0" err="1" smtClean="0"/>
              <a:t>toroid</a:t>
            </a:r>
            <a:endParaRPr lang="en-US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43" name="Picture 3" descr="C:\Nameless\Arbeit\talks\interneMeetings\nextMeeting\coilcraft_solenoid\para_v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715677" y="1622450"/>
            <a:ext cx="4015997" cy="3236104"/>
          </a:xfrm>
          <a:prstGeom prst="rect">
            <a:avLst/>
          </a:prstGeom>
          <a:noFill/>
        </p:spPr>
      </p:pic>
      <p:sp>
        <p:nvSpPr>
          <p:cNvPr id="272405" name="Rectangle 21"/>
          <p:cNvSpPr>
            <a:spLocks noChangeArrowheads="1"/>
          </p:cNvSpPr>
          <p:nvPr/>
        </p:nvSpPr>
        <p:spPr bwMode="auto">
          <a:xfrm>
            <a:off x="0" y="0"/>
            <a:ext cx="9145588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400" b="1" dirty="0">
                <a:solidFill>
                  <a:srgbClr val="FFFFFF"/>
                </a:solidFill>
                <a:latin typeface="DejaVu Sans" pitchFamily="34" charset="2"/>
              </a:rPr>
              <a:t>			</a:t>
            </a:r>
            <a:r>
              <a:rPr lang="en-GB" sz="2400" b="1" dirty="0">
                <a:solidFill>
                  <a:srgbClr val="FFFFFF"/>
                </a:solidFill>
              </a:rPr>
              <a:t>Welcome</a:t>
            </a:r>
            <a:endParaRPr lang="en-GB" dirty="0">
              <a:solidFill>
                <a:srgbClr val="FFFFFF"/>
              </a:solidFill>
              <a:latin typeface="DejaVu Sans" pitchFamily="34" charset="2"/>
            </a:endParaRPr>
          </a:p>
        </p:txBody>
      </p:sp>
      <p:pic>
        <p:nvPicPr>
          <p:cNvPr id="272406" name="Picture 22" descr="balkenUnte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581"/>
            <a:ext cx="9158288" cy="500063"/>
          </a:xfrm>
          <a:prstGeom prst="rect">
            <a:avLst/>
          </a:prstGeom>
          <a:noFill/>
        </p:spPr>
      </p:pic>
      <p:pic>
        <p:nvPicPr>
          <p:cNvPr id="272407" name="Picture 2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05838" y="0"/>
            <a:ext cx="5397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0" y="6597657"/>
            <a:ext cx="9145588" cy="261938"/>
          </a:xfrm>
          <a:prstGeom prst="rect">
            <a:avLst/>
          </a:prstGeom>
          <a:gradFill rotWithShape="1">
            <a:gsLst>
              <a:gs pos="0">
                <a:srgbClr val="003399">
                  <a:gamma/>
                  <a:tint val="8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377" tIns="45692" rIns="91377" bIns="45692" anchor="ctr"/>
          <a:lstStyle/>
          <a:p>
            <a:endParaRPr lang="de-DE"/>
          </a:p>
        </p:txBody>
      </p:sp>
      <p:sp>
        <p:nvSpPr>
          <p:cNvPr id="17" name="Datumsplatzhalter 12"/>
          <p:cNvSpPr>
            <a:spLocks noGrp="1"/>
          </p:cNvSpPr>
          <p:nvPr>
            <p:ph type="dt" sz="half" idx="10"/>
          </p:nvPr>
        </p:nvSpPr>
        <p:spPr>
          <a:xfrm>
            <a:off x="762" y="6550472"/>
            <a:ext cx="2133600" cy="365125"/>
          </a:xfrm>
        </p:spPr>
        <p:txBody>
          <a:bodyPr/>
          <a:lstStyle/>
          <a:p>
            <a:r>
              <a:rPr lang="de-DE" smtClean="0">
                <a:solidFill>
                  <a:schemeClr val="bg1"/>
                </a:solidFill>
                <a:latin typeface="+mn-lt"/>
              </a:rPr>
              <a:t>31.03.2010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2143909" y="6550472"/>
            <a:ext cx="4786346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  <a:latin typeface="+mn-lt"/>
              </a:rPr>
              <a:t>Jan Sammet</a:t>
            </a:r>
            <a:endParaRPr lang="de-DE" dirty="0">
              <a:latin typeface="+mn-lt"/>
            </a:endParaRPr>
          </a:p>
        </p:txBody>
      </p:sp>
      <p:sp>
        <p:nvSpPr>
          <p:cNvPr id="18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6893988" y="6550472"/>
            <a:ext cx="2133600" cy="365125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- </a:t>
            </a:r>
            <a:fld id="{68BDF816-A340-4A1E-A272-4E05686E39AE}" type="slidenum">
              <a:rPr lang="de-DE" smtClean="0">
                <a:solidFill>
                  <a:schemeClr val="bg1"/>
                </a:solidFill>
                <a:latin typeface="+mn-lt"/>
              </a:rPr>
              <a:pPr/>
              <a:t>36</a:t>
            </a:fld>
            <a:r>
              <a:rPr lang="de-DE" dirty="0" smtClean="0">
                <a:solidFill>
                  <a:schemeClr val="bg1"/>
                </a:solidFill>
                <a:latin typeface="+mn-lt"/>
              </a:rPr>
              <a:t> -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9" name="Rectangle 2"/>
          <p:cNvSpPr>
            <a:spLocks noChangeArrowheads="1"/>
          </p:cNvSpPr>
          <p:nvPr/>
        </p:nvSpPr>
        <p:spPr bwMode="auto">
          <a:xfrm>
            <a:off x="1836745" y="0"/>
            <a:ext cx="67691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algn="ctr"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800" b="1" dirty="0" smtClean="0">
                <a:solidFill>
                  <a:srgbClr val="FFFFFF"/>
                </a:solidFill>
                <a:latin typeface="Calibri" pitchFamily="34" charset="0"/>
              </a:rPr>
              <a:t>Influence of the Load</a:t>
            </a:r>
            <a:endParaRPr lang="en-GB" sz="28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3" name="Picture 3" descr="C:\Nameless\Arbeit\talks\interneMeetings\nextMeeting\coilcraft_solenoid\para_v.pn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342490" y="1622450"/>
            <a:ext cx="4015997" cy="3236104"/>
          </a:xfrm>
          <a:prstGeom prst="rect">
            <a:avLst/>
          </a:prstGeom>
          <a:noFill/>
        </p:spPr>
      </p:pic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143638" y="598283"/>
            <a:ext cx="7072362" cy="331181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defTabSz="407701">
              <a:spcAft>
                <a:spcPts val="0"/>
              </a:spcAft>
            </a:pPr>
            <a:r>
              <a:rPr lang="en-GB" b="1" dirty="0" smtClean="0">
                <a:sym typeface="Symbol" pitchFamily="18" charset="2"/>
              </a:rPr>
              <a:t>B</a:t>
            </a:r>
            <a:r>
              <a:rPr lang="en-GB" b="1" baseline="-25000" dirty="0" smtClean="0">
                <a:sym typeface="Symbol" pitchFamily="18" charset="2"/>
              </a:rPr>
              <a:t>Z</a:t>
            </a:r>
            <a:r>
              <a:rPr lang="en-GB" b="1" dirty="0" smtClean="0">
                <a:sym typeface="Symbol" pitchFamily="18" charset="2"/>
              </a:rPr>
              <a:t> of AMIS2-V1 (f=1.3MHz), V</a:t>
            </a:r>
            <a:r>
              <a:rPr lang="en-GB" b="1" baseline="-25000" dirty="0" smtClean="0">
                <a:sym typeface="Symbol" pitchFamily="18" charset="2"/>
              </a:rPr>
              <a:t>in</a:t>
            </a:r>
            <a:r>
              <a:rPr lang="en-GB" b="1" dirty="0" smtClean="0">
                <a:sym typeface="Symbol" pitchFamily="18" charset="2"/>
              </a:rPr>
              <a:t>=8.5V, </a:t>
            </a:r>
            <a:r>
              <a:rPr lang="en-GB" b="1" dirty="0" err="1" smtClean="0">
                <a:sym typeface="Symbol" pitchFamily="18" charset="2"/>
              </a:rPr>
              <a:t>V</a:t>
            </a:r>
            <a:r>
              <a:rPr lang="en-GB" b="1" baseline="-25000" dirty="0" err="1" smtClean="0">
                <a:sym typeface="Symbol" pitchFamily="18" charset="2"/>
              </a:rPr>
              <a:t>out</a:t>
            </a:r>
            <a:r>
              <a:rPr lang="en-GB" b="1" dirty="0" smtClean="0">
                <a:sym typeface="Symbol" pitchFamily="18" charset="2"/>
              </a:rPr>
              <a:t>=2.5V, L=600nH (mini </a:t>
            </a:r>
            <a:r>
              <a:rPr lang="en-GB" b="1" dirty="0" err="1" smtClean="0">
                <a:sym typeface="Symbol" pitchFamily="18" charset="2"/>
              </a:rPr>
              <a:t>toroid</a:t>
            </a:r>
            <a:r>
              <a:rPr lang="en-GB" b="1" dirty="0" smtClean="0">
                <a:sym typeface="Symbol" pitchFamily="18" charset="2"/>
              </a:rPr>
              <a:t>)</a:t>
            </a:r>
          </a:p>
        </p:txBody>
      </p:sp>
      <p:sp>
        <p:nvSpPr>
          <p:cNvPr id="20" name="Text Box 13"/>
          <p:cNvSpPr txBox="1">
            <a:spLocks noChangeArrowheads="1"/>
          </p:cNvSpPr>
          <p:nvPr/>
        </p:nvSpPr>
        <p:spPr bwMode="auto">
          <a:xfrm>
            <a:off x="715142" y="4098752"/>
            <a:ext cx="1000132" cy="331181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defTabSz="407701">
              <a:spcAft>
                <a:spcPts val="0"/>
              </a:spcAft>
            </a:pPr>
            <a:r>
              <a:rPr lang="en-GB" dirty="0" smtClean="0">
                <a:sym typeface="Symbol" pitchFamily="18" charset="2"/>
              </a:rPr>
              <a:t>No load</a:t>
            </a:r>
          </a:p>
        </p:txBody>
      </p:sp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5072860" y="4098752"/>
            <a:ext cx="2143140" cy="331181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defTabSz="407701">
              <a:spcAft>
                <a:spcPts val="0"/>
              </a:spcAft>
            </a:pPr>
            <a:r>
              <a:rPr lang="en-GB" dirty="0" smtClean="0">
                <a:sym typeface="Symbol" pitchFamily="18" charset="2"/>
              </a:rPr>
              <a:t>Load = 500 </a:t>
            </a:r>
            <a:r>
              <a:rPr lang="en-GB" dirty="0" err="1" smtClean="0">
                <a:sym typeface="Symbol" pitchFamily="18" charset="2"/>
              </a:rPr>
              <a:t>mA</a:t>
            </a:r>
            <a:endParaRPr lang="en-GB" dirty="0" smtClean="0">
              <a:sym typeface="Symbol" pitchFamily="18" charset="2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286514" y="5287189"/>
            <a:ext cx="7143800" cy="808876"/>
          </a:xfrm>
          <a:prstGeom prst="rect">
            <a:avLst/>
          </a:prstGeom>
          <a:noFill/>
        </p:spPr>
        <p:txBody>
          <a:bodyPr wrap="square" lIns="91377" tIns="45692" rIns="91377" bIns="45692" rtlCol="0">
            <a:spAutoFit/>
          </a:bodyPr>
          <a:lstStyle/>
          <a:p>
            <a:pPr>
              <a:spcAft>
                <a:spcPts val="0"/>
              </a:spcAft>
              <a:buSzPct val="100000"/>
              <a:buFont typeface="Arial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</a:rPr>
              <a:t> B-field is not affected by the load</a:t>
            </a:r>
          </a:p>
          <a:p>
            <a:pPr>
              <a:spcAft>
                <a:spcPts val="0"/>
              </a:spcAft>
              <a:buSzPct val="100000"/>
              <a:buFont typeface="Arial" pitchFamily="34" charset="0"/>
              <a:buChar char="•"/>
            </a:pPr>
            <a:endParaRPr lang="en-GB" dirty="0" smtClean="0">
              <a:solidFill>
                <a:prstClr val="black"/>
              </a:solidFill>
            </a:endParaRPr>
          </a:p>
          <a:p>
            <a:pPr>
              <a:spcAft>
                <a:spcPts val="0"/>
              </a:spcAft>
              <a:buSzPct val="100000"/>
              <a:buFont typeface="Arial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</a:rPr>
              <a:t> This is consistent with several earlier system test measurements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 descr="C:\Nameless\Arbeit\talks\interneMeetings\nextMeeting\coilcraft_solenoid\para_ampl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72200" y="4144175"/>
            <a:ext cx="2903932" cy="2339998"/>
          </a:xfrm>
          <a:prstGeom prst="rect">
            <a:avLst/>
          </a:prstGeom>
          <a:noFill/>
        </p:spPr>
      </p:pic>
      <p:sp>
        <p:nvSpPr>
          <p:cNvPr id="26" name="Text Box 13"/>
          <p:cNvSpPr txBox="1">
            <a:spLocks noChangeArrowheads="1"/>
          </p:cNvSpPr>
          <p:nvPr/>
        </p:nvSpPr>
        <p:spPr bwMode="auto">
          <a:xfrm>
            <a:off x="286514" y="5859452"/>
            <a:ext cx="2000264" cy="331181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defTabSz="407701">
              <a:spcAft>
                <a:spcPts val="0"/>
              </a:spcAft>
            </a:pPr>
            <a:r>
              <a:rPr lang="en-GB" dirty="0" err="1" smtClean="0">
                <a:sym typeface="Symbol" pitchFamily="18" charset="2"/>
              </a:rPr>
              <a:t>V</a:t>
            </a:r>
            <a:r>
              <a:rPr lang="en-GB" baseline="-25000" dirty="0" err="1" smtClean="0">
                <a:sym typeface="Symbol" pitchFamily="18" charset="2"/>
              </a:rPr>
              <a:t>out</a:t>
            </a:r>
            <a:r>
              <a:rPr lang="en-GB" dirty="0" smtClean="0">
                <a:sym typeface="Symbol" pitchFamily="18" charset="2"/>
              </a:rPr>
              <a:t>=1.25V, f=4MHz</a:t>
            </a:r>
          </a:p>
        </p:txBody>
      </p:sp>
      <p:pic>
        <p:nvPicPr>
          <p:cNvPr id="163842" name="Picture 2" descr="C:\Nameless\Arbeit\talks\interneMeetings\nextMeeting\coilcraft_solenoid\para_ampl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072603" y="4159591"/>
            <a:ext cx="2903933" cy="2339999"/>
          </a:xfrm>
          <a:prstGeom prst="rect">
            <a:avLst/>
          </a:prstGeom>
          <a:noFill/>
        </p:spPr>
      </p:pic>
      <p:pic>
        <p:nvPicPr>
          <p:cNvPr id="14" name="Picture 2" descr="C:\Nameless\Arbeit\talks\interneMeetings\nextMeeting\coilcraft_solenoid\para_ampl.pn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72207" y="1215223"/>
            <a:ext cx="2903933" cy="2339999"/>
          </a:xfrm>
          <a:prstGeom prst="rect">
            <a:avLst/>
          </a:prstGeom>
          <a:noFill/>
        </p:spPr>
      </p:pic>
      <p:pic>
        <p:nvPicPr>
          <p:cNvPr id="15" name="Picture 2" descr="C:\Nameless\Arbeit\talks\interneMeetings\nextMeeting\coilcraft_solenoid\para_ampl.pn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3072596" y="1215217"/>
            <a:ext cx="2903932" cy="2339998"/>
          </a:xfrm>
          <a:prstGeom prst="rect">
            <a:avLst/>
          </a:prstGeom>
          <a:noFill/>
        </p:spPr>
      </p:pic>
      <p:sp>
        <p:nvSpPr>
          <p:cNvPr id="272405" name="Rectangle 21"/>
          <p:cNvSpPr>
            <a:spLocks noChangeArrowheads="1"/>
          </p:cNvSpPr>
          <p:nvPr/>
        </p:nvSpPr>
        <p:spPr bwMode="auto">
          <a:xfrm>
            <a:off x="0" y="0"/>
            <a:ext cx="9145588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400" b="1" dirty="0">
                <a:solidFill>
                  <a:srgbClr val="FFFFFF"/>
                </a:solidFill>
                <a:latin typeface="DejaVu Sans" pitchFamily="34" charset="2"/>
              </a:rPr>
              <a:t>			</a:t>
            </a:r>
            <a:r>
              <a:rPr lang="en-GB" sz="2400" b="1" dirty="0">
                <a:solidFill>
                  <a:srgbClr val="FFFFFF"/>
                </a:solidFill>
              </a:rPr>
              <a:t>Welcome</a:t>
            </a:r>
            <a:endParaRPr lang="en-GB" dirty="0">
              <a:solidFill>
                <a:srgbClr val="FFFFFF"/>
              </a:solidFill>
              <a:latin typeface="DejaVu Sans" pitchFamily="34" charset="2"/>
            </a:endParaRPr>
          </a:p>
        </p:txBody>
      </p:sp>
      <p:pic>
        <p:nvPicPr>
          <p:cNvPr id="272406" name="Picture 22" descr="balkenUnten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-1581"/>
            <a:ext cx="9158288" cy="500063"/>
          </a:xfrm>
          <a:prstGeom prst="rect">
            <a:avLst/>
          </a:prstGeom>
          <a:noFill/>
        </p:spPr>
      </p:pic>
      <p:pic>
        <p:nvPicPr>
          <p:cNvPr id="272407" name="Picture 2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05838" y="0"/>
            <a:ext cx="5397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0" y="6597657"/>
            <a:ext cx="9145588" cy="261938"/>
          </a:xfrm>
          <a:prstGeom prst="rect">
            <a:avLst/>
          </a:prstGeom>
          <a:gradFill rotWithShape="1">
            <a:gsLst>
              <a:gs pos="0">
                <a:srgbClr val="003399">
                  <a:gamma/>
                  <a:tint val="8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377" tIns="45692" rIns="91377" bIns="45692" anchor="ctr"/>
          <a:lstStyle/>
          <a:p>
            <a:endParaRPr lang="de-DE"/>
          </a:p>
        </p:txBody>
      </p:sp>
      <p:sp>
        <p:nvSpPr>
          <p:cNvPr id="17" name="Datumsplatzhalter 12"/>
          <p:cNvSpPr>
            <a:spLocks noGrp="1"/>
          </p:cNvSpPr>
          <p:nvPr>
            <p:ph type="dt" sz="half" idx="10"/>
          </p:nvPr>
        </p:nvSpPr>
        <p:spPr>
          <a:xfrm>
            <a:off x="762" y="6550472"/>
            <a:ext cx="2133600" cy="365125"/>
          </a:xfrm>
        </p:spPr>
        <p:txBody>
          <a:bodyPr/>
          <a:lstStyle/>
          <a:p>
            <a:r>
              <a:rPr lang="de-DE" smtClean="0">
                <a:solidFill>
                  <a:schemeClr val="bg1"/>
                </a:solidFill>
                <a:latin typeface="+mn-lt"/>
              </a:rPr>
              <a:t>31.03.2010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2143909" y="6550472"/>
            <a:ext cx="4786346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  <a:latin typeface="+mn-lt"/>
              </a:rPr>
              <a:t>Jan Sammet</a:t>
            </a:r>
            <a:endParaRPr lang="de-DE" dirty="0">
              <a:latin typeface="+mn-lt"/>
            </a:endParaRPr>
          </a:p>
        </p:txBody>
      </p:sp>
      <p:sp>
        <p:nvSpPr>
          <p:cNvPr id="18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6893988" y="6550472"/>
            <a:ext cx="2133600" cy="365125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- </a:t>
            </a:r>
            <a:fld id="{68BDF816-A340-4A1E-A272-4E05686E39AE}" type="slidenum">
              <a:rPr lang="de-DE" smtClean="0">
                <a:solidFill>
                  <a:schemeClr val="bg1"/>
                </a:solidFill>
                <a:latin typeface="+mn-lt"/>
              </a:rPr>
              <a:pPr/>
              <a:t>37</a:t>
            </a:fld>
            <a:r>
              <a:rPr lang="de-DE" dirty="0" smtClean="0">
                <a:solidFill>
                  <a:schemeClr val="bg1"/>
                </a:solidFill>
                <a:latin typeface="+mn-lt"/>
              </a:rPr>
              <a:t> -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9" name="Rectangle 2"/>
          <p:cNvSpPr>
            <a:spLocks noChangeArrowheads="1"/>
          </p:cNvSpPr>
          <p:nvPr/>
        </p:nvSpPr>
        <p:spPr bwMode="auto">
          <a:xfrm>
            <a:off x="1836745" y="0"/>
            <a:ext cx="67691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algn="ctr"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800" b="1" dirty="0" smtClean="0">
                <a:solidFill>
                  <a:srgbClr val="FFFFFF"/>
                </a:solidFill>
                <a:latin typeface="Calibri" pitchFamily="34" charset="0"/>
              </a:rPr>
              <a:t>Influence of Output Voltage and Frequency</a:t>
            </a:r>
            <a:endParaRPr lang="en-GB" sz="28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3358348" y="5859452"/>
            <a:ext cx="1857388" cy="331181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defTabSz="407701">
              <a:spcAft>
                <a:spcPts val="0"/>
              </a:spcAft>
            </a:pPr>
            <a:r>
              <a:rPr lang="en-GB" dirty="0" err="1" smtClean="0">
                <a:sym typeface="Symbol" pitchFamily="18" charset="2"/>
              </a:rPr>
              <a:t>V</a:t>
            </a:r>
            <a:r>
              <a:rPr lang="en-GB" baseline="-25000" dirty="0" err="1" smtClean="0">
                <a:sym typeface="Symbol" pitchFamily="18" charset="2"/>
              </a:rPr>
              <a:t>out</a:t>
            </a:r>
            <a:r>
              <a:rPr lang="en-GB" dirty="0" smtClean="0">
                <a:sym typeface="Symbol" pitchFamily="18" charset="2"/>
              </a:rPr>
              <a:t>=2.5V, f=4MHz</a:t>
            </a:r>
          </a:p>
        </p:txBody>
      </p:sp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286514" y="2915091"/>
            <a:ext cx="2143140" cy="331181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defTabSz="407701">
              <a:spcAft>
                <a:spcPts val="0"/>
              </a:spcAft>
            </a:pPr>
            <a:r>
              <a:rPr lang="en-GB" dirty="0" err="1" smtClean="0">
                <a:sym typeface="Symbol" pitchFamily="18" charset="2"/>
              </a:rPr>
              <a:t>V</a:t>
            </a:r>
            <a:r>
              <a:rPr lang="en-GB" baseline="-25000" dirty="0" err="1" smtClean="0">
                <a:sym typeface="Symbol" pitchFamily="18" charset="2"/>
              </a:rPr>
              <a:t>out</a:t>
            </a:r>
            <a:r>
              <a:rPr lang="en-GB" dirty="0" smtClean="0">
                <a:sym typeface="Symbol" pitchFamily="18" charset="2"/>
              </a:rPr>
              <a:t>=1.25V, f=1.3MHz</a:t>
            </a:r>
          </a:p>
        </p:txBody>
      </p:sp>
      <p:sp>
        <p:nvSpPr>
          <p:cNvPr id="23" name="Text Box 13"/>
          <p:cNvSpPr txBox="1">
            <a:spLocks noChangeArrowheads="1"/>
          </p:cNvSpPr>
          <p:nvPr/>
        </p:nvSpPr>
        <p:spPr bwMode="auto">
          <a:xfrm>
            <a:off x="3358348" y="2915091"/>
            <a:ext cx="2071702" cy="331181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defTabSz="407701">
              <a:spcAft>
                <a:spcPts val="0"/>
              </a:spcAft>
            </a:pPr>
            <a:r>
              <a:rPr lang="en-GB" dirty="0" err="1" smtClean="0">
                <a:sym typeface="Symbol" pitchFamily="18" charset="2"/>
              </a:rPr>
              <a:t>V</a:t>
            </a:r>
            <a:r>
              <a:rPr lang="en-GB" baseline="-25000" dirty="0" err="1" smtClean="0">
                <a:sym typeface="Symbol" pitchFamily="18" charset="2"/>
              </a:rPr>
              <a:t>out</a:t>
            </a:r>
            <a:r>
              <a:rPr lang="en-GB" dirty="0" smtClean="0">
                <a:sym typeface="Symbol" pitchFamily="18" charset="2"/>
              </a:rPr>
              <a:t>=2.5V, f=1.3MHz</a:t>
            </a:r>
          </a:p>
        </p:txBody>
      </p:sp>
      <p:sp>
        <p:nvSpPr>
          <p:cNvPr id="20" name="Text Box 13"/>
          <p:cNvSpPr txBox="1">
            <a:spLocks noChangeArrowheads="1"/>
          </p:cNvSpPr>
          <p:nvPr/>
        </p:nvSpPr>
        <p:spPr bwMode="auto">
          <a:xfrm>
            <a:off x="143638" y="598283"/>
            <a:ext cx="5286412" cy="331181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defTabSz="407701">
              <a:spcAft>
                <a:spcPts val="0"/>
              </a:spcAft>
            </a:pPr>
            <a:r>
              <a:rPr lang="en-GB" b="1" dirty="0" smtClean="0">
                <a:sym typeface="Symbol" pitchFamily="18" charset="2"/>
              </a:rPr>
              <a:t>B</a:t>
            </a:r>
            <a:r>
              <a:rPr lang="en-GB" b="1" baseline="-25000" dirty="0" smtClean="0">
                <a:sym typeface="Symbol" pitchFamily="18" charset="2"/>
              </a:rPr>
              <a:t>Z</a:t>
            </a:r>
            <a:r>
              <a:rPr lang="en-GB" b="1" dirty="0" smtClean="0">
                <a:sym typeface="Symbol" pitchFamily="18" charset="2"/>
              </a:rPr>
              <a:t> of AMIS2-V2, V</a:t>
            </a:r>
            <a:r>
              <a:rPr lang="en-GB" b="1" baseline="-25000" dirty="0" smtClean="0">
                <a:sym typeface="Symbol" pitchFamily="18" charset="2"/>
              </a:rPr>
              <a:t>in</a:t>
            </a:r>
            <a:r>
              <a:rPr lang="en-GB" b="1" dirty="0" smtClean="0">
                <a:sym typeface="Symbol" pitchFamily="18" charset="2"/>
              </a:rPr>
              <a:t>=8.5V, L=600nH (mini </a:t>
            </a:r>
            <a:r>
              <a:rPr lang="en-GB" b="1" dirty="0" err="1" smtClean="0">
                <a:sym typeface="Symbol" pitchFamily="18" charset="2"/>
              </a:rPr>
              <a:t>toroid</a:t>
            </a:r>
            <a:r>
              <a:rPr lang="en-GB" b="1" dirty="0" smtClean="0">
                <a:sym typeface="Symbol" pitchFamily="18" charset="2"/>
              </a:rPr>
              <a:t>)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6072999" y="715157"/>
            <a:ext cx="3015569" cy="3027432"/>
          </a:xfrm>
          <a:prstGeom prst="rect">
            <a:avLst/>
          </a:prstGeom>
          <a:noFill/>
        </p:spPr>
        <p:txBody>
          <a:bodyPr wrap="none" lIns="91377" tIns="45692" rIns="91377" bIns="45692" rtlCol="0">
            <a:spAutoFit/>
          </a:bodyPr>
          <a:lstStyle/>
          <a:p>
            <a:pPr>
              <a:spcAft>
                <a:spcPts val="600"/>
              </a:spcAft>
              <a:buSzPct val="100000"/>
              <a:buFont typeface="Arial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</a:rPr>
              <a:t> B-field increases with </a:t>
            </a:r>
            <a:r>
              <a:rPr lang="en-GB" dirty="0" err="1" smtClean="0">
                <a:solidFill>
                  <a:prstClr val="black"/>
                </a:solidFill>
              </a:rPr>
              <a:t>V</a:t>
            </a:r>
            <a:r>
              <a:rPr lang="en-GB" baseline="-25000" dirty="0" err="1" smtClean="0">
                <a:solidFill>
                  <a:prstClr val="black"/>
                </a:solidFill>
              </a:rPr>
              <a:t>out</a:t>
            </a:r>
            <a:endParaRPr lang="en-GB" dirty="0" smtClean="0">
              <a:solidFill>
                <a:prstClr val="black"/>
              </a:solidFill>
            </a:endParaRPr>
          </a:p>
          <a:p>
            <a:pPr>
              <a:spcAft>
                <a:spcPts val="600"/>
              </a:spcAft>
              <a:buSzPct val="100000"/>
              <a:buFont typeface="Arial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</a:rPr>
              <a:t>  Consistent with system tests</a:t>
            </a:r>
          </a:p>
          <a:p>
            <a:pPr>
              <a:spcAft>
                <a:spcPts val="600"/>
              </a:spcAft>
              <a:buSzPct val="100000"/>
              <a:buFont typeface="Arial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</a:rPr>
              <a:t> An explanation for this</a:t>
            </a:r>
            <a:br>
              <a:rPr lang="en-GB" dirty="0" smtClean="0">
                <a:solidFill>
                  <a:prstClr val="black"/>
                </a:solidFill>
              </a:rPr>
            </a:br>
            <a:r>
              <a:rPr lang="en-GB" dirty="0" smtClean="0">
                <a:solidFill>
                  <a:prstClr val="black"/>
                </a:solidFill>
              </a:rPr>
              <a:t>  could be the output ripple</a:t>
            </a:r>
            <a:br>
              <a:rPr lang="en-GB" dirty="0" smtClean="0">
                <a:solidFill>
                  <a:prstClr val="black"/>
                </a:solidFill>
              </a:rPr>
            </a:br>
            <a:r>
              <a:rPr lang="en-GB" dirty="0" smtClean="0">
                <a:solidFill>
                  <a:prstClr val="black"/>
                </a:solidFill>
              </a:rPr>
              <a:t>  which is higher for 2.5V</a:t>
            </a:r>
          </a:p>
          <a:p>
            <a:pPr>
              <a:spcAft>
                <a:spcPts val="600"/>
              </a:spcAft>
              <a:buSzPct val="100000"/>
              <a:buFont typeface="Arial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</a:rPr>
              <a:t> Measured field increases with</a:t>
            </a:r>
            <a:br>
              <a:rPr lang="en-GB" dirty="0" smtClean="0">
                <a:solidFill>
                  <a:prstClr val="black"/>
                </a:solidFill>
              </a:rPr>
            </a:br>
            <a:r>
              <a:rPr lang="en-GB" dirty="0" smtClean="0">
                <a:solidFill>
                  <a:prstClr val="black"/>
                </a:solidFill>
              </a:rPr>
              <a:t>  frequency</a:t>
            </a:r>
          </a:p>
          <a:p>
            <a:pPr>
              <a:spcAft>
                <a:spcPts val="600"/>
              </a:spcAft>
              <a:buSzPct val="100000"/>
              <a:buFont typeface="Arial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</a:rPr>
              <a:t> Unexpected since </a:t>
            </a:r>
            <a:r>
              <a:rPr lang="en-GB" dirty="0" smtClean="0">
                <a:solidFill>
                  <a:prstClr val="black"/>
                </a:solidFill>
                <a:sym typeface="Symbol"/>
              </a:rPr>
              <a:t>V~1/f²,</a:t>
            </a:r>
            <a:br>
              <a:rPr lang="en-GB" dirty="0" smtClean="0">
                <a:solidFill>
                  <a:prstClr val="black"/>
                </a:solidFill>
                <a:sym typeface="Symbol"/>
              </a:rPr>
            </a:br>
            <a:r>
              <a:rPr lang="en-GB" dirty="0" smtClean="0">
                <a:solidFill>
                  <a:prstClr val="black"/>
                </a:solidFill>
                <a:sym typeface="Symbol"/>
              </a:rPr>
              <a:t>   not consistent with system</a:t>
            </a:r>
            <a:br>
              <a:rPr lang="en-GB" dirty="0" smtClean="0">
                <a:solidFill>
                  <a:prstClr val="black"/>
                </a:solidFill>
                <a:sym typeface="Symbol"/>
              </a:rPr>
            </a:br>
            <a:r>
              <a:rPr lang="en-GB" dirty="0" smtClean="0">
                <a:solidFill>
                  <a:prstClr val="black"/>
                </a:solidFill>
                <a:sym typeface="Symbol"/>
              </a:rPr>
              <a:t>    tests</a:t>
            </a:r>
            <a:r>
              <a:rPr lang="en-GB" dirty="0" smtClean="0">
                <a:solidFill>
                  <a:prstClr val="black"/>
                </a:solidFill>
              </a:rPr>
              <a:t> (could be a feature</a:t>
            </a:r>
            <a:br>
              <a:rPr lang="en-GB" dirty="0" smtClean="0">
                <a:solidFill>
                  <a:prstClr val="black"/>
                </a:solidFill>
              </a:rPr>
            </a:br>
            <a:r>
              <a:rPr lang="en-GB" dirty="0" smtClean="0">
                <a:solidFill>
                  <a:prstClr val="black"/>
                </a:solidFill>
              </a:rPr>
              <a:t>   of this set-up)</a:t>
            </a:r>
          </a:p>
        </p:txBody>
      </p:sp>
      <p:graphicFrame>
        <p:nvGraphicFramePr>
          <p:cNvPr id="27" name="Diagramm 26"/>
          <p:cNvGraphicFramePr/>
          <p:nvPr/>
        </p:nvGraphicFramePr>
        <p:xfrm>
          <a:off x="6001554" y="3858422"/>
          <a:ext cx="3429786" cy="2714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 descr="C:\Nameless\Arbeit\talks\interneMeetings\nextMeeting\coilcraft_solenoid\para_ampl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8881" y="4090190"/>
            <a:ext cx="2903934" cy="2340000"/>
          </a:xfrm>
          <a:prstGeom prst="rect">
            <a:avLst/>
          </a:prstGeom>
          <a:noFill/>
        </p:spPr>
      </p:pic>
      <p:pic>
        <p:nvPicPr>
          <p:cNvPr id="163842" name="Picture 2" descr="C:\Nameless\Arbeit\talks\interneMeetings\nextMeeting\coilcraft_solenoid\para_ampl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72200" y="1215216"/>
            <a:ext cx="2903934" cy="2340000"/>
          </a:xfrm>
          <a:prstGeom prst="rect">
            <a:avLst/>
          </a:prstGeom>
          <a:noFill/>
        </p:spPr>
      </p:pic>
      <p:pic>
        <p:nvPicPr>
          <p:cNvPr id="25" name="Picture 2" descr="C:\Nameless\Arbeit\talks\interneMeetings\nextMeeting\coilcraft_solenoid\para_ampl.pn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3072603" y="1215216"/>
            <a:ext cx="2903933" cy="2340000"/>
          </a:xfrm>
          <a:prstGeom prst="rect">
            <a:avLst/>
          </a:prstGeom>
          <a:noFill/>
        </p:spPr>
      </p:pic>
      <p:pic>
        <p:nvPicPr>
          <p:cNvPr id="15" name="Picture 2" descr="C:\Nameless\Arbeit\talks\interneMeetings\nextMeeting\coilcraft_solenoid\para_ampl.pn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3077645" y="4072736"/>
            <a:ext cx="2903933" cy="2340000"/>
          </a:xfrm>
          <a:prstGeom prst="rect">
            <a:avLst/>
          </a:prstGeom>
          <a:noFill/>
        </p:spPr>
      </p:pic>
      <p:sp>
        <p:nvSpPr>
          <p:cNvPr id="26" name="Text Box 13"/>
          <p:cNvSpPr txBox="1">
            <a:spLocks noChangeArrowheads="1"/>
          </p:cNvSpPr>
          <p:nvPr/>
        </p:nvSpPr>
        <p:spPr bwMode="auto">
          <a:xfrm>
            <a:off x="5858685" y="2715414"/>
            <a:ext cx="3000396" cy="570028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defTabSz="407701">
              <a:spcAft>
                <a:spcPts val="0"/>
              </a:spcAft>
            </a:pPr>
            <a:r>
              <a:rPr lang="en-GB" dirty="0" smtClean="0">
                <a:sym typeface="Symbol" pitchFamily="18" charset="2"/>
              </a:rPr>
              <a:t>AMIS2-V2, default grounding</a:t>
            </a:r>
          </a:p>
          <a:p>
            <a:pPr defTabSz="407701">
              <a:spcAft>
                <a:spcPts val="0"/>
              </a:spcAft>
            </a:pPr>
            <a:r>
              <a:rPr lang="en-GB" dirty="0" smtClean="0">
                <a:sym typeface="Symbol" pitchFamily="18" charset="2"/>
              </a:rPr>
              <a:t>V</a:t>
            </a:r>
            <a:r>
              <a:rPr lang="en-GB" baseline="-25000" dirty="0" smtClean="0">
                <a:sym typeface="Symbol" pitchFamily="18" charset="2"/>
              </a:rPr>
              <a:t>in</a:t>
            </a:r>
            <a:r>
              <a:rPr lang="en-GB" dirty="0" smtClean="0">
                <a:sym typeface="Symbol" pitchFamily="18" charset="2"/>
              </a:rPr>
              <a:t>=8.5V, </a:t>
            </a:r>
            <a:r>
              <a:rPr lang="en-GB" b="1" dirty="0" smtClean="0">
                <a:sym typeface="Symbol" pitchFamily="18" charset="2"/>
              </a:rPr>
              <a:t>f=4MHz</a:t>
            </a:r>
            <a:r>
              <a:rPr lang="en-GB" dirty="0" smtClean="0">
                <a:sym typeface="Symbol" pitchFamily="18" charset="2"/>
              </a:rPr>
              <a:t>, L=200nH</a:t>
            </a:r>
            <a:endParaRPr lang="en-GB" b="1" dirty="0" smtClean="0">
              <a:sym typeface="Symbol" pitchFamily="18" charset="2"/>
            </a:endParaRPr>
          </a:p>
        </p:txBody>
      </p:sp>
      <p:sp>
        <p:nvSpPr>
          <p:cNvPr id="272405" name="Rectangle 21"/>
          <p:cNvSpPr>
            <a:spLocks noChangeArrowheads="1"/>
          </p:cNvSpPr>
          <p:nvPr/>
        </p:nvSpPr>
        <p:spPr bwMode="auto">
          <a:xfrm>
            <a:off x="0" y="0"/>
            <a:ext cx="9145588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400" b="1" dirty="0">
                <a:solidFill>
                  <a:srgbClr val="FFFFFF"/>
                </a:solidFill>
                <a:latin typeface="DejaVu Sans" pitchFamily="34" charset="2"/>
              </a:rPr>
              <a:t>			</a:t>
            </a:r>
            <a:r>
              <a:rPr lang="en-GB" sz="2400" b="1" dirty="0">
                <a:solidFill>
                  <a:srgbClr val="FFFFFF"/>
                </a:solidFill>
              </a:rPr>
              <a:t>Welcome</a:t>
            </a:r>
            <a:endParaRPr lang="en-GB" dirty="0">
              <a:solidFill>
                <a:srgbClr val="FFFFFF"/>
              </a:solidFill>
              <a:latin typeface="DejaVu Sans" pitchFamily="34" charset="2"/>
            </a:endParaRPr>
          </a:p>
        </p:txBody>
      </p:sp>
      <p:pic>
        <p:nvPicPr>
          <p:cNvPr id="272406" name="Picture 22" descr="balkenUnten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-1581"/>
            <a:ext cx="9158288" cy="500063"/>
          </a:xfrm>
          <a:prstGeom prst="rect">
            <a:avLst/>
          </a:prstGeom>
          <a:noFill/>
        </p:spPr>
      </p:pic>
      <p:pic>
        <p:nvPicPr>
          <p:cNvPr id="272407" name="Picture 2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05838" y="0"/>
            <a:ext cx="5397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0" y="6597657"/>
            <a:ext cx="9145588" cy="261938"/>
          </a:xfrm>
          <a:prstGeom prst="rect">
            <a:avLst/>
          </a:prstGeom>
          <a:gradFill rotWithShape="1">
            <a:gsLst>
              <a:gs pos="0">
                <a:srgbClr val="003399">
                  <a:gamma/>
                  <a:tint val="8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377" tIns="45692" rIns="91377" bIns="45692" anchor="ctr"/>
          <a:lstStyle/>
          <a:p>
            <a:endParaRPr lang="de-DE"/>
          </a:p>
        </p:txBody>
      </p:sp>
      <p:sp>
        <p:nvSpPr>
          <p:cNvPr id="17" name="Datumsplatzhalter 12"/>
          <p:cNvSpPr>
            <a:spLocks noGrp="1"/>
          </p:cNvSpPr>
          <p:nvPr>
            <p:ph type="dt" sz="half" idx="10"/>
          </p:nvPr>
        </p:nvSpPr>
        <p:spPr>
          <a:xfrm>
            <a:off x="762" y="6550472"/>
            <a:ext cx="2133600" cy="365125"/>
          </a:xfrm>
        </p:spPr>
        <p:txBody>
          <a:bodyPr/>
          <a:lstStyle/>
          <a:p>
            <a:r>
              <a:rPr lang="de-DE" smtClean="0">
                <a:solidFill>
                  <a:schemeClr val="bg1"/>
                </a:solidFill>
                <a:latin typeface="+mn-lt"/>
              </a:rPr>
              <a:t>31.03.2010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2143909" y="6550472"/>
            <a:ext cx="4786346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  <a:latin typeface="+mn-lt"/>
              </a:rPr>
              <a:t>Jan Sammet</a:t>
            </a:r>
            <a:endParaRPr lang="de-DE" dirty="0">
              <a:latin typeface="+mn-lt"/>
            </a:endParaRPr>
          </a:p>
        </p:txBody>
      </p:sp>
      <p:sp>
        <p:nvSpPr>
          <p:cNvPr id="18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6893988" y="6550472"/>
            <a:ext cx="2133600" cy="365125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- </a:t>
            </a:r>
            <a:fld id="{68BDF816-A340-4A1E-A272-4E05686E39AE}" type="slidenum">
              <a:rPr lang="de-DE" smtClean="0">
                <a:solidFill>
                  <a:schemeClr val="bg1"/>
                </a:solidFill>
                <a:latin typeface="+mn-lt"/>
              </a:rPr>
              <a:pPr/>
              <a:t>38</a:t>
            </a:fld>
            <a:r>
              <a:rPr lang="de-DE" dirty="0" smtClean="0">
                <a:solidFill>
                  <a:schemeClr val="bg1"/>
                </a:solidFill>
                <a:latin typeface="+mn-lt"/>
              </a:rPr>
              <a:t> -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9" name="Rectangle 2"/>
          <p:cNvSpPr>
            <a:spLocks noChangeArrowheads="1"/>
          </p:cNvSpPr>
          <p:nvPr/>
        </p:nvSpPr>
        <p:spPr bwMode="auto">
          <a:xfrm>
            <a:off x="1836745" y="0"/>
            <a:ext cx="67691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algn="ctr"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800" b="1" dirty="0" smtClean="0">
                <a:solidFill>
                  <a:srgbClr val="FFFFFF"/>
                </a:solidFill>
                <a:latin typeface="Calibri" pitchFamily="34" charset="0"/>
              </a:rPr>
              <a:t>Influence of Inductance (and Frequency)</a:t>
            </a:r>
            <a:endParaRPr lang="en-GB" sz="28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429390" y="3215480"/>
            <a:ext cx="2857520" cy="331181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defTabSz="407701">
              <a:spcAft>
                <a:spcPts val="0"/>
              </a:spcAft>
            </a:pPr>
            <a:r>
              <a:rPr lang="en-GB" dirty="0" smtClean="0">
                <a:sym typeface="Symbol" pitchFamily="18" charset="2"/>
              </a:rPr>
              <a:t>L=600nH, f=4MHz</a:t>
            </a:r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143638" y="500836"/>
            <a:ext cx="321471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b="1" dirty="0" smtClean="0">
                <a:latin typeface="Arial" pitchFamily="34" charset="0"/>
                <a:cs typeface="Arial" pitchFamily="34" charset="0"/>
              </a:rPr>
              <a:t>B-Field of AMIS2-V2 (1.25V)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652235" y="5560488"/>
            <a:ext cx="3000396" cy="570028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defTabSz="407701">
              <a:spcAft>
                <a:spcPts val="0"/>
              </a:spcAft>
            </a:pPr>
            <a:r>
              <a:rPr lang="en-GB" dirty="0" smtClean="0">
                <a:sym typeface="Symbol" pitchFamily="18" charset="2"/>
              </a:rPr>
              <a:t>AMIS2-V2, default grounding</a:t>
            </a:r>
          </a:p>
          <a:p>
            <a:pPr defTabSz="407701">
              <a:spcAft>
                <a:spcPts val="0"/>
              </a:spcAft>
            </a:pPr>
            <a:r>
              <a:rPr lang="en-GB" dirty="0" smtClean="0">
                <a:sym typeface="Symbol" pitchFamily="18" charset="2"/>
              </a:rPr>
              <a:t>V</a:t>
            </a:r>
            <a:r>
              <a:rPr lang="en-GB" baseline="-25000" dirty="0" smtClean="0">
                <a:sym typeface="Symbol" pitchFamily="18" charset="2"/>
              </a:rPr>
              <a:t>in</a:t>
            </a:r>
            <a:r>
              <a:rPr lang="en-GB" dirty="0" smtClean="0">
                <a:sym typeface="Symbol" pitchFamily="18" charset="2"/>
              </a:rPr>
              <a:t>=8.5V, f=1.3MHz, L=600nH</a:t>
            </a:r>
          </a:p>
        </p:txBody>
      </p:sp>
      <p:sp>
        <p:nvSpPr>
          <p:cNvPr id="23" name="Text Box 13"/>
          <p:cNvSpPr txBox="1">
            <a:spLocks noChangeArrowheads="1"/>
          </p:cNvSpPr>
          <p:nvPr/>
        </p:nvSpPr>
        <p:spPr bwMode="auto">
          <a:xfrm>
            <a:off x="5662625" y="5860162"/>
            <a:ext cx="3000396" cy="570028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defTabSz="407701">
              <a:spcAft>
                <a:spcPts val="0"/>
              </a:spcAft>
            </a:pPr>
            <a:r>
              <a:rPr lang="en-GB" dirty="0" smtClean="0">
                <a:sym typeface="Symbol" pitchFamily="18" charset="2"/>
              </a:rPr>
              <a:t>AMIS2-V2, default grounding</a:t>
            </a:r>
          </a:p>
          <a:p>
            <a:pPr defTabSz="407701">
              <a:spcAft>
                <a:spcPts val="0"/>
              </a:spcAft>
            </a:pPr>
            <a:r>
              <a:rPr lang="en-GB" dirty="0" smtClean="0">
                <a:sym typeface="Symbol" pitchFamily="18" charset="2"/>
              </a:rPr>
              <a:t>V</a:t>
            </a:r>
            <a:r>
              <a:rPr lang="en-GB" baseline="-25000" dirty="0" smtClean="0">
                <a:sym typeface="Symbol" pitchFamily="18" charset="2"/>
              </a:rPr>
              <a:t>in</a:t>
            </a:r>
            <a:r>
              <a:rPr lang="en-GB" dirty="0" smtClean="0">
                <a:sym typeface="Symbol" pitchFamily="18" charset="2"/>
              </a:rPr>
              <a:t>=8.5V, </a:t>
            </a:r>
            <a:r>
              <a:rPr lang="en-GB" b="1" dirty="0" smtClean="0">
                <a:sym typeface="Symbol" pitchFamily="18" charset="2"/>
              </a:rPr>
              <a:t>f=1.3MHz</a:t>
            </a:r>
            <a:r>
              <a:rPr lang="en-GB" dirty="0" smtClean="0">
                <a:sym typeface="Symbol" pitchFamily="18" charset="2"/>
              </a:rPr>
              <a:t>, L=200nH</a:t>
            </a:r>
            <a:endParaRPr lang="en-GB" b="1" dirty="0" smtClean="0">
              <a:sym typeface="Symbol" pitchFamily="18" charset="2"/>
            </a:endParaRPr>
          </a:p>
        </p:txBody>
      </p: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143638" y="598283"/>
            <a:ext cx="7072362" cy="331181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defTabSz="407701">
              <a:spcAft>
                <a:spcPts val="0"/>
              </a:spcAft>
            </a:pPr>
            <a:r>
              <a:rPr lang="en-GB" b="1" dirty="0" smtClean="0">
                <a:sym typeface="Symbol" pitchFamily="18" charset="2"/>
              </a:rPr>
              <a:t>B</a:t>
            </a:r>
            <a:r>
              <a:rPr lang="en-GB" b="1" baseline="-25000" dirty="0" smtClean="0">
                <a:sym typeface="Symbol" pitchFamily="18" charset="2"/>
              </a:rPr>
              <a:t>Z</a:t>
            </a:r>
            <a:r>
              <a:rPr lang="en-GB" b="1" dirty="0" smtClean="0">
                <a:sym typeface="Symbol" pitchFamily="18" charset="2"/>
              </a:rPr>
              <a:t> of AMIS2-V2, V</a:t>
            </a:r>
            <a:r>
              <a:rPr lang="en-GB" b="1" baseline="-25000" dirty="0" smtClean="0">
                <a:sym typeface="Symbol" pitchFamily="18" charset="2"/>
              </a:rPr>
              <a:t>in</a:t>
            </a:r>
            <a:r>
              <a:rPr lang="en-GB" b="1" dirty="0" smtClean="0">
                <a:sym typeface="Symbol" pitchFamily="18" charset="2"/>
              </a:rPr>
              <a:t>=8.5V, </a:t>
            </a:r>
            <a:r>
              <a:rPr lang="en-GB" b="1" dirty="0" err="1" smtClean="0">
                <a:sym typeface="Symbol" pitchFamily="18" charset="2"/>
              </a:rPr>
              <a:t>V</a:t>
            </a:r>
            <a:r>
              <a:rPr lang="en-GB" b="1" baseline="-25000" dirty="0" err="1" smtClean="0">
                <a:sym typeface="Symbol" pitchFamily="18" charset="2"/>
              </a:rPr>
              <a:t>out</a:t>
            </a:r>
            <a:r>
              <a:rPr lang="en-GB" b="1" dirty="0" smtClean="0">
                <a:sym typeface="Symbol" pitchFamily="18" charset="2"/>
              </a:rPr>
              <a:t>=1.25V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3" descr="C:\Nameless\Arbeit\talks\interneMeetings\nextMeeting\coilcraft_solenoid\para_v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86521" y="715150"/>
            <a:ext cx="4015993" cy="3236102"/>
          </a:xfrm>
          <a:prstGeom prst="rect">
            <a:avLst/>
          </a:prstGeom>
          <a:noFill/>
        </p:spPr>
      </p:pic>
      <p:pic>
        <p:nvPicPr>
          <p:cNvPr id="163843" name="Picture 3" descr="C:\Nameless\Arbeit\talks\interneMeetings\nextMeeting\coilcraft_solenoid\para_v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929992" y="693764"/>
            <a:ext cx="4015994" cy="3236103"/>
          </a:xfrm>
          <a:prstGeom prst="rect">
            <a:avLst/>
          </a:prstGeom>
          <a:noFill/>
        </p:spPr>
      </p:pic>
      <p:sp>
        <p:nvSpPr>
          <p:cNvPr id="272405" name="Rectangle 21"/>
          <p:cNvSpPr>
            <a:spLocks noChangeArrowheads="1"/>
          </p:cNvSpPr>
          <p:nvPr/>
        </p:nvSpPr>
        <p:spPr bwMode="auto">
          <a:xfrm>
            <a:off x="0" y="0"/>
            <a:ext cx="9145588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400" b="1" dirty="0">
                <a:solidFill>
                  <a:srgbClr val="FFFFFF"/>
                </a:solidFill>
                <a:latin typeface="DejaVu Sans" pitchFamily="34" charset="2"/>
              </a:rPr>
              <a:t>			</a:t>
            </a:r>
            <a:r>
              <a:rPr lang="en-GB" sz="2400" b="1" dirty="0">
                <a:solidFill>
                  <a:srgbClr val="FFFFFF"/>
                </a:solidFill>
              </a:rPr>
              <a:t>Welcome</a:t>
            </a:r>
            <a:endParaRPr lang="en-GB" dirty="0">
              <a:solidFill>
                <a:srgbClr val="FFFFFF"/>
              </a:solidFill>
              <a:latin typeface="DejaVu Sans" pitchFamily="34" charset="2"/>
            </a:endParaRPr>
          </a:p>
        </p:txBody>
      </p:sp>
      <p:pic>
        <p:nvPicPr>
          <p:cNvPr id="272406" name="Picture 22" descr="balkenUnte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-1581"/>
            <a:ext cx="9158288" cy="500063"/>
          </a:xfrm>
          <a:prstGeom prst="rect">
            <a:avLst/>
          </a:prstGeom>
          <a:noFill/>
        </p:spPr>
      </p:pic>
      <p:pic>
        <p:nvPicPr>
          <p:cNvPr id="272407" name="Picture 2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05838" y="0"/>
            <a:ext cx="5397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0" y="6597657"/>
            <a:ext cx="9145588" cy="261938"/>
          </a:xfrm>
          <a:prstGeom prst="rect">
            <a:avLst/>
          </a:prstGeom>
          <a:gradFill rotWithShape="1">
            <a:gsLst>
              <a:gs pos="0">
                <a:srgbClr val="003399">
                  <a:gamma/>
                  <a:tint val="8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377" tIns="45692" rIns="91377" bIns="45692" anchor="ctr"/>
          <a:lstStyle/>
          <a:p>
            <a:endParaRPr lang="de-DE"/>
          </a:p>
        </p:txBody>
      </p:sp>
      <p:sp>
        <p:nvSpPr>
          <p:cNvPr id="17" name="Datumsplatzhalter 12"/>
          <p:cNvSpPr>
            <a:spLocks noGrp="1"/>
          </p:cNvSpPr>
          <p:nvPr>
            <p:ph type="dt" sz="half" idx="10"/>
          </p:nvPr>
        </p:nvSpPr>
        <p:spPr>
          <a:xfrm>
            <a:off x="762" y="6550472"/>
            <a:ext cx="2133600" cy="365125"/>
          </a:xfrm>
        </p:spPr>
        <p:txBody>
          <a:bodyPr/>
          <a:lstStyle/>
          <a:p>
            <a:r>
              <a:rPr lang="de-DE" smtClean="0">
                <a:solidFill>
                  <a:schemeClr val="bg1"/>
                </a:solidFill>
                <a:latin typeface="+mn-lt"/>
              </a:rPr>
              <a:t>31.03.2010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2143909" y="6550472"/>
            <a:ext cx="4786346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  <a:latin typeface="+mn-lt"/>
              </a:rPr>
              <a:t>Jan Sammet</a:t>
            </a:r>
            <a:endParaRPr lang="de-DE" dirty="0">
              <a:latin typeface="+mn-lt"/>
            </a:endParaRPr>
          </a:p>
        </p:txBody>
      </p:sp>
      <p:sp>
        <p:nvSpPr>
          <p:cNvPr id="18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6893988" y="6550472"/>
            <a:ext cx="2133600" cy="365125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- </a:t>
            </a:r>
            <a:fld id="{68BDF816-A340-4A1E-A272-4E05686E39AE}" type="slidenum">
              <a:rPr lang="de-DE" smtClean="0">
                <a:solidFill>
                  <a:schemeClr val="bg1"/>
                </a:solidFill>
                <a:latin typeface="+mn-lt"/>
              </a:rPr>
              <a:pPr/>
              <a:t>39</a:t>
            </a:fld>
            <a:r>
              <a:rPr lang="de-DE" dirty="0" smtClean="0">
                <a:solidFill>
                  <a:schemeClr val="bg1"/>
                </a:solidFill>
                <a:latin typeface="+mn-lt"/>
              </a:rPr>
              <a:t> -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9" name="Rectangle 2"/>
          <p:cNvSpPr>
            <a:spLocks noChangeArrowheads="1"/>
          </p:cNvSpPr>
          <p:nvPr/>
        </p:nvSpPr>
        <p:spPr bwMode="auto">
          <a:xfrm>
            <a:off x="1836745" y="0"/>
            <a:ext cx="67691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algn="ctr"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800" b="1" dirty="0" smtClean="0">
                <a:solidFill>
                  <a:srgbClr val="FFFFFF"/>
                </a:solidFill>
                <a:latin typeface="Calibri" pitchFamily="34" charset="0"/>
              </a:rPr>
              <a:t>Mini </a:t>
            </a:r>
            <a:r>
              <a:rPr lang="en-GB" sz="2800" b="1" dirty="0" err="1" smtClean="0">
                <a:solidFill>
                  <a:srgbClr val="FFFFFF"/>
                </a:solidFill>
                <a:latin typeface="Calibri" pitchFamily="34" charset="0"/>
              </a:rPr>
              <a:t>Toroid</a:t>
            </a:r>
            <a:r>
              <a:rPr lang="en-GB" sz="2800" b="1" dirty="0" smtClean="0">
                <a:solidFill>
                  <a:srgbClr val="FFFFFF"/>
                </a:solidFill>
                <a:latin typeface="Calibri" pitchFamily="34" charset="0"/>
              </a:rPr>
              <a:t> Rotated by 90°</a:t>
            </a:r>
            <a:endParaRPr lang="en-GB" sz="2800" dirty="0">
              <a:solidFill>
                <a:srgbClr val="FFFFFF"/>
              </a:solidFill>
              <a:latin typeface="Calibri" pitchFamily="34" charset="0"/>
            </a:endParaRPr>
          </a:p>
        </p:txBody>
      </p:sp>
      <p:cxnSp>
        <p:nvCxnSpPr>
          <p:cNvPr id="24" name="Gerade Verbindung 23"/>
          <p:cNvCxnSpPr/>
          <p:nvPr/>
        </p:nvCxnSpPr>
        <p:spPr>
          <a:xfrm rot="5400000">
            <a:off x="1822431" y="3536951"/>
            <a:ext cx="564360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6114" name="Picture 2" descr="C:\Nameless\Arbeit\talks\interneMeetings\nextMeeting\miniTor22_colz\DSCN5022.JPG"/>
          <p:cNvPicPr>
            <a:picLocks noChangeAspect="1" noChangeArrowheads="1"/>
          </p:cNvPicPr>
          <p:nvPr/>
        </p:nvPicPr>
        <p:blipFill>
          <a:blip r:embed="rId7" cstate="print"/>
          <a:srcRect l="43448" r="21020" b="18421"/>
          <a:stretch>
            <a:fillRect/>
          </a:stretch>
        </p:blipFill>
        <p:spPr bwMode="auto">
          <a:xfrm rot="10800000">
            <a:off x="6430182" y="4072736"/>
            <a:ext cx="1285884" cy="2214578"/>
          </a:xfrm>
          <a:prstGeom prst="rect">
            <a:avLst/>
          </a:prstGeom>
          <a:noFill/>
        </p:spPr>
      </p:pic>
      <p:pic>
        <p:nvPicPr>
          <p:cNvPr id="346115" name="Picture 3" descr="C:\Nameless\Arbeit\talks\interneMeetings\nextMeeting\miniTor22_colz\DSCN5023.JPG"/>
          <p:cNvPicPr>
            <a:picLocks noChangeAspect="1" noChangeArrowheads="1"/>
          </p:cNvPicPr>
          <p:nvPr/>
        </p:nvPicPr>
        <p:blipFill>
          <a:blip r:embed="rId8" cstate="print"/>
          <a:srcRect l="49519" t="13753" r="16437" b="18856"/>
          <a:stretch>
            <a:fillRect/>
          </a:stretch>
        </p:blipFill>
        <p:spPr bwMode="auto">
          <a:xfrm rot="10800000">
            <a:off x="1429529" y="4144181"/>
            <a:ext cx="1491450" cy="2214578"/>
          </a:xfrm>
          <a:prstGeom prst="rect">
            <a:avLst/>
          </a:prstGeom>
          <a:noFill/>
        </p:spPr>
      </p:pic>
      <p:cxnSp>
        <p:nvCxnSpPr>
          <p:cNvPr id="21" name="Gerade Verbindung mit Pfeil 20"/>
          <p:cNvCxnSpPr/>
          <p:nvPr/>
        </p:nvCxnSpPr>
        <p:spPr>
          <a:xfrm flipH="1">
            <a:off x="7287445" y="5428470"/>
            <a:ext cx="500066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>
            <a:glow rad="101600">
              <a:schemeClr val="bg1">
                <a:alpha val="6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Gerade Verbindung mit Pfeil 22"/>
          <p:cNvCxnSpPr/>
          <p:nvPr/>
        </p:nvCxnSpPr>
        <p:spPr>
          <a:xfrm>
            <a:off x="1643843" y="5715810"/>
            <a:ext cx="500066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>
            <a:glow rad="101600">
              <a:schemeClr val="bg1">
                <a:alpha val="6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852" name="Rectangle 44"/>
          <p:cNvSpPr>
            <a:spLocks noChangeArrowheads="1"/>
          </p:cNvSpPr>
          <p:nvPr/>
        </p:nvSpPr>
        <p:spPr bwMode="auto">
          <a:xfrm>
            <a:off x="0" y="0"/>
            <a:ext cx="9145588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11" tIns="40756" rIns="81511" bIns="40756" anchor="ctr"/>
          <a:lstStyle/>
          <a:p>
            <a:pPr defTabSz="407296">
              <a:lnSpc>
                <a:spcPct val="98000"/>
              </a:lnSpc>
              <a:tabLst>
                <a:tab pos="656120" algn="l"/>
                <a:tab pos="1310633" algn="l"/>
                <a:tab pos="1966742" algn="l"/>
                <a:tab pos="2622849" algn="l"/>
                <a:tab pos="3278955" algn="l"/>
                <a:tab pos="3931896" algn="l"/>
                <a:tab pos="4589590" algn="l"/>
                <a:tab pos="5245698" algn="l"/>
                <a:tab pos="5901806" algn="l"/>
                <a:tab pos="6553160" algn="l"/>
                <a:tab pos="7212437" algn="l"/>
                <a:tab pos="7868548" algn="l"/>
                <a:tab pos="8523070" algn="l"/>
              </a:tabLst>
            </a:pPr>
            <a:r>
              <a:rPr lang="en-GB" sz="2400" b="1" dirty="0">
                <a:solidFill>
                  <a:srgbClr val="FFFFFF"/>
                </a:solidFill>
                <a:latin typeface="DejaVu Sans" pitchFamily="34" charset="2"/>
              </a:rPr>
              <a:t>			</a:t>
            </a:r>
            <a:r>
              <a:rPr lang="en-GB" sz="2400" b="1" dirty="0">
                <a:solidFill>
                  <a:srgbClr val="FFFFFF"/>
                </a:solidFill>
              </a:rPr>
              <a:t>Welcome</a:t>
            </a:r>
            <a:endParaRPr lang="en-GB" dirty="0">
              <a:solidFill>
                <a:srgbClr val="FFFFFF"/>
              </a:solidFill>
              <a:latin typeface="DejaVu Sans" pitchFamily="34" charset="2"/>
            </a:endParaRPr>
          </a:p>
        </p:txBody>
      </p:sp>
      <p:pic>
        <p:nvPicPr>
          <p:cNvPr id="375853" name="Picture 45" descr="balkenUnt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571"/>
            <a:ext cx="9158288" cy="500063"/>
          </a:xfrm>
          <a:prstGeom prst="rect">
            <a:avLst/>
          </a:prstGeom>
          <a:noFill/>
        </p:spPr>
      </p:pic>
      <p:pic>
        <p:nvPicPr>
          <p:cNvPr id="375854" name="Picture 4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05838" y="0"/>
            <a:ext cx="5397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75855" name="Rectangle 47"/>
          <p:cNvSpPr>
            <a:spLocks noChangeArrowheads="1"/>
          </p:cNvSpPr>
          <p:nvPr/>
        </p:nvSpPr>
        <p:spPr bwMode="auto">
          <a:xfrm>
            <a:off x="1836755" y="0"/>
            <a:ext cx="67691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11" tIns="40756" rIns="81511" bIns="40756" anchor="ctr"/>
          <a:lstStyle/>
          <a:p>
            <a:pPr algn="ctr" defTabSz="407296">
              <a:lnSpc>
                <a:spcPct val="98000"/>
              </a:lnSpc>
              <a:tabLst>
                <a:tab pos="656120" algn="l"/>
                <a:tab pos="1310633" algn="l"/>
                <a:tab pos="1966742" algn="l"/>
                <a:tab pos="2622849" algn="l"/>
                <a:tab pos="3278955" algn="l"/>
                <a:tab pos="3931896" algn="l"/>
                <a:tab pos="4589590" algn="l"/>
                <a:tab pos="5245698" algn="l"/>
                <a:tab pos="5901806" algn="l"/>
                <a:tab pos="6553160" algn="l"/>
                <a:tab pos="7212437" algn="l"/>
                <a:tab pos="7868548" algn="l"/>
                <a:tab pos="8523070" algn="l"/>
              </a:tabLst>
            </a:pPr>
            <a:r>
              <a:rPr lang="en-GB" sz="2800" b="1" dirty="0" smtClean="0">
                <a:solidFill>
                  <a:srgbClr val="FFFFFF"/>
                </a:solidFill>
              </a:rPr>
              <a:t>DC-DC Buck Converters</a:t>
            </a:r>
            <a:endParaRPr lang="en-GB" sz="2800" dirty="0">
              <a:solidFill>
                <a:srgbClr val="FFFFFF"/>
              </a:solidFill>
            </a:endParaRPr>
          </a:p>
        </p:txBody>
      </p:sp>
      <p:sp>
        <p:nvSpPr>
          <p:cNvPr id="49" name="Rectangle 26"/>
          <p:cNvSpPr>
            <a:spLocks noChangeArrowheads="1"/>
          </p:cNvSpPr>
          <p:nvPr/>
        </p:nvSpPr>
        <p:spPr bwMode="auto">
          <a:xfrm>
            <a:off x="0" y="6597667"/>
            <a:ext cx="9145588" cy="261938"/>
          </a:xfrm>
          <a:prstGeom prst="rect">
            <a:avLst/>
          </a:prstGeom>
          <a:gradFill rotWithShape="1">
            <a:gsLst>
              <a:gs pos="0">
                <a:srgbClr val="003399">
                  <a:gamma/>
                  <a:tint val="8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287" tIns="45652" rIns="91287" bIns="45652" anchor="ctr"/>
          <a:lstStyle/>
          <a:p>
            <a:pPr defTabSz="448498"/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0" name="Datumsplatzhalter 12"/>
          <p:cNvSpPr>
            <a:spLocks noGrp="1"/>
          </p:cNvSpPr>
          <p:nvPr>
            <p:ph type="dt" sz="half" idx="10"/>
          </p:nvPr>
        </p:nvSpPr>
        <p:spPr>
          <a:xfrm>
            <a:off x="762" y="6550472"/>
            <a:ext cx="2133600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  <a:latin typeface="Calibri"/>
              </a:rPr>
              <a:t>31.03.2010</a:t>
            </a: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2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2143919" y="6550472"/>
            <a:ext cx="4786346" cy="365125"/>
          </a:xfrm>
        </p:spPr>
        <p:txBody>
          <a:bodyPr/>
          <a:lstStyle/>
          <a:p>
            <a:r>
              <a:rPr lang="en-GB" smtClean="0">
                <a:solidFill>
                  <a:prstClr val="white"/>
                </a:solidFill>
                <a:latin typeface="Calibri"/>
              </a:rPr>
              <a:t>Jan Sammet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1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6893988" y="6550472"/>
            <a:ext cx="2133600" cy="365125"/>
          </a:xfrm>
        </p:spPr>
        <p:txBody>
          <a:bodyPr/>
          <a:lstStyle/>
          <a:p>
            <a:r>
              <a:rPr lang="en-GB" smtClean="0">
                <a:solidFill>
                  <a:prstClr val="white"/>
                </a:solidFill>
                <a:latin typeface="Calibri"/>
              </a:rPr>
              <a:t>- </a:t>
            </a:r>
            <a:fld id="{68BDF816-A340-4A1E-A272-4E05686E39AE}" type="slidenum">
              <a:rPr lang="en-GB" smtClean="0">
                <a:solidFill>
                  <a:prstClr val="white"/>
                </a:solidFill>
                <a:latin typeface="Calibri"/>
              </a:rPr>
              <a:pPr/>
              <a:t>4</a:t>
            </a:fld>
            <a:r>
              <a:rPr lang="en-GB" smtClean="0">
                <a:solidFill>
                  <a:prstClr val="white"/>
                </a:solidFill>
                <a:latin typeface="Calibri"/>
              </a:rPr>
              <a:t> -</a:t>
            </a: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4" name="TextBox 25"/>
          <p:cNvSpPr txBox="1">
            <a:spLocks noChangeArrowheads="1"/>
          </p:cNvSpPr>
          <p:nvPr/>
        </p:nvSpPr>
        <p:spPr bwMode="auto">
          <a:xfrm>
            <a:off x="143638" y="786588"/>
            <a:ext cx="8859074" cy="5878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287" tIns="45652" rIns="91287" bIns="45652" numCol="2" spcCol="539838">
            <a:spAutoFit/>
          </a:bodyPr>
          <a:lstStyle/>
          <a:p>
            <a:pPr defTabSz="912836">
              <a:lnSpc>
                <a:spcPct val="125000"/>
              </a:lnSpc>
              <a:spcAft>
                <a:spcPts val="600"/>
              </a:spcAft>
              <a:buSzPct val="100000"/>
              <a:defRPr/>
            </a:pPr>
            <a:r>
              <a:rPr lang="en-GB" b="1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Operation principle:</a:t>
            </a:r>
          </a:p>
          <a:p>
            <a:pPr defTabSz="912836">
              <a:lnSpc>
                <a:spcPct val="125000"/>
              </a:lnSpc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GB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kern="0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en-GB" kern="0" baseline="-25000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out</a:t>
            </a:r>
            <a:r>
              <a:rPr lang="en-GB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is regulated via feed-back loop by</a:t>
            </a:r>
            <a:br>
              <a:rPr lang="en-GB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</a:br>
            <a:r>
              <a:rPr lang="en-GB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 adjustment of duty </a:t>
            </a:r>
            <a:r>
              <a:rPr lang="en-GB" kern="0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cylce</a:t>
            </a:r>
            <a:r>
              <a:rPr lang="en-GB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D = t</a:t>
            </a:r>
            <a:r>
              <a:rPr lang="en-GB" kern="0" baseline="-2500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on</a:t>
            </a:r>
            <a:r>
              <a:rPr lang="en-GB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/T</a:t>
            </a:r>
          </a:p>
          <a:p>
            <a:pPr defTabSz="912836">
              <a:lnSpc>
                <a:spcPct val="125000"/>
              </a:lnSpc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GB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kern="0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en-GB" kern="0" baseline="-25000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out</a:t>
            </a:r>
            <a:r>
              <a:rPr lang="en-GB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= D V</a:t>
            </a:r>
            <a:r>
              <a:rPr lang="en-GB" kern="0" baseline="-2500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in</a:t>
            </a:r>
            <a:r>
              <a:rPr lang="en-GB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      for lossless converter</a:t>
            </a:r>
          </a:p>
          <a:p>
            <a:pPr defTabSz="912836">
              <a:lnSpc>
                <a:spcPct val="125000"/>
              </a:lnSpc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endParaRPr lang="en-GB" kern="0" dirty="0" smtClean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  <a:p>
            <a:pPr defTabSz="912836">
              <a:lnSpc>
                <a:spcPct val="125000"/>
              </a:lnSpc>
              <a:spcAft>
                <a:spcPts val="600"/>
              </a:spcAft>
              <a:buSzPct val="100000"/>
              <a:defRPr/>
            </a:pPr>
            <a:endParaRPr lang="en-GB" kern="0" dirty="0" smtClean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  <a:p>
            <a:pPr defTabSz="912836">
              <a:lnSpc>
                <a:spcPct val="125000"/>
              </a:lnSpc>
              <a:spcAft>
                <a:spcPts val="600"/>
              </a:spcAft>
              <a:buSzPct val="100000"/>
              <a:defRPr/>
            </a:pPr>
            <a:endParaRPr lang="en-GB" kern="0" dirty="0" smtClean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  <a:p>
            <a:pPr defTabSz="912836">
              <a:lnSpc>
                <a:spcPct val="125000"/>
              </a:lnSpc>
              <a:spcAft>
                <a:spcPts val="600"/>
              </a:spcAft>
              <a:buSzPct val="100000"/>
              <a:defRPr/>
            </a:pPr>
            <a:endParaRPr lang="en-GB" kern="0" dirty="0" smtClean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  <a:p>
            <a:pPr defTabSz="912836">
              <a:lnSpc>
                <a:spcPct val="125000"/>
              </a:lnSpc>
              <a:spcAft>
                <a:spcPts val="600"/>
              </a:spcAft>
              <a:buSzPct val="100000"/>
              <a:defRPr/>
            </a:pPr>
            <a:r>
              <a:rPr lang="en-GB" b="1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Main </a:t>
            </a:r>
            <a:r>
              <a:rPr lang="en-GB" b="1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parameters:</a:t>
            </a:r>
            <a:endParaRPr lang="en-GB" b="1" kern="0" dirty="0" smtClean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  <a:p>
            <a:pPr defTabSz="912836">
              <a:lnSpc>
                <a:spcPct val="125000"/>
              </a:lnSpc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GB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Conversion ratio r = V</a:t>
            </a:r>
            <a:r>
              <a:rPr lang="en-GB" kern="0" baseline="-2500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in</a:t>
            </a:r>
            <a:r>
              <a:rPr lang="en-GB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/ </a:t>
            </a:r>
            <a:r>
              <a:rPr lang="en-GB" kern="0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en-GB" kern="0" baseline="-25000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out</a:t>
            </a:r>
            <a:r>
              <a:rPr lang="en-GB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~ 2..10</a:t>
            </a:r>
            <a:r>
              <a:rPr lang="en-GB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GB" kern="0" dirty="0" smtClean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  <a:p>
            <a:pPr defTabSz="912836">
              <a:lnSpc>
                <a:spcPct val="125000"/>
              </a:lnSpc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GB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Switching frequency </a:t>
            </a:r>
            <a:r>
              <a:rPr lang="en-GB" kern="0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GB" kern="0" baseline="-25000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GB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~ MHz</a:t>
            </a:r>
            <a:endParaRPr lang="en-GB" kern="0" dirty="0" smtClean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  <a:p>
            <a:pPr defTabSz="912836">
              <a:lnSpc>
                <a:spcPct val="125000"/>
              </a:lnSpc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GB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Efficiency </a:t>
            </a:r>
            <a:r>
              <a:rPr lang="en-GB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  <a:sym typeface="Symbol"/>
              </a:rPr>
              <a:t> = P</a:t>
            </a:r>
            <a:r>
              <a:rPr lang="en-GB" kern="0" baseline="-2500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  <a:sym typeface="Symbol"/>
              </a:rPr>
              <a:t>out</a:t>
            </a:r>
            <a:r>
              <a:rPr lang="en-GB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  <a:sym typeface="Symbol"/>
              </a:rPr>
              <a:t>/P</a:t>
            </a:r>
            <a:r>
              <a:rPr lang="en-GB" kern="0" baseline="-2500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  <a:sym typeface="Symbol"/>
              </a:rPr>
              <a:t>in</a:t>
            </a:r>
            <a:r>
              <a:rPr lang="en-GB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GB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  <a:sym typeface="Symbol"/>
              </a:rPr>
              <a:t>~8</a:t>
            </a:r>
            <a:r>
              <a:rPr lang="en-GB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  <a:sym typeface="Symbol"/>
              </a:rPr>
              <a:t>0</a:t>
            </a:r>
            <a:r>
              <a:rPr lang="en-GB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  <a:sym typeface="Symbol"/>
              </a:rPr>
              <a:t>%</a:t>
            </a:r>
          </a:p>
          <a:p>
            <a:pPr defTabSz="912836">
              <a:lnSpc>
                <a:spcPct val="125000"/>
              </a:lnSpc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GB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  <a:sym typeface="Symbol"/>
              </a:rPr>
              <a:t> Output current </a:t>
            </a:r>
            <a:r>
              <a:rPr lang="en-GB" kern="0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  <a:sym typeface="Symbol"/>
              </a:rPr>
              <a:t>I</a:t>
            </a:r>
            <a:r>
              <a:rPr lang="en-GB" kern="0" baseline="-25000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out</a:t>
            </a:r>
            <a:r>
              <a:rPr lang="en-GB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  <a:sym typeface="Symbol"/>
              </a:rPr>
              <a:t> ~ </a:t>
            </a:r>
            <a:r>
              <a:rPr lang="en-GB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  <a:sym typeface="Symbol"/>
              </a:rPr>
              <a:t>A</a:t>
            </a:r>
          </a:p>
          <a:p>
            <a:pPr defTabSz="912836">
              <a:lnSpc>
                <a:spcPct val="125000"/>
              </a:lnSpc>
              <a:spcAft>
                <a:spcPts val="600"/>
              </a:spcAft>
              <a:buSzPct val="100000"/>
              <a:defRPr/>
            </a:pPr>
            <a:endParaRPr lang="en-GB" kern="0" dirty="0" smtClean="0">
              <a:solidFill>
                <a:sysClr val="windowText" lastClr="000000"/>
              </a:solidFill>
              <a:latin typeface="Arial" pitchFamily="34" charset="0"/>
              <a:cs typeface="Arial" pitchFamily="34" charset="0"/>
              <a:sym typeface="Symbol"/>
            </a:endParaRPr>
          </a:p>
          <a:p>
            <a:pPr defTabSz="912836">
              <a:lnSpc>
                <a:spcPct val="125000"/>
              </a:lnSpc>
              <a:spcAft>
                <a:spcPts val="600"/>
              </a:spcAft>
              <a:buSzPct val="100000"/>
              <a:defRPr/>
            </a:pPr>
            <a:endParaRPr lang="en-GB" kern="0" dirty="0" smtClean="0">
              <a:solidFill>
                <a:sysClr val="windowText" lastClr="000000"/>
              </a:solidFill>
              <a:latin typeface="Arial" pitchFamily="34" charset="0"/>
              <a:cs typeface="Arial" pitchFamily="34" charset="0"/>
              <a:sym typeface="Symbol"/>
            </a:endParaRPr>
          </a:p>
          <a:p>
            <a:pPr defTabSz="912836">
              <a:lnSpc>
                <a:spcPct val="125000"/>
              </a:lnSpc>
              <a:spcAft>
                <a:spcPts val="600"/>
              </a:spcAft>
              <a:buSzPct val="100000"/>
              <a:defRPr/>
            </a:pPr>
            <a:r>
              <a:rPr lang="en-GB" b="1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Challenges:</a:t>
            </a:r>
            <a:endParaRPr lang="en-GB" b="1" kern="0" dirty="0" smtClean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  <a:p>
            <a:pPr defTabSz="407296">
              <a:lnSpc>
                <a:spcPct val="125000"/>
              </a:lnSpc>
              <a:spcBef>
                <a:spcPct val="50000"/>
              </a:spcBef>
              <a:spcAft>
                <a:spcPts val="600"/>
              </a:spcAft>
              <a:buSzPct val="75000"/>
              <a:buFont typeface="Arial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Radiation hardness of transistors</a:t>
            </a:r>
          </a:p>
          <a:p>
            <a:pPr defTabSz="407296">
              <a:lnSpc>
                <a:spcPct val="125000"/>
              </a:lnSpc>
              <a:spcBef>
                <a:spcPct val="50000"/>
              </a:spcBef>
              <a:spcAft>
                <a:spcPts val="600"/>
              </a:spcAft>
              <a:buSzPct val="75000"/>
              <a:buFont typeface="Arial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High efficiency is mandatory</a:t>
            </a:r>
            <a:br>
              <a:rPr lang="en-GB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</a:br>
            <a:r>
              <a:rPr lang="en-GB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	 K. Klein’s talk</a:t>
            </a:r>
            <a:endParaRPr lang="en-GB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defTabSz="407296">
              <a:lnSpc>
                <a:spcPct val="125000"/>
              </a:lnSpc>
              <a:spcBef>
                <a:spcPct val="50000"/>
              </a:spcBef>
              <a:spcAft>
                <a:spcPts val="600"/>
              </a:spcAft>
              <a:buSzPct val="75000"/>
              <a:buFont typeface="Arial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Handle switching noise</a:t>
            </a:r>
          </a:p>
          <a:p>
            <a:pPr defTabSz="407296">
              <a:lnSpc>
                <a:spcPct val="125000"/>
              </a:lnSpc>
              <a:spcBef>
                <a:spcPct val="50000"/>
              </a:spcBef>
              <a:spcAft>
                <a:spcPts val="600"/>
              </a:spcAft>
              <a:buSzPct val="75000"/>
              <a:buFont typeface="Arial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Use of air core coils mandatory due to</a:t>
            </a:r>
            <a:br>
              <a:rPr lang="en-GB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GB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magnetic field (3.8T) of CMS</a:t>
            </a:r>
            <a:br>
              <a:rPr lang="en-GB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GB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en-GB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en-GB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Current ripple leads to radiated noise</a:t>
            </a:r>
          </a:p>
          <a:p>
            <a:pPr defTabSz="407296">
              <a:lnSpc>
                <a:spcPct val="125000"/>
              </a:lnSpc>
              <a:spcBef>
                <a:spcPct val="50000"/>
              </a:spcBef>
              <a:spcAft>
                <a:spcPts val="600"/>
              </a:spcAft>
              <a:buSzPct val="75000"/>
              <a:buFont typeface="Arial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n-GB" dirty="0" smtClean="0"/>
              <a:t>Total material budget should be reduced</a:t>
            </a:r>
            <a:br>
              <a:rPr lang="en-GB" dirty="0" smtClean="0"/>
            </a:br>
            <a:r>
              <a:rPr lang="en-GB" dirty="0" smtClean="0"/>
              <a:t>   despite addition of converters</a:t>
            </a:r>
          </a:p>
          <a:p>
            <a:pPr defTabSz="407296">
              <a:lnSpc>
                <a:spcPct val="125000"/>
              </a:lnSpc>
              <a:spcBef>
                <a:spcPct val="50000"/>
              </a:spcBef>
              <a:spcAft>
                <a:spcPts val="600"/>
              </a:spcAft>
              <a:buSzPct val="75000"/>
              <a:buFont typeface="Arial" pitchFamily="34" charset="0"/>
              <a:buChar char="•"/>
            </a:pPr>
            <a:r>
              <a:rPr lang="en-GB" dirty="0" smtClean="0"/>
              <a:t> Small size required for integration close to</a:t>
            </a:r>
            <a:br>
              <a:rPr lang="en-GB" dirty="0" smtClean="0"/>
            </a:br>
            <a:r>
              <a:rPr lang="en-GB" dirty="0" smtClean="0"/>
              <a:t>  detector modules</a:t>
            </a:r>
          </a:p>
          <a:p>
            <a:pPr defTabSz="407296">
              <a:lnSpc>
                <a:spcPct val="125000"/>
              </a:lnSpc>
              <a:spcBef>
                <a:spcPct val="50000"/>
              </a:spcBef>
              <a:buSzPct val="75000"/>
            </a:pPr>
            <a:endParaRPr lang="en-GB" dirty="0" smtClean="0">
              <a:solidFill>
                <a:prstClr val="black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4" descr="C:\Nameless\Arbeit\talks\!nextMeeting\petalInjection\116x70_2x2_hybrid+pitch6.4\x116y70_pure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-12944" y="500836"/>
            <a:ext cx="5285312" cy="2903064"/>
          </a:xfrm>
          <a:prstGeom prst="rect">
            <a:avLst/>
          </a:prstGeom>
          <a:noFill/>
        </p:spPr>
      </p:pic>
      <p:sp>
        <p:nvSpPr>
          <p:cNvPr id="272405" name="Rectangle 21"/>
          <p:cNvSpPr>
            <a:spLocks noChangeArrowheads="1"/>
          </p:cNvSpPr>
          <p:nvPr/>
        </p:nvSpPr>
        <p:spPr bwMode="auto">
          <a:xfrm>
            <a:off x="0" y="0"/>
            <a:ext cx="9145588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400" b="1" dirty="0">
                <a:solidFill>
                  <a:srgbClr val="FFFFFF"/>
                </a:solidFill>
                <a:latin typeface="DejaVu Sans" pitchFamily="34" charset="2"/>
              </a:rPr>
              <a:t>			</a:t>
            </a:r>
            <a:r>
              <a:rPr lang="en-GB" sz="2400" b="1" dirty="0">
                <a:solidFill>
                  <a:srgbClr val="FFFFFF"/>
                </a:solidFill>
              </a:rPr>
              <a:t>Welcome</a:t>
            </a:r>
            <a:endParaRPr lang="en-GB" dirty="0">
              <a:solidFill>
                <a:srgbClr val="FFFFFF"/>
              </a:solidFill>
              <a:latin typeface="DejaVu Sans" pitchFamily="34" charset="2"/>
            </a:endParaRPr>
          </a:p>
        </p:txBody>
      </p:sp>
      <p:pic>
        <p:nvPicPr>
          <p:cNvPr id="272406" name="Picture 22" descr="balkenUnte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581"/>
            <a:ext cx="9158288" cy="500063"/>
          </a:xfrm>
          <a:prstGeom prst="rect">
            <a:avLst/>
          </a:prstGeom>
          <a:noFill/>
        </p:spPr>
      </p:pic>
      <p:pic>
        <p:nvPicPr>
          <p:cNvPr id="272407" name="Picture 2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05838" y="0"/>
            <a:ext cx="5397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0" y="6597657"/>
            <a:ext cx="9145588" cy="261938"/>
          </a:xfrm>
          <a:prstGeom prst="rect">
            <a:avLst/>
          </a:prstGeom>
          <a:gradFill rotWithShape="1">
            <a:gsLst>
              <a:gs pos="0">
                <a:srgbClr val="003399">
                  <a:gamma/>
                  <a:tint val="8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377" tIns="45692" rIns="91377" bIns="45692" anchor="ctr"/>
          <a:lstStyle/>
          <a:p>
            <a:endParaRPr lang="de-DE"/>
          </a:p>
        </p:txBody>
      </p:sp>
      <p:sp>
        <p:nvSpPr>
          <p:cNvPr id="17" name="Datumsplatzhalter 12"/>
          <p:cNvSpPr>
            <a:spLocks noGrp="1"/>
          </p:cNvSpPr>
          <p:nvPr>
            <p:ph type="dt" sz="half" idx="10"/>
          </p:nvPr>
        </p:nvSpPr>
        <p:spPr>
          <a:xfrm>
            <a:off x="762" y="6550472"/>
            <a:ext cx="2133600" cy="365125"/>
          </a:xfrm>
        </p:spPr>
        <p:txBody>
          <a:bodyPr/>
          <a:lstStyle/>
          <a:p>
            <a:r>
              <a:rPr lang="de-DE" smtClean="0">
                <a:solidFill>
                  <a:schemeClr val="bg1"/>
                </a:solidFill>
                <a:latin typeface="+mn-lt"/>
              </a:rPr>
              <a:t>31.03.2010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2143909" y="6550472"/>
            <a:ext cx="4786346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  <a:latin typeface="+mn-lt"/>
              </a:rPr>
              <a:t>Jan Sammet</a:t>
            </a:r>
            <a:endParaRPr lang="de-DE" dirty="0">
              <a:latin typeface="+mn-lt"/>
            </a:endParaRPr>
          </a:p>
        </p:txBody>
      </p:sp>
      <p:sp>
        <p:nvSpPr>
          <p:cNvPr id="18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6893988" y="6550472"/>
            <a:ext cx="2133600" cy="365125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- </a:t>
            </a:r>
            <a:fld id="{68BDF816-A340-4A1E-A272-4E05686E39AE}" type="slidenum">
              <a:rPr lang="de-DE" smtClean="0">
                <a:solidFill>
                  <a:schemeClr val="bg1"/>
                </a:solidFill>
                <a:latin typeface="+mn-lt"/>
              </a:rPr>
              <a:pPr/>
              <a:t>40</a:t>
            </a:fld>
            <a:r>
              <a:rPr lang="de-DE" dirty="0" smtClean="0">
                <a:solidFill>
                  <a:schemeClr val="bg1"/>
                </a:solidFill>
                <a:latin typeface="+mn-lt"/>
              </a:rPr>
              <a:t> -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11298" name="Picture 2" descr="C:\Nameless\Arbeit\talks\!nextMeeting\petalInjection\116x70_2x2_hybrid+pitch6.4\back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800000">
            <a:off x="5215736" y="929471"/>
            <a:ext cx="3857652" cy="2127213"/>
          </a:xfrm>
          <a:prstGeom prst="rect">
            <a:avLst/>
          </a:prstGeom>
          <a:noFill/>
        </p:spPr>
      </p:pic>
      <p:sp>
        <p:nvSpPr>
          <p:cNvPr id="22" name="Rechteck 21"/>
          <p:cNvSpPr/>
          <p:nvPr/>
        </p:nvSpPr>
        <p:spPr>
          <a:xfrm>
            <a:off x="4140504" y="572274"/>
            <a:ext cx="1003801" cy="271485"/>
          </a:xfrm>
          <a:prstGeom prst="rect">
            <a:avLst/>
          </a:prstGeom>
        </p:spPr>
        <p:txBody>
          <a:bodyPr wrap="none" lIns="91377" tIns="45692" rIns="91377" bIns="45692">
            <a:spAutoFit/>
          </a:bodyPr>
          <a:lstStyle/>
          <a:p>
            <a:r>
              <a:rPr lang="en-GB" sz="1200" dirty="0" smtClean="0"/>
              <a:t>ADC counts</a:t>
            </a:r>
            <a:endParaRPr lang="de-DE" sz="1200" dirty="0"/>
          </a:p>
        </p:txBody>
      </p:sp>
      <p:sp>
        <p:nvSpPr>
          <p:cNvPr id="23" name="Rechteck 22"/>
          <p:cNvSpPr/>
          <p:nvPr/>
        </p:nvSpPr>
        <p:spPr>
          <a:xfrm rot="16200000">
            <a:off x="-132213" y="1766945"/>
            <a:ext cx="647934" cy="271485"/>
          </a:xfrm>
          <a:prstGeom prst="rect">
            <a:avLst/>
          </a:prstGeom>
          <a:solidFill>
            <a:schemeClr val="bg1"/>
          </a:solidFill>
        </p:spPr>
        <p:txBody>
          <a:bodyPr wrap="none" lIns="91377" tIns="45692" rIns="91377" bIns="45692">
            <a:spAutoFit/>
          </a:bodyPr>
          <a:lstStyle/>
          <a:p>
            <a:r>
              <a:rPr lang="en-GB" sz="1200" dirty="0" smtClean="0"/>
              <a:t>y [mm]</a:t>
            </a:r>
            <a:endParaRPr lang="de-DE" sz="1200" dirty="0"/>
          </a:p>
        </p:txBody>
      </p:sp>
      <p:sp>
        <p:nvSpPr>
          <p:cNvPr id="24" name="Rechteck 23"/>
          <p:cNvSpPr/>
          <p:nvPr/>
        </p:nvSpPr>
        <p:spPr>
          <a:xfrm>
            <a:off x="2358223" y="3194851"/>
            <a:ext cx="647934" cy="271485"/>
          </a:xfrm>
          <a:prstGeom prst="rect">
            <a:avLst/>
          </a:prstGeom>
          <a:solidFill>
            <a:schemeClr val="bg1"/>
          </a:solidFill>
        </p:spPr>
        <p:txBody>
          <a:bodyPr wrap="none" lIns="91377" tIns="45692" rIns="91377" bIns="45692">
            <a:spAutoFit/>
          </a:bodyPr>
          <a:lstStyle/>
          <a:p>
            <a:r>
              <a:rPr lang="en-GB" sz="1200" dirty="0" smtClean="0"/>
              <a:t>x [mm]</a:t>
            </a:r>
            <a:endParaRPr lang="de-DE" sz="1200" dirty="0"/>
          </a:p>
        </p:txBody>
      </p:sp>
      <p:pic>
        <p:nvPicPr>
          <p:cNvPr id="28" name="Picture 4" descr="C:\Nameless\Arbeit\talks\!nextMeeting\petalInjection\116x70_2x2_hybrid+pitch6.4\x116y70_pure.png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3802478" y="3644115"/>
            <a:ext cx="5314922" cy="2903063"/>
          </a:xfrm>
          <a:prstGeom prst="rect">
            <a:avLst/>
          </a:prstGeom>
          <a:noFill/>
        </p:spPr>
      </p:pic>
      <p:sp>
        <p:nvSpPr>
          <p:cNvPr id="29" name="Rechteck 28"/>
          <p:cNvSpPr/>
          <p:nvPr/>
        </p:nvSpPr>
        <p:spPr>
          <a:xfrm>
            <a:off x="5787247" y="3572670"/>
            <a:ext cx="816249" cy="271485"/>
          </a:xfrm>
          <a:prstGeom prst="rect">
            <a:avLst/>
          </a:prstGeom>
        </p:spPr>
        <p:txBody>
          <a:bodyPr wrap="none" lIns="91377" tIns="45692" rIns="91377" bIns="45692">
            <a:spAutoFit/>
          </a:bodyPr>
          <a:lstStyle/>
          <a:p>
            <a:r>
              <a:rPr lang="en-GB" sz="1200" dirty="0" smtClean="0"/>
              <a:t>z</a:t>
            </a:r>
            <a:r>
              <a:rPr lang="en-GB" sz="1200" dirty="0" smtClean="0">
                <a:sym typeface="Symbol"/>
              </a:rPr>
              <a:t>10mm</a:t>
            </a:r>
            <a:r>
              <a:rPr lang="en-GB" sz="1200" dirty="0" smtClean="0"/>
              <a:t> </a:t>
            </a:r>
            <a:endParaRPr lang="de-DE" sz="1200" dirty="0"/>
          </a:p>
        </p:txBody>
      </p:sp>
      <p:sp>
        <p:nvSpPr>
          <p:cNvPr id="33" name="Rechteck 32"/>
          <p:cNvSpPr/>
          <p:nvPr/>
        </p:nvSpPr>
        <p:spPr>
          <a:xfrm>
            <a:off x="6072999" y="6271772"/>
            <a:ext cx="647934" cy="271485"/>
          </a:xfrm>
          <a:prstGeom prst="rect">
            <a:avLst/>
          </a:prstGeom>
          <a:solidFill>
            <a:schemeClr val="bg1"/>
          </a:solidFill>
        </p:spPr>
        <p:txBody>
          <a:bodyPr wrap="none" lIns="91377" tIns="45692" rIns="91377" bIns="45692">
            <a:spAutoFit/>
          </a:bodyPr>
          <a:lstStyle/>
          <a:p>
            <a:r>
              <a:rPr lang="en-GB" sz="1200" dirty="0" smtClean="0"/>
              <a:t>x [mm]</a:t>
            </a:r>
            <a:endParaRPr lang="de-DE" sz="1200" dirty="0"/>
          </a:p>
        </p:txBody>
      </p:sp>
      <p:sp>
        <p:nvSpPr>
          <p:cNvPr id="34" name="Rechteck 33"/>
          <p:cNvSpPr/>
          <p:nvPr/>
        </p:nvSpPr>
        <p:spPr>
          <a:xfrm rot="16200000">
            <a:off x="3695591" y="4898910"/>
            <a:ext cx="647934" cy="271485"/>
          </a:xfrm>
          <a:prstGeom prst="rect">
            <a:avLst/>
          </a:prstGeom>
          <a:solidFill>
            <a:schemeClr val="bg1"/>
          </a:solidFill>
        </p:spPr>
        <p:txBody>
          <a:bodyPr wrap="none" lIns="91377" tIns="45692" rIns="91377" bIns="45692">
            <a:spAutoFit/>
          </a:bodyPr>
          <a:lstStyle/>
          <a:p>
            <a:r>
              <a:rPr lang="en-GB" sz="1200" dirty="0" smtClean="0"/>
              <a:t>y [mm]</a:t>
            </a:r>
            <a:endParaRPr lang="de-DE" sz="1200" dirty="0"/>
          </a:p>
        </p:txBody>
      </p:sp>
      <p:sp>
        <p:nvSpPr>
          <p:cNvPr id="35" name="Rechteck 34"/>
          <p:cNvSpPr/>
          <p:nvPr/>
        </p:nvSpPr>
        <p:spPr>
          <a:xfrm>
            <a:off x="7998156" y="3715546"/>
            <a:ext cx="1003801" cy="271485"/>
          </a:xfrm>
          <a:prstGeom prst="rect">
            <a:avLst/>
          </a:prstGeom>
        </p:spPr>
        <p:txBody>
          <a:bodyPr wrap="none" lIns="91377" tIns="45692" rIns="91377" bIns="45692">
            <a:spAutoFit/>
          </a:bodyPr>
          <a:lstStyle/>
          <a:p>
            <a:r>
              <a:rPr lang="en-GB" sz="1200" dirty="0" smtClean="0"/>
              <a:t>ADC counts</a:t>
            </a:r>
            <a:endParaRPr lang="de-DE" sz="1200" dirty="0"/>
          </a:p>
        </p:txBody>
      </p:sp>
      <p:sp>
        <p:nvSpPr>
          <p:cNvPr id="36" name="Rectangle 2"/>
          <p:cNvSpPr>
            <a:spLocks noChangeArrowheads="1"/>
          </p:cNvSpPr>
          <p:nvPr/>
        </p:nvSpPr>
        <p:spPr bwMode="auto">
          <a:xfrm>
            <a:off x="1836745" y="0"/>
            <a:ext cx="67691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algn="ctr"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800" b="1" dirty="0" smtClean="0">
                <a:solidFill>
                  <a:srgbClr val="FFFFFF"/>
                </a:solidFill>
                <a:latin typeface="Calibri" pitchFamily="34" charset="0"/>
              </a:rPr>
              <a:t>B-Field Susceptibility (Higher Resolution)</a:t>
            </a:r>
            <a:endParaRPr lang="en-GB" sz="28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7" name="Text Box 13"/>
          <p:cNvSpPr txBox="1">
            <a:spLocks noChangeArrowheads="1"/>
          </p:cNvSpPr>
          <p:nvPr/>
        </p:nvSpPr>
        <p:spPr bwMode="auto">
          <a:xfrm>
            <a:off x="500835" y="3929867"/>
            <a:ext cx="2000264" cy="128657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defTabSz="407701">
              <a:spcAft>
                <a:spcPts val="0"/>
              </a:spcAft>
            </a:pPr>
            <a:r>
              <a:rPr lang="en-GB" dirty="0" smtClean="0">
                <a:sym typeface="Symbol" pitchFamily="18" charset="2"/>
              </a:rPr>
              <a:t>Scanned area:</a:t>
            </a:r>
          </a:p>
          <a:p>
            <a:pPr defTabSz="407701">
              <a:spcAft>
                <a:spcPts val="0"/>
              </a:spcAft>
            </a:pPr>
            <a:r>
              <a:rPr lang="en-GB" dirty="0" smtClean="0">
                <a:sym typeface="Symbol" pitchFamily="18" charset="2"/>
              </a:rPr>
              <a:t>- 116mm x 70mm</a:t>
            </a:r>
          </a:p>
          <a:p>
            <a:pPr defTabSz="407701">
              <a:spcAft>
                <a:spcPts val="0"/>
              </a:spcAft>
            </a:pPr>
            <a:endParaRPr lang="en-GB" dirty="0" smtClean="0">
              <a:sym typeface="Symbol" pitchFamily="18" charset="2"/>
            </a:endParaRPr>
          </a:p>
          <a:p>
            <a:pPr defTabSz="407701">
              <a:spcAft>
                <a:spcPts val="0"/>
              </a:spcAft>
            </a:pPr>
            <a:r>
              <a:rPr lang="en-GB" dirty="0" smtClean="0">
                <a:sym typeface="Symbol" pitchFamily="18" charset="2"/>
              </a:rPr>
              <a:t>Step size:</a:t>
            </a:r>
          </a:p>
          <a:p>
            <a:pPr defTabSz="407701">
              <a:spcAft>
                <a:spcPts val="0"/>
              </a:spcAft>
            </a:pPr>
            <a:r>
              <a:rPr lang="en-GB" dirty="0" smtClean="0">
                <a:sym typeface="Symbol" pitchFamily="18" charset="2"/>
              </a:rPr>
              <a:t>- 2mm x 2mm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4" descr="C:\Nameless\Arbeit\talks\!nextMeeting\petalInjection\116x70_2x2_hybrid+pitch6.4\x116y70_pure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-12944" y="500843"/>
            <a:ext cx="5285312" cy="2903063"/>
          </a:xfrm>
          <a:prstGeom prst="rect">
            <a:avLst/>
          </a:prstGeom>
          <a:noFill/>
        </p:spPr>
      </p:pic>
      <p:sp>
        <p:nvSpPr>
          <p:cNvPr id="272405" name="Rectangle 21"/>
          <p:cNvSpPr>
            <a:spLocks noChangeArrowheads="1"/>
          </p:cNvSpPr>
          <p:nvPr/>
        </p:nvSpPr>
        <p:spPr bwMode="auto">
          <a:xfrm>
            <a:off x="0" y="0"/>
            <a:ext cx="9145588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400" b="1" dirty="0">
                <a:solidFill>
                  <a:srgbClr val="FFFFFF"/>
                </a:solidFill>
                <a:latin typeface="DejaVu Sans" pitchFamily="34" charset="2"/>
              </a:rPr>
              <a:t>			</a:t>
            </a:r>
            <a:r>
              <a:rPr lang="en-GB" sz="2400" b="1" dirty="0">
                <a:solidFill>
                  <a:srgbClr val="FFFFFF"/>
                </a:solidFill>
              </a:rPr>
              <a:t>Welcome</a:t>
            </a:r>
            <a:endParaRPr lang="en-GB" dirty="0">
              <a:solidFill>
                <a:srgbClr val="FFFFFF"/>
              </a:solidFill>
              <a:latin typeface="DejaVu Sans" pitchFamily="34" charset="2"/>
            </a:endParaRPr>
          </a:p>
        </p:txBody>
      </p:sp>
      <p:pic>
        <p:nvPicPr>
          <p:cNvPr id="272406" name="Picture 22" descr="balkenUnte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581"/>
            <a:ext cx="9158288" cy="500063"/>
          </a:xfrm>
          <a:prstGeom prst="rect">
            <a:avLst/>
          </a:prstGeom>
          <a:noFill/>
        </p:spPr>
      </p:pic>
      <p:pic>
        <p:nvPicPr>
          <p:cNvPr id="272407" name="Picture 2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05838" y="0"/>
            <a:ext cx="5397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0" y="6597657"/>
            <a:ext cx="9145588" cy="261938"/>
          </a:xfrm>
          <a:prstGeom prst="rect">
            <a:avLst/>
          </a:prstGeom>
          <a:gradFill rotWithShape="1">
            <a:gsLst>
              <a:gs pos="0">
                <a:srgbClr val="003399">
                  <a:gamma/>
                  <a:tint val="8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377" tIns="45692" rIns="91377" bIns="45692" anchor="ctr"/>
          <a:lstStyle/>
          <a:p>
            <a:endParaRPr lang="de-DE"/>
          </a:p>
        </p:txBody>
      </p:sp>
      <p:sp>
        <p:nvSpPr>
          <p:cNvPr id="17" name="Datumsplatzhalter 12"/>
          <p:cNvSpPr>
            <a:spLocks noGrp="1"/>
          </p:cNvSpPr>
          <p:nvPr>
            <p:ph type="dt" sz="half" idx="10"/>
          </p:nvPr>
        </p:nvSpPr>
        <p:spPr>
          <a:xfrm>
            <a:off x="762" y="6550472"/>
            <a:ext cx="2133600" cy="365125"/>
          </a:xfrm>
        </p:spPr>
        <p:txBody>
          <a:bodyPr/>
          <a:lstStyle/>
          <a:p>
            <a:r>
              <a:rPr lang="de-DE" smtClean="0">
                <a:solidFill>
                  <a:schemeClr val="bg1"/>
                </a:solidFill>
                <a:latin typeface="+mn-lt"/>
              </a:rPr>
              <a:t>31.03.2010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2143909" y="6550472"/>
            <a:ext cx="4786346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  <a:latin typeface="+mn-lt"/>
              </a:rPr>
              <a:t>Jan Sammet</a:t>
            </a:r>
            <a:endParaRPr lang="de-DE" dirty="0">
              <a:latin typeface="+mn-lt"/>
            </a:endParaRPr>
          </a:p>
        </p:txBody>
      </p:sp>
      <p:sp>
        <p:nvSpPr>
          <p:cNvPr id="18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6893988" y="6550472"/>
            <a:ext cx="2133600" cy="365125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- </a:t>
            </a:r>
            <a:fld id="{68BDF816-A340-4A1E-A272-4E05686E39AE}" type="slidenum">
              <a:rPr lang="de-DE" smtClean="0">
                <a:solidFill>
                  <a:schemeClr val="bg1"/>
                </a:solidFill>
                <a:latin typeface="+mn-lt"/>
              </a:rPr>
              <a:pPr/>
              <a:t>41</a:t>
            </a:fld>
            <a:r>
              <a:rPr lang="de-DE" dirty="0" smtClean="0">
                <a:solidFill>
                  <a:schemeClr val="bg1"/>
                </a:solidFill>
                <a:latin typeface="+mn-lt"/>
              </a:rPr>
              <a:t> -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11298" name="Picture 2" descr="C:\Nameless\Arbeit\talks\!nextMeeting\petalInjection\116x70_2x2_hybrid+pitch6.4\back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800000">
            <a:off x="5215736" y="929471"/>
            <a:ext cx="3857652" cy="2127213"/>
          </a:xfrm>
          <a:prstGeom prst="rect">
            <a:avLst/>
          </a:prstGeom>
          <a:noFill/>
        </p:spPr>
      </p:pic>
      <p:sp>
        <p:nvSpPr>
          <p:cNvPr id="22" name="Rechteck 21"/>
          <p:cNvSpPr/>
          <p:nvPr/>
        </p:nvSpPr>
        <p:spPr>
          <a:xfrm>
            <a:off x="4140504" y="572274"/>
            <a:ext cx="1003801" cy="271485"/>
          </a:xfrm>
          <a:prstGeom prst="rect">
            <a:avLst/>
          </a:prstGeom>
        </p:spPr>
        <p:txBody>
          <a:bodyPr wrap="none" lIns="91377" tIns="45692" rIns="91377" bIns="45692">
            <a:spAutoFit/>
          </a:bodyPr>
          <a:lstStyle/>
          <a:p>
            <a:r>
              <a:rPr lang="en-GB" sz="1200" dirty="0" smtClean="0"/>
              <a:t>ADC counts</a:t>
            </a:r>
            <a:endParaRPr lang="de-DE" sz="1200" dirty="0"/>
          </a:p>
        </p:txBody>
      </p:sp>
      <p:sp>
        <p:nvSpPr>
          <p:cNvPr id="23" name="Rechteck 22"/>
          <p:cNvSpPr/>
          <p:nvPr/>
        </p:nvSpPr>
        <p:spPr>
          <a:xfrm rot="16200000">
            <a:off x="-132213" y="1766945"/>
            <a:ext cx="647934" cy="271485"/>
          </a:xfrm>
          <a:prstGeom prst="rect">
            <a:avLst/>
          </a:prstGeom>
          <a:solidFill>
            <a:schemeClr val="bg1"/>
          </a:solidFill>
        </p:spPr>
        <p:txBody>
          <a:bodyPr wrap="none" lIns="91377" tIns="45692" rIns="91377" bIns="45692">
            <a:spAutoFit/>
          </a:bodyPr>
          <a:lstStyle/>
          <a:p>
            <a:r>
              <a:rPr lang="en-GB" sz="1200" dirty="0" smtClean="0"/>
              <a:t>y [mm]</a:t>
            </a:r>
            <a:endParaRPr lang="de-DE" sz="1200" dirty="0"/>
          </a:p>
        </p:txBody>
      </p:sp>
      <p:sp>
        <p:nvSpPr>
          <p:cNvPr id="24" name="Rechteck 23"/>
          <p:cNvSpPr/>
          <p:nvPr/>
        </p:nvSpPr>
        <p:spPr>
          <a:xfrm>
            <a:off x="2358223" y="3194851"/>
            <a:ext cx="647934" cy="271485"/>
          </a:xfrm>
          <a:prstGeom prst="rect">
            <a:avLst/>
          </a:prstGeom>
          <a:solidFill>
            <a:schemeClr val="bg1"/>
          </a:solidFill>
        </p:spPr>
        <p:txBody>
          <a:bodyPr wrap="none" lIns="91377" tIns="45692" rIns="91377" bIns="45692">
            <a:spAutoFit/>
          </a:bodyPr>
          <a:lstStyle/>
          <a:p>
            <a:r>
              <a:rPr lang="en-GB" sz="1200" dirty="0" smtClean="0"/>
              <a:t>x [mm]</a:t>
            </a:r>
            <a:endParaRPr lang="de-DE" sz="1200" dirty="0"/>
          </a:p>
        </p:txBody>
      </p:sp>
      <p:pic>
        <p:nvPicPr>
          <p:cNvPr id="28" name="Picture 4" descr="C:\Nameless\Arbeit\talks\!nextMeeting\petalInjection\116x70_2x2_hybrid+pitch6.4\x116y70_pure.png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3802478" y="3644108"/>
            <a:ext cx="5314922" cy="2903062"/>
          </a:xfrm>
          <a:prstGeom prst="rect">
            <a:avLst/>
          </a:prstGeom>
          <a:noFill/>
        </p:spPr>
      </p:pic>
      <p:sp>
        <p:nvSpPr>
          <p:cNvPr id="29" name="Rechteck 28"/>
          <p:cNvSpPr/>
          <p:nvPr/>
        </p:nvSpPr>
        <p:spPr>
          <a:xfrm>
            <a:off x="5787247" y="3572670"/>
            <a:ext cx="816249" cy="271485"/>
          </a:xfrm>
          <a:prstGeom prst="rect">
            <a:avLst/>
          </a:prstGeom>
        </p:spPr>
        <p:txBody>
          <a:bodyPr wrap="none" lIns="91377" tIns="45692" rIns="91377" bIns="45692">
            <a:spAutoFit/>
          </a:bodyPr>
          <a:lstStyle/>
          <a:p>
            <a:r>
              <a:rPr lang="en-GB" sz="1200" dirty="0" smtClean="0"/>
              <a:t>z</a:t>
            </a:r>
            <a:r>
              <a:rPr lang="en-GB" sz="1200" dirty="0" smtClean="0">
                <a:sym typeface="Symbol"/>
              </a:rPr>
              <a:t>10mm</a:t>
            </a:r>
            <a:r>
              <a:rPr lang="en-GB" sz="1200" dirty="0" smtClean="0"/>
              <a:t> </a:t>
            </a:r>
            <a:endParaRPr lang="de-DE" sz="1200" dirty="0"/>
          </a:p>
        </p:txBody>
      </p:sp>
      <p:sp>
        <p:nvSpPr>
          <p:cNvPr id="33" name="Rechteck 32"/>
          <p:cNvSpPr/>
          <p:nvPr/>
        </p:nvSpPr>
        <p:spPr>
          <a:xfrm>
            <a:off x="6072999" y="6271772"/>
            <a:ext cx="647934" cy="271485"/>
          </a:xfrm>
          <a:prstGeom prst="rect">
            <a:avLst/>
          </a:prstGeom>
          <a:solidFill>
            <a:schemeClr val="bg1"/>
          </a:solidFill>
        </p:spPr>
        <p:txBody>
          <a:bodyPr wrap="none" lIns="91377" tIns="45692" rIns="91377" bIns="45692">
            <a:spAutoFit/>
          </a:bodyPr>
          <a:lstStyle/>
          <a:p>
            <a:r>
              <a:rPr lang="en-GB" sz="1200" dirty="0" smtClean="0"/>
              <a:t>x [mm]</a:t>
            </a:r>
            <a:endParaRPr lang="de-DE" sz="1200" dirty="0"/>
          </a:p>
        </p:txBody>
      </p:sp>
      <p:sp>
        <p:nvSpPr>
          <p:cNvPr id="34" name="Rechteck 33"/>
          <p:cNvSpPr/>
          <p:nvPr/>
        </p:nvSpPr>
        <p:spPr>
          <a:xfrm rot="16200000">
            <a:off x="3686066" y="4898910"/>
            <a:ext cx="647934" cy="271485"/>
          </a:xfrm>
          <a:prstGeom prst="rect">
            <a:avLst/>
          </a:prstGeom>
          <a:solidFill>
            <a:schemeClr val="bg1"/>
          </a:solidFill>
        </p:spPr>
        <p:txBody>
          <a:bodyPr wrap="none" lIns="91377" tIns="45692" rIns="91377" bIns="45692">
            <a:spAutoFit/>
          </a:bodyPr>
          <a:lstStyle/>
          <a:p>
            <a:r>
              <a:rPr lang="en-GB" sz="1200" dirty="0" smtClean="0"/>
              <a:t>y [mm]</a:t>
            </a:r>
            <a:endParaRPr lang="de-DE" sz="1200" dirty="0"/>
          </a:p>
        </p:txBody>
      </p:sp>
      <p:sp>
        <p:nvSpPr>
          <p:cNvPr id="35" name="Rechteck 34"/>
          <p:cNvSpPr/>
          <p:nvPr/>
        </p:nvSpPr>
        <p:spPr>
          <a:xfrm>
            <a:off x="7998156" y="3715546"/>
            <a:ext cx="1003801" cy="271485"/>
          </a:xfrm>
          <a:prstGeom prst="rect">
            <a:avLst/>
          </a:prstGeom>
        </p:spPr>
        <p:txBody>
          <a:bodyPr wrap="none" lIns="91377" tIns="45692" rIns="91377" bIns="45692">
            <a:spAutoFit/>
          </a:bodyPr>
          <a:lstStyle/>
          <a:p>
            <a:r>
              <a:rPr lang="en-GB" sz="1200" dirty="0" smtClean="0"/>
              <a:t>ADC counts</a:t>
            </a:r>
            <a:endParaRPr lang="de-DE" sz="1200" dirty="0"/>
          </a:p>
        </p:txBody>
      </p:sp>
      <p:sp>
        <p:nvSpPr>
          <p:cNvPr id="36" name="Rectangle 2"/>
          <p:cNvSpPr>
            <a:spLocks noChangeArrowheads="1"/>
          </p:cNvSpPr>
          <p:nvPr/>
        </p:nvSpPr>
        <p:spPr bwMode="auto">
          <a:xfrm>
            <a:off x="1836745" y="0"/>
            <a:ext cx="67691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algn="ctr"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800" b="1" dirty="0" smtClean="0">
                <a:solidFill>
                  <a:srgbClr val="FFFFFF"/>
                </a:solidFill>
                <a:latin typeface="Calibri" pitchFamily="34" charset="0"/>
              </a:rPr>
              <a:t>E-Field Susceptibility</a:t>
            </a:r>
            <a:endParaRPr lang="en-GB" sz="28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500835" y="3929867"/>
            <a:ext cx="2000264" cy="128657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defTabSz="407701">
              <a:spcAft>
                <a:spcPts val="0"/>
              </a:spcAft>
            </a:pPr>
            <a:r>
              <a:rPr lang="en-GB" dirty="0" smtClean="0">
                <a:sym typeface="Symbol" pitchFamily="18" charset="2"/>
              </a:rPr>
              <a:t>Scanned area:</a:t>
            </a:r>
          </a:p>
          <a:p>
            <a:pPr defTabSz="407701">
              <a:spcAft>
                <a:spcPts val="0"/>
              </a:spcAft>
            </a:pPr>
            <a:r>
              <a:rPr lang="en-GB" dirty="0" smtClean="0">
                <a:sym typeface="Symbol" pitchFamily="18" charset="2"/>
              </a:rPr>
              <a:t>- 116mm x 70mm</a:t>
            </a:r>
          </a:p>
          <a:p>
            <a:pPr defTabSz="407701">
              <a:spcAft>
                <a:spcPts val="0"/>
              </a:spcAft>
            </a:pPr>
            <a:endParaRPr lang="en-GB" dirty="0" smtClean="0">
              <a:sym typeface="Symbol" pitchFamily="18" charset="2"/>
            </a:endParaRPr>
          </a:p>
          <a:p>
            <a:pPr defTabSz="407701">
              <a:spcAft>
                <a:spcPts val="0"/>
              </a:spcAft>
            </a:pPr>
            <a:r>
              <a:rPr lang="en-GB" dirty="0" smtClean="0">
                <a:sym typeface="Symbol" pitchFamily="18" charset="2"/>
              </a:rPr>
              <a:t>Step size:</a:t>
            </a:r>
          </a:p>
          <a:p>
            <a:pPr defTabSz="407701">
              <a:spcAft>
                <a:spcPts val="0"/>
              </a:spcAft>
            </a:pPr>
            <a:r>
              <a:rPr lang="en-GB" dirty="0" smtClean="0">
                <a:sym typeface="Symbol" pitchFamily="18" charset="2"/>
              </a:rPr>
              <a:t>- 2mm x 2mm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1300" name="Picture 4" descr="C:\Nameless\Arbeit\talks\!nextMeeting\petalInjection\116x70_2x2_hybrid+pitch6.4\x116y70_pure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802478" y="3644115"/>
            <a:ext cx="5314922" cy="2903063"/>
          </a:xfrm>
          <a:prstGeom prst="rect">
            <a:avLst/>
          </a:prstGeom>
          <a:noFill/>
        </p:spPr>
      </p:pic>
      <p:sp>
        <p:nvSpPr>
          <p:cNvPr id="272405" name="Rectangle 21"/>
          <p:cNvSpPr>
            <a:spLocks noChangeArrowheads="1"/>
          </p:cNvSpPr>
          <p:nvPr/>
        </p:nvSpPr>
        <p:spPr bwMode="auto">
          <a:xfrm>
            <a:off x="0" y="0"/>
            <a:ext cx="9145588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400" b="1" dirty="0">
                <a:solidFill>
                  <a:srgbClr val="FFFFFF"/>
                </a:solidFill>
                <a:latin typeface="DejaVu Sans" pitchFamily="34" charset="2"/>
              </a:rPr>
              <a:t>			</a:t>
            </a:r>
            <a:r>
              <a:rPr lang="en-GB" sz="2400" b="1" dirty="0">
                <a:solidFill>
                  <a:srgbClr val="FFFFFF"/>
                </a:solidFill>
              </a:rPr>
              <a:t>Welcome</a:t>
            </a:r>
            <a:endParaRPr lang="en-GB" dirty="0">
              <a:solidFill>
                <a:srgbClr val="FFFFFF"/>
              </a:solidFill>
              <a:latin typeface="DejaVu Sans" pitchFamily="34" charset="2"/>
            </a:endParaRPr>
          </a:p>
        </p:txBody>
      </p:sp>
      <p:pic>
        <p:nvPicPr>
          <p:cNvPr id="272406" name="Picture 22" descr="balkenUnte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581"/>
            <a:ext cx="9158288" cy="500063"/>
          </a:xfrm>
          <a:prstGeom prst="rect">
            <a:avLst/>
          </a:prstGeom>
          <a:noFill/>
        </p:spPr>
      </p:pic>
      <p:pic>
        <p:nvPicPr>
          <p:cNvPr id="272407" name="Picture 2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05838" y="0"/>
            <a:ext cx="5397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0" y="6597657"/>
            <a:ext cx="9145588" cy="261938"/>
          </a:xfrm>
          <a:prstGeom prst="rect">
            <a:avLst/>
          </a:prstGeom>
          <a:gradFill rotWithShape="1">
            <a:gsLst>
              <a:gs pos="0">
                <a:srgbClr val="003399">
                  <a:gamma/>
                  <a:tint val="8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377" tIns="45692" rIns="91377" bIns="45692" anchor="ctr"/>
          <a:lstStyle/>
          <a:p>
            <a:endParaRPr lang="de-DE"/>
          </a:p>
        </p:txBody>
      </p:sp>
      <p:sp>
        <p:nvSpPr>
          <p:cNvPr id="17" name="Datumsplatzhalter 12"/>
          <p:cNvSpPr>
            <a:spLocks noGrp="1"/>
          </p:cNvSpPr>
          <p:nvPr>
            <p:ph type="dt" sz="half" idx="10"/>
          </p:nvPr>
        </p:nvSpPr>
        <p:spPr>
          <a:xfrm>
            <a:off x="762" y="6550472"/>
            <a:ext cx="2133600" cy="365125"/>
          </a:xfrm>
        </p:spPr>
        <p:txBody>
          <a:bodyPr/>
          <a:lstStyle/>
          <a:p>
            <a:r>
              <a:rPr lang="de-DE" smtClean="0">
                <a:solidFill>
                  <a:schemeClr val="bg1"/>
                </a:solidFill>
                <a:latin typeface="+mn-lt"/>
              </a:rPr>
              <a:t>31.03.2010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2143909" y="6550472"/>
            <a:ext cx="4786346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  <a:latin typeface="+mn-lt"/>
              </a:rPr>
              <a:t>Jan Sammet</a:t>
            </a:r>
            <a:endParaRPr lang="de-DE" dirty="0">
              <a:latin typeface="+mn-lt"/>
            </a:endParaRPr>
          </a:p>
        </p:txBody>
      </p:sp>
      <p:sp>
        <p:nvSpPr>
          <p:cNvPr id="18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6893988" y="6550472"/>
            <a:ext cx="2133600" cy="365125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- </a:t>
            </a:r>
            <a:fld id="{68BDF816-A340-4A1E-A272-4E05686E39AE}" type="slidenum">
              <a:rPr lang="de-DE" smtClean="0">
                <a:solidFill>
                  <a:schemeClr val="bg1"/>
                </a:solidFill>
                <a:latin typeface="+mn-lt"/>
              </a:rPr>
              <a:pPr/>
              <a:t>42</a:t>
            </a:fld>
            <a:r>
              <a:rPr lang="de-DE" dirty="0" smtClean="0">
                <a:solidFill>
                  <a:schemeClr val="bg1"/>
                </a:solidFill>
                <a:latin typeface="+mn-lt"/>
              </a:rPr>
              <a:t> -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836745" y="0"/>
            <a:ext cx="67691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algn="ctr"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800" b="1" dirty="0" smtClean="0">
                <a:solidFill>
                  <a:srgbClr val="FFFFFF"/>
                </a:solidFill>
                <a:latin typeface="Calibri" pitchFamily="34" charset="0"/>
              </a:rPr>
              <a:t>B-Field Susceptibility - Noise Distribution</a:t>
            </a:r>
            <a:endParaRPr lang="en-GB" sz="28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1" name="Rechteck 30"/>
          <p:cNvSpPr/>
          <p:nvPr/>
        </p:nvSpPr>
        <p:spPr>
          <a:xfrm>
            <a:off x="5787247" y="3572670"/>
            <a:ext cx="816249" cy="271485"/>
          </a:xfrm>
          <a:prstGeom prst="rect">
            <a:avLst/>
          </a:prstGeom>
        </p:spPr>
        <p:txBody>
          <a:bodyPr wrap="none" lIns="91377" tIns="45692" rIns="91377" bIns="45692">
            <a:spAutoFit/>
          </a:bodyPr>
          <a:lstStyle/>
          <a:p>
            <a:r>
              <a:rPr lang="en-GB" sz="1200" dirty="0" smtClean="0"/>
              <a:t>z</a:t>
            </a:r>
            <a:r>
              <a:rPr lang="en-GB" sz="1200" dirty="0" smtClean="0">
                <a:sym typeface="Symbol"/>
              </a:rPr>
              <a:t>10mm</a:t>
            </a:r>
            <a:r>
              <a:rPr lang="en-GB" sz="1200" dirty="0" smtClean="0"/>
              <a:t> </a:t>
            </a:r>
            <a:endParaRPr lang="de-DE" sz="1200" dirty="0"/>
          </a:p>
        </p:txBody>
      </p:sp>
      <p:pic>
        <p:nvPicPr>
          <p:cNvPr id="315394" name="Picture 2" descr="C:\Nameless\Arbeit\talks\!nextMeeting\petalInjection\116x70_2x2_hybrid+pitch6.4\injectionSelection\injectionSelection_sub0_ring6_ringPos4_noise_y_from_1.5_till_10.5.pn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115527" y="572281"/>
            <a:ext cx="5671719" cy="4090973"/>
          </a:xfrm>
          <a:prstGeom prst="rect">
            <a:avLst/>
          </a:prstGeom>
          <a:noFill/>
        </p:spPr>
      </p:pic>
      <p:grpSp>
        <p:nvGrpSpPr>
          <p:cNvPr id="2" name="Gruppieren 44"/>
          <p:cNvGrpSpPr/>
          <p:nvPr/>
        </p:nvGrpSpPr>
        <p:grpSpPr>
          <a:xfrm>
            <a:off x="4180749" y="1662926"/>
            <a:ext cx="3650767" cy="3286148"/>
            <a:chOff x="4180742" y="1662926"/>
            <a:chExt cx="3650767" cy="3286148"/>
          </a:xfrm>
          <a:effectLst>
            <a:glow rad="63500">
              <a:schemeClr val="tx1">
                <a:alpha val="40000"/>
              </a:schemeClr>
            </a:glow>
          </a:effectLst>
        </p:grpSpPr>
        <p:cxnSp>
          <p:nvCxnSpPr>
            <p:cNvPr id="41" name="Gerade Verbindung mit Pfeil 40"/>
            <p:cNvCxnSpPr/>
            <p:nvPr/>
          </p:nvCxnSpPr>
          <p:spPr>
            <a:xfrm rot="5400000">
              <a:off x="6187641" y="3305206"/>
              <a:ext cx="3286148" cy="1588"/>
            </a:xfrm>
            <a:prstGeom prst="straightConnector1">
              <a:avLst/>
            </a:prstGeom>
            <a:ln w="25400">
              <a:solidFill>
                <a:srgbClr val="FF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42"/>
            <p:cNvCxnSpPr/>
            <p:nvPr/>
          </p:nvCxnSpPr>
          <p:spPr>
            <a:xfrm rot="10800000">
              <a:off x="4180742" y="1671276"/>
              <a:ext cx="3643338" cy="0"/>
            </a:xfrm>
            <a:prstGeom prst="line">
              <a:avLst/>
            </a:prstGeom>
            <a:ln w="25400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uppieren 53"/>
          <p:cNvGrpSpPr/>
          <p:nvPr/>
        </p:nvGrpSpPr>
        <p:grpSpPr>
          <a:xfrm>
            <a:off x="4001291" y="2858290"/>
            <a:ext cx="3176750" cy="1622270"/>
            <a:chOff x="4180742" y="1662926"/>
            <a:chExt cx="3650767" cy="3286148"/>
          </a:xfrm>
          <a:effectLst>
            <a:glow rad="63500">
              <a:schemeClr val="tx1">
                <a:alpha val="40000"/>
              </a:schemeClr>
            </a:glow>
          </a:effectLst>
        </p:grpSpPr>
        <p:cxnSp>
          <p:nvCxnSpPr>
            <p:cNvPr id="55" name="Gerade Verbindung mit Pfeil 54"/>
            <p:cNvCxnSpPr/>
            <p:nvPr/>
          </p:nvCxnSpPr>
          <p:spPr>
            <a:xfrm rot="5400000">
              <a:off x="6187641" y="3305206"/>
              <a:ext cx="3286148" cy="1588"/>
            </a:xfrm>
            <a:prstGeom prst="straightConnector1">
              <a:avLst/>
            </a:prstGeom>
            <a:ln w="25400">
              <a:solidFill>
                <a:srgbClr val="8B764B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Gerade Verbindung 55"/>
            <p:cNvCxnSpPr/>
            <p:nvPr/>
          </p:nvCxnSpPr>
          <p:spPr>
            <a:xfrm rot="10800000">
              <a:off x="4180742" y="1671276"/>
              <a:ext cx="3643338" cy="0"/>
            </a:xfrm>
            <a:prstGeom prst="line">
              <a:avLst/>
            </a:prstGeom>
            <a:ln w="25400">
              <a:solidFill>
                <a:srgbClr val="8B76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uppieren 59"/>
          <p:cNvGrpSpPr/>
          <p:nvPr/>
        </p:nvGrpSpPr>
        <p:grpSpPr>
          <a:xfrm>
            <a:off x="3870177" y="3537580"/>
            <a:ext cx="3176750" cy="1622270"/>
            <a:chOff x="4180742" y="1662926"/>
            <a:chExt cx="3650767" cy="3286148"/>
          </a:xfrm>
          <a:effectLst>
            <a:glow rad="63500">
              <a:schemeClr val="tx1">
                <a:alpha val="40000"/>
              </a:schemeClr>
            </a:glow>
          </a:effectLst>
        </p:grpSpPr>
        <p:cxnSp>
          <p:nvCxnSpPr>
            <p:cNvPr id="61" name="Gerade Verbindung mit Pfeil 60"/>
            <p:cNvCxnSpPr/>
            <p:nvPr/>
          </p:nvCxnSpPr>
          <p:spPr>
            <a:xfrm rot="5400000">
              <a:off x="6187641" y="3305206"/>
              <a:ext cx="3286148" cy="1588"/>
            </a:xfrm>
            <a:prstGeom prst="straightConnector1">
              <a:avLst/>
            </a:prstGeom>
            <a:ln w="2540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Gerade Verbindung 61"/>
            <p:cNvCxnSpPr/>
            <p:nvPr/>
          </p:nvCxnSpPr>
          <p:spPr>
            <a:xfrm rot="10800000">
              <a:off x="4180742" y="1671276"/>
              <a:ext cx="3643338" cy="0"/>
            </a:xfrm>
            <a:prstGeom prst="line">
              <a:avLst/>
            </a:prstGeom>
            <a:ln w="254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Rechteck 25"/>
          <p:cNvSpPr/>
          <p:nvPr/>
        </p:nvSpPr>
        <p:spPr>
          <a:xfrm>
            <a:off x="6072999" y="6271772"/>
            <a:ext cx="647934" cy="271485"/>
          </a:xfrm>
          <a:prstGeom prst="rect">
            <a:avLst/>
          </a:prstGeom>
          <a:solidFill>
            <a:schemeClr val="bg1"/>
          </a:solidFill>
        </p:spPr>
        <p:txBody>
          <a:bodyPr wrap="none" lIns="91377" tIns="45692" rIns="91377" bIns="45692">
            <a:spAutoFit/>
          </a:bodyPr>
          <a:lstStyle/>
          <a:p>
            <a:r>
              <a:rPr lang="en-GB" sz="1200" dirty="0" smtClean="0"/>
              <a:t>x [mm]</a:t>
            </a:r>
            <a:endParaRPr lang="de-DE" sz="1200" dirty="0"/>
          </a:p>
        </p:txBody>
      </p:sp>
      <p:sp>
        <p:nvSpPr>
          <p:cNvPr id="25" name="Rechteck 24"/>
          <p:cNvSpPr/>
          <p:nvPr/>
        </p:nvSpPr>
        <p:spPr>
          <a:xfrm rot="16200000">
            <a:off x="3695591" y="4898910"/>
            <a:ext cx="647934" cy="271485"/>
          </a:xfrm>
          <a:prstGeom prst="rect">
            <a:avLst/>
          </a:prstGeom>
          <a:solidFill>
            <a:schemeClr val="bg1"/>
          </a:solidFill>
        </p:spPr>
        <p:txBody>
          <a:bodyPr wrap="none" lIns="91377" tIns="45692" rIns="91377" bIns="45692">
            <a:spAutoFit/>
          </a:bodyPr>
          <a:lstStyle/>
          <a:p>
            <a:r>
              <a:rPr lang="en-GB" sz="1200" dirty="0" smtClean="0"/>
              <a:t>y [mm]</a:t>
            </a:r>
            <a:endParaRPr lang="de-DE" sz="1200" dirty="0"/>
          </a:p>
        </p:txBody>
      </p:sp>
      <p:sp>
        <p:nvSpPr>
          <p:cNvPr id="27" name="Rechteck 26"/>
          <p:cNvSpPr/>
          <p:nvPr/>
        </p:nvSpPr>
        <p:spPr>
          <a:xfrm>
            <a:off x="7998156" y="3715546"/>
            <a:ext cx="1003801" cy="271485"/>
          </a:xfrm>
          <a:prstGeom prst="rect">
            <a:avLst/>
          </a:prstGeom>
        </p:spPr>
        <p:txBody>
          <a:bodyPr wrap="none" lIns="91377" tIns="45692" rIns="91377" bIns="45692">
            <a:spAutoFit/>
          </a:bodyPr>
          <a:lstStyle/>
          <a:p>
            <a:r>
              <a:rPr lang="en-GB" sz="1200" dirty="0" smtClean="0"/>
              <a:t>ADC counts</a:t>
            </a:r>
            <a:endParaRPr lang="de-DE" sz="1200" dirty="0"/>
          </a:p>
        </p:txBody>
      </p:sp>
      <p:cxnSp>
        <p:nvCxnSpPr>
          <p:cNvPr id="57" name="Gewinkelte Verbindung 56"/>
          <p:cNvCxnSpPr/>
          <p:nvPr/>
        </p:nvCxnSpPr>
        <p:spPr>
          <a:xfrm>
            <a:off x="858018" y="4072736"/>
            <a:ext cx="7664190" cy="2172616"/>
          </a:xfrm>
          <a:prstGeom prst="bentConnector3">
            <a:avLst>
              <a:gd name="adj1" fmla="val 10"/>
            </a:avLst>
          </a:prstGeom>
          <a:ln w="25400">
            <a:solidFill>
              <a:schemeClr val="accent3">
                <a:lumMod val="60000"/>
                <a:lumOff val="40000"/>
              </a:schemeClr>
            </a:solidFill>
            <a:tailEnd type="arrow"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winkelte Verbindung 22"/>
          <p:cNvCxnSpPr/>
          <p:nvPr/>
        </p:nvCxnSpPr>
        <p:spPr>
          <a:xfrm>
            <a:off x="1072339" y="3786984"/>
            <a:ext cx="4185468" cy="1580544"/>
          </a:xfrm>
          <a:prstGeom prst="bentConnector3">
            <a:avLst>
              <a:gd name="adj1" fmla="val -30"/>
            </a:avLst>
          </a:prstGeom>
          <a:ln w="25400">
            <a:solidFill>
              <a:srgbClr val="FF0000"/>
            </a:solidFill>
            <a:tailEnd type="arrow"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winkelte Verbindung 49"/>
          <p:cNvCxnSpPr/>
          <p:nvPr/>
        </p:nvCxnSpPr>
        <p:spPr>
          <a:xfrm>
            <a:off x="2215340" y="3715553"/>
            <a:ext cx="3920284" cy="947894"/>
          </a:xfrm>
          <a:prstGeom prst="bentConnector3">
            <a:avLst>
              <a:gd name="adj1" fmla="val 85"/>
            </a:avLst>
          </a:prstGeom>
          <a:ln w="25400">
            <a:solidFill>
              <a:srgbClr val="92D050"/>
            </a:solidFill>
            <a:tailEnd type="arrow"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1300" name="Picture 4" descr="C:\Nameless\Arbeit\talks\!nextMeeting\petalInjection\116x70_2x2_hybrid+pitch6.4\x116y70_pure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817277" y="3644115"/>
            <a:ext cx="5285310" cy="2903063"/>
          </a:xfrm>
          <a:prstGeom prst="rect">
            <a:avLst/>
          </a:prstGeom>
          <a:noFill/>
        </p:spPr>
      </p:pic>
      <p:sp>
        <p:nvSpPr>
          <p:cNvPr id="272405" name="Rectangle 21"/>
          <p:cNvSpPr>
            <a:spLocks noChangeArrowheads="1"/>
          </p:cNvSpPr>
          <p:nvPr/>
        </p:nvSpPr>
        <p:spPr bwMode="auto">
          <a:xfrm>
            <a:off x="0" y="0"/>
            <a:ext cx="9145588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400" b="1" dirty="0">
                <a:solidFill>
                  <a:srgbClr val="FFFFFF"/>
                </a:solidFill>
                <a:latin typeface="DejaVu Sans" pitchFamily="34" charset="2"/>
              </a:rPr>
              <a:t>			</a:t>
            </a:r>
            <a:r>
              <a:rPr lang="en-GB" sz="2400" b="1" dirty="0">
                <a:solidFill>
                  <a:srgbClr val="FFFFFF"/>
                </a:solidFill>
              </a:rPr>
              <a:t>Welcome</a:t>
            </a:r>
            <a:endParaRPr lang="en-GB" dirty="0">
              <a:solidFill>
                <a:srgbClr val="FFFFFF"/>
              </a:solidFill>
              <a:latin typeface="DejaVu Sans" pitchFamily="34" charset="2"/>
            </a:endParaRPr>
          </a:p>
        </p:txBody>
      </p:sp>
      <p:pic>
        <p:nvPicPr>
          <p:cNvPr id="272406" name="Picture 22" descr="balkenUnte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581"/>
            <a:ext cx="9158288" cy="500063"/>
          </a:xfrm>
          <a:prstGeom prst="rect">
            <a:avLst/>
          </a:prstGeom>
          <a:noFill/>
        </p:spPr>
      </p:pic>
      <p:pic>
        <p:nvPicPr>
          <p:cNvPr id="272407" name="Picture 2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05838" y="0"/>
            <a:ext cx="5397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0" y="6597657"/>
            <a:ext cx="9145588" cy="261938"/>
          </a:xfrm>
          <a:prstGeom prst="rect">
            <a:avLst/>
          </a:prstGeom>
          <a:gradFill rotWithShape="1">
            <a:gsLst>
              <a:gs pos="0">
                <a:srgbClr val="003399">
                  <a:gamma/>
                  <a:tint val="8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377" tIns="45692" rIns="91377" bIns="45692" anchor="ctr"/>
          <a:lstStyle/>
          <a:p>
            <a:endParaRPr lang="de-DE"/>
          </a:p>
        </p:txBody>
      </p:sp>
      <p:sp>
        <p:nvSpPr>
          <p:cNvPr id="17" name="Datumsplatzhalter 12"/>
          <p:cNvSpPr>
            <a:spLocks noGrp="1"/>
          </p:cNvSpPr>
          <p:nvPr>
            <p:ph type="dt" sz="half" idx="10"/>
          </p:nvPr>
        </p:nvSpPr>
        <p:spPr>
          <a:xfrm>
            <a:off x="762" y="6550472"/>
            <a:ext cx="2133600" cy="365125"/>
          </a:xfrm>
        </p:spPr>
        <p:txBody>
          <a:bodyPr/>
          <a:lstStyle/>
          <a:p>
            <a:r>
              <a:rPr lang="de-DE" smtClean="0">
                <a:solidFill>
                  <a:schemeClr val="bg1"/>
                </a:solidFill>
                <a:latin typeface="+mn-lt"/>
              </a:rPr>
              <a:t>31.03.2010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2143909" y="6550472"/>
            <a:ext cx="4786346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  <a:latin typeface="+mn-lt"/>
              </a:rPr>
              <a:t>Jan Sammet</a:t>
            </a:r>
            <a:endParaRPr lang="de-DE" dirty="0">
              <a:latin typeface="+mn-lt"/>
            </a:endParaRPr>
          </a:p>
        </p:txBody>
      </p:sp>
      <p:sp>
        <p:nvSpPr>
          <p:cNvPr id="18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6893988" y="6550472"/>
            <a:ext cx="2133600" cy="365125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- </a:t>
            </a:r>
            <a:fld id="{68BDF816-A340-4A1E-A272-4E05686E39AE}" type="slidenum">
              <a:rPr lang="de-DE" smtClean="0">
                <a:solidFill>
                  <a:schemeClr val="bg1"/>
                </a:solidFill>
                <a:latin typeface="+mn-lt"/>
              </a:rPr>
              <a:pPr/>
              <a:t>43</a:t>
            </a:fld>
            <a:r>
              <a:rPr lang="de-DE" dirty="0" smtClean="0">
                <a:solidFill>
                  <a:schemeClr val="bg1"/>
                </a:solidFill>
                <a:latin typeface="+mn-lt"/>
              </a:rPr>
              <a:t> -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836745" y="0"/>
            <a:ext cx="67691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algn="ctr"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800" b="1" dirty="0" smtClean="0">
                <a:solidFill>
                  <a:srgbClr val="FFFFFF"/>
                </a:solidFill>
                <a:latin typeface="Calibri" pitchFamily="34" charset="0"/>
              </a:rPr>
              <a:t>E-Field Susceptibility - Noise Distribution</a:t>
            </a:r>
            <a:endParaRPr lang="en-GB" sz="28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1" name="Rechteck 30"/>
          <p:cNvSpPr/>
          <p:nvPr/>
        </p:nvSpPr>
        <p:spPr>
          <a:xfrm>
            <a:off x="4644239" y="3572670"/>
            <a:ext cx="816249" cy="271485"/>
          </a:xfrm>
          <a:prstGeom prst="rect">
            <a:avLst/>
          </a:prstGeom>
        </p:spPr>
        <p:txBody>
          <a:bodyPr wrap="none" lIns="91377" tIns="45692" rIns="91377" bIns="45692">
            <a:spAutoFit/>
          </a:bodyPr>
          <a:lstStyle/>
          <a:p>
            <a:r>
              <a:rPr lang="en-GB" sz="1200" dirty="0" smtClean="0"/>
              <a:t>z</a:t>
            </a:r>
            <a:r>
              <a:rPr lang="en-GB" sz="1200" dirty="0" smtClean="0">
                <a:sym typeface="Symbol"/>
              </a:rPr>
              <a:t>10mm</a:t>
            </a:r>
            <a:r>
              <a:rPr lang="en-GB" sz="1200" dirty="0" smtClean="0"/>
              <a:t> </a:t>
            </a:r>
            <a:endParaRPr lang="de-DE" sz="1200" dirty="0"/>
          </a:p>
        </p:txBody>
      </p:sp>
      <p:pic>
        <p:nvPicPr>
          <p:cNvPr id="315394" name="Picture 2" descr="C:\Nameless\Arbeit\talks\!nextMeeting\petalInjection\116x70_2x2_hybrid+pitch6.4\injectionSelection\injectionSelection_sub0_ring6_ringPos4_noise_y_from_1.5_till_10.5.pn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115528" y="572274"/>
            <a:ext cx="4600149" cy="3318056"/>
          </a:xfrm>
          <a:prstGeom prst="rect">
            <a:avLst/>
          </a:prstGeom>
          <a:noFill/>
        </p:spPr>
      </p:pic>
      <p:grpSp>
        <p:nvGrpSpPr>
          <p:cNvPr id="2" name="Gruppieren 59"/>
          <p:cNvGrpSpPr/>
          <p:nvPr/>
        </p:nvGrpSpPr>
        <p:grpSpPr>
          <a:xfrm>
            <a:off x="2523952" y="2391562"/>
            <a:ext cx="3786215" cy="1779918"/>
            <a:chOff x="3440936" y="1518217"/>
            <a:chExt cx="4351178" cy="3605490"/>
          </a:xfrm>
          <a:effectLst>
            <a:glow rad="63500">
              <a:schemeClr val="tx1">
                <a:alpha val="40000"/>
              </a:schemeClr>
            </a:glow>
          </a:effectLst>
        </p:grpSpPr>
        <p:cxnSp>
          <p:nvCxnSpPr>
            <p:cNvPr id="61" name="Gerade Verbindung mit Pfeil 60"/>
            <p:cNvCxnSpPr/>
            <p:nvPr/>
          </p:nvCxnSpPr>
          <p:spPr>
            <a:xfrm rot="5400000">
              <a:off x="5989366" y="3320960"/>
              <a:ext cx="3605489" cy="6"/>
            </a:xfrm>
            <a:prstGeom prst="straightConnector1">
              <a:avLst/>
            </a:prstGeom>
            <a:ln w="2540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 Verbindung 41"/>
            <p:cNvCxnSpPr/>
            <p:nvPr/>
          </p:nvCxnSpPr>
          <p:spPr>
            <a:xfrm>
              <a:off x="3440936" y="1518217"/>
              <a:ext cx="4351177" cy="0"/>
            </a:xfrm>
            <a:prstGeom prst="line">
              <a:avLst/>
            </a:prstGeom>
            <a:ln w="254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Rechteck 25"/>
          <p:cNvSpPr/>
          <p:nvPr/>
        </p:nvSpPr>
        <p:spPr>
          <a:xfrm>
            <a:off x="6072999" y="6271772"/>
            <a:ext cx="647934" cy="271485"/>
          </a:xfrm>
          <a:prstGeom prst="rect">
            <a:avLst/>
          </a:prstGeom>
          <a:solidFill>
            <a:schemeClr val="bg1"/>
          </a:solidFill>
        </p:spPr>
        <p:txBody>
          <a:bodyPr wrap="none" lIns="91377" tIns="45692" rIns="91377" bIns="45692">
            <a:spAutoFit/>
          </a:bodyPr>
          <a:lstStyle/>
          <a:p>
            <a:r>
              <a:rPr lang="en-GB" sz="1200" dirty="0" smtClean="0"/>
              <a:t>x [mm]</a:t>
            </a:r>
            <a:endParaRPr lang="de-DE" sz="1200" dirty="0"/>
          </a:p>
        </p:txBody>
      </p:sp>
      <p:sp>
        <p:nvSpPr>
          <p:cNvPr id="25" name="Rechteck 24"/>
          <p:cNvSpPr/>
          <p:nvPr/>
        </p:nvSpPr>
        <p:spPr>
          <a:xfrm rot="16200000">
            <a:off x="3695591" y="4898910"/>
            <a:ext cx="647934" cy="271485"/>
          </a:xfrm>
          <a:prstGeom prst="rect">
            <a:avLst/>
          </a:prstGeom>
          <a:solidFill>
            <a:schemeClr val="bg1"/>
          </a:solidFill>
        </p:spPr>
        <p:txBody>
          <a:bodyPr wrap="none" lIns="91377" tIns="45692" rIns="91377" bIns="45692">
            <a:spAutoFit/>
          </a:bodyPr>
          <a:lstStyle/>
          <a:p>
            <a:r>
              <a:rPr lang="en-GB" sz="1200" dirty="0" smtClean="0"/>
              <a:t>y [mm]</a:t>
            </a:r>
            <a:endParaRPr lang="de-DE" sz="1200" dirty="0"/>
          </a:p>
        </p:txBody>
      </p:sp>
      <p:sp>
        <p:nvSpPr>
          <p:cNvPr id="27" name="Rechteck 26"/>
          <p:cNvSpPr/>
          <p:nvPr/>
        </p:nvSpPr>
        <p:spPr>
          <a:xfrm>
            <a:off x="7998156" y="3715546"/>
            <a:ext cx="1003801" cy="271485"/>
          </a:xfrm>
          <a:prstGeom prst="rect">
            <a:avLst/>
          </a:prstGeom>
        </p:spPr>
        <p:txBody>
          <a:bodyPr wrap="none" lIns="91377" tIns="45692" rIns="91377" bIns="45692">
            <a:spAutoFit/>
          </a:bodyPr>
          <a:lstStyle/>
          <a:p>
            <a:r>
              <a:rPr lang="en-GB" sz="1200" dirty="0" smtClean="0"/>
              <a:t>ADC counts</a:t>
            </a:r>
            <a:endParaRPr lang="de-DE" sz="1200" dirty="0"/>
          </a:p>
        </p:txBody>
      </p:sp>
      <p:grpSp>
        <p:nvGrpSpPr>
          <p:cNvPr id="3" name="Gruppieren 44"/>
          <p:cNvGrpSpPr/>
          <p:nvPr/>
        </p:nvGrpSpPr>
        <p:grpSpPr>
          <a:xfrm>
            <a:off x="1572398" y="3452663"/>
            <a:ext cx="3769386" cy="1928824"/>
            <a:chOff x="4060535" y="3022154"/>
            <a:chExt cx="3769386" cy="1928824"/>
          </a:xfrm>
          <a:effectLst>
            <a:glow rad="63500">
              <a:schemeClr val="tx1">
                <a:alpha val="40000"/>
              </a:schemeClr>
            </a:glow>
          </a:effectLst>
        </p:grpSpPr>
        <p:cxnSp>
          <p:nvCxnSpPr>
            <p:cNvPr id="41" name="Gerade Verbindung mit Pfeil 40"/>
            <p:cNvCxnSpPr/>
            <p:nvPr/>
          </p:nvCxnSpPr>
          <p:spPr>
            <a:xfrm flipV="1">
              <a:off x="4060535" y="4949074"/>
              <a:ext cx="3769386" cy="1904"/>
            </a:xfrm>
            <a:prstGeom prst="straightConnector1">
              <a:avLst/>
            </a:prstGeom>
            <a:ln w="25400">
              <a:solidFill>
                <a:srgbClr val="FF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42"/>
            <p:cNvCxnSpPr/>
            <p:nvPr/>
          </p:nvCxnSpPr>
          <p:spPr>
            <a:xfrm rot="5400000" flipH="1" flipV="1">
              <a:off x="3096123" y="3986566"/>
              <a:ext cx="1928824" cy="0"/>
            </a:xfrm>
            <a:prstGeom prst="line">
              <a:avLst/>
            </a:prstGeom>
            <a:ln w="25400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9" name="Gewinkelte Verbindung 48"/>
          <p:cNvCxnSpPr/>
          <p:nvPr/>
        </p:nvCxnSpPr>
        <p:spPr>
          <a:xfrm>
            <a:off x="736896" y="3151662"/>
            <a:ext cx="4612344" cy="1046958"/>
          </a:xfrm>
          <a:prstGeom prst="bentConnector3">
            <a:avLst>
              <a:gd name="adj1" fmla="val 107"/>
            </a:avLst>
          </a:prstGeom>
          <a:ln w="25400">
            <a:solidFill>
              <a:srgbClr val="FF0000"/>
            </a:solidFill>
            <a:tailEnd type="arrow"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405" name="Rectangle 21"/>
          <p:cNvSpPr>
            <a:spLocks noChangeArrowheads="1"/>
          </p:cNvSpPr>
          <p:nvPr/>
        </p:nvSpPr>
        <p:spPr bwMode="auto">
          <a:xfrm>
            <a:off x="0" y="0"/>
            <a:ext cx="9145588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400" b="1" dirty="0">
                <a:solidFill>
                  <a:srgbClr val="FFFFFF"/>
                </a:solidFill>
                <a:latin typeface="DejaVu Sans" pitchFamily="34" charset="2"/>
              </a:rPr>
              <a:t>			</a:t>
            </a:r>
            <a:r>
              <a:rPr lang="en-GB" sz="2400" b="1" dirty="0">
                <a:solidFill>
                  <a:srgbClr val="FFFFFF"/>
                </a:solidFill>
              </a:rPr>
              <a:t>Welcome</a:t>
            </a:r>
            <a:endParaRPr lang="en-GB" dirty="0">
              <a:solidFill>
                <a:srgbClr val="FFFFFF"/>
              </a:solidFill>
              <a:latin typeface="DejaVu Sans" pitchFamily="34" charset="2"/>
            </a:endParaRPr>
          </a:p>
        </p:txBody>
      </p:sp>
      <p:pic>
        <p:nvPicPr>
          <p:cNvPr id="272406" name="Picture 22" descr="balkenUnt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581"/>
            <a:ext cx="9158288" cy="500063"/>
          </a:xfrm>
          <a:prstGeom prst="rect">
            <a:avLst/>
          </a:prstGeom>
          <a:noFill/>
        </p:spPr>
      </p:pic>
      <p:pic>
        <p:nvPicPr>
          <p:cNvPr id="272407" name="Picture 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05838" y="0"/>
            <a:ext cx="5397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0" y="6597657"/>
            <a:ext cx="9145588" cy="261938"/>
          </a:xfrm>
          <a:prstGeom prst="rect">
            <a:avLst/>
          </a:prstGeom>
          <a:gradFill rotWithShape="1">
            <a:gsLst>
              <a:gs pos="0">
                <a:srgbClr val="003399">
                  <a:gamma/>
                  <a:tint val="8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377" tIns="45692" rIns="91377" bIns="45692" anchor="ctr"/>
          <a:lstStyle/>
          <a:p>
            <a:endParaRPr lang="de-DE"/>
          </a:p>
        </p:txBody>
      </p:sp>
      <p:sp>
        <p:nvSpPr>
          <p:cNvPr id="17" name="Datumsplatzhalter 12"/>
          <p:cNvSpPr>
            <a:spLocks noGrp="1"/>
          </p:cNvSpPr>
          <p:nvPr>
            <p:ph type="dt" sz="half" idx="10"/>
          </p:nvPr>
        </p:nvSpPr>
        <p:spPr>
          <a:xfrm>
            <a:off x="762" y="6550472"/>
            <a:ext cx="2133600" cy="365125"/>
          </a:xfrm>
        </p:spPr>
        <p:txBody>
          <a:bodyPr/>
          <a:lstStyle/>
          <a:p>
            <a:r>
              <a:rPr lang="de-DE" smtClean="0">
                <a:solidFill>
                  <a:schemeClr val="bg1"/>
                </a:solidFill>
                <a:latin typeface="+mn-lt"/>
              </a:rPr>
              <a:t>31.03.2010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2143909" y="6550472"/>
            <a:ext cx="4786346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  <a:latin typeface="+mn-lt"/>
              </a:rPr>
              <a:t>Jan Sammet</a:t>
            </a:r>
            <a:endParaRPr lang="de-DE" dirty="0">
              <a:latin typeface="+mn-lt"/>
            </a:endParaRPr>
          </a:p>
        </p:txBody>
      </p:sp>
      <p:sp>
        <p:nvSpPr>
          <p:cNvPr id="18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5215257" y="6550472"/>
            <a:ext cx="2133600" cy="365125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- </a:t>
            </a:r>
            <a:fld id="{68BDF816-A340-4A1E-A272-4E05686E39AE}" type="slidenum">
              <a:rPr lang="de-DE" smtClean="0">
                <a:solidFill>
                  <a:schemeClr val="bg1"/>
                </a:solidFill>
                <a:latin typeface="+mn-lt"/>
              </a:rPr>
              <a:pPr/>
              <a:t>44</a:t>
            </a:fld>
            <a:r>
              <a:rPr lang="de-DE" dirty="0" smtClean="0">
                <a:solidFill>
                  <a:schemeClr val="bg1"/>
                </a:solidFill>
                <a:latin typeface="+mn-lt"/>
              </a:rPr>
              <a:t> -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9" name="Rectangle 2"/>
          <p:cNvSpPr>
            <a:spLocks noChangeArrowheads="1"/>
          </p:cNvSpPr>
          <p:nvPr/>
        </p:nvSpPr>
        <p:spPr bwMode="auto">
          <a:xfrm>
            <a:off x="1836745" y="0"/>
            <a:ext cx="67691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algn="ctr"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800" b="1" dirty="0" smtClean="0">
                <a:solidFill>
                  <a:srgbClr val="FFFFFF"/>
                </a:solidFill>
                <a:latin typeface="Calibri" pitchFamily="34" charset="0"/>
              </a:rPr>
              <a:t>Do we need Pi-Filters on the Converter Input?</a:t>
            </a:r>
            <a:endParaRPr lang="en-GB" sz="28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311298" name="Picture 2" descr="C:\Nameless\Arbeit\talks\interneMeetings\nextMeeting\corrWithPi\corrWithoutPi.pn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3679881" y="571504"/>
            <a:ext cx="3470332" cy="2929728"/>
          </a:xfrm>
          <a:prstGeom prst="rect">
            <a:avLst/>
          </a:prstGeom>
          <a:noFill/>
        </p:spPr>
      </p:pic>
      <p:pic>
        <p:nvPicPr>
          <p:cNvPr id="21" name="Picture 2" descr="C:\Nameless\Arbeit\talks\interneMeetings\nextMeeting\corrWithPi\corrWithoutPi.pn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3715662" y="3572670"/>
            <a:ext cx="3470332" cy="2929728"/>
          </a:xfrm>
          <a:prstGeom prst="rect">
            <a:avLst/>
          </a:prstGeom>
          <a:noFill/>
        </p:spPr>
      </p:pic>
      <p:pic>
        <p:nvPicPr>
          <p:cNvPr id="22" name="Picture 2" descr="C:\Nameless\Arbeit\talks\interneMeetings\nextMeeting\corrWithPi\corrWithoutPi.png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72207" y="571504"/>
            <a:ext cx="3470332" cy="2929728"/>
          </a:xfrm>
          <a:prstGeom prst="rect">
            <a:avLst/>
          </a:prstGeom>
          <a:noFill/>
        </p:spPr>
      </p:pic>
      <p:pic>
        <p:nvPicPr>
          <p:cNvPr id="23" name="Picture 2" descr="C:\Nameless\Arbeit\talks\interneMeetings\nextMeeting\corrWithPi\corrWithoutPi.png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107981" y="3572670"/>
            <a:ext cx="3470332" cy="2929728"/>
          </a:xfrm>
          <a:prstGeom prst="rect">
            <a:avLst/>
          </a:prstGeom>
          <a:noFill/>
        </p:spPr>
      </p:pic>
      <p:sp>
        <p:nvSpPr>
          <p:cNvPr id="25" name="Text Box 13"/>
          <p:cNvSpPr txBox="1">
            <a:spLocks noChangeArrowheads="1"/>
          </p:cNvSpPr>
          <p:nvPr/>
        </p:nvSpPr>
        <p:spPr bwMode="auto">
          <a:xfrm>
            <a:off x="573931" y="5861805"/>
            <a:ext cx="2357454" cy="301301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Another run without pi-filter</a:t>
            </a:r>
          </a:p>
        </p:txBody>
      </p:sp>
      <p:sp>
        <p:nvSpPr>
          <p:cNvPr id="26" name="Text Box 13"/>
          <p:cNvSpPr txBox="1">
            <a:spLocks noChangeArrowheads="1"/>
          </p:cNvSpPr>
          <p:nvPr/>
        </p:nvSpPr>
        <p:spPr bwMode="auto">
          <a:xfrm>
            <a:off x="1108113" y="2842748"/>
            <a:ext cx="1785950" cy="301301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smtClean="0">
                <a:sym typeface="Symbol" pitchFamily="18" charset="2"/>
              </a:rPr>
              <a:t>Run without pi-filter</a:t>
            </a:r>
          </a:p>
        </p:txBody>
      </p: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5358736" y="2858297"/>
            <a:ext cx="1143008" cy="301301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err="1" smtClean="0">
                <a:sym typeface="Symbol" pitchFamily="18" charset="2"/>
              </a:rPr>
              <a:t>f</a:t>
            </a:r>
            <a:r>
              <a:rPr lang="en-GB" sz="1400" baseline="-25000" dirty="0" err="1" smtClean="0">
                <a:sym typeface="Symbol" pitchFamily="18" charset="2"/>
              </a:rPr>
              <a:t>cut</a:t>
            </a:r>
            <a:r>
              <a:rPr lang="en-GB" sz="1400" dirty="0" smtClean="0">
                <a:sym typeface="Symbol" pitchFamily="18" charset="2"/>
              </a:rPr>
              <a:t> = 1 MHz</a:t>
            </a:r>
          </a:p>
        </p:txBody>
      </p:sp>
      <p:sp>
        <p:nvSpPr>
          <p:cNvPr id="30" name="Text Box 13"/>
          <p:cNvSpPr txBox="1">
            <a:spLocks noChangeArrowheads="1"/>
          </p:cNvSpPr>
          <p:nvPr/>
        </p:nvSpPr>
        <p:spPr bwMode="auto">
          <a:xfrm>
            <a:off x="5430174" y="5858693"/>
            <a:ext cx="1143008" cy="301301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square" lIns="91377" tIns="45692" rIns="91377" bIns="45692">
            <a:spAutoFit/>
          </a:bodyPr>
          <a:lstStyle/>
          <a:p>
            <a:pPr algn="ctr" defTabSz="407701">
              <a:spcAft>
                <a:spcPts val="0"/>
              </a:spcAft>
            </a:pPr>
            <a:r>
              <a:rPr lang="en-GB" sz="1400" dirty="0" err="1" smtClean="0">
                <a:sym typeface="Symbol" pitchFamily="18" charset="2"/>
              </a:rPr>
              <a:t>f</a:t>
            </a:r>
            <a:r>
              <a:rPr lang="en-GB" sz="1400" baseline="-25000" dirty="0" err="1" smtClean="0">
                <a:sym typeface="Symbol" pitchFamily="18" charset="2"/>
              </a:rPr>
              <a:t>cut</a:t>
            </a:r>
            <a:r>
              <a:rPr lang="en-GB" sz="1400" dirty="0" smtClean="0">
                <a:sym typeface="Symbol" pitchFamily="18" charset="2"/>
              </a:rPr>
              <a:t> = 3 MHz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7144569" y="4047863"/>
            <a:ext cx="1985928" cy="2310889"/>
          </a:xfrm>
          <a:prstGeom prst="rect">
            <a:avLst/>
          </a:prstGeom>
          <a:noFill/>
        </p:spPr>
        <p:txBody>
          <a:bodyPr wrap="none" lIns="91377" tIns="45692" rIns="91377" bIns="45692" rtlCol="0">
            <a:spAutoFit/>
          </a:bodyPr>
          <a:lstStyle/>
          <a:p>
            <a:pPr>
              <a:spcAft>
                <a:spcPts val="1200"/>
              </a:spcAft>
              <a:buSzPct val="100000"/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de-DE" dirty="0" smtClean="0">
                <a:sym typeface="Symbol"/>
              </a:rPr>
              <a:t>So </a:t>
            </a:r>
            <a:r>
              <a:rPr lang="de-DE" dirty="0" err="1" smtClean="0">
                <a:sym typeface="Symbol"/>
              </a:rPr>
              <a:t>far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the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effect</a:t>
            </a:r>
            <a:r>
              <a:rPr lang="de-DE" dirty="0" smtClean="0">
                <a:sym typeface="Symbol"/>
              </a:rPr>
              <a:t/>
            </a:r>
            <a:br>
              <a:rPr lang="de-DE" dirty="0" smtClean="0">
                <a:sym typeface="Symbol"/>
              </a:rPr>
            </a:br>
            <a:r>
              <a:rPr lang="de-DE" dirty="0" smtClean="0">
                <a:sym typeface="Symbol"/>
              </a:rPr>
              <a:t>  </a:t>
            </a:r>
            <a:r>
              <a:rPr lang="de-DE" dirty="0" err="1" smtClean="0">
                <a:sym typeface="Symbol"/>
              </a:rPr>
              <a:t>of</a:t>
            </a:r>
            <a:r>
              <a:rPr lang="de-DE" dirty="0" smtClean="0">
                <a:sym typeface="Symbol"/>
              </a:rPr>
              <a:t> a filter on </a:t>
            </a:r>
            <a:r>
              <a:rPr lang="de-DE" dirty="0" err="1" smtClean="0">
                <a:sym typeface="Symbol"/>
              </a:rPr>
              <a:t>the</a:t>
            </a:r>
            <a:r>
              <a:rPr lang="de-DE" dirty="0" smtClean="0">
                <a:sym typeface="Symbol"/>
              </a:rPr>
              <a:t/>
            </a:r>
            <a:br>
              <a:rPr lang="de-DE" dirty="0" smtClean="0">
                <a:sym typeface="Symbol"/>
              </a:rPr>
            </a:br>
            <a:r>
              <a:rPr lang="de-DE" dirty="0" smtClean="0">
                <a:sym typeface="Symbol"/>
              </a:rPr>
              <a:t>  </a:t>
            </a:r>
            <a:r>
              <a:rPr lang="de-DE" dirty="0" err="1" smtClean="0">
                <a:sym typeface="Symbol"/>
              </a:rPr>
              <a:t>input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is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very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small</a:t>
            </a:r>
            <a:endParaRPr lang="de-DE" dirty="0" smtClean="0">
              <a:sym typeface="Symbol"/>
            </a:endParaRPr>
          </a:p>
          <a:p>
            <a:pPr>
              <a:spcAft>
                <a:spcPts val="1200"/>
              </a:spcAft>
              <a:buSzPct val="100000"/>
              <a:buFont typeface="Arial" pitchFamily="34" charset="0"/>
              <a:buChar char="•"/>
            </a:pP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This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might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change</a:t>
            </a:r>
            <a:r>
              <a:rPr lang="de-DE" dirty="0" smtClean="0">
                <a:sym typeface="Symbol"/>
              </a:rPr>
              <a:t/>
            </a:r>
            <a:br>
              <a:rPr lang="de-DE" dirty="0" smtClean="0">
                <a:sym typeface="Symbol"/>
              </a:rPr>
            </a:br>
            <a:r>
              <a:rPr lang="de-DE" dirty="0" smtClean="0">
                <a:sym typeface="Symbol"/>
              </a:rPr>
              <a:t>  </a:t>
            </a:r>
            <a:r>
              <a:rPr lang="de-DE" dirty="0" err="1" smtClean="0">
                <a:sym typeface="Symbol"/>
              </a:rPr>
              <a:t>for</a:t>
            </a:r>
            <a:r>
              <a:rPr lang="de-DE" dirty="0" smtClean="0">
                <a:sym typeface="Symbol"/>
              </a:rPr>
              <a:t> larger </a:t>
            </a:r>
            <a:r>
              <a:rPr lang="de-DE" dirty="0" err="1" smtClean="0">
                <a:sym typeface="Symbol"/>
              </a:rPr>
              <a:t>systems</a:t>
            </a:r>
            <a:r>
              <a:rPr lang="de-DE" dirty="0" smtClean="0">
                <a:sym typeface="Symbol"/>
              </a:rPr>
              <a:t/>
            </a:r>
            <a:br>
              <a:rPr lang="de-DE" dirty="0" smtClean="0">
                <a:sym typeface="Symbol"/>
              </a:rPr>
            </a:br>
            <a:r>
              <a:rPr lang="de-DE" dirty="0" smtClean="0">
                <a:sym typeface="Symbol"/>
              </a:rPr>
              <a:t>  ( &gt; 4 </a:t>
            </a:r>
            <a:r>
              <a:rPr lang="de-DE" dirty="0" err="1" smtClean="0">
                <a:sym typeface="Symbol"/>
              </a:rPr>
              <a:t>modules</a:t>
            </a:r>
            <a:r>
              <a:rPr lang="de-DE" dirty="0" smtClean="0">
                <a:sym typeface="Symbol"/>
              </a:rPr>
              <a:t>)</a:t>
            </a:r>
          </a:p>
          <a:p>
            <a:pPr>
              <a:spcAft>
                <a:spcPts val="1200"/>
              </a:spcAft>
              <a:buSzPct val="100000"/>
              <a:buFont typeface="Arial" pitchFamily="34" charset="0"/>
              <a:buChar char="•"/>
            </a:pP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We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have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to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keep</a:t>
            </a:r>
            <a:r>
              <a:rPr lang="de-DE" dirty="0" smtClean="0">
                <a:sym typeface="Symbol"/>
              </a:rPr>
              <a:t/>
            </a:r>
            <a:br>
              <a:rPr lang="de-DE" dirty="0" smtClean="0">
                <a:sym typeface="Symbol"/>
              </a:rPr>
            </a:br>
            <a:r>
              <a:rPr lang="de-DE" dirty="0" smtClean="0">
                <a:sym typeface="Symbol"/>
              </a:rPr>
              <a:t>  an </a:t>
            </a:r>
            <a:r>
              <a:rPr lang="de-DE" dirty="0" err="1" smtClean="0">
                <a:sym typeface="Symbol"/>
              </a:rPr>
              <a:t>eye</a:t>
            </a:r>
            <a:r>
              <a:rPr lang="de-DE" dirty="0" smtClean="0">
                <a:sym typeface="Symbol"/>
              </a:rPr>
              <a:t> on </a:t>
            </a:r>
            <a:r>
              <a:rPr lang="de-DE" dirty="0" err="1" smtClean="0">
                <a:sym typeface="Symbol"/>
              </a:rPr>
              <a:t>that</a:t>
            </a:r>
            <a:endParaRPr lang="de-DE" dirty="0" smtClean="0">
              <a:sym typeface="Symbo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852" name="Rectangle 44"/>
          <p:cNvSpPr>
            <a:spLocks noChangeArrowheads="1"/>
          </p:cNvSpPr>
          <p:nvPr/>
        </p:nvSpPr>
        <p:spPr bwMode="auto">
          <a:xfrm>
            <a:off x="0" y="0"/>
            <a:ext cx="9145588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400" b="1" dirty="0">
                <a:solidFill>
                  <a:srgbClr val="FFFFFF"/>
                </a:solidFill>
                <a:latin typeface="DejaVu Sans" pitchFamily="34" charset="2"/>
              </a:rPr>
              <a:t>			</a:t>
            </a:r>
            <a:r>
              <a:rPr lang="en-GB" sz="2400" b="1" dirty="0">
                <a:solidFill>
                  <a:srgbClr val="FFFFFF"/>
                </a:solidFill>
              </a:rPr>
              <a:t>Welcome</a:t>
            </a:r>
            <a:endParaRPr lang="en-GB" dirty="0">
              <a:solidFill>
                <a:srgbClr val="FFFFFF"/>
              </a:solidFill>
              <a:latin typeface="DejaVu Sans" pitchFamily="34" charset="2"/>
            </a:endParaRPr>
          </a:p>
        </p:txBody>
      </p:sp>
      <p:pic>
        <p:nvPicPr>
          <p:cNvPr id="375853" name="Picture 45" descr="balkenUnt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581"/>
            <a:ext cx="9158288" cy="500063"/>
          </a:xfrm>
          <a:prstGeom prst="rect">
            <a:avLst/>
          </a:prstGeom>
          <a:noFill/>
        </p:spPr>
      </p:pic>
      <p:pic>
        <p:nvPicPr>
          <p:cNvPr id="375854" name="Picture 4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05838" y="0"/>
            <a:ext cx="5397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75855" name="Rectangle 47"/>
          <p:cNvSpPr>
            <a:spLocks noChangeArrowheads="1"/>
          </p:cNvSpPr>
          <p:nvPr/>
        </p:nvSpPr>
        <p:spPr bwMode="auto">
          <a:xfrm>
            <a:off x="1836745" y="0"/>
            <a:ext cx="67691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algn="ctr"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800" b="1" dirty="0" smtClean="0">
                <a:solidFill>
                  <a:srgbClr val="FFFFFF"/>
                </a:solidFill>
                <a:latin typeface="Calibri" pitchFamily="34" charset="0"/>
              </a:rPr>
              <a:t>R&amp;D with Commercial ASICs</a:t>
            </a:r>
            <a:endParaRPr lang="en-GB" sz="28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60" name="Rectangle 26"/>
          <p:cNvSpPr>
            <a:spLocks noChangeArrowheads="1"/>
          </p:cNvSpPr>
          <p:nvPr/>
        </p:nvSpPr>
        <p:spPr bwMode="auto">
          <a:xfrm>
            <a:off x="0" y="6597657"/>
            <a:ext cx="9145588" cy="261938"/>
          </a:xfrm>
          <a:prstGeom prst="rect">
            <a:avLst/>
          </a:prstGeom>
          <a:gradFill rotWithShape="1">
            <a:gsLst>
              <a:gs pos="0">
                <a:srgbClr val="003399">
                  <a:gamma/>
                  <a:tint val="8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377" tIns="45692" rIns="91377" bIns="45692" anchor="ctr"/>
          <a:lstStyle/>
          <a:p>
            <a:endParaRPr lang="de-DE"/>
          </a:p>
        </p:txBody>
      </p:sp>
      <p:sp>
        <p:nvSpPr>
          <p:cNvPr id="161" name="Datumsplatzhalter 12"/>
          <p:cNvSpPr>
            <a:spLocks noGrp="1"/>
          </p:cNvSpPr>
          <p:nvPr>
            <p:ph type="dt" sz="half" idx="10"/>
          </p:nvPr>
        </p:nvSpPr>
        <p:spPr>
          <a:xfrm>
            <a:off x="762" y="6550472"/>
            <a:ext cx="2133600" cy="365125"/>
          </a:xfrm>
        </p:spPr>
        <p:txBody>
          <a:bodyPr/>
          <a:lstStyle/>
          <a:p>
            <a:r>
              <a:rPr lang="de-DE" smtClean="0">
                <a:solidFill>
                  <a:schemeClr val="bg1"/>
                </a:solidFill>
                <a:latin typeface="+mn-lt"/>
              </a:rPr>
              <a:t>31.03.2010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3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2143909" y="6550472"/>
            <a:ext cx="4786346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  <a:latin typeface="+mn-lt"/>
              </a:rPr>
              <a:t>Jan Sammet</a:t>
            </a:r>
            <a:endParaRPr lang="de-DE" dirty="0">
              <a:latin typeface="+mn-lt"/>
            </a:endParaRPr>
          </a:p>
        </p:txBody>
      </p:sp>
      <p:sp>
        <p:nvSpPr>
          <p:cNvPr id="118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6893988" y="6550472"/>
            <a:ext cx="2133600" cy="365125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Calibri" pitchFamily="34" charset="0"/>
              </a:rPr>
              <a:t>- </a:t>
            </a:r>
            <a:fld id="{68BDF816-A340-4A1E-A272-4E05686E39AE}" type="slidenum">
              <a:rPr lang="de-DE" smtClean="0">
                <a:solidFill>
                  <a:schemeClr val="bg1"/>
                </a:solidFill>
                <a:latin typeface="Calibri" pitchFamily="34" charset="0"/>
              </a:rPr>
              <a:pPr/>
              <a:t>5</a:t>
            </a:fld>
            <a:r>
              <a:rPr lang="de-DE" dirty="0" smtClean="0">
                <a:solidFill>
                  <a:schemeClr val="bg1"/>
                </a:solidFill>
                <a:latin typeface="Calibri" pitchFamily="34" charset="0"/>
              </a:rPr>
              <a:t> -</a:t>
            </a:r>
            <a:endParaRPr lang="de-D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" name="Inhaltsplatzhalter 27"/>
          <p:cNvSpPr txBox="1">
            <a:spLocks/>
          </p:cNvSpPr>
          <p:nvPr/>
        </p:nvSpPr>
        <p:spPr>
          <a:xfrm>
            <a:off x="70694" y="715150"/>
            <a:ext cx="8859818" cy="5359091"/>
          </a:xfrm>
          <a:prstGeom prst="rect">
            <a:avLst/>
          </a:prstGeom>
        </p:spPr>
        <p:txBody>
          <a:bodyPr lIns="91431" tIns="45716" rIns="91431" bIns="45716">
            <a:normAutofit/>
          </a:bodyPr>
          <a:lstStyle/>
          <a:p>
            <a:pPr marL="342655" defTabSz="913756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lang="de-DE" sz="1900" dirty="0" smtClean="0">
                <a:latin typeface="+mn-lt"/>
              </a:rPr>
              <a:t>  Buck </a:t>
            </a:r>
            <a:r>
              <a:rPr lang="de-DE" sz="1900" dirty="0" err="1" smtClean="0">
                <a:latin typeface="+mn-lt"/>
              </a:rPr>
              <a:t>converters</a:t>
            </a:r>
            <a:r>
              <a:rPr lang="de-DE" sz="1900" dirty="0" smtClean="0">
                <a:latin typeface="+mn-lt"/>
              </a:rPr>
              <a:t> </a:t>
            </a:r>
            <a:r>
              <a:rPr lang="de-DE" sz="1900" dirty="0" err="1" smtClean="0">
                <a:latin typeface="+mn-lt"/>
              </a:rPr>
              <a:t>with</a:t>
            </a:r>
            <a:r>
              <a:rPr lang="de-DE" sz="1900" dirty="0" smtClean="0">
                <a:latin typeface="+mn-lt"/>
              </a:rPr>
              <a:t> </a:t>
            </a:r>
            <a:r>
              <a:rPr lang="de-DE" sz="1900" b="1" dirty="0" err="1" smtClean="0">
                <a:latin typeface="+mn-lt"/>
              </a:rPr>
              <a:t>commercial</a:t>
            </a:r>
            <a:r>
              <a:rPr lang="de-DE" sz="1900" b="1" dirty="0" smtClean="0">
                <a:latin typeface="+mn-lt"/>
              </a:rPr>
              <a:t> non-</a:t>
            </a:r>
            <a:r>
              <a:rPr lang="de-DE" sz="1900" b="1" dirty="0" err="1" smtClean="0">
                <a:latin typeface="+mn-lt"/>
              </a:rPr>
              <a:t>radiation</a:t>
            </a:r>
            <a:r>
              <a:rPr lang="de-DE" sz="1900" b="1" dirty="0" smtClean="0">
                <a:latin typeface="+mn-lt"/>
              </a:rPr>
              <a:t>-</a:t>
            </a:r>
            <a:r>
              <a:rPr lang="de-DE" sz="1900" b="1" dirty="0" err="1" smtClean="0">
                <a:latin typeface="+mn-lt"/>
              </a:rPr>
              <a:t>hard</a:t>
            </a:r>
            <a:r>
              <a:rPr lang="de-DE" sz="1900" b="1" dirty="0" smtClean="0">
                <a:latin typeface="+mn-lt"/>
              </a:rPr>
              <a:t> </a:t>
            </a:r>
            <a:r>
              <a:rPr lang="de-DE" sz="1900" dirty="0" err="1" smtClean="0">
                <a:latin typeface="+mn-lt"/>
              </a:rPr>
              <a:t>chips</a:t>
            </a:r>
            <a:endParaRPr lang="de-DE" sz="1900" dirty="0" smtClean="0">
              <a:latin typeface="+mn-lt"/>
            </a:endParaRPr>
          </a:p>
          <a:p>
            <a:pPr marL="342655" defTabSz="913756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lang="de-DE" sz="1900" dirty="0" smtClean="0">
                <a:latin typeface="+mn-lt"/>
              </a:rPr>
              <a:t>  </a:t>
            </a:r>
            <a:r>
              <a:rPr lang="de-DE" sz="1900" dirty="0" err="1" smtClean="0">
                <a:latin typeface="+mn-lt"/>
              </a:rPr>
              <a:t>Used</a:t>
            </a:r>
            <a:r>
              <a:rPr lang="de-DE" sz="1900" dirty="0" smtClean="0">
                <a:latin typeface="+mn-lt"/>
              </a:rPr>
              <a:t> </a:t>
            </a:r>
            <a:r>
              <a:rPr lang="de-DE" sz="1900" dirty="0" err="1" smtClean="0">
                <a:latin typeface="+mn-lt"/>
              </a:rPr>
              <a:t>to</a:t>
            </a:r>
            <a:r>
              <a:rPr lang="de-DE" sz="1900" dirty="0" smtClean="0">
                <a:latin typeface="+mn-lt"/>
              </a:rPr>
              <a:t> </a:t>
            </a:r>
            <a:r>
              <a:rPr lang="de-DE" sz="1900" dirty="0" err="1" smtClean="0">
                <a:latin typeface="+mn-lt"/>
              </a:rPr>
              <a:t>optimize</a:t>
            </a:r>
            <a:r>
              <a:rPr lang="de-DE" sz="1900" dirty="0" smtClean="0">
                <a:latin typeface="+mn-lt"/>
              </a:rPr>
              <a:t> </a:t>
            </a:r>
            <a:r>
              <a:rPr lang="de-DE" sz="1900" dirty="0" err="1" smtClean="0">
                <a:latin typeface="+mn-lt"/>
              </a:rPr>
              <a:t>for</a:t>
            </a:r>
            <a:r>
              <a:rPr lang="de-DE" sz="1900" dirty="0" smtClean="0">
                <a:latin typeface="+mn-lt"/>
              </a:rPr>
              <a:t> </a:t>
            </a:r>
            <a:r>
              <a:rPr lang="de-DE" sz="1900" dirty="0" err="1" smtClean="0">
                <a:latin typeface="+mn-lt"/>
              </a:rPr>
              <a:t>low</a:t>
            </a:r>
            <a:r>
              <a:rPr lang="de-DE" sz="1900" dirty="0" smtClean="0">
                <a:latin typeface="+mn-lt"/>
              </a:rPr>
              <a:t> </a:t>
            </a:r>
            <a:r>
              <a:rPr lang="de-DE" sz="1900" dirty="0" err="1" smtClean="0">
                <a:latin typeface="+mn-lt"/>
              </a:rPr>
              <a:t>mass</a:t>
            </a:r>
            <a:r>
              <a:rPr lang="de-DE" sz="1900" dirty="0" smtClean="0">
                <a:latin typeface="+mn-lt"/>
              </a:rPr>
              <a:t>, </a:t>
            </a:r>
            <a:r>
              <a:rPr lang="de-DE" sz="1900" dirty="0" err="1" smtClean="0">
                <a:latin typeface="+mn-lt"/>
              </a:rPr>
              <a:t>low</a:t>
            </a:r>
            <a:r>
              <a:rPr lang="de-DE" sz="1900" dirty="0" smtClean="0">
                <a:latin typeface="+mn-lt"/>
              </a:rPr>
              <a:t> </a:t>
            </a:r>
            <a:r>
              <a:rPr lang="de-DE" sz="1900" dirty="0" err="1" smtClean="0">
                <a:latin typeface="+mn-lt"/>
              </a:rPr>
              <a:t>space</a:t>
            </a:r>
            <a:r>
              <a:rPr lang="de-DE" sz="1900" dirty="0" smtClean="0">
                <a:latin typeface="+mn-lt"/>
              </a:rPr>
              <a:t>, </a:t>
            </a:r>
            <a:r>
              <a:rPr lang="de-DE" sz="1900" dirty="0" err="1" smtClean="0">
                <a:latin typeface="+mn-lt"/>
              </a:rPr>
              <a:t>low</a:t>
            </a:r>
            <a:r>
              <a:rPr lang="de-DE" sz="1900" dirty="0" smtClean="0">
                <a:latin typeface="+mn-lt"/>
              </a:rPr>
              <a:t> </a:t>
            </a:r>
            <a:r>
              <a:rPr lang="de-DE" sz="1900" dirty="0" err="1" smtClean="0">
                <a:latin typeface="+mn-lt"/>
              </a:rPr>
              <a:t>noise</a:t>
            </a:r>
            <a:r>
              <a:rPr lang="de-DE" sz="1900" dirty="0" smtClean="0">
                <a:latin typeface="+mn-lt"/>
              </a:rPr>
              <a:t>, </a:t>
            </a:r>
            <a:r>
              <a:rPr lang="de-DE" sz="1900" dirty="0" err="1" smtClean="0">
                <a:latin typeface="+mn-lt"/>
              </a:rPr>
              <a:t>and</a:t>
            </a:r>
            <a:r>
              <a:rPr lang="de-DE" sz="1900" dirty="0" smtClean="0">
                <a:latin typeface="+mn-lt"/>
              </a:rPr>
              <a:t> </a:t>
            </a:r>
            <a:r>
              <a:rPr lang="de-DE" sz="1900" dirty="0" err="1" smtClean="0">
                <a:latin typeface="+mn-lt"/>
              </a:rPr>
              <a:t>for</a:t>
            </a:r>
            <a:r>
              <a:rPr lang="de-DE" sz="1900" dirty="0" smtClean="0">
                <a:latin typeface="+mn-lt"/>
              </a:rPr>
              <a:t> </a:t>
            </a:r>
            <a:r>
              <a:rPr lang="de-DE" sz="1900" dirty="0" err="1" smtClean="0">
                <a:latin typeface="+mn-lt"/>
              </a:rPr>
              <a:t>studies</a:t>
            </a:r>
            <a:r>
              <a:rPr lang="de-DE" sz="1900" dirty="0" smtClean="0">
                <a:latin typeface="+mn-lt"/>
              </a:rPr>
              <a:t> in </a:t>
            </a:r>
            <a:r>
              <a:rPr lang="de-DE" sz="1900" dirty="0" err="1" smtClean="0">
                <a:latin typeface="+mn-lt"/>
              </a:rPr>
              <a:t>system</a:t>
            </a:r>
            <a:r>
              <a:rPr lang="de-DE" sz="1900" dirty="0" smtClean="0">
                <a:latin typeface="+mn-lt"/>
              </a:rPr>
              <a:t> </a:t>
            </a:r>
            <a:r>
              <a:rPr lang="de-DE" sz="1900" dirty="0" err="1" smtClean="0">
                <a:latin typeface="+mn-lt"/>
              </a:rPr>
              <a:t>test</a:t>
            </a:r>
            <a:endParaRPr lang="de-DE" sz="1900" dirty="0" smtClean="0">
              <a:latin typeface="+mn-lt"/>
            </a:endParaRPr>
          </a:p>
          <a:p>
            <a:pPr marL="342655" indent="-342655" defTabSz="913756" fontAlgn="auto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endParaRPr lang="en-US" sz="1900" dirty="0">
              <a:latin typeface="+mn-lt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 b="4337"/>
          <a:stretch>
            <a:fillRect/>
          </a:stretch>
        </p:blipFill>
        <p:spPr bwMode="auto">
          <a:xfrm>
            <a:off x="142869" y="3645865"/>
            <a:ext cx="5185208" cy="2642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feld 11"/>
          <p:cNvSpPr txBox="1"/>
          <p:nvPr/>
        </p:nvSpPr>
        <p:spPr>
          <a:xfrm>
            <a:off x="5716001" y="3288597"/>
            <a:ext cx="2714416" cy="1108006"/>
          </a:xfrm>
          <a:prstGeom prst="rect">
            <a:avLst/>
          </a:prstGeom>
          <a:noFill/>
          <a:ln w="28575">
            <a:solidFill>
              <a:srgbClr val="FF3300"/>
            </a:solidFill>
          </a:ln>
        </p:spPr>
        <p:txBody>
          <a:bodyPr wrap="none" lIns="91404" tIns="45705" rIns="91404" bIns="45705" rtlCol="0">
            <a:spAutoFit/>
          </a:bodyPr>
          <a:lstStyle/>
          <a:p>
            <a:pPr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de-DE" sz="1800" b="1" dirty="0" smtClean="0">
                <a:solidFill>
                  <a:prstClr val="black"/>
                </a:solidFill>
                <a:latin typeface="Calibri"/>
              </a:rPr>
              <a:t>Chip</a:t>
            </a:r>
            <a:r>
              <a:rPr lang="de-DE" sz="1800" dirty="0" smtClean="0">
                <a:solidFill>
                  <a:prstClr val="black"/>
                </a:solidFill>
                <a:latin typeface="Calibri"/>
              </a:rPr>
              <a:t>: </a:t>
            </a:r>
            <a:r>
              <a:rPr lang="de-DE" sz="1800" b="1" dirty="0" smtClean="0">
                <a:solidFill>
                  <a:prstClr val="black"/>
                </a:solidFill>
                <a:latin typeface="Calibri"/>
              </a:rPr>
              <a:t>Enpirion</a:t>
            </a:r>
            <a:r>
              <a:rPr lang="de-DE" sz="18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de-DE" sz="1800" b="1" dirty="0" smtClean="0">
                <a:solidFill>
                  <a:prstClr val="black"/>
                </a:solidFill>
                <a:latin typeface="Calibri"/>
              </a:rPr>
              <a:t>EQ5382D</a:t>
            </a:r>
          </a:p>
          <a:p>
            <a:pPr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de-DE" dirty="0" smtClean="0">
                <a:solidFill>
                  <a:prstClr val="black"/>
                </a:solidFill>
                <a:latin typeface="Calibri"/>
              </a:rPr>
              <a:t>V</a:t>
            </a:r>
            <a:r>
              <a:rPr lang="de-DE" baseline="-25000" dirty="0" smtClean="0">
                <a:solidFill>
                  <a:prstClr val="black"/>
                </a:solidFill>
                <a:latin typeface="Calibri"/>
              </a:rPr>
              <a:t>in</a:t>
            </a:r>
            <a:r>
              <a:rPr lang="de-DE" dirty="0" smtClean="0">
                <a:solidFill>
                  <a:prstClr val="black"/>
                </a:solidFill>
                <a:latin typeface="Calibri"/>
              </a:rPr>
              <a:t> = 2.4-5.5V(</a:t>
            </a:r>
            <a:r>
              <a:rPr lang="de-DE" dirty="0" err="1" smtClean="0">
                <a:solidFill>
                  <a:prstClr val="black"/>
                </a:solidFill>
                <a:latin typeface="Calibri"/>
              </a:rPr>
              <a:t>rec</a:t>
            </a:r>
            <a:r>
              <a:rPr lang="de-DE" dirty="0" smtClean="0">
                <a:solidFill>
                  <a:prstClr val="black"/>
                </a:solidFill>
                <a:latin typeface="Calibri"/>
              </a:rPr>
              <a:t>.)/7.0V(max.)</a:t>
            </a:r>
          </a:p>
          <a:p>
            <a:pPr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de-DE" dirty="0" err="1" smtClean="0">
                <a:solidFill>
                  <a:prstClr val="black"/>
                </a:solidFill>
                <a:latin typeface="Calibri"/>
              </a:rPr>
              <a:t>I</a:t>
            </a:r>
            <a:r>
              <a:rPr lang="de-DE" baseline="-25000" dirty="0" err="1" smtClean="0">
                <a:solidFill>
                  <a:prstClr val="black"/>
                </a:solidFill>
                <a:latin typeface="Calibri"/>
              </a:rPr>
              <a:t>out</a:t>
            </a:r>
            <a:r>
              <a:rPr lang="de-DE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de-DE" dirty="0" smtClean="0">
                <a:solidFill>
                  <a:prstClr val="black"/>
                </a:solidFill>
                <a:latin typeface="Calibri"/>
                <a:sym typeface="Symbol"/>
              </a:rPr>
              <a:t></a:t>
            </a:r>
            <a:r>
              <a:rPr lang="de-DE" dirty="0" smtClean="0">
                <a:solidFill>
                  <a:prstClr val="black"/>
                </a:solidFill>
                <a:latin typeface="Calibri"/>
              </a:rPr>
              <a:t> 0.8A</a:t>
            </a:r>
          </a:p>
          <a:p>
            <a:pPr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de-DE" dirty="0" err="1" smtClean="0">
                <a:solidFill>
                  <a:prstClr val="black"/>
                </a:solidFill>
                <a:latin typeface="Calibri"/>
              </a:rPr>
              <a:t>f</a:t>
            </a:r>
            <a:r>
              <a:rPr lang="de-DE" baseline="-25000" dirty="0" err="1" smtClean="0">
                <a:solidFill>
                  <a:prstClr val="black"/>
                </a:solidFill>
                <a:latin typeface="Calibri"/>
              </a:rPr>
              <a:t>s</a:t>
            </a:r>
            <a:r>
              <a:rPr lang="de-DE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de-DE" dirty="0" smtClean="0">
                <a:solidFill>
                  <a:prstClr val="black"/>
                </a:solidFill>
                <a:latin typeface="Calibri"/>
                <a:sym typeface="Symbol"/>
              </a:rPr>
              <a:t></a:t>
            </a:r>
            <a:r>
              <a:rPr lang="de-DE" dirty="0" smtClean="0">
                <a:solidFill>
                  <a:prstClr val="black"/>
                </a:solidFill>
                <a:latin typeface="Calibri"/>
              </a:rPr>
              <a:t> 4MHz</a:t>
            </a:r>
            <a:endParaRPr lang="de-DE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5721108" y="1862612"/>
            <a:ext cx="2128806" cy="135422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lIns="91404" tIns="45705" rIns="91404" bIns="45705" rtlCol="0">
            <a:spAutoFit/>
          </a:bodyPr>
          <a:lstStyle/>
          <a:p>
            <a:pPr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de-DE" sz="1800" b="1" dirty="0" smtClean="0">
                <a:solidFill>
                  <a:prstClr val="black"/>
                </a:solidFill>
                <a:latin typeface="Calibri"/>
              </a:rPr>
              <a:t>PCB:</a:t>
            </a:r>
          </a:p>
          <a:p>
            <a:pPr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de-DE" dirty="0" smtClean="0">
                <a:solidFill>
                  <a:prstClr val="black"/>
                </a:solidFill>
                <a:latin typeface="Calibri"/>
              </a:rPr>
              <a:t>2 </a:t>
            </a:r>
            <a:r>
              <a:rPr lang="de-DE" dirty="0" err="1" smtClean="0">
                <a:solidFill>
                  <a:prstClr val="black"/>
                </a:solidFill>
                <a:latin typeface="Calibri"/>
              </a:rPr>
              <a:t>copper</a:t>
            </a:r>
            <a:r>
              <a:rPr lang="de-DE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de-DE" dirty="0" err="1" smtClean="0">
                <a:solidFill>
                  <a:prstClr val="black"/>
                </a:solidFill>
                <a:latin typeface="Calibri"/>
              </a:rPr>
              <a:t>layers</a:t>
            </a:r>
            <a:r>
              <a:rPr lang="de-DE" dirty="0" smtClean="0">
                <a:solidFill>
                  <a:prstClr val="black"/>
                </a:solidFill>
                <a:latin typeface="Calibri"/>
              </a:rPr>
              <a:t> a 35</a:t>
            </a:r>
            <a:r>
              <a:rPr lang="de-DE" dirty="0" smtClean="0">
                <a:solidFill>
                  <a:prstClr val="black"/>
                </a:solidFill>
                <a:latin typeface="Calibri"/>
                <a:sym typeface="Symbol"/>
              </a:rPr>
              <a:t></a:t>
            </a:r>
            <a:r>
              <a:rPr lang="de-DE" dirty="0" smtClean="0">
                <a:solidFill>
                  <a:prstClr val="black"/>
                </a:solidFill>
                <a:latin typeface="Calibri"/>
              </a:rPr>
              <a:t>m</a:t>
            </a:r>
          </a:p>
          <a:p>
            <a:pPr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de-DE" dirty="0" smtClean="0">
                <a:solidFill>
                  <a:prstClr val="black"/>
                </a:solidFill>
                <a:latin typeface="Calibri"/>
              </a:rPr>
              <a:t>FR4, 200µm</a:t>
            </a:r>
          </a:p>
          <a:p>
            <a:pPr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de-DE" dirty="0" smtClean="0">
                <a:solidFill>
                  <a:prstClr val="black"/>
                </a:solidFill>
                <a:latin typeface="Calibri"/>
              </a:rPr>
              <a:t>V = 2.3cm</a:t>
            </a:r>
            <a:r>
              <a:rPr lang="de-DE" baseline="30000" dirty="0" smtClean="0">
                <a:solidFill>
                  <a:prstClr val="black"/>
                </a:solidFill>
                <a:latin typeface="Calibri"/>
              </a:rPr>
              <a:t>2</a:t>
            </a:r>
            <a:r>
              <a:rPr lang="de-DE" dirty="0" smtClean="0">
                <a:solidFill>
                  <a:prstClr val="black"/>
                </a:solidFill>
                <a:latin typeface="Calibri"/>
              </a:rPr>
              <a:t> x 10mm</a:t>
            </a:r>
          </a:p>
          <a:p>
            <a:pPr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de-DE" dirty="0" smtClean="0">
                <a:solidFill>
                  <a:prstClr val="black"/>
                </a:solidFill>
                <a:latin typeface="Calibri"/>
              </a:rPr>
              <a:t>m = 1.0g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5716001" y="5432228"/>
            <a:ext cx="2046284" cy="369342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txBody>
          <a:bodyPr wrap="none" lIns="91404" tIns="45705" rIns="91404" bIns="45705" rtlCol="0">
            <a:spAutoFit/>
          </a:bodyPr>
          <a:lstStyle/>
          <a:p>
            <a:pPr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de-DE" sz="1800" b="1" dirty="0" smtClean="0">
                <a:solidFill>
                  <a:prstClr val="black"/>
                </a:solidFill>
                <a:latin typeface="Calibri"/>
              </a:rPr>
              <a:t>Input/</a:t>
            </a:r>
            <a:r>
              <a:rPr lang="de-DE" sz="1800" b="1" dirty="0" err="1" smtClean="0">
                <a:solidFill>
                  <a:prstClr val="black"/>
                </a:solidFill>
                <a:latin typeface="Calibri"/>
              </a:rPr>
              <a:t>output</a:t>
            </a:r>
            <a:r>
              <a:rPr lang="de-DE" sz="1800" b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de-DE" sz="1800" b="1" dirty="0" err="1" smtClean="0">
                <a:solidFill>
                  <a:prstClr val="black"/>
                </a:solidFill>
                <a:latin typeface="Calibri"/>
              </a:rPr>
              <a:t>filters</a:t>
            </a:r>
            <a:endParaRPr lang="de-DE" sz="18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5716001" y="4498800"/>
            <a:ext cx="2808800" cy="861784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none" lIns="91404" tIns="45705" rIns="91404" bIns="45705" rtlCol="0">
            <a:spAutoFit/>
          </a:bodyPr>
          <a:lstStyle/>
          <a:p>
            <a:pPr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de-DE" sz="1800" b="1" dirty="0" smtClean="0">
                <a:solidFill>
                  <a:prstClr val="black"/>
                </a:solidFill>
                <a:latin typeface="Calibri"/>
              </a:rPr>
              <a:t>Air-</a:t>
            </a:r>
            <a:r>
              <a:rPr lang="de-DE" sz="1800" b="1" dirty="0" err="1" smtClean="0">
                <a:solidFill>
                  <a:prstClr val="black"/>
                </a:solidFill>
                <a:latin typeface="Calibri"/>
              </a:rPr>
              <a:t>core</a:t>
            </a:r>
            <a:r>
              <a:rPr lang="de-DE" sz="1800" b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de-DE" sz="1800" b="1" dirty="0" err="1" smtClean="0">
                <a:solidFill>
                  <a:prstClr val="black"/>
                </a:solidFill>
                <a:latin typeface="Calibri"/>
              </a:rPr>
              <a:t>inductor</a:t>
            </a:r>
            <a:r>
              <a:rPr lang="de-DE" sz="1800" b="1" dirty="0" smtClean="0">
                <a:solidFill>
                  <a:prstClr val="black"/>
                </a:solidFill>
                <a:latin typeface="Calibri"/>
              </a:rPr>
              <a:t>:</a:t>
            </a:r>
          </a:p>
          <a:p>
            <a:pPr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de-DE" dirty="0" smtClean="0">
                <a:solidFill>
                  <a:prstClr val="black"/>
                </a:solidFill>
                <a:latin typeface="Calibri"/>
              </a:rPr>
              <a:t>Custom-</a:t>
            </a:r>
            <a:r>
              <a:rPr lang="de-DE" dirty="0" err="1" smtClean="0">
                <a:solidFill>
                  <a:prstClr val="black"/>
                </a:solidFill>
                <a:latin typeface="Calibri"/>
              </a:rPr>
              <a:t>made</a:t>
            </a:r>
            <a:r>
              <a:rPr lang="de-DE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de-DE" dirty="0" err="1" smtClean="0">
                <a:solidFill>
                  <a:prstClr val="black"/>
                </a:solidFill>
                <a:latin typeface="Calibri"/>
              </a:rPr>
              <a:t>toroid</a:t>
            </a:r>
            <a:r>
              <a:rPr lang="de-DE" dirty="0" smtClean="0">
                <a:solidFill>
                  <a:prstClr val="black"/>
                </a:solidFill>
                <a:latin typeface="Calibri"/>
              </a:rPr>
              <a:t>, </a:t>
            </a:r>
            <a:r>
              <a:rPr lang="de-DE" dirty="0" smtClean="0">
                <a:solidFill>
                  <a:prstClr val="black"/>
                </a:solidFill>
                <a:latin typeface="Calibri"/>
                <a:sym typeface="Symbol"/>
              </a:rPr>
              <a:t>  </a:t>
            </a:r>
            <a:r>
              <a:rPr lang="de-DE" dirty="0" smtClean="0">
                <a:solidFill>
                  <a:prstClr val="black"/>
                </a:solidFill>
                <a:latin typeface="Calibri"/>
              </a:rPr>
              <a:t>6mm</a:t>
            </a:r>
          </a:p>
          <a:p>
            <a:pPr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de-DE" dirty="0" smtClean="0">
                <a:solidFill>
                  <a:prstClr val="black"/>
                </a:solidFill>
                <a:latin typeface="Calibri"/>
              </a:rPr>
              <a:t>L = 200nH </a:t>
            </a:r>
            <a:r>
              <a:rPr lang="de-DE" dirty="0" err="1" smtClean="0">
                <a:solidFill>
                  <a:prstClr val="black"/>
                </a:solidFill>
                <a:latin typeface="Calibri"/>
              </a:rPr>
              <a:t>or</a:t>
            </a:r>
            <a:r>
              <a:rPr lang="de-DE" dirty="0" smtClean="0">
                <a:solidFill>
                  <a:prstClr val="black"/>
                </a:solidFill>
                <a:latin typeface="Calibri"/>
              </a:rPr>
              <a:t> 600</a:t>
            </a:r>
            <a:r>
              <a:rPr lang="de-DE" dirty="0" smtClean="0">
                <a:solidFill>
                  <a:prstClr val="black"/>
                </a:solidFill>
                <a:latin typeface="Calibri"/>
                <a:sym typeface="Symbol"/>
              </a:rPr>
              <a:t>n</a:t>
            </a:r>
            <a:r>
              <a:rPr lang="de-DE" dirty="0" smtClean="0">
                <a:solidFill>
                  <a:prstClr val="black"/>
                </a:solidFill>
                <a:latin typeface="Calibri"/>
              </a:rPr>
              <a:t>H</a:t>
            </a:r>
          </a:p>
        </p:txBody>
      </p:sp>
      <p:sp>
        <p:nvSpPr>
          <p:cNvPr id="16" name="Rechteck 15"/>
          <p:cNvSpPr/>
          <p:nvPr/>
        </p:nvSpPr>
        <p:spPr>
          <a:xfrm>
            <a:off x="1768641" y="4217501"/>
            <a:ext cx="1015184" cy="1286182"/>
          </a:xfrm>
          <a:prstGeom prst="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5" rIns="91404" bIns="45705" rtlCol="0" anchor="ctr"/>
          <a:lstStyle/>
          <a:p>
            <a:pPr algn="ctr"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de-DE" sz="1800" dirty="0">
              <a:solidFill>
                <a:prstClr val="white"/>
              </a:solidFill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428671" y="4288956"/>
            <a:ext cx="785954" cy="1071818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5" rIns="91404" bIns="45705" rtlCol="0" anchor="ctr"/>
          <a:lstStyle/>
          <a:p>
            <a:pPr algn="ctr"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de-DE" sz="1800" dirty="0">
              <a:solidFill>
                <a:prstClr val="white"/>
              </a:solidFill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4144092" y="4074592"/>
            <a:ext cx="714504" cy="928909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5" rIns="91404" bIns="45705" rtlCol="0" anchor="ctr"/>
          <a:lstStyle/>
          <a:p>
            <a:pPr algn="ctr"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de-DE" sz="1800" dirty="0">
              <a:solidFill>
                <a:prstClr val="white"/>
              </a:solidFill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2929435" y="4360410"/>
            <a:ext cx="714504" cy="50018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5" rIns="91404" bIns="45705" rtlCol="0" anchor="ctr"/>
          <a:lstStyle/>
          <a:p>
            <a:pPr algn="ctr"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de-DE" sz="1800" dirty="0">
              <a:solidFill>
                <a:prstClr val="white"/>
              </a:solidFill>
            </a:endParaRPr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6" cstate="print"/>
          <a:srcRect l="5294" t="15875" r="7350"/>
          <a:stretch>
            <a:fillRect/>
          </a:stretch>
        </p:blipFill>
        <p:spPr bwMode="auto">
          <a:xfrm>
            <a:off x="357220" y="1716592"/>
            <a:ext cx="2892172" cy="1857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Textfeld 20"/>
          <p:cNvSpPr txBox="1"/>
          <p:nvPr/>
        </p:nvSpPr>
        <p:spPr>
          <a:xfrm>
            <a:off x="1786229" y="3360047"/>
            <a:ext cx="720087" cy="338564"/>
          </a:xfrm>
          <a:prstGeom prst="rect">
            <a:avLst/>
          </a:prstGeom>
          <a:noFill/>
        </p:spPr>
        <p:txBody>
          <a:bodyPr wrap="none" lIns="91404" tIns="45705" rIns="91404" bIns="45705" rtlCol="0">
            <a:spAutoFit/>
          </a:bodyPr>
          <a:lstStyle/>
          <a:p>
            <a:pPr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de-DE" dirty="0" smtClean="0">
                <a:solidFill>
                  <a:prstClr val="black"/>
                </a:solidFill>
                <a:latin typeface="Calibri"/>
              </a:rPr>
              <a:t>19mm</a:t>
            </a:r>
            <a:endParaRPr lang="de-DE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3174275" y="2378324"/>
            <a:ext cx="720087" cy="338564"/>
          </a:xfrm>
          <a:prstGeom prst="rect">
            <a:avLst/>
          </a:prstGeom>
          <a:noFill/>
        </p:spPr>
        <p:txBody>
          <a:bodyPr wrap="none" lIns="91404" tIns="45705" rIns="91404" bIns="45705" rtlCol="0">
            <a:spAutoFit/>
          </a:bodyPr>
          <a:lstStyle/>
          <a:p>
            <a:pPr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de-DE" dirty="0" smtClean="0">
                <a:solidFill>
                  <a:prstClr val="black"/>
                </a:solidFill>
                <a:latin typeface="Calibri"/>
              </a:rPr>
              <a:t>12mm</a:t>
            </a:r>
            <a:endParaRPr lang="de-DE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23" name="Gerade Verbindung mit Pfeil 22"/>
          <p:cNvCxnSpPr/>
          <p:nvPr/>
        </p:nvCxnSpPr>
        <p:spPr>
          <a:xfrm flipV="1">
            <a:off x="1071724" y="3217138"/>
            <a:ext cx="2072062" cy="285818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/>
          <p:cNvCxnSpPr/>
          <p:nvPr/>
        </p:nvCxnSpPr>
        <p:spPr>
          <a:xfrm rot="16200000" flipH="1">
            <a:off x="2679333" y="2466871"/>
            <a:ext cx="857455" cy="214351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hteck 24"/>
          <p:cNvSpPr/>
          <p:nvPr/>
        </p:nvSpPr>
        <p:spPr>
          <a:xfrm>
            <a:off x="1938660" y="2359683"/>
            <a:ext cx="419177" cy="357273"/>
          </a:xfrm>
          <a:prstGeom prst="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5" rIns="91404" bIns="45705" rtlCol="0" anchor="ctr"/>
          <a:lstStyle/>
          <a:p>
            <a:pPr algn="ctr"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de-DE" sz="1800" dirty="0">
              <a:solidFill>
                <a:prstClr val="white"/>
              </a:solidFill>
            </a:endParaRPr>
          </a:p>
        </p:txBody>
      </p:sp>
      <p:sp>
        <p:nvSpPr>
          <p:cNvPr id="26" name="Rechteck 25"/>
          <p:cNvSpPr/>
          <p:nvPr/>
        </p:nvSpPr>
        <p:spPr>
          <a:xfrm>
            <a:off x="1214630" y="2788416"/>
            <a:ext cx="500153" cy="428727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5" rIns="91404" bIns="45705" rtlCol="0" anchor="ctr"/>
          <a:lstStyle/>
          <a:p>
            <a:pPr algn="ctr"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de-DE" sz="1800" dirty="0">
              <a:solidFill>
                <a:prstClr val="white"/>
              </a:solidFill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2214936" y="2499508"/>
            <a:ext cx="571603" cy="501658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5" rIns="91404" bIns="45705" rtlCol="0" anchor="ctr"/>
          <a:lstStyle/>
          <a:p>
            <a:pPr algn="ctr"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de-DE" sz="1800" dirty="0">
              <a:solidFill>
                <a:prstClr val="white"/>
              </a:solidFill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428676" y="1775901"/>
            <a:ext cx="556596" cy="3694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04" tIns="45705" rIns="91404" bIns="45705" rtlCol="0">
            <a:spAutoFit/>
          </a:bodyPr>
          <a:lstStyle/>
          <a:p>
            <a:pPr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AC2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" name="Bogen 30"/>
          <p:cNvSpPr/>
          <p:nvPr/>
        </p:nvSpPr>
        <p:spPr>
          <a:xfrm>
            <a:off x="1143770" y="1858158"/>
            <a:ext cx="1071570" cy="1000132"/>
          </a:xfrm>
          <a:prstGeom prst="arc">
            <a:avLst>
              <a:gd name="adj1" fmla="val 2692057"/>
              <a:gd name="adj2" fmla="val 0"/>
            </a:avLst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852" name="Rectangle 44"/>
          <p:cNvSpPr>
            <a:spLocks noChangeArrowheads="1"/>
          </p:cNvSpPr>
          <p:nvPr/>
        </p:nvSpPr>
        <p:spPr bwMode="auto">
          <a:xfrm>
            <a:off x="0" y="0"/>
            <a:ext cx="9145588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400" b="1" dirty="0">
                <a:solidFill>
                  <a:srgbClr val="FFFFFF"/>
                </a:solidFill>
                <a:latin typeface="DejaVu Sans" pitchFamily="34" charset="2"/>
              </a:rPr>
              <a:t>			</a:t>
            </a:r>
            <a:r>
              <a:rPr lang="en-GB" sz="2400" b="1" dirty="0">
                <a:solidFill>
                  <a:srgbClr val="FFFFFF"/>
                </a:solidFill>
              </a:rPr>
              <a:t>Welcome</a:t>
            </a:r>
            <a:endParaRPr lang="en-GB" dirty="0">
              <a:solidFill>
                <a:srgbClr val="FFFFFF"/>
              </a:solidFill>
              <a:latin typeface="DejaVu Sans" pitchFamily="34" charset="2"/>
            </a:endParaRPr>
          </a:p>
        </p:txBody>
      </p:sp>
      <p:pic>
        <p:nvPicPr>
          <p:cNvPr id="375853" name="Picture 45" descr="balkenUnt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581"/>
            <a:ext cx="9158288" cy="500063"/>
          </a:xfrm>
          <a:prstGeom prst="rect">
            <a:avLst/>
          </a:prstGeom>
          <a:noFill/>
        </p:spPr>
      </p:pic>
      <p:pic>
        <p:nvPicPr>
          <p:cNvPr id="375854" name="Picture 4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05838" y="0"/>
            <a:ext cx="5397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75855" name="Rectangle 47"/>
          <p:cNvSpPr>
            <a:spLocks noChangeArrowheads="1"/>
          </p:cNvSpPr>
          <p:nvPr/>
        </p:nvSpPr>
        <p:spPr bwMode="auto">
          <a:xfrm>
            <a:off x="1836745" y="0"/>
            <a:ext cx="67691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algn="ctr"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800" b="1" dirty="0" smtClean="0">
                <a:solidFill>
                  <a:srgbClr val="FFFFFF"/>
                </a:solidFill>
                <a:latin typeface="Calibri" pitchFamily="34" charset="0"/>
              </a:rPr>
              <a:t>System Test Set-Up</a:t>
            </a:r>
            <a:endParaRPr lang="en-GB" sz="28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60" name="Rectangle 26"/>
          <p:cNvSpPr>
            <a:spLocks noChangeArrowheads="1"/>
          </p:cNvSpPr>
          <p:nvPr/>
        </p:nvSpPr>
        <p:spPr bwMode="auto">
          <a:xfrm>
            <a:off x="0" y="6597657"/>
            <a:ext cx="9145588" cy="261938"/>
          </a:xfrm>
          <a:prstGeom prst="rect">
            <a:avLst/>
          </a:prstGeom>
          <a:gradFill rotWithShape="1">
            <a:gsLst>
              <a:gs pos="0">
                <a:srgbClr val="003399">
                  <a:gamma/>
                  <a:tint val="8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377" tIns="45692" rIns="91377" bIns="45692" anchor="ctr"/>
          <a:lstStyle/>
          <a:p>
            <a:endParaRPr lang="de-DE"/>
          </a:p>
        </p:txBody>
      </p:sp>
      <p:sp>
        <p:nvSpPr>
          <p:cNvPr id="161" name="Datumsplatzhalter 12"/>
          <p:cNvSpPr>
            <a:spLocks noGrp="1"/>
          </p:cNvSpPr>
          <p:nvPr>
            <p:ph type="dt" sz="half" idx="10"/>
          </p:nvPr>
        </p:nvSpPr>
        <p:spPr>
          <a:xfrm>
            <a:off x="762" y="6550472"/>
            <a:ext cx="2133600" cy="365125"/>
          </a:xfrm>
        </p:spPr>
        <p:txBody>
          <a:bodyPr/>
          <a:lstStyle/>
          <a:p>
            <a:r>
              <a:rPr lang="de-DE" smtClean="0">
                <a:solidFill>
                  <a:schemeClr val="bg1"/>
                </a:solidFill>
                <a:latin typeface="+mn-lt"/>
              </a:rPr>
              <a:t>31.03.2010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3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2143909" y="6550472"/>
            <a:ext cx="4786346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  <a:latin typeface="+mn-lt"/>
              </a:rPr>
              <a:t>Jan Sammet</a:t>
            </a:r>
            <a:endParaRPr lang="de-DE" dirty="0">
              <a:latin typeface="+mn-lt"/>
            </a:endParaRPr>
          </a:p>
        </p:txBody>
      </p:sp>
      <p:sp>
        <p:nvSpPr>
          <p:cNvPr id="118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6893988" y="6550472"/>
            <a:ext cx="2133600" cy="365125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Calibri" pitchFamily="34" charset="0"/>
              </a:rPr>
              <a:t>- </a:t>
            </a:r>
            <a:fld id="{68BDF816-A340-4A1E-A272-4E05686E39AE}" type="slidenum">
              <a:rPr lang="de-DE" smtClean="0">
                <a:solidFill>
                  <a:schemeClr val="bg1"/>
                </a:solidFill>
                <a:latin typeface="Calibri" pitchFamily="34" charset="0"/>
              </a:rPr>
              <a:pPr/>
              <a:t>6</a:t>
            </a:fld>
            <a:r>
              <a:rPr lang="de-DE" dirty="0" smtClean="0">
                <a:solidFill>
                  <a:schemeClr val="bg1"/>
                </a:solidFill>
                <a:latin typeface="Calibri" pitchFamily="34" charset="0"/>
              </a:rPr>
              <a:t> -</a:t>
            </a:r>
            <a:endParaRPr lang="de-DE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35" name="Picture 2" descr="C:\Users\Klein\Pictures\SLHC\MiniPCB\DSCN4807.JPG"/>
          <p:cNvPicPr>
            <a:picLocks noChangeAspect="1" noChangeArrowheads="1"/>
          </p:cNvPicPr>
          <p:nvPr/>
        </p:nvPicPr>
        <p:blipFill>
          <a:blip r:embed="rId5" cstate="print"/>
          <a:srcRect l="36589" t="15617" r="19051" b="5991"/>
          <a:stretch>
            <a:fillRect/>
          </a:stretch>
        </p:blipFill>
        <p:spPr bwMode="auto">
          <a:xfrm>
            <a:off x="3680881" y="2188386"/>
            <a:ext cx="2714625" cy="3598862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ffectLst>
            <a:glow rad="63500">
              <a:schemeClr val="tx1">
                <a:alpha val="40000"/>
              </a:schemeClr>
            </a:glow>
          </a:effectLst>
        </p:spPr>
      </p:pic>
      <p:grpSp>
        <p:nvGrpSpPr>
          <p:cNvPr id="36" name="Gruppieren 8"/>
          <p:cNvGrpSpPr>
            <a:grpSpLocks/>
          </p:cNvGrpSpPr>
          <p:nvPr/>
        </p:nvGrpSpPr>
        <p:grpSpPr bwMode="auto">
          <a:xfrm>
            <a:off x="72207" y="1429530"/>
            <a:ext cx="3500437" cy="4500562"/>
            <a:chOff x="5429256" y="1357298"/>
            <a:chExt cx="3500462" cy="4500594"/>
          </a:xfrm>
        </p:grpSpPr>
        <p:pic>
          <p:nvPicPr>
            <p:cNvPr id="37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9418" t="4153" r="6836" b="8624"/>
            <a:stretch>
              <a:fillRect/>
            </a:stretch>
          </p:blipFill>
          <p:spPr bwMode="auto">
            <a:xfrm>
              <a:off x="5429256" y="1357298"/>
              <a:ext cx="3500462" cy="4500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" name="Rechteck 37"/>
            <p:cNvSpPr/>
            <p:nvPr/>
          </p:nvSpPr>
          <p:spPr>
            <a:xfrm>
              <a:off x="7858148" y="3786190"/>
              <a:ext cx="469903" cy="3381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b="1" kern="0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6.1</a:t>
              </a:r>
              <a:endParaRPr lang="de-DE" b="1" kern="0" dirty="0">
                <a:solidFill>
                  <a:srgbClr val="FFFF00"/>
                </a:solidFill>
                <a:latin typeface="+mn-lt"/>
              </a:endParaRPr>
            </a:p>
          </p:txBody>
        </p:sp>
        <p:sp>
          <p:nvSpPr>
            <p:cNvPr id="39" name="Rechteck 38"/>
            <p:cNvSpPr/>
            <p:nvPr/>
          </p:nvSpPr>
          <p:spPr>
            <a:xfrm>
              <a:off x="6143636" y="3714752"/>
              <a:ext cx="469903" cy="33814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b="1" kern="0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6.4</a:t>
              </a:r>
              <a:endParaRPr lang="de-DE" b="1" kern="0" dirty="0">
                <a:solidFill>
                  <a:srgbClr val="FFFF00"/>
                </a:solidFill>
                <a:latin typeface="+mn-lt"/>
              </a:endParaRPr>
            </a:p>
          </p:txBody>
        </p:sp>
        <p:sp>
          <p:nvSpPr>
            <p:cNvPr id="40" name="Rechteck 39"/>
            <p:cNvSpPr/>
            <p:nvPr/>
          </p:nvSpPr>
          <p:spPr>
            <a:xfrm>
              <a:off x="6750065" y="3714752"/>
              <a:ext cx="469903" cy="33814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b="1" kern="0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6.3</a:t>
              </a:r>
              <a:endParaRPr lang="de-DE" b="1" kern="0" dirty="0">
                <a:solidFill>
                  <a:srgbClr val="FFFF00"/>
                </a:solidFill>
                <a:latin typeface="+mn-lt"/>
              </a:endParaRPr>
            </a:p>
          </p:txBody>
        </p:sp>
        <p:sp>
          <p:nvSpPr>
            <p:cNvPr id="41" name="Rechteck 40"/>
            <p:cNvSpPr/>
            <p:nvPr/>
          </p:nvSpPr>
          <p:spPr>
            <a:xfrm>
              <a:off x="7286644" y="3714752"/>
              <a:ext cx="469903" cy="33814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b="1" kern="0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6.2</a:t>
              </a:r>
              <a:endParaRPr lang="de-DE" b="1" kern="0" dirty="0">
                <a:solidFill>
                  <a:srgbClr val="FFFF00"/>
                </a:solidFill>
                <a:latin typeface="+mn-lt"/>
              </a:endParaRPr>
            </a:p>
          </p:txBody>
        </p:sp>
        <p:sp>
          <p:nvSpPr>
            <p:cNvPr id="42" name="Textfeld 41"/>
            <p:cNvSpPr txBox="1"/>
            <p:nvPr/>
          </p:nvSpPr>
          <p:spPr>
            <a:xfrm>
              <a:off x="5500694" y="4630746"/>
              <a:ext cx="1277947" cy="307977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400" b="1" kern="0" dirty="0" err="1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Motherboard</a:t>
              </a:r>
              <a:endParaRPr lang="de-DE" sz="1400" b="1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Textfeld 42"/>
            <p:cNvSpPr txBox="1"/>
            <p:nvPr/>
          </p:nvSpPr>
          <p:spPr>
            <a:xfrm>
              <a:off x="5464181" y="2590794"/>
              <a:ext cx="1516073" cy="307977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400" b="1" kern="0" dirty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Ring 6 </a:t>
              </a:r>
              <a:r>
                <a:rPr lang="de-DE" sz="1400" b="1" kern="0" dirty="0" err="1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modules</a:t>
              </a:r>
              <a:endParaRPr lang="de-DE" sz="1400" b="1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5" name="Textfeld 44"/>
          <p:cNvSpPr txBox="1"/>
          <p:nvPr/>
        </p:nvSpPr>
        <p:spPr>
          <a:xfrm>
            <a:off x="127762" y="1501007"/>
            <a:ext cx="1130300" cy="338137"/>
          </a:xfrm>
          <a:prstGeom prst="rect">
            <a:avLst/>
          </a:prstGeom>
          <a:solidFill>
            <a:sysClr val="window" lastClr="FFFFFF">
              <a:lumMod val="95000"/>
            </a:sysClr>
          </a:solidFill>
        </p:spPr>
        <p:txBody>
          <a:bodyPr wrap="none" lIns="91377" tIns="45692" rIns="91377" bIns="45692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TEC </a:t>
            </a:r>
            <a:r>
              <a:rPr lang="de-DE" b="1" kern="0" dirty="0" err="1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petal</a:t>
            </a:r>
            <a:endParaRPr lang="de-DE" b="1" kern="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feld 45"/>
          <p:cNvSpPr txBox="1">
            <a:spLocks noChangeArrowheads="1"/>
          </p:cNvSpPr>
          <p:nvPr/>
        </p:nvSpPr>
        <p:spPr bwMode="auto">
          <a:xfrm>
            <a:off x="6501620" y="1858165"/>
            <a:ext cx="2550284" cy="224196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square" lIns="91377" tIns="45692" rIns="91377" bIns="45692">
            <a:spAutoFit/>
          </a:bodyPr>
          <a:lstStyle/>
          <a:p>
            <a:r>
              <a:rPr lang="de-DE" b="1" dirty="0">
                <a:solidFill>
                  <a:srgbClr val="FF3300"/>
                </a:solidFill>
              </a:rPr>
              <a:t>APV25 </a:t>
            </a:r>
            <a:r>
              <a:rPr lang="de-DE" b="1" dirty="0" err="1">
                <a:solidFill>
                  <a:srgbClr val="FF3300"/>
                </a:solidFill>
              </a:rPr>
              <a:t>readout</a:t>
            </a:r>
            <a:r>
              <a:rPr lang="de-DE" b="1" dirty="0">
                <a:solidFill>
                  <a:srgbClr val="FF3300"/>
                </a:solidFill>
              </a:rPr>
              <a:t> </a:t>
            </a:r>
            <a:r>
              <a:rPr lang="de-DE" b="1" dirty="0" err="1">
                <a:solidFill>
                  <a:srgbClr val="FF3300"/>
                </a:solidFill>
              </a:rPr>
              <a:t>chip</a:t>
            </a:r>
            <a:r>
              <a:rPr lang="de-DE" b="1" dirty="0">
                <a:solidFill>
                  <a:srgbClr val="FF3300"/>
                </a:solidFill>
              </a:rPr>
              <a:t>:</a:t>
            </a:r>
          </a:p>
          <a:p>
            <a:pPr>
              <a:buFontTx/>
              <a:buChar char="-"/>
            </a:pPr>
            <a:r>
              <a:rPr lang="de-DE" dirty="0"/>
              <a:t> 0.25 </a:t>
            </a:r>
            <a:r>
              <a:rPr lang="de-DE" dirty="0">
                <a:sym typeface="Symbol" pitchFamily="18" charset="2"/>
              </a:rPr>
              <a:t>µ</a:t>
            </a:r>
            <a:r>
              <a:rPr lang="de-DE" dirty="0"/>
              <a:t>m CMOS </a:t>
            </a:r>
          </a:p>
          <a:p>
            <a:pPr>
              <a:buFontTx/>
              <a:buChar char="-"/>
            </a:pPr>
            <a:r>
              <a:rPr lang="de-DE" dirty="0"/>
              <a:t>128 </a:t>
            </a:r>
            <a:r>
              <a:rPr lang="de-DE" dirty="0" err="1"/>
              <a:t>channels</a:t>
            </a:r>
            <a:endParaRPr lang="de-DE" dirty="0"/>
          </a:p>
          <a:p>
            <a:r>
              <a:rPr lang="de-DE" dirty="0"/>
              <a:t>- </a:t>
            </a:r>
            <a:r>
              <a:rPr lang="de-DE" b="1" dirty="0" err="1"/>
              <a:t>analogue</a:t>
            </a:r>
            <a:r>
              <a:rPr lang="de-DE" b="1" dirty="0"/>
              <a:t> </a:t>
            </a:r>
            <a:r>
              <a:rPr lang="de-DE" b="1" dirty="0" err="1"/>
              <a:t>readout</a:t>
            </a:r>
            <a:endParaRPr lang="de-DE" b="1" dirty="0"/>
          </a:p>
          <a:p>
            <a:r>
              <a:rPr lang="de-DE" dirty="0"/>
              <a:t>- per </a:t>
            </a:r>
            <a:r>
              <a:rPr lang="de-DE" dirty="0" err="1"/>
              <a:t>channel</a:t>
            </a:r>
            <a:r>
              <a:rPr lang="de-DE" dirty="0"/>
              <a:t>: </a:t>
            </a:r>
            <a:r>
              <a:rPr lang="de-DE" dirty="0" err="1"/>
              <a:t>pre-amp</a:t>
            </a:r>
            <a:r>
              <a:rPr lang="de-DE" dirty="0"/>
              <a:t>., </a:t>
            </a:r>
            <a:br>
              <a:rPr lang="de-DE" dirty="0"/>
            </a:br>
            <a:r>
              <a:rPr lang="de-DE" dirty="0"/>
              <a:t>  CR-RC </a:t>
            </a:r>
            <a:r>
              <a:rPr lang="de-DE" dirty="0" err="1"/>
              <a:t>shaper</a:t>
            </a:r>
            <a:r>
              <a:rPr lang="de-DE" dirty="0"/>
              <a:t>, </a:t>
            </a:r>
            <a:r>
              <a:rPr lang="de-DE" dirty="0" err="1"/>
              <a:t>pipeline</a:t>
            </a:r>
            <a:endParaRPr lang="de-DE" dirty="0"/>
          </a:p>
          <a:p>
            <a:r>
              <a:rPr lang="de-DE" dirty="0"/>
              <a:t>- </a:t>
            </a:r>
            <a:r>
              <a:rPr lang="de-DE" dirty="0">
                <a:sym typeface="Symbol" pitchFamily="18" charset="2"/>
              </a:rPr>
              <a:t></a:t>
            </a:r>
            <a:r>
              <a:rPr lang="de-DE" dirty="0"/>
              <a:t> = 50ns </a:t>
            </a:r>
          </a:p>
          <a:p>
            <a:r>
              <a:rPr lang="de-DE" dirty="0"/>
              <a:t>- 1.25V &amp; 2.50V </a:t>
            </a:r>
            <a:r>
              <a:rPr lang="de-DE" dirty="0" err="1"/>
              <a:t>supply</a:t>
            </a:r>
            <a:endParaRPr lang="de-DE" dirty="0"/>
          </a:p>
          <a:p>
            <a:r>
              <a:rPr lang="de-DE" dirty="0"/>
              <a:t>- I</a:t>
            </a:r>
            <a:r>
              <a:rPr lang="de-DE" baseline="-25000" dirty="0"/>
              <a:t>250</a:t>
            </a:r>
            <a:r>
              <a:rPr lang="de-DE" dirty="0"/>
              <a:t> = 0.12A, I</a:t>
            </a:r>
            <a:r>
              <a:rPr lang="de-DE" baseline="-25000" dirty="0"/>
              <a:t>125</a:t>
            </a:r>
            <a:r>
              <a:rPr lang="de-DE" dirty="0"/>
              <a:t> = 0.06A</a:t>
            </a:r>
          </a:p>
        </p:txBody>
      </p:sp>
      <p:sp>
        <p:nvSpPr>
          <p:cNvPr id="47" name="Rechteck 46"/>
          <p:cNvSpPr/>
          <p:nvPr/>
        </p:nvSpPr>
        <p:spPr>
          <a:xfrm>
            <a:off x="5769509" y="4700341"/>
            <a:ext cx="333375" cy="4286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1377" tIns="45692" rIns="91377" bIns="4569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/>
          </a:p>
        </p:txBody>
      </p:sp>
      <p:sp>
        <p:nvSpPr>
          <p:cNvPr id="48" name="Rechteck 47"/>
          <p:cNvSpPr/>
          <p:nvPr/>
        </p:nvSpPr>
        <p:spPr>
          <a:xfrm>
            <a:off x="715905" y="3072639"/>
            <a:ext cx="428628" cy="428625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2" rIns="91377" bIns="4569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/>
          </a:p>
        </p:txBody>
      </p:sp>
      <p:sp>
        <p:nvSpPr>
          <p:cNvPr id="50" name="Textfeld 49"/>
          <p:cNvSpPr txBox="1">
            <a:spLocks noChangeArrowheads="1"/>
          </p:cNvSpPr>
          <p:nvPr/>
        </p:nvSpPr>
        <p:spPr bwMode="auto">
          <a:xfrm>
            <a:off x="3929852" y="763530"/>
            <a:ext cx="3500462" cy="80887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377" tIns="45692" rIns="91377" bIns="45692">
            <a:spAutoFit/>
          </a:bodyPr>
          <a:lstStyle/>
          <a:p>
            <a:pPr>
              <a:buFont typeface="Arial" charset="0"/>
              <a:buChar char="•"/>
            </a:pPr>
            <a:r>
              <a:rPr lang="de-DE" dirty="0"/>
              <a:t> </a:t>
            </a:r>
            <a:r>
              <a:rPr lang="de-DE" dirty="0" err="1"/>
              <a:t>Two</a:t>
            </a:r>
            <a:r>
              <a:rPr lang="de-DE" dirty="0"/>
              <a:t> DC-DC </a:t>
            </a:r>
            <a:r>
              <a:rPr lang="de-DE" dirty="0" err="1"/>
              <a:t>converters</a:t>
            </a:r>
            <a:r>
              <a:rPr lang="de-DE" dirty="0"/>
              <a:t> per </a:t>
            </a:r>
            <a:r>
              <a:rPr lang="de-DE" dirty="0" err="1"/>
              <a:t>module</a:t>
            </a:r>
            <a:endParaRPr lang="de-DE" dirty="0"/>
          </a:p>
          <a:p>
            <a:pPr>
              <a:buFont typeface="Arial" charset="0"/>
              <a:buChar char="•"/>
            </a:pPr>
            <a:r>
              <a:rPr lang="de-DE" dirty="0"/>
              <a:t> Integrated via additional </a:t>
            </a:r>
            <a:r>
              <a:rPr lang="de-DE" dirty="0" err="1"/>
              <a:t>adapter</a:t>
            </a:r>
            <a:endParaRPr lang="de-DE" dirty="0"/>
          </a:p>
          <a:p>
            <a:pPr>
              <a:buFont typeface="Arial" charset="0"/>
              <a:buChar char="•"/>
            </a:pPr>
            <a:r>
              <a:rPr lang="de-DE" dirty="0"/>
              <a:t> V</a:t>
            </a:r>
            <a:r>
              <a:rPr lang="de-DE" baseline="-25000" dirty="0"/>
              <a:t>in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smtClean="0"/>
              <a:t>lab </a:t>
            </a:r>
            <a:r>
              <a:rPr lang="de-DE" dirty="0"/>
              <a:t>power </a:t>
            </a:r>
            <a:r>
              <a:rPr lang="de-DE" dirty="0" err="1"/>
              <a:t>supply</a:t>
            </a:r>
            <a:endParaRPr lang="de-DE" dirty="0"/>
          </a:p>
        </p:txBody>
      </p:sp>
      <p:sp>
        <p:nvSpPr>
          <p:cNvPr id="51" name="Rechteck 50"/>
          <p:cNvSpPr/>
          <p:nvPr/>
        </p:nvSpPr>
        <p:spPr>
          <a:xfrm>
            <a:off x="3752325" y="2474143"/>
            <a:ext cx="1357313" cy="1571625"/>
          </a:xfrm>
          <a:prstGeom prst="rect">
            <a:avLst/>
          </a:prstGeom>
          <a:noFill/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377" tIns="45692" rIns="91377" bIns="4569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/>
          </a:p>
        </p:txBody>
      </p:sp>
      <p:cxnSp>
        <p:nvCxnSpPr>
          <p:cNvPr id="53" name="Gerade Verbindung mit Pfeil 52"/>
          <p:cNvCxnSpPr>
            <a:stCxn id="48" idx="3"/>
          </p:cNvCxnSpPr>
          <p:nvPr/>
        </p:nvCxnSpPr>
        <p:spPr>
          <a:xfrm flipV="1">
            <a:off x="1144540" y="3001166"/>
            <a:ext cx="2428129" cy="285786"/>
          </a:xfrm>
          <a:prstGeom prst="straightConnector1">
            <a:avLst/>
          </a:prstGeom>
          <a:ln w="25400">
            <a:solidFill>
              <a:srgbClr val="FFFF00"/>
            </a:solidFill>
            <a:tailEnd type="arrow"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 Verbindung mit Pfeil 54"/>
          <p:cNvCxnSpPr>
            <a:stCxn id="50" idx="2"/>
            <a:endCxn id="51" idx="0"/>
          </p:cNvCxnSpPr>
          <p:nvPr/>
        </p:nvCxnSpPr>
        <p:spPr>
          <a:xfrm rot="5400000">
            <a:off x="4604671" y="1398717"/>
            <a:ext cx="901730" cy="1249108"/>
          </a:xfrm>
          <a:prstGeom prst="straightConnector1">
            <a:avLst/>
          </a:prstGeom>
          <a:ln w="254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mit Pfeil 56"/>
          <p:cNvCxnSpPr>
            <a:stCxn id="46" idx="2"/>
            <a:endCxn id="47" idx="3"/>
          </p:cNvCxnSpPr>
          <p:nvPr/>
        </p:nvCxnSpPr>
        <p:spPr>
          <a:xfrm rot="5400000">
            <a:off x="6532552" y="3670451"/>
            <a:ext cx="814536" cy="167388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852" name="Rectangle 44"/>
          <p:cNvSpPr>
            <a:spLocks noChangeArrowheads="1"/>
          </p:cNvSpPr>
          <p:nvPr/>
        </p:nvSpPr>
        <p:spPr bwMode="auto">
          <a:xfrm>
            <a:off x="0" y="0"/>
            <a:ext cx="9145588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400" b="1" dirty="0">
                <a:solidFill>
                  <a:srgbClr val="FFFFFF"/>
                </a:solidFill>
                <a:latin typeface="DejaVu Sans" pitchFamily="34" charset="2"/>
              </a:rPr>
              <a:t>			</a:t>
            </a:r>
            <a:r>
              <a:rPr lang="en-GB" sz="2400" b="1" dirty="0">
                <a:solidFill>
                  <a:srgbClr val="FFFFFF"/>
                </a:solidFill>
              </a:rPr>
              <a:t>Welcome</a:t>
            </a:r>
            <a:endParaRPr lang="en-GB" dirty="0">
              <a:solidFill>
                <a:srgbClr val="FFFFFF"/>
              </a:solidFill>
              <a:latin typeface="DejaVu Sans" pitchFamily="34" charset="2"/>
            </a:endParaRPr>
          </a:p>
        </p:txBody>
      </p:sp>
      <p:pic>
        <p:nvPicPr>
          <p:cNvPr id="375853" name="Picture 45" descr="balkenUnte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581"/>
            <a:ext cx="9158288" cy="500063"/>
          </a:xfrm>
          <a:prstGeom prst="rect">
            <a:avLst/>
          </a:prstGeom>
          <a:noFill/>
        </p:spPr>
      </p:pic>
      <p:pic>
        <p:nvPicPr>
          <p:cNvPr id="375854" name="Picture 4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05838" y="0"/>
            <a:ext cx="5397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75855" name="Rectangle 47"/>
          <p:cNvSpPr>
            <a:spLocks noChangeArrowheads="1"/>
          </p:cNvSpPr>
          <p:nvPr/>
        </p:nvSpPr>
        <p:spPr bwMode="auto">
          <a:xfrm>
            <a:off x="1836745" y="0"/>
            <a:ext cx="67691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algn="ctr"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800" b="1" dirty="0" smtClean="0">
                <a:solidFill>
                  <a:srgbClr val="FFFFFF"/>
                </a:solidFill>
                <a:latin typeface="Calibri" pitchFamily="34" charset="0"/>
              </a:rPr>
              <a:t>System Test with CMS Strip Modules</a:t>
            </a:r>
            <a:endParaRPr lang="en-GB" sz="28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60" name="Rectangle 26"/>
          <p:cNvSpPr>
            <a:spLocks noChangeArrowheads="1"/>
          </p:cNvSpPr>
          <p:nvPr/>
        </p:nvSpPr>
        <p:spPr bwMode="auto">
          <a:xfrm>
            <a:off x="0" y="6597657"/>
            <a:ext cx="9145588" cy="261938"/>
          </a:xfrm>
          <a:prstGeom prst="rect">
            <a:avLst/>
          </a:prstGeom>
          <a:gradFill rotWithShape="1">
            <a:gsLst>
              <a:gs pos="0">
                <a:srgbClr val="003399">
                  <a:gamma/>
                  <a:tint val="8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377" tIns="45692" rIns="91377" bIns="45692" anchor="ctr"/>
          <a:lstStyle/>
          <a:p>
            <a:endParaRPr lang="de-DE"/>
          </a:p>
        </p:txBody>
      </p:sp>
      <p:sp>
        <p:nvSpPr>
          <p:cNvPr id="161" name="Datumsplatzhalter 12"/>
          <p:cNvSpPr>
            <a:spLocks noGrp="1"/>
          </p:cNvSpPr>
          <p:nvPr>
            <p:ph type="dt" sz="half" idx="10"/>
          </p:nvPr>
        </p:nvSpPr>
        <p:spPr>
          <a:xfrm>
            <a:off x="762" y="6550472"/>
            <a:ext cx="2133600" cy="365125"/>
          </a:xfrm>
        </p:spPr>
        <p:txBody>
          <a:bodyPr/>
          <a:lstStyle/>
          <a:p>
            <a:r>
              <a:rPr lang="de-DE" smtClean="0">
                <a:solidFill>
                  <a:schemeClr val="bg1"/>
                </a:solidFill>
                <a:latin typeface="+mn-lt"/>
              </a:rPr>
              <a:t>31.03.2010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3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2143909" y="6550472"/>
            <a:ext cx="4786346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  <a:latin typeface="+mn-lt"/>
              </a:rPr>
              <a:t>Jan Sammet</a:t>
            </a:r>
            <a:endParaRPr lang="de-DE" dirty="0">
              <a:latin typeface="+mn-lt"/>
            </a:endParaRPr>
          </a:p>
        </p:txBody>
      </p:sp>
      <p:sp>
        <p:nvSpPr>
          <p:cNvPr id="118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6893988" y="6550472"/>
            <a:ext cx="2133600" cy="365125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Calibri" pitchFamily="34" charset="0"/>
              </a:rPr>
              <a:t>- </a:t>
            </a:r>
            <a:fld id="{68BDF816-A340-4A1E-A272-4E05686E39AE}" type="slidenum">
              <a:rPr lang="de-DE" smtClean="0">
                <a:solidFill>
                  <a:schemeClr val="bg1"/>
                </a:solidFill>
                <a:latin typeface="Calibri" pitchFamily="34" charset="0"/>
              </a:rPr>
              <a:pPr/>
              <a:t>7</a:t>
            </a:fld>
            <a:r>
              <a:rPr lang="de-DE" dirty="0" smtClean="0">
                <a:solidFill>
                  <a:schemeClr val="bg1"/>
                </a:solidFill>
                <a:latin typeface="Calibri" pitchFamily="34" charset="0"/>
              </a:rPr>
              <a:t> -</a:t>
            </a:r>
            <a:endParaRPr lang="de-DE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28" name="Picture 4" descr="C:\Users\Klein\SLHC\Talks\TWEPP09\Plots\KK_CombinedMeasures-4_sub0_ring6_ringPos4_noise_y_from_1_till_5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75" y="716891"/>
            <a:ext cx="5161545" cy="3744867"/>
          </a:xfrm>
          <a:prstGeom prst="rect">
            <a:avLst/>
          </a:prstGeom>
          <a:noFill/>
        </p:spPr>
      </p:pic>
      <p:pic>
        <p:nvPicPr>
          <p:cNvPr id="29" name="Grafik 28" descr="KK_CombinedMeasures-4_sub0_ring6_ringPos4_noise_x_from_1_till_10_y_from_0_till_50.png"/>
          <p:cNvPicPr>
            <a:picLocks noChangeAspect="1"/>
          </p:cNvPicPr>
          <p:nvPr/>
        </p:nvPicPr>
        <p:blipFill>
          <a:blip r:embed="rId7" cstate="print"/>
          <a:srcRect r="44629"/>
          <a:stretch>
            <a:fillRect/>
          </a:stretch>
        </p:blipFill>
        <p:spPr>
          <a:xfrm>
            <a:off x="6001802" y="716891"/>
            <a:ext cx="2858016" cy="3744867"/>
          </a:xfrm>
          <a:prstGeom prst="rect">
            <a:avLst/>
          </a:prstGeom>
        </p:spPr>
      </p:pic>
      <p:sp>
        <p:nvSpPr>
          <p:cNvPr id="30" name="Textfeld 29"/>
          <p:cNvSpPr txBox="1"/>
          <p:nvPr/>
        </p:nvSpPr>
        <p:spPr>
          <a:xfrm>
            <a:off x="7430810" y="1288528"/>
            <a:ext cx="1209516" cy="5232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91404" tIns="45705" rIns="91404" bIns="45705" rtlCol="0">
            <a:spAutoFit/>
          </a:bodyPr>
          <a:lstStyle/>
          <a:p>
            <a:pPr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de-DE" sz="1400" b="1" dirty="0" err="1" smtClean="0">
                <a:solidFill>
                  <a:prstClr val="black"/>
                </a:solidFill>
                <a:latin typeface="Calibri"/>
              </a:rPr>
              <a:t>Conventional</a:t>
            </a:r>
            <a:r>
              <a:rPr lang="de-DE" sz="1400" b="1" dirty="0" smtClean="0">
                <a:solidFill>
                  <a:prstClr val="black"/>
                </a:solidFill>
                <a:latin typeface="Calibri"/>
              </a:rPr>
              <a:t> </a:t>
            </a:r>
          </a:p>
          <a:p>
            <a:pPr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de-DE" sz="1400" b="1" dirty="0" err="1" smtClean="0">
                <a:solidFill>
                  <a:prstClr val="black"/>
                </a:solidFill>
                <a:latin typeface="Calibri"/>
              </a:rPr>
              <a:t>powering</a:t>
            </a:r>
            <a:endParaRPr lang="de-DE" sz="14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3429588" y="1265373"/>
            <a:ext cx="1209516" cy="5232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91404" tIns="45705" rIns="91404" bIns="45705" rtlCol="0">
            <a:spAutoFit/>
          </a:bodyPr>
          <a:lstStyle/>
          <a:p>
            <a:pPr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de-DE" sz="1400" b="1" dirty="0" err="1" smtClean="0">
                <a:solidFill>
                  <a:prstClr val="black"/>
                </a:solidFill>
                <a:latin typeface="Calibri"/>
              </a:rPr>
              <a:t>Conventional</a:t>
            </a:r>
            <a:r>
              <a:rPr lang="de-DE" sz="1400" b="1" dirty="0" smtClean="0">
                <a:solidFill>
                  <a:prstClr val="black"/>
                </a:solidFill>
                <a:latin typeface="Calibri"/>
              </a:rPr>
              <a:t> </a:t>
            </a:r>
          </a:p>
          <a:p>
            <a:pPr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de-DE" sz="1400" b="1" dirty="0" err="1" smtClean="0">
                <a:solidFill>
                  <a:prstClr val="black"/>
                </a:solidFill>
                <a:latin typeface="Calibri"/>
              </a:rPr>
              <a:t>powering</a:t>
            </a:r>
            <a:endParaRPr lang="de-DE" sz="14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" name="Ellipse 31"/>
          <p:cNvSpPr/>
          <p:nvPr/>
        </p:nvSpPr>
        <p:spPr>
          <a:xfrm>
            <a:off x="4787145" y="2860527"/>
            <a:ext cx="357252" cy="64309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5" rIns="91404" bIns="45705" rtlCol="0" anchor="ctr"/>
          <a:lstStyle/>
          <a:p>
            <a:pPr algn="ctr"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de-DE" sz="1800" dirty="0">
              <a:solidFill>
                <a:prstClr val="white"/>
              </a:solidFill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142875" y="4929992"/>
            <a:ext cx="8179924" cy="1531158"/>
          </a:xfrm>
          <a:prstGeom prst="rect">
            <a:avLst/>
          </a:prstGeom>
          <a:noFill/>
        </p:spPr>
        <p:txBody>
          <a:bodyPr wrap="none" lIns="91404" tIns="45705" rIns="91404" bIns="45705" rtlCol="0">
            <a:spAutoFit/>
          </a:bodyPr>
          <a:lstStyle/>
          <a:p>
            <a:pPr defTabSz="914031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lang="de-DE" sz="18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de-DE" sz="1800" dirty="0" err="1" smtClean="0">
                <a:solidFill>
                  <a:prstClr val="black"/>
                </a:solidFill>
                <a:latin typeface="Calibri"/>
              </a:rPr>
              <a:t>Raw</a:t>
            </a:r>
            <a:r>
              <a:rPr lang="de-DE" sz="18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de-DE" sz="1800" dirty="0" err="1" smtClean="0">
                <a:solidFill>
                  <a:prstClr val="black"/>
                </a:solidFill>
                <a:latin typeface="Calibri"/>
              </a:rPr>
              <a:t>noise</a:t>
            </a:r>
            <a:r>
              <a:rPr lang="de-DE" sz="1800" dirty="0" smtClean="0">
                <a:solidFill>
                  <a:prstClr val="black"/>
                </a:solidFill>
                <a:latin typeface="Calibri"/>
              </a:rPr>
              <a:t>: RMS </a:t>
            </a:r>
            <a:r>
              <a:rPr lang="de-DE" sz="1800" dirty="0" err="1" smtClean="0">
                <a:solidFill>
                  <a:prstClr val="black"/>
                </a:solidFill>
                <a:latin typeface="Calibri"/>
              </a:rPr>
              <a:t>of</a:t>
            </a:r>
            <a:r>
              <a:rPr lang="de-DE" sz="18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de-DE" sz="1800" dirty="0" err="1" smtClean="0">
                <a:solidFill>
                  <a:prstClr val="black"/>
                </a:solidFill>
                <a:latin typeface="Calibri"/>
              </a:rPr>
              <a:t>fluctuation</a:t>
            </a:r>
            <a:r>
              <a:rPr lang="de-DE" sz="18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de-DE" sz="1800" dirty="0" err="1" smtClean="0">
                <a:solidFill>
                  <a:prstClr val="black"/>
                </a:solidFill>
                <a:latin typeface="Calibri"/>
              </a:rPr>
              <a:t>around</a:t>
            </a:r>
            <a:r>
              <a:rPr lang="de-DE" sz="18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de-DE" sz="1800" dirty="0" err="1" smtClean="0">
                <a:solidFill>
                  <a:prstClr val="black"/>
                </a:solidFill>
                <a:latin typeface="Calibri"/>
              </a:rPr>
              <a:t>pedestal</a:t>
            </a:r>
            <a:r>
              <a:rPr lang="de-DE" sz="18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de-DE" sz="1800" dirty="0" err="1" smtClean="0">
                <a:solidFill>
                  <a:prstClr val="black"/>
                </a:solidFill>
                <a:latin typeface="Calibri"/>
              </a:rPr>
              <a:t>value</a:t>
            </a:r>
            <a:endParaRPr lang="de-DE" sz="1800" dirty="0" smtClean="0">
              <a:solidFill>
                <a:prstClr val="black"/>
              </a:solidFill>
              <a:latin typeface="Calibri"/>
            </a:endParaRPr>
          </a:p>
          <a:p>
            <a:pPr defTabSz="914031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lang="de-DE" sz="1800" dirty="0" smtClean="0">
                <a:solidFill>
                  <a:prstClr val="black"/>
                </a:solidFill>
                <a:latin typeface="Calibri"/>
              </a:rPr>
              <a:t> Edge </a:t>
            </a:r>
            <a:r>
              <a:rPr lang="de-DE" sz="1800" dirty="0" err="1" smtClean="0">
                <a:solidFill>
                  <a:prstClr val="black"/>
                </a:solidFill>
                <a:latin typeface="Calibri"/>
              </a:rPr>
              <a:t>channels</a:t>
            </a:r>
            <a:r>
              <a:rPr lang="de-DE" sz="18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de-DE" sz="1800" dirty="0" err="1" smtClean="0">
                <a:solidFill>
                  <a:prstClr val="black"/>
                </a:solidFill>
                <a:latin typeface="Calibri"/>
              </a:rPr>
              <a:t>are</a:t>
            </a:r>
            <a:r>
              <a:rPr lang="de-DE" sz="18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de-DE" sz="1800" dirty="0" err="1" smtClean="0">
                <a:solidFill>
                  <a:prstClr val="black"/>
                </a:solidFill>
                <a:latin typeface="Calibri"/>
              </a:rPr>
              <a:t>particularly</a:t>
            </a:r>
            <a:r>
              <a:rPr lang="de-DE" sz="1800" dirty="0" smtClean="0">
                <a:solidFill>
                  <a:prstClr val="black"/>
                </a:solidFill>
                <a:latin typeface="Calibri"/>
              </a:rPr>
              <a:t> sensitive (</a:t>
            </a:r>
            <a:r>
              <a:rPr lang="de-DE" sz="1800" dirty="0" err="1" smtClean="0">
                <a:solidFill>
                  <a:prstClr val="black"/>
                </a:solidFill>
                <a:latin typeface="Calibri"/>
              </a:rPr>
              <a:t>feature</a:t>
            </a:r>
            <a:r>
              <a:rPr lang="de-DE" sz="18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de-DE" sz="1800" dirty="0" err="1" smtClean="0">
                <a:solidFill>
                  <a:prstClr val="black"/>
                </a:solidFill>
                <a:latin typeface="Calibri"/>
              </a:rPr>
              <a:t>of</a:t>
            </a:r>
            <a:r>
              <a:rPr lang="de-DE" sz="1800" dirty="0" smtClean="0">
                <a:solidFill>
                  <a:prstClr val="black"/>
                </a:solidFill>
                <a:latin typeface="Calibri"/>
              </a:rPr>
              <a:t> APV25)</a:t>
            </a:r>
          </a:p>
          <a:p>
            <a:pPr defTabSz="914031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lang="de-DE" sz="1800" dirty="0" smtClean="0">
                <a:solidFill>
                  <a:prstClr val="black"/>
                </a:solidFill>
                <a:latin typeface="Calibri"/>
              </a:rPr>
              <a:t> Large </a:t>
            </a:r>
            <a:r>
              <a:rPr lang="de-DE" sz="1800" dirty="0" err="1" smtClean="0">
                <a:solidFill>
                  <a:prstClr val="black"/>
                </a:solidFill>
                <a:latin typeface="Calibri"/>
              </a:rPr>
              <a:t>increase</a:t>
            </a:r>
            <a:r>
              <a:rPr lang="de-DE" sz="18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de-DE" sz="1800" dirty="0" err="1" smtClean="0">
                <a:solidFill>
                  <a:prstClr val="black"/>
                </a:solidFill>
                <a:latin typeface="Calibri"/>
              </a:rPr>
              <a:t>with</a:t>
            </a:r>
            <a:r>
              <a:rPr lang="de-DE" sz="18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de-DE" sz="1800" dirty="0" err="1" smtClean="0">
                <a:solidFill>
                  <a:prstClr val="black"/>
                </a:solidFill>
                <a:latin typeface="Calibri"/>
              </a:rPr>
              <a:t>previous</a:t>
            </a:r>
            <a:r>
              <a:rPr lang="de-DE" sz="18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de-DE" sz="1800" dirty="0" err="1" smtClean="0">
                <a:solidFill>
                  <a:prstClr val="black"/>
                </a:solidFill>
                <a:latin typeface="Calibri"/>
              </a:rPr>
              <a:t>generation</a:t>
            </a:r>
            <a:r>
              <a:rPr lang="de-DE" sz="18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de-DE" sz="1800" dirty="0" err="1" smtClean="0">
                <a:solidFill>
                  <a:prstClr val="black"/>
                </a:solidFill>
                <a:latin typeface="Calibri"/>
              </a:rPr>
              <a:t>of</a:t>
            </a:r>
            <a:r>
              <a:rPr lang="de-DE" sz="18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de-DE" sz="1800" dirty="0" err="1" smtClean="0">
                <a:solidFill>
                  <a:prstClr val="black"/>
                </a:solidFill>
                <a:latin typeface="Calibri"/>
              </a:rPr>
              <a:t>boards</a:t>
            </a:r>
            <a:r>
              <a:rPr lang="de-DE" sz="1800" dirty="0" smtClean="0">
                <a:solidFill>
                  <a:prstClr val="black"/>
                </a:solidFill>
                <a:latin typeface="Calibri"/>
              </a:rPr>
              <a:t> (</a:t>
            </a:r>
            <a:r>
              <a:rPr lang="de-DE" sz="1800" b="1" dirty="0" smtClean="0">
                <a:solidFill>
                  <a:prstClr val="black"/>
                </a:solidFill>
                <a:latin typeface="Calibri"/>
              </a:rPr>
              <a:t>AC1</a:t>
            </a:r>
            <a:r>
              <a:rPr lang="de-DE" sz="1800" dirty="0" smtClean="0">
                <a:solidFill>
                  <a:prstClr val="black"/>
                </a:solidFill>
                <a:latin typeface="Calibri"/>
              </a:rPr>
              <a:t>), in </a:t>
            </a:r>
            <a:r>
              <a:rPr lang="de-DE" sz="1800" dirty="0" err="1" smtClean="0">
                <a:solidFill>
                  <a:prstClr val="black"/>
                </a:solidFill>
                <a:latin typeface="Calibri"/>
              </a:rPr>
              <a:t>particular</a:t>
            </a:r>
            <a:r>
              <a:rPr lang="de-DE" sz="1800" dirty="0" smtClean="0">
                <a:solidFill>
                  <a:prstClr val="black"/>
                </a:solidFill>
                <a:latin typeface="Calibri"/>
              </a:rPr>
              <a:t> on </a:t>
            </a:r>
            <a:r>
              <a:rPr lang="de-DE" sz="1800" dirty="0" err="1" smtClean="0">
                <a:solidFill>
                  <a:prstClr val="black"/>
                </a:solidFill>
                <a:latin typeface="Calibri"/>
              </a:rPr>
              <a:t>edge</a:t>
            </a:r>
            <a:r>
              <a:rPr lang="de-DE" sz="18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de-DE" sz="1800" dirty="0" err="1" smtClean="0">
                <a:solidFill>
                  <a:prstClr val="black"/>
                </a:solidFill>
                <a:latin typeface="Calibri"/>
              </a:rPr>
              <a:t>strips</a:t>
            </a:r>
            <a:endParaRPr lang="de-DE" sz="1800" dirty="0" smtClean="0">
              <a:solidFill>
                <a:prstClr val="black"/>
              </a:solidFill>
              <a:latin typeface="Calibri"/>
            </a:endParaRPr>
          </a:p>
          <a:p>
            <a:pPr defTabSz="914031" fontAlgn="auto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lang="de-DE" sz="1800" dirty="0" smtClean="0">
                <a:solidFill>
                  <a:prstClr val="black"/>
                </a:solidFill>
                <a:latin typeface="Calibri"/>
              </a:rPr>
              <a:t> Focus on </a:t>
            </a:r>
            <a:r>
              <a:rPr lang="de-DE" sz="1800" dirty="0" err="1" smtClean="0">
                <a:solidFill>
                  <a:prstClr val="black"/>
                </a:solidFill>
                <a:latin typeface="Calibri"/>
              </a:rPr>
              <a:t>most</a:t>
            </a:r>
            <a:r>
              <a:rPr lang="de-DE" sz="1800" dirty="0" smtClean="0">
                <a:solidFill>
                  <a:prstClr val="black"/>
                </a:solidFill>
                <a:latin typeface="Calibri"/>
              </a:rPr>
              <a:t> sensitive </a:t>
            </a:r>
            <a:r>
              <a:rPr lang="de-DE" sz="1800" dirty="0" err="1" smtClean="0">
                <a:solidFill>
                  <a:prstClr val="black"/>
                </a:solidFill>
                <a:latin typeface="Calibri"/>
              </a:rPr>
              <a:t>indicator</a:t>
            </a:r>
            <a:r>
              <a:rPr lang="de-DE" sz="1800" dirty="0" smtClean="0">
                <a:solidFill>
                  <a:prstClr val="black"/>
                </a:solidFill>
                <a:latin typeface="Calibri"/>
              </a:rPr>
              <a:t>:</a:t>
            </a:r>
            <a:endParaRPr lang="de-DE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" name="Textfeld 33"/>
          <p:cNvSpPr txBox="1"/>
          <p:nvPr/>
        </p:nvSpPr>
        <p:spPr>
          <a:xfrm rot="16200000">
            <a:off x="1011137" y="3006725"/>
            <a:ext cx="492557" cy="1200537"/>
          </a:xfrm>
          <a:prstGeom prst="rect">
            <a:avLst/>
          </a:prstGeom>
          <a:noFill/>
          <a:ln>
            <a:noFill/>
          </a:ln>
        </p:spPr>
        <p:txBody>
          <a:bodyPr wrap="none" lIns="91404" tIns="45705" rIns="91404" bIns="45705" rtlCol="0">
            <a:spAutoFit/>
          </a:bodyPr>
          <a:lstStyle/>
          <a:p>
            <a:pPr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de-DE" sz="7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{</a:t>
            </a:r>
            <a:endParaRPr lang="de-DE" sz="7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6" name="Grafik 35" descr="KK_CombinedMeasures-3_sub0_ring6_ringPos4_noise_x_from_1_till_10_y_from_0_till_50.png"/>
          <p:cNvPicPr>
            <a:picLocks noChangeAspect="1"/>
          </p:cNvPicPr>
          <p:nvPr/>
        </p:nvPicPr>
        <p:blipFill>
          <a:blip r:embed="rId8" cstate="print"/>
          <a:srcRect t="7632" r="44629"/>
          <a:stretch>
            <a:fillRect/>
          </a:stretch>
        </p:blipFill>
        <p:spPr>
          <a:xfrm>
            <a:off x="6001802" y="1002709"/>
            <a:ext cx="2858016" cy="3459049"/>
          </a:xfrm>
          <a:prstGeom prst="rect">
            <a:avLst/>
          </a:prstGeom>
        </p:spPr>
      </p:pic>
      <p:sp>
        <p:nvSpPr>
          <p:cNvPr id="44" name="Textfeld 43"/>
          <p:cNvSpPr txBox="1"/>
          <p:nvPr/>
        </p:nvSpPr>
        <p:spPr>
          <a:xfrm>
            <a:off x="7073559" y="1217078"/>
            <a:ext cx="1655343" cy="95411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91404" tIns="45705" rIns="91404" bIns="45705" rtlCol="0">
            <a:spAutoFit/>
          </a:bodyPr>
          <a:lstStyle/>
          <a:p>
            <a:pPr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de-DE" sz="1400" b="1" dirty="0" smtClean="0">
                <a:solidFill>
                  <a:prstClr val="black"/>
                </a:solidFill>
                <a:latin typeface="Calibri"/>
              </a:rPr>
              <a:t>--- </a:t>
            </a:r>
            <a:r>
              <a:rPr lang="de-DE" sz="1400" b="1" dirty="0" err="1" smtClean="0">
                <a:solidFill>
                  <a:prstClr val="black"/>
                </a:solidFill>
                <a:latin typeface="Calibri"/>
              </a:rPr>
              <a:t>Conventional</a:t>
            </a:r>
            <a:r>
              <a:rPr lang="de-DE" sz="1400" b="1" dirty="0" smtClean="0">
                <a:solidFill>
                  <a:prstClr val="black"/>
                </a:solidFill>
                <a:latin typeface="Calibri"/>
              </a:rPr>
              <a:t> </a:t>
            </a:r>
          </a:p>
          <a:p>
            <a:pPr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de-DE" sz="1400" b="1" dirty="0" smtClean="0">
                <a:solidFill>
                  <a:prstClr val="black"/>
                </a:solidFill>
                <a:latin typeface="Calibri"/>
              </a:rPr>
              <a:t>     </a:t>
            </a:r>
            <a:r>
              <a:rPr lang="de-DE" sz="1400" b="1" dirty="0" err="1" smtClean="0">
                <a:solidFill>
                  <a:prstClr val="black"/>
                </a:solidFill>
                <a:latin typeface="Calibri"/>
              </a:rPr>
              <a:t>powering</a:t>
            </a:r>
            <a:endParaRPr lang="de-DE" sz="1400" b="1" dirty="0" smtClean="0">
              <a:solidFill>
                <a:prstClr val="black"/>
              </a:solidFill>
              <a:latin typeface="Calibri"/>
            </a:endParaRPr>
          </a:p>
          <a:p>
            <a:pPr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de-DE" sz="1400" b="1" dirty="0" smtClean="0">
                <a:solidFill>
                  <a:srgbClr val="FF3300"/>
                </a:solidFill>
                <a:latin typeface="Calibri"/>
              </a:rPr>
              <a:t>--- </a:t>
            </a:r>
            <a:r>
              <a:rPr lang="de-DE" sz="1400" b="1" dirty="0" smtClean="0">
                <a:solidFill>
                  <a:prstClr val="black"/>
                </a:solidFill>
                <a:latin typeface="Calibri"/>
              </a:rPr>
              <a:t>DC-DC </a:t>
            </a:r>
            <a:r>
              <a:rPr lang="de-DE" sz="1400" b="1" dirty="0" err="1" smtClean="0">
                <a:solidFill>
                  <a:prstClr val="black"/>
                </a:solidFill>
                <a:latin typeface="Calibri"/>
              </a:rPr>
              <a:t>converter</a:t>
            </a:r>
            <a:r>
              <a:rPr lang="de-DE" sz="1400" b="1" dirty="0" smtClean="0">
                <a:solidFill>
                  <a:prstClr val="black"/>
                </a:solidFill>
                <a:latin typeface="Calibri"/>
              </a:rPr>
              <a:t> </a:t>
            </a:r>
          </a:p>
          <a:p>
            <a:pPr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de-DE" sz="1400" b="1" dirty="0" smtClean="0">
                <a:solidFill>
                  <a:prstClr val="black"/>
                </a:solidFill>
                <a:latin typeface="Calibri"/>
              </a:rPr>
              <a:t>    (AC1, 2008)</a:t>
            </a:r>
            <a:endParaRPr lang="de-DE" sz="14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836461" y="3717983"/>
            <a:ext cx="1496966" cy="307787"/>
          </a:xfrm>
          <a:prstGeom prst="rect">
            <a:avLst/>
          </a:prstGeom>
          <a:noFill/>
        </p:spPr>
        <p:txBody>
          <a:bodyPr wrap="none" lIns="91404" tIns="45705" rIns="91404" bIns="45705" rtlCol="0">
            <a:spAutoFit/>
          </a:bodyPr>
          <a:lstStyle/>
          <a:p>
            <a:pPr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de-DE" sz="1400" dirty="0" smtClean="0">
                <a:solidFill>
                  <a:prstClr val="black"/>
                </a:solidFill>
                <a:latin typeface="Calibri"/>
              </a:rPr>
              <a:t>1 APV = 128 </a:t>
            </a:r>
            <a:r>
              <a:rPr lang="de-DE" sz="1400" dirty="0" err="1" smtClean="0">
                <a:solidFill>
                  <a:prstClr val="black"/>
                </a:solidFill>
                <a:latin typeface="Calibri"/>
              </a:rPr>
              <a:t>strips</a:t>
            </a:r>
            <a:endParaRPr lang="de-DE" sz="14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52" name="Picture 3" descr="C:\Users\Klein\SLHC\Talks\TWEPP09\Plots\KK_CombinedMeasures-3_sub0_ring6_ringPos4_noise_y_from_1_till_5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5775" y="716891"/>
            <a:ext cx="5161545" cy="3744867"/>
          </a:xfrm>
          <a:prstGeom prst="rect">
            <a:avLst/>
          </a:prstGeom>
          <a:noFill/>
        </p:spPr>
      </p:pic>
      <p:sp>
        <p:nvSpPr>
          <p:cNvPr id="54" name="Textfeld 53"/>
          <p:cNvSpPr txBox="1"/>
          <p:nvPr/>
        </p:nvSpPr>
        <p:spPr>
          <a:xfrm>
            <a:off x="1929134" y="1145623"/>
            <a:ext cx="2552512" cy="5232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91404" tIns="45705" rIns="91404" bIns="45705" rtlCol="0">
            <a:spAutoFit/>
          </a:bodyPr>
          <a:lstStyle/>
          <a:p>
            <a:pPr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de-DE" sz="1400" b="1" dirty="0" smtClean="0">
                <a:solidFill>
                  <a:prstClr val="black"/>
                </a:solidFill>
                <a:latin typeface="Calibri"/>
              </a:rPr>
              <a:t>---  </a:t>
            </a:r>
            <a:r>
              <a:rPr lang="de-DE" sz="1400" b="1" dirty="0" err="1" smtClean="0">
                <a:solidFill>
                  <a:prstClr val="black"/>
                </a:solidFill>
                <a:latin typeface="Calibri"/>
              </a:rPr>
              <a:t>Conventional</a:t>
            </a:r>
            <a:r>
              <a:rPr lang="de-DE" sz="1400" b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de-DE" sz="1400" b="1" dirty="0" err="1" smtClean="0">
                <a:solidFill>
                  <a:prstClr val="black"/>
                </a:solidFill>
                <a:latin typeface="Calibri"/>
              </a:rPr>
              <a:t>powering</a:t>
            </a:r>
            <a:endParaRPr lang="de-DE" sz="1400" b="1" dirty="0" smtClean="0">
              <a:solidFill>
                <a:prstClr val="black"/>
              </a:solidFill>
              <a:latin typeface="Calibri"/>
            </a:endParaRPr>
          </a:p>
          <a:p>
            <a:pPr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de-DE" sz="1400" b="1" dirty="0" smtClean="0">
                <a:solidFill>
                  <a:srgbClr val="FF3300"/>
                </a:solidFill>
                <a:latin typeface="Calibri"/>
              </a:rPr>
              <a:t>---  </a:t>
            </a:r>
            <a:r>
              <a:rPr lang="de-DE" sz="1400" b="1" dirty="0" smtClean="0">
                <a:solidFill>
                  <a:prstClr val="black"/>
                </a:solidFill>
                <a:latin typeface="Calibri"/>
              </a:rPr>
              <a:t>DC-DC </a:t>
            </a:r>
            <a:r>
              <a:rPr lang="de-DE" sz="1400" b="1" dirty="0" err="1" smtClean="0">
                <a:solidFill>
                  <a:prstClr val="black"/>
                </a:solidFill>
                <a:latin typeface="Calibri"/>
              </a:rPr>
              <a:t>converter</a:t>
            </a:r>
            <a:r>
              <a:rPr lang="de-DE" sz="1400" b="1" dirty="0" smtClean="0">
                <a:solidFill>
                  <a:prstClr val="black"/>
                </a:solidFill>
                <a:latin typeface="Calibri"/>
              </a:rPr>
              <a:t> (AC1, 2008)</a:t>
            </a:r>
            <a:endParaRPr lang="de-DE" sz="1400" b="1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56" name="Picture 2" descr="C:\Users\Klein\SLHC\Talks\TWEPP09\Plots\KK_AC1AC2_sub0_ring6_ringPos4_noise_y_from_1_till_5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85775" y="715150"/>
            <a:ext cx="5161545" cy="3744867"/>
          </a:xfrm>
          <a:prstGeom prst="rect">
            <a:avLst/>
          </a:prstGeom>
          <a:noFill/>
        </p:spPr>
      </p:pic>
      <p:sp>
        <p:nvSpPr>
          <p:cNvPr id="58" name="Textfeld 57"/>
          <p:cNvSpPr txBox="1"/>
          <p:nvPr/>
        </p:nvSpPr>
        <p:spPr>
          <a:xfrm>
            <a:off x="1927477" y="1145623"/>
            <a:ext cx="2552512" cy="7386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91404" tIns="45705" rIns="91404" bIns="45705" rtlCol="0">
            <a:spAutoFit/>
          </a:bodyPr>
          <a:lstStyle/>
          <a:p>
            <a:pPr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de-DE" sz="1400" b="1" dirty="0" smtClean="0">
                <a:solidFill>
                  <a:prstClr val="black"/>
                </a:solidFill>
                <a:latin typeface="Calibri"/>
              </a:rPr>
              <a:t>---  </a:t>
            </a:r>
            <a:r>
              <a:rPr lang="de-DE" sz="1400" b="1" dirty="0" err="1" smtClean="0">
                <a:solidFill>
                  <a:prstClr val="black"/>
                </a:solidFill>
                <a:latin typeface="Calibri"/>
              </a:rPr>
              <a:t>Conventional</a:t>
            </a:r>
            <a:r>
              <a:rPr lang="de-DE" sz="1400" b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de-DE" sz="1400" b="1" dirty="0" err="1" smtClean="0">
                <a:solidFill>
                  <a:prstClr val="black"/>
                </a:solidFill>
                <a:latin typeface="Calibri"/>
              </a:rPr>
              <a:t>powering</a:t>
            </a:r>
            <a:endParaRPr lang="de-DE" sz="1400" b="1" dirty="0" smtClean="0">
              <a:solidFill>
                <a:prstClr val="black"/>
              </a:solidFill>
              <a:latin typeface="Calibri"/>
            </a:endParaRPr>
          </a:p>
          <a:p>
            <a:pPr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de-DE" sz="1400" b="1" dirty="0" smtClean="0">
                <a:solidFill>
                  <a:srgbClr val="FF3300"/>
                </a:solidFill>
                <a:latin typeface="Calibri"/>
              </a:rPr>
              <a:t>---  </a:t>
            </a:r>
            <a:r>
              <a:rPr lang="de-DE" sz="1400" b="1" dirty="0" smtClean="0">
                <a:solidFill>
                  <a:prstClr val="black"/>
                </a:solidFill>
                <a:latin typeface="Calibri"/>
              </a:rPr>
              <a:t>DC-DC </a:t>
            </a:r>
            <a:r>
              <a:rPr lang="de-DE" sz="1400" b="1" dirty="0" err="1" smtClean="0">
                <a:solidFill>
                  <a:prstClr val="black"/>
                </a:solidFill>
                <a:latin typeface="Calibri"/>
              </a:rPr>
              <a:t>converter</a:t>
            </a:r>
            <a:r>
              <a:rPr lang="de-DE" sz="1400" b="1" dirty="0" smtClean="0">
                <a:solidFill>
                  <a:prstClr val="black"/>
                </a:solidFill>
                <a:latin typeface="Calibri"/>
              </a:rPr>
              <a:t> (AC1, 2008)</a:t>
            </a:r>
          </a:p>
          <a:p>
            <a:pPr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de-DE" sz="1400" b="1" dirty="0" smtClean="0">
                <a:solidFill>
                  <a:srgbClr val="0000FF"/>
                </a:solidFill>
                <a:latin typeface="Calibri"/>
              </a:rPr>
              <a:t>---</a:t>
            </a:r>
            <a:r>
              <a:rPr lang="de-DE" sz="1400" b="1" dirty="0" smtClean="0">
                <a:solidFill>
                  <a:srgbClr val="FF3300"/>
                </a:solidFill>
                <a:latin typeface="Calibri"/>
              </a:rPr>
              <a:t>  </a:t>
            </a:r>
            <a:r>
              <a:rPr lang="de-DE" sz="1400" b="1" dirty="0" smtClean="0">
                <a:solidFill>
                  <a:prstClr val="black"/>
                </a:solidFill>
                <a:latin typeface="Calibri"/>
              </a:rPr>
              <a:t>DC-DC </a:t>
            </a:r>
            <a:r>
              <a:rPr lang="de-DE" sz="1400" b="1" dirty="0" err="1" smtClean="0">
                <a:solidFill>
                  <a:prstClr val="black"/>
                </a:solidFill>
                <a:latin typeface="Calibri"/>
              </a:rPr>
              <a:t>converter</a:t>
            </a:r>
            <a:r>
              <a:rPr lang="de-DE" sz="1400" b="1" dirty="0" smtClean="0">
                <a:solidFill>
                  <a:prstClr val="black"/>
                </a:solidFill>
                <a:latin typeface="Calibri"/>
              </a:rPr>
              <a:t> (AC2, 2009)</a:t>
            </a:r>
          </a:p>
        </p:txBody>
      </p:sp>
      <p:pic>
        <p:nvPicPr>
          <p:cNvPr id="59" name="Picture 5" descr="C:\Users\Klein\SLHC\Talks\TWEPP09\Plots\KK_AC1AC2_sub0_ring6_ringPos4_noise_x_from_1_till_10_y_from_0_till_50.png"/>
          <p:cNvPicPr>
            <a:picLocks noChangeAspect="1" noChangeArrowheads="1"/>
          </p:cNvPicPr>
          <p:nvPr/>
        </p:nvPicPr>
        <p:blipFill>
          <a:blip r:embed="rId11" cstate="print"/>
          <a:srcRect r="44134"/>
          <a:stretch>
            <a:fillRect/>
          </a:stretch>
        </p:blipFill>
        <p:spPr bwMode="auto">
          <a:xfrm>
            <a:off x="6001808" y="716891"/>
            <a:ext cx="2861036" cy="3715636"/>
          </a:xfrm>
          <a:prstGeom prst="rect">
            <a:avLst/>
          </a:prstGeom>
          <a:noFill/>
        </p:spPr>
      </p:pic>
      <p:cxnSp>
        <p:nvCxnSpPr>
          <p:cNvPr id="60" name="Gerade Verbindung mit Pfeil 59"/>
          <p:cNvCxnSpPr/>
          <p:nvPr/>
        </p:nvCxnSpPr>
        <p:spPr>
          <a:xfrm flipV="1">
            <a:off x="5134667" y="3039169"/>
            <a:ext cx="1000306" cy="3572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feld 60"/>
          <p:cNvSpPr txBox="1"/>
          <p:nvPr/>
        </p:nvSpPr>
        <p:spPr>
          <a:xfrm>
            <a:off x="6644856" y="788351"/>
            <a:ext cx="2092642" cy="307787"/>
          </a:xfrm>
          <a:prstGeom prst="rect">
            <a:avLst/>
          </a:prstGeom>
          <a:noFill/>
        </p:spPr>
        <p:txBody>
          <a:bodyPr wrap="none" lIns="91404" tIns="45705" rIns="91404" bIns="45705" rtlCol="0">
            <a:spAutoFit/>
          </a:bodyPr>
          <a:lstStyle/>
          <a:p>
            <a:pPr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de-DE" sz="1400" b="1" dirty="0" smtClean="0">
                <a:solidFill>
                  <a:prstClr val="black"/>
                </a:solidFill>
                <a:latin typeface="Calibri"/>
              </a:rPr>
              <a:t>Zoom </a:t>
            </a:r>
            <a:r>
              <a:rPr lang="de-DE" sz="1400" b="1" dirty="0" err="1" smtClean="0">
                <a:solidFill>
                  <a:prstClr val="black"/>
                </a:solidFill>
                <a:latin typeface="Calibri"/>
              </a:rPr>
              <a:t>onto</a:t>
            </a:r>
            <a:r>
              <a:rPr lang="de-DE" sz="1400" b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de-DE" sz="1400" b="1" dirty="0" err="1" smtClean="0">
                <a:solidFill>
                  <a:prstClr val="black"/>
                </a:solidFill>
                <a:latin typeface="Calibri"/>
              </a:rPr>
              <a:t>edge</a:t>
            </a:r>
            <a:r>
              <a:rPr lang="de-DE" sz="1400" b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de-DE" sz="1400" b="1" dirty="0" err="1" smtClean="0">
                <a:solidFill>
                  <a:prstClr val="black"/>
                </a:solidFill>
                <a:latin typeface="Calibri"/>
              </a:rPr>
              <a:t>channels</a:t>
            </a:r>
            <a:endParaRPr lang="de-DE" sz="14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2" name="Textfeld 61"/>
          <p:cNvSpPr txBox="1"/>
          <p:nvPr/>
        </p:nvSpPr>
        <p:spPr>
          <a:xfrm>
            <a:off x="7117526" y="1217078"/>
            <a:ext cx="1655343" cy="138500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91404" tIns="45705" rIns="91404" bIns="45705" rtlCol="0">
            <a:spAutoFit/>
          </a:bodyPr>
          <a:lstStyle/>
          <a:p>
            <a:pPr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de-DE" sz="1400" b="1" dirty="0" smtClean="0">
                <a:solidFill>
                  <a:prstClr val="black"/>
                </a:solidFill>
                <a:latin typeface="Calibri"/>
              </a:rPr>
              <a:t>--- </a:t>
            </a:r>
            <a:r>
              <a:rPr lang="de-DE" sz="1400" b="1" dirty="0" err="1" smtClean="0">
                <a:solidFill>
                  <a:prstClr val="black"/>
                </a:solidFill>
                <a:latin typeface="Calibri"/>
              </a:rPr>
              <a:t>Conventional</a:t>
            </a:r>
            <a:r>
              <a:rPr lang="de-DE" sz="1400" b="1" dirty="0" smtClean="0">
                <a:solidFill>
                  <a:prstClr val="black"/>
                </a:solidFill>
                <a:latin typeface="Calibri"/>
              </a:rPr>
              <a:t> </a:t>
            </a:r>
          </a:p>
          <a:p>
            <a:pPr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de-DE" sz="1400" b="1" dirty="0" smtClean="0">
                <a:solidFill>
                  <a:prstClr val="black"/>
                </a:solidFill>
                <a:latin typeface="Calibri"/>
              </a:rPr>
              <a:t>     </a:t>
            </a:r>
            <a:r>
              <a:rPr lang="de-DE" sz="1400" b="1" dirty="0" err="1" smtClean="0">
                <a:solidFill>
                  <a:prstClr val="black"/>
                </a:solidFill>
                <a:latin typeface="Calibri"/>
              </a:rPr>
              <a:t>powering</a:t>
            </a:r>
            <a:endParaRPr lang="de-DE" sz="1400" b="1" dirty="0" smtClean="0">
              <a:solidFill>
                <a:prstClr val="black"/>
              </a:solidFill>
              <a:latin typeface="Calibri"/>
            </a:endParaRPr>
          </a:p>
          <a:p>
            <a:pPr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de-DE" sz="1400" b="1" dirty="0" smtClean="0">
                <a:solidFill>
                  <a:srgbClr val="FF3300"/>
                </a:solidFill>
                <a:latin typeface="Calibri"/>
              </a:rPr>
              <a:t>--- </a:t>
            </a:r>
            <a:r>
              <a:rPr lang="de-DE" sz="1400" b="1" dirty="0" smtClean="0">
                <a:solidFill>
                  <a:prstClr val="black"/>
                </a:solidFill>
                <a:latin typeface="Calibri"/>
              </a:rPr>
              <a:t>DC-DC </a:t>
            </a:r>
            <a:r>
              <a:rPr lang="de-DE" sz="1400" b="1" dirty="0" err="1" smtClean="0">
                <a:solidFill>
                  <a:prstClr val="black"/>
                </a:solidFill>
                <a:latin typeface="Calibri"/>
              </a:rPr>
              <a:t>converter</a:t>
            </a:r>
            <a:r>
              <a:rPr lang="de-DE" sz="1400" b="1" dirty="0" smtClean="0">
                <a:solidFill>
                  <a:prstClr val="black"/>
                </a:solidFill>
                <a:latin typeface="Calibri"/>
              </a:rPr>
              <a:t> </a:t>
            </a:r>
          </a:p>
          <a:p>
            <a:pPr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de-DE" sz="1400" b="1" dirty="0" smtClean="0">
                <a:solidFill>
                  <a:prstClr val="black"/>
                </a:solidFill>
                <a:latin typeface="Calibri"/>
              </a:rPr>
              <a:t>    (AC1, 2008)</a:t>
            </a:r>
          </a:p>
          <a:p>
            <a:pPr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de-DE" sz="1400" b="1" dirty="0" smtClean="0">
                <a:solidFill>
                  <a:srgbClr val="0000FF"/>
                </a:solidFill>
                <a:latin typeface="Calibri"/>
              </a:rPr>
              <a:t>---</a:t>
            </a:r>
            <a:r>
              <a:rPr lang="de-DE" sz="1400" b="1" dirty="0" smtClean="0">
                <a:solidFill>
                  <a:srgbClr val="FF3300"/>
                </a:solidFill>
                <a:latin typeface="Calibri"/>
              </a:rPr>
              <a:t> </a:t>
            </a:r>
            <a:r>
              <a:rPr lang="de-DE" sz="1400" b="1" dirty="0" smtClean="0">
                <a:solidFill>
                  <a:prstClr val="black"/>
                </a:solidFill>
                <a:latin typeface="Calibri"/>
              </a:rPr>
              <a:t>DC-DC </a:t>
            </a:r>
            <a:r>
              <a:rPr lang="de-DE" sz="1400" b="1" dirty="0" err="1" smtClean="0">
                <a:solidFill>
                  <a:prstClr val="black"/>
                </a:solidFill>
                <a:latin typeface="Calibri"/>
              </a:rPr>
              <a:t>converter</a:t>
            </a:r>
            <a:r>
              <a:rPr lang="de-DE" sz="1400" b="1" dirty="0" smtClean="0">
                <a:solidFill>
                  <a:prstClr val="black"/>
                </a:solidFill>
                <a:latin typeface="Calibri"/>
              </a:rPr>
              <a:t> </a:t>
            </a:r>
          </a:p>
          <a:p>
            <a:pPr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de-DE" sz="1400" b="1" dirty="0" smtClean="0">
                <a:solidFill>
                  <a:prstClr val="black"/>
                </a:solidFill>
                <a:latin typeface="Calibri"/>
              </a:rPr>
              <a:t>    (AC2, 2009)</a:t>
            </a:r>
          </a:p>
        </p:txBody>
      </p:sp>
      <p:sp>
        <p:nvSpPr>
          <p:cNvPr id="63" name="Ellipse 62"/>
          <p:cNvSpPr/>
          <p:nvPr/>
        </p:nvSpPr>
        <p:spPr>
          <a:xfrm>
            <a:off x="4787145" y="1931618"/>
            <a:ext cx="357252" cy="171490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5" rIns="91404" bIns="45705" rtlCol="0" anchor="ctr"/>
          <a:lstStyle/>
          <a:p>
            <a:pPr algn="ctr"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de-DE" sz="1800" dirty="0">
              <a:solidFill>
                <a:prstClr val="white"/>
              </a:solidFill>
            </a:endParaRPr>
          </a:p>
        </p:txBody>
      </p:sp>
      <p:graphicFrame>
        <p:nvGraphicFramePr>
          <p:cNvPr id="64" name="Object 3"/>
          <p:cNvGraphicFramePr>
            <a:graphicFrameLocks noChangeAspect="1"/>
          </p:cNvGraphicFramePr>
          <p:nvPr/>
        </p:nvGraphicFramePr>
        <p:xfrm>
          <a:off x="3715538" y="6034810"/>
          <a:ext cx="2884988" cy="395380"/>
        </p:xfrm>
        <a:graphic>
          <a:graphicData uri="http://schemas.openxmlformats.org/presentationml/2006/ole">
            <p:oleObj spid="_x0000_s466946" name="Equation" r:id="rId12" imgW="2857320" imgH="393480" progId="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852" name="Rectangle 44"/>
          <p:cNvSpPr>
            <a:spLocks noChangeArrowheads="1"/>
          </p:cNvSpPr>
          <p:nvPr/>
        </p:nvSpPr>
        <p:spPr bwMode="auto">
          <a:xfrm>
            <a:off x="0" y="0"/>
            <a:ext cx="9145588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400" b="1" dirty="0">
                <a:solidFill>
                  <a:srgbClr val="FFFFFF"/>
                </a:solidFill>
                <a:latin typeface="DejaVu Sans" pitchFamily="34" charset="2"/>
              </a:rPr>
              <a:t>			</a:t>
            </a:r>
            <a:r>
              <a:rPr lang="en-GB" sz="2400" b="1" dirty="0">
                <a:solidFill>
                  <a:srgbClr val="FFFFFF"/>
                </a:solidFill>
              </a:rPr>
              <a:t>Welcome</a:t>
            </a:r>
            <a:endParaRPr lang="en-GB" dirty="0">
              <a:solidFill>
                <a:srgbClr val="FFFFFF"/>
              </a:solidFill>
              <a:latin typeface="DejaVu Sans" pitchFamily="34" charset="2"/>
            </a:endParaRPr>
          </a:p>
        </p:txBody>
      </p:sp>
      <p:pic>
        <p:nvPicPr>
          <p:cNvPr id="375853" name="Picture 45" descr="balkenUnte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581"/>
            <a:ext cx="9158288" cy="500063"/>
          </a:xfrm>
          <a:prstGeom prst="rect">
            <a:avLst/>
          </a:prstGeom>
          <a:noFill/>
        </p:spPr>
      </p:pic>
      <p:pic>
        <p:nvPicPr>
          <p:cNvPr id="375854" name="Picture 4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05838" y="0"/>
            <a:ext cx="5397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75855" name="Rectangle 47"/>
          <p:cNvSpPr>
            <a:spLocks noChangeArrowheads="1"/>
          </p:cNvSpPr>
          <p:nvPr/>
        </p:nvSpPr>
        <p:spPr bwMode="auto">
          <a:xfrm>
            <a:off x="1836745" y="0"/>
            <a:ext cx="67691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algn="ctr"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800" b="1" dirty="0" smtClean="0">
                <a:solidFill>
                  <a:srgbClr val="FFFFFF"/>
                </a:solidFill>
                <a:latin typeface="Calibri" pitchFamily="34" charset="0"/>
              </a:rPr>
              <a:t>Results with Commercial Converters</a:t>
            </a:r>
            <a:endParaRPr lang="en-GB" sz="28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60" name="Rectangle 26"/>
          <p:cNvSpPr>
            <a:spLocks noChangeArrowheads="1"/>
          </p:cNvSpPr>
          <p:nvPr/>
        </p:nvSpPr>
        <p:spPr bwMode="auto">
          <a:xfrm>
            <a:off x="0" y="6597657"/>
            <a:ext cx="9145588" cy="261938"/>
          </a:xfrm>
          <a:prstGeom prst="rect">
            <a:avLst/>
          </a:prstGeom>
          <a:gradFill rotWithShape="1">
            <a:gsLst>
              <a:gs pos="0">
                <a:srgbClr val="003399">
                  <a:gamma/>
                  <a:tint val="8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377" tIns="45692" rIns="91377" bIns="45692" anchor="ctr"/>
          <a:lstStyle/>
          <a:p>
            <a:endParaRPr lang="de-DE"/>
          </a:p>
        </p:txBody>
      </p:sp>
      <p:sp>
        <p:nvSpPr>
          <p:cNvPr id="161" name="Datumsplatzhalter 12"/>
          <p:cNvSpPr>
            <a:spLocks noGrp="1"/>
          </p:cNvSpPr>
          <p:nvPr>
            <p:ph type="dt" sz="half" idx="10"/>
          </p:nvPr>
        </p:nvSpPr>
        <p:spPr>
          <a:xfrm>
            <a:off x="357952" y="6550472"/>
            <a:ext cx="2133600" cy="365125"/>
          </a:xfrm>
        </p:spPr>
        <p:txBody>
          <a:bodyPr/>
          <a:lstStyle/>
          <a:p>
            <a:r>
              <a:rPr lang="de-DE" smtClean="0">
                <a:solidFill>
                  <a:schemeClr val="bg1"/>
                </a:solidFill>
                <a:latin typeface="+mn-lt"/>
              </a:rPr>
              <a:t>31.03.2010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3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2143909" y="6550472"/>
            <a:ext cx="4786346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  <a:latin typeface="+mn-lt"/>
              </a:rPr>
              <a:t>Jan Sammet</a:t>
            </a:r>
            <a:endParaRPr lang="de-DE" dirty="0">
              <a:latin typeface="+mn-lt"/>
            </a:endParaRPr>
          </a:p>
        </p:txBody>
      </p:sp>
      <p:sp>
        <p:nvSpPr>
          <p:cNvPr id="118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6893988" y="6550472"/>
            <a:ext cx="2133600" cy="365125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Calibri" pitchFamily="34" charset="0"/>
              </a:rPr>
              <a:t>- </a:t>
            </a:r>
            <a:fld id="{68BDF816-A340-4A1E-A272-4E05686E39AE}" type="slidenum">
              <a:rPr lang="de-DE" smtClean="0">
                <a:solidFill>
                  <a:schemeClr val="bg1"/>
                </a:solidFill>
                <a:latin typeface="Calibri" pitchFamily="34" charset="0"/>
              </a:rPr>
              <a:pPr/>
              <a:t>8</a:t>
            </a:fld>
            <a:r>
              <a:rPr lang="de-DE" dirty="0" smtClean="0">
                <a:solidFill>
                  <a:schemeClr val="bg1"/>
                </a:solidFill>
                <a:latin typeface="Calibri" pitchFamily="34" charset="0"/>
              </a:rPr>
              <a:t> -</a:t>
            </a:r>
            <a:endParaRPr lang="de-D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5" name="Inhaltsplatzhalter 23"/>
          <p:cNvSpPr txBox="1">
            <a:spLocks/>
          </p:cNvSpPr>
          <p:nvPr/>
        </p:nvSpPr>
        <p:spPr>
          <a:xfrm>
            <a:off x="101254" y="639234"/>
            <a:ext cx="7829126" cy="1076048"/>
          </a:xfrm>
          <a:prstGeom prst="rect">
            <a:avLst/>
          </a:prstGeom>
        </p:spPr>
        <p:txBody>
          <a:bodyPr lIns="91431" tIns="45716" rIns="91431" bIns="45716">
            <a:normAutofit/>
          </a:bodyPr>
          <a:lstStyle/>
          <a:p>
            <a:pPr defTabSz="913756" fontAlgn="auto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4 MHz, conversion ratio up to 5.6, output current ~0.5 A</a:t>
            </a:r>
          </a:p>
          <a:p>
            <a:pPr defTabSz="913756" fontAlgn="auto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No shielding</a:t>
            </a:r>
          </a:p>
          <a:p>
            <a:pPr defTabSz="913756" fontAlgn="auto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Simple pi filter suppresses conductive noise efficiently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3" name="Object 3"/>
          <p:cNvGraphicFramePr>
            <a:graphicFrameLocks noChangeAspect="1"/>
          </p:cNvGraphicFramePr>
          <p:nvPr/>
        </p:nvGraphicFramePr>
        <p:xfrm>
          <a:off x="6407890" y="2215348"/>
          <a:ext cx="2236870" cy="924234"/>
        </p:xfrm>
        <a:graphic>
          <a:graphicData uri="http://schemas.openxmlformats.org/presentationml/2006/ole">
            <p:oleObj spid="_x0000_s467971" name="Equation" r:id="rId6" imgW="1257120" imgH="520560" progId="">
              <p:embed/>
            </p:oleObj>
          </a:graphicData>
        </a:graphic>
      </p:graphicFrame>
      <p:sp>
        <p:nvSpPr>
          <p:cNvPr id="45" name="Ellipse 44"/>
          <p:cNvSpPr/>
          <p:nvPr/>
        </p:nvSpPr>
        <p:spPr>
          <a:xfrm>
            <a:off x="8174790" y="2234398"/>
            <a:ext cx="252414" cy="399600"/>
          </a:xfrm>
          <a:prstGeom prst="ellipse">
            <a:avLst/>
          </a:prstGeom>
          <a:solidFill>
            <a:srgbClr val="FF0000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5" rIns="91404" bIns="45705" rtlCol="0" anchor="ctr"/>
          <a:lstStyle/>
          <a:p>
            <a:pPr algn="ctr" defTabSz="91403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en-US" sz="1800" dirty="0">
              <a:solidFill>
                <a:prstClr val="white"/>
              </a:solidFill>
            </a:endParaRPr>
          </a:p>
        </p:txBody>
      </p:sp>
      <p:grpSp>
        <p:nvGrpSpPr>
          <p:cNvPr id="21" name="Gruppieren 20"/>
          <p:cNvGrpSpPr/>
          <p:nvPr/>
        </p:nvGrpSpPr>
        <p:grpSpPr>
          <a:xfrm>
            <a:off x="114679" y="1786720"/>
            <a:ext cx="5518040" cy="3429024"/>
            <a:chOff x="114679" y="1786720"/>
            <a:chExt cx="5518040" cy="3429024"/>
          </a:xfrm>
        </p:grpSpPr>
        <p:pic>
          <p:nvPicPr>
            <p:cNvPr id="42" name="Picture 1" descr="C:\Users\Klein\SLHC\Plots\KK_T2_VoltageScan_2\KK_T2_VoltageScan_2.gif"/>
            <p:cNvPicPr>
              <a:picLocks noChangeAspect="1" noChangeArrowheads="1"/>
            </p:cNvPicPr>
            <p:nvPr/>
          </p:nvPicPr>
          <p:blipFill>
            <a:blip r:embed="rId7" cstate="print"/>
            <a:srcRect t="29730" r="5568"/>
            <a:stretch>
              <a:fillRect/>
            </a:stretch>
          </p:blipFill>
          <p:spPr bwMode="auto">
            <a:xfrm>
              <a:off x="114679" y="1786720"/>
              <a:ext cx="5518040" cy="3429024"/>
            </a:xfrm>
            <a:prstGeom prst="rect">
              <a:avLst/>
            </a:prstGeom>
            <a:noFill/>
          </p:spPr>
        </p:pic>
        <p:sp>
          <p:nvSpPr>
            <p:cNvPr id="47" name="Pfeil nach rechts 46"/>
            <p:cNvSpPr/>
            <p:nvPr/>
          </p:nvSpPr>
          <p:spPr>
            <a:xfrm>
              <a:off x="3215473" y="3422214"/>
              <a:ext cx="1781791" cy="491294"/>
            </a:xfrm>
            <a:prstGeom prst="rightArrow">
              <a:avLst/>
            </a:pr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04" tIns="45705" rIns="91404" bIns="45705" rtlCol="0" anchor="ctr"/>
            <a:lstStyle/>
            <a:p>
              <a:pPr algn="ctr" defTabSz="91403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en-US" sz="1800" i="1" dirty="0" smtClean="0">
                  <a:solidFill>
                    <a:prstClr val="black"/>
                  </a:solidFill>
                </a:rPr>
                <a:t>D</a:t>
              </a:r>
              <a:r>
                <a:rPr lang="en-US" sz="1800" dirty="0" smtClean="0">
                  <a:solidFill>
                    <a:prstClr val="black"/>
                  </a:solidFill>
                </a:rPr>
                <a:t> decreases</a:t>
              </a:r>
              <a:endParaRPr lang="en-US" sz="1800" dirty="0">
                <a:solidFill>
                  <a:prstClr val="black"/>
                </a:solidFill>
              </a:endParaRPr>
            </a:p>
          </p:txBody>
        </p:sp>
      </p:grpSp>
      <p:sp>
        <p:nvSpPr>
          <p:cNvPr id="69" name="Rechteck 68"/>
          <p:cNvSpPr/>
          <p:nvPr/>
        </p:nvSpPr>
        <p:spPr>
          <a:xfrm>
            <a:off x="357952" y="5858686"/>
            <a:ext cx="6000792" cy="331173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en-US" b="1" dirty="0" smtClean="0">
                <a:solidFill>
                  <a:srgbClr val="FF0000"/>
                </a:solidFill>
              </a:rPr>
              <a:t>DC-DC powering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without </a:t>
            </a:r>
            <a:r>
              <a:rPr lang="en-US" b="1" dirty="0" smtClean="0">
                <a:solidFill>
                  <a:srgbClr val="FF0000"/>
                </a:solidFill>
              </a:rPr>
              <a:t>any </a:t>
            </a:r>
            <a:r>
              <a:rPr lang="en-US" b="1" dirty="0" smtClean="0">
                <a:solidFill>
                  <a:srgbClr val="FF0000"/>
                </a:solidFill>
              </a:rPr>
              <a:t>noise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increase </a:t>
            </a:r>
            <a:r>
              <a:rPr lang="en-US" b="1" dirty="0" smtClean="0">
                <a:solidFill>
                  <a:srgbClr val="FF0000"/>
                </a:solidFill>
              </a:rPr>
              <a:t>is feasible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6215868" y="1715282"/>
            <a:ext cx="2501006" cy="3311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Current ripple at inductor:</a:t>
            </a:r>
            <a:endParaRPr lang="de-DE" dirty="0"/>
          </a:p>
        </p:txBody>
      </p:sp>
      <p:grpSp>
        <p:nvGrpSpPr>
          <p:cNvPr id="22" name="Gruppieren 27"/>
          <p:cNvGrpSpPr/>
          <p:nvPr/>
        </p:nvGrpSpPr>
        <p:grpSpPr>
          <a:xfrm>
            <a:off x="7073124" y="4001298"/>
            <a:ext cx="1136984" cy="1110383"/>
            <a:chOff x="7736442" y="4284347"/>
            <a:chExt cx="1136787" cy="1110126"/>
          </a:xfrm>
        </p:grpSpPr>
        <p:pic>
          <p:nvPicPr>
            <p:cNvPr id="23" name="Picture 3"/>
            <p:cNvPicPr>
              <a:picLocks noChangeAspect="1" noChangeArrowheads="1"/>
            </p:cNvPicPr>
            <p:nvPr/>
          </p:nvPicPr>
          <p:blipFill>
            <a:blip r:embed="rId8" cstate="print"/>
            <a:srcRect t="-43887"/>
            <a:stretch>
              <a:fillRect/>
            </a:stretch>
          </p:blipFill>
          <p:spPr bwMode="auto">
            <a:xfrm>
              <a:off x="7736442" y="4284347"/>
              <a:ext cx="1136786" cy="111012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4" name="Textfeld 23"/>
            <p:cNvSpPr txBox="1"/>
            <p:nvPr/>
          </p:nvSpPr>
          <p:spPr>
            <a:xfrm>
              <a:off x="7736443" y="4313375"/>
              <a:ext cx="113678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defTabSz="91403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en-US" sz="1400" dirty="0" smtClean="0">
                  <a:solidFill>
                    <a:prstClr val="black"/>
                  </a:solidFill>
                  <a:latin typeface="Calibri"/>
                </a:rPr>
                <a:t>with Pi filter</a:t>
              </a:r>
              <a:endParaRPr lang="en-US" sz="1400" dirty="0">
                <a:solidFill>
                  <a:prstClr val="black"/>
                </a:solidFill>
                <a:latin typeface="Calibri"/>
              </a:endParaRPr>
            </a:p>
          </p:txBody>
        </p:sp>
      </p:grpSp>
      <p:cxnSp>
        <p:nvCxnSpPr>
          <p:cNvPr id="26" name="Gerade Verbindung mit Pfeil 25"/>
          <p:cNvCxnSpPr>
            <a:stCxn id="23" idx="1"/>
          </p:cNvCxnSpPr>
          <p:nvPr/>
        </p:nvCxnSpPr>
        <p:spPr>
          <a:xfrm rot="10800000">
            <a:off x="5715802" y="4287050"/>
            <a:ext cx="1357322" cy="26944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955" y="4412932"/>
            <a:ext cx="3063939" cy="2160134"/>
          </a:xfrm>
          <a:prstGeom prst="rect">
            <a:avLst/>
          </a:prstGeom>
          <a:solidFill>
            <a:schemeClr val="bg1"/>
          </a:solidFill>
          <a:ln w="12700" cap="sq">
            <a:noFill/>
            <a:miter lim="800000"/>
            <a:headEnd type="none" w="sm" len="sm"/>
            <a:tailEnd type="none" w="sm" len="sm"/>
          </a:ln>
        </p:spPr>
      </p:pic>
      <p:sp>
        <p:nvSpPr>
          <p:cNvPr id="272405" name="Rectangle 21"/>
          <p:cNvSpPr>
            <a:spLocks noChangeArrowheads="1"/>
          </p:cNvSpPr>
          <p:nvPr/>
        </p:nvSpPr>
        <p:spPr bwMode="auto">
          <a:xfrm>
            <a:off x="0" y="0"/>
            <a:ext cx="9145588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400" b="1" dirty="0">
                <a:solidFill>
                  <a:srgbClr val="FFFFFF"/>
                </a:solidFill>
                <a:latin typeface="DejaVu Sans" pitchFamily="34" charset="2"/>
              </a:rPr>
              <a:t>			</a:t>
            </a:r>
            <a:r>
              <a:rPr lang="en-GB" sz="2400" b="1" dirty="0">
                <a:solidFill>
                  <a:srgbClr val="FFFFFF"/>
                </a:solidFill>
              </a:rPr>
              <a:t>Welcome</a:t>
            </a:r>
            <a:endParaRPr lang="en-GB" dirty="0">
              <a:solidFill>
                <a:srgbClr val="FFFFFF"/>
              </a:solidFill>
              <a:latin typeface="DejaVu Sans" pitchFamily="34" charset="2"/>
            </a:endParaRPr>
          </a:p>
        </p:txBody>
      </p:sp>
      <p:pic>
        <p:nvPicPr>
          <p:cNvPr id="272406" name="Picture 22" descr="balkenUnte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581"/>
            <a:ext cx="9158288" cy="500063"/>
          </a:xfrm>
          <a:prstGeom prst="rect">
            <a:avLst/>
          </a:prstGeom>
          <a:noFill/>
        </p:spPr>
      </p:pic>
      <p:pic>
        <p:nvPicPr>
          <p:cNvPr id="272407" name="Picture 2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05838" y="0"/>
            <a:ext cx="5397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72386" name="Rectangle 2"/>
          <p:cNvSpPr>
            <a:spLocks noChangeArrowheads="1"/>
          </p:cNvSpPr>
          <p:nvPr/>
        </p:nvSpPr>
        <p:spPr bwMode="auto">
          <a:xfrm>
            <a:off x="1836745" y="0"/>
            <a:ext cx="67691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591" tIns="40796" rIns="81591" bIns="40796" anchor="ctr"/>
          <a:lstStyle/>
          <a:p>
            <a:pPr algn="ctr" defTabSz="407701">
              <a:lnSpc>
                <a:spcPct val="98000"/>
              </a:lnSpc>
              <a:tabLst>
                <a:tab pos="656770" algn="l"/>
                <a:tab pos="1311943" algn="l"/>
                <a:tab pos="1968709" algn="l"/>
                <a:tab pos="2625479" algn="l"/>
                <a:tab pos="3282235" algn="l"/>
                <a:tab pos="3935834" algn="l"/>
                <a:tab pos="4594184" algn="l"/>
                <a:tab pos="5250945" algn="l"/>
                <a:tab pos="5907713" algn="l"/>
                <a:tab pos="6559718" algn="l"/>
                <a:tab pos="7219655" algn="l"/>
                <a:tab pos="7876423" algn="l"/>
                <a:tab pos="8531599" algn="l"/>
              </a:tabLst>
            </a:pPr>
            <a:r>
              <a:rPr lang="en-GB" sz="2800" b="1" dirty="0" smtClean="0">
                <a:solidFill>
                  <a:srgbClr val="FFFFFF"/>
                </a:solidFill>
                <a:latin typeface="Calibri" pitchFamily="34" charset="0"/>
              </a:rPr>
              <a:t>Aachen Converters with AMIS2 ASIC</a:t>
            </a:r>
            <a:endParaRPr lang="en-GB" sz="28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0" y="6597657"/>
            <a:ext cx="9145588" cy="261938"/>
          </a:xfrm>
          <a:prstGeom prst="rect">
            <a:avLst/>
          </a:prstGeom>
          <a:gradFill rotWithShape="1">
            <a:gsLst>
              <a:gs pos="0">
                <a:srgbClr val="003399">
                  <a:gamma/>
                  <a:tint val="8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377" tIns="45692" rIns="91377" bIns="45692" anchor="ctr"/>
          <a:lstStyle/>
          <a:p>
            <a:endParaRPr lang="de-DE"/>
          </a:p>
        </p:txBody>
      </p:sp>
      <p:sp>
        <p:nvSpPr>
          <p:cNvPr id="17" name="Datumsplatzhalter 12"/>
          <p:cNvSpPr>
            <a:spLocks noGrp="1"/>
          </p:cNvSpPr>
          <p:nvPr>
            <p:ph type="dt" sz="half" idx="10"/>
          </p:nvPr>
        </p:nvSpPr>
        <p:spPr>
          <a:xfrm>
            <a:off x="762" y="6550472"/>
            <a:ext cx="2133600" cy="365125"/>
          </a:xfrm>
        </p:spPr>
        <p:txBody>
          <a:bodyPr/>
          <a:lstStyle/>
          <a:p>
            <a:r>
              <a:rPr lang="de-DE" smtClean="0">
                <a:solidFill>
                  <a:schemeClr val="bg1"/>
                </a:solidFill>
                <a:latin typeface="+mn-lt"/>
              </a:rPr>
              <a:t>31.03.2010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2143909" y="6550472"/>
            <a:ext cx="4786346" cy="365125"/>
          </a:xfrm>
        </p:spPr>
        <p:txBody>
          <a:bodyPr/>
          <a:lstStyle/>
          <a:p>
            <a:r>
              <a:rPr lang="de-DE" smtClean="0">
                <a:solidFill>
                  <a:prstClr val="white"/>
                </a:solidFill>
                <a:latin typeface="+mn-lt"/>
              </a:rPr>
              <a:t>Jan Sammet</a:t>
            </a:r>
            <a:endParaRPr lang="de-DE" dirty="0">
              <a:latin typeface="+mn-lt"/>
            </a:endParaRPr>
          </a:p>
        </p:txBody>
      </p:sp>
      <p:sp>
        <p:nvSpPr>
          <p:cNvPr id="18" name="Foliennummernplatzhalter 13"/>
          <p:cNvSpPr>
            <a:spLocks noGrp="1"/>
          </p:cNvSpPr>
          <p:nvPr>
            <p:ph type="sldNum" sz="quarter" idx="12"/>
          </p:nvPr>
        </p:nvSpPr>
        <p:spPr>
          <a:xfrm>
            <a:off x="6893988" y="6550472"/>
            <a:ext cx="2133600" cy="365125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- </a:t>
            </a:r>
            <a:fld id="{68BDF816-A340-4A1E-A272-4E05686E39AE}" type="slidenum">
              <a:rPr lang="de-DE" smtClean="0">
                <a:solidFill>
                  <a:schemeClr val="bg1"/>
                </a:solidFill>
                <a:latin typeface="+mn-lt"/>
              </a:rPr>
              <a:pPr/>
              <a:t>9</a:t>
            </a:fld>
            <a:r>
              <a:rPr lang="de-DE" dirty="0" smtClean="0">
                <a:solidFill>
                  <a:schemeClr val="bg1"/>
                </a:solidFill>
                <a:latin typeface="+mn-lt"/>
              </a:rPr>
              <a:t> -</a:t>
            </a:r>
            <a:endParaRPr lang="de-DE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6517" y="1632623"/>
            <a:ext cx="4601631" cy="2660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Textfeld 12"/>
          <p:cNvSpPr txBox="1"/>
          <p:nvPr/>
        </p:nvSpPr>
        <p:spPr>
          <a:xfrm>
            <a:off x="5519520" y="3076889"/>
            <a:ext cx="2252800" cy="1442103"/>
          </a:xfrm>
          <a:prstGeom prst="rect">
            <a:avLst/>
          </a:prstGeom>
          <a:noFill/>
          <a:ln w="28575">
            <a:solidFill>
              <a:srgbClr val="FF3300"/>
            </a:solidFill>
          </a:ln>
        </p:spPr>
        <p:txBody>
          <a:bodyPr wrap="none" lIns="82901" tIns="41454" rIns="82901" bIns="41454" rtlCol="0">
            <a:spAutoFit/>
          </a:bodyPr>
          <a:lstStyle/>
          <a:p>
            <a:r>
              <a:rPr lang="en-GB" b="1" dirty="0" smtClean="0"/>
              <a:t>Chip</a:t>
            </a:r>
            <a:r>
              <a:rPr lang="en-GB" dirty="0" smtClean="0"/>
              <a:t>: AMIS2 by CERN</a:t>
            </a:r>
            <a:endParaRPr lang="en-GB" b="1" dirty="0" smtClean="0"/>
          </a:p>
          <a:p>
            <a:r>
              <a:rPr lang="en-GB" sz="1500" dirty="0" smtClean="0"/>
              <a:t>V</a:t>
            </a:r>
            <a:r>
              <a:rPr lang="en-GB" sz="1500" baseline="-25000" dirty="0" smtClean="0"/>
              <a:t>IN</a:t>
            </a:r>
            <a:r>
              <a:rPr lang="en-GB" sz="1500" dirty="0" smtClean="0"/>
              <a:t> = 6-12V (</a:t>
            </a:r>
            <a:r>
              <a:rPr lang="en-GB" sz="1500" b="1" dirty="0" smtClean="0"/>
              <a:t>8.5V</a:t>
            </a:r>
            <a:r>
              <a:rPr lang="en-GB" sz="1500" dirty="0" smtClean="0"/>
              <a:t>)</a:t>
            </a:r>
          </a:p>
          <a:p>
            <a:r>
              <a:rPr lang="en-GB" sz="1500" dirty="0" smtClean="0"/>
              <a:t>I</a:t>
            </a:r>
            <a:r>
              <a:rPr lang="en-GB" sz="1500" baseline="-25000" dirty="0" smtClean="0"/>
              <a:t>OUT</a:t>
            </a:r>
            <a:r>
              <a:rPr lang="en-GB" sz="1500" dirty="0" smtClean="0"/>
              <a:t> </a:t>
            </a:r>
            <a:r>
              <a:rPr lang="en-GB" sz="1500" dirty="0" smtClean="0">
                <a:sym typeface="Symbol"/>
              </a:rPr>
              <a:t>&lt; 3</a:t>
            </a:r>
            <a:r>
              <a:rPr lang="en-GB" sz="1500" dirty="0" smtClean="0"/>
              <a:t>A</a:t>
            </a:r>
          </a:p>
          <a:p>
            <a:r>
              <a:rPr lang="en-GB" sz="1500" dirty="0" smtClean="0"/>
              <a:t>V</a:t>
            </a:r>
            <a:r>
              <a:rPr lang="en-GB" sz="1500" baseline="-25000" dirty="0" smtClean="0"/>
              <a:t>OUT</a:t>
            </a:r>
            <a:r>
              <a:rPr lang="en-GB" sz="1500" dirty="0" smtClean="0"/>
              <a:t> = 1.2V and 2.5V</a:t>
            </a:r>
          </a:p>
          <a:p>
            <a:r>
              <a:rPr lang="en-GB" sz="1500" dirty="0" err="1" smtClean="0"/>
              <a:t>f</a:t>
            </a:r>
            <a:r>
              <a:rPr lang="en-GB" sz="1500" baseline="-25000" dirty="0" err="1" smtClean="0"/>
              <a:t>S</a:t>
            </a:r>
            <a:r>
              <a:rPr lang="en-GB" sz="1500" dirty="0" smtClean="0"/>
              <a:t> </a:t>
            </a:r>
            <a:r>
              <a:rPr lang="en-GB" sz="1500" dirty="0" smtClean="0">
                <a:latin typeface="Arial"/>
                <a:cs typeface="Arial"/>
              </a:rPr>
              <a:t>≈ </a:t>
            </a:r>
            <a:r>
              <a:rPr lang="en-GB" sz="1500" dirty="0" smtClean="0">
                <a:latin typeface="Arial"/>
                <a:cs typeface="Arial"/>
              </a:rPr>
              <a:t>0.6…4MHz </a:t>
            </a:r>
            <a:r>
              <a:rPr lang="en-GB" sz="1500" b="1" dirty="0" smtClean="0">
                <a:latin typeface="Arial"/>
                <a:cs typeface="Arial"/>
              </a:rPr>
              <a:t>(1MHz)</a:t>
            </a:r>
            <a:r>
              <a:rPr lang="en-GB" sz="1500" dirty="0" smtClean="0">
                <a:latin typeface="Arial"/>
                <a:cs typeface="Arial"/>
              </a:rPr>
              <a:t/>
            </a:r>
            <a:br>
              <a:rPr lang="en-GB" sz="1500" dirty="0" smtClean="0">
                <a:latin typeface="Arial"/>
                <a:cs typeface="Arial"/>
              </a:rPr>
            </a:br>
            <a:r>
              <a:rPr lang="en-GB" sz="1500" dirty="0" smtClean="0">
                <a:latin typeface="Arial"/>
                <a:cs typeface="Arial"/>
              </a:rPr>
              <a:t> </a:t>
            </a:r>
            <a:r>
              <a:rPr lang="en-GB" sz="1200" dirty="0" smtClean="0">
                <a:latin typeface="Arial"/>
                <a:cs typeface="Arial"/>
              </a:rPr>
              <a:t>(programmable </a:t>
            </a:r>
            <a:r>
              <a:rPr lang="en-GB" sz="1200" dirty="0" smtClean="0">
                <a:latin typeface="Arial"/>
                <a:cs typeface="Arial"/>
              </a:rPr>
              <a:t>via resistor)</a:t>
            </a:r>
            <a:endParaRPr lang="en-GB" sz="1200" dirty="0"/>
          </a:p>
        </p:txBody>
      </p:sp>
      <p:sp>
        <p:nvSpPr>
          <p:cNvPr id="23" name="Textfeld 22"/>
          <p:cNvSpPr txBox="1"/>
          <p:nvPr/>
        </p:nvSpPr>
        <p:spPr>
          <a:xfrm>
            <a:off x="5524159" y="1762262"/>
            <a:ext cx="2184126" cy="123319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lIns="82901" tIns="41454" rIns="82901" bIns="41454" rtlCol="0">
            <a:spAutoFit/>
          </a:bodyPr>
          <a:lstStyle/>
          <a:p>
            <a:r>
              <a:rPr lang="de-DE" b="1" dirty="0" smtClean="0"/>
              <a:t>PCB:</a:t>
            </a:r>
          </a:p>
          <a:p>
            <a:r>
              <a:rPr lang="de-DE" sz="1500" dirty="0" smtClean="0"/>
              <a:t>2 copper layers a 35</a:t>
            </a:r>
            <a:r>
              <a:rPr lang="de-DE" sz="1500" dirty="0" smtClean="0">
                <a:sym typeface="Symbol"/>
              </a:rPr>
              <a:t></a:t>
            </a:r>
            <a:r>
              <a:rPr lang="de-DE" sz="1500" dirty="0" smtClean="0"/>
              <a:t>m</a:t>
            </a:r>
          </a:p>
          <a:p>
            <a:r>
              <a:rPr lang="de-DE" sz="1500" dirty="0" smtClean="0"/>
              <a:t>FR4 </a:t>
            </a:r>
            <a:r>
              <a:rPr lang="de-DE" sz="1500" dirty="0" smtClean="0">
                <a:sym typeface="Symbol"/>
              </a:rPr>
              <a:t>1m</a:t>
            </a:r>
            <a:r>
              <a:rPr lang="de-DE" sz="1500" dirty="0" smtClean="0"/>
              <a:t>m</a:t>
            </a:r>
          </a:p>
          <a:p>
            <a:r>
              <a:rPr lang="de-DE" sz="1500" dirty="0" smtClean="0"/>
              <a:t>V = 19x25mm</a:t>
            </a:r>
            <a:r>
              <a:rPr lang="de-DE" sz="1500" baseline="30000" dirty="0" smtClean="0"/>
              <a:t>2</a:t>
            </a:r>
            <a:r>
              <a:rPr lang="de-DE" sz="1500" dirty="0" smtClean="0"/>
              <a:t> x 10mm</a:t>
            </a:r>
          </a:p>
          <a:p>
            <a:r>
              <a:rPr lang="de-DE" sz="1500" dirty="0" smtClean="0"/>
              <a:t>m = 2.5g</a:t>
            </a:r>
          </a:p>
        </p:txBody>
      </p:sp>
      <p:sp>
        <p:nvSpPr>
          <p:cNvPr id="24" name="Textfeld 38"/>
          <p:cNvSpPr txBox="1"/>
          <p:nvPr/>
        </p:nvSpPr>
        <p:spPr>
          <a:xfrm>
            <a:off x="5519527" y="5526470"/>
            <a:ext cx="3577136" cy="546530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txBody>
          <a:bodyPr wrap="none" lIns="82901" tIns="41454" rIns="82901" bIns="41454" rtlCol="0">
            <a:spAutoFit/>
          </a:bodyPr>
          <a:lstStyle/>
          <a:p>
            <a:r>
              <a:rPr lang="de-DE" b="1" dirty="0" smtClean="0"/>
              <a:t>Input and output </a:t>
            </a:r>
            <a:r>
              <a:rPr lang="el-GR" b="1" dirty="0" smtClean="0">
                <a:latin typeface="Arial"/>
                <a:cs typeface="Arial"/>
              </a:rPr>
              <a:t>π</a:t>
            </a:r>
            <a:r>
              <a:rPr lang="de-DE" b="1" dirty="0" smtClean="0">
                <a:latin typeface="Arial"/>
                <a:cs typeface="Arial"/>
              </a:rPr>
              <a:t>-</a:t>
            </a:r>
            <a:r>
              <a:rPr lang="de-DE" b="1" dirty="0" smtClean="0"/>
              <a:t>filters </a:t>
            </a:r>
            <a:r>
              <a:rPr lang="de-DE" sz="1200" dirty="0" smtClean="0"/>
              <a:t>(</a:t>
            </a:r>
            <a:r>
              <a:rPr lang="de-DE" sz="1200" dirty="0" err="1" smtClean="0"/>
              <a:t>Butterworth</a:t>
            </a:r>
            <a:r>
              <a:rPr lang="de-DE" sz="1200" dirty="0" smtClean="0"/>
              <a:t>)</a:t>
            </a:r>
          </a:p>
          <a:p>
            <a:r>
              <a:rPr lang="de-DE" sz="1500" dirty="0" smtClean="0"/>
              <a:t>L = 12.1nH, C = 22µF, </a:t>
            </a:r>
            <a:r>
              <a:rPr lang="de-DE" sz="1500" dirty="0" err="1" smtClean="0"/>
              <a:t>f</a:t>
            </a:r>
            <a:r>
              <a:rPr lang="de-DE" sz="1500" baseline="-25000" dirty="0" err="1" smtClean="0"/>
              <a:t>cut</a:t>
            </a:r>
            <a:r>
              <a:rPr lang="de-DE" sz="1500" baseline="-25000" dirty="0" smtClean="0"/>
              <a:t> </a:t>
            </a:r>
            <a:r>
              <a:rPr lang="de-DE" sz="1500" dirty="0" smtClean="0"/>
              <a:t>= 0.34MHz</a:t>
            </a:r>
          </a:p>
        </p:txBody>
      </p:sp>
      <p:sp>
        <p:nvSpPr>
          <p:cNvPr id="25" name="Textfeld 39"/>
          <p:cNvSpPr txBox="1"/>
          <p:nvPr/>
        </p:nvSpPr>
        <p:spPr>
          <a:xfrm>
            <a:off x="5519522" y="4605583"/>
            <a:ext cx="3324759" cy="78537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none" lIns="82901" tIns="41454" rIns="82901" bIns="41454" rtlCol="0">
            <a:spAutoFit/>
          </a:bodyPr>
          <a:lstStyle/>
          <a:p>
            <a:r>
              <a:rPr lang="de-DE" b="1" dirty="0" smtClean="0"/>
              <a:t>External air-core inductor:</a:t>
            </a:r>
          </a:p>
          <a:p>
            <a:r>
              <a:rPr lang="de-DE" sz="1500" dirty="0" smtClean="0"/>
              <a:t>Custom-made toroid, </a:t>
            </a:r>
            <a:r>
              <a:rPr lang="de-DE" sz="1500" dirty="0" smtClean="0">
                <a:sym typeface="Symbol"/>
              </a:rPr>
              <a:t>  </a:t>
            </a:r>
            <a:r>
              <a:rPr lang="de-DE" sz="1500" dirty="0" smtClean="0"/>
              <a:t>6mm,</a:t>
            </a:r>
          </a:p>
          <a:p>
            <a:r>
              <a:rPr lang="de-DE" sz="1500" dirty="0" smtClean="0"/>
              <a:t>height = 7mm, L = 600nH, R = 80m</a:t>
            </a:r>
            <a:r>
              <a:rPr lang="el-GR" sz="1500" dirty="0" smtClean="0">
                <a:latin typeface="Arial"/>
                <a:cs typeface="Arial"/>
              </a:rPr>
              <a:t>Ω</a:t>
            </a:r>
            <a:endParaRPr lang="de-DE" sz="1500" dirty="0" smtClean="0"/>
          </a:p>
        </p:txBody>
      </p:sp>
      <p:sp>
        <p:nvSpPr>
          <p:cNvPr id="26" name="Textfeld 19"/>
          <p:cNvSpPr txBox="1"/>
          <p:nvPr/>
        </p:nvSpPr>
        <p:spPr>
          <a:xfrm>
            <a:off x="2749362" y="4250190"/>
            <a:ext cx="702951" cy="307682"/>
          </a:xfrm>
          <a:prstGeom prst="rect">
            <a:avLst/>
          </a:prstGeom>
          <a:noFill/>
        </p:spPr>
        <p:txBody>
          <a:bodyPr wrap="none" lIns="82901" tIns="41454" rIns="82901" bIns="41454" rtlCol="0">
            <a:spAutoFit/>
          </a:bodyPr>
          <a:lstStyle/>
          <a:p>
            <a:r>
              <a:rPr lang="de-DE" sz="1500" dirty="0" smtClean="0"/>
              <a:t>25mm</a:t>
            </a:r>
            <a:endParaRPr lang="de-DE" sz="1500" dirty="0"/>
          </a:p>
        </p:txBody>
      </p:sp>
      <p:sp>
        <p:nvSpPr>
          <p:cNvPr id="27" name="Textfeld 20"/>
          <p:cNvSpPr txBox="1"/>
          <p:nvPr/>
        </p:nvSpPr>
        <p:spPr>
          <a:xfrm>
            <a:off x="4758525" y="2345669"/>
            <a:ext cx="702951" cy="307682"/>
          </a:xfrm>
          <a:prstGeom prst="rect">
            <a:avLst/>
          </a:prstGeom>
          <a:noFill/>
        </p:spPr>
        <p:txBody>
          <a:bodyPr wrap="none" lIns="82901" tIns="41454" rIns="82901" bIns="41454" rtlCol="0">
            <a:spAutoFit/>
          </a:bodyPr>
          <a:lstStyle/>
          <a:p>
            <a:r>
              <a:rPr lang="de-DE" sz="1500" dirty="0" smtClean="0"/>
              <a:t>19mm</a:t>
            </a:r>
            <a:endParaRPr lang="de-DE" sz="1500" dirty="0"/>
          </a:p>
        </p:txBody>
      </p:sp>
      <p:cxnSp>
        <p:nvCxnSpPr>
          <p:cNvPr id="28" name="Gerade Verbindung mit Pfeil 35"/>
          <p:cNvCxnSpPr/>
          <p:nvPr/>
        </p:nvCxnSpPr>
        <p:spPr>
          <a:xfrm>
            <a:off x="1323504" y="4223426"/>
            <a:ext cx="2981339" cy="1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hteck 42"/>
          <p:cNvSpPr/>
          <p:nvPr/>
        </p:nvSpPr>
        <p:spPr>
          <a:xfrm>
            <a:off x="2619731" y="2734595"/>
            <a:ext cx="842552" cy="842689"/>
          </a:xfrm>
          <a:prstGeom prst="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01" tIns="41454" rIns="82901" bIns="41454" rtlCol="0" anchor="ctr"/>
          <a:lstStyle/>
          <a:p>
            <a:pPr algn="ctr"/>
            <a:endParaRPr lang="de-DE"/>
          </a:p>
        </p:txBody>
      </p:sp>
      <p:cxnSp>
        <p:nvCxnSpPr>
          <p:cNvPr id="30" name="Gerade Verbindung mit Pfeil 37"/>
          <p:cNvCxnSpPr/>
          <p:nvPr/>
        </p:nvCxnSpPr>
        <p:spPr>
          <a:xfrm rot="5400000">
            <a:off x="3610740" y="3026294"/>
            <a:ext cx="2398424" cy="2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hteck 47"/>
          <p:cNvSpPr/>
          <p:nvPr/>
        </p:nvSpPr>
        <p:spPr>
          <a:xfrm>
            <a:off x="2425303" y="1827084"/>
            <a:ext cx="712929" cy="84268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01" tIns="41454" rIns="82901" bIns="41454" rtlCol="0" anchor="ctr"/>
          <a:lstStyle/>
          <a:p>
            <a:pPr algn="ctr"/>
            <a:endParaRPr lang="de-DE"/>
          </a:p>
        </p:txBody>
      </p:sp>
      <p:sp>
        <p:nvSpPr>
          <p:cNvPr id="32" name="Rechteck 49"/>
          <p:cNvSpPr/>
          <p:nvPr/>
        </p:nvSpPr>
        <p:spPr>
          <a:xfrm>
            <a:off x="3073420" y="1827090"/>
            <a:ext cx="712929" cy="648223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01" tIns="41454" rIns="82901" bIns="41454" rtlCol="0" anchor="ctr"/>
          <a:lstStyle/>
          <a:p>
            <a:pPr algn="ctr"/>
            <a:endParaRPr lang="de-DE"/>
          </a:p>
        </p:txBody>
      </p:sp>
      <p:sp>
        <p:nvSpPr>
          <p:cNvPr id="33" name="Rechteck 48"/>
          <p:cNvSpPr/>
          <p:nvPr/>
        </p:nvSpPr>
        <p:spPr>
          <a:xfrm>
            <a:off x="1712367" y="2540128"/>
            <a:ext cx="842552" cy="103715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01" tIns="41454" rIns="82901" bIns="41454" rtlCol="0" anchor="ctr"/>
          <a:lstStyle/>
          <a:p>
            <a:pPr algn="ctr"/>
            <a:endParaRPr lang="de-DE"/>
          </a:p>
        </p:txBody>
      </p:sp>
      <p:sp>
        <p:nvSpPr>
          <p:cNvPr id="41" name="Inhaltsplatzhalter 2"/>
          <p:cNvSpPr txBox="1">
            <a:spLocks/>
          </p:cNvSpPr>
          <p:nvPr/>
        </p:nvSpPr>
        <p:spPr>
          <a:xfrm>
            <a:off x="70694" y="571730"/>
            <a:ext cx="8859818" cy="1572180"/>
          </a:xfrm>
          <a:prstGeom prst="rect">
            <a:avLst/>
          </a:prstGeom>
        </p:spPr>
        <p:txBody>
          <a:bodyPr lIns="91413" tIns="45708" rIns="91413" bIns="45708">
            <a:normAutofit/>
          </a:bodyPr>
          <a:lstStyle/>
          <a:p>
            <a:pPr defTabSz="913756" fontAlgn="auto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 Radiation levels at 22cm &amp; 3000fb</a:t>
            </a:r>
            <a:r>
              <a:rPr lang="en-GB" baseline="30000" dirty="0" smtClean="0">
                <a:latin typeface="Arial" pitchFamily="34" charset="0"/>
                <a:cs typeface="Arial" pitchFamily="34" charset="0"/>
              </a:rPr>
              <a:t>-1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: 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fluence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~ 10</a:t>
            </a:r>
            <a:r>
              <a:rPr lang="en-GB" baseline="30000" dirty="0" smtClean="0">
                <a:latin typeface="Arial" pitchFamily="34" charset="0"/>
                <a:cs typeface="Arial" pitchFamily="34" charset="0"/>
              </a:rPr>
              <a:t>15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/cm</a:t>
            </a:r>
            <a:r>
              <a:rPr lang="en-GB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, dose ~ 1MGy</a:t>
            </a:r>
          </a:p>
          <a:p>
            <a:pPr defTabSz="913756" fontAlgn="auto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 Two candidate technologies identified by F.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Faccio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, CERN [contrib. to TWEPP 09]</a:t>
            </a:r>
          </a:p>
          <a:p>
            <a:pPr defTabSz="913756" fontAlgn="auto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 ASICs developed by S.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Michelis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, CERN [contrib. to TWEPP 09]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2284</Words>
  <Application>Microsoft Office PowerPoint</Application>
  <PresentationFormat>Benutzerdefiniert</PresentationFormat>
  <Paragraphs>806</Paragraphs>
  <Slides>44</Slides>
  <Notes>44</Notes>
  <HiddenSlides>0</HiddenSlides>
  <MMClips>0</MMClips>
  <ScaleCrop>false</ScaleCrop>
  <HeadingPairs>
    <vt:vector size="6" baseType="variant">
      <vt:variant>
        <vt:lpstr>Design</vt:lpstr>
      </vt:variant>
      <vt:variant>
        <vt:i4>3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44</vt:i4>
      </vt:variant>
    </vt:vector>
  </HeadingPairs>
  <TitlesOfParts>
    <vt:vector size="48" baseType="lpstr">
      <vt:lpstr>Benutzerdefiniertes Design</vt:lpstr>
      <vt:lpstr>1_Benutzerdefiniertes Design</vt:lpstr>
      <vt:lpstr>2_Benutzerdefiniertes Design</vt:lpstr>
      <vt:lpstr>Equation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  <vt:lpstr>Folie 10</vt:lpstr>
      <vt:lpstr>Folie 11</vt:lpstr>
      <vt:lpstr>Folie 12</vt:lpstr>
      <vt:lpstr>Folie 13</vt:lpstr>
      <vt:lpstr>Folie 14</vt:lpstr>
      <vt:lpstr>Folie 15</vt:lpstr>
      <vt:lpstr>Folie 16</vt:lpstr>
      <vt:lpstr>Folie 17</vt:lpstr>
      <vt:lpstr>Folie 18</vt:lpstr>
      <vt:lpstr>Folie 19</vt:lpstr>
      <vt:lpstr>Folie 20</vt:lpstr>
      <vt:lpstr>Folie 21</vt:lpstr>
      <vt:lpstr>Folie 22</vt:lpstr>
      <vt:lpstr>Folie 23</vt:lpstr>
      <vt:lpstr>Folie 24</vt:lpstr>
      <vt:lpstr>Folie 25</vt:lpstr>
      <vt:lpstr>Folie 26</vt:lpstr>
      <vt:lpstr>Folie 27</vt:lpstr>
      <vt:lpstr>Folie 28</vt:lpstr>
      <vt:lpstr>Folie 29</vt:lpstr>
      <vt:lpstr>Folie 30</vt:lpstr>
      <vt:lpstr>Folie 31</vt:lpstr>
      <vt:lpstr>Folie 32</vt:lpstr>
      <vt:lpstr>Folie 33</vt:lpstr>
      <vt:lpstr>Folie 34</vt:lpstr>
      <vt:lpstr>Folie 35</vt:lpstr>
      <vt:lpstr>Folie 36</vt:lpstr>
      <vt:lpstr>Folie 37</vt:lpstr>
      <vt:lpstr>Folie 38</vt:lpstr>
      <vt:lpstr>Folie 39</vt:lpstr>
      <vt:lpstr>Folie 40</vt:lpstr>
      <vt:lpstr>Folie 41</vt:lpstr>
      <vt:lpstr>Folie 42</vt:lpstr>
      <vt:lpstr>Folie 43</vt:lpstr>
      <vt:lpstr>Folie 44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useless</dc:creator>
  <cp:lastModifiedBy>nn</cp:lastModifiedBy>
  <cp:revision>2184</cp:revision>
  <dcterms:modified xsi:type="dcterms:W3CDTF">2010-03-31T06:13:40Z</dcterms:modified>
</cp:coreProperties>
</file>