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1" r:id="rId1"/>
  </p:sldMasterIdLst>
  <p:notesMasterIdLst>
    <p:notesMasterId r:id="rId8"/>
  </p:notesMasterIdLst>
  <p:sldIdLst>
    <p:sldId id="256" r:id="rId2"/>
    <p:sldId id="263" r:id="rId3"/>
    <p:sldId id="264" r:id="rId4"/>
    <p:sldId id="265" r:id="rId5"/>
    <p:sldId id="266" r:id="rId6"/>
    <p:sldId id="258" r:id="rId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EEC3C"/>
    <a:srgbClr val="FF2549"/>
    <a:srgbClr val="C79E37"/>
    <a:srgbClr val="202E54"/>
    <a:srgbClr val="1D3A00"/>
    <a:srgbClr val="007033"/>
    <a:srgbClr val="990099"/>
    <a:srgbClr val="CC0099"/>
    <a:srgbClr val="FE9202"/>
    <a:srgbClr val="6C1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2" d="100"/>
          <a:sy n="162" d="100"/>
        </p:scale>
        <p:origin x="144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D18E60-4300-4729-A0D7-6AB984C3922D}" type="datetimeFigureOut">
              <a:rPr lang="en-US" smtClean="0"/>
              <a:t>10/6/2019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533E96-F078-4B3D-A8F4-F1AF21EBC35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0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10/6/2019</a:t>
            </a:fld>
            <a:endParaRPr lang="en-US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409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10/6/2019</a:t>
            </a:fld>
            <a:endParaRPr lang="en-US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1466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10/6/2019</a:t>
            </a:fld>
            <a:endParaRPr lang="en-US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3543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10/6/2019</a:t>
            </a:fld>
            <a:endParaRPr lang="en-US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1126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10/6/2019</a:t>
            </a:fld>
            <a:endParaRPr lang="en-US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6901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10/6/2019</a:t>
            </a:fld>
            <a:endParaRPr lang="en-US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0263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10/6/2019</a:t>
            </a:fld>
            <a:endParaRPr lang="en-US" dirty="0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2516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10/6/2019</a:t>
            </a:fld>
            <a:endParaRPr lang="en-US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5805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10/6/2019</a:t>
            </a:fld>
            <a:endParaRPr lang="en-US" dirty="0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433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10/6/2019</a:t>
            </a:fld>
            <a:endParaRPr lang="en-US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890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10/6/2019</a:t>
            </a:fld>
            <a:endParaRPr lang="en-US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69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10/6/2019</a:t>
            </a:fld>
            <a:endParaRPr lang="en-US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1E867DF-3DCA-4725-94F0-F2B6BD747A82}"/>
              </a:ext>
            </a:extLst>
          </p:cNvPr>
          <p:cNvSpPr txBox="1"/>
          <p:nvPr userDrawn="1"/>
        </p:nvSpPr>
        <p:spPr>
          <a:xfrm>
            <a:off x="-9150" y="5213747"/>
            <a:ext cx="8389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This presentation uses a free template provided by FPPT.com</a:t>
            </a:r>
          </a:p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www.free-power-point-templates.com</a:t>
            </a:r>
          </a:p>
        </p:txBody>
      </p:sp>
    </p:spTree>
    <p:extLst>
      <p:ext uri="{BB962C8B-B14F-4D97-AF65-F5344CB8AC3E}">
        <p14:creationId xmlns:p14="http://schemas.microsoft.com/office/powerpoint/2010/main" val="3637079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1670" y="1960930"/>
            <a:ext cx="7772400" cy="1102519"/>
          </a:xfrm>
        </p:spPr>
        <p:txBody>
          <a:bodyPr>
            <a:normAutofit fontScale="90000"/>
          </a:bodyPr>
          <a:lstStyle/>
          <a:p>
            <a:r>
              <a:rPr lang="pl-PL" sz="4000" dirty="0" smtClean="0"/>
              <a:t>Electrical schematics for gas modules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sz="2000" dirty="0" smtClean="0"/>
              <a:t>and </a:t>
            </a:r>
            <a:r>
              <a:rPr lang="pl-PL" sz="2000" dirty="0" smtClean="0"/>
              <a:t>ELMB2 firmware </a:t>
            </a:r>
            <a:r>
              <a:rPr lang="pl-PL" sz="2000" dirty="0" smtClean="0"/>
              <a:t>status</a:t>
            </a:r>
            <a:endParaRPr lang="en-US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7470" y="3277761"/>
            <a:ext cx="6400800" cy="1314450"/>
          </a:xfrm>
        </p:spPr>
        <p:txBody>
          <a:bodyPr>
            <a:normAutofit/>
          </a:bodyPr>
          <a:lstStyle/>
          <a:p>
            <a:r>
              <a:rPr lang="pl-PL" sz="2000" dirty="0" smtClean="0"/>
              <a:t>Grzegorz Łacinnik</a:t>
            </a:r>
          </a:p>
          <a:p>
            <a:r>
              <a:rPr lang="pl-PL" sz="2000" dirty="0" smtClean="0"/>
              <a:t>07.10.19</a:t>
            </a:r>
            <a:endParaRPr lang="en-US" sz="20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667" y="230022"/>
            <a:ext cx="4309881" cy="993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2242" y="1938408"/>
            <a:ext cx="3030130" cy="213787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1279" y="1704057"/>
            <a:ext cx="3025683" cy="213787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949" y="1903131"/>
            <a:ext cx="3068772" cy="214003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8965" y="1704057"/>
            <a:ext cx="3052815" cy="21378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600" dirty="0" smtClean="0"/>
              <a:t>Introduction</a:t>
            </a:r>
            <a:endParaRPr lang="en-GB" sz="3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3555" y="1502815"/>
            <a:ext cx="3060592" cy="21378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65869" y="1502815"/>
            <a:ext cx="3018833" cy="2137870"/>
          </a:xfrm>
          <a:prstGeom prst="rect">
            <a:avLst/>
          </a:prstGeom>
        </p:spPr>
      </p:pic>
      <p:sp>
        <p:nvSpPr>
          <p:cNvPr id="14" name="Right Arrow 13"/>
          <p:cNvSpPr/>
          <p:nvPr/>
        </p:nvSpPr>
        <p:spPr>
          <a:xfrm>
            <a:off x="3961180" y="2419045"/>
            <a:ext cx="916230" cy="458115"/>
          </a:xfrm>
          <a:prstGeom prst="rightArrow">
            <a:avLst>
              <a:gd name="adj1" fmla="val 29529"/>
              <a:gd name="adj2" fmla="val 97085"/>
            </a:avLst>
          </a:prstGeom>
          <a:solidFill>
            <a:srgbClr val="5EEC3C"/>
          </a:solidFill>
          <a:ln>
            <a:solidFill>
              <a:srgbClr val="5EEC3C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8320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0115" y="2724455"/>
            <a:ext cx="3970330" cy="23012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L</a:t>
            </a:r>
            <a:r>
              <a:rPr lang="pl-PL" dirty="0" smtClean="0"/>
              <a:t>ist of modules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012" y="739290"/>
            <a:ext cx="2041717" cy="36649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39540" y="1197405"/>
            <a:ext cx="28045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Schematics are stored on SVN under path C:\SVN\GAS\Modules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Every module type has own folder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In addition to the electrical schematics, it is possible to add folders with the rest of the documentation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4507" y="1134399"/>
            <a:ext cx="2222222" cy="2222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101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9870" y="216668"/>
            <a:ext cx="2063058" cy="20630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Symbol Library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0115" y="2571750"/>
            <a:ext cx="3521608" cy="230056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9036" y="909800"/>
            <a:ext cx="1334110" cy="377997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517900" y="1350110"/>
            <a:ext cx="3048122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The symbol library allows to store new symbols in one place and share them with other AutoCAD Electrical users</a:t>
            </a:r>
            <a:r>
              <a:rPr lang="pl-PL" sz="1200" dirty="0" smtClean="0"/>
              <a:t>.</a:t>
            </a:r>
          </a:p>
          <a:p>
            <a:endParaRPr lang="pl-PL" sz="12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sz="1200" dirty="0" smtClean="0"/>
              <a:t>Procedure of using library is described in document „AutoCAD project creation” in chapter 6</a:t>
            </a:r>
            <a:r>
              <a:rPr lang="pl-PL" sz="1200" dirty="0"/>
              <a:t>. </a:t>
            </a:r>
            <a:r>
              <a:rPr lang="pl-PL" sz="1200" dirty="0" smtClean="0"/>
              <a:t>Basically this document is tutorial for users of </a:t>
            </a:r>
            <a:r>
              <a:rPr lang="pl-PL" sz="1200" dirty="0"/>
              <a:t>Autocad Electrical </a:t>
            </a:r>
            <a:endParaRPr lang="pl-PL" sz="1200" dirty="0" smtClean="0"/>
          </a:p>
          <a:p>
            <a:r>
              <a:rPr lang="pl-PL" sz="700" i="1" dirty="0" smtClean="0"/>
              <a:t>(</a:t>
            </a:r>
            <a:r>
              <a:rPr lang="pl-PL" sz="700" i="1" dirty="0"/>
              <a:t>C:\</a:t>
            </a:r>
            <a:r>
              <a:rPr lang="pl-PL" sz="700" i="1" dirty="0" smtClean="0"/>
              <a:t>SVN\Fluidic-System\UNION\AutoCADElectrical\Autocad_project_creation)</a:t>
            </a:r>
          </a:p>
          <a:p>
            <a:endParaRPr lang="pl-PL" sz="1200" i="1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We are testing the possibility of sharing a PLC database. This will increase the possibility of sharing the results of your work and will help to avoid conflicts between </a:t>
            </a:r>
            <a:r>
              <a:rPr lang="pl-PL" sz="1200" dirty="0" smtClean="0"/>
              <a:t>PLC </a:t>
            </a:r>
            <a:r>
              <a:rPr lang="en-GB" sz="1200" dirty="0" smtClean="0"/>
              <a:t>symbols.</a:t>
            </a:r>
            <a:endParaRPr lang="en-GB" sz="12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576147"/>
            <a:ext cx="3504704" cy="610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813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Drawing template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96260" y="1234530"/>
            <a:ext cx="36649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sz="1200" dirty="0" smtClean="0"/>
              <a:t>New</a:t>
            </a:r>
            <a:r>
              <a:rPr lang="en-GB" sz="1200" dirty="0" smtClean="0"/>
              <a:t> </a:t>
            </a:r>
            <a:r>
              <a:rPr lang="en-GB" sz="1200" dirty="0"/>
              <a:t>drawing template has 20 columns configured so that the column number is </a:t>
            </a:r>
            <a:r>
              <a:rPr lang="pl-PL" sz="1200" dirty="0"/>
              <a:t>one of atributes </a:t>
            </a:r>
            <a:r>
              <a:rPr lang="en-GB" sz="1200" dirty="0"/>
              <a:t>of the symbol name</a:t>
            </a:r>
            <a:r>
              <a:rPr lang="pl-PL" sz="1200" dirty="0" smtClean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sz="1200" dirty="0" smtClean="0"/>
              <a:t>Template </a:t>
            </a:r>
            <a:r>
              <a:rPr lang="en-GB" sz="1200" dirty="0" smtClean="0"/>
              <a:t>project </a:t>
            </a:r>
            <a:r>
              <a:rPr lang="en-GB" sz="1200" dirty="0"/>
              <a:t>contains the most frequently used </a:t>
            </a:r>
            <a:r>
              <a:rPr lang="en-GB" sz="1200" dirty="0" smtClean="0"/>
              <a:t>drawings. </a:t>
            </a:r>
            <a:r>
              <a:rPr lang="pl-PL" sz="1200" dirty="0" smtClean="0"/>
              <a:t>User</a:t>
            </a:r>
            <a:r>
              <a:rPr lang="en-GB" sz="1200" dirty="0" smtClean="0"/>
              <a:t> </a:t>
            </a:r>
            <a:r>
              <a:rPr lang="en-GB" sz="1200" dirty="0"/>
              <a:t>can choose which sample drawings he wants </a:t>
            </a:r>
            <a:r>
              <a:rPr lang="en-GB" sz="1200" dirty="0" smtClean="0"/>
              <a:t>include </a:t>
            </a:r>
            <a:r>
              <a:rPr lang="pl-PL" sz="1200" dirty="0" smtClean="0"/>
              <a:t>to</a:t>
            </a:r>
            <a:r>
              <a:rPr lang="en-GB" sz="1200" dirty="0" smtClean="0"/>
              <a:t> project</a:t>
            </a:r>
            <a:r>
              <a:rPr lang="pl-PL" sz="1200" dirty="0" smtClean="0"/>
              <a:t>. </a:t>
            </a:r>
            <a:r>
              <a:rPr lang="en-GB" sz="1200" dirty="0"/>
              <a:t>It saves time and ensures that the schematics would have a similar </a:t>
            </a:r>
            <a:r>
              <a:rPr lang="en-GB" sz="1200" dirty="0" smtClean="0"/>
              <a:t>structure</a:t>
            </a:r>
            <a:r>
              <a:rPr lang="pl-PL" sz="1200" dirty="0" smtClean="0"/>
              <a:t>.</a:t>
            </a:r>
            <a:endParaRPr lang="en-GB" sz="1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4130" y="2975491"/>
            <a:ext cx="1790700" cy="12001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915" y="1265937"/>
            <a:ext cx="3588081" cy="2527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96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600" dirty="0" smtClean="0"/>
              <a:t>ELMB2 firmawre</a:t>
            </a:r>
            <a:endParaRPr lang="en-GB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448965" y="3380415"/>
            <a:ext cx="396209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1200" dirty="0"/>
              <a:t>In gas systems, ELMB128 reads analog signals from PT100 sensors.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1200" dirty="0"/>
              <a:t>ELMB128 are no longer produced</a:t>
            </a:r>
            <a:r>
              <a:rPr lang="en-GB" sz="1200" dirty="0" smtClean="0"/>
              <a:t>.</a:t>
            </a:r>
            <a:r>
              <a:rPr lang="pl-PL" sz="1200" dirty="0" smtClean="0"/>
              <a:t> New version is ELMB2</a:t>
            </a:r>
            <a:endParaRPr lang="en-GB" sz="1200" dirty="0"/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1200" dirty="0"/>
              <a:t>Firmware for ELMB128 does not work with ELMB2.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1200" dirty="0"/>
              <a:t>The firmware developer for ELMB128 will adjust it for ELMB2.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1200" dirty="0"/>
              <a:t>The first tests </a:t>
            </a:r>
            <a:r>
              <a:rPr lang="pl-PL" sz="1200" dirty="0" smtClean="0"/>
              <a:t>ware</a:t>
            </a:r>
            <a:r>
              <a:rPr lang="en-GB" sz="1200" dirty="0" smtClean="0"/>
              <a:t> </a:t>
            </a:r>
            <a:r>
              <a:rPr lang="en-GB" sz="1200" dirty="0"/>
              <a:t>scheduled for early November.</a:t>
            </a:r>
            <a:endParaRPr lang="en-GB" sz="12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695" y="1197405"/>
            <a:ext cx="3713364" cy="174722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2820" y="1341956"/>
            <a:ext cx="3054100" cy="2730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14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245</Words>
  <Application>Microsoft Office PowerPoint</Application>
  <PresentationFormat>On-screen Show (16:9)</PresentationFormat>
  <Paragraphs>24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Motyw pakietu Office</vt:lpstr>
      <vt:lpstr>Electrical schematics for gas modules and ELMB2 firmware status</vt:lpstr>
      <vt:lpstr>Introduction</vt:lpstr>
      <vt:lpstr>List of modules</vt:lpstr>
      <vt:lpstr>Symbol Library</vt:lpstr>
      <vt:lpstr>Drawing template</vt:lpstr>
      <vt:lpstr>ELMB2 firmawre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2017-08-01T15:40:51Z</dcterms:created>
  <dcterms:modified xsi:type="dcterms:W3CDTF">2019-10-06T23:41:25Z</dcterms:modified>
</cp:coreProperties>
</file>