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8" r:id="rId2"/>
  </p:sldMasterIdLst>
  <p:notesMasterIdLst>
    <p:notesMasterId r:id="rId9"/>
  </p:notesMasterIdLst>
  <p:handoutMasterIdLst>
    <p:handoutMasterId r:id="rId10"/>
  </p:handoutMasterIdLst>
  <p:sldIdLst>
    <p:sldId id="407" r:id="rId3"/>
    <p:sldId id="414" r:id="rId4"/>
    <p:sldId id="417" r:id="rId5"/>
    <p:sldId id="415" r:id="rId6"/>
    <p:sldId id="418" r:id="rId7"/>
    <p:sldId id="419" r:id="rId8"/>
  </p:sldIdLst>
  <p:sldSz cx="9144000" cy="6858000" type="screen4x3"/>
  <p:notesSz cx="6797675" cy="987266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  <a:srgbClr val="0000FF"/>
    <a:srgbClr val="CCFFCC"/>
    <a:srgbClr val="00FFFF"/>
    <a:srgbClr val="33CCFF"/>
    <a:srgbClr val="000000"/>
    <a:srgbClr val="000042"/>
    <a:srgbClr val="000048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92" autoAdjust="0"/>
    <p:restoredTop sz="94639" autoAdjust="0"/>
  </p:normalViewPr>
  <p:slideViewPr>
    <p:cSldViewPr snapToGrid="0">
      <p:cViewPr varScale="1">
        <p:scale>
          <a:sx n="70" d="100"/>
          <a:sy n="70" d="100"/>
        </p:scale>
        <p:origin x="6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3750" y="108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FB58C-C64F-4247-B566-CF103E6771DD}" type="datetimeFigureOut">
              <a:rPr lang="en-GB" smtClean="0"/>
              <a:t>02/10/2019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33DA6-3957-478A-8EF6-0F4902B64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408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515"/>
            <a:ext cx="5438140" cy="444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34F4E4E-1EBD-49BC-A3CE-3911BB186D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31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12" name="Picture 17" descr="CERNLog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1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Date Placeholder 12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9C280C6-54D8-44EA-A6A7-F9BDACDA87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6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4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06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964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65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899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subtitle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63EAB-20B3-427A-89D1-D56BA37D0AB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98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23226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5563"/>
            <a:ext cx="4038600" cy="4805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 Rhodri Jones (CERN) - DIPAC09 , May 2009                                                LHC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419062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3EAB-20B3-427A-89D1-D56BA37D0AB7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28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A2A9F-6909-4E35-9A22-93045B7EC68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57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444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84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4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48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25563"/>
            <a:ext cx="8229600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05588"/>
            <a:ext cx="9144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              Rhodri Jones (CERN) - DIPAC09 , May 2009                                                LHC Beam Instrumentation</a:t>
            </a:r>
          </a:p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7" descr="CERNLogo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000033"/>
              </a:clrFrom>
              <a:clrTo>
                <a:srgbClr val="00003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38439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SzPct val="80000"/>
        <a:buFont typeface="Arial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CCFF"/>
        </a:buClr>
        <a:buSzPct val="80000"/>
        <a:buFont typeface="Arial" pitchFamily="34" charset="0"/>
        <a:buChar char="●"/>
        <a:defRPr sz="2400">
          <a:solidFill>
            <a:srgbClr val="FFCC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FF"/>
        </a:buClr>
        <a:buSzPct val="80000"/>
        <a:buFont typeface="Arial" pitchFamily="34" charset="0"/>
        <a:buChar char="●"/>
        <a:defRPr sz="2000">
          <a:solidFill>
            <a:srgbClr val="33CC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itchFamily="34" charset="0"/>
        <a:buChar char="●"/>
        <a:defRPr>
          <a:solidFill>
            <a:srgbClr val="FF99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pitchFamily="34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10000"/>
        <a:buFont typeface="Arial" charset="0"/>
        <a:buChar char="◦"/>
        <a:defRPr sz="16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02E1F-14A8-407C-A726-0861F2F1EDE4}" type="slidenum">
              <a:rPr lang="en-US" smtClean="0">
                <a:solidFill>
                  <a:srgbClr val="FFFFFF"/>
                </a:solidFill>
                <a:latin typeface="Arial" pitchFamily="34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Arial" pitchFamily="34" charset="0"/>
            </a:endParaRPr>
          </a:p>
        </p:txBody>
      </p:sp>
      <p:cxnSp>
        <p:nvCxnSpPr>
          <p:cNvPr id="7" name="Connecteur droit 19"/>
          <p:cNvCxnSpPr>
            <a:cxnSpLocks noChangeShapeType="1"/>
          </p:cNvCxnSpPr>
          <p:nvPr userDrawn="1"/>
        </p:nvCxnSpPr>
        <p:spPr bwMode="auto">
          <a:xfrm>
            <a:off x="152400" y="6593954"/>
            <a:ext cx="8763000" cy="1587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1900362" y="6589468"/>
            <a:ext cx="72436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 anchorCtr="0">
            <a:norm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en-GB" sz="1200" dirty="0" smtClean="0">
                <a:solidFill>
                  <a:srgbClr val="7F7F7F"/>
                </a:solidFill>
              </a:rPr>
              <a:t>Stephen Jackson – CERN Beam Instrumentation Software</a:t>
            </a:r>
            <a:r>
              <a:rPr lang="en-GB" sz="1200" baseline="0" dirty="0" smtClean="0">
                <a:solidFill>
                  <a:srgbClr val="7F7F7F"/>
                </a:solidFill>
              </a:rPr>
              <a:t> Section</a:t>
            </a:r>
            <a:r>
              <a:rPr lang="en-GB" sz="1200" dirty="0" smtClean="0">
                <a:solidFill>
                  <a:srgbClr val="7F7F7F"/>
                </a:solidFill>
              </a:rPr>
              <a:t>            	Section Meeting</a:t>
            </a:r>
          </a:p>
          <a:p>
            <a:pPr algn="l">
              <a:spcBef>
                <a:spcPct val="50000"/>
              </a:spcBef>
              <a:defRPr/>
            </a:pPr>
            <a:endParaRPr lang="en-GB" sz="1200" dirty="0" smtClean="0">
              <a:solidFill>
                <a:srgbClr val="7F7F7F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GB" sz="1200" dirty="0" smtClean="0">
              <a:solidFill>
                <a:srgbClr val="7F7F7F"/>
              </a:solidFill>
            </a:endParaRPr>
          </a:p>
        </p:txBody>
      </p:sp>
      <p:cxnSp>
        <p:nvCxnSpPr>
          <p:cNvPr id="9" name="Connecteur droit 7"/>
          <p:cNvCxnSpPr>
            <a:cxnSpLocks noChangeShapeType="1"/>
          </p:cNvCxnSpPr>
          <p:nvPr userDrawn="1"/>
        </p:nvCxnSpPr>
        <p:spPr bwMode="auto">
          <a:xfrm>
            <a:off x="1011779" y="880529"/>
            <a:ext cx="7848600" cy="1588"/>
          </a:xfrm>
          <a:prstGeom prst="line">
            <a:avLst/>
          </a:prstGeom>
          <a:noFill/>
          <a:ln w="25400">
            <a:solidFill>
              <a:srgbClr val="C4D0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Picture 9" descr="CERN_logo_400x400[1]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6286" y="31448"/>
            <a:ext cx="729343" cy="72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3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6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993" y="2631881"/>
            <a:ext cx="8077200" cy="889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BISW Section meeting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sz="2000" dirty="0" smtClean="0"/>
              <a:t>2nd 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US" dirty="0" smtClean="0"/>
              <a:t>Staff surveys</a:t>
            </a:r>
            <a:endParaRPr lang="en-US" dirty="0"/>
          </a:p>
          <a:p>
            <a:pPr lvl="1" fontAlgn="ctr"/>
            <a:r>
              <a:rPr lang="en-US" sz="1700" dirty="0" smtClean="0"/>
              <a:t>SA </a:t>
            </a:r>
            <a:r>
              <a:rPr lang="en-US" sz="1700" dirty="0"/>
              <a:t>Survey - 1887 questionnaires filled in - 55.2% overall participation (</a:t>
            </a:r>
            <a:r>
              <a:rPr lang="en-US" sz="1700" dirty="0" smtClean="0"/>
              <a:t>Staff </a:t>
            </a:r>
            <a:r>
              <a:rPr lang="en-US" sz="1700" dirty="0"/>
              <a:t>and Fellows</a:t>
            </a:r>
            <a:r>
              <a:rPr lang="en-US" sz="1700" dirty="0" smtClean="0"/>
              <a:t>)</a:t>
            </a:r>
          </a:p>
          <a:p>
            <a:pPr lvl="1" fontAlgn="ctr"/>
            <a:r>
              <a:rPr lang="en-US" sz="1700" dirty="0" smtClean="0"/>
              <a:t>Staff </a:t>
            </a:r>
            <a:r>
              <a:rPr lang="en-US" sz="1700" dirty="0"/>
              <a:t>Survey launched - 30% response rate from BE </a:t>
            </a:r>
          </a:p>
          <a:p>
            <a:pPr lvl="2" fontAlgn="ctr"/>
            <a:r>
              <a:rPr lang="en-US" sz="1400" b="1" dirty="0" smtClean="0">
                <a:solidFill>
                  <a:srgbClr val="FF0000"/>
                </a:solidFill>
              </a:rPr>
              <a:t>Encourage </a:t>
            </a:r>
            <a:r>
              <a:rPr lang="en-US" sz="1400" b="1" dirty="0">
                <a:solidFill>
                  <a:srgbClr val="FF0000"/>
                </a:solidFill>
              </a:rPr>
              <a:t>everyone to participate !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2200" dirty="0" smtClean="0"/>
              <a:t>Training opportunities</a:t>
            </a:r>
          </a:p>
          <a:p>
            <a:pPr lvl="1"/>
            <a:r>
              <a:rPr lang="en-US" sz="1900" dirty="0" smtClean="0"/>
              <a:t>Special </a:t>
            </a:r>
            <a:r>
              <a:rPr lang="en-US" sz="1900" dirty="0"/>
              <a:t>training on ‘resilience' on 15th of October 2019 as part of the ‘Work well, Feel well’ </a:t>
            </a:r>
            <a:r>
              <a:rPr lang="en-US" sz="1900" dirty="0" smtClean="0"/>
              <a:t>program</a:t>
            </a:r>
          </a:p>
          <a:p>
            <a:pPr lvl="2"/>
            <a:r>
              <a:rPr lang="en-US" sz="1600" dirty="0" smtClean="0"/>
              <a:t>Probably in the catalogue?</a:t>
            </a:r>
          </a:p>
          <a:p>
            <a:r>
              <a:rPr lang="en-US" sz="2200" dirty="0" err="1" smtClean="0"/>
              <a:t>Linac</a:t>
            </a:r>
            <a:r>
              <a:rPr lang="en-US" sz="2200" dirty="0" smtClean="0"/>
              <a:t> 4</a:t>
            </a:r>
          </a:p>
          <a:p>
            <a:pPr lvl="1"/>
            <a:r>
              <a:rPr lang="en-US" sz="1900" dirty="0"/>
              <a:t>Validation of the access safety </a:t>
            </a:r>
            <a:r>
              <a:rPr lang="en-US" sz="1900" dirty="0" smtClean="0"/>
              <a:t>system on Monday (DSO tests)</a:t>
            </a:r>
          </a:p>
          <a:p>
            <a:pPr lvl="1"/>
            <a:r>
              <a:rPr lang="en-US" sz="1900" dirty="0" err="1" smtClean="0"/>
              <a:t>Linac</a:t>
            </a:r>
            <a:r>
              <a:rPr lang="en-US" sz="1900" dirty="0" smtClean="0"/>
              <a:t> </a:t>
            </a:r>
            <a:r>
              <a:rPr lang="en-US" sz="1900" dirty="0"/>
              <a:t>4 commissioning starting by the end of the </a:t>
            </a:r>
            <a:r>
              <a:rPr lang="en-US" sz="1900" dirty="0" smtClean="0"/>
              <a:t>week</a:t>
            </a:r>
            <a:endParaRPr lang="en-US" sz="1900" dirty="0"/>
          </a:p>
          <a:p>
            <a:pPr lvl="1" fontAlgn="ctr"/>
            <a:endParaRPr lang="en-US" dirty="0" smtClean="0"/>
          </a:p>
          <a:p>
            <a:pPr lvl="2" fontAlgn="ctr"/>
            <a:endParaRPr lang="en-US" dirty="0"/>
          </a:p>
          <a:p>
            <a:pPr lvl="2" fontAlgn="ctr"/>
            <a:endParaRPr lang="en-US" dirty="0"/>
          </a:p>
          <a:p>
            <a:pPr lvl="2" fontAlgn="ctr"/>
            <a:endParaRPr lang="en-US" sz="155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5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 ++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Further cuts on 2020 budget </a:t>
            </a:r>
            <a:endParaRPr lang="en-US" dirty="0" smtClean="0"/>
          </a:p>
          <a:p>
            <a:pPr lvl="1"/>
            <a:r>
              <a:rPr lang="en-US" u="sng" dirty="0" smtClean="0"/>
              <a:t>On </a:t>
            </a:r>
            <a:r>
              <a:rPr lang="en-US" u="sng" dirty="0"/>
              <a:t>top</a:t>
            </a:r>
            <a:r>
              <a:rPr lang="en-US" dirty="0"/>
              <a:t> of those already in 2019</a:t>
            </a:r>
          </a:p>
          <a:p>
            <a:r>
              <a:rPr lang="en-US" dirty="0" smtClean="0"/>
              <a:t>Staff</a:t>
            </a:r>
          </a:p>
          <a:p>
            <a:pPr lvl="1"/>
            <a:r>
              <a:rPr lang="en-US" dirty="0" smtClean="0"/>
              <a:t>Selection board selected new technical engineer</a:t>
            </a:r>
          </a:p>
          <a:p>
            <a:pPr lvl="2"/>
            <a:r>
              <a:rPr lang="en-US" dirty="0" smtClean="0"/>
              <a:t>Young Polish guy from networking background</a:t>
            </a:r>
          </a:p>
          <a:p>
            <a:pPr lvl="2"/>
            <a:r>
              <a:rPr lang="en-US" dirty="0" smtClean="0"/>
              <a:t>Awaiting formalities but looks good to start in December</a:t>
            </a:r>
          </a:p>
          <a:p>
            <a:r>
              <a:rPr lang="en-US" dirty="0" smtClean="0"/>
              <a:t>Fellows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demand </a:t>
            </a:r>
            <a:r>
              <a:rPr lang="en-US" dirty="0" smtClean="0"/>
              <a:t>for Fellow extensions</a:t>
            </a:r>
          </a:p>
          <a:p>
            <a:pPr lvl="1"/>
            <a:r>
              <a:rPr lang="en-US" dirty="0" smtClean="0"/>
              <a:t>BISW fellow was cut in the November board</a:t>
            </a:r>
          </a:p>
          <a:p>
            <a:pPr lvl="2"/>
            <a:r>
              <a:rPr lang="en-US" dirty="0" smtClean="0"/>
              <a:t>Moved to Spring 2020 but we will have to fight hard to get it</a:t>
            </a:r>
          </a:p>
          <a:p>
            <a:pPr lvl="2"/>
            <a:r>
              <a:rPr lang="en-US" dirty="0" smtClean="0"/>
              <a:t>Paul will want a much more detailed description of the tasks etc…</a:t>
            </a:r>
          </a:p>
          <a:p>
            <a:r>
              <a:rPr lang="en-US" dirty="0" smtClean="0"/>
              <a:t>Students</a:t>
            </a:r>
          </a:p>
          <a:p>
            <a:pPr lvl="1"/>
            <a:r>
              <a:rPr lang="en-US" dirty="0" smtClean="0"/>
              <a:t>Unlikely we will get any students in 2020 (only money for 1 in BI!)</a:t>
            </a:r>
          </a:p>
          <a:p>
            <a:pPr lvl="2"/>
            <a:r>
              <a:rPr lang="en-US" dirty="0" smtClean="0"/>
              <a:t>If we have a convincing project though, I will fight for 1!</a:t>
            </a:r>
          </a:p>
          <a:p>
            <a:pPr lvl="1"/>
            <a:r>
              <a:rPr lang="en-US" dirty="0" smtClean="0"/>
              <a:t>New PJAS looks almost certainly not possible now</a:t>
            </a:r>
          </a:p>
        </p:txBody>
      </p:sp>
    </p:spTree>
    <p:extLst>
      <p:ext uri="{BB962C8B-B14F-4D97-AF65-F5344CB8AC3E}">
        <p14:creationId xmlns:p14="http://schemas.microsoft.com/office/powerpoint/2010/main" val="21349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Office Layout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160964"/>
              </p:ext>
            </p:extLst>
          </p:nvPr>
        </p:nvGraphicFramePr>
        <p:xfrm>
          <a:off x="1273628" y="1926776"/>
          <a:ext cx="6814459" cy="3122295"/>
        </p:xfrm>
        <a:graphic>
          <a:graphicData uri="http://schemas.openxmlformats.org/drawingml/2006/table">
            <a:tbl>
              <a:tblPr/>
              <a:tblGrid>
                <a:gridCol w="1919016">
                  <a:extLst>
                    <a:ext uri="{9D8B030D-6E8A-4147-A177-3AD203B41FA5}">
                      <a16:colId xmlns:a16="http://schemas.microsoft.com/office/drawing/2014/main" val="3495456313"/>
                    </a:ext>
                  </a:extLst>
                </a:gridCol>
                <a:gridCol w="1155325">
                  <a:extLst>
                    <a:ext uri="{9D8B030D-6E8A-4147-A177-3AD203B41FA5}">
                      <a16:colId xmlns:a16="http://schemas.microsoft.com/office/drawing/2014/main" val="2090985040"/>
                    </a:ext>
                  </a:extLst>
                </a:gridCol>
                <a:gridCol w="1835117">
                  <a:extLst>
                    <a:ext uri="{9D8B030D-6E8A-4147-A177-3AD203B41FA5}">
                      <a16:colId xmlns:a16="http://schemas.microsoft.com/office/drawing/2014/main" val="2038125224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3460416967"/>
                    </a:ext>
                  </a:extLst>
                </a:gridCol>
              </a:tblGrid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Steen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Arkadiusz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 (Dec)</a:t>
                      </a:r>
                      <a:endParaRPr lang="en-US" sz="1800" b="0" i="0" u="none" strike="noStrike" baseline="0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John (2019)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914566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David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408769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Leander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Stephane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936999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Hasan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936755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Ana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Stephen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23971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227331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Manuel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799905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Athanasios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95866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Jordi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895540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Aleksander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432337"/>
                  </a:ext>
                </a:extLst>
              </a:tr>
              <a:tr h="27908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Anna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erif"/>
                        </a:rPr>
                        <a:t>Sara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Liberation Serif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036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133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 +++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discussions on </a:t>
            </a:r>
            <a:r>
              <a:rPr lang="en-US" i="1" dirty="0" smtClean="0"/>
              <a:t>on-demand</a:t>
            </a:r>
            <a:r>
              <a:rPr lang="en-US" dirty="0" smtClean="0"/>
              <a:t> LHC post-mortem trigger</a:t>
            </a:r>
          </a:p>
          <a:p>
            <a:pPr lvl="1"/>
            <a:r>
              <a:rPr lang="en-US" dirty="0" smtClean="0"/>
              <a:t>Follow up from my presentation at TB earlier this year</a:t>
            </a:r>
          </a:p>
          <a:p>
            <a:pPr lvl="1"/>
            <a:r>
              <a:rPr lang="en-US" dirty="0" smtClean="0"/>
              <a:t>Only on the mechanics for the trigger, not the analysis of the data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2"/>
            <a:r>
              <a:rPr lang="en-US" dirty="0" smtClean="0"/>
              <a:t>Probably will involve sending a new MTG timing event or re-using PM2</a:t>
            </a:r>
          </a:p>
          <a:p>
            <a:r>
              <a:rPr lang="en-US" dirty="0" smtClean="0"/>
              <a:t>Follow-up topics (not to discuss today)</a:t>
            </a:r>
          </a:p>
          <a:p>
            <a:pPr lvl="1"/>
            <a:r>
              <a:rPr lang="en-US" dirty="0" smtClean="0"/>
              <a:t>Suggest a dedicated meeting where those interested can attend </a:t>
            </a:r>
          </a:p>
          <a:p>
            <a:pPr lvl="2"/>
            <a:r>
              <a:rPr lang="en-US" dirty="0" smtClean="0"/>
              <a:t>BISW Portal </a:t>
            </a:r>
            <a:r>
              <a:rPr lang="en-US" i="1" dirty="0" smtClean="0"/>
              <a:t>reloaded</a:t>
            </a:r>
          </a:p>
          <a:p>
            <a:pPr lvl="2"/>
            <a:r>
              <a:rPr lang="en-US" dirty="0" smtClean="0"/>
              <a:t>Strategy as a section for current and future Expert </a:t>
            </a:r>
            <a:r>
              <a:rPr lang="en-US" dirty="0" smtClean="0"/>
              <a:t>GUIs</a:t>
            </a:r>
          </a:p>
          <a:p>
            <a:pPr lvl="2"/>
            <a:r>
              <a:rPr lang="en-US" dirty="0" err="1" smtClean="0"/>
              <a:t>MiMERIT</a:t>
            </a:r>
            <a:r>
              <a:rPr lang="en-US" dirty="0" smtClean="0"/>
              <a:t> </a:t>
            </a:r>
            <a:r>
              <a:rPr lang="en-US" smtClean="0"/>
              <a:t>(Doodle soon)</a:t>
            </a:r>
            <a:endParaRPr lang="en-US" dirty="0" smtClean="0"/>
          </a:p>
          <a:p>
            <a:r>
              <a:rPr lang="en-US" dirty="0" smtClean="0"/>
              <a:t>Social </a:t>
            </a:r>
            <a:r>
              <a:rPr lang="en-US" dirty="0"/>
              <a:t>++</a:t>
            </a:r>
          </a:p>
          <a:p>
            <a:pPr lvl="1"/>
            <a:r>
              <a:rPr lang="en-US" dirty="0"/>
              <a:t>Bowling in November at Balexert</a:t>
            </a:r>
          </a:p>
          <a:p>
            <a:pPr lvl="2"/>
            <a:r>
              <a:rPr lang="en-US" dirty="0"/>
              <a:t>Will send a Doodle for date </a:t>
            </a:r>
            <a:r>
              <a:rPr lang="en-US" dirty="0" smtClean="0"/>
              <a:t>options if still interested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ICALEPCS Posters &amp;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691" y="1825625"/>
            <a:ext cx="8358909" cy="4351338"/>
          </a:xfrm>
        </p:spPr>
        <p:txBody>
          <a:bodyPr>
            <a:normAutofit/>
          </a:bodyPr>
          <a:lstStyle/>
          <a:p>
            <a:r>
              <a:rPr lang="en-US" dirty="0"/>
              <a:t>Test-bench design for new Beam Instrumentation electronics at CERN</a:t>
            </a:r>
          </a:p>
          <a:p>
            <a:pPr lvl="1"/>
            <a:r>
              <a:rPr lang="en-US" dirty="0"/>
              <a:t>Manuel </a:t>
            </a:r>
            <a:r>
              <a:rPr lang="en-US" dirty="0" smtClean="0"/>
              <a:t>+ James + Magdalena </a:t>
            </a:r>
            <a:endParaRPr lang="en-US" dirty="0"/>
          </a:p>
          <a:p>
            <a:r>
              <a:rPr lang="en-US" dirty="0" smtClean="0"/>
              <a:t>Feasibility of hardware acceleration in the LHC orbit feedback controller</a:t>
            </a:r>
          </a:p>
          <a:p>
            <a:pPr lvl="1"/>
            <a:r>
              <a:rPr lang="en-US" dirty="0" smtClean="0"/>
              <a:t>Leander</a:t>
            </a:r>
          </a:p>
          <a:p>
            <a:r>
              <a:rPr lang="en-US" dirty="0" smtClean="0"/>
              <a:t>Evolution of the CERN LINCA 4 intensity interlock system using a generic, real-time comparator in C++</a:t>
            </a:r>
          </a:p>
          <a:p>
            <a:pPr lvl="1"/>
            <a:r>
              <a:rPr lang="en-US" dirty="0" smtClean="0"/>
              <a:t>Athanasios</a:t>
            </a:r>
          </a:p>
          <a:p>
            <a:r>
              <a:rPr lang="en-US" dirty="0" smtClean="0"/>
              <a:t>Graphical user interface programming challenges moving beyond Java Swing and JavaFX</a:t>
            </a:r>
          </a:p>
          <a:p>
            <a:pPr lvl="1"/>
            <a:r>
              <a:rPr lang="en-US" dirty="0" smtClean="0"/>
              <a:t>Stephane</a:t>
            </a:r>
          </a:p>
          <a:p>
            <a:r>
              <a:rPr lang="en-US" dirty="0" smtClean="0"/>
              <a:t>An off-momentum beam loss feedback controller and graphical user interface for the LHC</a:t>
            </a:r>
          </a:p>
          <a:p>
            <a:pPr lvl="1"/>
            <a:r>
              <a:rPr lang="en-US" dirty="0" smtClean="0"/>
              <a:t>Belen (+Stephen)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47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CC3300"/>
            </a:gs>
            <a:gs pos="100000">
              <a:srgbClr val="CC3300">
                <a:gamma/>
                <a:shade val="46275"/>
                <a:invGamma/>
              </a:srgbClr>
            </a:gs>
          </a:gsLst>
          <a:lin ang="18900000" scaled="1"/>
        </a:gradFill>
        <a:ln w="127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18822</TotalTime>
  <Words>409</Words>
  <Application>Microsoft Office PowerPoint</Application>
  <PresentationFormat>On-screen Show (4:3)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Liberation Sans</vt:lpstr>
      <vt:lpstr>Liberation Serif</vt:lpstr>
      <vt:lpstr>Orbit</vt:lpstr>
      <vt:lpstr>Office Theme</vt:lpstr>
      <vt:lpstr>BISW Section meeting  2nd October 2019</vt:lpstr>
      <vt:lpstr>Other news</vt:lpstr>
      <vt:lpstr>Other News ++ </vt:lpstr>
      <vt:lpstr>Office Layout</vt:lpstr>
      <vt:lpstr>Other News +++</vt:lpstr>
      <vt:lpstr>ICALEPCS Posters &amp; Papers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ojones</dc:creator>
  <cp:lastModifiedBy>Stephen Jackson</cp:lastModifiedBy>
  <cp:revision>522</cp:revision>
  <cp:lastPrinted>2017-10-26T12:05:07Z</cp:lastPrinted>
  <dcterms:created xsi:type="dcterms:W3CDTF">2008-08-06T09:03:04Z</dcterms:created>
  <dcterms:modified xsi:type="dcterms:W3CDTF">2019-10-02T12:02:51Z</dcterms:modified>
</cp:coreProperties>
</file>