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df" ContentType="application/pd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87" r:id="rId4"/>
    <p:sldId id="259" r:id="rId5"/>
    <p:sldId id="262" r:id="rId6"/>
    <p:sldId id="261" r:id="rId7"/>
    <p:sldId id="264" r:id="rId8"/>
    <p:sldId id="263" r:id="rId9"/>
    <p:sldId id="279" r:id="rId10"/>
    <p:sldId id="280" r:id="rId11"/>
    <p:sldId id="289" r:id="rId12"/>
    <p:sldId id="281" r:id="rId13"/>
    <p:sldId id="282" r:id="rId14"/>
    <p:sldId id="284" r:id="rId15"/>
    <p:sldId id="277" r:id="rId16"/>
    <p:sldId id="285" r:id="rId17"/>
    <p:sldId id="302" r:id="rId18"/>
    <p:sldId id="290" r:id="rId19"/>
    <p:sldId id="301" r:id="rId20"/>
    <p:sldId id="296" r:id="rId21"/>
    <p:sldId id="283" r:id="rId22"/>
    <p:sldId id="297" r:id="rId23"/>
    <p:sldId id="300" r:id="rId24"/>
    <p:sldId id="293" r:id="rId25"/>
    <p:sldId id="268" r:id="rId26"/>
    <p:sldId id="299" r:id="rId27"/>
    <p:sldId id="270" r:id="rId28"/>
    <p:sldId id="276" r:id="rId29"/>
    <p:sldId id="288" r:id="rId30"/>
    <p:sldId id="295" r:id="rId31"/>
    <p:sldId id="294" r:id="rId32"/>
    <p:sldId id="291" r:id="rId33"/>
    <p:sldId id="286" r:id="rId34"/>
    <p:sldId id="298" r:id="rId35"/>
    <p:sldId id="265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28"/>
    <p:restoredTop sz="94615"/>
  </p:normalViewPr>
  <p:slideViewPr>
    <p:cSldViewPr snapToGrid="0" snapToObjects="1">
      <p:cViewPr varScale="1">
        <p:scale>
          <a:sx n="117" d="100"/>
          <a:sy n="117" d="100"/>
        </p:scale>
        <p:origin x="2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8679E-FA98-C54F-9CAD-2F58E8F41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B256B1-2C4D-FD41-AEB2-7BE7D70924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DB859-7D71-984C-81CB-03D0D349F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1DD4C-02F6-BA4A-AFFD-C89FEE473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39CA7-C30D-BC49-8D6F-A2E28AAB1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6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890E0-2779-DE47-A1DE-909C2997C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B4BA6-F80D-C045-BF37-37E243799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921EC-D6F2-9D4F-814D-FDC56D006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2BE58-96E2-A641-8B73-BD348502E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3CCD3-6682-E749-A287-3698AD3D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08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2BC96B-0AB9-494F-BCC6-8E3D2FAC70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48B55C-D032-5C43-A6ED-6F61C34BE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854B1-5FAC-DA44-82FE-1D7129F60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FC055-6A0B-7A40-8C86-4BDC6B00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38EAC-2E65-1B47-81C0-E7B9358D5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561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1B5D2-09AA-6E4B-88A0-B21D6893C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C3DE2-BDA3-8A4E-9121-BDEA88733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C8D57-6E8A-0A4E-91B3-30B44A2CF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29A7D-EA3F-A94D-A865-0C23A8960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45B6F-BC0A-2A4D-9E42-D0075EFAA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20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F5FD0-C501-9047-9264-6DFBF555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C15EE-1BDA-A54E-B143-01B79B730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45021-245F-A640-9F6F-B3CEDA165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21E90-9276-3F4E-B0A0-AB608E894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2114D-7D16-FE40-90F0-402AAFD4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5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743DA-6AED-2E4E-9220-AA2A2731F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5B062-7E47-5745-8C91-A304133930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FA9468-A8AC-8741-B430-A20146D0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3E2B67-37EB-AB42-B9C7-AF076C6DA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2C295-3C59-A54A-A82F-EDA4627C9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DF2D1-5851-7E49-A07F-3F33E22A3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4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BB88A-F266-8949-BCFE-21B3EAA74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BCE2C2-8964-F343-9DD1-5D25B4847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DE737B-893A-B845-B068-1B592C705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4B87BB-EE43-194D-A759-FC9DCC0F10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C8A413-97D3-D04B-B2F1-1318439FC3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C8785B-DD90-F443-B437-5FACA317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4ECC9-F566-8348-8CB5-B8505EAB8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DA29BD-C0DA-E945-B20F-F05A19966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88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506FC-611D-C24C-9E90-A4B4489DD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80408-A957-5843-8F6A-E44BED62C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832C20-912A-AA46-9227-D77A16366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64C33-0CFF-3942-AB08-F081C7688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78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50BA9A-7E06-C244-BA8A-E251A1AA4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20D208-7DDC-CC42-9E43-256500FC6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93BF3-6B21-E246-AA89-F33D7D56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1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E1D29-4895-244B-A336-A2EA6FBA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6EE4C-80A0-D345-8ED1-305F4079D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025734-E7E4-AA40-87AD-D0E1EDD5A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93D22D-5C0C-BB40-BFEC-BF3D5BCAD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5F71C6-A3AA-8646-BDF0-D3E4A266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8A2016-A5B7-1640-B267-03CF51D1C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33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2C08-6108-1743-9CE1-101A56D8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B43C2B-3A3C-DD42-A06F-1980919959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426C96-A80E-6F49-9D62-02E098394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9AA05-7B56-E844-A298-D73D99262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6665A-2DDF-3A4E-84AE-AA53C53CE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1CC91-2192-E140-A36B-CDC1B6472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26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4CA78A-52FC-774B-AF45-D896BDF4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895C20-AE0F-474B-870A-5CC83D4F8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7243A-79A1-4E40-B5E4-FCE1785158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B4ECE-CCB2-BD43-B13E-82CFEB99EDA7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621DC-996E-9B4B-B637-9D4C2F94A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F9DF4-7CD2-EE41-B37C-E02550998A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56F19-3253-9D45-B2C1-837B4646ECAF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5FE03-5638-914E-9CC9-558434931605}"/>
              </a:ext>
            </a:extLst>
          </p:cNvPr>
          <p:cNvGrpSpPr/>
          <p:nvPr userDrawn="1"/>
        </p:nvGrpSpPr>
        <p:grpSpPr>
          <a:xfrm>
            <a:off x="0" y="6060356"/>
            <a:ext cx="12192000" cy="797644"/>
            <a:chOff x="-1" y="6060356"/>
            <a:chExt cx="12212449" cy="79764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E702B19-62A4-244F-B744-3886F25ECE8C}"/>
                </a:ext>
              </a:extLst>
            </p:cNvPr>
            <p:cNvSpPr/>
            <p:nvPr/>
          </p:nvSpPr>
          <p:spPr>
            <a:xfrm>
              <a:off x="-1" y="6060356"/>
              <a:ext cx="12212449" cy="797644"/>
            </a:xfrm>
            <a:prstGeom prst="rect">
              <a:avLst/>
            </a:prstGeom>
            <a:solidFill>
              <a:srgbClr val="1B366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Bildergebnis für john adams institute logo">
              <a:extLst>
                <a:ext uri="{FF2B5EF4-FFF2-40B4-BE49-F238E27FC236}">
                  <a16:creationId xmlns:a16="http://schemas.microsoft.com/office/drawing/2014/main" id="{9E21C2AA-2C04-AF4D-98EB-FB1C81F857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6073860"/>
              <a:ext cx="2625139" cy="746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10" descr="Bildergebnis für university of oxford logo">
            <a:extLst>
              <a:ext uri="{FF2B5EF4-FFF2-40B4-BE49-F238E27FC236}">
                <a16:creationId xmlns:a16="http://schemas.microsoft.com/office/drawing/2014/main" id="{FE6EF8D2-4122-414B-BFFD-C4BA22DD9B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60" y="6059492"/>
            <a:ext cx="2600739" cy="79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DCBC665-D5BF-F542-8DCE-56FC4B373CD0}"/>
              </a:ext>
            </a:extLst>
          </p:cNvPr>
          <p:cNvSpPr txBox="1">
            <a:spLocks/>
          </p:cNvSpPr>
          <p:nvPr userDrawn="1"/>
        </p:nvSpPr>
        <p:spPr>
          <a:xfrm>
            <a:off x="1681806" y="6321216"/>
            <a:ext cx="186088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137187-2E6A-174C-B75F-8827C5788F4C}" type="datetimeFigureOut">
              <a:rPr lang="en-GB" smtClean="0"/>
              <a:pPr/>
              <a:t>08/10/2019</a:t>
            </a:fld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79509B1-2D4E-B14D-B6C0-1673CA7780BA}"/>
              </a:ext>
            </a:extLst>
          </p:cNvPr>
          <p:cNvSpPr txBox="1">
            <a:spLocks/>
          </p:cNvSpPr>
          <p:nvPr userDrawn="1"/>
        </p:nvSpPr>
        <p:spPr>
          <a:xfrm>
            <a:off x="5111416" y="6332928"/>
            <a:ext cx="19691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Lucy Martin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C9E85E-8A93-9F41-9FF7-9C5C62656E1D}"/>
              </a:ext>
            </a:extLst>
          </p:cNvPr>
          <p:cNvSpPr txBox="1">
            <a:spLocks/>
          </p:cNvSpPr>
          <p:nvPr userDrawn="1"/>
        </p:nvSpPr>
        <p:spPr>
          <a:xfrm>
            <a:off x="8864047" y="6309506"/>
            <a:ext cx="605589" cy="3885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3F4800-346E-E045-8A55-33E6B0F552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38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4.pd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d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d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d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941316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d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df"/><Relationship Id="rId4" Type="http://schemas.openxmlformats.org/officeDocument/2006/relationships/image" Target="../media/image52.pd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32.pd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35DE1-3F42-AF43-868B-6578D53084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Using a Paul trap to study intense beams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5D1EC0-6B91-9941-9114-12CEB896D4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Lucy Martin</a:t>
            </a:r>
          </a:p>
          <a:p>
            <a:r>
              <a:rPr lang="en-GB" dirty="0"/>
              <a:t>CERN – 09/10/19</a:t>
            </a:r>
          </a:p>
        </p:txBody>
      </p:sp>
    </p:spTree>
    <p:extLst>
      <p:ext uri="{BB962C8B-B14F-4D97-AF65-F5344CB8AC3E}">
        <p14:creationId xmlns:p14="http://schemas.microsoft.com/office/powerpoint/2010/main" val="3686856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E817CB91-1975-EE41-8969-D7B37F497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3480"/>
            <a:ext cx="6423996" cy="4817997"/>
          </a:xfrm>
        </p:spPr>
      </p:pic>
      <p:sp>
        <p:nvSpPr>
          <p:cNvPr id="3" name="Title 5">
            <a:extLst>
              <a:ext uri="{FF2B5EF4-FFF2-40B4-BE49-F238E27FC236}">
                <a16:creationId xmlns:a16="http://schemas.microsoft.com/office/drawing/2014/main" id="{90990FA4-A1E6-5847-BA7C-E88BCF27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297" y="390560"/>
            <a:ext cx="10515600" cy="660111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Diagnostics and Calibration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FC73EC-2ABE-5645-A13A-339EA1202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822" y="1642304"/>
            <a:ext cx="3009663" cy="22572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1FF134-D54E-8B43-9FB9-861BAA8D21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29" t="12793" r="10407" b="11713"/>
          <a:stretch/>
        </p:blipFill>
        <p:spPr>
          <a:xfrm>
            <a:off x="9062462" y="1634833"/>
            <a:ext cx="3044315" cy="2257247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D9579DCE-358B-4D43-BE4F-FE1A0DDC5448}"/>
              </a:ext>
            </a:extLst>
          </p:cNvPr>
          <p:cNvSpPr/>
          <p:nvPr/>
        </p:nvSpPr>
        <p:spPr>
          <a:xfrm>
            <a:off x="8504523" y="2476459"/>
            <a:ext cx="1115878" cy="58893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93E85F-3BEF-A341-9F36-60862D4B36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40" t="7897" b="50253"/>
          <a:stretch/>
        </p:blipFill>
        <p:spPr>
          <a:xfrm>
            <a:off x="6228097" y="4422379"/>
            <a:ext cx="5485850" cy="13984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82386A7-D2B0-7F4E-9F23-79A6053A52E1}"/>
              </a:ext>
            </a:extLst>
          </p:cNvPr>
          <p:cNvSpPr txBox="1"/>
          <p:nvPr/>
        </p:nvSpPr>
        <p:spPr>
          <a:xfrm>
            <a:off x="7039352" y="1177210"/>
            <a:ext cx="386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MCP image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3CF295-2F2F-7341-A4A0-0A241D46F681}"/>
              </a:ext>
            </a:extLst>
          </p:cNvPr>
          <p:cNvSpPr txBox="1"/>
          <p:nvPr/>
        </p:nvSpPr>
        <p:spPr>
          <a:xfrm>
            <a:off x="7039352" y="3978584"/>
            <a:ext cx="386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Faraday cup signal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7CCD60-B0A4-3748-81F3-CE8553D8EC1F}"/>
              </a:ext>
            </a:extLst>
          </p:cNvPr>
          <p:cNvSpPr/>
          <p:nvPr/>
        </p:nvSpPr>
        <p:spPr>
          <a:xfrm>
            <a:off x="3006508" y="5705591"/>
            <a:ext cx="789709" cy="230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E495D7-4BC4-184B-8AC9-F4036F21B807}"/>
              </a:ext>
            </a:extLst>
          </p:cNvPr>
          <p:cNvSpPr txBox="1"/>
          <p:nvPr/>
        </p:nvSpPr>
        <p:spPr>
          <a:xfrm>
            <a:off x="2893440" y="5666984"/>
            <a:ext cx="2213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Cell tune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82DAFE-CDE9-EA4B-8477-A77715A9BB47}"/>
              </a:ext>
            </a:extLst>
          </p:cNvPr>
          <p:cNvCxnSpPr>
            <a:cxnSpLocks/>
          </p:cNvCxnSpPr>
          <p:nvPr/>
        </p:nvCxnSpPr>
        <p:spPr>
          <a:xfrm>
            <a:off x="9715500" y="2098439"/>
            <a:ext cx="1891146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8C4ECFC-1657-E34F-9162-6418B66BF8C0}"/>
              </a:ext>
            </a:extLst>
          </p:cNvPr>
          <p:cNvSpPr txBox="1"/>
          <p:nvPr/>
        </p:nvSpPr>
        <p:spPr>
          <a:xfrm>
            <a:off x="10363938" y="1788721"/>
            <a:ext cx="1009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17 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8F01DB-20AF-F34B-9087-08C07491C5C9}"/>
              </a:ext>
            </a:extLst>
          </p:cNvPr>
          <p:cNvCxnSpPr/>
          <p:nvPr/>
        </p:nvCxnSpPr>
        <p:spPr>
          <a:xfrm>
            <a:off x="1163782" y="1527464"/>
            <a:ext cx="4364182" cy="0"/>
          </a:xfrm>
          <a:prstGeom prst="straightConnector1">
            <a:avLst/>
          </a:prstGeom>
          <a:ln w="22225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17698DE-90B7-0C40-8B6B-27E7486E7064}"/>
              </a:ext>
            </a:extLst>
          </p:cNvPr>
          <p:cNvSpPr txBox="1"/>
          <p:nvPr/>
        </p:nvSpPr>
        <p:spPr>
          <a:xfrm>
            <a:off x="2282537" y="1244773"/>
            <a:ext cx="3813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Tune scan takes ~ 2 hours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78E5A35-BF4D-8847-ADA9-D9EB21A80AF6}"/>
              </a:ext>
            </a:extLst>
          </p:cNvPr>
          <p:cNvCxnSpPr>
            <a:cxnSpLocks/>
          </p:cNvCxnSpPr>
          <p:nvPr/>
        </p:nvCxnSpPr>
        <p:spPr>
          <a:xfrm>
            <a:off x="7692887" y="4924466"/>
            <a:ext cx="496956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A63E5F7-8281-A942-9F1E-D3FA77FA8C33}"/>
              </a:ext>
            </a:extLst>
          </p:cNvPr>
          <p:cNvSpPr txBox="1"/>
          <p:nvPr/>
        </p:nvSpPr>
        <p:spPr>
          <a:xfrm>
            <a:off x="7836171" y="4576267"/>
            <a:ext cx="1009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200 </a:t>
            </a:r>
            <a:r>
              <a:rPr lang="en-GB" sz="14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40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81589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94502-D789-8C4A-8FA5-B223DB86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5634"/>
            <a:ext cx="10515600" cy="340725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want to know the location of (and understand!) dangerous resonances to help with the understanding and operation of current machines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want to investigate novel schemes for creating high intensity beams</a:t>
            </a: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2AF08AC-0D10-EB46-A354-AC1660FD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53" y="748089"/>
            <a:ext cx="10515600" cy="660111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What can we discover using IBEX?</a:t>
            </a:r>
          </a:p>
        </p:txBody>
      </p:sp>
    </p:spTree>
    <p:extLst>
      <p:ext uri="{BB962C8B-B14F-4D97-AF65-F5344CB8AC3E}">
        <p14:creationId xmlns:p14="http://schemas.microsoft.com/office/powerpoint/2010/main" val="3109618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9B13E32-9F8E-4543-A594-1C0240526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3520"/>
            <a:ext cx="10515600" cy="924029"/>
          </a:xfrm>
        </p:spPr>
        <p:txBody>
          <a:bodyPr/>
          <a:lstStyle/>
          <a:p>
            <a:pPr marL="742950" indent="-742950" algn="ctr">
              <a:buFont typeface="+mj-lt"/>
              <a:buAutoNum type="arabicPeriod"/>
            </a:pPr>
            <a:r>
              <a:rPr lang="en-GB" dirty="0"/>
              <a:t>Resonant conditions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B86670-4085-584E-81EF-F8C801182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686" y="1052437"/>
            <a:ext cx="10967113" cy="503906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Incoherent resonant condition:</a:t>
            </a:r>
          </a:p>
          <a:p>
            <a:pPr marL="0" indent="0">
              <a:buNone/>
            </a:pPr>
            <a:endParaRPr lang="en-GB" sz="2400" dirty="0"/>
          </a:p>
          <a:p>
            <a:pPr>
              <a:buClr>
                <a:srgbClr val="FF0000"/>
              </a:buClr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a small multipole perturbation of </a:t>
            </a:r>
            <a:r>
              <a:rPr lang="en-GB" sz="2400" dirty="0">
                <a:solidFill>
                  <a:srgbClr val="FF0000"/>
                </a:solidFill>
              </a:rPr>
              <a:t>order m</a:t>
            </a:r>
            <a:r>
              <a:rPr lang="en-GB" sz="2400" dirty="0"/>
              <a:t> 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0000"/>
                </a:solidFill>
              </a:rPr>
              <a:t>harmonic n</a:t>
            </a:r>
            <a:endParaRPr lang="en-GB" sz="2400" dirty="0">
              <a:solidFill>
                <a:srgbClr val="FF0000"/>
              </a:solidFill>
              <a:latin typeface="Symbol" charset="2"/>
              <a:ea typeface="Symbol" charset="2"/>
              <a:cs typeface="Symbol" charset="2"/>
            </a:endParaRPr>
          </a:p>
          <a:p>
            <a:pPr>
              <a:buClr>
                <a:srgbClr val="FF0000"/>
              </a:buClr>
            </a:pPr>
            <a:r>
              <a:rPr lang="en-GB" sz="24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GB" sz="2400" dirty="0">
                <a:solidFill>
                  <a:srgbClr val="FF0000"/>
                </a:solidFill>
              </a:rPr>
              <a:t>Q</a:t>
            </a:r>
            <a:r>
              <a:rPr lang="en-GB" sz="2400" dirty="0"/>
              <a:t> =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incoherent tune shift</a:t>
            </a:r>
          </a:p>
          <a:p>
            <a:pPr>
              <a:buClr>
                <a:srgbClr val="FF0000"/>
              </a:buClr>
            </a:pPr>
            <a:r>
              <a:rPr lang="en-GB" sz="2400" dirty="0">
                <a:solidFill>
                  <a:srgbClr val="FF0000"/>
                </a:solidFill>
              </a:rPr>
              <a:t>Q</a:t>
            </a:r>
            <a:r>
              <a:rPr lang="en-GB" sz="2400" baseline="-25000" dirty="0">
                <a:solidFill>
                  <a:srgbClr val="FF0000"/>
                </a:solidFill>
              </a:rPr>
              <a:t>0</a:t>
            </a:r>
            <a:r>
              <a:rPr lang="en-GB" sz="2400" dirty="0"/>
              <a:t> =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tune set by accelerator (bare tune)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too simple: In high intensity case beam size changes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Needs to be solved </a:t>
            </a:r>
            <a:r>
              <a:rPr lang="en-GB" sz="2400" dirty="0">
                <a:solidFill>
                  <a:srgbClr val="FF0000"/>
                </a:solidFill>
              </a:rPr>
              <a:t>self consistently</a:t>
            </a:r>
            <a:r>
              <a:rPr lang="en-GB" sz="2400" baseline="30000" dirty="0">
                <a:solidFill>
                  <a:srgbClr val="FF0000"/>
                </a:solidFill>
              </a:rPr>
              <a:t>1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Solutions for m=2 can be found from the envelope equations describing beam size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more generally the system is solved using linearized </a:t>
            </a:r>
            <a:r>
              <a:rPr lang="en-GB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Vlasov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Poisson equations: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7096B5-94E9-444A-ABB8-9A34B398D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34" y="932311"/>
            <a:ext cx="2645557" cy="75916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9A6F7EF-27B2-B94F-9EFA-F702C2F80741}"/>
              </a:ext>
            </a:extLst>
          </p:cNvPr>
          <p:cNvGrpSpPr/>
          <p:nvPr/>
        </p:nvGrpSpPr>
        <p:grpSpPr>
          <a:xfrm>
            <a:off x="8490534" y="1059513"/>
            <a:ext cx="2387421" cy="441766"/>
            <a:chOff x="4706911" y="1484026"/>
            <a:chExt cx="2968053" cy="58313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F19C5E6-FB52-6441-AE29-EB19E410EC62}"/>
                </a:ext>
              </a:extLst>
            </p:cNvPr>
            <p:cNvCxnSpPr/>
            <p:nvPr/>
          </p:nvCxnSpPr>
          <p:spPr>
            <a:xfrm>
              <a:off x="4706911" y="1484026"/>
              <a:ext cx="296805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B51E8EF-CAF2-4C40-B8C9-D3554C3D3871}"/>
                </a:ext>
              </a:extLst>
            </p:cNvPr>
            <p:cNvCxnSpPr/>
            <p:nvPr/>
          </p:nvCxnSpPr>
          <p:spPr>
            <a:xfrm>
              <a:off x="4706911" y="2067156"/>
              <a:ext cx="296805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541D144-BDB2-864A-9DD8-D926F7FBEFBC}"/>
                </a:ext>
              </a:extLst>
            </p:cNvPr>
            <p:cNvSpPr/>
            <p:nvPr/>
          </p:nvSpPr>
          <p:spPr>
            <a:xfrm>
              <a:off x="4706911" y="1664152"/>
              <a:ext cx="314793" cy="2548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084E90F-14E0-504F-8A97-5A96E50B38C8}"/>
                </a:ext>
              </a:extLst>
            </p:cNvPr>
            <p:cNvSpPr/>
            <p:nvPr/>
          </p:nvSpPr>
          <p:spPr>
            <a:xfrm>
              <a:off x="5021704" y="1630092"/>
              <a:ext cx="2001188" cy="288893"/>
            </a:xfrm>
            <a:custGeom>
              <a:avLst/>
              <a:gdLst>
                <a:gd name="connsiteX0" fmla="*/ 0 w 4841822"/>
                <a:gd name="connsiteY0" fmla="*/ 1211229 h 2021020"/>
                <a:gd name="connsiteX1" fmla="*/ 944380 w 4841822"/>
                <a:gd name="connsiteY1" fmla="*/ 176908 h 2021020"/>
                <a:gd name="connsiteX2" fmla="*/ 2338465 w 4841822"/>
                <a:gd name="connsiteY2" fmla="*/ 2020698 h 2021020"/>
                <a:gd name="connsiteX3" fmla="*/ 3912432 w 4841822"/>
                <a:gd name="connsiteY3" fmla="*/ 12016 h 2021020"/>
                <a:gd name="connsiteX4" fmla="*/ 4841822 w 4841822"/>
                <a:gd name="connsiteY4" fmla="*/ 1181249 h 202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1822" h="2021020">
                  <a:moveTo>
                    <a:pt x="0" y="1211229"/>
                  </a:moveTo>
                  <a:cubicBezTo>
                    <a:pt x="277318" y="626612"/>
                    <a:pt x="554636" y="41996"/>
                    <a:pt x="944380" y="176908"/>
                  </a:cubicBezTo>
                  <a:cubicBezTo>
                    <a:pt x="1334124" y="311819"/>
                    <a:pt x="1843790" y="2048180"/>
                    <a:pt x="2338465" y="2020698"/>
                  </a:cubicBezTo>
                  <a:cubicBezTo>
                    <a:pt x="2833140" y="1993216"/>
                    <a:pt x="3495206" y="151924"/>
                    <a:pt x="3912432" y="12016"/>
                  </a:cubicBezTo>
                  <a:cubicBezTo>
                    <a:pt x="4329658" y="-127892"/>
                    <a:pt x="4606976" y="996370"/>
                    <a:pt x="4841822" y="1181249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riangle 11">
              <a:extLst>
                <a:ext uri="{FF2B5EF4-FFF2-40B4-BE49-F238E27FC236}">
                  <a16:creationId xmlns:a16="http://schemas.microsoft.com/office/drawing/2014/main" id="{26D7C573-60AA-C945-AF07-6F1C5E93E42E}"/>
                </a:ext>
              </a:extLst>
            </p:cNvPr>
            <p:cNvSpPr/>
            <p:nvPr/>
          </p:nvSpPr>
          <p:spPr>
            <a:xfrm rot="5400000">
              <a:off x="6992910" y="1648174"/>
              <a:ext cx="329787" cy="26982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D356BF-2A00-924C-818D-710437F826D6}"/>
              </a:ext>
            </a:extLst>
          </p:cNvPr>
          <p:cNvGrpSpPr/>
          <p:nvPr/>
        </p:nvGrpSpPr>
        <p:grpSpPr>
          <a:xfrm>
            <a:off x="8606447" y="3429000"/>
            <a:ext cx="1963841" cy="853559"/>
            <a:chOff x="869430" y="1499016"/>
            <a:chExt cx="2638268" cy="113628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EE44DE9-F37A-094C-B6B4-F787FA61A341}"/>
                </a:ext>
              </a:extLst>
            </p:cNvPr>
            <p:cNvGrpSpPr/>
            <p:nvPr/>
          </p:nvGrpSpPr>
          <p:grpSpPr>
            <a:xfrm>
              <a:off x="869430" y="1499016"/>
              <a:ext cx="2638268" cy="1136280"/>
              <a:chOff x="869430" y="932364"/>
              <a:chExt cx="4841822" cy="1702932"/>
            </a:xfrm>
          </p:grpSpPr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3EFE9058-744F-2441-A1A5-D2B2930B4979}"/>
                  </a:ext>
                </a:extLst>
              </p:cNvPr>
              <p:cNvSpPr/>
              <p:nvPr/>
            </p:nvSpPr>
            <p:spPr>
              <a:xfrm>
                <a:off x="869430" y="932364"/>
                <a:ext cx="4841822" cy="851466"/>
              </a:xfrm>
              <a:custGeom>
                <a:avLst/>
                <a:gdLst>
                  <a:gd name="connsiteX0" fmla="*/ 0 w 4841822"/>
                  <a:gd name="connsiteY0" fmla="*/ 1211229 h 2021020"/>
                  <a:gd name="connsiteX1" fmla="*/ 944380 w 4841822"/>
                  <a:gd name="connsiteY1" fmla="*/ 176908 h 2021020"/>
                  <a:gd name="connsiteX2" fmla="*/ 2338465 w 4841822"/>
                  <a:gd name="connsiteY2" fmla="*/ 2020698 h 2021020"/>
                  <a:gd name="connsiteX3" fmla="*/ 3912432 w 4841822"/>
                  <a:gd name="connsiteY3" fmla="*/ 12016 h 2021020"/>
                  <a:gd name="connsiteX4" fmla="*/ 4841822 w 4841822"/>
                  <a:gd name="connsiteY4" fmla="*/ 1181249 h 202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1822" h="2021020">
                    <a:moveTo>
                      <a:pt x="0" y="1211229"/>
                    </a:moveTo>
                    <a:cubicBezTo>
                      <a:pt x="277318" y="626612"/>
                      <a:pt x="554636" y="41996"/>
                      <a:pt x="944380" y="176908"/>
                    </a:cubicBezTo>
                    <a:cubicBezTo>
                      <a:pt x="1334124" y="311819"/>
                      <a:pt x="1843790" y="2048180"/>
                      <a:pt x="2338465" y="2020698"/>
                    </a:cubicBezTo>
                    <a:cubicBezTo>
                      <a:pt x="2833140" y="1993216"/>
                      <a:pt x="3495206" y="151924"/>
                      <a:pt x="3912432" y="12016"/>
                    </a:cubicBezTo>
                    <a:cubicBezTo>
                      <a:pt x="4329658" y="-127892"/>
                      <a:pt x="4606976" y="996370"/>
                      <a:pt x="4841822" y="1181249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4B505E38-DDDD-6D45-B2C9-FFFDD296F406}"/>
                  </a:ext>
                </a:extLst>
              </p:cNvPr>
              <p:cNvSpPr/>
              <p:nvPr/>
            </p:nvSpPr>
            <p:spPr>
              <a:xfrm>
                <a:off x="869430" y="1783830"/>
                <a:ext cx="4841822" cy="851466"/>
              </a:xfrm>
              <a:custGeom>
                <a:avLst/>
                <a:gdLst>
                  <a:gd name="connsiteX0" fmla="*/ 0 w 4841822"/>
                  <a:gd name="connsiteY0" fmla="*/ 1211229 h 2021020"/>
                  <a:gd name="connsiteX1" fmla="*/ 944380 w 4841822"/>
                  <a:gd name="connsiteY1" fmla="*/ 176908 h 2021020"/>
                  <a:gd name="connsiteX2" fmla="*/ 2338465 w 4841822"/>
                  <a:gd name="connsiteY2" fmla="*/ 2020698 h 2021020"/>
                  <a:gd name="connsiteX3" fmla="*/ 3912432 w 4841822"/>
                  <a:gd name="connsiteY3" fmla="*/ 12016 h 2021020"/>
                  <a:gd name="connsiteX4" fmla="*/ 4841822 w 4841822"/>
                  <a:gd name="connsiteY4" fmla="*/ 1181249 h 202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1822" h="2021020">
                    <a:moveTo>
                      <a:pt x="0" y="1211229"/>
                    </a:moveTo>
                    <a:cubicBezTo>
                      <a:pt x="277318" y="626612"/>
                      <a:pt x="554636" y="41996"/>
                      <a:pt x="944380" y="176908"/>
                    </a:cubicBezTo>
                    <a:cubicBezTo>
                      <a:pt x="1334124" y="311819"/>
                      <a:pt x="1843790" y="2048180"/>
                      <a:pt x="2338465" y="2020698"/>
                    </a:cubicBezTo>
                    <a:cubicBezTo>
                      <a:pt x="2833140" y="1993216"/>
                      <a:pt x="3495206" y="151924"/>
                      <a:pt x="3912432" y="12016"/>
                    </a:cubicBezTo>
                    <a:cubicBezTo>
                      <a:pt x="4329658" y="-127892"/>
                      <a:pt x="4606976" y="996370"/>
                      <a:pt x="4841822" y="1181249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C6BBE87-83FB-9B40-8AAD-38DA15B2470B}"/>
                  </a:ext>
                </a:extLst>
              </p:cNvPr>
              <p:cNvSpPr/>
              <p:nvPr/>
            </p:nvSpPr>
            <p:spPr>
              <a:xfrm>
                <a:off x="869430" y="1358097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5096DF4-5CC7-2A41-852C-5200F76CDFE8}"/>
                  </a:ext>
                </a:extLst>
              </p:cNvPr>
              <p:cNvSpPr/>
              <p:nvPr/>
            </p:nvSpPr>
            <p:spPr>
              <a:xfrm>
                <a:off x="1154243" y="1215691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905E11E9-253B-B440-ACA6-CD0CF6AB8E86}"/>
                  </a:ext>
                </a:extLst>
              </p:cNvPr>
              <p:cNvSpPr/>
              <p:nvPr/>
            </p:nvSpPr>
            <p:spPr>
              <a:xfrm>
                <a:off x="1139253" y="1499761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CBE5F2AE-F3DA-2F4F-AD8B-1F7BD5CCE7C9}"/>
                  </a:ext>
                </a:extLst>
              </p:cNvPr>
              <p:cNvSpPr/>
              <p:nvPr/>
            </p:nvSpPr>
            <p:spPr>
              <a:xfrm>
                <a:off x="869430" y="1641424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2B6F373-5BA6-C24F-9265-5211CE0F34C8}"/>
                  </a:ext>
                </a:extLst>
              </p:cNvPr>
              <p:cNvSpPr/>
              <p:nvPr/>
            </p:nvSpPr>
            <p:spPr>
              <a:xfrm>
                <a:off x="1409076" y="1020077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6D598CB-61A3-E943-898C-D780D2D6A0AF}"/>
                  </a:ext>
                </a:extLst>
              </p:cNvPr>
              <p:cNvSpPr/>
              <p:nvPr/>
            </p:nvSpPr>
            <p:spPr>
              <a:xfrm>
                <a:off x="1439056" y="1285408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FBA3AC3-F6E8-B742-80AA-E7E7473C753F}"/>
                  </a:ext>
                </a:extLst>
              </p:cNvPr>
              <p:cNvSpPr/>
              <p:nvPr/>
            </p:nvSpPr>
            <p:spPr>
              <a:xfrm>
                <a:off x="1424066" y="1570221"/>
                <a:ext cx="284813" cy="28481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76636D1-36E5-DF42-A3D9-CD70A7E617A9}"/>
                </a:ext>
              </a:extLst>
            </p:cNvPr>
            <p:cNvSpPr/>
            <p:nvPr/>
          </p:nvSpPr>
          <p:spPr>
            <a:xfrm>
              <a:off x="1322197" y="1925938"/>
              <a:ext cx="155192" cy="1900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855BF3F-D59E-AB41-A3D3-C8D3FF5FBF00}"/>
                </a:ext>
              </a:extLst>
            </p:cNvPr>
            <p:cNvSpPr/>
            <p:nvPr/>
          </p:nvSpPr>
          <p:spPr>
            <a:xfrm>
              <a:off x="1379932" y="1749695"/>
              <a:ext cx="155192" cy="1900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527E522-929A-D84A-A540-9D9D63908ABA}"/>
                </a:ext>
              </a:extLst>
            </p:cNvPr>
            <p:cNvSpPr/>
            <p:nvPr/>
          </p:nvSpPr>
          <p:spPr>
            <a:xfrm>
              <a:off x="1310504" y="1604060"/>
              <a:ext cx="155192" cy="1900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F9C362-0D60-5349-909C-FC7AD5B9BDCC}"/>
                </a:ext>
              </a:extLst>
            </p:cNvPr>
            <p:cNvSpPr/>
            <p:nvPr/>
          </p:nvSpPr>
          <p:spPr>
            <a:xfrm>
              <a:off x="1473862" y="2002104"/>
              <a:ext cx="155192" cy="1900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B2E7E1E-5320-134A-AA3E-76B8FC63FB2B}"/>
                </a:ext>
              </a:extLst>
            </p:cNvPr>
            <p:cNvSpPr/>
            <p:nvPr/>
          </p:nvSpPr>
          <p:spPr>
            <a:xfrm>
              <a:off x="1550344" y="1823965"/>
              <a:ext cx="155192" cy="19004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BF39171E-58A8-F348-A8F1-1BE992E82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815" y="5072365"/>
            <a:ext cx="3784600" cy="8382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58E48039-DAE1-5A49-878D-BF58B66EBBC4}"/>
              </a:ext>
            </a:extLst>
          </p:cNvPr>
          <p:cNvGrpSpPr/>
          <p:nvPr/>
        </p:nvGrpSpPr>
        <p:grpSpPr>
          <a:xfrm>
            <a:off x="9226872" y="5209357"/>
            <a:ext cx="2126927" cy="648528"/>
            <a:chOff x="7227137" y="1334213"/>
            <a:chExt cx="2126927" cy="64852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D0AEF65-772E-5B47-B725-BEBA4A0D8312}"/>
                </a:ext>
              </a:extLst>
            </p:cNvPr>
            <p:cNvSpPr/>
            <p:nvPr/>
          </p:nvSpPr>
          <p:spPr>
            <a:xfrm>
              <a:off x="7352089" y="1609789"/>
              <a:ext cx="124953" cy="16485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863DA51-D996-0047-A91F-0D90FB60632D}"/>
                </a:ext>
              </a:extLst>
            </p:cNvPr>
            <p:cNvSpPr/>
            <p:nvPr/>
          </p:nvSpPr>
          <p:spPr>
            <a:xfrm>
              <a:off x="7352089" y="1432013"/>
              <a:ext cx="124953" cy="16485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51C026C-8F73-2140-84CF-2107C0BCCA43}"/>
                </a:ext>
              </a:extLst>
            </p:cNvPr>
            <p:cNvSpPr/>
            <p:nvPr/>
          </p:nvSpPr>
          <p:spPr>
            <a:xfrm>
              <a:off x="7498985" y="1628878"/>
              <a:ext cx="124953" cy="16485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7A32905-6CFD-FB40-A925-B3289F4FD124}"/>
                </a:ext>
              </a:extLst>
            </p:cNvPr>
            <p:cNvGrpSpPr/>
            <p:nvPr/>
          </p:nvGrpSpPr>
          <p:grpSpPr>
            <a:xfrm>
              <a:off x="7227137" y="1334213"/>
              <a:ext cx="2126927" cy="648528"/>
              <a:chOff x="7227137" y="1334213"/>
              <a:chExt cx="2126927" cy="648528"/>
            </a:xfrm>
          </p:grpSpPr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FB2D772A-EF3A-A644-8221-87E3FE29B55B}"/>
                  </a:ext>
                </a:extLst>
              </p:cNvPr>
              <p:cNvSpPr/>
              <p:nvPr/>
            </p:nvSpPr>
            <p:spPr>
              <a:xfrm>
                <a:off x="7229870" y="1334213"/>
                <a:ext cx="2124194" cy="235095"/>
              </a:xfrm>
              <a:custGeom>
                <a:avLst/>
                <a:gdLst>
                  <a:gd name="connsiteX0" fmla="*/ 0 w 4841822"/>
                  <a:gd name="connsiteY0" fmla="*/ 1211229 h 2021020"/>
                  <a:gd name="connsiteX1" fmla="*/ 944380 w 4841822"/>
                  <a:gd name="connsiteY1" fmla="*/ 176908 h 2021020"/>
                  <a:gd name="connsiteX2" fmla="*/ 2338465 w 4841822"/>
                  <a:gd name="connsiteY2" fmla="*/ 2020698 h 2021020"/>
                  <a:gd name="connsiteX3" fmla="*/ 3912432 w 4841822"/>
                  <a:gd name="connsiteY3" fmla="*/ 12016 h 2021020"/>
                  <a:gd name="connsiteX4" fmla="*/ 4841822 w 4841822"/>
                  <a:gd name="connsiteY4" fmla="*/ 1181249 h 202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1822" h="2021020">
                    <a:moveTo>
                      <a:pt x="0" y="1211229"/>
                    </a:moveTo>
                    <a:cubicBezTo>
                      <a:pt x="277318" y="626612"/>
                      <a:pt x="554636" y="41996"/>
                      <a:pt x="944380" y="176908"/>
                    </a:cubicBezTo>
                    <a:cubicBezTo>
                      <a:pt x="1334124" y="311819"/>
                      <a:pt x="1843790" y="2048180"/>
                      <a:pt x="2338465" y="2020698"/>
                    </a:cubicBezTo>
                    <a:cubicBezTo>
                      <a:pt x="2833140" y="1993216"/>
                      <a:pt x="3495206" y="151924"/>
                      <a:pt x="3912432" y="12016"/>
                    </a:cubicBezTo>
                    <a:cubicBezTo>
                      <a:pt x="4329658" y="-127892"/>
                      <a:pt x="4606976" y="996370"/>
                      <a:pt x="4841822" y="1181249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41D6C38D-A803-8E4F-BC15-165365B3F63A}"/>
                  </a:ext>
                </a:extLst>
              </p:cNvPr>
              <p:cNvSpPr/>
              <p:nvPr/>
            </p:nvSpPr>
            <p:spPr>
              <a:xfrm flipV="1">
                <a:off x="7229870" y="1779373"/>
                <a:ext cx="2124194" cy="203368"/>
              </a:xfrm>
              <a:custGeom>
                <a:avLst/>
                <a:gdLst>
                  <a:gd name="connsiteX0" fmla="*/ 0 w 4841822"/>
                  <a:gd name="connsiteY0" fmla="*/ 1211229 h 2021020"/>
                  <a:gd name="connsiteX1" fmla="*/ 944380 w 4841822"/>
                  <a:gd name="connsiteY1" fmla="*/ 176908 h 2021020"/>
                  <a:gd name="connsiteX2" fmla="*/ 2338465 w 4841822"/>
                  <a:gd name="connsiteY2" fmla="*/ 2020698 h 2021020"/>
                  <a:gd name="connsiteX3" fmla="*/ 3912432 w 4841822"/>
                  <a:gd name="connsiteY3" fmla="*/ 12016 h 2021020"/>
                  <a:gd name="connsiteX4" fmla="*/ 4841822 w 4841822"/>
                  <a:gd name="connsiteY4" fmla="*/ 1181249 h 202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41822" h="2021020">
                    <a:moveTo>
                      <a:pt x="0" y="1211229"/>
                    </a:moveTo>
                    <a:cubicBezTo>
                      <a:pt x="277318" y="626612"/>
                      <a:pt x="554636" y="41996"/>
                      <a:pt x="944380" y="176908"/>
                    </a:cubicBezTo>
                    <a:cubicBezTo>
                      <a:pt x="1334124" y="311819"/>
                      <a:pt x="1843790" y="2048180"/>
                      <a:pt x="2338465" y="2020698"/>
                    </a:cubicBezTo>
                    <a:cubicBezTo>
                      <a:pt x="2833140" y="1993216"/>
                      <a:pt x="3495206" y="151924"/>
                      <a:pt x="3912432" y="12016"/>
                    </a:cubicBezTo>
                    <a:cubicBezTo>
                      <a:pt x="4329658" y="-127892"/>
                      <a:pt x="4606976" y="996370"/>
                      <a:pt x="4841822" y="1181249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0CBAEA27-52E1-6647-8A1C-E3E7BACFA7F4}"/>
                  </a:ext>
                </a:extLst>
              </p:cNvPr>
              <p:cNvGrpSpPr/>
              <p:nvPr/>
            </p:nvGrpSpPr>
            <p:grpSpPr>
              <a:xfrm>
                <a:off x="7227137" y="1353682"/>
                <a:ext cx="453298" cy="585187"/>
                <a:chOff x="7227137" y="1353682"/>
                <a:chExt cx="453298" cy="585187"/>
              </a:xfrm>
            </p:grpSpPr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B105AA8E-BD9C-044C-A948-1DBCB037F47E}"/>
                    </a:ext>
                  </a:extLst>
                </p:cNvPr>
                <p:cNvSpPr/>
                <p:nvPr/>
              </p:nvSpPr>
              <p:spPr>
                <a:xfrm>
                  <a:off x="7227137" y="1451468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EB48A376-0759-F84A-9C0A-1457E36D0303}"/>
                    </a:ext>
                  </a:extLst>
                </p:cNvPr>
                <p:cNvSpPr/>
                <p:nvPr/>
              </p:nvSpPr>
              <p:spPr>
                <a:xfrm>
                  <a:off x="7227137" y="1601597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8F6BC15C-75F4-F94D-8677-3B9551A50AEC}"/>
                    </a:ext>
                  </a:extLst>
                </p:cNvPr>
                <p:cNvSpPr/>
                <p:nvPr/>
              </p:nvSpPr>
              <p:spPr>
                <a:xfrm>
                  <a:off x="7289613" y="1742943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B41172C6-10D9-AE40-B4F0-030794B97BF6}"/>
                    </a:ext>
                  </a:extLst>
                </p:cNvPr>
                <p:cNvSpPr/>
                <p:nvPr/>
              </p:nvSpPr>
              <p:spPr>
                <a:xfrm>
                  <a:off x="7436509" y="1353682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0FDD94FA-D65C-264E-8FC8-28B52FC1977F}"/>
                    </a:ext>
                  </a:extLst>
                </p:cNvPr>
                <p:cNvSpPr/>
                <p:nvPr/>
              </p:nvSpPr>
              <p:spPr>
                <a:xfrm>
                  <a:off x="7454188" y="1522631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7940D83B-455C-C943-8CEF-FCC57988EE3F}"/>
                    </a:ext>
                  </a:extLst>
                </p:cNvPr>
                <p:cNvSpPr/>
                <p:nvPr/>
              </p:nvSpPr>
              <p:spPr>
                <a:xfrm>
                  <a:off x="7442488" y="1774016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ACBD3ABF-32DB-CB48-986E-1FE231B25638}"/>
                    </a:ext>
                  </a:extLst>
                </p:cNvPr>
                <p:cNvSpPr/>
                <p:nvPr/>
              </p:nvSpPr>
              <p:spPr>
                <a:xfrm>
                  <a:off x="7555482" y="1769284"/>
                  <a:ext cx="124953" cy="16485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38930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3B88A71-AA7F-A247-B5BB-2971429EA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785" y="1248071"/>
            <a:ext cx="11375957" cy="4664765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Index m = azimuthal and k = radial mode, m = k are rigid modes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 (m, k) is driven by terms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k−1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cos(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nθ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with n ≈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mν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dipole resonance C</a:t>
            </a:r>
            <a:r>
              <a:rPr lang="en-GB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0</a:t>
            </a:r>
          </a:p>
          <a:p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baseline="-25000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rgbClr val="FF0000"/>
                </a:solidFill>
              </a:rPr>
              <a:t> &lt; 1</a:t>
            </a: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baseline="-25000" dirty="0">
                <a:solidFill>
                  <a:srgbClr val="FF0000"/>
                </a:solidFill>
              </a:rPr>
              <a:t>1 </a:t>
            </a:r>
            <a:r>
              <a:rPr lang="en-GB" dirty="0">
                <a:solidFill>
                  <a:srgbClr val="FF0000"/>
                </a:solidFill>
              </a:rPr>
              <a:t>&lt; C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&lt; C</a:t>
            </a:r>
            <a:r>
              <a:rPr lang="en-GB" baseline="-25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 &lt; C</a:t>
            </a:r>
            <a:r>
              <a:rPr lang="en-GB" baseline="-25000" dirty="0">
                <a:solidFill>
                  <a:srgbClr val="FF0000"/>
                </a:solidFill>
              </a:rPr>
              <a:t>4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is-IS" dirty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H. Okamoto and K. Yokoya’s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paper the theory is extended for SC driven resonances:</a:t>
            </a: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smooth approximation is applied to the beta function</a:t>
            </a:r>
          </a:p>
          <a:p>
            <a:endParaRPr lang="en-GB" dirty="0"/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rgbClr val="FF0000"/>
                </a:solidFill>
              </a:rPr>
              <a:t>Aim to measure C</a:t>
            </a:r>
            <a:r>
              <a:rPr lang="en-GB" baseline="-25000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rgbClr val="FF0000"/>
                </a:solidFill>
              </a:rPr>
              <a:t> factor for external and self field driven resonances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Theoretical values have been calculated (I. Hofmann 1998)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7BC361-A02D-4C44-9A00-40D04D553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76" y="3318879"/>
            <a:ext cx="3900506" cy="790787"/>
          </a:xfrm>
          <a:prstGeom prst="rect">
            <a:avLst/>
          </a:prstGeom>
        </p:spPr>
      </p:pic>
      <p:sp>
        <p:nvSpPr>
          <p:cNvPr id="5" name="Donut 4">
            <a:extLst>
              <a:ext uri="{FF2B5EF4-FFF2-40B4-BE49-F238E27FC236}">
                <a16:creationId xmlns:a16="http://schemas.microsoft.com/office/drawing/2014/main" id="{A3346240-A9DD-144A-83CB-A97C1BCE7C50}"/>
              </a:ext>
            </a:extLst>
          </p:cNvPr>
          <p:cNvSpPr/>
          <p:nvPr/>
        </p:nvSpPr>
        <p:spPr>
          <a:xfrm>
            <a:off x="6197600" y="3186745"/>
            <a:ext cx="660400" cy="1055054"/>
          </a:xfrm>
          <a:prstGeom prst="donut">
            <a:avLst>
              <a:gd name="adj" fmla="val 58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34AE97-4EFF-524B-B109-0C6FA4D21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076" y="288623"/>
            <a:ext cx="37846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16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1770F49-7DFF-344B-B0F5-E2AF053B1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793" y="1468793"/>
            <a:ext cx="7953477" cy="4526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5F7C57-829F-8541-A01B-DEC70994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946" y="45909"/>
            <a:ext cx="10515600" cy="808767"/>
          </a:xfrm>
        </p:spPr>
        <p:txBody>
          <a:bodyPr/>
          <a:lstStyle/>
          <a:p>
            <a:pPr algn="ctr"/>
            <a:r>
              <a:rPr lang="en-GB" dirty="0"/>
              <a:t>Identifying resonances</a:t>
            </a:r>
            <a:r>
              <a:rPr lang="is-IS" dirty="0"/>
              <a:t>…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BAD41BC-E1E0-704F-9F73-EEF18769D89D}"/>
              </a:ext>
            </a:extLst>
          </p:cNvPr>
          <p:cNvCxnSpPr>
            <a:stCxn id="9" idx="3"/>
          </p:cNvCxnSpPr>
          <p:nvPr/>
        </p:nvCxnSpPr>
        <p:spPr>
          <a:xfrm flipV="1">
            <a:off x="2062196" y="4938043"/>
            <a:ext cx="1925897" cy="15423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8E0327B-E734-7F4B-BE71-83BFDA039048}"/>
              </a:ext>
            </a:extLst>
          </p:cNvPr>
          <p:cNvCxnSpPr/>
          <p:nvPr/>
        </p:nvCxnSpPr>
        <p:spPr>
          <a:xfrm>
            <a:off x="1759793" y="3881647"/>
            <a:ext cx="2992579" cy="37515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4D580A-7ED1-6044-BF09-191A4888EAD2}"/>
              </a:ext>
            </a:extLst>
          </p:cNvPr>
          <p:cNvCxnSpPr/>
          <p:nvPr/>
        </p:nvCxnSpPr>
        <p:spPr>
          <a:xfrm>
            <a:off x="1769753" y="2667505"/>
            <a:ext cx="3493762" cy="103661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822ABC6-FFB9-D14F-B709-63CF69ED21EC}"/>
              </a:ext>
            </a:extLst>
          </p:cNvPr>
          <p:cNvCxnSpPr/>
          <p:nvPr/>
        </p:nvCxnSpPr>
        <p:spPr>
          <a:xfrm flipH="1">
            <a:off x="6070711" y="2449471"/>
            <a:ext cx="3584894" cy="204975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A9AB537-1C79-8147-BB01-BAFC8526F171}"/>
              </a:ext>
            </a:extLst>
          </p:cNvPr>
          <p:cNvCxnSpPr/>
          <p:nvPr/>
        </p:nvCxnSpPr>
        <p:spPr>
          <a:xfrm flipH="1">
            <a:off x="7255239" y="3664699"/>
            <a:ext cx="2379800" cy="104394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DF4E332-743E-1C4B-9C46-ECE95950AFD8}"/>
              </a:ext>
            </a:extLst>
          </p:cNvPr>
          <p:cNvCxnSpPr/>
          <p:nvPr/>
        </p:nvCxnSpPr>
        <p:spPr>
          <a:xfrm flipH="1">
            <a:off x="7736249" y="5054923"/>
            <a:ext cx="1898790" cy="6302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6B23D82-6D1B-034F-BDE3-746C2EA066AE}"/>
              </a:ext>
            </a:extLst>
          </p:cNvPr>
          <p:cNvSpPr txBox="1"/>
          <p:nvPr/>
        </p:nvSpPr>
        <p:spPr>
          <a:xfrm>
            <a:off x="253990" y="4630610"/>
            <a:ext cx="180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 1/8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1, m = 4</a:t>
            </a:r>
          </a:p>
          <a:p>
            <a:r>
              <a:rPr lang="en-GB" b="1" dirty="0">
                <a:solidFill>
                  <a:srgbClr val="0070C0"/>
                </a:solidFill>
              </a:rPr>
              <a:t>EF</a:t>
            </a:r>
            <a:r>
              <a:rPr lang="en-GB" dirty="0"/>
              <a:t> n = 1, m = 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087724-DF21-134E-986A-511E23397714}"/>
              </a:ext>
            </a:extLst>
          </p:cNvPr>
          <p:cNvSpPr txBox="1"/>
          <p:nvPr/>
        </p:nvSpPr>
        <p:spPr>
          <a:xfrm>
            <a:off x="253990" y="3310823"/>
            <a:ext cx="1865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 1/6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1, m = 3</a:t>
            </a:r>
          </a:p>
          <a:p>
            <a:r>
              <a:rPr lang="en-GB" b="1" dirty="0">
                <a:solidFill>
                  <a:srgbClr val="0070C0"/>
                </a:solidFill>
              </a:rPr>
              <a:t>EF</a:t>
            </a:r>
            <a:r>
              <a:rPr lang="en-GB" dirty="0"/>
              <a:t> n = 1, m =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6308CD-B223-E943-A358-DD2294E95A68}"/>
              </a:ext>
            </a:extLst>
          </p:cNvPr>
          <p:cNvSpPr txBox="1"/>
          <p:nvPr/>
        </p:nvSpPr>
        <p:spPr>
          <a:xfrm>
            <a:off x="253990" y="2002867"/>
            <a:ext cx="3031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~1/5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2, m = 5</a:t>
            </a:r>
          </a:p>
          <a:p>
            <a:r>
              <a:rPr lang="en-GB" b="1" dirty="0">
                <a:solidFill>
                  <a:srgbClr val="0070C0"/>
                </a:solidFill>
              </a:rPr>
              <a:t>EF</a:t>
            </a:r>
            <a:r>
              <a:rPr lang="en-GB" dirty="0"/>
              <a:t> n = 1, m =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92E32A-4DE3-6542-AF6F-8B63AC3AC8B0}"/>
              </a:ext>
            </a:extLst>
          </p:cNvPr>
          <p:cNvSpPr txBox="1"/>
          <p:nvPr/>
        </p:nvSpPr>
        <p:spPr>
          <a:xfrm>
            <a:off x="9655605" y="3333467"/>
            <a:ext cx="2038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 1/3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1, m = 6</a:t>
            </a:r>
          </a:p>
          <a:p>
            <a:r>
              <a:rPr lang="en-GB" b="1" dirty="0">
                <a:solidFill>
                  <a:srgbClr val="0070C0"/>
                </a:solidFill>
              </a:rPr>
              <a:t>EF</a:t>
            </a:r>
            <a:r>
              <a:rPr lang="en-GB" dirty="0"/>
              <a:t> n = 1, m =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781D67-C78B-A042-9274-BEA55C4263A7}"/>
              </a:ext>
            </a:extLst>
          </p:cNvPr>
          <p:cNvSpPr txBox="1"/>
          <p:nvPr/>
        </p:nvSpPr>
        <p:spPr>
          <a:xfrm>
            <a:off x="9655605" y="4678038"/>
            <a:ext cx="2219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 3/8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3, m = 4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DD9D8-3C78-0B44-BCFB-C4623359A6EC}"/>
              </a:ext>
            </a:extLst>
          </p:cNvPr>
          <p:cNvSpPr txBox="1"/>
          <p:nvPr/>
        </p:nvSpPr>
        <p:spPr>
          <a:xfrm>
            <a:off x="8928908" y="45909"/>
            <a:ext cx="2946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SC</a:t>
            </a:r>
            <a:r>
              <a:rPr lang="en-GB" sz="2000" dirty="0"/>
              <a:t> = space charge driven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EF</a:t>
            </a:r>
            <a:r>
              <a:rPr lang="en-GB" sz="2000" dirty="0"/>
              <a:t> = external field driven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BD3893-D592-874D-AA8C-C311B6FE6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44" y="914063"/>
            <a:ext cx="3784600" cy="838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7AE4EB-AABB-9D4C-9F2F-284CF33B0FA7}"/>
              </a:ext>
            </a:extLst>
          </p:cNvPr>
          <p:cNvSpPr txBox="1"/>
          <p:nvPr/>
        </p:nvSpPr>
        <p:spPr>
          <a:xfrm>
            <a:off x="462480" y="1006356"/>
            <a:ext cx="868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rgbClr val="0070C0"/>
                </a:solidFill>
              </a:rPr>
              <a:t>EF: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10C22F-C9AC-CC4D-A047-01C95EE2B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452" y="805710"/>
            <a:ext cx="4560094" cy="9245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F9EB3F-574C-A84F-9049-A8BBEFE7A3BA}"/>
              </a:ext>
            </a:extLst>
          </p:cNvPr>
          <p:cNvSpPr txBox="1"/>
          <p:nvPr/>
        </p:nvSpPr>
        <p:spPr>
          <a:xfrm>
            <a:off x="5946536" y="1071553"/>
            <a:ext cx="868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SC: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3F5B2B-962E-C24A-8F02-0293A74CB447}"/>
              </a:ext>
            </a:extLst>
          </p:cNvPr>
          <p:cNvSpPr txBox="1"/>
          <p:nvPr/>
        </p:nvSpPr>
        <p:spPr>
          <a:xfrm>
            <a:off x="9655605" y="1999950"/>
            <a:ext cx="3867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At cell tune ~1/4</a:t>
            </a:r>
          </a:p>
          <a:p>
            <a:r>
              <a:rPr lang="en-GB" b="1" dirty="0">
                <a:solidFill>
                  <a:srgbClr val="0070C0"/>
                </a:solidFill>
              </a:rPr>
              <a:t>SC</a:t>
            </a:r>
            <a:r>
              <a:rPr lang="en-GB" dirty="0"/>
              <a:t> n = 1, m = 2</a:t>
            </a:r>
          </a:p>
          <a:p>
            <a:r>
              <a:rPr lang="en-GB" b="1" dirty="0">
                <a:solidFill>
                  <a:srgbClr val="0070C0"/>
                </a:solidFill>
              </a:rPr>
              <a:t>EF</a:t>
            </a:r>
            <a:r>
              <a:rPr lang="en-GB" dirty="0"/>
              <a:t> n = 1, m = 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76C012-8B7E-8B44-9256-ACF8076D477B}"/>
              </a:ext>
            </a:extLst>
          </p:cNvPr>
          <p:cNvSpPr/>
          <p:nvPr/>
        </p:nvSpPr>
        <p:spPr>
          <a:xfrm>
            <a:off x="5294075" y="5754471"/>
            <a:ext cx="1086678" cy="1728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07BC12-38BF-EF44-B8AD-9CB55612D2CD}"/>
              </a:ext>
            </a:extLst>
          </p:cNvPr>
          <p:cNvSpPr txBox="1"/>
          <p:nvPr/>
        </p:nvSpPr>
        <p:spPr>
          <a:xfrm>
            <a:off x="5471751" y="5698590"/>
            <a:ext cx="215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Cell tune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98CCFD15-9B6D-A945-8AF7-2F50A7B09E09}"/>
              </a:ext>
            </a:extLst>
          </p:cNvPr>
          <p:cNvSpPr/>
          <p:nvPr/>
        </p:nvSpPr>
        <p:spPr>
          <a:xfrm>
            <a:off x="4695043" y="5122774"/>
            <a:ext cx="276828" cy="30702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07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12342-5D1D-C245-9C59-B1FB9EC82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184"/>
            <a:ext cx="10515600" cy="744147"/>
          </a:xfrm>
        </p:spPr>
        <p:txBody>
          <a:bodyPr/>
          <a:lstStyle/>
          <a:p>
            <a:pPr algn="ctr"/>
            <a:r>
              <a:rPr lang="en-GB" dirty="0"/>
              <a:t>Incoherent (rms) tune shift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B1DD3A-4273-F24B-8715-3C589DD61591}"/>
              </a:ext>
            </a:extLst>
          </p:cNvPr>
          <p:cNvSpPr txBox="1"/>
          <p:nvPr/>
        </p:nvSpPr>
        <p:spPr>
          <a:xfrm>
            <a:off x="6280878" y="1216195"/>
            <a:ext cx="56363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Arial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Assume a cylinder of charge</a:t>
            </a:r>
          </a:p>
          <a:p>
            <a:pPr marL="285750" indent="-285750">
              <a:buClr>
                <a:srgbClr val="0070C0"/>
              </a:buClr>
              <a:buFont typeface="Arial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Charges have Gaussian distribution</a:t>
            </a:r>
          </a:p>
          <a:p>
            <a:pPr marL="285750" indent="-285750">
              <a:buClr>
                <a:srgbClr val="0070C0"/>
              </a:buClr>
              <a:buFont typeface="Arial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Calculate the first order tune depression </a:t>
            </a:r>
          </a:p>
          <a:p>
            <a:pPr marL="285750" indent="-285750">
              <a:buClr>
                <a:srgbClr val="0070C0"/>
              </a:buClr>
              <a:buFont typeface="Arial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Motion in Paul trap is non relativistic</a:t>
            </a:r>
          </a:p>
          <a:p>
            <a:pPr marL="285750" indent="-285750">
              <a:buClr>
                <a:srgbClr val="0070C0"/>
              </a:buClr>
              <a:buFont typeface="Arial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 neglect the magnetic fields</a:t>
            </a:r>
            <a:r>
              <a:rPr lang="en-GB" sz="22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9815295-ADAC-F843-8D18-6E886BA67630}"/>
              </a:ext>
            </a:extLst>
          </p:cNvPr>
          <p:cNvGrpSpPr/>
          <p:nvPr/>
        </p:nvGrpSpPr>
        <p:grpSpPr>
          <a:xfrm>
            <a:off x="2792206" y="2060025"/>
            <a:ext cx="3242684" cy="2520591"/>
            <a:chOff x="2792206" y="1453385"/>
            <a:chExt cx="3242684" cy="252059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38C7AFA-A338-7A42-B0C9-03A23DB00AC4}"/>
                </a:ext>
              </a:extLst>
            </p:cNvPr>
            <p:cNvGrpSpPr/>
            <p:nvPr/>
          </p:nvGrpSpPr>
          <p:grpSpPr>
            <a:xfrm>
              <a:off x="2792206" y="1453385"/>
              <a:ext cx="3106235" cy="2520591"/>
              <a:chOff x="3279976" y="1503013"/>
              <a:chExt cx="3106235" cy="2520591"/>
            </a:xfrm>
          </p:grpSpPr>
          <p:sp>
            <p:nvSpPr>
              <p:cNvPr id="9" name="Can 8">
                <a:extLst>
                  <a:ext uri="{FF2B5EF4-FFF2-40B4-BE49-F238E27FC236}">
                    <a16:creationId xmlns:a16="http://schemas.microsoft.com/office/drawing/2014/main" id="{C4EEDA6C-5831-8A4C-B320-9A16314F8164}"/>
                  </a:ext>
                </a:extLst>
              </p:cNvPr>
              <p:cNvSpPr/>
              <p:nvPr/>
            </p:nvSpPr>
            <p:spPr>
              <a:xfrm rot="14994743">
                <a:off x="4507264" y="2275522"/>
                <a:ext cx="988906" cy="2198704"/>
              </a:xfrm>
              <a:prstGeom prst="can">
                <a:avLst>
                  <a:gd name="adj" fmla="val 816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0866633-13AC-754B-A51E-235471D7E699}"/>
                  </a:ext>
                </a:extLst>
              </p:cNvPr>
              <p:cNvCxnSpPr/>
              <p:nvPr/>
            </p:nvCxnSpPr>
            <p:spPr>
              <a:xfrm flipH="1" flipV="1">
                <a:off x="4949653" y="1503013"/>
                <a:ext cx="14990" cy="135145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E6DF2FF4-3319-5E40-84C5-ADB001304A40}"/>
                  </a:ext>
                </a:extLst>
              </p:cNvPr>
              <p:cNvCxnSpPr/>
              <p:nvPr/>
            </p:nvCxnSpPr>
            <p:spPr>
              <a:xfrm flipV="1">
                <a:off x="6021822" y="2785840"/>
                <a:ext cx="364389" cy="13724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73FA179-FA08-6E49-9CAD-8603C8E5B4A1}"/>
                  </a:ext>
                </a:extLst>
              </p:cNvPr>
              <p:cNvCxnSpPr/>
              <p:nvPr/>
            </p:nvCxnSpPr>
            <p:spPr>
              <a:xfrm flipH="1">
                <a:off x="4287187" y="2935748"/>
                <a:ext cx="1710130" cy="685027"/>
              </a:xfrm>
              <a:prstGeom prst="line">
                <a:avLst/>
              </a:prstGeom>
              <a:ln w="3492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DD2D5E4-71E6-3840-9D34-A1152A89129A}"/>
                  </a:ext>
                </a:extLst>
              </p:cNvPr>
              <p:cNvCxnSpPr/>
              <p:nvPr/>
            </p:nvCxnSpPr>
            <p:spPr>
              <a:xfrm flipH="1">
                <a:off x="3279976" y="3620775"/>
                <a:ext cx="1007213" cy="402829"/>
              </a:xfrm>
              <a:prstGeom prst="line">
                <a:avLst/>
              </a:prstGeom>
              <a:ln w="34925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EF1FE01-2284-134F-A7F6-E635FDF56404}"/>
                  </a:ext>
                </a:extLst>
              </p:cNvPr>
              <p:cNvCxnSpPr/>
              <p:nvPr/>
            </p:nvCxnSpPr>
            <p:spPr>
              <a:xfrm>
                <a:off x="4964643" y="2764597"/>
                <a:ext cx="2498" cy="573549"/>
              </a:xfrm>
              <a:prstGeom prst="line">
                <a:avLst/>
              </a:prstGeom>
              <a:ln w="3492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E4DDEFC-86D9-2A47-9898-A36512C6AEA1}"/>
                </a:ext>
              </a:extLst>
            </p:cNvPr>
            <p:cNvCxnSpPr/>
            <p:nvPr/>
          </p:nvCxnSpPr>
          <p:spPr>
            <a:xfrm flipH="1">
              <a:off x="4487471" y="3299923"/>
              <a:ext cx="1020105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99FF9E0-91C8-BE41-9740-9A87B1A10FBE}"/>
                </a:ext>
              </a:extLst>
            </p:cNvPr>
            <p:cNvCxnSpPr/>
            <p:nvPr/>
          </p:nvCxnSpPr>
          <p:spPr>
            <a:xfrm>
              <a:off x="5551352" y="3295057"/>
              <a:ext cx="483538" cy="97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66AE5F2-7E6F-9440-B5AE-AFC260F7CF87}"/>
              </a:ext>
            </a:extLst>
          </p:cNvPr>
          <p:cNvSpPr txBox="1"/>
          <p:nvPr/>
        </p:nvSpPr>
        <p:spPr>
          <a:xfrm>
            <a:off x="6280878" y="4364065"/>
            <a:ext cx="56363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charset="0"/>
              <a:buChar char="•"/>
              <a:tabLst/>
              <a:defRPr/>
            </a:pPr>
            <a:r>
              <a:rPr lang="en-GB" sz="2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GB" sz="2200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Symbol" charset="2"/>
                <a:cs typeface="Symbol" charset="2"/>
              </a:rPr>
              <a:t>RF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a typeface="Symbol" charset="2"/>
                <a:cs typeface="Symbol" charset="2"/>
              </a:rPr>
              <a:t> = the RF wavelength of the trap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charset="0"/>
              <a:buChar char="•"/>
              <a:tabLst/>
              <a:defRPr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a typeface="Symbol" charset="2"/>
                <a:cs typeface="Symbol" charset="2"/>
              </a:rPr>
              <a:t>N = Ion number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charset="0"/>
              <a:buChar char="•"/>
              <a:tabLst/>
              <a:defRPr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a typeface="Symbol" charset="2"/>
                <a:cs typeface="Symbol" charset="2"/>
              </a:rPr>
              <a:t>L = effective plasma length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Arial" charset="0"/>
              <a:buChar char="•"/>
              <a:tabLst/>
              <a:defRPr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  <a:ea typeface="Symbol" charset="2"/>
                <a:cs typeface="Symbol" charset="2"/>
              </a:rPr>
              <a:t> = emittance 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  <a:latin typeface="Symbol" charset="2"/>
              <a:ea typeface="Symbol" charset="2"/>
              <a:cs typeface="Symbol" charset="2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ED0637-4ED7-BD4F-940C-701F7545D652}"/>
              </a:ext>
            </a:extLst>
          </p:cNvPr>
          <p:cNvGrpSpPr/>
          <p:nvPr/>
        </p:nvGrpSpPr>
        <p:grpSpPr>
          <a:xfrm>
            <a:off x="36637" y="1247450"/>
            <a:ext cx="2795747" cy="3807502"/>
            <a:chOff x="5627109" y="0"/>
            <a:chExt cx="5403764" cy="879953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3B5BCC6-DE71-2944-9AE6-C4A627DBCA9F}"/>
                </a:ext>
              </a:extLst>
            </p:cNvPr>
            <p:cNvGrpSpPr/>
            <p:nvPr/>
          </p:nvGrpSpPr>
          <p:grpSpPr>
            <a:xfrm>
              <a:off x="5627109" y="0"/>
              <a:ext cx="5403764" cy="5051686"/>
              <a:chOff x="5627109" y="0"/>
              <a:chExt cx="5403764" cy="505168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0A21E32-3DF1-5C47-8623-72F037BAE0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3137" r="52823" b="81979"/>
              <a:stretch/>
            </p:blipFill>
            <p:spPr>
              <a:xfrm>
                <a:off x="5627109" y="0"/>
                <a:ext cx="5403764" cy="5051686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B99B239-811A-9C4E-954C-48B789CABAD8}"/>
                  </a:ext>
                </a:extLst>
              </p:cNvPr>
              <p:cNvSpPr/>
              <p:nvPr/>
            </p:nvSpPr>
            <p:spPr>
              <a:xfrm>
                <a:off x="5731237" y="3767779"/>
                <a:ext cx="1149248" cy="11565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DF3684F-DC05-ED45-A47C-6EFB48B5BC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46760" y="0"/>
              <a:ext cx="16124" cy="8799535"/>
            </a:xfrm>
            <a:prstGeom prst="straightConnector1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E0BB3C-4294-8044-AEFE-ABA34400A720}"/>
                </a:ext>
              </a:extLst>
            </p:cNvPr>
            <p:cNvCxnSpPr>
              <a:cxnSpLocks/>
            </p:cNvCxnSpPr>
            <p:nvPr/>
          </p:nvCxnSpPr>
          <p:spPr>
            <a:xfrm>
              <a:off x="6880485" y="1962569"/>
              <a:ext cx="3732551" cy="7890"/>
            </a:xfrm>
            <a:prstGeom prst="straightConnector1">
              <a:avLst/>
            </a:prstGeom>
            <a:ln w="22225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2A21B2-F114-4A43-A029-5F421133D005}"/>
              </a:ext>
            </a:extLst>
          </p:cNvPr>
          <p:cNvCxnSpPr>
            <a:cxnSpLocks/>
          </p:cNvCxnSpPr>
          <p:nvPr/>
        </p:nvCxnSpPr>
        <p:spPr>
          <a:xfrm>
            <a:off x="678901" y="4379201"/>
            <a:ext cx="1931111" cy="3414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49F7E7-250A-B245-BD3C-2E6199059454}"/>
              </a:ext>
            </a:extLst>
          </p:cNvPr>
          <p:cNvSpPr txBox="1"/>
          <p:nvPr/>
        </p:nvSpPr>
        <p:spPr>
          <a:xfrm>
            <a:off x="2353613" y="1757885"/>
            <a:ext cx="304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23282-4AEB-524C-8CBA-03E7BF03FDD4}"/>
              </a:ext>
            </a:extLst>
          </p:cNvPr>
          <p:cNvSpPr txBox="1"/>
          <p:nvPr/>
        </p:nvSpPr>
        <p:spPr>
          <a:xfrm>
            <a:off x="1678105" y="1247450"/>
            <a:ext cx="304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62B3CBB6-D2EB-C945-BB45-C84EF497D4A7}"/>
              </a:ext>
            </a:extLst>
          </p:cNvPr>
          <p:cNvSpPr/>
          <p:nvPr/>
        </p:nvSpPr>
        <p:spPr>
          <a:xfrm>
            <a:off x="1651000" y="3964264"/>
            <a:ext cx="889000" cy="413003"/>
          </a:xfrm>
          <a:custGeom>
            <a:avLst/>
            <a:gdLst>
              <a:gd name="connsiteX0" fmla="*/ 0 w 889000"/>
              <a:gd name="connsiteY0" fmla="*/ 413003 h 413003"/>
              <a:gd name="connsiteX1" fmla="*/ 118533 w 889000"/>
              <a:gd name="connsiteY1" fmla="*/ 167469 h 413003"/>
              <a:gd name="connsiteX2" fmla="*/ 262467 w 889000"/>
              <a:gd name="connsiteY2" fmla="*/ 32003 h 413003"/>
              <a:gd name="connsiteX3" fmla="*/ 440267 w 889000"/>
              <a:gd name="connsiteY3" fmla="*/ 15069 h 413003"/>
              <a:gd name="connsiteX4" fmla="*/ 694267 w 889000"/>
              <a:gd name="connsiteY4" fmla="*/ 218269 h 413003"/>
              <a:gd name="connsiteX5" fmla="*/ 889000 w 889000"/>
              <a:gd name="connsiteY5" fmla="*/ 311403 h 4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9000" h="413003">
                <a:moveTo>
                  <a:pt x="0" y="413003"/>
                </a:moveTo>
                <a:cubicBezTo>
                  <a:pt x="37394" y="321986"/>
                  <a:pt x="74789" y="230969"/>
                  <a:pt x="118533" y="167469"/>
                </a:cubicBezTo>
                <a:cubicBezTo>
                  <a:pt x="162277" y="103969"/>
                  <a:pt x="208845" y="57403"/>
                  <a:pt x="262467" y="32003"/>
                </a:cubicBezTo>
                <a:cubicBezTo>
                  <a:pt x="316089" y="6603"/>
                  <a:pt x="368300" y="-15975"/>
                  <a:pt x="440267" y="15069"/>
                </a:cubicBezTo>
                <a:cubicBezTo>
                  <a:pt x="512234" y="46113"/>
                  <a:pt x="619478" y="168880"/>
                  <a:pt x="694267" y="218269"/>
                </a:cubicBezTo>
                <a:cubicBezTo>
                  <a:pt x="769056" y="267658"/>
                  <a:pt x="829028" y="289530"/>
                  <a:pt x="889000" y="3114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9EE35EE8-5578-2F44-95B7-AB4448F58B76}"/>
              </a:ext>
            </a:extLst>
          </p:cNvPr>
          <p:cNvSpPr/>
          <p:nvPr/>
        </p:nvSpPr>
        <p:spPr>
          <a:xfrm rot="10800000">
            <a:off x="762000" y="4403321"/>
            <a:ext cx="889000" cy="413003"/>
          </a:xfrm>
          <a:custGeom>
            <a:avLst/>
            <a:gdLst>
              <a:gd name="connsiteX0" fmla="*/ 0 w 889000"/>
              <a:gd name="connsiteY0" fmla="*/ 413003 h 413003"/>
              <a:gd name="connsiteX1" fmla="*/ 118533 w 889000"/>
              <a:gd name="connsiteY1" fmla="*/ 167469 h 413003"/>
              <a:gd name="connsiteX2" fmla="*/ 262467 w 889000"/>
              <a:gd name="connsiteY2" fmla="*/ 32003 h 413003"/>
              <a:gd name="connsiteX3" fmla="*/ 440267 w 889000"/>
              <a:gd name="connsiteY3" fmla="*/ 15069 h 413003"/>
              <a:gd name="connsiteX4" fmla="*/ 694267 w 889000"/>
              <a:gd name="connsiteY4" fmla="*/ 218269 h 413003"/>
              <a:gd name="connsiteX5" fmla="*/ 889000 w 889000"/>
              <a:gd name="connsiteY5" fmla="*/ 311403 h 4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9000" h="413003">
                <a:moveTo>
                  <a:pt x="0" y="413003"/>
                </a:moveTo>
                <a:cubicBezTo>
                  <a:pt x="37394" y="321986"/>
                  <a:pt x="74789" y="230969"/>
                  <a:pt x="118533" y="167469"/>
                </a:cubicBezTo>
                <a:cubicBezTo>
                  <a:pt x="162277" y="103969"/>
                  <a:pt x="208845" y="57403"/>
                  <a:pt x="262467" y="32003"/>
                </a:cubicBezTo>
                <a:cubicBezTo>
                  <a:pt x="316089" y="6603"/>
                  <a:pt x="368300" y="-15975"/>
                  <a:pt x="440267" y="15069"/>
                </a:cubicBezTo>
                <a:cubicBezTo>
                  <a:pt x="512234" y="46113"/>
                  <a:pt x="619478" y="168880"/>
                  <a:pt x="694267" y="218269"/>
                </a:cubicBezTo>
                <a:cubicBezTo>
                  <a:pt x="769056" y="267658"/>
                  <a:pt x="829028" y="289530"/>
                  <a:pt x="889000" y="31140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1BED056-F2C8-EA41-A65F-3BA5FA3E8A36}"/>
              </a:ext>
            </a:extLst>
          </p:cNvPr>
          <p:cNvSpPr txBox="1"/>
          <p:nvPr/>
        </p:nvSpPr>
        <p:spPr>
          <a:xfrm>
            <a:off x="1058363" y="3557684"/>
            <a:ext cx="1848013" cy="38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Defocusing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4CA5C0-4BAF-EA4B-A1C6-99B529F49373}"/>
              </a:ext>
            </a:extLst>
          </p:cNvPr>
          <p:cNvSpPr txBox="1"/>
          <p:nvPr/>
        </p:nvSpPr>
        <p:spPr>
          <a:xfrm>
            <a:off x="678901" y="877151"/>
            <a:ext cx="2510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Gaussian distribution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AA0EFD-1FC5-964F-99C3-8F48E80B294A}"/>
              </a:ext>
            </a:extLst>
          </p:cNvPr>
          <p:cNvGrpSpPr/>
          <p:nvPr/>
        </p:nvGrpSpPr>
        <p:grpSpPr>
          <a:xfrm>
            <a:off x="6674773" y="3151201"/>
            <a:ext cx="4356100" cy="1016000"/>
            <a:chOff x="6674773" y="3151201"/>
            <a:chExt cx="4356100" cy="1016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5722229-C01F-654B-BE73-096EF84B0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4773" y="3151201"/>
              <a:ext cx="4356100" cy="1016000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1B077B-0291-6743-A491-6A17C73BDF32}"/>
                </a:ext>
              </a:extLst>
            </p:cNvPr>
            <p:cNvSpPr/>
            <p:nvPr/>
          </p:nvSpPr>
          <p:spPr>
            <a:xfrm>
              <a:off x="9770232" y="3492760"/>
              <a:ext cx="418798" cy="6744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80038E-52D7-A244-88A5-2585DA3E1DD5}"/>
              </a:ext>
            </a:extLst>
          </p:cNvPr>
          <p:cNvSpPr/>
          <p:nvPr/>
        </p:nvSpPr>
        <p:spPr>
          <a:xfrm rot="2040513">
            <a:off x="10789124" y="3950592"/>
            <a:ext cx="290946" cy="379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984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65B7E34-3806-794B-ADDD-280602364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0"/>
            <a:ext cx="4335229" cy="42608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A18B23A-0F42-A24C-8B7A-C6BE93C9A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158750"/>
            <a:ext cx="4904509" cy="4121150"/>
          </a:xfrm>
          <a:prstGeom prst="rect">
            <a:avLst/>
          </a:prstGeom>
        </p:spPr>
      </p:pic>
      <p:sp>
        <p:nvSpPr>
          <p:cNvPr id="22" name="Down Arrow 21">
            <a:extLst>
              <a:ext uri="{FF2B5EF4-FFF2-40B4-BE49-F238E27FC236}">
                <a16:creationId xmlns:a16="http://schemas.microsoft.com/office/drawing/2014/main" id="{EEDA801E-CEB2-134F-8848-3A6204DFCC32}"/>
              </a:ext>
            </a:extLst>
          </p:cNvPr>
          <p:cNvSpPr/>
          <p:nvPr/>
        </p:nvSpPr>
        <p:spPr>
          <a:xfrm rot="16200000">
            <a:off x="5722504" y="1854200"/>
            <a:ext cx="673100" cy="9779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D7E873-A64A-AA42-9E8B-BC29375498F8}"/>
              </a:ext>
            </a:extLst>
          </p:cNvPr>
          <p:cNvSpPr txBox="1"/>
          <p:nvPr/>
        </p:nvSpPr>
        <p:spPr>
          <a:xfrm>
            <a:off x="337704" y="4517567"/>
            <a:ext cx="11442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Gaussian distribution (significant prior evidence from MCP)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Tune change from a cell tune of 0.15 (where the ions are collected) to the operating point, is adiabatic and no ions are lost – supported by simulation, but only to tunes lower than 0.25.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718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732BA2-2218-B043-8AB7-9B8052B2B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603" y="202940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FA4015-B4F9-914F-97ED-3D68B023162C}"/>
              </a:ext>
            </a:extLst>
          </p:cNvPr>
          <p:cNvSpPr txBox="1"/>
          <p:nvPr/>
        </p:nvSpPr>
        <p:spPr>
          <a:xfrm>
            <a:off x="707191" y="1166842"/>
            <a:ext cx="11366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the PIC code WARP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Create a 2d trap and apply voltages to the rods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Trap matched distribution of 2e6 ions at a cell tune of 0.15 for 50 rf periods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Adiabatically change tune over 100 rf periods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Store at new tune for 550 rf periods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Study emittance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Saw no evidence of coherent motion for 1/6 and 1/3, saw coherent motion at 1/4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Looked at:</a:t>
            </a:r>
          </a:p>
          <a:p>
            <a:pPr marL="742950" lvl="1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Phase space</a:t>
            </a:r>
          </a:p>
          <a:p>
            <a:pPr marL="742950" lvl="1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Tune footprints</a:t>
            </a:r>
          </a:p>
          <a:p>
            <a:pPr marL="742950" lvl="1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Kurtosis – A measure of the “</a:t>
            </a:r>
            <a:r>
              <a:rPr lang="en-GB" sz="2400" dirty="0" err="1"/>
              <a:t>tailedness</a:t>
            </a:r>
            <a:r>
              <a:rPr lang="en-GB" sz="2400" dirty="0"/>
              <a:t>”  (4</a:t>
            </a:r>
            <a:r>
              <a:rPr lang="en-GB" sz="2400" baseline="30000" dirty="0"/>
              <a:t>th</a:t>
            </a:r>
            <a:r>
              <a:rPr lang="en-GB" sz="2400" dirty="0"/>
              <a:t> moment)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03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21417B-9B4F-1240-A69A-063FBC548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526" y="836436"/>
            <a:ext cx="6591768" cy="4992654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00FCF2E-73E0-624F-9EE1-DBE63349507F}"/>
              </a:ext>
            </a:extLst>
          </p:cNvPr>
          <p:cNvGrpSpPr/>
          <p:nvPr/>
        </p:nvGrpSpPr>
        <p:grpSpPr>
          <a:xfrm>
            <a:off x="24063" y="836436"/>
            <a:ext cx="3810142" cy="5167748"/>
            <a:chOff x="24063" y="215870"/>
            <a:chExt cx="4230436" cy="578831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1D6469C-F55E-0347-84D7-1C69E283F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588" y="215870"/>
              <a:ext cx="3925911" cy="5788314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E1A937-2483-5F48-BF3E-B949B84F74BA}"/>
                </a:ext>
              </a:extLst>
            </p:cNvPr>
            <p:cNvSpPr/>
            <p:nvPr/>
          </p:nvSpPr>
          <p:spPr>
            <a:xfrm>
              <a:off x="24063" y="3103810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7452E7-2EE1-2E42-B18F-F2AC41579F15}"/>
                </a:ext>
              </a:extLst>
            </p:cNvPr>
            <p:cNvSpPr/>
            <p:nvPr/>
          </p:nvSpPr>
          <p:spPr>
            <a:xfrm>
              <a:off x="24063" y="265808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FFFC85-FDA1-FD48-9242-7D1CBFF72075}"/>
              </a:ext>
            </a:extLst>
          </p:cNvPr>
          <p:cNvCxnSpPr>
            <a:cxnSpLocks/>
          </p:cNvCxnSpPr>
          <p:nvPr/>
        </p:nvCxnSpPr>
        <p:spPr>
          <a:xfrm>
            <a:off x="4254499" y="976745"/>
            <a:ext cx="0" cy="50274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BCFD467D-ED79-4447-B8C3-00649537D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603" y="202940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Simulation: tune = 0.25 </a:t>
            </a:r>
            <a:r>
              <a:rPr lang="en-GB" baseline="30000" dirty="0"/>
              <a:t>4, 5, 6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7415C4-2B87-C747-A4CB-EACE15C77CC8}"/>
              </a:ext>
            </a:extLst>
          </p:cNvPr>
          <p:cNvSpPr txBox="1"/>
          <p:nvPr/>
        </p:nvSpPr>
        <p:spPr>
          <a:xfrm>
            <a:off x="2585423" y="2036618"/>
            <a:ext cx="103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Red = 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A16C8A-9810-2149-B86B-2A1B33C509EC}"/>
              </a:ext>
            </a:extLst>
          </p:cNvPr>
          <p:cNvSpPr txBox="1"/>
          <p:nvPr/>
        </p:nvSpPr>
        <p:spPr>
          <a:xfrm>
            <a:off x="2585423" y="1706479"/>
            <a:ext cx="103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Blue = 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3BB0EAA-D966-1C4C-97DC-12E36BAB497C}"/>
              </a:ext>
            </a:extLst>
          </p:cNvPr>
          <p:cNvSpPr txBox="1"/>
          <p:nvPr/>
        </p:nvSpPr>
        <p:spPr>
          <a:xfrm>
            <a:off x="1314521" y="74091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4197DE-67A5-0049-AEB0-613828C5931A}"/>
              </a:ext>
            </a:extLst>
          </p:cNvPr>
          <p:cNvSpPr txBox="1"/>
          <p:nvPr/>
        </p:nvSpPr>
        <p:spPr>
          <a:xfrm>
            <a:off x="1588148" y="74091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436A3C-D2C6-3547-B7AE-BC03F7576EC0}"/>
              </a:ext>
            </a:extLst>
          </p:cNvPr>
          <p:cNvSpPr txBox="1"/>
          <p:nvPr/>
        </p:nvSpPr>
        <p:spPr>
          <a:xfrm>
            <a:off x="2288205" y="74428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90D151-D2D6-4A47-A48D-A8F10AA8D202}"/>
              </a:ext>
            </a:extLst>
          </p:cNvPr>
          <p:cNvSpPr txBox="1"/>
          <p:nvPr/>
        </p:nvSpPr>
        <p:spPr>
          <a:xfrm>
            <a:off x="2001330" y="74880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86BBC90-507C-E346-9469-AC76FECBFF5A}"/>
              </a:ext>
            </a:extLst>
          </p:cNvPr>
          <p:cNvSpPr txBox="1"/>
          <p:nvPr/>
        </p:nvSpPr>
        <p:spPr>
          <a:xfrm>
            <a:off x="3440717" y="473252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E5B09B-EA06-BE49-8E8A-C98EA38152B7}"/>
              </a:ext>
            </a:extLst>
          </p:cNvPr>
          <p:cNvSpPr txBox="1"/>
          <p:nvPr/>
        </p:nvSpPr>
        <p:spPr>
          <a:xfrm>
            <a:off x="3420589" y="364553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284F90A-F779-A94B-8C00-43C5B4294091}"/>
              </a:ext>
            </a:extLst>
          </p:cNvPr>
          <p:cNvSpPr txBox="1"/>
          <p:nvPr/>
        </p:nvSpPr>
        <p:spPr>
          <a:xfrm>
            <a:off x="3420589" y="506278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96B47B8-4936-A24B-92A3-93111DB7FCEE}"/>
              </a:ext>
            </a:extLst>
          </p:cNvPr>
          <p:cNvSpPr txBox="1"/>
          <p:nvPr/>
        </p:nvSpPr>
        <p:spPr>
          <a:xfrm>
            <a:off x="3435167" y="449071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B62F14-4B7B-814D-859D-22B87CB161A0}"/>
              </a:ext>
            </a:extLst>
          </p:cNvPr>
          <p:cNvSpPr txBox="1"/>
          <p:nvPr/>
        </p:nvSpPr>
        <p:spPr>
          <a:xfrm rot="16200000">
            <a:off x="513907" y="4082700"/>
            <a:ext cx="170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RAMP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4DBF1B-6949-3349-BC41-8F1A60934EE4}"/>
              </a:ext>
            </a:extLst>
          </p:cNvPr>
          <p:cNvSpPr/>
          <p:nvPr/>
        </p:nvSpPr>
        <p:spPr>
          <a:xfrm>
            <a:off x="6239021" y="2122018"/>
            <a:ext cx="928468" cy="6673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097AD6F-932B-4747-8BB5-65C02196C866}"/>
              </a:ext>
            </a:extLst>
          </p:cNvPr>
          <p:cNvSpPr/>
          <p:nvPr/>
        </p:nvSpPr>
        <p:spPr>
          <a:xfrm>
            <a:off x="7208839" y="2117117"/>
            <a:ext cx="859125" cy="6673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B5ACFA0-2EA9-1848-AD1B-89779260F993}"/>
              </a:ext>
            </a:extLst>
          </p:cNvPr>
          <p:cNvSpPr/>
          <p:nvPr/>
        </p:nvSpPr>
        <p:spPr>
          <a:xfrm>
            <a:off x="8697299" y="985041"/>
            <a:ext cx="788607" cy="8040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621570F-63BC-284E-90C6-00351CD8DB61}"/>
              </a:ext>
            </a:extLst>
          </p:cNvPr>
          <p:cNvSpPr/>
          <p:nvPr/>
        </p:nvSpPr>
        <p:spPr>
          <a:xfrm>
            <a:off x="9606073" y="1005600"/>
            <a:ext cx="788608" cy="78344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23C0B6E-C1AE-5D45-9F38-27C66ADBEBC7}"/>
              </a:ext>
            </a:extLst>
          </p:cNvPr>
          <p:cNvSpPr/>
          <p:nvPr/>
        </p:nvSpPr>
        <p:spPr>
          <a:xfrm>
            <a:off x="10687686" y="2075811"/>
            <a:ext cx="690631" cy="66736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982C290-C422-AA4A-9F8D-274297B62B20}"/>
              </a:ext>
            </a:extLst>
          </p:cNvPr>
          <p:cNvSpPr/>
          <p:nvPr/>
        </p:nvSpPr>
        <p:spPr>
          <a:xfrm>
            <a:off x="5359178" y="3409007"/>
            <a:ext cx="871892" cy="7892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2891B2B-15D6-0747-8FF0-5726AD700520}"/>
              </a:ext>
            </a:extLst>
          </p:cNvPr>
          <p:cNvSpPr/>
          <p:nvPr/>
        </p:nvSpPr>
        <p:spPr>
          <a:xfrm>
            <a:off x="6239021" y="4445294"/>
            <a:ext cx="859125" cy="78928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7EE81F9-BF31-834E-BEBC-A1CE809C2C4A}"/>
              </a:ext>
            </a:extLst>
          </p:cNvPr>
          <p:cNvSpPr/>
          <p:nvPr/>
        </p:nvSpPr>
        <p:spPr>
          <a:xfrm>
            <a:off x="7183391" y="4445294"/>
            <a:ext cx="859125" cy="78928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7E86ACE-159B-6942-AFD0-F7362D4D66E6}"/>
              </a:ext>
            </a:extLst>
          </p:cNvPr>
          <p:cNvSpPr/>
          <p:nvPr/>
        </p:nvSpPr>
        <p:spPr>
          <a:xfrm>
            <a:off x="10479716" y="3686715"/>
            <a:ext cx="898601" cy="6673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DD60D5F-5EFD-3148-AFB3-D80B2BFD43E6}"/>
              </a:ext>
            </a:extLst>
          </p:cNvPr>
          <p:cNvSpPr/>
          <p:nvPr/>
        </p:nvSpPr>
        <p:spPr>
          <a:xfrm>
            <a:off x="9501808" y="4585014"/>
            <a:ext cx="859124" cy="64956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6E64031-54BE-EA44-A338-A230A40330E6}"/>
              </a:ext>
            </a:extLst>
          </p:cNvPr>
          <p:cNvSpPr/>
          <p:nvPr/>
        </p:nvSpPr>
        <p:spPr>
          <a:xfrm>
            <a:off x="10463814" y="4581386"/>
            <a:ext cx="898601" cy="6611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BF0744-BE3F-3647-8FF7-2B52B63E6AA1}"/>
              </a:ext>
            </a:extLst>
          </p:cNvPr>
          <p:cNvCxnSpPr>
            <a:cxnSpLocks/>
          </p:cNvCxnSpPr>
          <p:nvPr/>
        </p:nvCxnSpPr>
        <p:spPr>
          <a:xfrm flipV="1">
            <a:off x="6027089" y="976745"/>
            <a:ext cx="0" cy="202089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590363A-8EB2-0A4A-BD76-4E304EA8FE0E}"/>
              </a:ext>
            </a:extLst>
          </p:cNvPr>
          <p:cNvCxnSpPr>
            <a:cxnSpLocks/>
          </p:cNvCxnSpPr>
          <p:nvPr/>
        </p:nvCxnSpPr>
        <p:spPr>
          <a:xfrm flipV="1">
            <a:off x="6152983" y="4198289"/>
            <a:ext cx="0" cy="125906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561C05B-85E9-3045-AF86-3AF248600F91}"/>
              </a:ext>
            </a:extLst>
          </p:cNvPr>
          <p:cNvCxnSpPr>
            <a:cxnSpLocks/>
          </p:cNvCxnSpPr>
          <p:nvPr/>
        </p:nvCxnSpPr>
        <p:spPr>
          <a:xfrm flipV="1">
            <a:off x="9470004" y="1963972"/>
            <a:ext cx="23853" cy="104162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DF24435-B7EB-4340-99A2-9774BEA0A38F}"/>
              </a:ext>
            </a:extLst>
          </p:cNvPr>
          <p:cNvCxnSpPr>
            <a:cxnSpLocks/>
          </p:cNvCxnSpPr>
          <p:nvPr/>
        </p:nvCxnSpPr>
        <p:spPr>
          <a:xfrm flipV="1">
            <a:off x="9304352" y="3436458"/>
            <a:ext cx="0" cy="202089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E12E1F7-6FFB-C442-802A-4522E606AEC2}"/>
              </a:ext>
            </a:extLst>
          </p:cNvPr>
          <p:cNvCxnSpPr>
            <a:cxnSpLocks/>
          </p:cNvCxnSpPr>
          <p:nvPr/>
        </p:nvCxnSpPr>
        <p:spPr>
          <a:xfrm flipV="1">
            <a:off x="8008289" y="953523"/>
            <a:ext cx="0" cy="1083095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BC0BCBA-841E-294A-9D4E-96D28FAC8CFD}"/>
              </a:ext>
            </a:extLst>
          </p:cNvPr>
          <p:cNvCxnSpPr>
            <a:cxnSpLocks/>
          </p:cNvCxnSpPr>
          <p:nvPr/>
        </p:nvCxnSpPr>
        <p:spPr>
          <a:xfrm flipV="1">
            <a:off x="10212125" y="2044569"/>
            <a:ext cx="0" cy="96102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6EA3847-46D7-4743-9CC8-1DAF1AF8BBBF}"/>
              </a:ext>
            </a:extLst>
          </p:cNvPr>
          <p:cNvCxnSpPr>
            <a:cxnSpLocks/>
          </p:cNvCxnSpPr>
          <p:nvPr/>
        </p:nvCxnSpPr>
        <p:spPr>
          <a:xfrm flipV="1">
            <a:off x="6906710" y="3484268"/>
            <a:ext cx="0" cy="96102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7A10777-98C5-6A44-8328-72343766B6EE}"/>
              </a:ext>
            </a:extLst>
          </p:cNvPr>
          <p:cNvCxnSpPr>
            <a:cxnSpLocks/>
          </p:cNvCxnSpPr>
          <p:nvPr/>
        </p:nvCxnSpPr>
        <p:spPr>
          <a:xfrm flipV="1">
            <a:off x="9557452" y="3435938"/>
            <a:ext cx="0" cy="114544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B847250-D00C-094C-80AC-E50CA77C5FC2}"/>
              </a:ext>
            </a:extLst>
          </p:cNvPr>
          <p:cNvCxnSpPr>
            <a:cxnSpLocks/>
          </p:cNvCxnSpPr>
          <p:nvPr/>
        </p:nvCxnSpPr>
        <p:spPr>
          <a:xfrm flipV="1">
            <a:off x="11294293" y="953523"/>
            <a:ext cx="0" cy="1091046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A83959C-DA5C-324E-A060-1ED1B2F0B4DA}"/>
              </a:ext>
            </a:extLst>
          </p:cNvPr>
          <p:cNvCxnSpPr>
            <a:cxnSpLocks/>
          </p:cNvCxnSpPr>
          <p:nvPr/>
        </p:nvCxnSpPr>
        <p:spPr>
          <a:xfrm flipV="1">
            <a:off x="8008289" y="3354248"/>
            <a:ext cx="0" cy="1091046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6E790C2-29BC-6144-992A-33AD20CC9145}"/>
              </a:ext>
            </a:extLst>
          </p:cNvPr>
          <p:cNvCxnSpPr>
            <a:cxnSpLocks/>
          </p:cNvCxnSpPr>
          <p:nvPr/>
        </p:nvCxnSpPr>
        <p:spPr>
          <a:xfrm flipV="1">
            <a:off x="11294293" y="3409008"/>
            <a:ext cx="0" cy="236524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955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C9664D4-64DB-B44E-A927-8F93480A9AC9}"/>
              </a:ext>
            </a:extLst>
          </p:cNvPr>
          <p:cNvGrpSpPr/>
          <p:nvPr/>
        </p:nvGrpSpPr>
        <p:grpSpPr>
          <a:xfrm>
            <a:off x="992308" y="1179098"/>
            <a:ext cx="3177234" cy="2489762"/>
            <a:chOff x="24063" y="215870"/>
            <a:chExt cx="4230436" cy="33252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72FA3E0-EC3A-A64D-B522-3DFDF07F7C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107"/>
            <a:stretch/>
          </p:blipFill>
          <p:spPr>
            <a:xfrm>
              <a:off x="328588" y="215870"/>
              <a:ext cx="3925911" cy="288794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17FBE9-B9DE-D941-97E1-E003EBB55A1F}"/>
                </a:ext>
              </a:extLst>
            </p:cNvPr>
            <p:cNvSpPr/>
            <p:nvPr/>
          </p:nvSpPr>
          <p:spPr>
            <a:xfrm>
              <a:off x="24063" y="3103810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E5746A-EED7-7444-99FB-BFCD052B3096}"/>
                </a:ext>
              </a:extLst>
            </p:cNvPr>
            <p:cNvSpPr/>
            <p:nvPr/>
          </p:nvSpPr>
          <p:spPr>
            <a:xfrm>
              <a:off x="192524" y="266700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5C86F9C-B336-0048-80D3-4A3AF0F4F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265" y="273974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Coherent shape and finite stopband width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775C1CF-98ED-5C45-936C-AD00727027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755" t="66708" r="39721"/>
          <a:stretch/>
        </p:blipFill>
        <p:spPr>
          <a:xfrm>
            <a:off x="3295008" y="3787650"/>
            <a:ext cx="1859004" cy="216232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ED675C8-48F6-B542-A5E9-8F1DA3E451F7}"/>
              </a:ext>
            </a:extLst>
          </p:cNvPr>
          <p:cNvCxnSpPr/>
          <p:nvPr/>
        </p:nvCxnSpPr>
        <p:spPr>
          <a:xfrm>
            <a:off x="6244936" y="5442672"/>
            <a:ext cx="51435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CA7B351-EED8-CA44-A9AF-B66DFFFE9EF3}"/>
              </a:ext>
            </a:extLst>
          </p:cNvPr>
          <p:cNvGrpSpPr/>
          <p:nvPr/>
        </p:nvGrpSpPr>
        <p:grpSpPr>
          <a:xfrm>
            <a:off x="5835133" y="1510146"/>
            <a:ext cx="6820996" cy="4320472"/>
            <a:chOff x="5835133" y="1510146"/>
            <a:chExt cx="6820996" cy="432047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4658C5C-7BA6-7242-A1AF-6712E7487A42}"/>
                </a:ext>
              </a:extLst>
            </p:cNvPr>
            <p:cNvSpPr/>
            <p:nvPr/>
          </p:nvSpPr>
          <p:spPr>
            <a:xfrm>
              <a:off x="6244937" y="2386900"/>
              <a:ext cx="4852554" cy="813501"/>
            </a:xfrm>
            <a:prstGeom prst="rect">
              <a:avLst/>
            </a:prstGeom>
            <a:solidFill>
              <a:srgbClr val="FFC000">
                <a:alpha val="4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EB781C5-800C-5045-9F8C-95F8A791E678}"/>
                </a:ext>
              </a:extLst>
            </p:cNvPr>
            <p:cNvSpPr/>
            <p:nvPr/>
          </p:nvSpPr>
          <p:spPr>
            <a:xfrm rot="16200000">
              <a:off x="7343884" y="3018029"/>
              <a:ext cx="3728170" cy="1083889"/>
            </a:xfrm>
            <a:prstGeom prst="rect">
              <a:avLst/>
            </a:prstGeom>
            <a:solidFill>
              <a:srgbClr val="FFC000">
                <a:alpha val="4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C51FF2-97A8-A046-AFC3-689FBBC9E223}"/>
                </a:ext>
              </a:extLst>
            </p:cNvPr>
            <p:cNvSpPr txBox="1"/>
            <p:nvPr/>
          </p:nvSpPr>
          <p:spPr>
            <a:xfrm>
              <a:off x="10744201" y="5461286"/>
              <a:ext cx="1911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X tune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08CE25-37CB-BA42-B2C4-19B1F3FA6270}"/>
                </a:ext>
              </a:extLst>
            </p:cNvPr>
            <p:cNvSpPr txBox="1"/>
            <p:nvPr/>
          </p:nvSpPr>
          <p:spPr>
            <a:xfrm rot="16200000">
              <a:off x="5586844" y="1758435"/>
              <a:ext cx="865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Y tune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76662AD-4B4A-0C43-8909-7FFDFAC68C6E}"/>
                </a:ext>
              </a:extLst>
            </p:cNvPr>
            <p:cNvSpPr/>
            <p:nvPr/>
          </p:nvSpPr>
          <p:spPr>
            <a:xfrm>
              <a:off x="9713213" y="2345336"/>
              <a:ext cx="73402" cy="831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39532EC-01CF-9A4F-BF89-3226C81A5F63}"/>
                </a:ext>
              </a:extLst>
            </p:cNvPr>
            <p:cNvSpPr/>
            <p:nvPr/>
          </p:nvSpPr>
          <p:spPr>
            <a:xfrm>
              <a:off x="9171268" y="2710523"/>
              <a:ext cx="73402" cy="8312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AAAA9B5-3FD3-B04A-9DBC-3EC42782396C}"/>
                </a:ext>
              </a:extLst>
            </p:cNvPr>
            <p:cNvSpPr/>
            <p:nvPr/>
          </p:nvSpPr>
          <p:spPr>
            <a:xfrm>
              <a:off x="8604855" y="3149741"/>
              <a:ext cx="73402" cy="8312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6B3D641-42B6-7C46-B1D1-E6608A919226}"/>
                </a:ext>
              </a:extLst>
            </p:cNvPr>
            <p:cNvSpPr txBox="1"/>
            <p:nvPr/>
          </p:nvSpPr>
          <p:spPr>
            <a:xfrm>
              <a:off x="9786615" y="2327523"/>
              <a:ext cx="9074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88574E4-6777-CE4C-8912-EF49639E26A8}"/>
                </a:ext>
              </a:extLst>
            </p:cNvPr>
            <p:cNvSpPr txBox="1"/>
            <p:nvPr/>
          </p:nvSpPr>
          <p:spPr>
            <a:xfrm>
              <a:off x="9259477" y="2696855"/>
              <a:ext cx="9074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FCEF1C7-DA4D-CE40-BAD4-5FD9B22AB92F}"/>
                </a:ext>
              </a:extLst>
            </p:cNvPr>
            <p:cNvSpPr txBox="1"/>
            <p:nvPr/>
          </p:nvSpPr>
          <p:spPr>
            <a:xfrm>
              <a:off x="8655410" y="3168322"/>
              <a:ext cx="9074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D0495F4-8C86-804F-99C0-05C47C61D6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3981" y="1776980"/>
              <a:ext cx="1578826" cy="1382035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EA7E4F9-DDD8-1C4A-8D6B-ACE054DA966A}"/>
                </a:ext>
              </a:extLst>
            </p:cNvPr>
            <p:cNvSpPr txBox="1"/>
            <p:nvPr/>
          </p:nvSpPr>
          <p:spPr>
            <a:xfrm rot="19063908">
              <a:off x="7912864" y="2010031"/>
              <a:ext cx="23925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accent2">
                      <a:lumMod val="75000"/>
                    </a:schemeClr>
                  </a:solidFill>
                </a:rPr>
                <a:t>Emittance increase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405023A-BE57-8B4B-816F-133271CD3E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44936" y="1714503"/>
              <a:ext cx="0" cy="372816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ABB683B7-ED97-0F43-80D1-90E9BD459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08" y="3769222"/>
            <a:ext cx="2793195" cy="1589735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AAAA6E8-1656-7942-B46C-FB6F0C68BE69}"/>
              </a:ext>
            </a:extLst>
          </p:cNvPr>
          <p:cNvSpPr/>
          <p:nvPr/>
        </p:nvSpPr>
        <p:spPr>
          <a:xfrm>
            <a:off x="3159898" y="3751118"/>
            <a:ext cx="2045947" cy="2192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4864DF4-DCBA-0F48-8ED2-9A57593071BA}"/>
              </a:ext>
            </a:extLst>
          </p:cNvPr>
          <p:cNvCxnSpPr>
            <a:cxnSpLocks/>
          </p:cNvCxnSpPr>
          <p:nvPr/>
        </p:nvCxnSpPr>
        <p:spPr>
          <a:xfrm flipV="1">
            <a:off x="1140854" y="3751119"/>
            <a:ext cx="2019044" cy="11176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F906EDB-0A2D-FD46-9A50-4A268C0D893C}"/>
              </a:ext>
            </a:extLst>
          </p:cNvPr>
          <p:cNvCxnSpPr>
            <a:cxnSpLocks/>
          </p:cNvCxnSpPr>
          <p:nvPr/>
        </p:nvCxnSpPr>
        <p:spPr>
          <a:xfrm>
            <a:off x="1140854" y="5106390"/>
            <a:ext cx="2018029" cy="8372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29C44B8-1B28-634D-B4A7-1B3F46A317F2}"/>
              </a:ext>
            </a:extLst>
          </p:cNvPr>
          <p:cNvSpPr txBox="1"/>
          <p:nvPr/>
        </p:nvSpPr>
        <p:spPr>
          <a:xfrm>
            <a:off x="88708" y="1083875"/>
            <a:ext cx="282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Simulation: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197FCF-A05F-6D4E-B4FA-87FC90E3F437}"/>
              </a:ext>
            </a:extLst>
          </p:cNvPr>
          <p:cNvSpPr txBox="1"/>
          <p:nvPr/>
        </p:nvSpPr>
        <p:spPr>
          <a:xfrm>
            <a:off x="123131" y="3505139"/>
            <a:ext cx="282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Experiment: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A4096BF-9534-F24A-8A6A-1FC512F44181}"/>
              </a:ext>
            </a:extLst>
          </p:cNvPr>
          <p:cNvCxnSpPr>
            <a:cxnSpLocks/>
          </p:cNvCxnSpPr>
          <p:nvPr/>
        </p:nvCxnSpPr>
        <p:spPr>
          <a:xfrm>
            <a:off x="5548909" y="1023934"/>
            <a:ext cx="0" cy="50274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6FFA91-508A-214D-8A57-376842435261}"/>
              </a:ext>
            </a:extLst>
          </p:cNvPr>
          <p:cNvCxnSpPr>
            <a:cxnSpLocks/>
          </p:cNvCxnSpPr>
          <p:nvPr/>
        </p:nvCxnSpPr>
        <p:spPr>
          <a:xfrm>
            <a:off x="8011886" y="4125686"/>
            <a:ext cx="65413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1450BD-D6C9-3A4D-8511-2584CCAD195A}"/>
              </a:ext>
            </a:extLst>
          </p:cNvPr>
          <p:cNvCxnSpPr>
            <a:cxnSpLocks/>
          </p:cNvCxnSpPr>
          <p:nvPr/>
        </p:nvCxnSpPr>
        <p:spPr>
          <a:xfrm>
            <a:off x="8678257" y="4125686"/>
            <a:ext cx="0" cy="74312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0AEDB59-BD0E-D94D-B68A-02A5DFD34C14}"/>
              </a:ext>
            </a:extLst>
          </p:cNvPr>
          <p:cNvCxnSpPr>
            <a:cxnSpLocks/>
          </p:cNvCxnSpPr>
          <p:nvPr/>
        </p:nvCxnSpPr>
        <p:spPr>
          <a:xfrm flipH="1">
            <a:off x="8678257" y="4125686"/>
            <a:ext cx="1071657" cy="74312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BF60ED6-01AA-1E47-A6C7-0A9FE1593AD0}"/>
              </a:ext>
            </a:extLst>
          </p:cNvPr>
          <p:cNvCxnSpPr/>
          <p:nvPr/>
        </p:nvCxnSpPr>
        <p:spPr>
          <a:xfrm flipV="1">
            <a:off x="7859486" y="3668860"/>
            <a:ext cx="0" cy="12950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B668E7C-94B0-DA43-933B-3E9F15064E76}"/>
              </a:ext>
            </a:extLst>
          </p:cNvPr>
          <p:cNvCxnSpPr>
            <a:cxnSpLocks/>
          </p:cNvCxnSpPr>
          <p:nvPr/>
        </p:nvCxnSpPr>
        <p:spPr>
          <a:xfrm>
            <a:off x="7872493" y="4963886"/>
            <a:ext cx="270842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A9564D6-8A09-4945-80B3-0E059DB508B7}"/>
              </a:ext>
            </a:extLst>
          </p:cNvPr>
          <p:cNvCxnSpPr>
            <a:cxnSpLocks/>
          </p:cNvCxnSpPr>
          <p:nvPr/>
        </p:nvCxnSpPr>
        <p:spPr>
          <a:xfrm flipH="1">
            <a:off x="9744747" y="4120497"/>
            <a:ext cx="79869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A6CFAD4-73AD-E347-9BD9-F8F1E4F47950}"/>
              </a:ext>
            </a:extLst>
          </p:cNvPr>
          <p:cNvSpPr txBox="1"/>
          <p:nvPr/>
        </p:nvSpPr>
        <p:spPr>
          <a:xfrm>
            <a:off x="10012809" y="4916020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tune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DA9DFE-4148-D047-AE1C-B7D67593E0AA}"/>
              </a:ext>
            </a:extLst>
          </p:cNvPr>
          <p:cNvSpPr txBox="1"/>
          <p:nvPr/>
        </p:nvSpPr>
        <p:spPr>
          <a:xfrm rot="16200000">
            <a:off x="6670235" y="3842889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Ion number</a:t>
            </a:r>
          </a:p>
        </p:txBody>
      </p:sp>
    </p:spTree>
    <p:extLst>
      <p:ext uri="{BB962C8B-B14F-4D97-AF65-F5344CB8AC3E}">
        <p14:creationId xmlns:p14="http://schemas.microsoft.com/office/powerpoint/2010/main" val="72623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A3999-303C-C144-83D0-0D3E0C3B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968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407CD-65E7-2D4A-8931-6BFF0D1A4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8464"/>
            <a:ext cx="10515600" cy="4986341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How is a LPT useful for accelerator physics? 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What is a linear Paul trap (LPT) and how do they work? 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Which accelerator physics questions can we answer with a Paul trap?</a:t>
            </a:r>
          </a:p>
          <a:p>
            <a:pPr>
              <a:buClr>
                <a:srgbClr val="FF0000"/>
              </a:buClr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High intensity resonance studies.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Commissioning of the Intense Beam Experiment (IBEX) at RAL.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experiments using IBEX.</a:t>
            </a:r>
          </a:p>
          <a:p>
            <a:pPr>
              <a:buClr>
                <a:srgbClr val="0070C0"/>
              </a:buClr>
            </a:pPr>
            <a:r>
              <a:rPr lang="en-GB" dirty="0"/>
              <a:t>Nonlinear integrable optics (NIO) – can it be tested on a Paul trap? 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Experimental progress towards NIO.</a:t>
            </a:r>
          </a:p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Further diagnostics for Paul traps.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Future work.</a:t>
            </a: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35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B8AD5-D4A9-1F4B-8262-84B8BC13CA96}"/>
              </a:ext>
            </a:extLst>
          </p:cNvPr>
          <p:cNvSpPr txBox="1"/>
          <p:nvPr/>
        </p:nvSpPr>
        <p:spPr>
          <a:xfrm>
            <a:off x="5840129" y="4867910"/>
            <a:ext cx="794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A</a:t>
            </a:r>
            <a:r>
              <a:rPr lang="en-GB" sz="4000" baseline="-25000" dirty="0"/>
              <a:t>m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A7A22999-AA2C-9648-AE02-3A5F45A0180D}"/>
              </a:ext>
            </a:extLst>
          </p:cNvPr>
          <p:cNvSpPr/>
          <p:nvPr/>
        </p:nvSpPr>
        <p:spPr>
          <a:xfrm rot="16200000">
            <a:off x="5221947" y="4889780"/>
            <a:ext cx="541421" cy="68622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EE48D4-ED2F-C54E-B6B3-5DB713C3C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411" y="486410"/>
            <a:ext cx="5842000" cy="4381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52F1D9-A33D-8843-945C-4C7934212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370" y="486410"/>
            <a:ext cx="4335229" cy="426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58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277379-99F8-9147-8AA8-CBC3B395F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0" y="1320800"/>
            <a:ext cx="5842000" cy="43815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63E45BC-51D6-5E48-9010-142762651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968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Interpretation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4E748E-D118-6F43-99A4-B72717A7C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26" y="1000018"/>
            <a:ext cx="6022474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Many resonances are in competition at each tune!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Peak in emittance growth did not occur at the location predicted by the C</a:t>
            </a:r>
            <a:r>
              <a:rPr kumimoji="0" lang="en-US" altLang="en-US" sz="2400" b="0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factors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Experimental C</a:t>
            </a:r>
            <a:r>
              <a:rPr lang="en-US" altLang="en-US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factor &lt; Theoretical C</a:t>
            </a:r>
            <a:r>
              <a:rPr kumimoji="0" lang="en-US" altLang="en-US" sz="2400" b="0" i="0" u="none" strike="noStrike" cap="none" normalizeH="0" baseline="-250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2</a:t>
            </a:r>
            <a:endParaRPr kumimoji="0" lang="en-US" altLang="en-US" sz="2400" b="0" i="0" u="none" strike="noStrike" cap="none" normalizeH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explained by stop band width and 4</a:t>
            </a:r>
            <a:r>
              <a:rPr lang="en-US" altLang="en-US" sz="2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altLang="en-US" sz="2400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order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 shows that for 1/8 and 1/6 shift in tune doesn’t differ from that predicted incoherently, suggesting coherent oscillations may be landau damped</a:t>
            </a:r>
            <a:r>
              <a:rPr lang="en-US" altLang="en-US" sz="2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endParaRPr lang="en-US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Simulation also showed no coherent excitation </a:t>
            </a:r>
          </a:p>
        </p:txBody>
      </p:sp>
    </p:spTree>
    <p:extLst>
      <p:ext uri="{BB962C8B-B14F-4D97-AF65-F5344CB8AC3E}">
        <p14:creationId xmlns:p14="http://schemas.microsoft.com/office/powerpoint/2010/main" val="2660546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9E2D97C-0C44-C34D-8884-2F0CA2A12AED}"/>
              </a:ext>
            </a:extLst>
          </p:cNvPr>
          <p:cNvGrpSpPr/>
          <p:nvPr/>
        </p:nvGrpSpPr>
        <p:grpSpPr>
          <a:xfrm>
            <a:off x="3175000" y="1670957"/>
            <a:ext cx="5842000" cy="4381500"/>
            <a:chOff x="6096000" y="1099457"/>
            <a:chExt cx="5842000" cy="43815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AACCA60-61CE-7642-8453-A21413DC1BD4}"/>
                </a:ext>
              </a:extLst>
            </p:cNvPr>
            <p:cNvGrpSpPr/>
            <p:nvPr/>
          </p:nvGrpSpPr>
          <p:grpSpPr>
            <a:xfrm>
              <a:off x="6096000" y="1099457"/>
              <a:ext cx="5842000" cy="4381500"/>
              <a:chOff x="6096000" y="1099457"/>
              <a:chExt cx="5842000" cy="43815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D9CAF48-94F3-D946-86C4-FD4FB9F22C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96000" y="1099457"/>
                <a:ext cx="5842000" cy="4381500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2D41720-7139-0241-8489-E49092805D97}"/>
                  </a:ext>
                </a:extLst>
              </p:cNvPr>
              <p:cNvSpPr/>
              <p:nvPr/>
            </p:nvSpPr>
            <p:spPr>
              <a:xfrm>
                <a:off x="6792686" y="5050971"/>
                <a:ext cx="4561114" cy="1850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0CE8FFF-052C-DF4A-A4DC-61B14056C84E}"/>
                </a:ext>
              </a:extLst>
            </p:cNvPr>
            <p:cNvSpPr txBox="1"/>
            <p:nvPr/>
          </p:nvSpPr>
          <p:spPr>
            <a:xfrm>
              <a:off x="7232192" y="4989610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46187A-9EFE-2140-B07A-AFE0C31DD736}"/>
                </a:ext>
              </a:extLst>
            </p:cNvPr>
            <p:cNvSpPr txBox="1"/>
            <p:nvPr/>
          </p:nvSpPr>
          <p:spPr>
            <a:xfrm>
              <a:off x="7983157" y="4989609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647EF9-42B0-5C4B-B2E1-5BFDCAB6B176}"/>
                </a:ext>
              </a:extLst>
            </p:cNvPr>
            <p:cNvSpPr txBox="1"/>
            <p:nvPr/>
          </p:nvSpPr>
          <p:spPr>
            <a:xfrm>
              <a:off x="8734122" y="4989610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8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A04CB7-A513-3C4D-B6F0-928C46D553A3}"/>
                </a:ext>
              </a:extLst>
            </p:cNvPr>
            <p:cNvSpPr txBox="1"/>
            <p:nvPr/>
          </p:nvSpPr>
          <p:spPr>
            <a:xfrm>
              <a:off x="9453935" y="4989609"/>
              <a:ext cx="509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E14010-2735-4C46-90D6-FF106686BC0F}"/>
                </a:ext>
              </a:extLst>
            </p:cNvPr>
            <p:cNvSpPr txBox="1"/>
            <p:nvPr/>
          </p:nvSpPr>
          <p:spPr>
            <a:xfrm>
              <a:off x="10181921" y="5018313"/>
              <a:ext cx="496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DC32080-D14D-044E-BEC2-8D6290845539}"/>
                </a:ext>
              </a:extLst>
            </p:cNvPr>
            <p:cNvSpPr txBox="1"/>
            <p:nvPr/>
          </p:nvSpPr>
          <p:spPr>
            <a:xfrm>
              <a:off x="10932886" y="4989609"/>
              <a:ext cx="5859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14</a:t>
              </a:r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932B8AA7-F39B-EB48-91F6-31580A3B7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936" y="146900"/>
            <a:ext cx="10515600" cy="180714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Similar experiments have since been performed on IBEX comparing equal and unequal tunes in the transverse directions</a:t>
            </a:r>
            <a:r>
              <a:rPr lang="en-GB" baseline="30000" dirty="0"/>
              <a:t>8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C6FD99-8035-C745-A81A-57E24F7A18D2}"/>
              </a:ext>
            </a:extLst>
          </p:cNvPr>
          <p:cNvSpPr txBox="1"/>
          <p:nvPr/>
        </p:nvSpPr>
        <p:spPr>
          <a:xfrm>
            <a:off x="5292178" y="2857500"/>
            <a:ext cx="1607644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Unequal tunes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D94DE-CD0C-7444-A68F-6B077E940FBF}"/>
              </a:ext>
            </a:extLst>
          </p:cNvPr>
          <p:cNvSpPr txBox="1"/>
          <p:nvPr/>
        </p:nvSpPr>
        <p:spPr>
          <a:xfrm>
            <a:off x="6404242" y="4640748"/>
            <a:ext cx="1607644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Equal tunes</a:t>
            </a:r>
          </a:p>
        </p:txBody>
      </p:sp>
    </p:spTree>
    <p:extLst>
      <p:ext uri="{BB962C8B-B14F-4D97-AF65-F5344CB8AC3E}">
        <p14:creationId xmlns:p14="http://schemas.microsoft.com/office/powerpoint/2010/main" val="256781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94502-D789-8C4A-8FA5-B223DB86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5634"/>
            <a:ext cx="10515600" cy="340725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want to know the location of (and understand!) dangerous resonances to help with the understanding and operation of current machines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want to investigate novel schemes for creating high intensity beams.</a:t>
            </a: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2AF08AC-0D10-EB46-A354-AC1660FD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53" y="748089"/>
            <a:ext cx="10515600" cy="660111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What can we discover using IBEX?</a:t>
            </a:r>
          </a:p>
        </p:txBody>
      </p:sp>
    </p:spTree>
    <p:extLst>
      <p:ext uri="{BB962C8B-B14F-4D97-AF65-F5344CB8AC3E}">
        <p14:creationId xmlns:p14="http://schemas.microsoft.com/office/powerpoint/2010/main" val="2476731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BC88DDE-9E07-CE42-A15C-DE4EEBD30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54" y="73520"/>
            <a:ext cx="10956236" cy="924029"/>
          </a:xfrm>
        </p:spPr>
        <p:txBody>
          <a:bodyPr>
            <a:normAutofit fontScale="90000"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en-GB" dirty="0"/>
              <a:t>Future accelerators (Nonlinear Integrable Optics)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81BAC1-9B58-5349-8E23-8D39BEF8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254" y="997549"/>
            <a:ext cx="11478126" cy="4351338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linear accelerators the motion is </a:t>
            </a:r>
            <a:r>
              <a:rPr lang="en-GB" dirty="0">
                <a:solidFill>
                  <a:srgbClr val="0070C0"/>
                </a:solidFill>
              </a:rPr>
              <a:t>integrable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it is known to be bounded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exactly what we want, the beam won’t be lost!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Susceptible to resonances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Realistically an accelerator can never be totally linear (</a:t>
            </a:r>
            <a:r>
              <a:rPr lang="en-GB" dirty="0">
                <a:solidFill>
                  <a:srgbClr val="FF0000"/>
                </a:solidFill>
              </a:rPr>
              <a:t>errors + space charge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Nonlinearities -&gt; no longer integrable due to </a:t>
            </a:r>
            <a:r>
              <a:rPr lang="en-GB" dirty="0">
                <a:solidFill>
                  <a:srgbClr val="0070C0"/>
                </a:solidFill>
              </a:rPr>
              <a:t>coupling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between x and y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ACFA88-1EAC-1C49-9B7D-2EED91AD2683}"/>
              </a:ext>
            </a:extLst>
          </p:cNvPr>
          <p:cNvSpPr txBox="1">
            <a:spLocks/>
          </p:cNvSpPr>
          <p:nvPr/>
        </p:nvSpPr>
        <p:spPr>
          <a:xfrm>
            <a:off x="577254" y="3666067"/>
            <a:ext cx="8277725" cy="1362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integrable system where small perturbations are allowed</a:t>
            </a:r>
          </a:p>
          <a:p>
            <a:pPr>
              <a:buClr>
                <a:srgbClr val="FF0000"/>
              </a:buClr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Fermilab they found such a system</a:t>
            </a:r>
            <a:r>
              <a:rPr lang="en-GB" sz="22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FF0000"/>
              </a:buClr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Unfortunately it requires a complicated potential</a:t>
            </a:r>
          </a:p>
          <a:p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EB9238-5EFD-3F4B-8B57-C32306B26E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82" r="2954" b="9449"/>
          <a:stretch/>
        </p:blipFill>
        <p:spPr>
          <a:xfrm>
            <a:off x="444733" y="5176338"/>
            <a:ext cx="8235441" cy="684113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FADF2943-901F-1541-9435-670C7056D8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9" r="2002"/>
          <a:stretch/>
        </p:blipFill>
        <p:spPr>
          <a:xfrm>
            <a:off x="9248446" y="3725693"/>
            <a:ext cx="2498821" cy="221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46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EC38-13FE-A344-A849-417271A79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9089" y="126251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Non-linear integrable optics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BBCC2F6-815A-B449-974D-FC20CBD37BC4}"/>
              </a:ext>
            </a:extLst>
          </p:cNvPr>
          <p:cNvSpPr txBox="1">
            <a:spLocks/>
          </p:cNvSpPr>
          <p:nvPr/>
        </p:nvSpPr>
        <p:spPr>
          <a:xfrm>
            <a:off x="320040" y="1530826"/>
            <a:ext cx="8147066" cy="304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Requires round beams and n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2" charset="2"/>
              </a:rPr>
              <a:t>p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phase advance</a:t>
            </a:r>
          </a:p>
          <a:p>
            <a:pPr lvl="1"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called a “T-insert”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Quasi-integrable version involves only octupoles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Octupole must vary in strength proportional to 1/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2" charset="2"/>
              </a:rPr>
              <a:t>b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2" charset="2"/>
              </a:rPr>
              <a:t>3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BE3E0A-1643-1845-807D-A0D4FA578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8423" y="1330515"/>
            <a:ext cx="3783563" cy="22476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60A808-717F-3C43-8755-9368B969C9C8}"/>
              </a:ext>
            </a:extLst>
          </p:cNvPr>
          <p:cNvSpPr/>
          <p:nvPr/>
        </p:nvSpPr>
        <p:spPr>
          <a:xfrm>
            <a:off x="9585188" y="3578176"/>
            <a:ext cx="1524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from [12]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1ED7D3-E4D3-2B41-8DA0-B53DE483330B}"/>
              </a:ext>
            </a:extLst>
          </p:cNvPr>
          <p:cNvSpPr txBox="1"/>
          <p:nvPr/>
        </p:nvSpPr>
        <p:spPr>
          <a:xfrm>
            <a:off x="422910" y="4504209"/>
            <a:ext cx="1097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test in a Paul trap we require 2 things: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be able to create a good enough T-insert with the Paul trap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at the same time be able to create the correct octupole potential</a:t>
            </a:r>
          </a:p>
        </p:txBody>
      </p:sp>
    </p:spTree>
    <p:extLst>
      <p:ext uri="{BB962C8B-B14F-4D97-AF65-F5344CB8AC3E}">
        <p14:creationId xmlns:p14="http://schemas.microsoft.com/office/powerpoint/2010/main" val="280090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EE71D2-24BE-9445-A08F-6F390F7D5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160" y="3429000"/>
            <a:ext cx="9346294" cy="248915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28509B2-28E3-5847-A885-DF1618A8D951}"/>
              </a:ext>
            </a:extLst>
          </p:cNvPr>
          <p:cNvGrpSpPr/>
          <p:nvPr/>
        </p:nvGrpSpPr>
        <p:grpSpPr>
          <a:xfrm>
            <a:off x="2951647" y="182880"/>
            <a:ext cx="5253990" cy="3429000"/>
            <a:chOff x="-88899" y="203200"/>
            <a:chExt cx="6121400" cy="473017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6123F0-1C2C-F640-B354-6BAFDDD9B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606714" y="-492413"/>
              <a:ext cx="4730173" cy="61214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BAC326B-EBF5-2F4A-8C87-3ABAA233A331}"/>
                </a:ext>
              </a:extLst>
            </p:cNvPr>
            <p:cNvSpPr/>
            <p:nvPr/>
          </p:nvSpPr>
          <p:spPr>
            <a:xfrm>
              <a:off x="4583491" y="989215"/>
              <a:ext cx="337644" cy="2988593"/>
            </a:xfrm>
            <a:prstGeom prst="rect">
              <a:avLst/>
            </a:prstGeom>
            <a:solidFill>
              <a:schemeClr val="accent1">
                <a:alpha val="47000"/>
              </a:schemeClr>
            </a:solidFill>
            <a:ln>
              <a:solidFill>
                <a:schemeClr val="accent1">
                  <a:lumMod val="75000"/>
                  <a:alpha val="3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867947F-3F52-FC4D-8B3B-BF57ACA86853}"/>
                </a:ext>
              </a:extLst>
            </p:cNvPr>
            <p:cNvSpPr/>
            <p:nvPr/>
          </p:nvSpPr>
          <p:spPr>
            <a:xfrm>
              <a:off x="1676807" y="989214"/>
              <a:ext cx="337644" cy="2988593"/>
            </a:xfrm>
            <a:prstGeom prst="rect">
              <a:avLst/>
            </a:prstGeom>
            <a:solidFill>
              <a:schemeClr val="accent1">
                <a:alpha val="47000"/>
              </a:schemeClr>
            </a:solidFill>
            <a:ln>
              <a:solidFill>
                <a:schemeClr val="accent1">
                  <a:lumMod val="75000"/>
                  <a:alpha val="3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85957C66-5F2E-BB4B-9FBF-B1689095F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11541" y="0"/>
            <a:ext cx="10515600" cy="950495"/>
          </a:xfrm>
        </p:spPr>
        <p:txBody>
          <a:bodyPr/>
          <a:lstStyle/>
          <a:p>
            <a:pPr algn="ctr"/>
            <a:r>
              <a:rPr lang="en-GB" dirty="0"/>
              <a:t>1. T-insert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0D716B-1E5C-5B44-9A22-AE652E085295}"/>
              </a:ext>
            </a:extLst>
          </p:cNvPr>
          <p:cNvCxnSpPr/>
          <p:nvPr/>
        </p:nvCxnSpPr>
        <p:spPr>
          <a:xfrm>
            <a:off x="4467150" y="3084576"/>
            <a:ext cx="0" cy="142646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BF7830-377E-AA49-8F0E-F2AEEF0C9F5C}"/>
              </a:ext>
            </a:extLst>
          </p:cNvPr>
          <p:cNvCxnSpPr>
            <a:cxnSpLocks/>
          </p:cNvCxnSpPr>
          <p:nvPr/>
        </p:nvCxnSpPr>
        <p:spPr>
          <a:xfrm flipH="1">
            <a:off x="5631486" y="3011424"/>
            <a:ext cx="1620267" cy="14996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389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178E49E-D322-4A4B-AC92-84C2878D1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50495"/>
          </a:xfrm>
        </p:spPr>
        <p:txBody>
          <a:bodyPr/>
          <a:lstStyle/>
          <a:p>
            <a:pPr algn="ctr"/>
            <a:r>
              <a:rPr lang="en-GB" dirty="0"/>
              <a:t>2. Quadrupole + Octupole trap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A01F054-F3C7-B54C-8BF5-A56B0BC4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0495"/>
            <a:ext cx="10928684" cy="607447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Building heavily on work from Hiroshima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CECB583-2576-EC43-A486-D09988D7A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938" y="1641220"/>
            <a:ext cx="5122241" cy="40557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732D9A9-B8AA-424E-B3A6-509308B2F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771" y="1643011"/>
            <a:ext cx="4807489" cy="42644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9E9BAD-1313-F246-85AE-57115625CED5}"/>
              </a:ext>
            </a:extLst>
          </p:cNvPr>
          <p:cNvSpPr txBox="1"/>
          <p:nvPr/>
        </p:nvSpPr>
        <p:spPr>
          <a:xfrm rot="16200000">
            <a:off x="4531454" y="2502206"/>
            <a:ext cx="2656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Voltage (V)</a:t>
            </a:r>
          </a:p>
        </p:txBody>
      </p:sp>
    </p:spTree>
    <p:extLst>
      <p:ext uri="{BB962C8B-B14F-4D97-AF65-F5344CB8AC3E}">
        <p14:creationId xmlns:p14="http://schemas.microsoft.com/office/powerpoint/2010/main" val="3660534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8E2EB8-20E5-5C43-BD2C-C4D2EF624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1" r="8141"/>
          <a:stretch/>
        </p:blipFill>
        <p:spPr>
          <a:xfrm>
            <a:off x="3272626" y="146387"/>
            <a:ext cx="3398045" cy="2946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2B10EE-9619-F548-959B-DF48304CB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8071" y="0"/>
            <a:ext cx="3577612" cy="3102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B454AE-1D5F-984F-9F9B-0986B14A46CC}"/>
              </a:ext>
            </a:extLst>
          </p:cNvPr>
          <p:cNvSpPr txBox="1"/>
          <p:nvPr/>
        </p:nvSpPr>
        <p:spPr>
          <a:xfrm>
            <a:off x="6752073" y="1665259"/>
            <a:ext cx="17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21233"/>
                </a:solidFill>
                <a:latin typeface="Helvetica" pitchFamily="2" charset="0"/>
              </a:rPr>
              <a:t>Dynamic Ap = 2.6 mm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3029AB-2A58-9E4B-85E0-D990063B3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626" y="3090740"/>
            <a:ext cx="3580002" cy="2844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5AED57-24AB-A240-95A9-8A2F115B0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3633" y="3090740"/>
            <a:ext cx="3306488" cy="2858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16A012-DCE6-A54C-9CE4-8D9E7548B193}"/>
              </a:ext>
            </a:extLst>
          </p:cNvPr>
          <p:cNvSpPr txBox="1"/>
          <p:nvPr/>
        </p:nvSpPr>
        <p:spPr>
          <a:xfrm>
            <a:off x="6833476" y="4610260"/>
            <a:ext cx="17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21233"/>
                </a:solidFill>
                <a:latin typeface="Helvetica" pitchFamily="2" charset="0"/>
              </a:rPr>
              <a:t>Dynamic Ap = 2.1 mm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166F27-E9F6-DD42-84FE-2554B3000F34}"/>
              </a:ext>
            </a:extLst>
          </p:cNvPr>
          <p:cNvCxnSpPr>
            <a:cxnSpLocks/>
          </p:cNvCxnSpPr>
          <p:nvPr/>
        </p:nvCxnSpPr>
        <p:spPr>
          <a:xfrm>
            <a:off x="3272626" y="3008709"/>
            <a:ext cx="8853057" cy="8203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C36D55D4-CBA2-B540-90E0-B534B9683ADC}"/>
              </a:ext>
            </a:extLst>
          </p:cNvPr>
          <p:cNvSpPr/>
          <p:nvPr/>
        </p:nvSpPr>
        <p:spPr>
          <a:xfrm>
            <a:off x="143223" y="911534"/>
            <a:ext cx="29474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Dynamic aperture and tune spread over 1000 periods.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The T-insert is applied using a single matrix transformation.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The colour bar shows the log of the change in tune over the simulation for particles within the dynamic aperture.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Grey regions are particles that survived but are outside of the dynamic aperture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10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TeXGyreTermes"/>
              </a:rPr>
              <a:t>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F72BD4-27C7-9548-B866-FB96CE253B51}"/>
              </a:ext>
            </a:extLst>
          </p:cNvPr>
          <p:cNvSpPr txBox="1"/>
          <p:nvPr/>
        </p:nvSpPr>
        <p:spPr>
          <a:xfrm>
            <a:off x="6752073" y="442526"/>
            <a:ext cx="17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21233"/>
                </a:solidFill>
                <a:latin typeface="Helvetica" pitchFamily="2" charset="0"/>
              </a:rPr>
              <a:t>Perfect octupole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96B6F3-4B11-9F40-AEE9-ABDE112A0AD7}"/>
              </a:ext>
            </a:extLst>
          </p:cNvPr>
          <p:cNvSpPr txBox="1"/>
          <p:nvPr/>
        </p:nvSpPr>
        <p:spPr>
          <a:xfrm>
            <a:off x="6752073" y="3538722"/>
            <a:ext cx="17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121233"/>
                </a:solidFill>
                <a:latin typeface="Helvetica" pitchFamily="2" charset="0"/>
              </a:rPr>
              <a:t>Realistic Octupole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20059-5BDC-604E-94C7-733A426AA6AD}"/>
              </a:ext>
            </a:extLst>
          </p:cNvPr>
          <p:cNvSpPr txBox="1"/>
          <p:nvPr/>
        </p:nvSpPr>
        <p:spPr>
          <a:xfrm rot="16200000">
            <a:off x="6297832" y="931724"/>
            <a:ext cx="908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Log(</a:t>
            </a:r>
            <a:r>
              <a:rPr lang="en-GB" sz="1400" dirty="0">
                <a:latin typeface="Symbol" pitchFamily="2" charset="2"/>
              </a:rPr>
              <a:t>Du</a:t>
            </a:r>
            <a:r>
              <a:rPr lang="en-GB" sz="140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20A044-C106-8F48-BBD7-985F4C219169}"/>
              </a:ext>
            </a:extLst>
          </p:cNvPr>
          <p:cNvSpPr txBox="1"/>
          <p:nvPr/>
        </p:nvSpPr>
        <p:spPr>
          <a:xfrm rot="16200000">
            <a:off x="11625147" y="881059"/>
            <a:ext cx="908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Log(</a:t>
            </a:r>
            <a:r>
              <a:rPr lang="en-GB" sz="1400" dirty="0">
                <a:latin typeface="Symbol" pitchFamily="2" charset="2"/>
              </a:rPr>
              <a:t>Du</a:t>
            </a:r>
            <a:r>
              <a:rPr lang="en-GB" sz="1400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237550-0E73-944D-A9A0-23B4A3E01FBC}"/>
              </a:ext>
            </a:extLst>
          </p:cNvPr>
          <p:cNvSpPr txBox="1"/>
          <p:nvPr/>
        </p:nvSpPr>
        <p:spPr>
          <a:xfrm rot="16200000">
            <a:off x="6335253" y="3794046"/>
            <a:ext cx="908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Log(</a:t>
            </a:r>
            <a:r>
              <a:rPr lang="en-GB" sz="1400" dirty="0">
                <a:latin typeface="Symbol" pitchFamily="2" charset="2"/>
              </a:rPr>
              <a:t>Du</a:t>
            </a:r>
            <a:r>
              <a:rPr lang="en-GB" sz="14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4D3BE9-80A6-9B46-B502-5D2FB7AEB05F}"/>
              </a:ext>
            </a:extLst>
          </p:cNvPr>
          <p:cNvSpPr txBox="1"/>
          <p:nvPr/>
        </p:nvSpPr>
        <p:spPr>
          <a:xfrm rot="16200000">
            <a:off x="11517291" y="3839075"/>
            <a:ext cx="908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Log(</a:t>
            </a:r>
            <a:r>
              <a:rPr lang="en-GB" sz="1400" dirty="0">
                <a:latin typeface="Symbol" pitchFamily="2" charset="2"/>
              </a:rPr>
              <a:t>Du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7381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F98F0-F82C-8E4A-9823-63D32BA3D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8939"/>
            <a:ext cx="10515600" cy="4351338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Paul trap is a useful tool for accelerator physics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can study a range of effects, from coherent resonances through to resonant crossing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SPOD (Hiroshima) was used for a detailed study of coherent resonances. 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IBEX is now up and running!</a:t>
            </a:r>
          </a:p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Based on preliminary experiments and simulation results we are planning an upgrade to an octupole trap to investigate nonlinear integrable optics.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297A9F-D574-7145-966C-513F554E8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101" y="206523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Conclusions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205350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CB819-9572-FB46-9FAB-FE8992D92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755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Why is achieving high intensity difficult?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6ADAA2-58BE-1948-90DC-16A001002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09" y="1119352"/>
            <a:ext cx="4190770" cy="417912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32AC2B5D-264A-7A40-BABC-5539F8B5ABAF}"/>
              </a:ext>
            </a:extLst>
          </p:cNvPr>
          <p:cNvSpPr/>
          <p:nvPr/>
        </p:nvSpPr>
        <p:spPr>
          <a:xfrm>
            <a:off x="2714674" y="2590350"/>
            <a:ext cx="163135" cy="1427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4668EC-3C63-1A4B-833E-F7FF4B9F97BF}"/>
              </a:ext>
            </a:extLst>
          </p:cNvPr>
          <p:cNvSpPr txBox="1"/>
          <p:nvPr/>
        </p:nvSpPr>
        <p:spPr>
          <a:xfrm>
            <a:off x="2074459" y="5265401"/>
            <a:ext cx="2947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Tune in 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580C67-8233-FF4F-BA9B-67C82374A34B}"/>
              </a:ext>
            </a:extLst>
          </p:cNvPr>
          <p:cNvSpPr txBox="1"/>
          <p:nvPr/>
        </p:nvSpPr>
        <p:spPr>
          <a:xfrm rot="16200000">
            <a:off x="-1276539" y="1978565"/>
            <a:ext cx="2947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Tune in 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86ACA1-01DF-4340-B666-41FD7305CD31}"/>
              </a:ext>
            </a:extLst>
          </p:cNvPr>
          <p:cNvSpPr txBox="1">
            <a:spLocks/>
          </p:cNvSpPr>
          <p:nvPr/>
        </p:nvSpPr>
        <p:spPr>
          <a:xfrm>
            <a:off x="4542079" y="1846873"/>
            <a:ext cx="6054203" cy="528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rgbClr val="0070C0"/>
                </a:solidFill>
              </a:rPr>
              <a:t>Why are they hard to understand?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409B9F5-E688-E042-BA18-CBAB3118971F}"/>
              </a:ext>
            </a:extLst>
          </p:cNvPr>
          <p:cNvSpPr txBox="1">
            <a:spLocks/>
          </p:cNvSpPr>
          <p:nvPr/>
        </p:nvSpPr>
        <p:spPr>
          <a:xfrm>
            <a:off x="4542079" y="1344305"/>
            <a:ext cx="6440900" cy="5595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rgbClr val="FF0000"/>
                </a:solidFill>
              </a:rPr>
              <a:t>Why study these effects?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F36BAB-BED9-D045-B099-D4D2BA91A2D6}"/>
              </a:ext>
            </a:extLst>
          </p:cNvPr>
          <p:cNvSpPr txBox="1">
            <a:spLocks/>
          </p:cNvSpPr>
          <p:nvPr/>
        </p:nvSpPr>
        <p:spPr>
          <a:xfrm>
            <a:off x="4498549" y="2831396"/>
            <a:ext cx="7649921" cy="528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rgbClr val="0070C0"/>
                </a:solidFill>
              </a:rPr>
              <a:t>Why not study resonances with an accelerator?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D078181-9B8E-5F42-9D82-13B36E1660BD}"/>
              </a:ext>
            </a:extLst>
          </p:cNvPr>
          <p:cNvSpPr txBox="1">
            <a:spLocks/>
          </p:cNvSpPr>
          <p:nvPr/>
        </p:nvSpPr>
        <p:spPr>
          <a:xfrm>
            <a:off x="4542079" y="2350920"/>
            <a:ext cx="6054203" cy="528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rgbClr val="FF0000"/>
                </a:solidFill>
              </a:rPr>
              <a:t>Why not just use simulation?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B0188C6-E9BD-E849-90AC-790510AB87CE}"/>
              </a:ext>
            </a:extLst>
          </p:cNvPr>
          <p:cNvGrpSpPr/>
          <p:nvPr/>
        </p:nvGrpSpPr>
        <p:grpSpPr>
          <a:xfrm>
            <a:off x="2391621" y="2661723"/>
            <a:ext cx="490612" cy="632880"/>
            <a:chOff x="2398412" y="2646642"/>
            <a:chExt cx="490612" cy="632880"/>
          </a:xfrm>
          <a:solidFill>
            <a:schemeClr val="accent2"/>
          </a:solidFill>
        </p:grpSpPr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285EF592-88CC-5640-9DF1-88590ED8C3F6}"/>
                </a:ext>
              </a:extLst>
            </p:cNvPr>
            <p:cNvSpPr/>
            <p:nvPr/>
          </p:nvSpPr>
          <p:spPr>
            <a:xfrm rot="1618350">
              <a:off x="2540323" y="2646642"/>
              <a:ext cx="348701" cy="33934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1261844C-A976-C846-9A04-14982FFAE937}"/>
                </a:ext>
              </a:extLst>
            </p:cNvPr>
            <p:cNvSpPr/>
            <p:nvPr/>
          </p:nvSpPr>
          <p:spPr>
            <a:xfrm rot="12388874">
              <a:off x="2398412" y="2940176"/>
              <a:ext cx="348701" cy="33934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9638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4BDF6A6-D10C-7F40-83DA-5BAC906F1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530" y="2710238"/>
            <a:ext cx="10515600" cy="633496"/>
          </a:xfrm>
        </p:spPr>
        <p:txBody>
          <a:bodyPr>
            <a:noAutofit/>
          </a:bodyPr>
          <a:lstStyle/>
          <a:p>
            <a:pPr algn="ctr"/>
            <a:r>
              <a:rPr lang="en-GB" sz="6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682171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297A9F-D574-7145-966C-513F554E8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101" y="206523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References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29CF896A-BA30-EA46-A1E7-B8772B431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0019"/>
            <a:ext cx="10515600" cy="500561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Sacherer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 1968 Transverse Space-Charge Effects in Circular Accelerators Ph.D. thesis University of California, Lawrence Radiation Laboratory, Berkley, California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Okamoto H and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Yokoya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K, Parametric resonances in intense one-dimensional beams propagating through a periodic focusing channel,  Nuclear Instruments and Methods in Physics Research Section A, Volume 482, Issues 1–2, 2002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Schindl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K 2006 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http://cds.cern.ch/record/941316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Hofmann I and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Boine-Frankenheim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 2015 Physical Review Letters 115 204802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Jeon D, Groening L and Franchetti G 2009 Physical Review Special Topics - Accelerators and Beams 12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 C and Zhao Y 2014 Physical Review Special Topics - Accelerators and Beams 17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Martin, L. K. et al., “A study of coherent and incoherent resonances in high intensity beams using a linear Paul trap” New J. Phys. 21 053023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Martin, L. K. et al., “Recent Studies of the Resonances at a Cell Tune of 0.25 Using the Ibex Paul Trap”, 2019, J. Phys.: Conf. Ser. (In Press)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Baartman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R , “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Betatron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resonances with space charge Proceedings of Space Charge Physics in High Intensity Hadron Rings” (Shelter Island, New York, USA, 1998) vol 448 p 56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Martin, L. K. et al., “Can a Paul Ion Trap Be Used to Investigate Nonlinear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asi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-Integrable Op- tics?”, 2019, J. Phys.: Conf. Ser. (In Press)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Danilov V and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Nagaitsev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S, “Nonlinear accelerator lattices with one and two analytic invariants”, PRAB, 2010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﻿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Antipov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 et al, JINST 12 P04008, 2017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FUKUSHIMA K and OKAMOTO H, “Design Study of a Multipole Ion Trap for Beam Physics Applications”, Volume 10, 1401081, 2015</a:t>
            </a:r>
          </a:p>
          <a:p>
            <a:pPr marL="514350" indent="-514350">
              <a:buFont typeface="+mj-lt"/>
              <a:buAutoNum type="arabicPeriod"/>
            </a:pP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b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55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11367A-C9EF-A348-886B-72C9A81E1CD7}"/>
              </a:ext>
            </a:extLst>
          </p:cNvPr>
          <p:cNvSpPr txBox="1"/>
          <p:nvPr/>
        </p:nvSpPr>
        <p:spPr>
          <a:xfrm>
            <a:off x="657058" y="4532569"/>
            <a:ext cx="114427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 distribution length L was determined experimentally using IBEX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single emittance value cannot be assumed as the increased space charge forces at higher intensity will distort the potential experienced by the 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955ACE-70C5-C644-8AD5-01E0194F8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800" y="609176"/>
            <a:ext cx="4576679" cy="34325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DEACF6-EB7C-5C45-AEBD-BBB9CBDF73BB}"/>
              </a:ext>
            </a:extLst>
          </p:cNvPr>
          <p:cNvSpPr/>
          <p:nvPr/>
        </p:nvSpPr>
        <p:spPr>
          <a:xfrm>
            <a:off x="1956014" y="4041686"/>
            <a:ext cx="3201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0.2932 ± 0.033 eV longitudinally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E6081-C4D2-8047-B98D-F6339479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19" y="178283"/>
            <a:ext cx="10515600" cy="908619"/>
          </a:xfrm>
        </p:spPr>
        <p:txBody>
          <a:bodyPr/>
          <a:lstStyle/>
          <a:p>
            <a:pPr algn="ctr"/>
            <a:r>
              <a:rPr lang="en-GB" dirty="0"/>
              <a:t>Emittance and length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EB6313-C6ED-9042-909F-D6FDF973F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620" y="1118958"/>
            <a:ext cx="1309465" cy="698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2E33E2-1905-414D-9B8E-912E2CD0A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3521" y="2787414"/>
            <a:ext cx="1901564" cy="6664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40766CE-87D6-0248-8B66-62FC18A58F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3521" y="1951739"/>
            <a:ext cx="1882682" cy="66643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1440E25-3284-BA41-9286-426C4EAEF0D5}"/>
              </a:ext>
            </a:extLst>
          </p:cNvPr>
          <p:cNvSpPr/>
          <p:nvPr/>
        </p:nvSpPr>
        <p:spPr>
          <a:xfrm>
            <a:off x="7228114" y="990600"/>
            <a:ext cx="2917372" cy="2688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40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9013F0-B0EF-644F-A785-5EDEE05C9C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6" t="19630" b="59815"/>
          <a:stretch/>
        </p:blipFill>
        <p:spPr>
          <a:xfrm>
            <a:off x="4688555" y="1260596"/>
            <a:ext cx="7160030" cy="27856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C7BA13-D5A4-B14A-B325-F68E78F16F93}"/>
              </a:ext>
            </a:extLst>
          </p:cNvPr>
          <p:cNvSpPr txBox="1"/>
          <p:nvPr/>
        </p:nvSpPr>
        <p:spPr>
          <a:xfrm>
            <a:off x="4559299" y="143597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489C77-75EB-8A4F-B649-31A79BCD8B71}"/>
              </a:ext>
            </a:extLst>
          </p:cNvPr>
          <p:cNvSpPr txBox="1"/>
          <p:nvPr/>
        </p:nvSpPr>
        <p:spPr>
          <a:xfrm>
            <a:off x="1445837" y="2667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6269E9-62A6-A34F-92B6-B753749349A2}"/>
              </a:ext>
            </a:extLst>
          </p:cNvPr>
          <p:cNvSpPr txBox="1"/>
          <p:nvPr/>
        </p:nvSpPr>
        <p:spPr>
          <a:xfrm>
            <a:off x="1750637" y="2667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E70DB1-3A56-544E-842B-768F106D8728}"/>
              </a:ext>
            </a:extLst>
          </p:cNvPr>
          <p:cNvSpPr txBox="1"/>
          <p:nvPr/>
        </p:nvSpPr>
        <p:spPr>
          <a:xfrm>
            <a:off x="2530965" y="2667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8D105-CABD-2741-AB92-26FABCD2D619}"/>
              </a:ext>
            </a:extLst>
          </p:cNvPr>
          <p:cNvSpPr txBox="1"/>
          <p:nvPr/>
        </p:nvSpPr>
        <p:spPr>
          <a:xfrm>
            <a:off x="2226165" y="24341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901C06-0880-6A41-AB19-6BE7305F740E}"/>
              </a:ext>
            </a:extLst>
          </p:cNvPr>
          <p:cNvSpPr txBox="1"/>
          <p:nvPr/>
        </p:nvSpPr>
        <p:spPr>
          <a:xfrm>
            <a:off x="4559299" y="157856"/>
            <a:ext cx="7027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Simulations: ¼ resonance</a:t>
            </a:r>
            <a:r>
              <a:rPr lang="en-GB" sz="2400" baseline="30000" dirty="0"/>
              <a:t>4, 5, 6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B682B2-2387-2140-85CF-BDAF02997478}"/>
              </a:ext>
            </a:extLst>
          </p:cNvPr>
          <p:cNvSpPr txBox="1"/>
          <p:nvPr/>
        </p:nvSpPr>
        <p:spPr>
          <a:xfrm>
            <a:off x="11189369" y="5291911"/>
            <a:ext cx="794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A</a:t>
            </a:r>
            <a:r>
              <a:rPr lang="en-GB" sz="4000" baseline="-25000" dirty="0"/>
              <a:t>m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1585A8DA-7AD2-384D-AC66-5DC4B68DD1B9}"/>
              </a:ext>
            </a:extLst>
          </p:cNvPr>
          <p:cNvSpPr/>
          <p:nvPr/>
        </p:nvSpPr>
        <p:spPr>
          <a:xfrm rot="16200000">
            <a:off x="10575546" y="5390360"/>
            <a:ext cx="541421" cy="68622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3A2C18-99F9-4F48-A96E-FE1248AD1E51}"/>
              </a:ext>
            </a:extLst>
          </p:cNvPr>
          <p:cNvGrpSpPr/>
          <p:nvPr/>
        </p:nvGrpSpPr>
        <p:grpSpPr>
          <a:xfrm>
            <a:off x="24063" y="215870"/>
            <a:ext cx="4230436" cy="5788314"/>
            <a:chOff x="24063" y="215870"/>
            <a:chExt cx="4230436" cy="578831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F2A7695-FE8B-B041-9B22-DE73F4134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588" y="215870"/>
              <a:ext cx="3925911" cy="578831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EA362F9-E45D-DB4E-8948-B8836598BA72}"/>
                </a:ext>
              </a:extLst>
            </p:cNvPr>
            <p:cNvSpPr/>
            <p:nvPr/>
          </p:nvSpPr>
          <p:spPr>
            <a:xfrm>
              <a:off x="24063" y="3103810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2E5B878-852D-534A-9536-0F11A0EEE9D7}"/>
                </a:ext>
              </a:extLst>
            </p:cNvPr>
            <p:cNvSpPr/>
            <p:nvPr/>
          </p:nvSpPr>
          <p:spPr>
            <a:xfrm>
              <a:off x="192524" y="266700"/>
              <a:ext cx="609049" cy="4373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7E5F374-1540-E541-A705-DB0C6B53CA1C}"/>
              </a:ext>
            </a:extLst>
          </p:cNvPr>
          <p:cNvSpPr txBox="1"/>
          <p:nvPr/>
        </p:nvSpPr>
        <p:spPr>
          <a:xfrm>
            <a:off x="1439213" y="27332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F6C8F2-4A07-354E-ADED-850F61CF989B}"/>
              </a:ext>
            </a:extLst>
          </p:cNvPr>
          <p:cNvSpPr txBox="1"/>
          <p:nvPr/>
        </p:nvSpPr>
        <p:spPr>
          <a:xfrm>
            <a:off x="1744013" y="27332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D19DF0-E7E0-574E-934E-96E032C911D7}"/>
              </a:ext>
            </a:extLst>
          </p:cNvPr>
          <p:cNvSpPr txBox="1"/>
          <p:nvPr/>
        </p:nvSpPr>
        <p:spPr>
          <a:xfrm>
            <a:off x="2537589" y="24551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397295-2019-EC4B-B1ED-2C993F93FD34}"/>
              </a:ext>
            </a:extLst>
          </p:cNvPr>
          <p:cNvSpPr txBox="1"/>
          <p:nvPr/>
        </p:nvSpPr>
        <p:spPr>
          <a:xfrm>
            <a:off x="2219541" y="25003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6861500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F310717-690E-D142-87D4-E20B6EB95C8A}"/>
              </a:ext>
            </a:extLst>
          </p:cNvPr>
          <p:cNvGrpSpPr/>
          <p:nvPr/>
        </p:nvGrpSpPr>
        <p:grpSpPr>
          <a:xfrm>
            <a:off x="469685" y="1690690"/>
            <a:ext cx="4423984" cy="1654700"/>
            <a:chOff x="4230155" y="-108316"/>
            <a:chExt cx="4423984" cy="16547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DE10575-7AB0-7042-9789-397B59DA3B7F}"/>
                </a:ext>
              </a:extLst>
            </p:cNvPr>
            <p:cNvGrpSpPr/>
            <p:nvPr/>
          </p:nvGrpSpPr>
          <p:grpSpPr>
            <a:xfrm>
              <a:off x="4876801" y="-108316"/>
              <a:ext cx="2285999" cy="1534346"/>
              <a:chOff x="4376057" y="-108316"/>
              <a:chExt cx="2285999" cy="153434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D4D3762-E972-E94B-9CCA-6E307FF990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4746" t="5137" r="31661" b="57942"/>
              <a:stretch/>
            </p:blipFill>
            <p:spPr>
              <a:xfrm>
                <a:off x="4376057" y="174172"/>
                <a:ext cx="2285999" cy="1251858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46E64B-180C-7C4A-B5FC-4ACE7D3539AD}"/>
                  </a:ext>
                </a:extLst>
              </p:cNvPr>
              <p:cNvSpPr txBox="1"/>
              <p:nvPr/>
            </p:nvSpPr>
            <p:spPr>
              <a:xfrm>
                <a:off x="4626355" y="-10435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8A2B22-45AA-7D45-92B9-E3F15F5608B9}"/>
                  </a:ext>
                </a:extLst>
              </p:cNvPr>
              <p:cNvSpPr txBox="1"/>
              <p:nvPr/>
            </p:nvSpPr>
            <p:spPr>
              <a:xfrm>
                <a:off x="5033361" y="-97993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b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10E779-BA18-4442-8391-43E18E0960BD}"/>
                  </a:ext>
                </a:extLst>
              </p:cNvPr>
              <p:cNvSpPr txBox="1"/>
              <p:nvPr/>
            </p:nvSpPr>
            <p:spPr>
              <a:xfrm>
                <a:off x="6084196" y="-97993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F98A807-6E39-004F-B914-623DE23F745F}"/>
                  </a:ext>
                </a:extLst>
              </p:cNvPr>
              <p:cNvSpPr txBox="1"/>
              <p:nvPr/>
            </p:nvSpPr>
            <p:spPr>
              <a:xfrm>
                <a:off x="5682963" y="-108316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</a:t>
                </a:r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FA8E973-9919-7240-BAFD-23C5868E06E6}"/>
                </a:ext>
              </a:extLst>
            </p:cNvPr>
            <p:cNvCxnSpPr/>
            <p:nvPr/>
          </p:nvCxnSpPr>
          <p:spPr>
            <a:xfrm>
              <a:off x="4626429" y="1426030"/>
              <a:ext cx="308065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F11ABDA-109B-3D4F-8B48-E5D71CB6F5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2496" y="76351"/>
              <a:ext cx="0" cy="13496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DCDC195-67D3-E449-8714-43235622C778}"/>
                </a:ext>
              </a:extLst>
            </p:cNvPr>
            <p:cNvSpPr txBox="1"/>
            <p:nvPr/>
          </p:nvSpPr>
          <p:spPr>
            <a:xfrm>
              <a:off x="7641770" y="1207830"/>
              <a:ext cx="10123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Cell tune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610974-B217-5A48-95CF-4903618181B8}"/>
                </a:ext>
              </a:extLst>
            </p:cNvPr>
            <p:cNvSpPr txBox="1"/>
            <p:nvPr/>
          </p:nvSpPr>
          <p:spPr>
            <a:xfrm rot="16200000">
              <a:off x="3801819" y="515008"/>
              <a:ext cx="1195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Emittance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49342E45-B476-0F4E-B8FB-2AC3F62F3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660" y="718169"/>
            <a:ext cx="7001443" cy="52544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356FE8-10FE-D84D-B722-5410C39502DE}"/>
              </a:ext>
            </a:extLst>
          </p:cNvPr>
          <p:cNvSpPr txBox="1"/>
          <p:nvPr/>
        </p:nvSpPr>
        <p:spPr>
          <a:xfrm>
            <a:off x="1132831" y="3924427"/>
            <a:ext cx="335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 = Gaussian</a:t>
            </a:r>
          </a:p>
          <a:p>
            <a:r>
              <a:rPr lang="en-GB" dirty="0"/>
              <a:t>+</a:t>
            </a:r>
            <a:r>
              <a:rPr lang="en-GB" dirty="0" err="1"/>
              <a:t>ve</a:t>
            </a:r>
            <a:r>
              <a:rPr lang="en-GB" dirty="0"/>
              <a:t> = Matterhorn</a:t>
            </a:r>
          </a:p>
          <a:p>
            <a:r>
              <a:rPr lang="en-GB" dirty="0"/>
              <a:t>-</a:t>
            </a:r>
            <a:r>
              <a:rPr lang="en-GB" dirty="0" err="1"/>
              <a:t>ve</a:t>
            </a:r>
            <a:r>
              <a:rPr lang="en-GB" dirty="0"/>
              <a:t> = Loaf of bread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B9E95CA-F0DC-8341-878E-655F82851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424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Kurtosis</a:t>
            </a:r>
          </a:p>
        </p:txBody>
      </p:sp>
    </p:spTree>
    <p:extLst>
      <p:ext uri="{BB962C8B-B14F-4D97-AF65-F5344CB8AC3E}">
        <p14:creationId xmlns:p14="http://schemas.microsoft.com/office/powerpoint/2010/main" val="41551472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835B46-5696-F54B-8005-E9E92D5D0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101" y="206523"/>
            <a:ext cx="10515600" cy="63349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First IBEX experiments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D010A-26E1-9A44-9D6A-6842B6AFD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60" y="1260924"/>
            <a:ext cx="2693233" cy="28947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3E60B6-F27C-9F47-B9C4-9E592EA17094}"/>
              </a:ext>
            </a:extLst>
          </p:cNvPr>
          <p:cNvSpPr txBox="1"/>
          <p:nvPr/>
        </p:nvSpPr>
        <p:spPr>
          <a:xfrm>
            <a:off x="362459" y="4692424"/>
            <a:ext cx="11141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DC offset was applied to give unequal tunes in the x and 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tune in the vertical was fixed at 0.15 and the tune in the horizontal</a:t>
            </a:r>
          </a:p>
          <a:p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scanned across the range 0.23 – 0.28.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B32206-55F7-A04E-AC43-ABAC7553B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232" y="4632157"/>
            <a:ext cx="3523741" cy="103396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E360B7A-3AD2-E14D-A4B7-99EBE836C54B}"/>
              </a:ext>
            </a:extLst>
          </p:cNvPr>
          <p:cNvGrpSpPr/>
          <p:nvPr/>
        </p:nvGrpSpPr>
        <p:grpSpPr>
          <a:xfrm>
            <a:off x="3022600" y="1201936"/>
            <a:ext cx="4516413" cy="3034620"/>
            <a:chOff x="3022600" y="1201936"/>
            <a:chExt cx="4516413" cy="303462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40F540D-894D-1842-956F-E0CCC96BBBD0}"/>
                </a:ext>
              </a:extLst>
            </p:cNvPr>
            <p:cNvGrpSpPr/>
            <p:nvPr/>
          </p:nvGrpSpPr>
          <p:grpSpPr>
            <a:xfrm>
              <a:off x="3022600" y="1201936"/>
              <a:ext cx="4444167" cy="3034620"/>
              <a:chOff x="3022600" y="1201936"/>
              <a:chExt cx="4444167" cy="303462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01624F54-78F8-CA4C-A590-379136111F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22600" y="1201936"/>
                <a:ext cx="4444167" cy="303462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E954957-B37A-A64E-BBF8-E7D83F956DBC}"/>
                  </a:ext>
                </a:extLst>
              </p:cNvPr>
              <p:cNvSpPr/>
              <p:nvPr/>
            </p:nvSpPr>
            <p:spPr>
              <a:xfrm>
                <a:off x="7097486" y="2274287"/>
                <a:ext cx="228600" cy="11547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7A62B4-1AD9-654D-990A-6CFC91AB7984}"/>
                </a:ext>
              </a:extLst>
            </p:cNvPr>
            <p:cNvSpPr txBox="1"/>
            <p:nvPr/>
          </p:nvSpPr>
          <p:spPr>
            <a:xfrm>
              <a:off x="6962140" y="2269359"/>
              <a:ext cx="576873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50" dirty="0"/>
                <a:t>3.0</a:t>
              </a:r>
            </a:p>
            <a:p>
              <a:r>
                <a:rPr lang="en-GB" sz="950" dirty="0"/>
                <a:t>3.8</a:t>
              </a:r>
            </a:p>
            <a:p>
              <a:r>
                <a:rPr lang="en-GB" sz="950" dirty="0"/>
                <a:t>8.4</a:t>
              </a:r>
            </a:p>
            <a:p>
              <a:r>
                <a:rPr lang="en-GB" sz="950" dirty="0"/>
                <a:t>10.0</a:t>
              </a:r>
            </a:p>
            <a:p>
              <a:r>
                <a:rPr lang="en-GB" sz="950" dirty="0"/>
                <a:t>11.8</a:t>
              </a:r>
            </a:p>
            <a:p>
              <a:r>
                <a:rPr lang="en-GB" sz="950" dirty="0"/>
                <a:t>12.8</a:t>
              </a:r>
            </a:p>
            <a:p>
              <a:r>
                <a:rPr lang="en-GB" sz="950" dirty="0"/>
                <a:t>13.2</a:t>
              </a:r>
            </a:p>
            <a:p>
              <a:r>
                <a:rPr lang="en-GB" sz="950" dirty="0"/>
                <a:t>14.0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0E7943B-7244-3442-B3F0-ED1A0B792D89}"/>
              </a:ext>
            </a:extLst>
          </p:cNvPr>
          <p:cNvGrpSpPr/>
          <p:nvPr/>
        </p:nvGrpSpPr>
        <p:grpSpPr>
          <a:xfrm>
            <a:off x="7637380" y="1200657"/>
            <a:ext cx="4542534" cy="3070862"/>
            <a:chOff x="7637380" y="1200657"/>
            <a:chExt cx="4542534" cy="307086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FD519CB-ABE9-2447-9FD0-836AE10C7ACB}"/>
                </a:ext>
              </a:extLst>
            </p:cNvPr>
            <p:cNvGrpSpPr/>
            <p:nvPr/>
          </p:nvGrpSpPr>
          <p:grpSpPr>
            <a:xfrm>
              <a:off x="7637380" y="1200657"/>
              <a:ext cx="4444167" cy="3070862"/>
              <a:chOff x="7637380" y="1200657"/>
              <a:chExt cx="4444167" cy="3070862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FD61FA6F-9E0B-A246-96C9-AE5C342C2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37380" y="1200657"/>
                <a:ext cx="4444167" cy="3070862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FAFE5A3-8D94-1D4D-8194-E533F5526568}"/>
                  </a:ext>
                </a:extLst>
              </p:cNvPr>
              <p:cNvSpPr/>
              <p:nvPr/>
            </p:nvSpPr>
            <p:spPr>
              <a:xfrm>
                <a:off x="11708454" y="2285173"/>
                <a:ext cx="228600" cy="11547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2257FF3-507A-974F-91B1-61127DFFB8E4}"/>
                </a:ext>
              </a:extLst>
            </p:cNvPr>
            <p:cNvSpPr txBox="1"/>
            <p:nvPr/>
          </p:nvSpPr>
          <p:spPr>
            <a:xfrm>
              <a:off x="11603041" y="2285173"/>
              <a:ext cx="576873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50" dirty="0"/>
                <a:t>3.0</a:t>
              </a:r>
            </a:p>
            <a:p>
              <a:r>
                <a:rPr lang="en-GB" sz="950" dirty="0"/>
                <a:t>3.8</a:t>
              </a:r>
            </a:p>
            <a:p>
              <a:r>
                <a:rPr lang="en-GB" sz="950" dirty="0"/>
                <a:t>8.4</a:t>
              </a:r>
            </a:p>
            <a:p>
              <a:r>
                <a:rPr lang="en-GB" sz="950" dirty="0"/>
                <a:t>10.0</a:t>
              </a:r>
            </a:p>
            <a:p>
              <a:r>
                <a:rPr lang="en-GB" sz="950" dirty="0"/>
                <a:t>11.8</a:t>
              </a:r>
            </a:p>
            <a:p>
              <a:r>
                <a:rPr lang="en-GB" sz="950" dirty="0"/>
                <a:t>12.8</a:t>
              </a:r>
            </a:p>
            <a:p>
              <a:r>
                <a:rPr lang="en-GB" sz="950" dirty="0"/>
                <a:t>13.2</a:t>
              </a:r>
            </a:p>
            <a:p>
              <a:r>
                <a:rPr lang="en-GB" sz="950" dirty="0"/>
                <a:t>14.0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009E5D0-9B0E-B043-A38F-8CE495550F34}"/>
              </a:ext>
            </a:extLst>
          </p:cNvPr>
          <p:cNvSpPr txBox="1"/>
          <p:nvPr/>
        </p:nvSpPr>
        <p:spPr>
          <a:xfrm>
            <a:off x="8470232" y="1031380"/>
            <a:ext cx="2526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Unequal tunes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D3DF1-C738-9541-89DC-B17A01842D65}"/>
              </a:ext>
            </a:extLst>
          </p:cNvPr>
          <p:cNvSpPr txBox="1"/>
          <p:nvPr/>
        </p:nvSpPr>
        <p:spPr>
          <a:xfrm>
            <a:off x="3719269" y="1038198"/>
            <a:ext cx="2526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Equal tunes</a:t>
            </a:r>
          </a:p>
        </p:txBody>
      </p:sp>
    </p:spTree>
    <p:extLst>
      <p:ext uri="{BB962C8B-B14F-4D97-AF65-F5344CB8AC3E}">
        <p14:creationId xmlns:p14="http://schemas.microsoft.com/office/powerpoint/2010/main" val="8307544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D6AF1D1-A2E9-1E47-BD41-B9D61CEB2123}"/>
              </a:ext>
            </a:extLst>
          </p:cNvPr>
          <p:cNvGrpSpPr/>
          <p:nvPr/>
        </p:nvGrpSpPr>
        <p:grpSpPr>
          <a:xfrm>
            <a:off x="6096000" y="1099457"/>
            <a:ext cx="5842000" cy="4381500"/>
            <a:chOff x="6096000" y="1099457"/>
            <a:chExt cx="5842000" cy="43815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67A42EF-C6F8-6048-966F-C08DE9CF50AA}"/>
                </a:ext>
              </a:extLst>
            </p:cNvPr>
            <p:cNvGrpSpPr/>
            <p:nvPr/>
          </p:nvGrpSpPr>
          <p:grpSpPr>
            <a:xfrm>
              <a:off x="6096000" y="1099457"/>
              <a:ext cx="5842000" cy="4381500"/>
              <a:chOff x="6096000" y="1099457"/>
              <a:chExt cx="5842000" cy="43815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AF33197-38C9-704C-9F9F-7180E64E0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96000" y="1099457"/>
                <a:ext cx="5842000" cy="438150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50FA955-D3AD-4B4A-9A2B-CA86B2FF5E00}"/>
                  </a:ext>
                </a:extLst>
              </p:cNvPr>
              <p:cNvSpPr/>
              <p:nvPr/>
            </p:nvSpPr>
            <p:spPr>
              <a:xfrm>
                <a:off x="6792686" y="5050971"/>
                <a:ext cx="4561114" cy="1850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5A4128-F363-1B4A-B646-44D69809A1D7}"/>
                </a:ext>
              </a:extLst>
            </p:cNvPr>
            <p:cNvSpPr txBox="1"/>
            <p:nvPr/>
          </p:nvSpPr>
          <p:spPr>
            <a:xfrm>
              <a:off x="7232192" y="4989610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327DEE-E1E4-B54C-85FC-6EFBEF766E76}"/>
                </a:ext>
              </a:extLst>
            </p:cNvPr>
            <p:cNvSpPr txBox="1"/>
            <p:nvPr/>
          </p:nvSpPr>
          <p:spPr>
            <a:xfrm>
              <a:off x="7983157" y="4989609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6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85108D-7875-4F4A-8130-566C9322A64E}"/>
                </a:ext>
              </a:extLst>
            </p:cNvPr>
            <p:cNvSpPr txBox="1"/>
            <p:nvPr/>
          </p:nvSpPr>
          <p:spPr>
            <a:xfrm>
              <a:off x="8734122" y="4989610"/>
              <a:ext cx="359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8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99A351-A4E6-DE4A-BB95-BEF8EACD4951}"/>
                </a:ext>
              </a:extLst>
            </p:cNvPr>
            <p:cNvSpPr txBox="1"/>
            <p:nvPr/>
          </p:nvSpPr>
          <p:spPr>
            <a:xfrm>
              <a:off x="9453935" y="4989609"/>
              <a:ext cx="509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015403E-5435-104E-AE09-FF17287CBAE5}"/>
                </a:ext>
              </a:extLst>
            </p:cNvPr>
            <p:cNvSpPr txBox="1"/>
            <p:nvPr/>
          </p:nvSpPr>
          <p:spPr>
            <a:xfrm>
              <a:off x="10181921" y="5018313"/>
              <a:ext cx="496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0D4E3CA-73CF-CC47-AC8A-EF7B6CB80A0F}"/>
                </a:ext>
              </a:extLst>
            </p:cNvPr>
            <p:cNvSpPr txBox="1"/>
            <p:nvPr/>
          </p:nvSpPr>
          <p:spPr>
            <a:xfrm>
              <a:off x="10932886" y="4989609"/>
              <a:ext cx="5859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14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2219C94-FC33-3140-B4F8-6738890EC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589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Why is this interesting? We expect C</a:t>
            </a:r>
            <a:r>
              <a:rPr lang="en-GB" sz="3600" baseline="-25000" dirty="0"/>
              <a:t>m</a:t>
            </a:r>
            <a:r>
              <a:rPr lang="en-GB" sz="3600" dirty="0"/>
              <a:t> to change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CDAC37-76E1-4F46-BA73-25045CAE0B1C}"/>
              </a:ext>
            </a:extLst>
          </p:cNvPr>
          <p:cNvSpPr txBox="1"/>
          <p:nvPr/>
        </p:nvSpPr>
        <p:spPr>
          <a:xfrm>
            <a:off x="199174" y="1296081"/>
            <a:ext cx="52763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Theory states that with split tunes we expect to see a different value of C</a:t>
            </a:r>
            <a:r>
              <a:rPr lang="en-GB" sz="20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m. 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second order envelope instability expect C</a:t>
            </a:r>
            <a:r>
              <a:rPr lang="en-GB" sz="20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be 0.625, instead of 0.75 for equal tunes.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supports this.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experimental results don’t!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Simulation and theory don’t account for ion loss, potentially seeing the effect of losing ions in one direction only</a:t>
            </a:r>
            <a:r>
              <a:rPr lang="en-GB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 in the number of ions lost will alter the rune depression giving different C</a:t>
            </a:r>
            <a:r>
              <a:rPr lang="en-GB" sz="20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m.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87EBB7-3DD8-4444-8EA9-EF4DF03B6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478" y="1749169"/>
            <a:ext cx="3712804" cy="4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3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E49A45-F406-114D-B830-828A2B2F7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21" y="91267"/>
            <a:ext cx="6485565" cy="59075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76C573-E2E5-F84A-BBFB-7EFF5F40B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569" y="0"/>
            <a:ext cx="4499811" cy="599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48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BC2EF-E37E-A74A-85AA-8D6152049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895" y="-105759"/>
            <a:ext cx="10515600" cy="1251640"/>
          </a:xfrm>
        </p:spPr>
        <p:txBody>
          <a:bodyPr/>
          <a:lstStyle/>
          <a:p>
            <a:pPr algn="ctr"/>
            <a:r>
              <a:rPr lang="en-GB" dirty="0"/>
              <a:t>Motion in a Paul trap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C0BA76-DB94-744E-9165-76A36262123A}"/>
              </a:ext>
            </a:extLst>
          </p:cNvPr>
          <p:cNvSpPr/>
          <p:nvPr/>
        </p:nvSpPr>
        <p:spPr>
          <a:xfrm>
            <a:off x="5821509" y="1138988"/>
            <a:ext cx="3936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Hamiltonian of a Paul trap 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E5FA49-744D-F040-B082-9CB63BE70B0B}"/>
              </a:ext>
            </a:extLst>
          </p:cNvPr>
          <p:cNvGrpSpPr/>
          <p:nvPr/>
        </p:nvGrpSpPr>
        <p:grpSpPr>
          <a:xfrm>
            <a:off x="5818972" y="1717471"/>
            <a:ext cx="5775410" cy="838779"/>
            <a:chOff x="935069" y="1812489"/>
            <a:chExt cx="6694924" cy="9606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FD99357-B1D3-5C45-A451-71847C5E9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069" y="1812489"/>
              <a:ext cx="6570158" cy="96069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F27647-EAC7-C149-9221-7B035EAA3FD6}"/>
                </a:ext>
              </a:extLst>
            </p:cNvPr>
            <p:cNvSpPr/>
            <p:nvPr/>
          </p:nvSpPr>
          <p:spPr>
            <a:xfrm>
              <a:off x="7135317" y="2578310"/>
              <a:ext cx="494676" cy="194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1FB3374-3A11-E54A-88E4-6925E45971C3}"/>
              </a:ext>
            </a:extLst>
          </p:cNvPr>
          <p:cNvSpPr/>
          <p:nvPr/>
        </p:nvSpPr>
        <p:spPr>
          <a:xfrm>
            <a:off x="5818972" y="2652790"/>
            <a:ext cx="977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A1608A-7157-F84C-BC85-67BE4FFEC2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737" y="2765399"/>
            <a:ext cx="2071426" cy="8032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0E32A52-0F5D-3A4E-A550-DFE029267849}"/>
              </a:ext>
            </a:extLst>
          </p:cNvPr>
          <p:cNvSpPr/>
          <p:nvPr/>
        </p:nvSpPr>
        <p:spPr>
          <a:xfrm>
            <a:off x="5818972" y="3568607"/>
            <a:ext cx="583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Hamiltonian of a conventional accelerator: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12E1B8-2CC9-9C4C-AB44-DF1D3381FF67}"/>
              </a:ext>
            </a:extLst>
          </p:cNvPr>
          <p:cNvGrpSpPr/>
          <p:nvPr/>
        </p:nvGrpSpPr>
        <p:grpSpPr>
          <a:xfrm>
            <a:off x="5927744" y="4186870"/>
            <a:ext cx="6019516" cy="842988"/>
            <a:chOff x="1264852" y="3966488"/>
            <a:chExt cx="5627257" cy="9021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C4290A7-EA13-194B-B3C0-3BF623467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4852" y="3966488"/>
              <a:ext cx="5422177" cy="892428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42B29D-16D8-E948-87A6-B7C86006B9A5}"/>
                </a:ext>
              </a:extLst>
            </p:cNvPr>
            <p:cNvSpPr/>
            <p:nvPr/>
          </p:nvSpPr>
          <p:spPr>
            <a:xfrm rot="20047233">
              <a:off x="6397433" y="4673815"/>
              <a:ext cx="494676" cy="19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3460317-CF5A-964A-8B9D-66C929C07CAA}"/>
              </a:ext>
            </a:extLst>
          </p:cNvPr>
          <p:cNvSpPr/>
          <p:nvPr/>
        </p:nvSpPr>
        <p:spPr>
          <a:xfrm>
            <a:off x="5818971" y="5190083"/>
            <a:ext cx="977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A9DEDC2-B436-F343-AF46-2DF3B8E2DF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354" y="5177326"/>
            <a:ext cx="3121213" cy="7105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90D668-81BE-EB42-8E3A-1B10D466CE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8673" y="3882740"/>
            <a:ext cx="2903814" cy="2005160"/>
          </a:xfrm>
          <a:prstGeom prst="rect">
            <a:avLst/>
          </a:prstGeom>
        </p:spPr>
      </p:pic>
      <p:pic>
        <p:nvPicPr>
          <p:cNvPr id="16" name="Online Media 15" descr="animationparticlemotion-converted-h05v979imov_M34E">
            <a:hlinkClick r:id="" action="ppaction://media"/>
            <a:extLst>
              <a:ext uri="{FF2B5EF4-FFF2-40B4-BE49-F238E27FC236}">
                <a16:creationId xmlns:a16="http://schemas.microsoft.com/office/drawing/2014/main" id="{A32AF7BF-81D0-2D44-B847-253682A0B0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94759" y="143579"/>
            <a:ext cx="3658602" cy="373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1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6A69E-5D8D-F64A-A7F9-D366134182CC}"/>
              </a:ext>
            </a:extLst>
          </p:cNvPr>
          <p:cNvSpPr txBox="1">
            <a:spLocks/>
          </p:cNvSpPr>
          <p:nvPr/>
        </p:nvSpPr>
        <p:spPr>
          <a:xfrm>
            <a:off x="304800" y="153092"/>
            <a:ext cx="10667173" cy="1059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IBEX and SPOD: </a:t>
            </a:r>
            <a:r>
              <a:rPr lang="en-US" dirty="0">
                <a:solidFill>
                  <a:srgbClr val="FF0000"/>
                </a:solidFill>
              </a:rPr>
              <a:t>Linear Paul Traps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862AAD-C7C0-B943-85A4-EEA8FFE675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0"/>
          <a:stretch/>
        </p:blipFill>
        <p:spPr>
          <a:xfrm>
            <a:off x="424874" y="991331"/>
            <a:ext cx="4707646" cy="49661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EA1D8D-1376-2341-88E6-AB2C17A850AC}"/>
              </a:ext>
            </a:extLst>
          </p:cNvPr>
          <p:cNvSpPr txBox="1"/>
          <p:nvPr/>
        </p:nvSpPr>
        <p:spPr>
          <a:xfrm>
            <a:off x="5252594" y="1212574"/>
            <a:ext cx="70476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IBEX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the Rutherford Appleton Lab, UK</a:t>
            </a:r>
          </a:p>
          <a:p>
            <a:r>
              <a:rPr lang="en-US" sz="2800" dirty="0">
                <a:solidFill>
                  <a:srgbClr val="FF0000"/>
                </a:solidFill>
              </a:rPr>
              <a:t>S-POD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Hiroshima University, Japan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PTSX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Princeton Plasma Physics lab, US </a:t>
            </a:r>
          </a:p>
          <a:p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are the advantages of a LPT?</a:t>
            </a:r>
          </a:p>
          <a:p>
            <a:pPr marL="742950" lvl="1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are the limitations?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longitudinal effects = </a:t>
            </a:r>
            <a:r>
              <a:rPr lang="en-US" sz="2800" dirty="0">
                <a:solidFill>
                  <a:srgbClr val="0070C0"/>
                </a:solidFill>
              </a:rPr>
              <a:t>coasting beam</a:t>
            </a:r>
          </a:p>
        </p:txBody>
      </p:sp>
    </p:spTree>
    <p:extLst>
      <p:ext uri="{BB962C8B-B14F-4D97-AF65-F5344CB8AC3E}">
        <p14:creationId xmlns:p14="http://schemas.microsoft.com/office/powerpoint/2010/main" val="192397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AA1CA8-C02F-8C4A-BB6E-42106FEE55F1}"/>
              </a:ext>
            </a:extLst>
          </p:cNvPr>
          <p:cNvSpPr/>
          <p:nvPr/>
        </p:nvSpPr>
        <p:spPr>
          <a:xfrm>
            <a:off x="224141" y="1547241"/>
            <a:ext cx="7620000" cy="2962975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28F1752-0B6B-A641-A24C-42B52BFC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848" y="18299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Past experiments on LPTs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DED943-3125-B848-A202-4F68F2250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141" y="1749214"/>
            <a:ext cx="10515600" cy="281469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Coherent motion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Excitation of dipole and quadrupole resonances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of how resonances interact at half integer tunes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Studying resonance crossing for novel FFA accelerators</a:t>
            </a:r>
          </a:p>
          <a:p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Halo and beam size growth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587676-8FC0-1E4F-A573-1E22C31C2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23" y="2585049"/>
            <a:ext cx="4395536" cy="329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4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B8EC52-6E4A-204E-BFCF-9F9A13A5F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78" y="954154"/>
            <a:ext cx="6577034" cy="498107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27221A0-F545-6841-A930-3277834CF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4577" y="165346"/>
            <a:ext cx="6175513" cy="602282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Linear Paul Trap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248F3C-27AE-DB41-B77D-848C923FE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479" y="3528883"/>
            <a:ext cx="5079444" cy="23145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1945C5-E0DC-3444-8C65-1D856970B469}"/>
              </a:ext>
            </a:extLst>
          </p:cNvPr>
          <p:cNvSpPr txBox="1"/>
          <p:nvPr/>
        </p:nvSpPr>
        <p:spPr>
          <a:xfrm>
            <a:off x="6677512" y="2831075"/>
            <a:ext cx="6787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Ions confined longitudinally with </a:t>
            </a:r>
            <a:r>
              <a:rPr lang="en-US" sz="2000" dirty="0">
                <a:solidFill>
                  <a:srgbClr val="FF0000"/>
                </a:solidFill>
              </a:rPr>
              <a:t>end caps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57DA1C-AAC7-A54C-8A9E-04E1A278F516}"/>
              </a:ext>
            </a:extLst>
          </p:cNvPr>
          <p:cNvSpPr txBox="1"/>
          <p:nvPr/>
        </p:nvSpPr>
        <p:spPr>
          <a:xfrm>
            <a:off x="6677512" y="969223"/>
            <a:ext cx="5390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Argon gas introduced to vessel at ~10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-7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mbar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D87F7A-2081-A24F-9EFF-A16D39BFC26E}"/>
              </a:ext>
            </a:extLst>
          </p:cNvPr>
          <p:cNvSpPr txBox="1"/>
          <p:nvPr/>
        </p:nvSpPr>
        <p:spPr>
          <a:xfrm>
            <a:off x="6677512" y="1561944"/>
            <a:ext cx="6073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en-US" sz="2000" dirty="0">
                <a:solidFill>
                  <a:srgbClr val="FF0000"/>
                </a:solidFill>
              </a:rPr>
              <a:t>Electron gun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ionises Ar in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trapping region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75EF7-572C-D34C-95CD-40ABFD7B5231}"/>
              </a:ext>
            </a:extLst>
          </p:cNvPr>
          <p:cNvSpPr/>
          <p:nvPr/>
        </p:nvSpPr>
        <p:spPr>
          <a:xfrm>
            <a:off x="6677512" y="2205670"/>
            <a:ext cx="5318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Ions confined transversely via </a:t>
            </a:r>
            <a:r>
              <a:rPr lang="en-US" sz="2000" dirty="0">
                <a:solidFill>
                  <a:srgbClr val="FF0000"/>
                </a:solidFill>
              </a:rPr>
              <a:t>4 cylindrical rods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0EB1974C-258E-E448-A46B-4F2598F19958}"/>
              </a:ext>
            </a:extLst>
          </p:cNvPr>
          <p:cNvSpPr/>
          <p:nvPr/>
        </p:nvSpPr>
        <p:spPr>
          <a:xfrm>
            <a:off x="7238248" y="2605780"/>
            <a:ext cx="197268" cy="1572808"/>
          </a:xfrm>
          <a:prstGeom prst="downArrow">
            <a:avLst>
              <a:gd name="adj1" fmla="val 58544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976ED549-2C0D-004A-85D1-E1B2E8729B9E}"/>
              </a:ext>
            </a:extLst>
          </p:cNvPr>
          <p:cNvSpPr/>
          <p:nvPr/>
        </p:nvSpPr>
        <p:spPr>
          <a:xfrm rot="20433635">
            <a:off x="11417093" y="3234577"/>
            <a:ext cx="189128" cy="985113"/>
          </a:xfrm>
          <a:prstGeom prst="downArrow">
            <a:avLst>
              <a:gd name="adj1" fmla="val 58544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92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2" grpId="1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2DE91-382B-F044-B122-3F58BBB9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123" y="107289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Experimental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1BD45-03FE-9F41-B0B4-7379B1AF4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6" y="1432852"/>
            <a:ext cx="10976811" cy="5118184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simple </a:t>
            </a:r>
            <a:r>
              <a:rPr lang="en-GB" dirty="0">
                <a:solidFill>
                  <a:srgbClr val="0070C0"/>
                </a:solidFill>
              </a:rPr>
              <a:t>FODO cell</a:t>
            </a: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created using a </a:t>
            </a:r>
            <a:r>
              <a:rPr lang="en-GB" dirty="0">
                <a:solidFill>
                  <a:srgbClr val="0070C0"/>
                </a:solidFill>
              </a:rPr>
              <a:t>sine wave</a:t>
            </a:r>
          </a:p>
          <a:p>
            <a:pPr lvl="1">
              <a:buClr>
                <a:srgbClr val="0070C0"/>
              </a:buClr>
            </a:pPr>
            <a:r>
              <a:rPr lang="en-GB" dirty="0">
                <a:solidFill>
                  <a:srgbClr val="0070C0"/>
                </a:solidFill>
              </a:rPr>
              <a:t>1 MHz</a:t>
            </a:r>
          </a:p>
          <a:p>
            <a:pPr>
              <a:buClr>
                <a:srgbClr val="0070C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System scans across a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large range of tunes</a:t>
            </a:r>
          </a:p>
          <a:p>
            <a:pPr>
              <a:buClr>
                <a:srgbClr val="0070C0"/>
              </a:buClr>
            </a:pPr>
            <a:endParaRPr lang="en-GB" dirty="0">
              <a:solidFill>
                <a:srgbClr val="0070C0"/>
              </a:solidFill>
            </a:endParaRP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are created at the optimal tune 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Tune is then changed to the desired operating point by </a:t>
            </a:r>
            <a:r>
              <a:rPr lang="en-GB" dirty="0">
                <a:solidFill>
                  <a:srgbClr val="FF0000"/>
                </a:solidFill>
              </a:rPr>
              <a:t>changing voltage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this tune </a:t>
            </a:r>
            <a:r>
              <a:rPr lang="en-GB" dirty="0">
                <a:solidFill>
                  <a:srgbClr val="FF0000"/>
                </a:solidFill>
              </a:rPr>
              <a:t>ions are stored for a given time (</a:t>
            </a:r>
            <a:r>
              <a:rPr lang="en-GB" dirty="0" err="1">
                <a:solidFill>
                  <a:srgbClr val="FF0000"/>
                </a:solidFill>
              </a:rPr>
              <a:t>eg.</a:t>
            </a:r>
            <a:r>
              <a:rPr lang="en-GB" dirty="0">
                <a:solidFill>
                  <a:srgbClr val="FF0000"/>
                </a:solidFill>
              </a:rPr>
              <a:t> 100ms) </a:t>
            </a:r>
          </a:p>
          <a:p>
            <a:pPr>
              <a:buClr>
                <a:srgbClr val="FF0000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Ions are then </a:t>
            </a:r>
            <a:r>
              <a:rPr lang="en-GB" dirty="0">
                <a:solidFill>
                  <a:srgbClr val="FF0000"/>
                </a:solidFill>
              </a:rPr>
              <a:t>extracted onto an Micro Channel Plate (MCP)</a:t>
            </a: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 a Faraday cup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21371C-ED0B-2E40-83CD-EF5190CB9B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4" r="6750" b="8935"/>
          <a:stretch/>
        </p:blipFill>
        <p:spPr>
          <a:xfrm>
            <a:off x="8034579" y="1009935"/>
            <a:ext cx="3780431" cy="257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586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4974</TotalTime>
  <Words>1985</Words>
  <Application>Microsoft Macintosh PowerPoint</Application>
  <PresentationFormat>Widescreen</PresentationFormat>
  <Paragraphs>306</Paragraphs>
  <Slides>36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Helvetica</vt:lpstr>
      <vt:lpstr>Symbol</vt:lpstr>
      <vt:lpstr>TeXGyreTermes</vt:lpstr>
      <vt:lpstr>Office Theme</vt:lpstr>
      <vt:lpstr>Using a Paul trap to study intense beams</vt:lpstr>
      <vt:lpstr>Introduction</vt:lpstr>
      <vt:lpstr>Why is achieving high intensity difficult?</vt:lpstr>
      <vt:lpstr>PowerPoint Presentation</vt:lpstr>
      <vt:lpstr>Motion in a Paul trap </vt:lpstr>
      <vt:lpstr>PowerPoint Presentation</vt:lpstr>
      <vt:lpstr>Past experiments on LPTs</vt:lpstr>
      <vt:lpstr>Linear Paul Trap</vt:lpstr>
      <vt:lpstr>Experimental procedure</vt:lpstr>
      <vt:lpstr>Diagnostics and Calibration</vt:lpstr>
      <vt:lpstr>What can we discover using IBEX?</vt:lpstr>
      <vt:lpstr>Resonant conditions</vt:lpstr>
      <vt:lpstr>PowerPoint Presentation</vt:lpstr>
      <vt:lpstr>Identifying resonances…</vt:lpstr>
      <vt:lpstr>Incoherent (rms) tune shift</vt:lpstr>
      <vt:lpstr>PowerPoint Presentation</vt:lpstr>
      <vt:lpstr>Simulation</vt:lpstr>
      <vt:lpstr>Simulation: tune = 0.25 4, 5, 6</vt:lpstr>
      <vt:lpstr>Coherent shape and finite stopband width</vt:lpstr>
      <vt:lpstr>PowerPoint Presentation</vt:lpstr>
      <vt:lpstr>Interpretation</vt:lpstr>
      <vt:lpstr>Similar experiments have since been performed on IBEX comparing equal and unequal tunes in the transverse directions8</vt:lpstr>
      <vt:lpstr>What can we discover using IBEX?</vt:lpstr>
      <vt:lpstr>Future accelerators (Nonlinear Integrable Optics)</vt:lpstr>
      <vt:lpstr>Non-linear integrable optics</vt:lpstr>
      <vt:lpstr>1. T-insert</vt:lpstr>
      <vt:lpstr>2. Quadrupole + Octupole trap</vt:lpstr>
      <vt:lpstr>PowerPoint Presentation</vt:lpstr>
      <vt:lpstr>Conclusions and future work</vt:lpstr>
      <vt:lpstr>Thank you!</vt:lpstr>
      <vt:lpstr>References</vt:lpstr>
      <vt:lpstr>Emittance and length</vt:lpstr>
      <vt:lpstr>PowerPoint Presentation</vt:lpstr>
      <vt:lpstr>Kurtosis</vt:lpstr>
      <vt:lpstr>First IBEX experiments</vt:lpstr>
      <vt:lpstr>Why is this interesting? We expect Cm to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intensity studies with the IBEX Paul trap</dc:title>
  <dc:creator>Microsoft Office User</dc:creator>
  <cp:lastModifiedBy>Microsoft Office User</cp:lastModifiedBy>
  <cp:revision>84</cp:revision>
  <dcterms:created xsi:type="dcterms:W3CDTF">2019-09-25T12:08:21Z</dcterms:created>
  <dcterms:modified xsi:type="dcterms:W3CDTF">2019-10-09T07:53:13Z</dcterms:modified>
</cp:coreProperties>
</file>