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5"/>
  </p:notesMasterIdLst>
  <p:sldIdLst>
    <p:sldId id="281" r:id="rId2"/>
    <p:sldId id="301" r:id="rId3"/>
    <p:sldId id="314" r:id="rId4"/>
    <p:sldId id="292" r:id="rId5"/>
    <p:sldId id="283" r:id="rId6"/>
    <p:sldId id="313" r:id="rId7"/>
    <p:sldId id="294" r:id="rId8"/>
    <p:sldId id="293" r:id="rId9"/>
    <p:sldId id="303" r:id="rId10"/>
    <p:sldId id="310" r:id="rId11"/>
    <p:sldId id="311" r:id="rId12"/>
    <p:sldId id="312" r:id="rId13"/>
    <p:sldId id="269" r:id="rId14"/>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A7DBF"/>
    <a:srgbClr val="18AF9B"/>
    <a:srgbClr val="03CF78"/>
    <a:srgbClr val="EA5C33"/>
    <a:srgbClr val="CF334B"/>
    <a:srgbClr val="F28F3B"/>
    <a:srgbClr val="393E9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63" autoAdjust="0"/>
    <p:restoredTop sz="79262" autoAdjust="0"/>
  </p:normalViewPr>
  <p:slideViewPr>
    <p:cSldViewPr snapToGrid="0" snapToObjects="1">
      <p:cViewPr varScale="1">
        <p:scale>
          <a:sx n="126" d="100"/>
          <a:sy n="126" d="100"/>
        </p:scale>
        <p:origin x="1026" y="120"/>
      </p:cViewPr>
      <p:guideLst/>
    </p:cSldViewPr>
  </p:slideViewPr>
  <p:outlineViewPr>
    <p:cViewPr>
      <p:scale>
        <a:sx n="33" d="100"/>
        <a:sy n="33" d="100"/>
      </p:scale>
      <p:origin x="0" y="-4786"/>
    </p:cViewPr>
  </p:outlineViewPr>
  <p:notesTextViewPr>
    <p:cViewPr>
      <p:scale>
        <a:sx n="1" d="1"/>
        <a:sy n="1" d="1"/>
      </p:scale>
      <p:origin x="0" y="0"/>
    </p:cViewPr>
  </p:notesTextViewPr>
  <p:notesViewPr>
    <p:cSldViewPr snapToGrid="0" snapToObjects="1">
      <p:cViewPr varScale="1">
        <p:scale>
          <a:sx n="121" d="100"/>
          <a:sy n="121" d="100"/>
        </p:scale>
        <p:origin x="4938"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spPr>
            <a:ln w="25400">
              <a:noFill/>
            </a:ln>
            <a:effectLst>
              <a:softEdge rad="0"/>
            </a:effectLst>
          </c:spPr>
          <c:explosion val="5"/>
          <c:dPt>
            <c:idx val="0"/>
            <c:bubble3D val="0"/>
            <c:spPr>
              <a:solidFill>
                <a:schemeClr val="accent1"/>
              </a:solidFill>
              <a:ln w="25400">
                <a:noFill/>
              </a:ln>
              <a:effectLst>
                <a:softEdge rad="0"/>
              </a:effectLst>
            </c:spPr>
            <c:extLst>
              <c:ext xmlns:c16="http://schemas.microsoft.com/office/drawing/2014/chart" uri="{C3380CC4-5D6E-409C-BE32-E72D297353CC}">
                <c16:uniqueId val="{00000001-0D4E-45C1-87F8-83D70CBA6E27}"/>
              </c:ext>
            </c:extLst>
          </c:dPt>
          <c:dPt>
            <c:idx val="1"/>
            <c:bubble3D val="0"/>
            <c:spPr>
              <a:solidFill>
                <a:schemeClr val="accent2"/>
              </a:solidFill>
              <a:ln w="25400">
                <a:noFill/>
              </a:ln>
              <a:effectLst>
                <a:softEdge rad="0"/>
              </a:effectLst>
            </c:spPr>
            <c:extLst>
              <c:ext xmlns:c16="http://schemas.microsoft.com/office/drawing/2014/chart" uri="{C3380CC4-5D6E-409C-BE32-E72D297353CC}">
                <c16:uniqueId val="{00000003-0D4E-45C1-87F8-83D70CBA6E27}"/>
              </c:ext>
            </c:extLst>
          </c:dPt>
          <c:dPt>
            <c:idx val="2"/>
            <c:bubble3D val="0"/>
            <c:spPr>
              <a:solidFill>
                <a:schemeClr val="accent3"/>
              </a:solidFill>
              <a:ln w="25400">
                <a:noFill/>
              </a:ln>
              <a:effectLst>
                <a:softEdge rad="0"/>
              </a:effectLst>
            </c:spPr>
            <c:extLst>
              <c:ext xmlns:c16="http://schemas.microsoft.com/office/drawing/2014/chart" uri="{C3380CC4-5D6E-409C-BE32-E72D297353CC}">
                <c16:uniqueId val="{00000005-0D4E-45C1-87F8-83D70CBA6E27}"/>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rgbClr val="000000"/>
                    </a:solidFill>
                    <a:latin typeface="Arial" panose="020B0604020202020204" pitchFamily="34" charset="0"/>
                    <a:ea typeface="+mn-ea"/>
                    <a:cs typeface="Arial" panose="020B0604020202020204" pitchFamily="34" charset="0"/>
                  </a:defRPr>
                </a:pPr>
                <a:endParaRPr lang="en-US"/>
              </a:p>
            </c:txPr>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15:layout/>
              </c:ext>
            </c:extLst>
          </c:dLbls>
          <c:val>
            <c:numRef>
              <c:f>Sheet1!$B$2:$B$4</c:f>
              <c:numCache>
                <c:formatCode>General</c:formatCode>
                <c:ptCount val="3"/>
                <c:pt idx="0">
                  <c:v>63.4</c:v>
                </c:pt>
                <c:pt idx="1">
                  <c:v>36.200000000000003</c:v>
                </c:pt>
                <c:pt idx="2">
                  <c:v>1</c:v>
                </c:pt>
              </c:numCache>
            </c:numRef>
          </c:val>
          <c:extLs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Percentage</c:v>
                      </c:pt>
                    </c:strCache>
                  </c:strRef>
                </c15:tx>
              </c15:filteredSeriesTitle>
            </c:ext>
            <c:ext xmlns:c15="http://schemas.microsoft.com/office/drawing/2012/chart" uri="{02D57815-91ED-43cb-92C2-25804820EDAC}">
              <c15:filteredCategoryTitle>
                <c15:cat>
                  <c:strRef>
                    <c:extLst>
                      <c:ext uri="{02D57815-91ED-43cb-92C2-25804820EDAC}">
                        <c15:formulaRef>
                          <c15:sqref>Sheet1!$A$2:$A$4</c15:sqref>
                        </c15:formulaRef>
                      </c:ext>
                    </c:extLst>
                    <c:strCache>
                      <c:ptCount val="3"/>
                      <c:pt idx="0">
                        <c:v>W + jets</c:v>
                      </c:pt>
                      <c:pt idx="1">
                        <c:v>QCD</c:v>
                      </c:pt>
                      <c:pt idx="2">
                        <c:v>tt̅
</c:v>
                      </c:pt>
                    </c:strCache>
                  </c:strRef>
                </c15:cat>
              </c15:filteredCategoryTitle>
            </c:ext>
            <c:ext xmlns:c16="http://schemas.microsoft.com/office/drawing/2014/chart" uri="{C3380CC4-5D6E-409C-BE32-E72D297353CC}">
              <c16:uniqueId val="{00000006-0D4E-45C1-87F8-83D70CBA6E27}"/>
            </c:ext>
          </c:extLst>
        </c:ser>
        <c:dLbls>
          <c:showLegendKey val="0"/>
          <c:showVal val="0"/>
          <c:showCatName val="1"/>
          <c:showSerName val="0"/>
          <c:showPercent val="1"/>
          <c:showBubbleSize val="0"/>
          <c:showLeaderLines val="1"/>
        </c:dLbls>
        <c:firstSliceAng val="5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5EA5DD6-A9B6-4773-9484-51DBED110E7F}" type="datetimeFigureOut">
              <a:rPr lang="en-GB" smtClean="0"/>
              <a:t>21/01/2020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166A666-DAFD-4346-9B29-712D4A730575}" type="slidenum">
              <a:rPr lang="en-GB" smtClean="0"/>
              <a:t>‹#›</a:t>
            </a:fld>
            <a:endParaRPr lang="en-GB"/>
          </a:p>
        </p:txBody>
      </p:sp>
    </p:spTree>
    <p:extLst>
      <p:ext uri="{BB962C8B-B14F-4D97-AF65-F5344CB8AC3E}">
        <p14:creationId xmlns:p14="http://schemas.microsoft.com/office/powerpoint/2010/main" val="35529453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 me begin by introducing the long term vision of this project</a:t>
            </a:r>
            <a:r>
              <a:rPr lang="en-US" baseline="0" dirty="0"/>
              <a:t>.</a:t>
            </a:r>
          </a:p>
          <a:p>
            <a:r>
              <a:rPr lang="en-US" dirty="0"/>
              <a:t>In the last ten years or so, there</a:t>
            </a:r>
            <a:r>
              <a:rPr lang="en-US" baseline="0" dirty="0"/>
              <a:t> have been two big and distinct evolutions in the computing space: the diffusion of open source tooling, for both tasks related to data analytics ( </a:t>
            </a:r>
            <a:r>
              <a:rPr lang="en-US" baseline="0" dirty="0" err="1"/>
              <a:t>eg</a:t>
            </a:r>
            <a:r>
              <a:rPr lang="en-US" baseline="0" dirty="0"/>
              <a:t> python tools, </a:t>
            </a:r>
            <a:r>
              <a:rPr lang="en-US" baseline="0" dirty="0" err="1"/>
              <a:t>tensorflow</a:t>
            </a:r>
            <a:r>
              <a:rPr lang="en-US" baseline="0" dirty="0"/>
              <a:t>, </a:t>
            </a:r>
            <a:r>
              <a:rPr lang="en-US" baseline="0" dirty="0" err="1"/>
              <a:t>pytorch</a:t>
            </a:r>
            <a:r>
              <a:rPr lang="en-US" baseline="0" dirty="0"/>
              <a:t>) and software deployment tools(</a:t>
            </a:r>
            <a:r>
              <a:rPr lang="en-US" baseline="0" dirty="0" err="1"/>
              <a:t>kubernetes</a:t>
            </a:r>
            <a:r>
              <a:rPr lang="en-US" baseline="0" dirty="0"/>
              <a:t>, containers). On the other hand, the  infrastructure landscape is evolving: big investments in cloud technologies lead to a point where the physical infrastructure is becoming more </a:t>
            </a:r>
            <a:r>
              <a:rPr lang="en-US" baseline="0" dirty="0" err="1"/>
              <a:t>more</a:t>
            </a:r>
            <a:r>
              <a:rPr lang="en-US" baseline="0" dirty="0"/>
              <a:t> an utility, like the electrical grid, and it became software-defined, much easier to deal with. In addition to this, CERN performs many activities that are data intensive: from the analysis done in HEP to the design, control and operation of very large experimental systems, such as the particle accelerators. Based on these 3 aspects, CERN is involved in the conception and development of new, modern analytics platforms, in order to reduce costs, improve performance and enable new, more advanced types of analytics.</a:t>
            </a:r>
          </a:p>
          <a:p>
            <a:endParaRPr lang="en-GB" dirty="0"/>
          </a:p>
        </p:txBody>
      </p:sp>
      <p:sp>
        <p:nvSpPr>
          <p:cNvPr id="4" name="Slide Number Placeholder 3"/>
          <p:cNvSpPr>
            <a:spLocks noGrp="1"/>
          </p:cNvSpPr>
          <p:nvPr>
            <p:ph type="sldNum" sz="quarter" idx="10"/>
          </p:nvPr>
        </p:nvSpPr>
        <p:spPr/>
        <p:txBody>
          <a:bodyPr/>
          <a:lstStyle/>
          <a:p>
            <a:fld id="{5166A666-DAFD-4346-9B29-712D4A730575}" type="slidenum">
              <a:rPr lang="en-GB" smtClean="0"/>
              <a:t>2</a:t>
            </a:fld>
            <a:endParaRPr lang="en-GB"/>
          </a:p>
        </p:txBody>
      </p:sp>
    </p:spTree>
    <p:extLst>
      <p:ext uri="{BB962C8B-B14F-4D97-AF65-F5344CB8AC3E}">
        <p14:creationId xmlns:p14="http://schemas.microsoft.com/office/powerpoint/2010/main" val="30851187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I mentioned</a:t>
            </a:r>
            <a:r>
              <a:rPr lang="en-US" baseline="0" dirty="0"/>
              <a:t> before, our goal of providing an integrated analytics platform goes in the direction of abstracting the complexity from the users to let them concentrate on their task. In this sense, I showed how many integrations have been developed already. Now, we are focusing on adding more components. [animation] for example we want to let use users target GPUs for their tasks (mostly for deep learning) and potentially other specialized hardware. Then we are going to add the possibility to run the analysis in a public cloud, OCI. To do this we need to enable users to access the OCI object storage and to run their python notebooks on </a:t>
            </a:r>
            <a:r>
              <a:rPr lang="en-US" baseline="0" dirty="0" err="1"/>
              <a:t>kubernetes</a:t>
            </a:r>
            <a:r>
              <a:rPr lang="en-US" baseline="0" dirty="0"/>
              <a:t> resources hosted at OCI</a:t>
            </a:r>
            <a:endParaRPr lang="en-GB" dirty="0"/>
          </a:p>
        </p:txBody>
      </p:sp>
      <p:sp>
        <p:nvSpPr>
          <p:cNvPr id="4" name="Slide Number Placeholder 3"/>
          <p:cNvSpPr>
            <a:spLocks noGrp="1"/>
          </p:cNvSpPr>
          <p:nvPr>
            <p:ph type="sldNum" sz="quarter" idx="10"/>
          </p:nvPr>
        </p:nvSpPr>
        <p:spPr/>
        <p:txBody>
          <a:bodyPr/>
          <a:lstStyle/>
          <a:p>
            <a:fld id="{5166A666-DAFD-4346-9B29-712D4A730575}" type="slidenum">
              <a:rPr lang="en-GB" smtClean="0"/>
              <a:t>11</a:t>
            </a:fld>
            <a:endParaRPr lang="en-GB"/>
          </a:p>
        </p:txBody>
      </p:sp>
    </p:spTree>
    <p:extLst>
      <p:ext uri="{BB962C8B-B14F-4D97-AF65-F5344CB8AC3E}">
        <p14:creationId xmlns:p14="http://schemas.microsoft.com/office/powerpoint/2010/main" val="4667218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a:t>
            </a:r>
            <a:r>
              <a:rPr lang="en-US" baseline="0" dirty="0"/>
              <a:t> is the most important new element in these last 10 years? A lot of open-source tools have become available in various parts of the software stack, from systems such as apache Hadoop, which nowadays is mostly a distributed </a:t>
            </a:r>
            <a:r>
              <a:rPr lang="en-US" baseline="0" dirty="0" err="1"/>
              <a:t>filesystem</a:t>
            </a:r>
            <a:r>
              <a:rPr lang="en-US" baseline="0" dirty="0"/>
              <a:t>, Apache Kafka, a distributed streaming platform. Then there are plenty of general purpose libraries, mostly in the Python ecosystem, such as </a:t>
            </a:r>
            <a:r>
              <a:rPr lang="en-US" baseline="0" dirty="0" err="1"/>
              <a:t>numpy</a:t>
            </a:r>
            <a:r>
              <a:rPr lang="en-US" baseline="0" dirty="0"/>
              <a:t> and pandas or in the java/python landscape a distributed computing engine such as apache spark. Last but not least new tools that offer advanced analysis methods, I am referring to machine learning, such as </a:t>
            </a:r>
            <a:r>
              <a:rPr lang="en-US" baseline="0" dirty="0" err="1"/>
              <a:t>Tensorflow</a:t>
            </a:r>
            <a:r>
              <a:rPr lang="en-US" baseline="0" dirty="0"/>
              <a:t> and </a:t>
            </a:r>
            <a:r>
              <a:rPr lang="en-US" baseline="0" dirty="0" err="1"/>
              <a:t>Pytorch</a:t>
            </a:r>
            <a:r>
              <a:rPr lang="en-US" baseline="0" dirty="0"/>
              <a:t>. Many communities have started adopting these solutions as they are offered by the </a:t>
            </a:r>
            <a:r>
              <a:rPr lang="en-US" dirty="0"/>
              <a:t>Hadoop, Spark and Streaming service.</a:t>
            </a:r>
          </a:p>
        </p:txBody>
      </p:sp>
      <p:sp>
        <p:nvSpPr>
          <p:cNvPr id="4" name="Slide Number Placeholder 3"/>
          <p:cNvSpPr>
            <a:spLocks noGrp="1"/>
          </p:cNvSpPr>
          <p:nvPr>
            <p:ph type="sldNum" sz="quarter" idx="10"/>
          </p:nvPr>
        </p:nvSpPr>
        <p:spPr/>
        <p:txBody>
          <a:bodyPr/>
          <a:lstStyle/>
          <a:p>
            <a:fld id="{5166A666-DAFD-4346-9B29-712D4A730575}" type="slidenum">
              <a:rPr lang="en-GB" smtClean="0"/>
              <a:t>3</a:t>
            </a:fld>
            <a:endParaRPr lang="en-GB"/>
          </a:p>
        </p:txBody>
      </p:sp>
    </p:spTree>
    <p:extLst>
      <p:ext uri="{BB962C8B-B14F-4D97-AF65-F5344CB8AC3E}">
        <p14:creationId xmlns:p14="http://schemas.microsoft.com/office/powerpoint/2010/main" val="36208758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a:t>
            </a:r>
            <a:r>
              <a:rPr lang="en-US" baseline="0" dirty="0"/>
              <a:t> if we move from the wider context to the technical problems, the first thing that we notice is how complex analytics workloads have become. In this picture, taken from a paper of 2015 written by Google authors, there is a very efficient drawing explaining what I mean. In this case, the authors were focusing mostly on ML workloads, but something very similar applies to analytics in general. Most of the complexity is not in the analytics task per se, but in the surrounding infrastructure necessary for various tasks, from data collection to the presentation results</a:t>
            </a:r>
            <a:endParaRPr lang="en-US" dirty="0"/>
          </a:p>
        </p:txBody>
      </p:sp>
      <p:sp>
        <p:nvSpPr>
          <p:cNvPr id="4" name="Slide Number Placeholder 3"/>
          <p:cNvSpPr>
            <a:spLocks noGrp="1"/>
          </p:cNvSpPr>
          <p:nvPr>
            <p:ph type="sldNum" sz="quarter" idx="10"/>
          </p:nvPr>
        </p:nvSpPr>
        <p:spPr/>
        <p:txBody>
          <a:bodyPr/>
          <a:lstStyle/>
          <a:p>
            <a:fld id="{5166A666-DAFD-4346-9B29-712D4A730575}" type="slidenum">
              <a:rPr lang="en-GB" smtClean="0"/>
              <a:t>4</a:t>
            </a:fld>
            <a:endParaRPr lang="en-GB"/>
          </a:p>
        </p:txBody>
      </p:sp>
    </p:spTree>
    <p:extLst>
      <p:ext uri="{BB962C8B-B14F-4D97-AF65-F5344CB8AC3E}">
        <p14:creationId xmlns:p14="http://schemas.microsoft.com/office/powerpoint/2010/main" val="1000476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this sense,</a:t>
            </a:r>
            <a:r>
              <a:rPr lang="en-US" baseline="0" dirty="0"/>
              <a:t> we believe that the solution to provide the best value to users is to integrate the existing components, both software and data, in a more modern application. In this drawing, for example, we can see how presenting users with </a:t>
            </a:r>
            <a:r>
              <a:rPr lang="en-US" baseline="0" dirty="0" err="1"/>
              <a:t>jupyter</a:t>
            </a:r>
            <a:r>
              <a:rPr lang="en-US" baseline="0" dirty="0"/>
              <a:t> notebook allows us to abstract from a complex infrastructure. For example, you can see how we are able to schedule jobs in different clusters, such as </a:t>
            </a:r>
            <a:r>
              <a:rPr lang="en-US" baseline="0" dirty="0" err="1"/>
              <a:t>kubernets</a:t>
            </a:r>
            <a:r>
              <a:rPr lang="en-US" baseline="0" dirty="0"/>
              <a:t> ones or YARN. We can leverage the software distribution system in use in HEP and can access data wherever it is: in EOS, which contains the data from experiments, Hadoop HDFS or </a:t>
            </a:r>
            <a:r>
              <a:rPr lang="en-US" baseline="0" dirty="0" err="1"/>
              <a:t>CERNbox</a:t>
            </a:r>
            <a:r>
              <a:rPr lang="en-US" baseline="0" dirty="0"/>
              <a:t>, the personal storage space based on EOS where users can stage their data.</a:t>
            </a:r>
            <a:endParaRPr lang="en-US" dirty="0"/>
          </a:p>
        </p:txBody>
      </p:sp>
      <p:sp>
        <p:nvSpPr>
          <p:cNvPr id="4" name="Slide Number Placeholder 3"/>
          <p:cNvSpPr>
            <a:spLocks noGrp="1"/>
          </p:cNvSpPr>
          <p:nvPr>
            <p:ph type="sldNum" sz="quarter" idx="10"/>
          </p:nvPr>
        </p:nvSpPr>
        <p:spPr/>
        <p:txBody>
          <a:bodyPr/>
          <a:lstStyle/>
          <a:p>
            <a:fld id="{5166A666-DAFD-4346-9B29-712D4A730575}" type="slidenum">
              <a:rPr lang="en-GB" smtClean="0"/>
              <a:t>5</a:t>
            </a:fld>
            <a:endParaRPr lang="en-GB"/>
          </a:p>
        </p:txBody>
      </p:sp>
    </p:spTree>
    <p:extLst>
      <p:ext uri="{BB962C8B-B14F-4D97-AF65-F5344CB8AC3E}">
        <p14:creationId xmlns:p14="http://schemas.microsoft.com/office/powerpoint/2010/main" val="1206914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a:t>
            </a:r>
            <a:r>
              <a:rPr lang="en-US" baseline="0" dirty="0"/>
              <a:t> second part of the presentation will focus on what has been done in this direction. As you will see, our approach consists in taking real use-cases and looking for a solution with approaches different from the current ones.</a:t>
            </a:r>
            <a:endParaRPr lang="en-GB" dirty="0"/>
          </a:p>
        </p:txBody>
      </p:sp>
      <p:sp>
        <p:nvSpPr>
          <p:cNvPr id="4" name="Slide Number Placeholder 3"/>
          <p:cNvSpPr>
            <a:spLocks noGrp="1"/>
          </p:cNvSpPr>
          <p:nvPr>
            <p:ph type="sldNum" sz="quarter" idx="10"/>
          </p:nvPr>
        </p:nvSpPr>
        <p:spPr/>
        <p:txBody>
          <a:bodyPr/>
          <a:lstStyle/>
          <a:p>
            <a:fld id="{5166A666-DAFD-4346-9B29-712D4A730575}" type="slidenum">
              <a:rPr lang="en-GB" smtClean="0"/>
              <a:t>6</a:t>
            </a:fld>
            <a:endParaRPr lang="en-GB"/>
          </a:p>
        </p:txBody>
      </p:sp>
    </p:spTree>
    <p:extLst>
      <p:ext uri="{BB962C8B-B14F-4D97-AF65-F5344CB8AC3E}">
        <p14:creationId xmlns:p14="http://schemas.microsoft.com/office/powerpoint/2010/main" val="34317954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first</a:t>
            </a:r>
            <a:r>
              <a:rPr lang="en-US" baseline="0" dirty="0"/>
              <a:t> use case is a physics data reduction. The CMS big data developed a data reduction job based on a public dataset. We tested several storage solutions and computing configurations, both in OCI and CERN cloud and managed to scale the workload up to a 1 PB input dataset. Part of the work necessary for the reproduction of this workload has been the development of software to read the ROOT file format and to access the EOS service.</a:t>
            </a:r>
            <a:endParaRPr lang="en-US" dirty="0"/>
          </a:p>
        </p:txBody>
      </p:sp>
      <p:sp>
        <p:nvSpPr>
          <p:cNvPr id="4" name="Slide Number Placeholder 3"/>
          <p:cNvSpPr>
            <a:spLocks noGrp="1"/>
          </p:cNvSpPr>
          <p:nvPr>
            <p:ph type="sldNum" sz="quarter" idx="10"/>
          </p:nvPr>
        </p:nvSpPr>
        <p:spPr/>
        <p:txBody>
          <a:bodyPr/>
          <a:lstStyle/>
          <a:p>
            <a:fld id="{5166A666-DAFD-4346-9B29-712D4A730575}" type="slidenum">
              <a:rPr lang="en-GB" smtClean="0"/>
              <a:t>7</a:t>
            </a:fld>
            <a:endParaRPr lang="en-GB"/>
          </a:p>
        </p:txBody>
      </p:sp>
    </p:spTree>
    <p:extLst>
      <p:ext uri="{BB962C8B-B14F-4D97-AF65-F5344CB8AC3E}">
        <p14:creationId xmlns:p14="http://schemas.microsoft.com/office/powerpoint/2010/main" val="4534474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a previous</a:t>
            </a:r>
            <a:r>
              <a:rPr lang="en-US" baseline="0" dirty="0"/>
              <a:t> </a:t>
            </a:r>
            <a:r>
              <a:rPr lang="en-US" baseline="0" dirty="0" err="1"/>
              <a:t>openlab</a:t>
            </a:r>
            <a:r>
              <a:rPr lang="en-US" baseline="0" dirty="0"/>
              <a:t> project with Intel, two  “ connectors” have been developed: one to connect to any storage that supports the </a:t>
            </a:r>
            <a:r>
              <a:rPr lang="en-US" baseline="0" dirty="0" err="1"/>
              <a:t>xrootd</a:t>
            </a:r>
            <a:r>
              <a:rPr lang="en-US" baseline="0" dirty="0"/>
              <a:t> protocol, most importantly EOS, another one to be able to parse files in ROOT format spark.</a:t>
            </a:r>
          </a:p>
          <a:p>
            <a:r>
              <a:rPr lang="en-US" baseline="0" dirty="0"/>
              <a:t>On the other hand, while using the </a:t>
            </a:r>
            <a:r>
              <a:rPr lang="en-US" baseline="0" dirty="0" err="1"/>
              <a:t>oci</a:t>
            </a:r>
            <a:r>
              <a:rPr lang="en-US" baseline="0" dirty="0"/>
              <a:t>-</a:t>
            </a:r>
            <a:r>
              <a:rPr lang="en-US" baseline="0" dirty="0" err="1"/>
              <a:t>hdfs</a:t>
            </a:r>
            <a:r>
              <a:rPr lang="en-US" baseline="0" dirty="0"/>
              <a:t>-connector , that is the component implementing the Hadoop </a:t>
            </a:r>
            <a:r>
              <a:rPr lang="en-US" baseline="0" dirty="0" err="1"/>
              <a:t>filesystem</a:t>
            </a:r>
            <a:r>
              <a:rPr lang="en-US" baseline="0" dirty="0"/>
              <a:t> API for the OCI object storage, we developed a patch allowing to connect to the most recent apache spark stable releases, on which we rely for </a:t>
            </a:r>
            <a:r>
              <a:rPr lang="en-US" baseline="0" dirty="0" err="1"/>
              <a:t>kubernetes</a:t>
            </a:r>
            <a:r>
              <a:rPr lang="en-US" baseline="0" dirty="0"/>
              <a:t> support.</a:t>
            </a:r>
            <a:endParaRPr lang="en-US" dirty="0"/>
          </a:p>
        </p:txBody>
      </p:sp>
      <p:sp>
        <p:nvSpPr>
          <p:cNvPr id="4" name="Slide Number Placeholder 3"/>
          <p:cNvSpPr>
            <a:spLocks noGrp="1"/>
          </p:cNvSpPr>
          <p:nvPr>
            <p:ph type="sldNum" sz="quarter" idx="10"/>
          </p:nvPr>
        </p:nvSpPr>
        <p:spPr/>
        <p:txBody>
          <a:bodyPr/>
          <a:lstStyle/>
          <a:p>
            <a:fld id="{5166A666-DAFD-4346-9B29-712D4A730575}" type="slidenum">
              <a:rPr lang="en-GB" smtClean="0"/>
              <a:t>8</a:t>
            </a:fld>
            <a:endParaRPr lang="en-GB"/>
          </a:p>
        </p:txBody>
      </p:sp>
    </p:spTree>
    <p:extLst>
      <p:ext uri="{BB962C8B-B14F-4D97-AF65-F5344CB8AC3E}">
        <p14:creationId xmlns:p14="http://schemas.microsoft.com/office/powerpoint/2010/main" val="5910412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Another use</a:t>
            </a:r>
            <a:r>
              <a:rPr lang="en-US" baseline="0" dirty="0"/>
              <a:t>-case that we worked on was the reproduction of a particle classifier for use in the online acquisition system in order to reduce the percentage of false positives that are recorded by the current filtering systems. After a discussion with the authors of the paper, it became evident that they faced all the problems that I was introducing you before: the most time consuming activity was not the development and use of ML models, but to have all the different components of the workload to talk to each other.</a:t>
            </a:r>
            <a:endParaRPr lang="en-US" dirty="0"/>
          </a:p>
        </p:txBody>
      </p:sp>
      <p:sp>
        <p:nvSpPr>
          <p:cNvPr id="4" name="Slide Number Placeholder 3"/>
          <p:cNvSpPr>
            <a:spLocks noGrp="1"/>
          </p:cNvSpPr>
          <p:nvPr>
            <p:ph type="sldNum" sz="quarter" idx="10"/>
          </p:nvPr>
        </p:nvSpPr>
        <p:spPr/>
        <p:txBody>
          <a:bodyPr/>
          <a:lstStyle/>
          <a:p>
            <a:fld id="{5166A666-DAFD-4346-9B29-712D4A730575}" type="slidenum">
              <a:rPr lang="en-GB" smtClean="0"/>
              <a:t>9</a:t>
            </a:fld>
            <a:endParaRPr lang="en-GB"/>
          </a:p>
        </p:txBody>
      </p:sp>
    </p:spTree>
    <p:extLst>
      <p:ext uri="{BB962C8B-B14F-4D97-AF65-F5344CB8AC3E}">
        <p14:creationId xmlns:p14="http://schemas.microsoft.com/office/powerpoint/2010/main" val="8496414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this sense, our</a:t>
            </a:r>
            <a:r>
              <a:rPr lang="en-US" baseline="0" dirty="0"/>
              <a:t> efforts have focused on reducing the attritions between the various stages rather than on improving the models themselves.</a:t>
            </a:r>
            <a:endParaRPr lang="en-US" dirty="0"/>
          </a:p>
        </p:txBody>
      </p:sp>
      <p:sp>
        <p:nvSpPr>
          <p:cNvPr id="4" name="Slide Number Placeholder 3"/>
          <p:cNvSpPr>
            <a:spLocks noGrp="1"/>
          </p:cNvSpPr>
          <p:nvPr>
            <p:ph type="sldNum" sz="quarter" idx="10"/>
          </p:nvPr>
        </p:nvSpPr>
        <p:spPr/>
        <p:txBody>
          <a:bodyPr/>
          <a:lstStyle/>
          <a:p>
            <a:fld id="{5166A666-DAFD-4346-9B29-712D4A730575}" type="slidenum">
              <a:rPr lang="en-GB" smtClean="0"/>
              <a:t>10</a:t>
            </a:fld>
            <a:endParaRPr lang="en-GB"/>
          </a:p>
        </p:txBody>
      </p:sp>
    </p:spTree>
    <p:extLst>
      <p:ext uri="{BB962C8B-B14F-4D97-AF65-F5344CB8AC3E}">
        <p14:creationId xmlns:p14="http://schemas.microsoft.com/office/powerpoint/2010/main" val="182367362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ndard">
    <p:spTree>
      <p:nvGrpSpPr>
        <p:cNvPr id="1" name=""/>
        <p:cNvGrpSpPr/>
        <p:nvPr/>
      </p:nvGrpSpPr>
      <p:grpSpPr>
        <a:xfrm>
          <a:off x="0" y="0"/>
          <a:ext cx="0" cy="0"/>
          <a:chOff x="0" y="0"/>
          <a:chExt cx="0" cy="0"/>
        </a:xfrm>
      </p:grpSpPr>
      <p:pic>
        <p:nvPicPr>
          <p:cNvPr id="33" name="Image 10"/>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6927"/>
            <a:ext cx="12192000" cy="6854653"/>
          </a:xfrm>
          <a:prstGeom prst="rect">
            <a:avLst/>
          </a:prstGeom>
        </p:spPr>
      </p:pic>
      <p:sp>
        <p:nvSpPr>
          <p:cNvPr id="2" name="Titre 1"/>
          <p:cNvSpPr>
            <a:spLocks noGrp="1"/>
          </p:cNvSpPr>
          <p:nvPr>
            <p:ph type="title" hasCustomPrompt="1"/>
          </p:nvPr>
        </p:nvSpPr>
        <p:spPr>
          <a:xfrm>
            <a:off x="838200" y="365126"/>
            <a:ext cx="10515600" cy="663574"/>
          </a:xfrm>
        </p:spPr>
        <p:txBody>
          <a:bodyPr/>
          <a:lstStyle>
            <a:lvl1pPr>
              <a:defRPr b="1" i="0">
                <a:solidFill>
                  <a:srgbClr val="393E91"/>
                </a:solidFill>
                <a:latin typeface="Arial Black" charset="0"/>
                <a:ea typeface="Arial Black" charset="0"/>
                <a:cs typeface="Arial Black" charset="0"/>
              </a:defRPr>
            </a:lvl1pPr>
          </a:lstStyle>
          <a:p>
            <a:r>
              <a:rPr lang="fr-FR" dirty="0"/>
              <a:t>TITLE</a:t>
            </a:r>
          </a:p>
        </p:txBody>
      </p:sp>
      <p:sp>
        <p:nvSpPr>
          <p:cNvPr id="3" name="Espace réservé du contenu 2"/>
          <p:cNvSpPr>
            <a:spLocks noGrp="1"/>
          </p:cNvSpPr>
          <p:nvPr>
            <p:ph idx="1"/>
          </p:nvPr>
        </p:nvSpPr>
        <p:spPr/>
        <p:txBody>
          <a:bodyPr>
            <a:normAutofit/>
          </a:bodyPr>
          <a:lstStyle>
            <a:lvl1pPr marL="0" indent="0">
              <a:buFontTx/>
              <a:buNone/>
              <a:defRPr sz="2400">
                <a:solidFill>
                  <a:srgbClr val="2A7DBF"/>
                </a:solidFill>
                <a:latin typeface="Arial" charset="0"/>
                <a:ea typeface="Arial" charset="0"/>
                <a:cs typeface="Arial" charset="0"/>
              </a:defRPr>
            </a:lvl1pPr>
            <a:lvl2pPr marL="457200" indent="0">
              <a:buFontTx/>
              <a:buNone/>
              <a:defRPr sz="2000">
                <a:solidFill>
                  <a:srgbClr val="18AF9B"/>
                </a:solidFill>
                <a:latin typeface="Arial" charset="0"/>
                <a:ea typeface="Arial" charset="0"/>
                <a:cs typeface="Arial" charset="0"/>
              </a:defRPr>
            </a:lvl2pPr>
            <a:lvl3pPr marL="914400" indent="0">
              <a:buFontTx/>
              <a:buNone/>
              <a:defRPr sz="1800">
                <a:solidFill>
                  <a:srgbClr val="F28F3B"/>
                </a:solidFill>
                <a:latin typeface="Arial" charset="0"/>
                <a:ea typeface="Arial" charset="0"/>
                <a:cs typeface="Arial" charset="0"/>
              </a:defRPr>
            </a:lvl3pPr>
            <a:lvl4pPr marL="1371600" indent="0">
              <a:buFontTx/>
              <a:buNone/>
              <a:defRPr sz="1600">
                <a:solidFill>
                  <a:srgbClr val="393E91"/>
                </a:solidFill>
                <a:latin typeface="Arial" charset="0"/>
                <a:ea typeface="Arial" charset="0"/>
                <a:cs typeface="Arial" charset="0"/>
              </a:defRPr>
            </a:lvl4pPr>
            <a:lvl5pPr marL="1828800" indent="0">
              <a:buFontTx/>
              <a:buNone/>
              <a:defRPr sz="1600">
                <a:solidFill>
                  <a:srgbClr val="393E91"/>
                </a:solidFill>
                <a:latin typeface="Arial" charset="0"/>
                <a:ea typeface="Arial" charset="0"/>
                <a:cs typeface="Arial" charset="0"/>
              </a:defRPr>
            </a:lvl5pPr>
          </a:lstStyle>
          <a:p>
            <a:pPr lvl="0"/>
            <a:r>
              <a:rPr lang="fr-FR" dirty="0"/>
              <a:t>Cliquez pour modifier les styles du texte du masque</a:t>
            </a:r>
          </a:p>
          <a:p>
            <a:pPr lvl="1"/>
            <a:r>
              <a:rPr lang="fr-FR" dirty="0"/>
              <a:t>Deuxième niveau</a:t>
            </a:r>
          </a:p>
          <a:p>
            <a:pPr lvl="2"/>
            <a:r>
              <a:rPr lang="fr-FR" dirty="0"/>
              <a:t>Troisième niveau</a:t>
            </a:r>
          </a:p>
        </p:txBody>
      </p:sp>
      <p:sp>
        <p:nvSpPr>
          <p:cNvPr id="11" name="Espace réservé du texte 10"/>
          <p:cNvSpPr>
            <a:spLocks noGrp="1"/>
          </p:cNvSpPr>
          <p:nvPr>
            <p:ph type="body" sz="quarter" idx="13" hasCustomPrompt="1"/>
          </p:nvPr>
        </p:nvSpPr>
        <p:spPr>
          <a:xfrm>
            <a:off x="838200" y="1028700"/>
            <a:ext cx="10515600" cy="619125"/>
          </a:xfrm>
        </p:spPr>
        <p:txBody>
          <a:bodyPr>
            <a:normAutofit/>
          </a:bodyPr>
          <a:lstStyle>
            <a:lvl1pPr marL="0" indent="0">
              <a:buFontTx/>
              <a:buNone/>
              <a:defRPr sz="2400" i="1">
                <a:solidFill>
                  <a:srgbClr val="2A7DBF"/>
                </a:solidFill>
                <a:latin typeface="Arial" charset="0"/>
                <a:ea typeface="Arial" charset="0"/>
                <a:cs typeface="Arial" charset="0"/>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dirty="0"/>
              <a:t>Subtitle</a:t>
            </a:r>
          </a:p>
        </p:txBody>
      </p:sp>
      <p:pic>
        <p:nvPicPr>
          <p:cNvPr id="24" name="Image 15"/>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443084" y="6334919"/>
            <a:ext cx="790231" cy="248777"/>
          </a:xfrm>
          <a:prstGeom prst="rect">
            <a:avLst/>
          </a:prstGeom>
        </p:spPr>
      </p:pic>
      <p:sp>
        <p:nvSpPr>
          <p:cNvPr id="25" name="Slide Number Placeholder 22"/>
          <p:cNvSpPr>
            <a:spLocks noGrp="1"/>
          </p:cNvSpPr>
          <p:nvPr>
            <p:ph type="sldNum" sz="quarter" idx="16"/>
          </p:nvPr>
        </p:nvSpPr>
        <p:spPr>
          <a:xfrm>
            <a:off x="11142518" y="6334919"/>
            <a:ext cx="422564" cy="365125"/>
          </a:xfrm>
          <a:prstGeom prst="rect">
            <a:avLst/>
          </a:prstGeom>
        </p:spPr>
        <p:txBody>
          <a:bodyPr/>
          <a:lstStyle>
            <a:lvl1pPr>
              <a:defRPr sz="1100">
                <a:solidFill>
                  <a:srgbClr val="18AF9B"/>
                </a:solidFill>
                <a:latin typeface="Arial" panose="020B0604020202020204" pitchFamily="34" charset="0"/>
                <a:cs typeface="Arial" panose="020B0604020202020204" pitchFamily="34" charset="0"/>
              </a:defRPr>
            </a:lvl1pPr>
          </a:lstStyle>
          <a:p>
            <a:fld id="{A5E960A2-242F-CC40-87F9-290FD5864A37}" type="slidenum">
              <a:rPr lang="fr-FR" smtClean="0"/>
              <a:pPr/>
              <a:t>‹#›</a:t>
            </a:fld>
            <a:endParaRPr lang="fr-FR" dirty="0"/>
          </a:p>
        </p:txBody>
      </p:sp>
      <p:sp>
        <p:nvSpPr>
          <p:cNvPr id="32" name="Footer Placeholder 31"/>
          <p:cNvSpPr>
            <a:spLocks noGrp="1"/>
          </p:cNvSpPr>
          <p:nvPr>
            <p:ph type="ftr" sz="quarter" idx="17"/>
          </p:nvPr>
        </p:nvSpPr>
        <p:spPr/>
        <p:txBody>
          <a:bodyPr/>
          <a:lstStyle/>
          <a:p>
            <a:r>
              <a:rPr lang="en-GB" dirty="0"/>
              <a:t>CERN openlab Technical Workshop 22-23/01/2020</a:t>
            </a:r>
          </a:p>
        </p:txBody>
      </p:sp>
    </p:spTree>
    <p:extLst>
      <p:ext uri="{BB962C8B-B14F-4D97-AF65-F5344CB8AC3E}">
        <p14:creationId xmlns:p14="http://schemas.microsoft.com/office/powerpoint/2010/main" val="2097646063"/>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meline">
    <p:bg>
      <p:bgPr>
        <a:gradFill>
          <a:gsLst>
            <a:gs pos="0">
              <a:schemeClr val="bg1"/>
            </a:gs>
            <a:gs pos="100000">
              <a:schemeClr val="bg1">
                <a:lumMod val="95000"/>
              </a:schemeClr>
            </a:gs>
          </a:gsLst>
          <a:lin ang="5400000" scaled="1"/>
        </a:gradFill>
        <a:effectLst/>
      </p:bgPr>
    </p:bg>
    <p:spTree>
      <p:nvGrpSpPr>
        <p:cNvPr id="1" name=""/>
        <p:cNvGrpSpPr/>
        <p:nvPr/>
      </p:nvGrpSpPr>
      <p:grpSpPr>
        <a:xfrm>
          <a:off x="0" y="0"/>
          <a:ext cx="0" cy="0"/>
          <a:chOff x="0" y="0"/>
          <a:chExt cx="0" cy="0"/>
        </a:xfrm>
      </p:grpSpPr>
      <p:grpSp>
        <p:nvGrpSpPr>
          <p:cNvPr id="84" name="Group 83">
            <a:extLst>
              <a:ext uri="{FF2B5EF4-FFF2-40B4-BE49-F238E27FC236}">
                <a16:creationId xmlns:a16="http://schemas.microsoft.com/office/drawing/2014/main" id="{A313FD0B-59E8-4D93-884F-AC740F28B806}"/>
              </a:ext>
            </a:extLst>
          </p:cNvPr>
          <p:cNvGrpSpPr/>
          <p:nvPr userDrawn="1"/>
        </p:nvGrpSpPr>
        <p:grpSpPr>
          <a:xfrm rot="10800000" flipH="1">
            <a:off x="2508635" y="2944688"/>
            <a:ext cx="902386" cy="3165843"/>
            <a:chOff x="717859" y="1249746"/>
            <a:chExt cx="902386" cy="3165843"/>
          </a:xfrm>
        </p:grpSpPr>
        <p:grpSp>
          <p:nvGrpSpPr>
            <p:cNvPr id="85" name="Group 84">
              <a:extLst>
                <a:ext uri="{FF2B5EF4-FFF2-40B4-BE49-F238E27FC236}">
                  <a16:creationId xmlns:a16="http://schemas.microsoft.com/office/drawing/2014/main" id="{BB6433FA-873A-4C8E-A795-8533E43289C9}"/>
                </a:ext>
              </a:extLst>
            </p:cNvPr>
            <p:cNvGrpSpPr/>
            <p:nvPr userDrawn="1"/>
          </p:nvGrpSpPr>
          <p:grpSpPr>
            <a:xfrm>
              <a:off x="717859" y="1347528"/>
              <a:ext cx="882342" cy="3068061"/>
              <a:chOff x="1015532" y="1143000"/>
              <a:chExt cx="685535" cy="3333022"/>
            </a:xfrm>
          </p:grpSpPr>
          <p:cxnSp>
            <p:nvCxnSpPr>
              <p:cNvPr id="87" name="Connector: Elbow 86">
                <a:extLst>
                  <a:ext uri="{FF2B5EF4-FFF2-40B4-BE49-F238E27FC236}">
                    <a16:creationId xmlns:a16="http://schemas.microsoft.com/office/drawing/2014/main" id="{459092B1-1FA1-4B14-9E34-5F98777DC208}"/>
                  </a:ext>
                </a:extLst>
              </p:cNvPr>
              <p:cNvCxnSpPr>
                <a:cxnSpLocks/>
              </p:cNvCxnSpPr>
              <p:nvPr userDrawn="1"/>
            </p:nvCxnSpPr>
            <p:spPr>
              <a:xfrm rot="16200000" flipH="1">
                <a:off x="141086" y="2916040"/>
                <a:ext cx="2434428" cy="685535"/>
              </a:xfrm>
              <a:prstGeom prst="bentConnector3">
                <a:avLst>
                  <a:gd name="adj1" fmla="val 29061"/>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88" name="Connector: Elbow 87">
                <a:extLst>
                  <a:ext uri="{FF2B5EF4-FFF2-40B4-BE49-F238E27FC236}">
                    <a16:creationId xmlns:a16="http://schemas.microsoft.com/office/drawing/2014/main" id="{4C4CD061-4C9A-4A49-BC51-A8FC71A69FFB}"/>
                  </a:ext>
                </a:extLst>
              </p:cNvPr>
              <p:cNvCxnSpPr>
                <a:cxnSpLocks/>
              </p:cNvCxnSpPr>
              <p:nvPr userDrawn="1"/>
            </p:nvCxnSpPr>
            <p:spPr>
              <a:xfrm rot="5400000">
                <a:off x="850768" y="1307768"/>
                <a:ext cx="910627" cy="581091"/>
              </a:xfrm>
              <a:prstGeom prst="bentConnector3">
                <a:avLst>
                  <a:gd name="adj1" fmla="val -1528"/>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86" name="Oval 85">
              <a:extLst>
                <a:ext uri="{FF2B5EF4-FFF2-40B4-BE49-F238E27FC236}">
                  <a16:creationId xmlns:a16="http://schemas.microsoft.com/office/drawing/2014/main" id="{EC0BA9B4-0387-4D89-822A-22BFC9E88829}"/>
                </a:ext>
              </a:extLst>
            </p:cNvPr>
            <p:cNvSpPr/>
            <p:nvPr userDrawn="1"/>
          </p:nvSpPr>
          <p:spPr>
            <a:xfrm>
              <a:off x="1437365" y="1249746"/>
              <a:ext cx="182880" cy="18288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grpSp>
      <p:grpSp>
        <p:nvGrpSpPr>
          <p:cNvPr id="79" name="Group 78">
            <a:extLst>
              <a:ext uri="{FF2B5EF4-FFF2-40B4-BE49-F238E27FC236}">
                <a16:creationId xmlns:a16="http://schemas.microsoft.com/office/drawing/2014/main" id="{3E62DBC1-0DA5-4CFE-A7D4-AE9CD66492B4}"/>
              </a:ext>
            </a:extLst>
          </p:cNvPr>
          <p:cNvGrpSpPr/>
          <p:nvPr userDrawn="1"/>
        </p:nvGrpSpPr>
        <p:grpSpPr>
          <a:xfrm rot="10800000" flipH="1">
            <a:off x="6085359" y="2944688"/>
            <a:ext cx="902386" cy="3165843"/>
            <a:chOff x="717859" y="1249746"/>
            <a:chExt cx="902386" cy="3165843"/>
          </a:xfrm>
        </p:grpSpPr>
        <p:grpSp>
          <p:nvGrpSpPr>
            <p:cNvPr id="80" name="Group 79">
              <a:extLst>
                <a:ext uri="{FF2B5EF4-FFF2-40B4-BE49-F238E27FC236}">
                  <a16:creationId xmlns:a16="http://schemas.microsoft.com/office/drawing/2014/main" id="{5F664769-9ACD-43AE-80C0-9CD6C9AD2726}"/>
                </a:ext>
              </a:extLst>
            </p:cNvPr>
            <p:cNvGrpSpPr/>
            <p:nvPr userDrawn="1"/>
          </p:nvGrpSpPr>
          <p:grpSpPr>
            <a:xfrm>
              <a:off x="717859" y="1347528"/>
              <a:ext cx="882342" cy="3068061"/>
              <a:chOff x="1015532" y="1143000"/>
              <a:chExt cx="685535" cy="3333022"/>
            </a:xfrm>
          </p:grpSpPr>
          <p:cxnSp>
            <p:nvCxnSpPr>
              <p:cNvPr id="82" name="Connector: Elbow 81">
                <a:extLst>
                  <a:ext uri="{FF2B5EF4-FFF2-40B4-BE49-F238E27FC236}">
                    <a16:creationId xmlns:a16="http://schemas.microsoft.com/office/drawing/2014/main" id="{53B5452F-7F22-4FC9-82E5-9BC88986F326}"/>
                  </a:ext>
                </a:extLst>
              </p:cNvPr>
              <p:cNvCxnSpPr>
                <a:cxnSpLocks/>
              </p:cNvCxnSpPr>
              <p:nvPr userDrawn="1"/>
            </p:nvCxnSpPr>
            <p:spPr>
              <a:xfrm rot="16200000" flipH="1">
                <a:off x="141086" y="2916040"/>
                <a:ext cx="2434428" cy="685535"/>
              </a:xfrm>
              <a:prstGeom prst="bentConnector3">
                <a:avLst>
                  <a:gd name="adj1" fmla="val 29061"/>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83" name="Connector: Elbow 82">
                <a:extLst>
                  <a:ext uri="{FF2B5EF4-FFF2-40B4-BE49-F238E27FC236}">
                    <a16:creationId xmlns:a16="http://schemas.microsoft.com/office/drawing/2014/main" id="{FCEABB29-56D6-4900-BA90-63D99962C4B0}"/>
                  </a:ext>
                </a:extLst>
              </p:cNvPr>
              <p:cNvCxnSpPr>
                <a:cxnSpLocks/>
              </p:cNvCxnSpPr>
              <p:nvPr userDrawn="1"/>
            </p:nvCxnSpPr>
            <p:spPr>
              <a:xfrm rot="5400000">
                <a:off x="850768" y="1307768"/>
                <a:ext cx="910627" cy="581091"/>
              </a:xfrm>
              <a:prstGeom prst="bentConnector3">
                <a:avLst>
                  <a:gd name="adj1" fmla="val -1528"/>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grpSp>
        <p:sp>
          <p:nvSpPr>
            <p:cNvPr id="81" name="Oval 80">
              <a:extLst>
                <a:ext uri="{FF2B5EF4-FFF2-40B4-BE49-F238E27FC236}">
                  <a16:creationId xmlns:a16="http://schemas.microsoft.com/office/drawing/2014/main" id="{8479A9A0-CD42-45B9-AB86-EA882B62FF3B}"/>
                </a:ext>
              </a:extLst>
            </p:cNvPr>
            <p:cNvSpPr/>
            <p:nvPr userDrawn="1"/>
          </p:nvSpPr>
          <p:spPr>
            <a:xfrm>
              <a:off x="1437365" y="1249746"/>
              <a:ext cx="182880" cy="18288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grpSp>
      <p:grpSp>
        <p:nvGrpSpPr>
          <p:cNvPr id="74" name="Group 73">
            <a:extLst>
              <a:ext uri="{FF2B5EF4-FFF2-40B4-BE49-F238E27FC236}">
                <a16:creationId xmlns:a16="http://schemas.microsoft.com/office/drawing/2014/main" id="{5A97F793-5778-4B48-BB69-6C09E912816D}"/>
              </a:ext>
            </a:extLst>
          </p:cNvPr>
          <p:cNvGrpSpPr/>
          <p:nvPr userDrawn="1"/>
        </p:nvGrpSpPr>
        <p:grpSpPr>
          <a:xfrm rot="10800000" flipH="1">
            <a:off x="9698609" y="2944688"/>
            <a:ext cx="902386" cy="3165843"/>
            <a:chOff x="717859" y="1249746"/>
            <a:chExt cx="902386" cy="3165843"/>
          </a:xfrm>
        </p:grpSpPr>
        <p:grpSp>
          <p:nvGrpSpPr>
            <p:cNvPr id="75" name="Group 74">
              <a:extLst>
                <a:ext uri="{FF2B5EF4-FFF2-40B4-BE49-F238E27FC236}">
                  <a16:creationId xmlns:a16="http://schemas.microsoft.com/office/drawing/2014/main" id="{5EF89962-D25F-4C6F-8EA2-3C63AE6B7264}"/>
                </a:ext>
              </a:extLst>
            </p:cNvPr>
            <p:cNvGrpSpPr/>
            <p:nvPr userDrawn="1"/>
          </p:nvGrpSpPr>
          <p:grpSpPr>
            <a:xfrm>
              <a:off x="717859" y="1347528"/>
              <a:ext cx="882342" cy="3068061"/>
              <a:chOff x="1015532" y="1143000"/>
              <a:chExt cx="685535" cy="3333022"/>
            </a:xfrm>
          </p:grpSpPr>
          <p:cxnSp>
            <p:nvCxnSpPr>
              <p:cNvPr id="77" name="Connector: Elbow 76">
                <a:extLst>
                  <a:ext uri="{FF2B5EF4-FFF2-40B4-BE49-F238E27FC236}">
                    <a16:creationId xmlns:a16="http://schemas.microsoft.com/office/drawing/2014/main" id="{614EFDAC-6B1E-4259-8719-8A2380C31D4D}"/>
                  </a:ext>
                </a:extLst>
              </p:cNvPr>
              <p:cNvCxnSpPr>
                <a:cxnSpLocks/>
              </p:cNvCxnSpPr>
              <p:nvPr userDrawn="1"/>
            </p:nvCxnSpPr>
            <p:spPr>
              <a:xfrm rot="16200000" flipH="1">
                <a:off x="141086" y="2916040"/>
                <a:ext cx="2434428" cy="685535"/>
              </a:xfrm>
              <a:prstGeom prst="bentConnector3">
                <a:avLst>
                  <a:gd name="adj1" fmla="val 29061"/>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78" name="Connector: Elbow 77">
                <a:extLst>
                  <a:ext uri="{FF2B5EF4-FFF2-40B4-BE49-F238E27FC236}">
                    <a16:creationId xmlns:a16="http://schemas.microsoft.com/office/drawing/2014/main" id="{4D1EA75F-8802-4AEA-9322-4CE7F504D902}"/>
                  </a:ext>
                </a:extLst>
              </p:cNvPr>
              <p:cNvCxnSpPr>
                <a:cxnSpLocks/>
              </p:cNvCxnSpPr>
              <p:nvPr userDrawn="1"/>
            </p:nvCxnSpPr>
            <p:spPr>
              <a:xfrm rot="5400000">
                <a:off x="850768" y="1307768"/>
                <a:ext cx="910627" cy="581091"/>
              </a:xfrm>
              <a:prstGeom prst="bentConnector3">
                <a:avLst>
                  <a:gd name="adj1" fmla="val -1528"/>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grpSp>
        <p:sp>
          <p:nvSpPr>
            <p:cNvPr id="76" name="Oval 75">
              <a:extLst>
                <a:ext uri="{FF2B5EF4-FFF2-40B4-BE49-F238E27FC236}">
                  <a16:creationId xmlns:a16="http://schemas.microsoft.com/office/drawing/2014/main" id="{DC6A525D-C443-40D1-8081-F74406DC5B54}"/>
                </a:ext>
              </a:extLst>
            </p:cNvPr>
            <p:cNvSpPr/>
            <p:nvPr userDrawn="1"/>
          </p:nvSpPr>
          <p:spPr>
            <a:xfrm>
              <a:off x="1437365" y="1249746"/>
              <a:ext cx="182880" cy="18288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grpSp>
      <p:grpSp>
        <p:nvGrpSpPr>
          <p:cNvPr id="69" name="Group 68">
            <a:extLst>
              <a:ext uri="{FF2B5EF4-FFF2-40B4-BE49-F238E27FC236}">
                <a16:creationId xmlns:a16="http://schemas.microsoft.com/office/drawing/2014/main" id="{779C1E12-A535-4DDC-9BED-BB60ECFA16DA}"/>
              </a:ext>
            </a:extLst>
          </p:cNvPr>
          <p:cNvGrpSpPr/>
          <p:nvPr userDrawn="1"/>
        </p:nvGrpSpPr>
        <p:grpSpPr>
          <a:xfrm flipH="1">
            <a:off x="8744426" y="1558581"/>
            <a:ext cx="902386" cy="3165843"/>
            <a:chOff x="717859" y="1249746"/>
            <a:chExt cx="902386" cy="3165843"/>
          </a:xfrm>
        </p:grpSpPr>
        <p:grpSp>
          <p:nvGrpSpPr>
            <p:cNvPr id="70" name="Group 69">
              <a:extLst>
                <a:ext uri="{FF2B5EF4-FFF2-40B4-BE49-F238E27FC236}">
                  <a16:creationId xmlns:a16="http://schemas.microsoft.com/office/drawing/2014/main" id="{E2B3892E-0A7D-4969-98B7-A7B066D7A850}"/>
                </a:ext>
              </a:extLst>
            </p:cNvPr>
            <p:cNvGrpSpPr/>
            <p:nvPr userDrawn="1"/>
          </p:nvGrpSpPr>
          <p:grpSpPr>
            <a:xfrm>
              <a:off x="717859" y="1347528"/>
              <a:ext cx="882342" cy="3068061"/>
              <a:chOff x="1015532" y="1143000"/>
              <a:chExt cx="685535" cy="3333022"/>
            </a:xfrm>
          </p:grpSpPr>
          <p:cxnSp>
            <p:nvCxnSpPr>
              <p:cNvPr id="72" name="Connector: Elbow 71">
                <a:extLst>
                  <a:ext uri="{FF2B5EF4-FFF2-40B4-BE49-F238E27FC236}">
                    <a16:creationId xmlns:a16="http://schemas.microsoft.com/office/drawing/2014/main" id="{3575118C-8AFD-40FA-9C8F-6C4ED381C083}"/>
                  </a:ext>
                </a:extLst>
              </p:cNvPr>
              <p:cNvCxnSpPr>
                <a:cxnSpLocks/>
              </p:cNvCxnSpPr>
              <p:nvPr userDrawn="1"/>
            </p:nvCxnSpPr>
            <p:spPr>
              <a:xfrm rot="16200000" flipH="1">
                <a:off x="141086" y="2916040"/>
                <a:ext cx="2434428" cy="685535"/>
              </a:xfrm>
              <a:prstGeom prst="bentConnector3">
                <a:avLst>
                  <a:gd name="adj1" fmla="val 29061"/>
                </a:avLst>
              </a:prstGeom>
              <a:ln w="381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73" name="Connector: Elbow 72">
                <a:extLst>
                  <a:ext uri="{FF2B5EF4-FFF2-40B4-BE49-F238E27FC236}">
                    <a16:creationId xmlns:a16="http://schemas.microsoft.com/office/drawing/2014/main" id="{4F4E70EE-FBCD-40B1-9953-791B8E603FFA}"/>
                  </a:ext>
                </a:extLst>
              </p:cNvPr>
              <p:cNvCxnSpPr>
                <a:cxnSpLocks/>
              </p:cNvCxnSpPr>
              <p:nvPr userDrawn="1"/>
            </p:nvCxnSpPr>
            <p:spPr>
              <a:xfrm rot="5400000">
                <a:off x="860116" y="1307768"/>
                <a:ext cx="910627" cy="581091"/>
              </a:xfrm>
              <a:prstGeom prst="bentConnector3">
                <a:avLst>
                  <a:gd name="adj1" fmla="val -1528"/>
                </a:avLst>
              </a:prstGeom>
              <a:ln w="38100">
                <a:solidFill>
                  <a:schemeClr val="accent5"/>
                </a:solidFill>
              </a:ln>
            </p:spPr>
            <p:style>
              <a:lnRef idx="1">
                <a:schemeClr val="accent1"/>
              </a:lnRef>
              <a:fillRef idx="0">
                <a:schemeClr val="accent1"/>
              </a:fillRef>
              <a:effectRef idx="0">
                <a:schemeClr val="accent1"/>
              </a:effectRef>
              <a:fontRef idx="minor">
                <a:schemeClr val="tx1"/>
              </a:fontRef>
            </p:style>
          </p:cxnSp>
        </p:grpSp>
        <p:sp>
          <p:nvSpPr>
            <p:cNvPr id="71" name="Oval 70">
              <a:extLst>
                <a:ext uri="{FF2B5EF4-FFF2-40B4-BE49-F238E27FC236}">
                  <a16:creationId xmlns:a16="http://schemas.microsoft.com/office/drawing/2014/main" id="{0B35DD59-D16F-466D-8899-72E04EFF69CF}"/>
                </a:ext>
              </a:extLst>
            </p:cNvPr>
            <p:cNvSpPr/>
            <p:nvPr userDrawn="1"/>
          </p:nvSpPr>
          <p:spPr>
            <a:xfrm>
              <a:off x="1437365" y="1249746"/>
              <a:ext cx="182880" cy="18288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grpSp>
      <p:grpSp>
        <p:nvGrpSpPr>
          <p:cNvPr id="64" name="Group 63">
            <a:extLst>
              <a:ext uri="{FF2B5EF4-FFF2-40B4-BE49-F238E27FC236}">
                <a16:creationId xmlns:a16="http://schemas.microsoft.com/office/drawing/2014/main" id="{3EAD3A00-EFFF-434A-BBD8-C1A3B3A74A19}"/>
              </a:ext>
            </a:extLst>
          </p:cNvPr>
          <p:cNvGrpSpPr/>
          <p:nvPr userDrawn="1"/>
        </p:nvGrpSpPr>
        <p:grpSpPr>
          <a:xfrm flipH="1">
            <a:off x="5126080" y="1558581"/>
            <a:ext cx="902386" cy="3165843"/>
            <a:chOff x="717859" y="1249746"/>
            <a:chExt cx="902386" cy="3165843"/>
          </a:xfrm>
        </p:grpSpPr>
        <p:grpSp>
          <p:nvGrpSpPr>
            <p:cNvPr id="65" name="Group 64">
              <a:extLst>
                <a:ext uri="{FF2B5EF4-FFF2-40B4-BE49-F238E27FC236}">
                  <a16:creationId xmlns:a16="http://schemas.microsoft.com/office/drawing/2014/main" id="{A2AAAC88-219E-4119-92D1-5023B67D4CEF}"/>
                </a:ext>
              </a:extLst>
            </p:cNvPr>
            <p:cNvGrpSpPr/>
            <p:nvPr userDrawn="1"/>
          </p:nvGrpSpPr>
          <p:grpSpPr>
            <a:xfrm>
              <a:off x="717859" y="1347528"/>
              <a:ext cx="882342" cy="3068061"/>
              <a:chOff x="1015532" y="1143000"/>
              <a:chExt cx="685535" cy="3333022"/>
            </a:xfrm>
          </p:grpSpPr>
          <p:cxnSp>
            <p:nvCxnSpPr>
              <p:cNvPr id="67" name="Connector: Elbow 66">
                <a:extLst>
                  <a:ext uri="{FF2B5EF4-FFF2-40B4-BE49-F238E27FC236}">
                    <a16:creationId xmlns:a16="http://schemas.microsoft.com/office/drawing/2014/main" id="{624D0D8A-C8DB-4A83-B2A6-2F5E17F81ACD}"/>
                  </a:ext>
                </a:extLst>
              </p:cNvPr>
              <p:cNvCxnSpPr>
                <a:cxnSpLocks/>
              </p:cNvCxnSpPr>
              <p:nvPr userDrawn="1"/>
            </p:nvCxnSpPr>
            <p:spPr>
              <a:xfrm rot="16200000" flipH="1">
                <a:off x="141086" y="2916040"/>
                <a:ext cx="2434428" cy="685535"/>
              </a:xfrm>
              <a:prstGeom prst="bentConnector3">
                <a:avLst>
                  <a:gd name="adj1" fmla="val 29061"/>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68" name="Connector: Elbow 67">
                <a:extLst>
                  <a:ext uri="{FF2B5EF4-FFF2-40B4-BE49-F238E27FC236}">
                    <a16:creationId xmlns:a16="http://schemas.microsoft.com/office/drawing/2014/main" id="{4C3FDDF5-A810-456C-8FA4-8AD9FCF6DC5B}"/>
                  </a:ext>
                </a:extLst>
              </p:cNvPr>
              <p:cNvCxnSpPr>
                <a:cxnSpLocks/>
              </p:cNvCxnSpPr>
              <p:nvPr userDrawn="1"/>
            </p:nvCxnSpPr>
            <p:spPr>
              <a:xfrm rot="5400000">
                <a:off x="850767" y="1307768"/>
                <a:ext cx="910627" cy="581091"/>
              </a:xfrm>
              <a:prstGeom prst="bentConnector3">
                <a:avLst>
                  <a:gd name="adj1" fmla="val -1528"/>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grpSp>
        <p:sp>
          <p:nvSpPr>
            <p:cNvPr id="66" name="Oval 65">
              <a:extLst>
                <a:ext uri="{FF2B5EF4-FFF2-40B4-BE49-F238E27FC236}">
                  <a16:creationId xmlns:a16="http://schemas.microsoft.com/office/drawing/2014/main" id="{12325B9A-7105-4895-B75E-19F0BB2C33A4}"/>
                </a:ext>
              </a:extLst>
            </p:cNvPr>
            <p:cNvSpPr/>
            <p:nvPr userDrawn="1"/>
          </p:nvSpPr>
          <p:spPr>
            <a:xfrm>
              <a:off x="1437365" y="1249746"/>
              <a:ext cx="182880" cy="18288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grpSp>
      <p:grpSp>
        <p:nvGrpSpPr>
          <p:cNvPr id="63" name="Group 62">
            <a:extLst>
              <a:ext uri="{FF2B5EF4-FFF2-40B4-BE49-F238E27FC236}">
                <a16:creationId xmlns:a16="http://schemas.microsoft.com/office/drawing/2014/main" id="{4632B5BF-89AB-4638-83D4-B3D3ABF48E81}"/>
              </a:ext>
            </a:extLst>
          </p:cNvPr>
          <p:cNvGrpSpPr/>
          <p:nvPr userDrawn="1"/>
        </p:nvGrpSpPr>
        <p:grpSpPr>
          <a:xfrm flipH="1">
            <a:off x="1582770" y="1558581"/>
            <a:ext cx="902386" cy="3165843"/>
            <a:chOff x="717859" y="1249746"/>
            <a:chExt cx="902386" cy="3165843"/>
          </a:xfrm>
        </p:grpSpPr>
        <p:grpSp>
          <p:nvGrpSpPr>
            <p:cNvPr id="54" name="Group 53">
              <a:extLst>
                <a:ext uri="{FF2B5EF4-FFF2-40B4-BE49-F238E27FC236}">
                  <a16:creationId xmlns:a16="http://schemas.microsoft.com/office/drawing/2014/main" id="{B74B08D3-4EF9-430D-A5AF-6F1C094B6B85}"/>
                </a:ext>
              </a:extLst>
            </p:cNvPr>
            <p:cNvGrpSpPr/>
            <p:nvPr userDrawn="1"/>
          </p:nvGrpSpPr>
          <p:grpSpPr>
            <a:xfrm>
              <a:off x="717859" y="1347528"/>
              <a:ext cx="882342" cy="3068061"/>
              <a:chOff x="1015532" y="1143000"/>
              <a:chExt cx="685535" cy="3333022"/>
            </a:xfrm>
          </p:grpSpPr>
          <p:cxnSp>
            <p:nvCxnSpPr>
              <p:cNvPr id="44" name="Connector: Elbow 43">
                <a:extLst>
                  <a:ext uri="{FF2B5EF4-FFF2-40B4-BE49-F238E27FC236}">
                    <a16:creationId xmlns:a16="http://schemas.microsoft.com/office/drawing/2014/main" id="{8E130997-10D0-44DF-AFAC-3A05B74A636F}"/>
                  </a:ext>
                </a:extLst>
              </p:cNvPr>
              <p:cNvCxnSpPr>
                <a:cxnSpLocks/>
              </p:cNvCxnSpPr>
              <p:nvPr userDrawn="1"/>
            </p:nvCxnSpPr>
            <p:spPr>
              <a:xfrm rot="16200000" flipH="1">
                <a:off x="141086" y="2916040"/>
                <a:ext cx="2434428" cy="685535"/>
              </a:xfrm>
              <a:prstGeom prst="bentConnector3">
                <a:avLst>
                  <a:gd name="adj1" fmla="val 29061"/>
                </a:avLst>
              </a:prstGeom>
              <a:ln w="38100"/>
            </p:spPr>
            <p:style>
              <a:lnRef idx="1">
                <a:schemeClr val="accent1"/>
              </a:lnRef>
              <a:fillRef idx="0">
                <a:schemeClr val="accent1"/>
              </a:fillRef>
              <a:effectRef idx="0">
                <a:schemeClr val="accent1"/>
              </a:effectRef>
              <a:fontRef idx="minor">
                <a:schemeClr val="tx1"/>
              </a:fontRef>
            </p:style>
          </p:cxnSp>
          <p:cxnSp>
            <p:nvCxnSpPr>
              <p:cNvPr id="47" name="Connector: Elbow 46">
                <a:extLst>
                  <a:ext uri="{FF2B5EF4-FFF2-40B4-BE49-F238E27FC236}">
                    <a16:creationId xmlns:a16="http://schemas.microsoft.com/office/drawing/2014/main" id="{9F6517E0-EA2F-4E68-AFD5-094911C1D98B}"/>
                  </a:ext>
                </a:extLst>
              </p:cNvPr>
              <p:cNvCxnSpPr>
                <a:cxnSpLocks/>
              </p:cNvCxnSpPr>
              <p:nvPr userDrawn="1"/>
            </p:nvCxnSpPr>
            <p:spPr>
              <a:xfrm rot="5400000">
                <a:off x="850767" y="1307768"/>
                <a:ext cx="910627" cy="581091"/>
              </a:xfrm>
              <a:prstGeom prst="bentConnector3">
                <a:avLst>
                  <a:gd name="adj1" fmla="val -1528"/>
                </a:avLst>
              </a:prstGeom>
              <a:ln w="38100"/>
            </p:spPr>
            <p:style>
              <a:lnRef idx="1">
                <a:schemeClr val="accent1"/>
              </a:lnRef>
              <a:fillRef idx="0">
                <a:schemeClr val="accent1"/>
              </a:fillRef>
              <a:effectRef idx="0">
                <a:schemeClr val="accent1"/>
              </a:effectRef>
              <a:fontRef idx="minor">
                <a:schemeClr val="tx1"/>
              </a:fontRef>
            </p:style>
          </p:cxnSp>
        </p:grpSp>
        <p:sp>
          <p:nvSpPr>
            <p:cNvPr id="62" name="Oval 61">
              <a:extLst>
                <a:ext uri="{FF2B5EF4-FFF2-40B4-BE49-F238E27FC236}">
                  <a16:creationId xmlns:a16="http://schemas.microsoft.com/office/drawing/2014/main" id="{3118C830-2AE6-4BC2-B448-ADC1C788DD39}"/>
                </a:ext>
              </a:extLst>
            </p:cNvPr>
            <p:cNvSpPr/>
            <p:nvPr userDrawn="1"/>
          </p:nvSpPr>
          <p:spPr>
            <a:xfrm>
              <a:off x="1437365" y="1249746"/>
              <a:ext cx="182880" cy="18288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grpSp>
      <p:grpSp>
        <p:nvGrpSpPr>
          <p:cNvPr id="38" name="Group 37">
            <a:extLst>
              <a:ext uri="{FF2B5EF4-FFF2-40B4-BE49-F238E27FC236}">
                <a16:creationId xmlns:a16="http://schemas.microsoft.com/office/drawing/2014/main" id="{BBDE1749-FD6E-4CD7-BD46-B774876615E6}"/>
              </a:ext>
            </a:extLst>
          </p:cNvPr>
          <p:cNvGrpSpPr/>
          <p:nvPr userDrawn="1"/>
        </p:nvGrpSpPr>
        <p:grpSpPr>
          <a:xfrm>
            <a:off x="698716" y="3477123"/>
            <a:ext cx="1795820" cy="553453"/>
            <a:chOff x="698716" y="3152273"/>
            <a:chExt cx="1795820" cy="553453"/>
          </a:xfrm>
        </p:grpSpPr>
        <p:sp>
          <p:nvSpPr>
            <p:cNvPr id="20" name="Freeform: Shape 19">
              <a:extLst>
                <a:ext uri="{FF2B5EF4-FFF2-40B4-BE49-F238E27FC236}">
                  <a16:creationId xmlns:a16="http://schemas.microsoft.com/office/drawing/2014/main" id="{8801FFF1-79D3-40F5-BB6D-C66CDDE84739}"/>
                </a:ext>
              </a:extLst>
            </p:cNvPr>
            <p:cNvSpPr/>
            <p:nvPr userDrawn="1"/>
          </p:nvSpPr>
          <p:spPr>
            <a:xfrm>
              <a:off x="698716" y="3271058"/>
              <a:ext cx="1795820" cy="315884"/>
            </a:xfrm>
            <a:custGeom>
              <a:avLst/>
              <a:gdLst>
                <a:gd name="connsiteX0" fmla="*/ 0 w 1795820"/>
                <a:gd name="connsiteY0" fmla="*/ 0 h 315884"/>
                <a:gd name="connsiteX1" fmla="*/ 1588901 w 1795820"/>
                <a:gd name="connsiteY1" fmla="*/ 0 h 315884"/>
                <a:gd name="connsiteX2" fmla="*/ 1795820 w 1795820"/>
                <a:gd name="connsiteY2" fmla="*/ 157942 h 315884"/>
                <a:gd name="connsiteX3" fmla="*/ 1588901 w 1795820"/>
                <a:gd name="connsiteY3" fmla="*/ 315884 h 315884"/>
                <a:gd name="connsiteX4" fmla="*/ 0 w 1795820"/>
                <a:gd name="connsiteY4" fmla="*/ 315884 h 315884"/>
                <a:gd name="connsiteX5" fmla="*/ 206919 w 1795820"/>
                <a:gd name="connsiteY5" fmla="*/ 157942 h 315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95820" h="315884">
                  <a:moveTo>
                    <a:pt x="0" y="0"/>
                  </a:moveTo>
                  <a:lnTo>
                    <a:pt x="1588901" y="0"/>
                  </a:lnTo>
                  <a:lnTo>
                    <a:pt x="1795820" y="157942"/>
                  </a:lnTo>
                  <a:lnTo>
                    <a:pt x="1588901" y="315884"/>
                  </a:lnTo>
                  <a:lnTo>
                    <a:pt x="0" y="315884"/>
                  </a:lnTo>
                  <a:lnTo>
                    <a:pt x="206919" y="157942"/>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21" name="Oval 20">
              <a:extLst>
                <a:ext uri="{FF2B5EF4-FFF2-40B4-BE49-F238E27FC236}">
                  <a16:creationId xmlns:a16="http://schemas.microsoft.com/office/drawing/2014/main" id="{7EBB1C0A-DD7C-47AC-B73B-F1CE188C05AB}"/>
                </a:ext>
              </a:extLst>
            </p:cNvPr>
            <p:cNvSpPr/>
            <p:nvPr userDrawn="1"/>
          </p:nvSpPr>
          <p:spPr>
            <a:xfrm>
              <a:off x="1319899" y="3152273"/>
              <a:ext cx="553453" cy="553453"/>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27" name="Oval 26">
              <a:extLst>
                <a:ext uri="{FF2B5EF4-FFF2-40B4-BE49-F238E27FC236}">
                  <a16:creationId xmlns:a16="http://schemas.microsoft.com/office/drawing/2014/main" id="{EEB9024A-897C-498C-A812-BFC3B238C406}"/>
                </a:ext>
              </a:extLst>
            </p:cNvPr>
            <p:cNvSpPr/>
            <p:nvPr userDrawn="1"/>
          </p:nvSpPr>
          <p:spPr>
            <a:xfrm>
              <a:off x="1438683" y="3271057"/>
              <a:ext cx="315884" cy="315884"/>
            </a:xfrm>
            <a:prstGeom prst="ellipse">
              <a:avLst/>
            </a:prstGeom>
            <a:solidFill>
              <a:schemeClr val="bg1"/>
            </a:solidFill>
            <a:ln w="381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grpSp>
      <p:grpSp>
        <p:nvGrpSpPr>
          <p:cNvPr id="37" name="Group 36">
            <a:extLst>
              <a:ext uri="{FF2B5EF4-FFF2-40B4-BE49-F238E27FC236}">
                <a16:creationId xmlns:a16="http://schemas.microsoft.com/office/drawing/2014/main" id="{2FD1595C-7545-4DCF-92A8-F3E5603B4340}"/>
              </a:ext>
            </a:extLst>
          </p:cNvPr>
          <p:cNvGrpSpPr/>
          <p:nvPr userDrawn="1"/>
        </p:nvGrpSpPr>
        <p:grpSpPr>
          <a:xfrm>
            <a:off x="2475391" y="3477123"/>
            <a:ext cx="1795820" cy="553453"/>
            <a:chOff x="2475391" y="3152273"/>
            <a:chExt cx="1795820" cy="553453"/>
          </a:xfrm>
        </p:grpSpPr>
        <p:sp>
          <p:nvSpPr>
            <p:cNvPr id="15" name="Freeform: Shape 14">
              <a:extLst>
                <a:ext uri="{FF2B5EF4-FFF2-40B4-BE49-F238E27FC236}">
                  <a16:creationId xmlns:a16="http://schemas.microsoft.com/office/drawing/2014/main" id="{1927EDF8-C660-4918-8F69-9B36B9443C31}"/>
                </a:ext>
              </a:extLst>
            </p:cNvPr>
            <p:cNvSpPr/>
            <p:nvPr userDrawn="1"/>
          </p:nvSpPr>
          <p:spPr>
            <a:xfrm>
              <a:off x="2475391" y="3277071"/>
              <a:ext cx="1795820" cy="315884"/>
            </a:xfrm>
            <a:custGeom>
              <a:avLst/>
              <a:gdLst>
                <a:gd name="connsiteX0" fmla="*/ 0 w 1795820"/>
                <a:gd name="connsiteY0" fmla="*/ 0 h 315884"/>
                <a:gd name="connsiteX1" fmla="*/ 1588901 w 1795820"/>
                <a:gd name="connsiteY1" fmla="*/ 0 h 315884"/>
                <a:gd name="connsiteX2" fmla="*/ 1795820 w 1795820"/>
                <a:gd name="connsiteY2" fmla="*/ 157942 h 315884"/>
                <a:gd name="connsiteX3" fmla="*/ 1588901 w 1795820"/>
                <a:gd name="connsiteY3" fmla="*/ 315884 h 315884"/>
                <a:gd name="connsiteX4" fmla="*/ 0 w 1795820"/>
                <a:gd name="connsiteY4" fmla="*/ 315884 h 315884"/>
                <a:gd name="connsiteX5" fmla="*/ 206919 w 1795820"/>
                <a:gd name="connsiteY5" fmla="*/ 157942 h 315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95820" h="315884">
                  <a:moveTo>
                    <a:pt x="0" y="0"/>
                  </a:moveTo>
                  <a:lnTo>
                    <a:pt x="1588901" y="0"/>
                  </a:lnTo>
                  <a:lnTo>
                    <a:pt x="1795820" y="157942"/>
                  </a:lnTo>
                  <a:lnTo>
                    <a:pt x="1588901" y="315884"/>
                  </a:lnTo>
                  <a:lnTo>
                    <a:pt x="0" y="315884"/>
                  </a:lnTo>
                  <a:lnTo>
                    <a:pt x="206919" y="15794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22" name="Oval 21">
              <a:extLst>
                <a:ext uri="{FF2B5EF4-FFF2-40B4-BE49-F238E27FC236}">
                  <a16:creationId xmlns:a16="http://schemas.microsoft.com/office/drawing/2014/main" id="{3B87AB4A-12DC-47B7-A8F1-B0C153D1AC84}"/>
                </a:ext>
              </a:extLst>
            </p:cNvPr>
            <p:cNvSpPr/>
            <p:nvPr userDrawn="1"/>
          </p:nvSpPr>
          <p:spPr>
            <a:xfrm>
              <a:off x="3096574" y="3152273"/>
              <a:ext cx="553453" cy="553453"/>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28" name="Oval 27">
              <a:extLst>
                <a:ext uri="{FF2B5EF4-FFF2-40B4-BE49-F238E27FC236}">
                  <a16:creationId xmlns:a16="http://schemas.microsoft.com/office/drawing/2014/main" id="{A7863326-44A4-4A87-A4BC-007774E0B6B8}"/>
                </a:ext>
              </a:extLst>
            </p:cNvPr>
            <p:cNvSpPr/>
            <p:nvPr userDrawn="1"/>
          </p:nvSpPr>
          <p:spPr>
            <a:xfrm>
              <a:off x="3215358" y="3271057"/>
              <a:ext cx="315884" cy="315884"/>
            </a:xfrm>
            <a:prstGeom prst="ellipse">
              <a:avLst/>
            </a:prstGeom>
            <a:solidFill>
              <a:schemeClr val="bg1"/>
            </a:solidFill>
            <a:ln w="38100">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grpSp>
      <p:grpSp>
        <p:nvGrpSpPr>
          <p:cNvPr id="36" name="Group 35">
            <a:extLst>
              <a:ext uri="{FF2B5EF4-FFF2-40B4-BE49-F238E27FC236}">
                <a16:creationId xmlns:a16="http://schemas.microsoft.com/office/drawing/2014/main" id="{A4939AFC-D0D9-45B5-9E79-236BA5BA3CF5}"/>
              </a:ext>
            </a:extLst>
          </p:cNvPr>
          <p:cNvGrpSpPr/>
          <p:nvPr userDrawn="1"/>
        </p:nvGrpSpPr>
        <p:grpSpPr>
          <a:xfrm>
            <a:off x="4275117" y="3485382"/>
            <a:ext cx="1795820" cy="553453"/>
            <a:chOff x="4275117" y="3160532"/>
            <a:chExt cx="1795820" cy="553453"/>
          </a:xfrm>
        </p:grpSpPr>
        <p:sp>
          <p:nvSpPr>
            <p:cNvPr id="16" name="Freeform: Shape 15">
              <a:extLst>
                <a:ext uri="{FF2B5EF4-FFF2-40B4-BE49-F238E27FC236}">
                  <a16:creationId xmlns:a16="http://schemas.microsoft.com/office/drawing/2014/main" id="{B53689E6-E6D7-453F-B452-85E9BC7E48C5}"/>
                </a:ext>
              </a:extLst>
            </p:cNvPr>
            <p:cNvSpPr/>
            <p:nvPr userDrawn="1"/>
          </p:nvSpPr>
          <p:spPr>
            <a:xfrm>
              <a:off x="4275117" y="3277071"/>
              <a:ext cx="1795820" cy="315884"/>
            </a:xfrm>
            <a:custGeom>
              <a:avLst/>
              <a:gdLst>
                <a:gd name="connsiteX0" fmla="*/ 0 w 1795820"/>
                <a:gd name="connsiteY0" fmla="*/ 0 h 315884"/>
                <a:gd name="connsiteX1" fmla="*/ 1588901 w 1795820"/>
                <a:gd name="connsiteY1" fmla="*/ 0 h 315884"/>
                <a:gd name="connsiteX2" fmla="*/ 1795820 w 1795820"/>
                <a:gd name="connsiteY2" fmla="*/ 157942 h 315884"/>
                <a:gd name="connsiteX3" fmla="*/ 1588901 w 1795820"/>
                <a:gd name="connsiteY3" fmla="*/ 315884 h 315884"/>
                <a:gd name="connsiteX4" fmla="*/ 0 w 1795820"/>
                <a:gd name="connsiteY4" fmla="*/ 315884 h 315884"/>
                <a:gd name="connsiteX5" fmla="*/ 206919 w 1795820"/>
                <a:gd name="connsiteY5" fmla="*/ 157942 h 315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95820" h="315884">
                  <a:moveTo>
                    <a:pt x="0" y="0"/>
                  </a:moveTo>
                  <a:lnTo>
                    <a:pt x="1588901" y="0"/>
                  </a:lnTo>
                  <a:lnTo>
                    <a:pt x="1795820" y="157942"/>
                  </a:lnTo>
                  <a:lnTo>
                    <a:pt x="1588901" y="315884"/>
                  </a:lnTo>
                  <a:lnTo>
                    <a:pt x="0" y="315884"/>
                  </a:lnTo>
                  <a:lnTo>
                    <a:pt x="206919" y="157942"/>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23" name="Oval 22">
              <a:extLst>
                <a:ext uri="{FF2B5EF4-FFF2-40B4-BE49-F238E27FC236}">
                  <a16:creationId xmlns:a16="http://schemas.microsoft.com/office/drawing/2014/main" id="{74A96A52-26B5-4A52-BDE1-847A39CECA0E}"/>
                </a:ext>
              </a:extLst>
            </p:cNvPr>
            <p:cNvSpPr/>
            <p:nvPr userDrawn="1"/>
          </p:nvSpPr>
          <p:spPr>
            <a:xfrm>
              <a:off x="4896300" y="3160532"/>
              <a:ext cx="553453" cy="553453"/>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29" name="Oval 28">
              <a:extLst>
                <a:ext uri="{FF2B5EF4-FFF2-40B4-BE49-F238E27FC236}">
                  <a16:creationId xmlns:a16="http://schemas.microsoft.com/office/drawing/2014/main" id="{C6778DC8-0B67-459A-B2FF-54B6BCC82FE6}"/>
                </a:ext>
              </a:extLst>
            </p:cNvPr>
            <p:cNvSpPr/>
            <p:nvPr userDrawn="1"/>
          </p:nvSpPr>
          <p:spPr>
            <a:xfrm>
              <a:off x="5015084" y="3279316"/>
              <a:ext cx="315884" cy="315884"/>
            </a:xfrm>
            <a:prstGeom prst="ellipse">
              <a:avLst/>
            </a:prstGeom>
            <a:solidFill>
              <a:schemeClr val="bg1"/>
            </a:solidFill>
            <a:ln w="38100">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grpSp>
      <p:grpSp>
        <p:nvGrpSpPr>
          <p:cNvPr id="35" name="Group 34">
            <a:extLst>
              <a:ext uri="{FF2B5EF4-FFF2-40B4-BE49-F238E27FC236}">
                <a16:creationId xmlns:a16="http://schemas.microsoft.com/office/drawing/2014/main" id="{C2AFE920-DEAE-48B3-AD25-2A34419C90F2}"/>
              </a:ext>
            </a:extLst>
          </p:cNvPr>
          <p:cNvGrpSpPr/>
          <p:nvPr userDrawn="1"/>
        </p:nvGrpSpPr>
        <p:grpSpPr>
          <a:xfrm>
            <a:off x="6074843" y="3485381"/>
            <a:ext cx="1795820" cy="553453"/>
            <a:chOff x="6074843" y="3160531"/>
            <a:chExt cx="1795820" cy="553453"/>
          </a:xfrm>
        </p:grpSpPr>
        <p:sp>
          <p:nvSpPr>
            <p:cNvPr id="17" name="Freeform: Shape 16">
              <a:extLst>
                <a:ext uri="{FF2B5EF4-FFF2-40B4-BE49-F238E27FC236}">
                  <a16:creationId xmlns:a16="http://schemas.microsoft.com/office/drawing/2014/main" id="{A771F479-2842-452D-803F-8C873E4EBC5D}"/>
                </a:ext>
              </a:extLst>
            </p:cNvPr>
            <p:cNvSpPr/>
            <p:nvPr userDrawn="1"/>
          </p:nvSpPr>
          <p:spPr>
            <a:xfrm>
              <a:off x="6074843" y="3277071"/>
              <a:ext cx="1795820" cy="315884"/>
            </a:xfrm>
            <a:custGeom>
              <a:avLst/>
              <a:gdLst>
                <a:gd name="connsiteX0" fmla="*/ 0 w 1795820"/>
                <a:gd name="connsiteY0" fmla="*/ 0 h 315884"/>
                <a:gd name="connsiteX1" fmla="*/ 1588901 w 1795820"/>
                <a:gd name="connsiteY1" fmla="*/ 0 h 315884"/>
                <a:gd name="connsiteX2" fmla="*/ 1795820 w 1795820"/>
                <a:gd name="connsiteY2" fmla="*/ 157942 h 315884"/>
                <a:gd name="connsiteX3" fmla="*/ 1588901 w 1795820"/>
                <a:gd name="connsiteY3" fmla="*/ 315884 h 315884"/>
                <a:gd name="connsiteX4" fmla="*/ 0 w 1795820"/>
                <a:gd name="connsiteY4" fmla="*/ 315884 h 315884"/>
                <a:gd name="connsiteX5" fmla="*/ 206919 w 1795820"/>
                <a:gd name="connsiteY5" fmla="*/ 157942 h 315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95820" h="315884">
                  <a:moveTo>
                    <a:pt x="0" y="0"/>
                  </a:moveTo>
                  <a:lnTo>
                    <a:pt x="1588901" y="0"/>
                  </a:lnTo>
                  <a:lnTo>
                    <a:pt x="1795820" y="157942"/>
                  </a:lnTo>
                  <a:lnTo>
                    <a:pt x="1588901" y="315884"/>
                  </a:lnTo>
                  <a:lnTo>
                    <a:pt x="0" y="315884"/>
                  </a:lnTo>
                  <a:lnTo>
                    <a:pt x="206919" y="157942"/>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24" name="Oval 23">
              <a:extLst>
                <a:ext uri="{FF2B5EF4-FFF2-40B4-BE49-F238E27FC236}">
                  <a16:creationId xmlns:a16="http://schemas.microsoft.com/office/drawing/2014/main" id="{D7A59D75-10AD-4973-B122-7C535F1979D3}"/>
                </a:ext>
              </a:extLst>
            </p:cNvPr>
            <p:cNvSpPr/>
            <p:nvPr userDrawn="1"/>
          </p:nvSpPr>
          <p:spPr>
            <a:xfrm>
              <a:off x="6696026" y="3160531"/>
              <a:ext cx="553453" cy="553453"/>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30" name="Oval 29">
              <a:extLst>
                <a:ext uri="{FF2B5EF4-FFF2-40B4-BE49-F238E27FC236}">
                  <a16:creationId xmlns:a16="http://schemas.microsoft.com/office/drawing/2014/main" id="{A4A8EF59-BE35-4539-BCC3-425D208BA39A}"/>
                </a:ext>
              </a:extLst>
            </p:cNvPr>
            <p:cNvSpPr/>
            <p:nvPr userDrawn="1"/>
          </p:nvSpPr>
          <p:spPr>
            <a:xfrm>
              <a:off x="6814810" y="3279315"/>
              <a:ext cx="315884" cy="315884"/>
            </a:xfrm>
            <a:prstGeom prst="ellipse">
              <a:avLst/>
            </a:prstGeom>
            <a:solidFill>
              <a:schemeClr val="bg1"/>
            </a:solidFill>
            <a:ln w="38100">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grpSp>
      <p:grpSp>
        <p:nvGrpSpPr>
          <p:cNvPr id="34" name="Group 33">
            <a:extLst>
              <a:ext uri="{FF2B5EF4-FFF2-40B4-BE49-F238E27FC236}">
                <a16:creationId xmlns:a16="http://schemas.microsoft.com/office/drawing/2014/main" id="{5BE8AF91-93B3-445E-A382-02F2EBE2445A}"/>
              </a:ext>
            </a:extLst>
          </p:cNvPr>
          <p:cNvGrpSpPr/>
          <p:nvPr userDrawn="1"/>
        </p:nvGrpSpPr>
        <p:grpSpPr>
          <a:xfrm>
            <a:off x="7874569" y="3485381"/>
            <a:ext cx="1795820" cy="553453"/>
            <a:chOff x="7874569" y="3160531"/>
            <a:chExt cx="1795820" cy="553453"/>
          </a:xfrm>
        </p:grpSpPr>
        <p:sp>
          <p:nvSpPr>
            <p:cNvPr id="18" name="Freeform: Shape 17">
              <a:extLst>
                <a:ext uri="{FF2B5EF4-FFF2-40B4-BE49-F238E27FC236}">
                  <a16:creationId xmlns:a16="http://schemas.microsoft.com/office/drawing/2014/main" id="{5FAA4892-D14A-46A0-94AE-C7B2B5F118AE}"/>
                </a:ext>
              </a:extLst>
            </p:cNvPr>
            <p:cNvSpPr/>
            <p:nvPr userDrawn="1"/>
          </p:nvSpPr>
          <p:spPr>
            <a:xfrm>
              <a:off x="7874569" y="3277071"/>
              <a:ext cx="1795820" cy="315884"/>
            </a:xfrm>
            <a:custGeom>
              <a:avLst/>
              <a:gdLst>
                <a:gd name="connsiteX0" fmla="*/ 0 w 1795820"/>
                <a:gd name="connsiteY0" fmla="*/ 0 h 315884"/>
                <a:gd name="connsiteX1" fmla="*/ 1588901 w 1795820"/>
                <a:gd name="connsiteY1" fmla="*/ 0 h 315884"/>
                <a:gd name="connsiteX2" fmla="*/ 1795820 w 1795820"/>
                <a:gd name="connsiteY2" fmla="*/ 157942 h 315884"/>
                <a:gd name="connsiteX3" fmla="*/ 1588901 w 1795820"/>
                <a:gd name="connsiteY3" fmla="*/ 315884 h 315884"/>
                <a:gd name="connsiteX4" fmla="*/ 0 w 1795820"/>
                <a:gd name="connsiteY4" fmla="*/ 315884 h 315884"/>
                <a:gd name="connsiteX5" fmla="*/ 206919 w 1795820"/>
                <a:gd name="connsiteY5" fmla="*/ 157942 h 315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95820" h="315884">
                  <a:moveTo>
                    <a:pt x="0" y="0"/>
                  </a:moveTo>
                  <a:lnTo>
                    <a:pt x="1588901" y="0"/>
                  </a:lnTo>
                  <a:lnTo>
                    <a:pt x="1795820" y="157942"/>
                  </a:lnTo>
                  <a:lnTo>
                    <a:pt x="1588901" y="315884"/>
                  </a:lnTo>
                  <a:lnTo>
                    <a:pt x="0" y="315884"/>
                  </a:lnTo>
                  <a:lnTo>
                    <a:pt x="206919" y="157942"/>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25" name="Oval 24">
              <a:extLst>
                <a:ext uri="{FF2B5EF4-FFF2-40B4-BE49-F238E27FC236}">
                  <a16:creationId xmlns:a16="http://schemas.microsoft.com/office/drawing/2014/main" id="{081D3CF1-A2E0-4255-B9D5-412B242BA6F0}"/>
                </a:ext>
              </a:extLst>
            </p:cNvPr>
            <p:cNvSpPr/>
            <p:nvPr userDrawn="1"/>
          </p:nvSpPr>
          <p:spPr>
            <a:xfrm>
              <a:off x="8495752" y="3160531"/>
              <a:ext cx="553453" cy="553453"/>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31" name="Oval 30">
              <a:extLst>
                <a:ext uri="{FF2B5EF4-FFF2-40B4-BE49-F238E27FC236}">
                  <a16:creationId xmlns:a16="http://schemas.microsoft.com/office/drawing/2014/main" id="{A5C618BD-62D0-415D-913F-8A93381B842A}"/>
                </a:ext>
              </a:extLst>
            </p:cNvPr>
            <p:cNvSpPr/>
            <p:nvPr userDrawn="1"/>
          </p:nvSpPr>
          <p:spPr>
            <a:xfrm>
              <a:off x="8614536" y="3279315"/>
              <a:ext cx="315884" cy="315884"/>
            </a:xfrm>
            <a:prstGeom prst="ellipse">
              <a:avLst/>
            </a:prstGeom>
            <a:solidFill>
              <a:schemeClr val="bg1"/>
            </a:solidFill>
            <a:ln w="3810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grpSp>
      <p:grpSp>
        <p:nvGrpSpPr>
          <p:cNvPr id="33" name="Group 32">
            <a:extLst>
              <a:ext uri="{FF2B5EF4-FFF2-40B4-BE49-F238E27FC236}">
                <a16:creationId xmlns:a16="http://schemas.microsoft.com/office/drawing/2014/main" id="{949B0AB2-6B9F-4833-87FF-23BBF07E0AF5}"/>
              </a:ext>
            </a:extLst>
          </p:cNvPr>
          <p:cNvGrpSpPr/>
          <p:nvPr userDrawn="1"/>
        </p:nvGrpSpPr>
        <p:grpSpPr>
          <a:xfrm>
            <a:off x="9674294" y="3473706"/>
            <a:ext cx="1795820" cy="553453"/>
            <a:chOff x="9674294" y="3148856"/>
            <a:chExt cx="1795820" cy="553453"/>
          </a:xfrm>
        </p:grpSpPr>
        <p:sp>
          <p:nvSpPr>
            <p:cNvPr id="19" name="Freeform: Shape 18">
              <a:extLst>
                <a:ext uri="{FF2B5EF4-FFF2-40B4-BE49-F238E27FC236}">
                  <a16:creationId xmlns:a16="http://schemas.microsoft.com/office/drawing/2014/main" id="{6A1F585B-6CB7-4823-A648-B183551A6653}"/>
                </a:ext>
              </a:extLst>
            </p:cNvPr>
            <p:cNvSpPr/>
            <p:nvPr userDrawn="1"/>
          </p:nvSpPr>
          <p:spPr>
            <a:xfrm>
              <a:off x="9674294" y="3277071"/>
              <a:ext cx="1795820" cy="315884"/>
            </a:xfrm>
            <a:custGeom>
              <a:avLst/>
              <a:gdLst>
                <a:gd name="connsiteX0" fmla="*/ 0 w 1795820"/>
                <a:gd name="connsiteY0" fmla="*/ 0 h 315884"/>
                <a:gd name="connsiteX1" fmla="*/ 1588901 w 1795820"/>
                <a:gd name="connsiteY1" fmla="*/ 0 h 315884"/>
                <a:gd name="connsiteX2" fmla="*/ 1795820 w 1795820"/>
                <a:gd name="connsiteY2" fmla="*/ 157942 h 315884"/>
                <a:gd name="connsiteX3" fmla="*/ 1588901 w 1795820"/>
                <a:gd name="connsiteY3" fmla="*/ 315884 h 315884"/>
                <a:gd name="connsiteX4" fmla="*/ 0 w 1795820"/>
                <a:gd name="connsiteY4" fmla="*/ 315884 h 315884"/>
                <a:gd name="connsiteX5" fmla="*/ 206919 w 1795820"/>
                <a:gd name="connsiteY5" fmla="*/ 157942 h 315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95820" h="315884">
                  <a:moveTo>
                    <a:pt x="0" y="0"/>
                  </a:moveTo>
                  <a:lnTo>
                    <a:pt x="1588901" y="0"/>
                  </a:lnTo>
                  <a:lnTo>
                    <a:pt x="1795820" y="157942"/>
                  </a:lnTo>
                  <a:lnTo>
                    <a:pt x="1588901" y="315884"/>
                  </a:lnTo>
                  <a:lnTo>
                    <a:pt x="0" y="315884"/>
                  </a:lnTo>
                  <a:lnTo>
                    <a:pt x="206919" y="157942"/>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26" name="Oval 25">
              <a:extLst>
                <a:ext uri="{FF2B5EF4-FFF2-40B4-BE49-F238E27FC236}">
                  <a16:creationId xmlns:a16="http://schemas.microsoft.com/office/drawing/2014/main" id="{6ED2E20C-4C5A-4495-AA56-B3E7B312DE7B}"/>
                </a:ext>
              </a:extLst>
            </p:cNvPr>
            <p:cNvSpPr/>
            <p:nvPr userDrawn="1"/>
          </p:nvSpPr>
          <p:spPr>
            <a:xfrm>
              <a:off x="10295477" y="3148856"/>
              <a:ext cx="553453" cy="553453"/>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32" name="Oval 31">
              <a:extLst>
                <a:ext uri="{FF2B5EF4-FFF2-40B4-BE49-F238E27FC236}">
                  <a16:creationId xmlns:a16="http://schemas.microsoft.com/office/drawing/2014/main" id="{C656E9EC-AAAC-48B8-8A29-B51A0FBC3A4C}"/>
                </a:ext>
              </a:extLst>
            </p:cNvPr>
            <p:cNvSpPr/>
            <p:nvPr userDrawn="1"/>
          </p:nvSpPr>
          <p:spPr>
            <a:xfrm>
              <a:off x="10414261" y="3267640"/>
              <a:ext cx="315884" cy="315884"/>
            </a:xfrm>
            <a:prstGeom prst="ellipse">
              <a:avLst/>
            </a:prstGeom>
            <a:solidFill>
              <a:schemeClr val="bg1"/>
            </a:solidFill>
            <a:ln w="381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grpSp>
      <p:sp>
        <p:nvSpPr>
          <p:cNvPr id="89" name="Flowchart: Display 88">
            <a:extLst>
              <a:ext uri="{FF2B5EF4-FFF2-40B4-BE49-F238E27FC236}">
                <a16:creationId xmlns:a16="http://schemas.microsoft.com/office/drawing/2014/main" id="{541EA1D0-DC88-42C2-A28A-BD0829D38E68}"/>
              </a:ext>
            </a:extLst>
          </p:cNvPr>
          <p:cNvSpPr/>
          <p:nvPr userDrawn="1"/>
        </p:nvSpPr>
        <p:spPr>
          <a:xfrm rot="16200000">
            <a:off x="2782973" y="1684246"/>
            <a:ext cx="1244031" cy="1300844"/>
          </a:xfrm>
          <a:prstGeom prst="flowChartDisplay">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90" name="Flowchart: Display 89">
            <a:extLst>
              <a:ext uri="{FF2B5EF4-FFF2-40B4-BE49-F238E27FC236}">
                <a16:creationId xmlns:a16="http://schemas.microsoft.com/office/drawing/2014/main" id="{D96F9DD5-2E68-489B-969E-60535C0ACBF4}"/>
              </a:ext>
            </a:extLst>
          </p:cNvPr>
          <p:cNvSpPr/>
          <p:nvPr userDrawn="1"/>
        </p:nvSpPr>
        <p:spPr>
          <a:xfrm rot="5400000">
            <a:off x="961369" y="4676682"/>
            <a:ext cx="1244031" cy="1300844"/>
          </a:xfrm>
          <a:prstGeom prst="flowChartDisplay">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91" name="Flowchart: Display 90">
            <a:extLst>
              <a:ext uri="{FF2B5EF4-FFF2-40B4-BE49-F238E27FC236}">
                <a16:creationId xmlns:a16="http://schemas.microsoft.com/office/drawing/2014/main" id="{1E23435C-D416-4553-9A8F-61FBAF1FFBAD}"/>
              </a:ext>
            </a:extLst>
          </p:cNvPr>
          <p:cNvSpPr/>
          <p:nvPr userDrawn="1"/>
        </p:nvSpPr>
        <p:spPr>
          <a:xfrm rot="5400000">
            <a:off x="4531145" y="4696018"/>
            <a:ext cx="1244031" cy="1300844"/>
          </a:xfrm>
          <a:prstGeom prst="flowChartDisplay">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92" name="Flowchart: Display 91">
            <a:extLst>
              <a:ext uri="{FF2B5EF4-FFF2-40B4-BE49-F238E27FC236}">
                <a16:creationId xmlns:a16="http://schemas.microsoft.com/office/drawing/2014/main" id="{F26AA20A-990C-43CF-9524-ED8CEE1491A5}"/>
              </a:ext>
            </a:extLst>
          </p:cNvPr>
          <p:cNvSpPr/>
          <p:nvPr userDrawn="1"/>
        </p:nvSpPr>
        <p:spPr>
          <a:xfrm rot="5400000">
            <a:off x="8125214" y="4696019"/>
            <a:ext cx="1244031" cy="1300844"/>
          </a:xfrm>
          <a:prstGeom prst="flowChartDisplay">
            <a:avLst/>
          </a:prstGeom>
          <a:no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93" name="Flowchart: Display 92">
            <a:extLst>
              <a:ext uri="{FF2B5EF4-FFF2-40B4-BE49-F238E27FC236}">
                <a16:creationId xmlns:a16="http://schemas.microsoft.com/office/drawing/2014/main" id="{C66B36B5-A36B-4F7D-AEC3-F8209CC7FF5F}"/>
              </a:ext>
            </a:extLst>
          </p:cNvPr>
          <p:cNvSpPr/>
          <p:nvPr userDrawn="1"/>
        </p:nvSpPr>
        <p:spPr>
          <a:xfrm rot="16200000">
            <a:off x="6345687" y="1659574"/>
            <a:ext cx="1244031" cy="1300844"/>
          </a:xfrm>
          <a:prstGeom prst="flowChartDisplay">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94" name="Flowchart: Display 93">
            <a:extLst>
              <a:ext uri="{FF2B5EF4-FFF2-40B4-BE49-F238E27FC236}">
                <a16:creationId xmlns:a16="http://schemas.microsoft.com/office/drawing/2014/main" id="{F928EA39-BBE8-4344-BB5E-53882FF1BCAD}"/>
              </a:ext>
            </a:extLst>
          </p:cNvPr>
          <p:cNvSpPr/>
          <p:nvPr userDrawn="1"/>
        </p:nvSpPr>
        <p:spPr>
          <a:xfrm rot="16200000">
            <a:off x="9950188" y="1667534"/>
            <a:ext cx="1244031" cy="1300844"/>
          </a:xfrm>
          <a:prstGeom prst="flowChartDisplay">
            <a:avLst/>
          </a:prstGeom>
          <a:noFill/>
          <a:ln w="381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101" name="Title 100">
            <a:extLst>
              <a:ext uri="{FF2B5EF4-FFF2-40B4-BE49-F238E27FC236}">
                <a16:creationId xmlns:a16="http://schemas.microsoft.com/office/drawing/2014/main" id="{EEDEEBF1-BE8D-4827-92D8-0E2B566C8C48}"/>
              </a:ext>
            </a:extLst>
          </p:cNvPr>
          <p:cNvSpPr>
            <a:spLocks noGrp="1"/>
          </p:cNvSpPr>
          <p:nvPr>
            <p:ph type="title"/>
          </p:nvPr>
        </p:nvSpPr>
        <p:spPr>
          <a:xfrm>
            <a:off x="838200" y="242359"/>
            <a:ext cx="10515600" cy="586247"/>
          </a:xfrm>
          <a:prstGeom prst="rect">
            <a:avLst/>
          </a:prstGeom>
        </p:spPr>
        <p:txBody>
          <a:bodyPr/>
          <a:lstStyle>
            <a:lvl1pPr algn="ctr">
              <a:defRPr sz="3200"/>
            </a:lvl1pPr>
          </a:lstStyle>
          <a:p>
            <a:r>
              <a:rPr lang="en-US"/>
              <a:t>Click to edit Master title style</a:t>
            </a:r>
            <a:endParaRPr lang="en-US" dirty="0"/>
          </a:p>
        </p:txBody>
      </p:sp>
      <p:sp>
        <p:nvSpPr>
          <p:cNvPr id="103" name="Text Placeholder 102">
            <a:extLst>
              <a:ext uri="{FF2B5EF4-FFF2-40B4-BE49-F238E27FC236}">
                <a16:creationId xmlns:a16="http://schemas.microsoft.com/office/drawing/2014/main" id="{63350850-20C2-4D8E-95EA-1834A7F54501}"/>
              </a:ext>
            </a:extLst>
          </p:cNvPr>
          <p:cNvSpPr>
            <a:spLocks noGrp="1"/>
          </p:cNvSpPr>
          <p:nvPr>
            <p:ph type="body" sz="quarter" idx="10"/>
          </p:nvPr>
        </p:nvSpPr>
        <p:spPr>
          <a:xfrm>
            <a:off x="933450" y="1010900"/>
            <a:ext cx="1541463" cy="476250"/>
          </a:xfrm>
          <a:prstGeom prst="rect">
            <a:avLst/>
          </a:prstGeom>
        </p:spPr>
        <p:txBody>
          <a:bodyPr>
            <a:normAutofit/>
          </a:bodyPr>
          <a:lstStyle>
            <a:lvl1pPr marL="0" indent="0" algn="ctr">
              <a:buNone/>
              <a:defRPr sz="1600">
                <a:solidFill>
                  <a:schemeClr val="accent1"/>
                </a:solidFill>
                <a:latin typeface="Arial" panose="020B0604020202020204" pitchFamily="34" charset="0"/>
                <a:cs typeface="Arial" panose="020B0604020202020204" pitchFamily="34" charset="0"/>
              </a:defRPr>
            </a:lvl1pPr>
          </a:lstStyle>
          <a:p>
            <a:pPr lvl="0"/>
            <a:r>
              <a:rPr lang="en-US" dirty="0"/>
              <a:t>Edit Master text styles</a:t>
            </a:r>
          </a:p>
        </p:txBody>
      </p:sp>
      <p:sp>
        <p:nvSpPr>
          <p:cNvPr id="104" name="Text Placeholder 102">
            <a:extLst>
              <a:ext uri="{FF2B5EF4-FFF2-40B4-BE49-F238E27FC236}">
                <a16:creationId xmlns:a16="http://schemas.microsoft.com/office/drawing/2014/main" id="{4350C57D-469C-4BE2-85CE-9521CDD31BCD}"/>
              </a:ext>
            </a:extLst>
          </p:cNvPr>
          <p:cNvSpPr>
            <a:spLocks noGrp="1"/>
          </p:cNvSpPr>
          <p:nvPr>
            <p:ph type="body" sz="quarter" idx="11"/>
          </p:nvPr>
        </p:nvSpPr>
        <p:spPr>
          <a:xfrm>
            <a:off x="4486999" y="961458"/>
            <a:ext cx="1541463" cy="476250"/>
          </a:xfrm>
          <a:prstGeom prst="rect">
            <a:avLst/>
          </a:prstGeom>
        </p:spPr>
        <p:txBody>
          <a:bodyPr>
            <a:normAutofit/>
          </a:bodyPr>
          <a:lstStyle>
            <a:lvl1pPr marL="0" indent="0" algn="ctr">
              <a:buNone/>
              <a:defRPr sz="1600">
                <a:solidFill>
                  <a:schemeClr val="accent3"/>
                </a:solidFill>
                <a:latin typeface="Arial" panose="020B0604020202020204" pitchFamily="34" charset="0"/>
                <a:cs typeface="Arial" panose="020B0604020202020204" pitchFamily="34" charset="0"/>
              </a:defRPr>
            </a:lvl1pPr>
          </a:lstStyle>
          <a:p>
            <a:pPr lvl="0"/>
            <a:r>
              <a:rPr lang="en-US" dirty="0"/>
              <a:t>Edit Master text styles</a:t>
            </a:r>
          </a:p>
        </p:txBody>
      </p:sp>
      <p:sp>
        <p:nvSpPr>
          <p:cNvPr id="105" name="Text Placeholder 102">
            <a:extLst>
              <a:ext uri="{FF2B5EF4-FFF2-40B4-BE49-F238E27FC236}">
                <a16:creationId xmlns:a16="http://schemas.microsoft.com/office/drawing/2014/main" id="{BDE0B408-402F-4D66-A8A9-025C5C79EE6E}"/>
              </a:ext>
            </a:extLst>
          </p:cNvPr>
          <p:cNvSpPr>
            <a:spLocks noGrp="1"/>
          </p:cNvSpPr>
          <p:nvPr>
            <p:ph type="body" sz="quarter" idx="12"/>
          </p:nvPr>
        </p:nvSpPr>
        <p:spPr>
          <a:xfrm>
            <a:off x="8105349" y="944219"/>
            <a:ext cx="1541463" cy="476250"/>
          </a:xfrm>
          <a:prstGeom prst="rect">
            <a:avLst/>
          </a:prstGeom>
        </p:spPr>
        <p:txBody>
          <a:bodyPr>
            <a:normAutofit/>
          </a:bodyPr>
          <a:lstStyle>
            <a:lvl1pPr marL="0" indent="0" algn="ctr">
              <a:buNone/>
              <a:defRPr sz="1600">
                <a:solidFill>
                  <a:schemeClr val="accent5"/>
                </a:solidFill>
                <a:latin typeface="Arial" panose="020B0604020202020204" pitchFamily="34" charset="0"/>
                <a:cs typeface="Arial" panose="020B0604020202020204" pitchFamily="34" charset="0"/>
              </a:defRPr>
            </a:lvl1pPr>
          </a:lstStyle>
          <a:p>
            <a:pPr lvl="0"/>
            <a:r>
              <a:rPr lang="en-US"/>
              <a:t>Edit Master text styles</a:t>
            </a:r>
          </a:p>
        </p:txBody>
      </p:sp>
      <p:sp>
        <p:nvSpPr>
          <p:cNvPr id="106" name="Text Placeholder 102">
            <a:extLst>
              <a:ext uri="{FF2B5EF4-FFF2-40B4-BE49-F238E27FC236}">
                <a16:creationId xmlns:a16="http://schemas.microsoft.com/office/drawing/2014/main" id="{F65F1089-8C8D-4B8A-91B4-5B0BE22A2151}"/>
              </a:ext>
            </a:extLst>
          </p:cNvPr>
          <p:cNvSpPr>
            <a:spLocks noGrp="1"/>
          </p:cNvSpPr>
          <p:nvPr>
            <p:ph type="body" sz="quarter" idx="13"/>
          </p:nvPr>
        </p:nvSpPr>
        <p:spPr>
          <a:xfrm>
            <a:off x="2508635" y="6179838"/>
            <a:ext cx="1541463" cy="476250"/>
          </a:xfrm>
          <a:prstGeom prst="rect">
            <a:avLst/>
          </a:prstGeom>
        </p:spPr>
        <p:txBody>
          <a:bodyPr>
            <a:normAutofit/>
          </a:bodyPr>
          <a:lstStyle>
            <a:lvl1pPr marL="0" indent="0" algn="ctr">
              <a:buNone/>
              <a:defRPr sz="1600">
                <a:solidFill>
                  <a:schemeClr val="accent2"/>
                </a:solidFill>
                <a:latin typeface="Arial" panose="020B0604020202020204" pitchFamily="34" charset="0"/>
                <a:cs typeface="Arial" panose="020B0604020202020204" pitchFamily="34" charset="0"/>
              </a:defRPr>
            </a:lvl1pPr>
          </a:lstStyle>
          <a:p>
            <a:pPr lvl="0"/>
            <a:r>
              <a:rPr lang="en-US"/>
              <a:t>Edit Master text styles</a:t>
            </a:r>
          </a:p>
        </p:txBody>
      </p:sp>
      <p:sp>
        <p:nvSpPr>
          <p:cNvPr id="107" name="Text Placeholder 102">
            <a:extLst>
              <a:ext uri="{FF2B5EF4-FFF2-40B4-BE49-F238E27FC236}">
                <a16:creationId xmlns:a16="http://schemas.microsoft.com/office/drawing/2014/main" id="{3FDDD9A8-6A11-41D7-AB3E-8EEFF4AEAADD}"/>
              </a:ext>
            </a:extLst>
          </p:cNvPr>
          <p:cNvSpPr>
            <a:spLocks noGrp="1"/>
          </p:cNvSpPr>
          <p:nvPr>
            <p:ph type="body" sz="quarter" idx="14"/>
          </p:nvPr>
        </p:nvSpPr>
        <p:spPr>
          <a:xfrm>
            <a:off x="6044078" y="6181345"/>
            <a:ext cx="1541463" cy="476250"/>
          </a:xfrm>
          <a:prstGeom prst="rect">
            <a:avLst/>
          </a:prstGeom>
        </p:spPr>
        <p:txBody>
          <a:bodyPr>
            <a:normAutofit/>
          </a:bodyPr>
          <a:lstStyle>
            <a:lvl1pPr marL="0" indent="0" algn="ctr">
              <a:buNone/>
              <a:defRPr sz="1600">
                <a:solidFill>
                  <a:schemeClr val="accent4"/>
                </a:solidFill>
                <a:latin typeface="Arial" panose="020B0604020202020204" pitchFamily="34" charset="0"/>
                <a:cs typeface="Arial" panose="020B0604020202020204" pitchFamily="34" charset="0"/>
              </a:defRPr>
            </a:lvl1pPr>
          </a:lstStyle>
          <a:p>
            <a:pPr lvl="0"/>
            <a:r>
              <a:rPr lang="en-US"/>
              <a:t>Edit Master text styles</a:t>
            </a:r>
          </a:p>
        </p:txBody>
      </p:sp>
      <p:sp>
        <p:nvSpPr>
          <p:cNvPr id="108" name="Text Placeholder 102">
            <a:extLst>
              <a:ext uri="{FF2B5EF4-FFF2-40B4-BE49-F238E27FC236}">
                <a16:creationId xmlns:a16="http://schemas.microsoft.com/office/drawing/2014/main" id="{5D44D2F1-A75D-489E-802C-EFD1FA79420C}"/>
              </a:ext>
            </a:extLst>
          </p:cNvPr>
          <p:cNvSpPr>
            <a:spLocks noGrp="1"/>
          </p:cNvSpPr>
          <p:nvPr>
            <p:ph type="body" sz="quarter" idx="15"/>
          </p:nvPr>
        </p:nvSpPr>
        <p:spPr>
          <a:xfrm>
            <a:off x="9681163" y="6179838"/>
            <a:ext cx="1541463" cy="476250"/>
          </a:xfrm>
          <a:prstGeom prst="rect">
            <a:avLst/>
          </a:prstGeom>
        </p:spPr>
        <p:txBody>
          <a:bodyPr>
            <a:normAutofit/>
          </a:bodyPr>
          <a:lstStyle>
            <a:lvl1pPr marL="0" indent="0" algn="ctr">
              <a:buNone/>
              <a:defRPr sz="1600">
                <a:solidFill>
                  <a:schemeClr val="accent6"/>
                </a:solidFill>
                <a:latin typeface="Arial" panose="020B0604020202020204" pitchFamily="34" charset="0"/>
                <a:cs typeface="Arial" panose="020B0604020202020204" pitchFamily="34" charset="0"/>
              </a:defRPr>
            </a:lvl1pPr>
          </a:lstStyle>
          <a:p>
            <a:pPr lvl="0"/>
            <a:r>
              <a:rPr lang="en-US"/>
              <a:t>Edit Master text styles</a:t>
            </a:r>
          </a:p>
        </p:txBody>
      </p:sp>
      <p:sp>
        <p:nvSpPr>
          <p:cNvPr id="109" name="Text Placeholder 102">
            <a:extLst>
              <a:ext uri="{FF2B5EF4-FFF2-40B4-BE49-F238E27FC236}">
                <a16:creationId xmlns:a16="http://schemas.microsoft.com/office/drawing/2014/main" id="{58FB0A14-5612-47DA-8D51-53FE47D48EF6}"/>
              </a:ext>
            </a:extLst>
          </p:cNvPr>
          <p:cNvSpPr>
            <a:spLocks noGrp="1"/>
          </p:cNvSpPr>
          <p:nvPr>
            <p:ph type="body" sz="quarter" idx="16"/>
          </p:nvPr>
        </p:nvSpPr>
        <p:spPr>
          <a:xfrm>
            <a:off x="574666" y="1799678"/>
            <a:ext cx="1795819" cy="1157005"/>
          </a:xfrm>
          <a:prstGeom prst="rect">
            <a:avLst/>
          </a:prstGeom>
        </p:spPr>
        <p:txBody>
          <a:bodyPr>
            <a:normAutofit/>
          </a:bodyPr>
          <a:lstStyle>
            <a:lvl1pPr marL="0" indent="0" algn="r">
              <a:buNone/>
              <a:defRPr sz="1200">
                <a:solidFill>
                  <a:schemeClr val="tx1"/>
                </a:solidFill>
                <a:latin typeface="Arial" panose="020B0604020202020204" pitchFamily="34" charset="0"/>
                <a:cs typeface="Arial" panose="020B0604020202020204" pitchFamily="34" charset="0"/>
              </a:defRPr>
            </a:lvl1pPr>
          </a:lstStyle>
          <a:p>
            <a:pPr lvl="0"/>
            <a:r>
              <a:rPr lang="en-US" dirty="0"/>
              <a:t>Edit Master text styles</a:t>
            </a:r>
          </a:p>
        </p:txBody>
      </p:sp>
      <p:sp>
        <p:nvSpPr>
          <p:cNvPr id="110" name="Text Placeholder 102">
            <a:extLst>
              <a:ext uri="{FF2B5EF4-FFF2-40B4-BE49-F238E27FC236}">
                <a16:creationId xmlns:a16="http://schemas.microsoft.com/office/drawing/2014/main" id="{437AE5CE-B034-467F-8BD6-705D77D48B25}"/>
              </a:ext>
            </a:extLst>
          </p:cNvPr>
          <p:cNvSpPr>
            <a:spLocks noGrp="1"/>
          </p:cNvSpPr>
          <p:nvPr>
            <p:ph type="body" sz="quarter" idx="17"/>
          </p:nvPr>
        </p:nvSpPr>
        <p:spPr>
          <a:xfrm>
            <a:off x="4133315" y="1769468"/>
            <a:ext cx="1795819" cy="1157005"/>
          </a:xfrm>
          <a:prstGeom prst="rect">
            <a:avLst/>
          </a:prstGeom>
        </p:spPr>
        <p:txBody>
          <a:bodyPr>
            <a:normAutofit/>
          </a:bodyPr>
          <a:lstStyle>
            <a:lvl1pPr marL="0" indent="0" algn="r">
              <a:buNone/>
              <a:defRPr sz="1200">
                <a:solidFill>
                  <a:schemeClr val="tx1"/>
                </a:solidFill>
                <a:latin typeface="Arial" panose="020B0604020202020204" pitchFamily="34" charset="0"/>
                <a:cs typeface="Arial" panose="020B0604020202020204" pitchFamily="34" charset="0"/>
              </a:defRPr>
            </a:lvl1pPr>
          </a:lstStyle>
          <a:p>
            <a:pPr lvl="0"/>
            <a:r>
              <a:rPr lang="en-US"/>
              <a:t>Edit Master text styles</a:t>
            </a:r>
          </a:p>
        </p:txBody>
      </p:sp>
      <p:sp>
        <p:nvSpPr>
          <p:cNvPr id="111" name="Text Placeholder 102">
            <a:extLst>
              <a:ext uri="{FF2B5EF4-FFF2-40B4-BE49-F238E27FC236}">
                <a16:creationId xmlns:a16="http://schemas.microsoft.com/office/drawing/2014/main" id="{0A73F1F0-BBE3-4850-AA5C-B440EFC4762C}"/>
              </a:ext>
            </a:extLst>
          </p:cNvPr>
          <p:cNvSpPr>
            <a:spLocks noGrp="1"/>
          </p:cNvSpPr>
          <p:nvPr>
            <p:ph type="body" sz="quarter" idx="18"/>
          </p:nvPr>
        </p:nvSpPr>
        <p:spPr>
          <a:xfrm>
            <a:off x="7737140" y="1789201"/>
            <a:ext cx="1795819" cy="1157005"/>
          </a:xfrm>
          <a:prstGeom prst="rect">
            <a:avLst/>
          </a:prstGeom>
        </p:spPr>
        <p:txBody>
          <a:bodyPr>
            <a:normAutofit/>
          </a:bodyPr>
          <a:lstStyle>
            <a:lvl1pPr marL="0" indent="0" algn="r">
              <a:buNone/>
              <a:defRPr sz="1200">
                <a:solidFill>
                  <a:schemeClr val="tx1"/>
                </a:solidFill>
                <a:latin typeface="Arial" panose="020B0604020202020204" pitchFamily="34" charset="0"/>
                <a:cs typeface="Arial" panose="020B0604020202020204" pitchFamily="34" charset="0"/>
              </a:defRPr>
            </a:lvl1pPr>
          </a:lstStyle>
          <a:p>
            <a:pPr lvl="0"/>
            <a:r>
              <a:rPr lang="en-US"/>
              <a:t>Edit Master text styles</a:t>
            </a:r>
          </a:p>
        </p:txBody>
      </p:sp>
      <p:sp>
        <p:nvSpPr>
          <p:cNvPr id="112" name="Text Placeholder 102">
            <a:extLst>
              <a:ext uri="{FF2B5EF4-FFF2-40B4-BE49-F238E27FC236}">
                <a16:creationId xmlns:a16="http://schemas.microsoft.com/office/drawing/2014/main" id="{4F36CB05-C62D-498F-A0D5-EDDA57844F63}"/>
              </a:ext>
            </a:extLst>
          </p:cNvPr>
          <p:cNvSpPr>
            <a:spLocks noGrp="1"/>
          </p:cNvSpPr>
          <p:nvPr>
            <p:ph type="body" sz="quarter" idx="19"/>
          </p:nvPr>
        </p:nvSpPr>
        <p:spPr>
          <a:xfrm>
            <a:off x="2601001" y="4701339"/>
            <a:ext cx="1795819" cy="1157005"/>
          </a:xfrm>
          <a:prstGeom prst="rect">
            <a:avLst/>
          </a:prstGeom>
        </p:spPr>
        <p:txBody>
          <a:bodyPr>
            <a:normAutofit/>
          </a:bodyPr>
          <a:lstStyle>
            <a:lvl1pPr marL="0" indent="0" algn="l">
              <a:buNone/>
              <a:defRPr sz="1200">
                <a:solidFill>
                  <a:schemeClr val="tx1"/>
                </a:solidFill>
                <a:latin typeface="Arial" panose="020B0604020202020204" pitchFamily="34" charset="0"/>
                <a:cs typeface="Arial" panose="020B0604020202020204" pitchFamily="34" charset="0"/>
              </a:defRPr>
            </a:lvl1pPr>
          </a:lstStyle>
          <a:p>
            <a:pPr lvl="0"/>
            <a:r>
              <a:rPr lang="en-US"/>
              <a:t>Edit Master text styles</a:t>
            </a:r>
          </a:p>
        </p:txBody>
      </p:sp>
      <p:sp>
        <p:nvSpPr>
          <p:cNvPr id="113" name="Text Placeholder 102">
            <a:extLst>
              <a:ext uri="{FF2B5EF4-FFF2-40B4-BE49-F238E27FC236}">
                <a16:creationId xmlns:a16="http://schemas.microsoft.com/office/drawing/2014/main" id="{C8DC7013-0381-44B9-A3BA-AB21ECB086BE}"/>
              </a:ext>
            </a:extLst>
          </p:cNvPr>
          <p:cNvSpPr>
            <a:spLocks noGrp="1"/>
          </p:cNvSpPr>
          <p:nvPr>
            <p:ph type="body" sz="quarter" idx="20"/>
          </p:nvPr>
        </p:nvSpPr>
        <p:spPr>
          <a:xfrm>
            <a:off x="6207277" y="4708743"/>
            <a:ext cx="1795819" cy="1157005"/>
          </a:xfrm>
          <a:prstGeom prst="rect">
            <a:avLst/>
          </a:prstGeom>
        </p:spPr>
        <p:txBody>
          <a:bodyPr>
            <a:normAutofit/>
          </a:bodyPr>
          <a:lstStyle>
            <a:lvl1pPr marL="0" indent="0" algn="l">
              <a:buNone/>
              <a:defRPr sz="1200">
                <a:solidFill>
                  <a:schemeClr val="tx1"/>
                </a:solidFill>
                <a:latin typeface="Arial" panose="020B0604020202020204" pitchFamily="34" charset="0"/>
                <a:cs typeface="Arial" panose="020B0604020202020204" pitchFamily="34" charset="0"/>
              </a:defRPr>
            </a:lvl1pPr>
          </a:lstStyle>
          <a:p>
            <a:pPr lvl="0"/>
            <a:r>
              <a:rPr lang="en-US"/>
              <a:t>Edit Master text styles</a:t>
            </a:r>
          </a:p>
        </p:txBody>
      </p:sp>
      <p:sp>
        <p:nvSpPr>
          <p:cNvPr id="114" name="Text Placeholder 102">
            <a:extLst>
              <a:ext uri="{FF2B5EF4-FFF2-40B4-BE49-F238E27FC236}">
                <a16:creationId xmlns:a16="http://schemas.microsoft.com/office/drawing/2014/main" id="{47A57729-A03F-42A7-90E4-ECA54FE7BE0C}"/>
              </a:ext>
            </a:extLst>
          </p:cNvPr>
          <p:cNvSpPr>
            <a:spLocks noGrp="1"/>
          </p:cNvSpPr>
          <p:nvPr>
            <p:ph type="body" sz="quarter" idx="21"/>
          </p:nvPr>
        </p:nvSpPr>
        <p:spPr>
          <a:xfrm>
            <a:off x="9816055" y="4681408"/>
            <a:ext cx="1795819" cy="1157005"/>
          </a:xfrm>
          <a:prstGeom prst="rect">
            <a:avLst/>
          </a:prstGeom>
        </p:spPr>
        <p:txBody>
          <a:bodyPr>
            <a:normAutofit/>
          </a:bodyPr>
          <a:lstStyle>
            <a:lvl1pPr marL="0" indent="0" algn="l">
              <a:buNone/>
              <a:defRPr sz="1200">
                <a:solidFill>
                  <a:schemeClr val="tx1"/>
                </a:solidFill>
                <a:latin typeface="Arial" panose="020B0604020202020204" pitchFamily="34" charset="0"/>
                <a:cs typeface="Arial" panose="020B0604020202020204" pitchFamily="34" charset="0"/>
              </a:defRPr>
            </a:lvl1pPr>
          </a:lstStyle>
          <a:p>
            <a:pPr lvl="0"/>
            <a:r>
              <a:rPr lang="en-US"/>
              <a:t>Edit Master text styles</a:t>
            </a:r>
          </a:p>
        </p:txBody>
      </p:sp>
    </p:spTree>
    <p:extLst>
      <p:ext uri="{BB962C8B-B14F-4D97-AF65-F5344CB8AC3E}">
        <p14:creationId xmlns:p14="http://schemas.microsoft.com/office/powerpoint/2010/main" val="14814686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Full-slide image">
    <p:spTree>
      <p:nvGrpSpPr>
        <p:cNvPr id="1" name=""/>
        <p:cNvGrpSpPr/>
        <p:nvPr/>
      </p:nvGrpSpPr>
      <p:grpSpPr>
        <a:xfrm>
          <a:off x="0" y="0"/>
          <a:ext cx="0" cy="0"/>
          <a:chOff x="0" y="0"/>
          <a:chExt cx="0" cy="0"/>
        </a:xfrm>
      </p:grpSpPr>
      <p:pic>
        <p:nvPicPr>
          <p:cNvPr id="27" name="Image 10"/>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6927"/>
            <a:ext cx="12192000" cy="6854653"/>
          </a:xfrm>
          <a:prstGeom prst="rect">
            <a:avLst/>
          </a:prstGeom>
        </p:spPr>
      </p:pic>
      <p:sp>
        <p:nvSpPr>
          <p:cNvPr id="11" name="Espace réservé du texte 10"/>
          <p:cNvSpPr>
            <a:spLocks noGrp="1"/>
          </p:cNvSpPr>
          <p:nvPr>
            <p:ph type="body" sz="quarter" idx="13" hasCustomPrompt="1"/>
          </p:nvPr>
        </p:nvSpPr>
        <p:spPr>
          <a:xfrm>
            <a:off x="838200" y="1029541"/>
            <a:ext cx="10515600" cy="515802"/>
          </a:xfrm>
        </p:spPr>
        <p:txBody>
          <a:bodyPr>
            <a:normAutofit/>
          </a:bodyPr>
          <a:lstStyle>
            <a:lvl1pPr marL="0" indent="0">
              <a:buFontTx/>
              <a:buNone/>
              <a:defRPr sz="2400" i="1">
                <a:solidFill>
                  <a:srgbClr val="2A7DBF"/>
                </a:solidFill>
                <a:latin typeface="Arial" charset="0"/>
                <a:ea typeface="Arial" charset="0"/>
                <a:cs typeface="Arial" charset="0"/>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dirty="0" err="1"/>
              <a:t>Subtitle</a:t>
            </a:r>
            <a:endParaRPr lang="fr-FR" dirty="0"/>
          </a:p>
        </p:txBody>
      </p:sp>
      <p:sp>
        <p:nvSpPr>
          <p:cNvPr id="13" name="Espace réservé pour une image  12"/>
          <p:cNvSpPr>
            <a:spLocks noGrp="1"/>
          </p:cNvSpPr>
          <p:nvPr>
            <p:ph type="pic" sz="quarter" idx="14"/>
          </p:nvPr>
        </p:nvSpPr>
        <p:spPr>
          <a:xfrm>
            <a:off x="838200" y="1706879"/>
            <a:ext cx="10515600" cy="4649471"/>
          </a:xfrm>
        </p:spPr>
        <p:txBody>
          <a:bodyPr>
            <a:normAutofit/>
          </a:bodyPr>
          <a:lstStyle>
            <a:lvl1pPr marL="0" indent="0">
              <a:buFontTx/>
              <a:buNone/>
              <a:defRPr sz="2400">
                <a:solidFill>
                  <a:srgbClr val="393E91"/>
                </a:solidFill>
                <a:latin typeface="Arial" charset="0"/>
                <a:ea typeface="Arial" charset="0"/>
                <a:cs typeface="Arial" charset="0"/>
              </a:defRPr>
            </a:lvl1pPr>
          </a:lstStyle>
          <a:p>
            <a:endParaRPr lang="fr-FR"/>
          </a:p>
        </p:txBody>
      </p:sp>
      <p:sp>
        <p:nvSpPr>
          <p:cNvPr id="17" name="Slide Number Placeholder 22"/>
          <p:cNvSpPr>
            <a:spLocks noGrp="1"/>
          </p:cNvSpPr>
          <p:nvPr>
            <p:ph type="sldNum" sz="quarter" idx="16"/>
          </p:nvPr>
        </p:nvSpPr>
        <p:spPr>
          <a:xfrm>
            <a:off x="11142518" y="6334919"/>
            <a:ext cx="422564" cy="365125"/>
          </a:xfrm>
          <a:prstGeom prst="rect">
            <a:avLst/>
          </a:prstGeom>
        </p:spPr>
        <p:txBody>
          <a:bodyPr/>
          <a:lstStyle>
            <a:lvl1pPr>
              <a:defRPr sz="1100">
                <a:solidFill>
                  <a:srgbClr val="18AF9B"/>
                </a:solidFill>
                <a:latin typeface="Arial" panose="020B0604020202020204" pitchFamily="34" charset="0"/>
                <a:cs typeface="Arial" panose="020B0604020202020204" pitchFamily="34" charset="0"/>
              </a:defRPr>
            </a:lvl1pPr>
          </a:lstStyle>
          <a:p>
            <a:fld id="{A5E960A2-242F-CC40-87F9-290FD5864A37}" type="slidenum">
              <a:rPr lang="fr-FR" smtClean="0"/>
              <a:pPr/>
              <a:t>‹#›</a:t>
            </a:fld>
            <a:endParaRPr lang="fr-FR" dirty="0"/>
          </a:p>
        </p:txBody>
      </p:sp>
      <p:pic>
        <p:nvPicPr>
          <p:cNvPr id="19" name="Image 15"/>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443084" y="6334919"/>
            <a:ext cx="790231" cy="248777"/>
          </a:xfrm>
          <a:prstGeom prst="rect">
            <a:avLst/>
          </a:prstGeom>
        </p:spPr>
      </p:pic>
      <p:sp>
        <p:nvSpPr>
          <p:cNvPr id="26" name="Footer Placeholder 25"/>
          <p:cNvSpPr>
            <a:spLocks noGrp="1"/>
          </p:cNvSpPr>
          <p:nvPr>
            <p:ph type="ftr" sz="quarter" idx="17"/>
          </p:nvPr>
        </p:nvSpPr>
        <p:spPr/>
        <p:txBody>
          <a:bodyPr/>
          <a:lstStyle/>
          <a:p>
            <a:r>
              <a:rPr lang="en-GB" dirty="0"/>
              <a:t>CERN openlab Technical Workshop 22-23/01/2020</a:t>
            </a:r>
          </a:p>
        </p:txBody>
      </p:sp>
      <p:sp>
        <p:nvSpPr>
          <p:cNvPr id="12" name="Titre 1"/>
          <p:cNvSpPr>
            <a:spLocks noGrp="1"/>
          </p:cNvSpPr>
          <p:nvPr>
            <p:ph type="title" hasCustomPrompt="1"/>
          </p:nvPr>
        </p:nvSpPr>
        <p:spPr>
          <a:xfrm>
            <a:off x="838200" y="365126"/>
            <a:ext cx="10515600" cy="663574"/>
          </a:xfrm>
        </p:spPr>
        <p:txBody>
          <a:bodyPr/>
          <a:lstStyle>
            <a:lvl1pPr>
              <a:defRPr b="1" i="0">
                <a:solidFill>
                  <a:srgbClr val="393E91"/>
                </a:solidFill>
                <a:latin typeface="Arial Black" charset="0"/>
                <a:ea typeface="Arial Black" charset="0"/>
                <a:cs typeface="Arial Black" charset="0"/>
              </a:defRPr>
            </a:lvl1pPr>
          </a:lstStyle>
          <a:p>
            <a:r>
              <a:rPr lang="fr-FR" dirty="0"/>
              <a:t>TITLE</a:t>
            </a:r>
          </a:p>
        </p:txBody>
      </p:sp>
    </p:spTree>
    <p:extLst>
      <p:ext uri="{BB962C8B-B14F-4D97-AF65-F5344CB8AC3E}">
        <p14:creationId xmlns:p14="http://schemas.microsoft.com/office/powerpoint/2010/main" val="10171025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on (two text columns)">
    <p:spTree>
      <p:nvGrpSpPr>
        <p:cNvPr id="1" name=""/>
        <p:cNvGrpSpPr/>
        <p:nvPr/>
      </p:nvGrpSpPr>
      <p:grpSpPr>
        <a:xfrm>
          <a:off x="0" y="0"/>
          <a:ext cx="0" cy="0"/>
          <a:chOff x="0" y="0"/>
          <a:chExt cx="0" cy="0"/>
        </a:xfrm>
      </p:grpSpPr>
      <p:pic>
        <p:nvPicPr>
          <p:cNvPr id="24" name="Image 10"/>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6927"/>
            <a:ext cx="12192000" cy="6854653"/>
          </a:xfrm>
          <a:prstGeom prst="rect">
            <a:avLst/>
          </a:prstGeom>
        </p:spPr>
      </p:pic>
      <p:sp>
        <p:nvSpPr>
          <p:cNvPr id="3" name="Espace réservé du contenu 2"/>
          <p:cNvSpPr>
            <a:spLocks noGrp="1"/>
          </p:cNvSpPr>
          <p:nvPr>
            <p:ph sz="half" idx="1"/>
          </p:nvPr>
        </p:nvSpPr>
        <p:spPr>
          <a:xfrm>
            <a:off x="838200" y="1734671"/>
            <a:ext cx="5181600" cy="4442292"/>
          </a:xfrm>
        </p:spPr>
        <p:txBody>
          <a:bodyPr>
            <a:normAutofit/>
          </a:bodyPr>
          <a:lstStyle>
            <a:lvl1pPr marL="0" indent="0">
              <a:buFontTx/>
              <a:buNone/>
              <a:defRPr sz="2400">
                <a:solidFill>
                  <a:srgbClr val="2A7DBF"/>
                </a:solidFill>
                <a:latin typeface="Arial" charset="0"/>
                <a:ea typeface="Arial" charset="0"/>
                <a:cs typeface="Arial" charset="0"/>
              </a:defRPr>
            </a:lvl1pPr>
            <a:lvl2pPr marL="457200" indent="0">
              <a:buFontTx/>
              <a:buNone/>
              <a:defRPr sz="2000">
                <a:solidFill>
                  <a:srgbClr val="18AF9B"/>
                </a:solidFill>
                <a:latin typeface="Arial" charset="0"/>
                <a:ea typeface="Arial" charset="0"/>
                <a:cs typeface="Arial" charset="0"/>
              </a:defRPr>
            </a:lvl2pPr>
            <a:lvl3pPr marL="914400" indent="0">
              <a:buFontTx/>
              <a:buNone/>
              <a:defRPr sz="1800">
                <a:solidFill>
                  <a:srgbClr val="F28F3B"/>
                </a:solidFill>
                <a:latin typeface="Arial" charset="0"/>
                <a:ea typeface="Arial" charset="0"/>
                <a:cs typeface="Arial" charset="0"/>
              </a:defRPr>
            </a:lvl3pPr>
            <a:lvl4pPr marL="1371600" indent="0">
              <a:buFontTx/>
              <a:buNone/>
              <a:defRPr sz="1600">
                <a:solidFill>
                  <a:srgbClr val="393E91"/>
                </a:solidFill>
                <a:latin typeface="Arial" charset="0"/>
                <a:ea typeface="Arial" charset="0"/>
                <a:cs typeface="Arial" charset="0"/>
              </a:defRPr>
            </a:lvl4pPr>
            <a:lvl5pPr marL="1828800" indent="0">
              <a:buFontTx/>
              <a:buNone/>
              <a:defRPr sz="1600">
                <a:solidFill>
                  <a:srgbClr val="393E91"/>
                </a:solidFill>
                <a:latin typeface="Arial" charset="0"/>
                <a:ea typeface="Arial" charset="0"/>
                <a:cs typeface="Arial" charset="0"/>
              </a:defRPr>
            </a:lvl5p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p:nvPr>
        </p:nvSpPr>
        <p:spPr>
          <a:xfrm>
            <a:off x="6172200" y="1734671"/>
            <a:ext cx="5181600" cy="4442292"/>
          </a:xfrm>
        </p:spPr>
        <p:txBody>
          <a:bodyPr>
            <a:normAutofit/>
          </a:bodyPr>
          <a:lstStyle>
            <a:lvl1pPr marL="0" indent="0">
              <a:buFontTx/>
              <a:buNone/>
              <a:defRPr sz="2400">
                <a:solidFill>
                  <a:srgbClr val="2A7DBF"/>
                </a:solidFill>
                <a:latin typeface="Arial" charset="0"/>
                <a:ea typeface="Arial" charset="0"/>
                <a:cs typeface="Arial" charset="0"/>
              </a:defRPr>
            </a:lvl1pPr>
            <a:lvl2pPr marL="457200" indent="0">
              <a:buFontTx/>
              <a:buNone/>
              <a:defRPr sz="2000">
                <a:solidFill>
                  <a:srgbClr val="18AF9B"/>
                </a:solidFill>
                <a:latin typeface="Arial" charset="0"/>
                <a:ea typeface="Arial" charset="0"/>
                <a:cs typeface="Arial" charset="0"/>
              </a:defRPr>
            </a:lvl2pPr>
            <a:lvl3pPr marL="914400" indent="0">
              <a:buFontTx/>
              <a:buNone/>
              <a:defRPr sz="1800">
                <a:solidFill>
                  <a:srgbClr val="F28F3B"/>
                </a:solidFill>
                <a:latin typeface="Arial" charset="0"/>
                <a:ea typeface="Arial" charset="0"/>
                <a:cs typeface="Arial" charset="0"/>
              </a:defRPr>
            </a:lvl3pPr>
            <a:lvl4pPr marL="1371600" indent="0">
              <a:buFontTx/>
              <a:buNone/>
              <a:defRPr sz="1600">
                <a:solidFill>
                  <a:srgbClr val="393E91"/>
                </a:solidFill>
                <a:latin typeface="Arial" charset="0"/>
                <a:ea typeface="Arial" charset="0"/>
                <a:cs typeface="Arial" charset="0"/>
              </a:defRPr>
            </a:lvl4pPr>
            <a:lvl5pPr marL="1828800" indent="0">
              <a:buFontTx/>
              <a:buNone/>
              <a:defRPr sz="1600">
                <a:solidFill>
                  <a:srgbClr val="393E91"/>
                </a:solidFill>
                <a:latin typeface="Arial" charset="0"/>
                <a:ea typeface="Arial" charset="0"/>
                <a:cs typeface="Arial" charset="0"/>
              </a:defRPr>
            </a:lvl5pPr>
          </a:lstStyle>
          <a:p>
            <a:pPr lvl="0"/>
            <a:r>
              <a:rPr lang="fr-FR" dirty="0"/>
              <a:t>Cliquez pour modifier les styles du texte du masque</a:t>
            </a:r>
          </a:p>
          <a:p>
            <a:pPr lvl="1"/>
            <a:r>
              <a:rPr lang="fr-FR" dirty="0"/>
              <a:t>Deuxième niveau</a:t>
            </a:r>
          </a:p>
          <a:p>
            <a:pPr lvl="2"/>
            <a:r>
              <a:rPr lang="fr-FR" dirty="0"/>
              <a:t>Troisième niveau</a:t>
            </a:r>
          </a:p>
        </p:txBody>
      </p:sp>
      <p:sp>
        <p:nvSpPr>
          <p:cNvPr id="19" name="Slide Number Placeholder 22"/>
          <p:cNvSpPr>
            <a:spLocks noGrp="1"/>
          </p:cNvSpPr>
          <p:nvPr>
            <p:ph type="sldNum" sz="quarter" idx="16"/>
          </p:nvPr>
        </p:nvSpPr>
        <p:spPr>
          <a:xfrm>
            <a:off x="11142518" y="6334919"/>
            <a:ext cx="422564" cy="365125"/>
          </a:xfrm>
          <a:prstGeom prst="rect">
            <a:avLst/>
          </a:prstGeom>
        </p:spPr>
        <p:txBody>
          <a:bodyPr/>
          <a:lstStyle>
            <a:lvl1pPr>
              <a:defRPr sz="1100">
                <a:solidFill>
                  <a:srgbClr val="18AF9B"/>
                </a:solidFill>
                <a:latin typeface="Arial" panose="020B0604020202020204" pitchFamily="34" charset="0"/>
                <a:cs typeface="Arial" panose="020B0604020202020204" pitchFamily="34" charset="0"/>
              </a:defRPr>
            </a:lvl1pPr>
          </a:lstStyle>
          <a:p>
            <a:fld id="{A5E960A2-242F-CC40-87F9-290FD5864A37}" type="slidenum">
              <a:rPr lang="fr-FR" smtClean="0"/>
              <a:pPr/>
              <a:t>‹#›</a:t>
            </a:fld>
            <a:endParaRPr lang="fr-FR" dirty="0"/>
          </a:p>
        </p:txBody>
      </p:sp>
      <p:pic>
        <p:nvPicPr>
          <p:cNvPr id="20" name="Image 15"/>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443084" y="6334919"/>
            <a:ext cx="790231" cy="248777"/>
          </a:xfrm>
          <a:prstGeom prst="rect">
            <a:avLst/>
          </a:prstGeom>
        </p:spPr>
      </p:pic>
      <p:sp>
        <p:nvSpPr>
          <p:cNvPr id="23" name="Footer Placeholder 22"/>
          <p:cNvSpPr>
            <a:spLocks noGrp="1"/>
          </p:cNvSpPr>
          <p:nvPr>
            <p:ph type="ftr" sz="quarter" idx="17"/>
          </p:nvPr>
        </p:nvSpPr>
        <p:spPr/>
        <p:txBody>
          <a:bodyPr/>
          <a:lstStyle/>
          <a:p>
            <a:r>
              <a:rPr lang="en-GB" dirty="0"/>
              <a:t>CERN openlab Technical Workshop 22-23/01/2020</a:t>
            </a:r>
          </a:p>
        </p:txBody>
      </p:sp>
      <p:sp>
        <p:nvSpPr>
          <p:cNvPr id="11" name="Espace réservé du texte 10"/>
          <p:cNvSpPr>
            <a:spLocks noGrp="1"/>
          </p:cNvSpPr>
          <p:nvPr>
            <p:ph type="body" sz="quarter" idx="13" hasCustomPrompt="1"/>
          </p:nvPr>
        </p:nvSpPr>
        <p:spPr>
          <a:xfrm>
            <a:off x="838200" y="1029541"/>
            <a:ext cx="10515600" cy="515802"/>
          </a:xfrm>
        </p:spPr>
        <p:txBody>
          <a:bodyPr>
            <a:normAutofit/>
          </a:bodyPr>
          <a:lstStyle>
            <a:lvl1pPr marL="0" indent="0">
              <a:buFontTx/>
              <a:buNone/>
              <a:defRPr sz="2400" i="1">
                <a:solidFill>
                  <a:srgbClr val="2A7DBF"/>
                </a:solidFill>
                <a:latin typeface="Arial" charset="0"/>
                <a:ea typeface="Arial" charset="0"/>
                <a:cs typeface="Arial" charset="0"/>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dirty="0" err="1"/>
              <a:t>Subtitle</a:t>
            </a:r>
            <a:endParaRPr lang="fr-FR" dirty="0"/>
          </a:p>
        </p:txBody>
      </p:sp>
      <p:sp>
        <p:nvSpPr>
          <p:cNvPr id="12" name="Titre 1"/>
          <p:cNvSpPr>
            <a:spLocks noGrp="1"/>
          </p:cNvSpPr>
          <p:nvPr>
            <p:ph type="title" hasCustomPrompt="1"/>
          </p:nvPr>
        </p:nvSpPr>
        <p:spPr>
          <a:xfrm>
            <a:off x="838200" y="365126"/>
            <a:ext cx="10515600" cy="663574"/>
          </a:xfrm>
        </p:spPr>
        <p:txBody>
          <a:bodyPr/>
          <a:lstStyle>
            <a:lvl1pPr>
              <a:defRPr b="1" i="0">
                <a:solidFill>
                  <a:srgbClr val="393E91"/>
                </a:solidFill>
                <a:latin typeface="Arial Black" charset="0"/>
                <a:ea typeface="Arial Black" charset="0"/>
                <a:cs typeface="Arial Black" charset="0"/>
              </a:defRPr>
            </a:lvl1pPr>
          </a:lstStyle>
          <a:p>
            <a:r>
              <a:rPr lang="fr-FR" dirty="0"/>
              <a:t>TITLE</a:t>
            </a:r>
          </a:p>
        </p:txBody>
      </p:sp>
    </p:spTree>
    <p:extLst>
      <p:ext uri="{BB962C8B-B14F-4D97-AF65-F5344CB8AC3E}">
        <p14:creationId xmlns:p14="http://schemas.microsoft.com/office/powerpoint/2010/main" val="9325249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alongside large image">
    <p:spTree>
      <p:nvGrpSpPr>
        <p:cNvPr id="1" name=""/>
        <p:cNvGrpSpPr/>
        <p:nvPr/>
      </p:nvGrpSpPr>
      <p:grpSpPr>
        <a:xfrm>
          <a:off x="0" y="0"/>
          <a:ext cx="0" cy="0"/>
          <a:chOff x="0" y="0"/>
          <a:chExt cx="0" cy="0"/>
        </a:xfrm>
      </p:grpSpPr>
      <p:pic>
        <p:nvPicPr>
          <p:cNvPr id="11" name="Image 10"/>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6927"/>
            <a:ext cx="12192000" cy="6854653"/>
          </a:xfrm>
          <a:prstGeom prst="rect">
            <a:avLst/>
          </a:prstGeom>
        </p:spPr>
      </p:pic>
      <p:sp>
        <p:nvSpPr>
          <p:cNvPr id="3" name="Espace réservé du contenu 2"/>
          <p:cNvSpPr>
            <a:spLocks noGrp="1"/>
          </p:cNvSpPr>
          <p:nvPr>
            <p:ph sz="half" idx="1"/>
          </p:nvPr>
        </p:nvSpPr>
        <p:spPr>
          <a:xfrm>
            <a:off x="838200" y="1734671"/>
            <a:ext cx="3821206" cy="4442292"/>
          </a:xfrm>
        </p:spPr>
        <p:txBody>
          <a:bodyPr>
            <a:normAutofit/>
          </a:bodyPr>
          <a:lstStyle>
            <a:lvl1pPr marL="0" indent="0">
              <a:buFontTx/>
              <a:buNone/>
              <a:defRPr sz="2400">
                <a:solidFill>
                  <a:srgbClr val="2A7DBF"/>
                </a:solidFill>
                <a:latin typeface="Arial" charset="0"/>
                <a:ea typeface="Arial" charset="0"/>
                <a:cs typeface="Arial" charset="0"/>
              </a:defRPr>
            </a:lvl1pPr>
            <a:lvl2pPr marL="457200" indent="0">
              <a:buFontTx/>
              <a:buNone/>
              <a:defRPr sz="2000">
                <a:solidFill>
                  <a:srgbClr val="18AF9B"/>
                </a:solidFill>
                <a:latin typeface="Arial" charset="0"/>
                <a:ea typeface="Arial" charset="0"/>
                <a:cs typeface="Arial" charset="0"/>
              </a:defRPr>
            </a:lvl2pPr>
            <a:lvl3pPr marL="914400" indent="0">
              <a:buFontTx/>
              <a:buNone/>
              <a:defRPr sz="1800">
                <a:solidFill>
                  <a:srgbClr val="F28F3B"/>
                </a:solidFill>
                <a:latin typeface="Arial" charset="0"/>
                <a:ea typeface="Arial" charset="0"/>
                <a:cs typeface="Arial" charset="0"/>
              </a:defRPr>
            </a:lvl3pPr>
            <a:lvl4pPr marL="1371600" indent="0">
              <a:buFontTx/>
              <a:buNone/>
              <a:defRPr sz="1600">
                <a:solidFill>
                  <a:srgbClr val="393E91"/>
                </a:solidFill>
                <a:latin typeface="Arial" charset="0"/>
                <a:ea typeface="Arial" charset="0"/>
                <a:cs typeface="Arial" charset="0"/>
              </a:defRPr>
            </a:lvl4pPr>
            <a:lvl5pPr marL="1828800" indent="0">
              <a:buFontTx/>
              <a:buNone/>
              <a:defRPr sz="1600">
                <a:solidFill>
                  <a:srgbClr val="393E91"/>
                </a:solidFill>
                <a:latin typeface="Arial" charset="0"/>
                <a:ea typeface="Arial" charset="0"/>
                <a:cs typeface="Arial" charset="0"/>
              </a:defRPr>
            </a:lvl5pPr>
          </a:lstStyle>
          <a:p>
            <a:pPr lvl="0"/>
            <a:r>
              <a:rPr lang="fr-FR" dirty="0"/>
              <a:t>Cliquez pour modifier les styles du texte du masque</a:t>
            </a:r>
          </a:p>
          <a:p>
            <a:pPr lvl="1"/>
            <a:r>
              <a:rPr lang="fr-FR" dirty="0"/>
              <a:t>Deuxième niveau</a:t>
            </a:r>
          </a:p>
          <a:p>
            <a:pPr lvl="2"/>
            <a:r>
              <a:rPr lang="fr-FR" dirty="0"/>
              <a:t>Troisième niveau</a:t>
            </a:r>
          </a:p>
        </p:txBody>
      </p:sp>
      <p:sp>
        <p:nvSpPr>
          <p:cNvPr id="6" name="Espace réservé pour une image  5"/>
          <p:cNvSpPr>
            <a:spLocks noGrp="1"/>
          </p:cNvSpPr>
          <p:nvPr>
            <p:ph type="pic" sz="quarter" idx="14"/>
          </p:nvPr>
        </p:nvSpPr>
        <p:spPr>
          <a:xfrm>
            <a:off x="4948238" y="1735138"/>
            <a:ext cx="6405562" cy="4420985"/>
          </a:xfrm>
        </p:spPr>
        <p:txBody>
          <a:bodyPr/>
          <a:lstStyle>
            <a:lvl1pPr marL="0" indent="0">
              <a:buFontTx/>
              <a:buNone/>
              <a:defRPr>
                <a:solidFill>
                  <a:srgbClr val="393E91"/>
                </a:solidFill>
                <a:latin typeface="Arial" charset="0"/>
                <a:ea typeface="Arial" charset="0"/>
                <a:cs typeface="Arial" charset="0"/>
              </a:defRPr>
            </a:lvl1pPr>
          </a:lstStyle>
          <a:p>
            <a:endParaRPr lang="fr-FR" dirty="0"/>
          </a:p>
        </p:txBody>
      </p:sp>
      <p:sp>
        <p:nvSpPr>
          <p:cNvPr id="17" name="Slide Number Placeholder 22"/>
          <p:cNvSpPr>
            <a:spLocks noGrp="1"/>
          </p:cNvSpPr>
          <p:nvPr>
            <p:ph type="sldNum" sz="quarter" idx="16"/>
          </p:nvPr>
        </p:nvSpPr>
        <p:spPr>
          <a:xfrm>
            <a:off x="11142518" y="6334919"/>
            <a:ext cx="422564" cy="365125"/>
          </a:xfrm>
          <a:prstGeom prst="rect">
            <a:avLst/>
          </a:prstGeom>
        </p:spPr>
        <p:txBody>
          <a:bodyPr/>
          <a:lstStyle>
            <a:lvl1pPr>
              <a:defRPr sz="1100">
                <a:solidFill>
                  <a:srgbClr val="18AF9B"/>
                </a:solidFill>
                <a:latin typeface="Arial" panose="020B0604020202020204" pitchFamily="34" charset="0"/>
                <a:cs typeface="Arial" panose="020B0604020202020204" pitchFamily="34" charset="0"/>
              </a:defRPr>
            </a:lvl1pPr>
          </a:lstStyle>
          <a:p>
            <a:fld id="{A5E960A2-242F-CC40-87F9-290FD5864A37}" type="slidenum">
              <a:rPr lang="fr-FR" smtClean="0"/>
              <a:pPr/>
              <a:t>‹#›</a:t>
            </a:fld>
            <a:endParaRPr lang="fr-FR" dirty="0"/>
          </a:p>
        </p:txBody>
      </p:sp>
      <p:pic>
        <p:nvPicPr>
          <p:cNvPr id="18" name="Image 15"/>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443084" y="6334919"/>
            <a:ext cx="790231" cy="248777"/>
          </a:xfrm>
          <a:prstGeom prst="rect">
            <a:avLst/>
          </a:prstGeom>
        </p:spPr>
      </p:pic>
      <p:sp>
        <p:nvSpPr>
          <p:cNvPr id="19" name="Footer Placeholder 18"/>
          <p:cNvSpPr>
            <a:spLocks noGrp="1"/>
          </p:cNvSpPr>
          <p:nvPr>
            <p:ph type="ftr" sz="quarter" idx="17"/>
          </p:nvPr>
        </p:nvSpPr>
        <p:spPr/>
        <p:txBody>
          <a:bodyPr/>
          <a:lstStyle/>
          <a:p>
            <a:r>
              <a:rPr lang="en-GB" dirty="0"/>
              <a:t>CERN openlab Technical Workshop 22-23/01/2020</a:t>
            </a:r>
          </a:p>
        </p:txBody>
      </p:sp>
      <p:sp>
        <p:nvSpPr>
          <p:cNvPr id="12" name="Espace réservé du texte 10"/>
          <p:cNvSpPr>
            <a:spLocks noGrp="1"/>
          </p:cNvSpPr>
          <p:nvPr>
            <p:ph type="body" sz="quarter" idx="13" hasCustomPrompt="1"/>
          </p:nvPr>
        </p:nvSpPr>
        <p:spPr>
          <a:xfrm>
            <a:off x="838200" y="1029541"/>
            <a:ext cx="10515600" cy="515802"/>
          </a:xfrm>
        </p:spPr>
        <p:txBody>
          <a:bodyPr>
            <a:normAutofit/>
          </a:bodyPr>
          <a:lstStyle>
            <a:lvl1pPr marL="0" indent="0">
              <a:buFontTx/>
              <a:buNone/>
              <a:defRPr sz="2400" i="1">
                <a:solidFill>
                  <a:srgbClr val="2A7DBF"/>
                </a:solidFill>
                <a:latin typeface="Arial" charset="0"/>
                <a:ea typeface="Arial" charset="0"/>
                <a:cs typeface="Arial" charset="0"/>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dirty="0" err="1"/>
              <a:t>Subtitle</a:t>
            </a:r>
            <a:endParaRPr lang="fr-FR" dirty="0"/>
          </a:p>
        </p:txBody>
      </p:sp>
      <p:sp>
        <p:nvSpPr>
          <p:cNvPr id="13" name="Titre 1"/>
          <p:cNvSpPr>
            <a:spLocks noGrp="1"/>
          </p:cNvSpPr>
          <p:nvPr>
            <p:ph type="title" hasCustomPrompt="1"/>
          </p:nvPr>
        </p:nvSpPr>
        <p:spPr>
          <a:xfrm>
            <a:off x="838200" y="365126"/>
            <a:ext cx="10515600" cy="663574"/>
          </a:xfrm>
        </p:spPr>
        <p:txBody>
          <a:bodyPr/>
          <a:lstStyle>
            <a:lvl1pPr>
              <a:defRPr b="1" i="0">
                <a:solidFill>
                  <a:srgbClr val="393E91"/>
                </a:solidFill>
                <a:latin typeface="Arial Black" charset="0"/>
                <a:ea typeface="Arial Black" charset="0"/>
                <a:cs typeface="Arial Black" charset="0"/>
              </a:defRPr>
            </a:lvl1pPr>
          </a:lstStyle>
          <a:p>
            <a:r>
              <a:rPr lang="fr-FR" dirty="0"/>
              <a:t>TITLE</a:t>
            </a:r>
          </a:p>
        </p:txBody>
      </p:sp>
    </p:spTree>
    <p:extLst>
      <p:ext uri="{BB962C8B-B14F-4D97-AF65-F5344CB8AC3E}">
        <p14:creationId xmlns:p14="http://schemas.microsoft.com/office/powerpoint/2010/main" val="11193474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xt alongside two images">
    <p:spTree>
      <p:nvGrpSpPr>
        <p:cNvPr id="1" name=""/>
        <p:cNvGrpSpPr/>
        <p:nvPr/>
      </p:nvGrpSpPr>
      <p:grpSpPr>
        <a:xfrm>
          <a:off x="0" y="0"/>
          <a:ext cx="0" cy="0"/>
          <a:chOff x="0" y="0"/>
          <a:chExt cx="0" cy="0"/>
        </a:xfrm>
      </p:grpSpPr>
      <p:pic>
        <p:nvPicPr>
          <p:cNvPr id="23" name="Image 10"/>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6927"/>
            <a:ext cx="12192000" cy="6854653"/>
          </a:xfrm>
          <a:prstGeom prst="rect">
            <a:avLst/>
          </a:prstGeom>
        </p:spPr>
      </p:pic>
      <p:sp>
        <p:nvSpPr>
          <p:cNvPr id="4" name="Espace réservé du contenu 3"/>
          <p:cNvSpPr>
            <a:spLocks noGrp="1"/>
          </p:cNvSpPr>
          <p:nvPr>
            <p:ph sz="half" idx="2"/>
          </p:nvPr>
        </p:nvSpPr>
        <p:spPr>
          <a:xfrm>
            <a:off x="839788" y="1681163"/>
            <a:ext cx="5157787" cy="4508500"/>
          </a:xfrm>
        </p:spPr>
        <p:txBody>
          <a:bodyPr>
            <a:normAutofit/>
          </a:bodyPr>
          <a:lstStyle>
            <a:lvl1pPr marL="0" indent="0">
              <a:buFontTx/>
              <a:buNone/>
              <a:defRPr sz="2400">
                <a:solidFill>
                  <a:srgbClr val="2A7DBF"/>
                </a:solidFill>
                <a:latin typeface="Arial" charset="0"/>
                <a:ea typeface="Arial" charset="0"/>
                <a:cs typeface="Arial" charset="0"/>
              </a:defRPr>
            </a:lvl1pPr>
            <a:lvl2pPr marL="457200" indent="0">
              <a:buFontTx/>
              <a:buNone/>
              <a:defRPr sz="2000">
                <a:solidFill>
                  <a:srgbClr val="2A7DBF"/>
                </a:solidFill>
                <a:latin typeface="Arial" charset="0"/>
                <a:ea typeface="Arial" charset="0"/>
                <a:cs typeface="Arial" charset="0"/>
              </a:defRPr>
            </a:lvl2pPr>
            <a:lvl3pPr marL="914400" indent="0">
              <a:buFontTx/>
              <a:buNone/>
              <a:defRPr sz="1800">
                <a:solidFill>
                  <a:srgbClr val="F28F3B"/>
                </a:solidFill>
                <a:latin typeface="Arial" charset="0"/>
                <a:ea typeface="Arial" charset="0"/>
                <a:cs typeface="Arial" charset="0"/>
              </a:defRPr>
            </a:lvl3pPr>
            <a:lvl4pPr marL="1371600" indent="0">
              <a:buFontTx/>
              <a:buNone/>
              <a:defRPr sz="1600">
                <a:solidFill>
                  <a:srgbClr val="393E91"/>
                </a:solidFill>
                <a:latin typeface="Arial" charset="0"/>
                <a:ea typeface="Arial" charset="0"/>
                <a:cs typeface="Arial" charset="0"/>
              </a:defRPr>
            </a:lvl4pPr>
            <a:lvl5pPr marL="1828800" indent="0">
              <a:buFontTx/>
              <a:buNone/>
              <a:defRPr sz="1600">
                <a:solidFill>
                  <a:srgbClr val="393E91"/>
                </a:solidFill>
                <a:latin typeface="Arial" charset="0"/>
                <a:ea typeface="Arial" charset="0"/>
                <a:cs typeface="Arial" charset="0"/>
              </a:defRPr>
            </a:lvl5pPr>
          </a:lstStyle>
          <a:p>
            <a:pPr lvl="0"/>
            <a:r>
              <a:rPr lang="fr-FR" dirty="0"/>
              <a:t>Cliquez pour modifier les styles du texte du masque</a:t>
            </a:r>
          </a:p>
          <a:p>
            <a:pPr lvl="1"/>
            <a:r>
              <a:rPr lang="fr-FR" dirty="0"/>
              <a:t>Deuxième niveau</a:t>
            </a:r>
          </a:p>
          <a:p>
            <a:pPr lvl="2"/>
            <a:r>
              <a:rPr lang="fr-FR" dirty="0"/>
              <a:t>Troisième niveau</a:t>
            </a:r>
          </a:p>
        </p:txBody>
      </p:sp>
      <p:sp>
        <p:nvSpPr>
          <p:cNvPr id="13" name="Espace réservé pour une image  12"/>
          <p:cNvSpPr>
            <a:spLocks noGrp="1"/>
          </p:cNvSpPr>
          <p:nvPr>
            <p:ph type="pic" sz="quarter" idx="14"/>
          </p:nvPr>
        </p:nvSpPr>
        <p:spPr>
          <a:xfrm>
            <a:off x="6513512" y="1654549"/>
            <a:ext cx="4840288" cy="2090457"/>
          </a:xfrm>
        </p:spPr>
        <p:txBody>
          <a:bodyPr>
            <a:normAutofit/>
          </a:bodyPr>
          <a:lstStyle>
            <a:lvl1pPr marL="0" indent="0">
              <a:buFontTx/>
              <a:buNone/>
              <a:defRPr sz="2400">
                <a:solidFill>
                  <a:srgbClr val="393E91"/>
                </a:solidFill>
                <a:latin typeface="Arial" charset="0"/>
                <a:ea typeface="Arial" charset="0"/>
                <a:cs typeface="Arial" charset="0"/>
              </a:defRPr>
            </a:lvl1pPr>
          </a:lstStyle>
          <a:p>
            <a:endParaRPr lang="fr-FR"/>
          </a:p>
        </p:txBody>
      </p:sp>
      <p:sp>
        <p:nvSpPr>
          <p:cNvPr id="14" name="Espace réservé pour une image  12"/>
          <p:cNvSpPr>
            <a:spLocks noGrp="1"/>
          </p:cNvSpPr>
          <p:nvPr>
            <p:ph type="pic" sz="quarter" idx="15"/>
          </p:nvPr>
        </p:nvSpPr>
        <p:spPr>
          <a:xfrm>
            <a:off x="6513512" y="4072310"/>
            <a:ext cx="4840288" cy="2090457"/>
          </a:xfrm>
        </p:spPr>
        <p:txBody>
          <a:bodyPr>
            <a:normAutofit/>
          </a:bodyPr>
          <a:lstStyle>
            <a:lvl1pPr marL="0" indent="0">
              <a:buFontTx/>
              <a:buNone/>
              <a:defRPr sz="2400">
                <a:solidFill>
                  <a:srgbClr val="393E91"/>
                </a:solidFill>
                <a:latin typeface="Arial" charset="0"/>
                <a:ea typeface="Arial" charset="0"/>
                <a:cs typeface="Arial" charset="0"/>
              </a:defRPr>
            </a:lvl1pPr>
          </a:lstStyle>
          <a:p>
            <a:endParaRPr lang="fr-FR"/>
          </a:p>
        </p:txBody>
      </p:sp>
      <p:sp>
        <p:nvSpPr>
          <p:cNvPr id="18" name="Slide Number Placeholder 22"/>
          <p:cNvSpPr>
            <a:spLocks noGrp="1"/>
          </p:cNvSpPr>
          <p:nvPr>
            <p:ph type="sldNum" sz="quarter" idx="16"/>
          </p:nvPr>
        </p:nvSpPr>
        <p:spPr>
          <a:xfrm>
            <a:off x="11142518" y="6334919"/>
            <a:ext cx="422564" cy="365125"/>
          </a:xfrm>
          <a:prstGeom prst="rect">
            <a:avLst/>
          </a:prstGeom>
        </p:spPr>
        <p:txBody>
          <a:bodyPr/>
          <a:lstStyle>
            <a:lvl1pPr>
              <a:defRPr sz="1100">
                <a:solidFill>
                  <a:srgbClr val="18AF9B"/>
                </a:solidFill>
                <a:latin typeface="Arial" panose="020B0604020202020204" pitchFamily="34" charset="0"/>
                <a:cs typeface="Arial" panose="020B0604020202020204" pitchFamily="34" charset="0"/>
              </a:defRPr>
            </a:lvl1pPr>
          </a:lstStyle>
          <a:p>
            <a:fld id="{A5E960A2-242F-CC40-87F9-290FD5864A37}" type="slidenum">
              <a:rPr lang="fr-FR" smtClean="0"/>
              <a:pPr/>
              <a:t>‹#›</a:t>
            </a:fld>
            <a:endParaRPr lang="fr-FR" dirty="0"/>
          </a:p>
        </p:txBody>
      </p:sp>
      <p:pic>
        <p:nvPicPr>
          <p:cNvPr id="21" name="Image 15"/>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443084" y="6334919"/>
            <a:ext cx="790231" cy="248777"/>
          </a:xfrm>
          <a:prstGeom prst="rect">
            <a:avLst/>
          </a:prstGeom>
        </p:spPr>
      </p:pic>
      <p:sp>
        <p:nvSpPr>
          <p:cNvPr id="22" name="Footer Placeholder 18"/>
          <p:cNvSpPr>
            <a:spLocks noGrp="1"/>
          </p:cNvSpPr>
          <p:nvPr>
            <p:ph type="ftr" sz="quarter" idx="17"/>
          </p:nvPr>
        </p:nvSpPr>
        <p:spPr>
          <a:xfrm>
            <a:off x="4035135" y="6273958"/>
            <a:ext cx="4114800" cy="365125"/>
          </a:xfrm>
        </p:spPr>
        <p:txBody>
          <a:bodyPr/>
          <a:lstStyle/>
          <a:p>
            <a:r>
              <a:rPr lang="en-GB" dirty="0"/>
              <a:t>CERN openlab Technical Workshop 22-23/01/2020</a:t>
            </a:r>
          </a:p>
        </p:txBody>
      </p:sp>
      <p:sp>
        <p:nvSpPr>
          <p:cNvPr id="12" name="Espace réservé du texte 10"/>
          <p:cNvSpPr>
            <a:spLocks noGrp="1"/>
          </p:cNvSpPr>
          <p:nvPr>
            <p:ph type="body" sz="quarter" idx="13" hasCustomPrompt="1"/>
          </p:nvPr>
        </p:nvSpPr>
        <p:spPr>
          <a:xfrm>
            <a:off x="838200" y="1029541"/>
            <a:ext cx="10515600" cy="515802"/>
          </a:xfrm>
        </p:spPr>
        <p:txBody>
          <a:bodyPr>
            <a:normAutofit/>
          </a:bodyPr>
          <a:lstStyle>
            <a:lvl1pPr marL="0" indent="0">
              <a:buFontTx/>
              <a:buNone/>
              <a:defRPr sz="2400" i="1">
                <a:solidFill>
                  <a:srgbClr val="2A7DBF"/>
                </a:solidFill>
                <a:latin typeface="Arial" charset="0"/>
                <a:ea typeface="Arial" charset="0"/>
                <a:cs typeface="Arial" charset="0"/>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dirty="0" err="1"/>
              <a:t>Subtitle</a:t>
            </a:r>
            <a:endParaRPr lang="fr-FR" dirty="0"/>
          </a:p>
        </p:txBody>
      </p:sp>
      <p:sp>
        <p:nvSpPr>
          <p:cNvPr id="15" name="Titre 1"/>
          <p:cNvSpPr>
            <a:spLocks noGrp="1"/>
          </p:cNvSpPr>
          <p:nvPr>
            <p:ph type="title" hasCustomPrompt="1"/>
          </p:nvPr>
        </p:nvSpPr>
        <p:spPr>
          <a:xfrm>
            <a:off x="838200" y="365126"/>
            <a:ext cx="10515600" cy="663574"/>
          </a:xfrm>
        </p:spPr>
        <p:txBody>
          <a:bodyPr/>
          <a:lstStyle>
            <a:lvl1pPr>
              <a:defRPr b="1" i="0">
                <a:solidFill>
                  <a:srgbClr val="393E91"/>
                </a:solidFill>
                <a:latin typeface="Arial Black" charset="0"/>
                <a:ea typeface="Arial Black" charset="0"/>
                <a:cs typeface="Arial Black" charset="0"/>
              </a:defRPr>
            </a:lvl1pPr>
          </a:lstStyle>
          <a:p>
            <a:r>
              <a:rPr lang="fr-FR" dirty="0"/>
              <a:t>TITLE</a:t>
            </a:r>
          </a:p>
        </p:txBody>
      </p:sp>
    </p:spTree>
    <p:extLst>
      <p:ext uri="{BB962C8B-B14F-4D97-AF65-F5344CB8AC3E}">
        <p14:creationId xmlns:p14="http://schemas.microsoft.com/office/powerpoint/2010/main" val="6104393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 with images below">
    <p:spTree>
      <p:nvGrpSpPr>
        <p:cNvPr id="1" name=""/>
        <p:cNvGrpSpPr/>
        <p:nvPr/>
      </p:nvGrpSpPr>
      <p:grpSpPr>
        <a:xfrm>
          <a:off x="0" y="0"/>
          <a:ext cx="0" cy="0"/>
          <a:chOff x="0" y="0"/>
          <a:chExt cx="0" cy="0"/>
        </a:xfrm>
      </p:grpSpPr>
      <p:pic>
        <p:nvPicPr>
          <p:cNvPr id="25" name="Image 10"/>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6927"/>
            <a:ext cx="12192000" cy="6854653"/>
          </a:xfrm>
          <a:prstGeom prst="rect">
            <a:avLst/>
          </a:prstGeom>
        </p:spPr>
      </p:pic>
      <p:sp>
        <p:nvSpPr>
          <p:cNvPr id="4" name="Espace réservé du contenu 3"/>
          <p:cNvSpPr>
            <a:spLocks noGrp="1"/>
          </p:cNvSpPr>
          <p:nvPr>
            <p:ph sz="half" idx="2"/>
          </p:nvPr>
        </p:nvSpPr>
        <p:spPr>
          <a:xfrm>
            <a:off x="839788" y="1681162"/>
            <a:ext cx="5103812" cy="1820071"/>
          </a:xfrm>
        </p:spPr>
        <p:txBody>
          <a:bodyPr>
            <a:normAutofit/>
          </a:bodyPr>
          <a:lstStyle>
            <a:lvl1pPr marL="0" indent="0">
              <a:buFontTx/>
              <a:buNone/>
              <a:defRPr sz="2400">
                <a:solidFill>
                  <a:srgbClr val="2A7DBF"/>
                </a:solidFill>
                <a:latin typeface="Arial" charset="0"/>
                <a:ea typeface="Arial" charset="0"/>
                <a:cs typeface="Arial" charset="0"/>
              </a:defRPr>
            </a:lvl1pPr>
            <a:lvl2pPr marL="457200" indent="0">
              <a:buFontTx/>
              <a:buNone/>
              <a:defRPr sz="2000">
                <a:solidFill>
                  <a:srgbClr val="18AF9B"/>
                </a:solidFill>
                <a:latin typeface="Arial" charset="0"/>
                <a:ea typeface="Arial" charset="0"/>
                <a:cs typeface="Arial" charset="0"/>
              </a:defRPr>
            </a:lvl2pPr>
            <a:lvl3pPr marL="914400" indent="0">
              <a:buFontTx/>
              <a:buNone/>
              <a:defRPr sz="1800">
                <a:solidFill>
                  <a:srgbClr val="F28F3B"/>
                </a:solidFill>
                <a:latin typeface="Arial" charset="0"/>
                <a:ea typeface="Arial" charset="0"/>
                <a:cs typeface="Arial" charset="0"/>
              </a:defRPr>
            </a:lvl3pPr>
            <a:lvl4pPr marL="1371600" indent="0">
              <a:buFontTx/>
              <a:buNone/>
              <a:defRPr sz="1600">
                <a:solidFill>
                  <a:srgbClr val="393E91"/>
                </a:solidFill>
                <a:latin typeface="Arial" charset="0"/>
                <a:ea typeface="Arial" charset="0"/>
                <a:cs typeface="Arial" charset="0"/>
              </a:defRPr>
            </a:lvl4pPr>
            <a:lvl5pPr marL="1828800" indent="0">
              <a:buFontTx/>
              <a:buNone/>
              <a:defRPr sz="1600">
                <a:solidFill>
                  <a:srgbClr val="393E91"/>
                </a:solidFill>
                <a:latin typeface="Arial" charset="0"/>
                <a:ea typeface="Arial" charset="0"/>
                <a:cs typeface="Arial" charset="0"/>
              </a:defRPr>
            </a:lvl5pPr>
          </a:lstStyle>
          <a:p>
            <a:pPr lvl="0"/>
            <a:r>
              <a:rPr lang="fr-FR" dirty="0"/>
              <a:t>Cliquez pour modifier les styles du texte du masque</a:t>
            </a:r>
          </a:p>
          <a:p>
            <a:pPr lvl="1"/>
            <a:r>
              <a:rPr lang="fr-FR" dirty="0"/>
              <a:t>Deuxième niveau</a:t>
            </a:r>
          </a:p>
          <a:p>
            <a:pPr lvl="2"/>
            <a:r>
              <a:rPr lang="fr-FR" dirty="0"/>
              <a:t>Troisième niveau</a:t>
            </a:r>
          </a:p>
        </p:txBody>
      </p:sp>
      <p:sp>
        <p:nvSpPr>
          <p:cNvPr id="13" name="Espace réservé pour une image  12"/>
          <p:cNvSpPr>
            <a:spLocks noGrp="1"/>
          </p:cNvSpPr>
          <p:nvPr>
            <p:ph type="pic" sz="quarter" idx="14"/>
          </p:nvPr>
        </p:nvSpPr>
        <p:spPr>
          <a:xfrm>
            <a:off x="836612" y="3879477"/>
            <a:ext cx="5106988" cy="2343696"/>
          </a:xfrm>
        </p:spPr>
        <p:txBody>
          <a:bodyPr>
            <a:normAutofit/>
          </a:bodyPr>
          <a:lstStyle>
            <a:lvl1pPr marL="0" indent="0">
              <a:buFontTx/>
              <a:buNone/>
              <a:defRPr sz="2400">
                <a:solidFill>
                  <a:srgbClr val="393E91"/>
                </a:solidFill>
                <a:latin typeface="Arial" charset="0"/>
                <a:ea typeface="Arial" charset="0"/>
                <a:cs typeface="Arial" charset="0"/>
              </a:defRPr>
            </a:lvl1pPr>
          </a:lstStyle>
          <a:p>
            <a:endParaRPr lang="fr-FR"/>
          </a:p>
        </p:txBody>
      </p:sp>
      <p:sp>
        <p:nvSpPr>
          <p:cNvPr id="12" name="Espace réservé du contenu 3"/>
          <p:cNvSpPr>
            <a:spLocks noGrp="1"/>
          </p:cNvSpPr>
          <p:nvPr>
            <p:ph sz="half" idx="16"/>
          </p:nvPr>
        </p:nvSpPr>
        <p:spPr>
          <a:xfrm>
            <a:off x="6249988" y="1681162"/>
            <a:ext cx="5103812" cy="1820071"/>
          </a:xfrm>
        </p:spPr>
        <p:txBody>
          <a:bodyPr>
            <a:normAutofit/>
          </a:bodyPr>
          <a:lstStyle>
            <a:lvl1pPr marL="0" indent="0">
              <a:buFontTx/>
              <a:buNone/>
              <a:defRPr sz="2400">
                <a:solidFill>
                  <a:srgbClr val="2A7DBF"/>
                </a:solidFill>
                <a:latin typeface="Arial" charset="0"/>
                <a:ea typeface="Arial" charset="0"/>
                <a:cs typeface="Arial" charset="0"/>
              </a:defRPr>
            </a:lvl1pPr>
            <a:lvl2pPr marL="457200" indent="0">
              <a:buFontTx/>
              <a:buNone/>
              <a:defRPr sz="2000">
                <a:solidFill>
                  <a:srgbClr val="18AF9B"/>
                </a:solidFill>
                <a:latin typeface="Arial" charset="0"/>
                <a:ea typeface="Arial" charset="0"/>
                <a:cs typeface="Arial" charset="0"/>
              </a:defRPr>
            </a:lvl2pPr>
            <a:lvl3pPr marL="914400" indent="0">
              <a:buFontTx/>
              <a:buNone/>
              <a:defRPr sz="1800">
                <a:solidFill>
                  <a:srgbClr val="F28F3B"/>
                </a:solidFill>
                <a:latin typeface="Arial" charset="0"/>
                <a:ea typeface="Arial" charset="0"/>
                <a:cs typeface="Arial" charset="0"/>
              </a:defRPr>
            </a:lvl3pPr>
            <a:lvl4pPr marL="1371600" indent="0">
              <a:buFontTx/>
              <a:buNone/>
              <a:defRPr sz="1600">
                <a:solidFill>
                  <a:srgbClr val="393E91"/>
                </a:solidFill>
                <a:latin typeface="Arial" charset="0"/>
                <a:ea typeface="Arial" charset="0"/>
                <a:cs typeface="Arial" charset="0"/>
              </a:defRPr>
            </a:lvl4pPr>
            <a:lvl5pPr marL="1828800" indent="0">
              <a:buFontTx/>
              <a:buNone/>
              <a:defRPr sz="1600">
                <a:solidFill>
                  <a:srgbClr val="393E91"/>
                </a:solidFill>
                <a:latin typeface="Arial" charset="0"/>
                <a:ea typeface="Arial" charset="0"/>
                <a:cs typeface="Arial" charset="0"/>
              </a:defRPr>
            </a:lvl5pPr>
          </a:lstStyle>
          <a:p>
            <a:pPr lvl="0"/>
            <a:r>
              <a:rPr lang="fr-FR" dirty="0"/>
              <a:t>Cliquez pour modifier les styles du texte du masque</a:t>
            </a:r>
          </a:p>
          <a:p>
            <a:pPr lvl="1"/>
            <a:r>
              <a:rPr lang="fr-FR" dirty="0"/>
              <a:t>Deuxième niveau</a:t>
            </a:r>
          </a:p>
          <a:p>
            <a:pPr lvl="2"/>
            <a:r>
              <a:rPr lang="fr-FR" dirty="0"/>
              <a:t>Troisième niveau</a:t>
            </a:r>
          </a:p>
        </p:txBody>
      </p:sp>
      <p:sp>
        <p:nvSpPr>
          <p:cNvPr id="17" name="Espace réservé pour une image  12"/>
          <p:cNvSpPr>
            <a:spLocks noGrp="1"/>
          </p:cNvSpPr>
          <p:nvPr>
            <p:ph type="pic" sz="quarter" idx="17"/>
          </p:nvPr>
        </p:nvSpPr>
        <p:spPr>
          <a:xfrm>
            <a:off x="6249988" y="3879477"/>
            <a:ext cx="5106988" cy="2343696"/>
          </a:xfrm>
        </p:spPr>
        <p:txBody>
          <a:bodyPr>
            <a:normAutofit/>
          </a:bodyPr>
          <a:lstStyle>
            <a:lvl1pPr marL="0" indent="0">
              <a:buFontTx/>
              <a:buNone/>
              <a:defRPr sz="2400">
                <a:solidFill>
                  <a:srgbClr val="393E91"/>
                </a:solidFill>
                <a:latin typeface="Arial" charset="0"/>
                <a:ea typeface="Arial" charset="0"/>
                <a:cs typeface="Arial" charset="0"/>
              </a:defRPr>
            </a:lvl1pPr>
          </a:lstStyle>
          <a:p>
            <a:endParaRPr lang="fr-FR"/>
          </a:p>
        </p:txBody>
      </p:sp>
      <p:sp>
        <p:nvSpPr>
          <p:cNvPr id="20" name="Slide Number Placeholder 22"/>
          <p:cNvSpPr>
            <a:spLocks noGrp="1"/>
          </p:cNvSpPr>
          <p:nvPr>
            <p:ph type="sldNum" sz="quarter" idx="18"/>
          </p:nvPr>
        </p:nvSpPr>
        <p:spPr>
          <a:xfrm>
            <a:off x="11142518" y="6334919"/>
            <a:ext cx="422564" cy="365125"/>
          </a:xfrm>
          <a:prstGeom prst="rect">
            <a:avLst/>
          </a:prstGeom>
        </p:spPr>
        <p:txBody>
          <a:bodyPr/>
          <a:lstStyle>
            <a:lvl1pPr>
              <a:defRPr sz="1100">
                <a:solidFill>
                  <a:srgbClr val="18AF9B"/>
                </a:solidFill>
                <a:latin typeface="Arial" panose="020B0604020202020204" pitchFamily="34" charset="0"/>
                <a:cs typeface="Arial" panose="020B0604020202020204" pitchFamily="34" charset="0"/>
              </a:defRPr>
            </a:lvl1pPr>
          </a:lstStyle>
          <a:p>
            <a:fld id="{A5E960A2-242F-CC40-87F9-290FD5864A37}" type="slidenum">
              <a:rPr lang="fr-FR" smtClean="0"/>
              <a:pPr/>
              <a:t>‹#›</a:t>
            </a:fld>
            <a:endParaRPr lang="fr-FR" dirty="0"/>
          </a:p>
        </p:txBody>
      </p:sp>
      <p:pic>
        <p:nvPicPr>
          <p:cNvPr id="23" name="Image 15"/>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443084" y="6334919"/>
            <a:ext cx="790231" cy="248777"/>
          </a:xfrm>
          <a:prstGeom prst="rect">
            <a:avLst/>
          </a:prstGeom>
        </p:spPr>
      </p:pic>
      <p:sp>
        <p:nvSpPr>
          <p:cNvPr id="24" name="Footer Placeholder 18"/>
          <p:cNvSpPr>
            <a:spLocks noGrp="1"/>
          </p:cNvSpPr>
          <p:nvPr>
            <p:ph type="ftr" sz="quarter" idx="19"/>
          </p:nvPr>
        </p:nvSpPr>
        <p:spPr>
          <a:xfrm>
            <a:off x="4035135" y="6273958"/>
            <a:ext cx="4114800" cy="365125"/>
          </a:xfrm>
        </p:spPr>
        <p:txBody>
          <a:bodyPr/>
          <a:lstStyle/>
          <a:p>
            <a:r>
              <a:rPr lang="en-GB" dirty="0"/>
              <a:t>CERN openlab Technical Workshop 22-23/01/2020</a:t>
            </a:r>
          </a:p>
        </p:txBody>
      </p:sp>
      <p:sp>
        <p:nvSpPr>
          <p:cNvPr id="14" name="Espace réservé du texte 10"/>
          <p:cNvSpPr>
            <a:spLocks noGrp="1"/>
          </p:cNvSpPr>
          <p:nvPr>
            <p:ph type="body" sz="quarter" idx="13" hasCustomPrompt="1"/>
          </p:nvPr>
        </p:nvSpPr>
        <p:spPr>
          <a:xfrm>
            <a:off x="838200" y="1029541"/>
            <a:ext cx="10515600" cy="515802"/>
          </a:xfrm>
        </p:spPr>
        <p:txBody>
          <a:bodyPr>
            <a:normAutofit/>
          </a:bodyPr>
          <a:lstStyle>
            <a:lvl1pPr marL="0" indent="0">
              <a:buFontTx/>
              <a:buNone/>
              <a:defRPr sz="2400" i="1">
                <a:solidFill>
                  <a:srgbClr val="2A7DBF"/>
                </a:solidFill>
                <a:latin typeface="Arial" charset="0"/>
                <a:ea typeface="Arial" charset="0"/>
                <a:cs typeface="Arial" charset="0"/>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dirty="0" err="1"/>
              <a:t>Subtitle</a:t>
            </a:r>
            <a:endParaRPr lang="fr-FR" dirty="0"/>
          </a:p>
        </p:txBody>
      </p:sp>
      <p:sp>
        <p:nvSpPr>
          <p:cNvPr id="15" name="Titre 1"/>
          <p:cNvSpPr>
            <a:spLocks noGrp="1"/>
          </p:cNvSpPr>
          <p:nvPr>
            <p:ph type="title" hasCustomPrompt="1"/>
          </p:nvPr>
        </p:nvSpPr>
        <p:spPr>
          <a:xfrm>
            <a:off x="838200" y="365126"/>
            <a:ext cx="10515600" cy="663574"/>
          </a:xfrm>
        </p:spPr>
        <p:txBody>
          <a:bodyPr/>
          <a:lstStyle>
            <a:lvl1pPr>
              <a:defRPr b="1" i="0">
                <a:solidFill>
                  <a:srgbClr val="393E91"/>
                </a:solidFill>
                <a:latin typeface="Arial Black" charset="0"/>
                <a:ea typeface="Arial Black" charset="0"/>
                <a:cs typeface="Arial Black" charset="0"/>
              </a:defRPr>
            </a:lvl1pPr>
          </a:lstStyle>
          <a:p>
            <a:r>
              <a:rPr lang="fr-FR" dirty="0"/>
              <a:t>TITLE</a:t>
            </a:r>
          </a:p>
        </p:txBody>
      </p:sp>
    </p:spTree>
    <p:extLst>
      <p:ext uri="{BB962C8B-B14F-4D97-AF65-F5344CB8AC3E}">
        <p14:creationId xmlns:p14="http://schemas.microsoft.com/office/powerpoint/2010/main" val="18892319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Title">
    <p:spTree>
      <p:nvGrpSpPr>
        <p:cNvPr id="1" name=""/>
        <p:cNvGrpSpPr/>
        <p:nvPr/>
      </p:nvGrpSpPr>
      <p:grpSpPr>
        <a:xfrm>
          <a:off x="0" y="0"/>
          <a:ext cx="0" cy="0"/>
          <a:chOff x="0" y="0"/>
          <a:chExt cx="0" cy="0"/>
        </a:xfrm>
      </p:grpSpPr>
      <p:pic>
        <p:nvPicPr>
          <p:cNvPr id="18" name="Image 10"/>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6927"/>
            <a:ext cx="12192000" cy="6854653"/>
          </a:xfrm>
          <a:prstGeom prst="rect">
            <a:avLst/>
          </a:prstGeom>
        </p:spPr>
      </p:pic>
      <p:sp>
        <p:nvSpPr>
          <p:cNvPr id="2" name="Titre 1"/>
          <p:cNvSpPr>
            <a:spLocks noGrp="1"/>
          </p:cNvSpPr>
          <p:nvPr>
            <p:ph type="ctrTitle" hasCustomPrompt="1"/>
          </p:nvPr>
        </p:nvSpPr>
        <p:spPr>
          <a:xfrm>
            <a:off x="1524000" y="2750127"/>
            <a:ext cx="9144000" cy="1351506"/>
          </a:xfrm>
        </p:spPr>
        <p:txBody>
          <a:bodyPr anchor="b"/>
          <a:lstStyle>
            <a:lvl1pPr algn="ctr">
              <a:defRPr sz="6000" b="1" i="0">
                <a:solidFill>
                  <a:srgbClr val="393E91"/>
                </a:solidFill>
                <a:latin typeface="Arial Black" charset="0"/>
                <a:ea typeface="Arial Black" charset="0"/>
                <a:cs typeface="Arial Black" charset="0"/>
              </a:defRPr>
            </a:lvl1pPr>
          </a:lstStyle>
          <a:p>
            <a:r>
              <a:rPr lang="fr-FR" dirty="0"/>
              <a:t>TITLE</a:t>
            </a:r>
          </a:p>
        </p:txBody>
      </p:sp>
      <p:sp>
        <p:nvSpPr>
          <p:cNvPr id="3" name="Sous-titre 2"/>
          <p:cNvSpPr>
            <a:spLocks noGrp="1"/>
          </p:cNvSpPr>
          <p:nvPr>
            <p:ph type="subTitle" idx="1" hasCustomPrompt="1"/>
          </p:nvPr>
        </p:nvSpPr>
        <p:spPr>
          <a:xfrm>
            <a:off x="1524000" y="4193708"/>
            <a:ext cx="9144000" cy="558401"/>
          </a:xfrm>
        </p:spPr>
        <p:txBody>
          <a:bodyPr/>
          <a:lstStyle>
            <a:lvl1pPr marL="0" indent="0" algn="ctr">
              <a:buNone/>
              <a:defRPr sz="2400" i="1">
                <a:solidFill>
                  <a:srgbClr val="2A7DBF"/>
                </a:solidFill>
                <a:latin typeface="Arial" charset="0"/>
                <a:ea typeface="Arial" charset="0"/>
                <a:cs typeface="Arial"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dirty="0"/>
              <a:t>CONFERENCE NAME / MEETING</a:t>
            </a:r>
          </a:p>
        </p:txBody>
      </p:sp>
      <p:sp>
        <p:nvSpPr>
          <p:cNvPr id="15" name="Espace réservé du texte 14"/>
          <p:cNvSpPr>
            <a:spLocks noGrp="1"/>
          </p:cNvSpPr>
          <p:nvPr>
            <p:ph type="body" sz="quarter" idx="10" hasCustomPrompt="1"/>
          </p:nvPr>
        </p:nvSpPr>
        <p:spPr>
          <a:xfrm>
            <a:off x="1524000" y="6033858"/>
            <a:ext cx="9144000" cy="222624"/>
          </a:xfrm>
        </p:spPr>
        <p:txBody>
          <a:bodyPr>
            <a:noAutofit/>
          </a:bodyPr>
          <a:lstStyle>
            <a:lvl1pPr marL="0" indent="0" algn="ctr">
              <a:buFontTx/>
              <a:buNone/>
              <a:defRPr sz="1050" baseline="0">
                <a:solidFill>
                  <a:srgbClr val="18AF9B"/>
                </a:solidFill>
                <a:latin typeface="Arial" charset="0"/>
                <a:ea typeface="Arial" charset="0"/>
                <a:cs typeface="Arial" charset="0"/>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dirty="0"/>
              <a:t>DD / MM / YYYY</a:t>
            </a:r>
          </a:p>
        </p:txBody>
      </p:sp>
      <p:sp>
        <p:nvSpPr>
          <p:cNvPr id="16" name="Espace réservé du texte 14"/>
          <p:cNvSpPr>
            <a:spLocks noGrp="1"/>
          </p:cNvSpPr>
          <p:nvPr>
            <p:ph type="body" sz="quarter" idx="11" hasCustomPrompt="1"/>
          </p:nvPr>
        </p:nvSpPr>
        <p:spPr>
          <a:xfrm>
            <a:off x="1524000" y="5067129"/>
            <a:ext cx="9144000" cy="222624"/>
          </a:xfrm>
        </p:spPr>
        <p:txBody>
          <a:bodyPr>
            <a:noAutofit/>
          </a:bodyPr>
          <a:lstStyle>
            <a:lvl1pPr marL="0" indent="0" algn="ctr">
              <a:buFontTx/>
              <a:buNone/>
              <a:defRPr sz="1400" baseline="0">
                <a:solidFill>
                  <a:srgbClr val="18AF9B"/>
                </a:solidFill>
                <a:latin typeface="Arial" charset="0"/>
                <a:ea typeface="Arial" charset="0"/>
                <a:cs typeface="Arial" charset="0"/>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dirty="0"/>
              <a:t>First and Last Name</a:t>
            </a:r>
          </a:p>
        </p:txBody>
      </p:sp>
      <p:pic>
        <p:nvPicPr>
          <p:cNvPr id="9" name="Image 5"/>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3017557" y="758650"/>
            <a:ext cx="6054912" cy="2490674"/>
          </a:xfrm>
          <a:prstGeom prst="rect">
            <a:avLst/>
          </a:prstGeom>
        </p:spPr>
      </p:pic>
    </p:spTree>
    <p:extLst>
      <p:ext uri="{BB962C8B-B14F-4D97-AF65-F5344CB8AC3E}">
        <p14:creationId xmlns:p14="http://schemas.microsoft.com/office/powerpoint/2010/main" val="5833780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no formattin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498067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dirty="0"/>
              <a:t>CERN </a:t>
            </a:r>
            <a:r>
              <a:rPr lang="fr-FR" dirty="0" err="1"/>
              <a:t>openlab</a:t>
            </a:r>
            <a:r>
              <a:rPr lang="fr-FR" dirty="0"/>
              <a:t> </a:t>
            </a:r>
            <a:r>
              <a:rPr lang="fr-FR" dirty="0" err="1"/>
              <a:t>presentations</a:t>
            </a:r>
            <a:endParaRPr lang="fr-FR" dirty="0"/>
          </a:p>
        </p:txBody>
      </p:sp>
      <p:sp>
        <p:nvSpPr>
          <p:cNvPr id="3" name="Espace réservé du texte 2"/>
          <p:cNvSpPr>
            <a:spLocks noGrp="1"/>
          </p:cNvSpPr>
          <p:nvPr>
            <p:ph type="body" idx="1"/>
          </p:nvPr>
        </p:nvSpPr>
        <p:spPr>
          <a:xfrm>
            <a:off x="748145" y="1825624"/>
            <a:ext cx="10688781" cy="4921539"/>
          </a:xfrm>
          <a:prstGeom prst="rect">
            <a:avLst/>
          </a:prstGeom>
        </p:spPr>
        <p:txBody>
          <a:bodyPr vert="horz" lIns="91440" tIns="45720" rIns="91440" bIns="45720" rtlCol="0">
            <a:normAutofit/>
          </a:bodyPr>
          <a:lstStyle/>
          <a:p>
            <a:pPr lvl="0"/>
            <a:r>
              <a:rPr lang="en-GB" noProof="0" dirty="0"/>
              <a:t>Below are slides that may be useful in creating your presentation. They can be used to give a brief overview CERN </a:t>
            </a:r>
            <a:r>
              <a:rPr lang="en-GB" noProof="0" dirty="0" err="1"/>
              <a:t>openlab</a:t>
            </a:r>
            <a:r>
              <a:rPr lang="en-GB" noProof="0" dirty="0"/>
              <a:t> and its work. Feel free to include as many or as few of these slides as you see fit.</a:t>
            </a:r>
          </a:p>
          <a:p>
            <a:pPr lvl="0"/>
            <a:r>
              <a:rPr lang="en-GB" noProof="0" dirty="0"/>
              <a:t>Add new slides (of various layouts, but all with the CERN </a:t>
            </a:r>
            <a:r>
              <a:rPr lang="en-GB" noProof="0" dirty="0" err="1"/>
              <a:t>openlab</a:t>
            </a:r>
            <a:r>
              <a:rPr lang="en-GB" noProof="0" dirty="0"/>
              <a:t> formatting), by clicking the drop-down arrow alongside ‘add new slide’.</a:t>
            </a:r>
          </a:p>
          <a:p>
            <a:pPr lvl="0"/>
            <a:r>
              <a:rPr lang="en-GB" noProof="0" dirty="0"/>
              <a:t>If you are unsure about how to use these slides, or would like any guidance about presenting CERN </a:t>
            </a:r>
            <a:r>
              <a:rPr lang="en-GB" noProof="0" dirty="0" err="1"/>
              <a:t>openlab’s</a:t>
            </a:r>
            <a:r>
              <a:rPr lang="en-GB" noProof="0" dirty="0"/>
              <a:t> work, please contact Andrew Purcell.</a:t>
            </a:r>
          </a:p>
          <a:p>
            <a:pPr lvl="0"/>
            <a:r>
              <a:rPr lang="en-GB" noProof="0" dirty="0"/>
              <a:t>These slides are continuously updated by the CERN </a:t>
            </a:r>
            <a:r>
              <a:rPr lang="en-GB" noProof="0" dirty="0" err="1"/>
              <a:t>openlab</a:t>
            </a:r>
            <a:r>
              <a:rPr lang="en-GB" noProof="0" dirty="0"/>
              <a:t> communications team. The latest versions (4:3 and 16:9) are available at http://www.cern.ch/openlab/templates.</a:t>
            </a:r>
          </a:p>
          <a:p>
            <a:pPr lvl="0"/>
            <a:endParaRPr lang="fr-FR" dirty="0"/>
          </a:p>
          <a:p>
            <a:pPr lvl="0"/>
            <a:endParaRPr lang="fr-FR" dirty="0"/>
          </a:p>
        </p:txBody>
      </p:sp>
      <p:sp>
        <p:nvSpPr>
          <p:cNvPr id="10" name="Slide Number Placeholder 22"/>
          <p:cNvSpPr txBox="1">
            <a:spLocks/>
          </p:cNvSpPr>
          <p:nvPr userDrawn="1"/>
        </p:nvSpPr>
        <p:spPr>
          <a:xfrm>
            <a:off x="11142518" y="6334919"/>
            <a:ext cx="422564" cy="365125"/>
          </a:xfrm>
          <a:prstGeom prst="rect">
            <a:avLst/>
          </a:prstGeom>
        </p:spPr>
        <p:txBody>
          <a:bodyPr/>
          <a:lstStyle>
            <a:defPPr>
              <a:defRPr lang="fr-FR"/>
            </a:defPPr>
            <a:lvl1pPr marL="0" algn="l" defTabSz="914400" rtl="0" eaLnBrk="1" latinLnBrk="0" hangingPunct="1">
              <a:defRPr sz="1100" kern="1200">
                <a:solidFill>
                  <a:srgbClr val="18AF9B"/>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5E960A2-242F-CC40-87F9-290FD5864A37}" type="slidenum">
              <a:rPr lang="fr-FR" smtClean="0"/>
              <a:pPr/>
              <a:t>‹#›</a:t>
            </a:fld>
            <a:endParaRPr lang="fr-FR" dirty="0"/>
          </a:p>
        </p:txBody>
      </p:sp>
      <p:sp>
        <p:nvSpPr>
          <p:cNvPr id="12" name="Footer Placeholder 11"/>
          <p:cNvSpPr>
            <a:spLocks noGrp="1"/>
          </p:cNvSpPr>
          <p:nvPr>
            <p:ph type="ftr" sz="quarter" idx="3"/>
          </p:nvPr>
        </p:nvSpPr>
        <p:spPr>
          <a:xfrm>
            <a:off x="4035135" y="6273958"/>
            <a:ext cx="4114800" cy="365125"/>
          </a:xfrm>
          <a:prstGeom prst="rect">
            <a:avLst/>
          </a:prstGeom>
        </p:spPr>
        <p:txBody>
          <a:bodyPr vert="horz" lIns="91440" tIns="45720" rIns="91440" bIns="45720" rtlCol="0" anchor="ctr"/>
          <a:lstStyle>
            <a:lvl1pPr algn="ctr">
              <a:defRPr sz="1100">
                <a:solidFill>
                  <a:srgbClr val="18AF9B"/>
                </a:solidFill>
                <a:latin typeface="Arial" panose="020B0604020202020204" pitchFamily="34" charset="0"/>
                <a:cs typeface="Arial" panose="020B0604020202020204" pitchFamily="34" charset="0"/>
              </a:defRPr>
            </a:lvl1pPr>
          </a:lstStyle>
          <a:p>
            <a:r>
              <a:rPr lang="en-GB" dirty="0"/>
              <a:t>CERN openlab Technical Workshop 22-23/01/2020</a:t>
            </a:r>
          </a:p>
        </p:txBody>
      </p:sp>
    </p:spTree>
    <p:extLst>
      <p:ext uri="{BB962C8B-B14F-4D97-AF65-F5344CB8AC3E}">
        <p14:creationId xmlns:p14="http://schemas.microsoft.com/office/powerpoint/2010/main" val="38329748"/>
      </p:ext>
    </p:extLst>
  </p:cSld>
  <p:clrMap bg1="lt1" tx1="dk1" bg2="lt2" tx2="dk2" accent1="accent1" accent2="accent2" accent3="accent3" accent4="accent4" accent5="accent5" accent6="accent6" hlink="hlink" folHlink="folHlink"/>
  <p:sldLayoutIdLst>
    <p:sldLayoutId id="2147483650" r:id="rId1"/>
    <p:sldLayoutId id="2147483660" r:id="rId2"/>
    <p:sldLayoutId id="2147483654" r:id="rId3"/>
    <p:sldLayoutId id="2147483652" r:id="rId4"/>
    <p:sldLayoutId id="2147483656" r:id="rId5"/>
    <p:sldLayoutId id="2147483653" r:id="rId6"/>
    <p:sldLayoutId id="2147483655" r:id="rId7"/>
    <p:sldLayoutId id="2147483657" r:id="rId8"/>
    <p:sldLayoutId id="2147483659" r:id="rId9"/>
  </p:sldLayoutIdLst>
  <p:hf sldNum="0" hdr="0" dt="0"/>
  <p:txStyles>
    <p:titleStyle>
      <a:lvl1pPr algn="l" defTabSz="914400" rtl="0" eaLnBrk="1" latinLnBrk="0" hangingPunct="1">
        <a:lnSpc>
          <a:spcPct val="90000"/>
        </a:lnSpc>
        <a:spcBef>
          <a:spcPct val="0"/>
        </a:spcBef>
        <a:buNone/>
        <a:defRPr sz="4400" b="1" kern="1200" baseline="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800" kern="1200" baseline="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 Id="rId9" Type="http://schemas.openxmlformats.org/officeDocument/2006/relationships/image" Target="../media/image28.png"/></Relationships>
</file>

<file path=ppt/slides/_rels/slide11.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31.jpg"/><Relationship Id="rId3" Type="http://schemas.openxmlformats.org/officeDocument/2006/relationships/image" Target="../media/image9.png"/><Relationship Id="rId7" Type="http://schemas.openxmlformats.org/officeDocument/2006/relationships/image" Target="../media/image13.png"/><Relationship Id="rId12" Type="http://schemas.openxmlformats.org/officeDocument/2006/relationships/image" Target="../media/image30.jp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12.png"/><Relationship Id="rId11" Type="http://schemas.openxmlformats.org/officeDocument/2006/relationships/image" Target="../media/image29.png"/><Relationship Id="rId5" Type="http://schemas.openxmlformats.org/officeDocument/2006/relationships/image" Target="../media/image11.png"/><Relationship Id="rId10" Type="http://schemas.openxmlformats.org/officeDocument/2006/relationships/image" Target="../media/image16.png"/><Relationship Id="rId4" Type="http://schemas.openxmlformats.org/officeDocument/2006/relationships/image" Target="../media/image10.png"/><Relationship Id="rId9" Type="http://schemas.openxmlformats.org/officeDocument/2006/relationships/image" Target="../media/image1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12.png"/><Relationship Id="rId5" Type="http://schemas.openxmlformats.org/officeDocument/2006/relationships/image" Target="../media/image11.png"/><Relationship Id="rId10" Type="http://schemas.openxmlformats.org/officeDocument/2006/relationships/image" Target="../media/image16.png"/><Relationship Id="rId4" Type="http://schemas.openxmlformats.org/officeDocument/2006/relationships/image" Target="../media/image10.png"/><Relationship Id="rId9" Type="http://schemas.openxmlformats.org/officeDocument/2006/relationships/image" Target="../media/image15.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8" Type="http://schemas.openxmlformats.org/officeDocument/2006/relationships/image" Target="../media/image20.jpg"/><Relationship Id="rId3" Type="http://schemas.openxmlformats.org/officeDocument/2006/relationships/hyperlink" Target="https://gitlab.cern.ch/db/hadoop-xrootd" TargetMode="External"/><Relationship Id="rId7"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18.png"/><Relationship Id="rId5" Type="http://schemas.openxmlformats.org/officeDocument/2006/relationships/hyperlink" Target="https://github.com/cerndb/oci-hdfs-connector/pull/1" TargetMode="External"/><Relationship Id="rId4" Type="http://schemas.openxmlformats.org/officeDocument/2006/relationships/hyperlink" Target="https://github.com/diana-hep/spark-root"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chart" Target="../charts/char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3357814"/>
            <a:ext cx="9144000" cy="1351506"/>
          </a:xfrm>
        </p:spPr>
        <p:txBody>
          <a:bodyPr anchor="ctr" anchorCtr="0">
            <a:noAutofit/>
          </a:bodyPr>
          <a:lstStyle/>
          <a:p>
            <a:r>
              <a:rPr lang="en-GB" sz="3600" dirty="0"/>
              <a:t>Data Analytics and Machine Learning in the Cloud</a:t>
            </a:r>
          </a:p>
        </p:txBody>
      </p:sp>
      <p:sp>
        <p:nvSpPr>
          <p:cNvPr id="3" name="Subtitle 2"/>
          <p:cNvSpPr>
            <a:spLocks noGrp="1"/>
          </p:cNvSpPr>
          <p:nvPr>
            <p:ph type="subTitle" idx="1"/>
          </p:nvPr>
        </p:nvSpPr>
        <p:spPr>
          <a:xfrm>
            <a:off x="1524000" y="4931944"/>
            <a:ext cx="9144000" cy="558401"/>
          </a:xfrm>
        </p:spPr>
        <p:txBody>
          <a:bodyPr/>
          <a:lstStyle/>
          <a:p>
            <a:r>
              <a:rPr lang="en-GB" dirty="0"/>
              <a:t>CERN openlab Technical Workshop</a:t>
            </a:r>
          </a:p>
        </p:txBody>
      </p:sp>
      <p:sp>
        <p:nvSpPr>
          <p:cNvPr id="4" name="Text Placeholder 3"/>
          <p:cNvSpPr>
            <a:spLocks noGrp="1"/>
          </p:cNvSpPr>
          <p:nvPr>
            <p:ph type="body" sz="quarter" idx="10"/>
          </p:nvPr>
        </p:nvSpPr>
        <p:spPr/>
        <p:txBody>
          <a:bodyPr/>
          <a:lstStyle/>
          <a:p>
            <a:r>
              <a:rPr lang="en-GB" dirty="0"/>
              <a:t>23/01/2020</a:t>
            </a:r>
          </a:p>
          <a:p>
            <a:endParaRPr lang="en-GB" dirty="0"/>
          </a:p>
        </p:txBody>
      </p:sp>
      <p:sp>
        <p:nvSpPr>
          <p:cNvPr id="5" name="Text Placeholder 4"/>
          <p:cNvSpPr>
            <a:spLocks noGrp="1"/>
          </p:cNvSpPr>
          <p:nvPr>
            <p:ph type="body" sz="quarter" idx="11"/>
          </p:nvPr>
        </p:nvSpPr>
        <p:spPr>
          <a:xfrm>
            <a:off x="1524000" y="5490345"/>
            <a:ext cx="9144000" cy="222624"/>
          </a:xfrm>
        </p:spPr>
        <p:txBody>
          <a:bodyPr/>
          <a:lstStyle/>
          <a:p>
            <a:r>
              <a:rPr lang="en-GB" dirty="0"/>
              <a:t>Riccardo Castellotti</a:t>
            </a:r>
          </a:p>
        </p:txBody>
      </p:sp>
    </p:spTree>
    <p:extLst>
      <p:ext uri="{BB962C8B-B14F-4D97-AF65-F5344CB8AC3E}">
        <p14:creationId xmlns:p14="http://schemas.microsoft.com/office/powerpoint/2010/main" val="287608315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ooter Placeholder 11"/>
          <p:cNvSpPr>
            <a:spLocks noGrp="1"/>
          </p:cNvSpPr>
          <p:nvPr>
            <p:ph type="ftr" sz="quarter" idx="17"/>
          </p:nvPr>
        </p:nvSpPr>
        <p:spPr/>
        <p:txBody>
          <a:bodyPr/>
          <a:lstStyle/>
          <a:p>
            <a:r>
              <a:rPr lang="en-GB" dirty="0"/>
              <a:t>CERN openlab Technical Workshop 22-23/01/2020</a:t>
            </a:r>
          </a:p>
        </p:txBody>
      </p:sp>
      <p:sp>
        <p:nvSpPr>
          <p:cNvPr id="6" name="Text Placeholder 5"/>
          <p:cNvSpPr>
            <a:spLocks noGrp="1"/>
          </p:cNvSpPr>
          <p:nvPr>
            <p:ph type="body" sz="quarter" idx="13"/>
          </p:nvPr>
        </p:nvSpPr>
        <p:spPr>
          <a:xfrm>
            <a:off x="897305" y="967965"/>
            <a:ext cx="10515600" cy="515802"/>
          </a:xfrm>
        </p:spPr>
        <p:txBody>
          <a:bodyPr/>
          <a:lstStyle/>
          <a:p>
            <a:endParaRPr lang="en-GB" dirty="0">
              <a:latin typeface="Arial" panose="020B0604020202020204" pitchFamily="34" charset="0"/>
              <a:cs typeface="Arial" panose="020B0604020202020204" pitchFamily="34" charset="0"/>
            </a:endParaRPr>
          </a:p>
        </p:txBody>
      </p:sp>
      <p:sp>
        <p:nvSpPr>
          <p:cNvPr id="2" name="Titre 1"/>
          <p:cNvSpPr>
            <a:spLocks noGrp="1"/>
          </p:cNvSpPr>
          <p:nvPr>
            <p:ph type="title"/>
          </p:nvPr>
        </p:nvSpPr>
        <p:spPr/>
        <p:txBody>
          <a:bodyPr>
            <a:normAutofit fontScale="90000"/>
          </a:bodyPr>
          <a:lstStyle/>
          <a:p>
            <a:r>
              <a:rPr lang="en-US" dirty="0">
                <a:latin typeface="Arial Black" panose="020B0A04020102020204" pitchFamily="34" charset="0"/>
                <a:cs typeface="Arial" panose="020B0604020202020204" pitchFamily="34" charset="0"/>
              </a:rPr>
              <a:t>Machine Learning Pipeline</a:t>
            </a:r>
            <a:endParaRPr lang="fr-FR" dirty="0">
              <a:latin typeface="Arial Black" panose="020B0A04020102020204" pitchFamily="34" charset="0"/>
              <a:cs typeface="Arial" panose="020B0604020202020204" pitchFamily="34" charset="0"/>
            </a:endParaRPr>
          </a:p>
        </p:txBody>
      </p:sp>
      <p:sp>
        <p:nvSpPr>
          <p:cNvPr id="7" name="Rectangle 6"/>
          <p:cNvSpPr/>
          <p:nvPr/>
        </p:nvSpPr>
        <p:spPr>
          <a:xfrm>
            <a:off x="-4569456" y="930699"/>
            <a:ext cx="6096000" cy="369332"/>
          </a:xfrm>
          <a:prstGeom prst="rect">
            <a:avLst/>
          </a:prstGeom>
        </p:spPr>
        <p:txBody>
          <a:bodyPr>
            <a:spAutoFit/>
          </a:bodyPr>
          <a:lstStyle/>
          <a:p>
            <a:endParaRPr lang="en-US" dirty="0">
              <a:solidFill>
                <a:srgbClr val="0070C0"/>
              </a:solidFill>
              <a:latin typeface="Arial" panose="020B0604020202020204" pitchFamily="34" charset="0"/>
              <a:ea typeface="Arial" charset="0"/>
              <a:cs typeface="Arial" panose="020B0604020202020204" pitchFamily="34" charset="0"/>
            </a:endParaRPr>
          </a:p>
        </p:txBody>
      </p:sp>
      <p:sp>
        <p:nvSpPr>
          <p:cNvPr id="25" name="TextBox 24"/>
          <p:cNvSpPr txBox="1"/>
          <p:nvPr/>
        </p:nvSpPr>
        <p:spPr>
          <a:xfrm>
            <a:off x="1387087" y="5151866"/>
            <a:ext cx="9937447" cy="646331"/>
          </a:xfrm>
          <a:prstGeom prst="rect">
            <a:avLst/>
          </a:prstGeom>
          <a:noFill/>
        </p:spPr>
        <p:txBody>
          <a:bodyPr wrap="square" rtlCol="0">
            <a:spAutoFit/>
          </a:bodyPr>
          <a:lstStyle/>
          <a:p>
            <a:pPr algn="ctr" defTabSz="685800">
              <a:buClrTx/>
            </a:pPr>
            <a:r>
              <a:rPr lang="en-US" sz="1800" kern="1200" dirty="0">
                <a:solidFill>
                  <a:srgbClr val="0055A0"/>
                </a:solidFill>
                <a:latin typeface="Arial" panose="020B0604020202020204" pitchFamily="34" charset="0"/>
                <a:cs typeface="Arial" panose="020B0604020202020204" pitchFamily="34" charset="0"/>
              </a:rPr>
              <a:t>Technology: the pipeline uses Apache Spark + Analytics Zoo and TensorFlow/</a:t>
            </a:r>
            <a:r>
              <a:rPr lang="en-US" sz="1800" kern="1200" dirty="0" err="1">
                <a:solidFill>
                  <a:srgbClr val="0055A0"/>
                </a:solidFill>
                <a:latin typeface="Arial" panose="020B0604020202020204" pitchFamily="34" charset="0"/>
                <a:cs typeface="Arial" panose="020B0604020202020204" pitchFamily="34" charset="0"/>
              </a:rPr>
              <a:t>Keras</a:t>
            </a:r>
            <a:r>
              <a:rPr lang="en-US" sz="1800" kern="1200" dirty="0">
                <a:solidFill>
                  <a:srgbClr val="0055A0"/>
                </a:solidFill>
                <a:latin typeface="Arial" panose="020B0604020202020204" pitchFamily="34" charset="0"/>
                <a:cs typeface="Arial" panose="020B0604020202020204" pitchFamily="34" charset="0"/>
              </a:rPr>
              <a:t>. Code on Python Notebooks. Input datasets 4.5 TB</a:t>
            </a:r>
            <a:endParaRPr lang="en-GB" sz="1800" kern="1200" dirty="0">
              <a:solidFill>
                <a:srgbClr val="0055A0"/>
              </a:solidFill>
              <a:latin typeface="Arial" panose="020B0604020202020204" pitchFamily="34" charset="0"/>
              <a:cs typeface="Arial" panose="020B0604020202020204" pitchFamily="34" charset="0"/>
            </a:endParaRPr>
          </a:p>
        </p:txBody>
      </p:sp>
      <p:grpSp>
        <p:nvGrpSpPr>
          <p:cNvPr id="43" name="Group 42"/>
          <p:cNvGrpSpPr/>
          <p:nvPr/>
        </p:nvGrpSpPr>
        <p:grpSpPr>
          <a:xfrm>
            <a:off x="665582" y="2015066"/>
            <a:ext cx="10979046" cy="2646112"/>
            <a:chOff x="181779" y="1561768"/>
            <a:chExt cx="8628270" cy="2079541"/>
          </a:xfrm>
        </p:grpSpPr>
        <p:pic>
          <p:nvPicPr>
            <p:cNvPr id="44" name="Picture 4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29869" y="1650739"/>
              <a:ext cx="1189130" cy="549368"/>
            </a:xfrm>
            <a:prstGeom prst="rect">
              <a:avLst/>
            </a:prstGeom>
          </p:spPr>
        </p:pic>
        <p:sp>
          <p:nvSpPr>
            <p:cNvPr id="45" name="Rectangle 44"/>
            <p:cNvSpPr/>
            <p:nvPr/>
          </p:nvSpPr>
          <p:spPr>
            <a:xfrm>
              <a:off x="181779" y="1875649"/>
              <a:ext cx="1062228" cy="723379"/>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accent6">
                      <a:lumMod val="50000"/>
                    </a:schemeClr>
                  </a:solidFill>
                  <a:latin typeface="Arial" panose="020B0604020202020204" pitchFamily="34" charset="0"/>
                  <a:cs typeface="Arial" panose="020B0604020202020204" pitchFamily="34" charset="0"/>
                </a:rPr>
                <a:t>Data and models from Research</a:t>
              </a:r>
              <a:endParaRPr lang="en-GB" sz="1200" dirty="0">
                <a:solidFill>
                  <a:schemeClr val="accent6">
                    <a:lumMod val="50000"/>
                  </a:schemeClr>
                </a:solidFill>
                <a:latin typeface="Arial" panose="020B0604020202020204" pitchFamily="34" charset="0"/>
                <a:cs typeface="Arial" panose="020B0604020202020204" pitchFamily="34" charset="0"/>
              </a:endParaRPr>
            </a:p>
          </p:txBody>
        </p:sp>
        <p:pic>
          <p:nvPicPr>
            <p:cNvPr id="46" name="Picture 4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678700" y="2237339"/>
              <a:ext cx="708329" cy="404341"/>
            </a:xfrm>
            <a:prstGeom prst="rect">
              <a:avLst/>
            </a:prstGeom>
          </p:spPr>
        </p:pic>
        <p:pic>
          <p:nvPicPr>
            <p:cNvPr id="47" name="Picture 46"/>
            <p:cNvPicPr>
              <a:picLocks noChangeAspect="1"/>
            </p:cNvPicPr>
            <p:nvPr/>
          </p:nvPicPr>
          <p:blipFill>
            <a:blip r:embed="rId5"/>
            <a:stretch>
              <a:fillRect/>
            </a:stretch>
          </p:blipFill>
          <p:spPr>
            <a:xfrm>
              <a:off x="5485038" y="1561768"/>
              <a:ext cx="618946" cy="577191"/>
            </a:xfrm>
            <a:prstGeom prst="rect">
              <a:avLst/>
            </a:prstGeom>
          </p:spPr>
        </p:pic>
        <p:sp>
          <p:nvSpPr>
            <p:cNvPr id="48" name="Right Arrow 47"/>
            <p:cNvSpPr/>
            <p:nvPr/>
          </p:nvSpPr>
          <p:spPr>
            <a:xfrm>
              <a:off x="1347106" y="2084650"/>
              <a:ext cx="274466" cy="19366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latin typeface="Arial" panose="020B0604020202020204" pitchFamily="34" charset="0"/>
                <a:cs typeface="Arial" panose="020B0604020202020204" pitchFamily="34" charset="0"/>
              </a:endParaRPr>
            </a:p>
          </p:txBody>
        </p:sp>
        <p:pic>
          <p:nvPicPr>
            <p:cNvPr id="49" name="Picture 4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911145" y="2214942"/>
              <a:ext cx="701366" cy="400366"/>
            </a:xfrm>
            <a:prstGeom prst="rect">
              <a:avLst/>
            </a:prstGeom>
          </p:spPr>
        </p:pic>
        <p:sp>
          <p:nvSpPr>
            <p:cNvPr id="50" name="Right Arrow 49"/>
            <p:cNvSpPr/>
            <p:nvPr/>
          </p:nvSpPr>
          <p:spPr>
            <a:xfrm>
              <a:off x="2514598" y="2123090"/>
              <a:ext cx="274466" cy="19366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latin typeface="Arial" panose="020B0604020202020204" pitchFamily="34" charset="0"/>
                <a:cs typeface="Arial" panose="020B0604020202020204" pitchFamily="34" charset="0"/>
              </a:endParaRPr>
            </a:p>
          </p:txBody>
        </p:sp>
        <p:sp>
          <p:nvSpPr>
            <p:cNvPr id="51" name="TextBox 50"/>
            <p:cNvSpPr txBox="1"/>
            <p:nvPr/>
          </p:nvSpPr>
          <p:spPr>
            <a:xfrm>
              <a:off x="299096" y="2752303"/>
              <a:ext cx="1014406" cy="587149"/>
            </a:xfrm>
            <a:prstGeom prst="rect">
              <a:avLst/>
            </a:prstGeom>
            <a:noFill/>
          </p:spPr>
          <p:txBody>
            <a:bodyPr wrap="square" rtlCol="0">
              <a:spAutoFit/>
            </a:bodyPr>
            <a:lstStyle/>
            <a:p>
              <a:r>
                <a:rPr lang="en-US" sz="1350" dirty="0">
                  <a:latin typeface="Arial" panose="020B0604020202020204" pitchFamily="34" charset="0"/>
                  <a:cs typeface="Arial" panose="020B0604020202020204" pitchFamily="34" charset="0"/>
                </a:rPr>
                <a:t>Input: labeled</a:t>
              </a:r>
            </a:p>
            <a:p>
              <a:r>
                <a:rPr lang="en-US" sz="1350" dirty="0">
                  <a:latin typeface="Arial" panose="020B0604020202020204" pitchFamily="34" charset="0"/>
                  <a:cs typeface="Arial" panose="020B0604020202020204" pitchFamily="34" charset="0"/>
                </a:rPr>
                <a:t>data and DL models</a:t>
              </a:r>
              <a:endParaRPr lang="en-GB" sz="1350" dirty="0">
                <a:latin typeface="Arial" panose="020B0604020202020204" pitchFamily="34" charset="0"/>
                <a:cs typeface="Arial" panose="020B0604020202020204" pitchFamily="34" charset="0"/>
              </a:endParaRPr>
            </a:p>
          </p:txBody>
        </p:sp>
        <p:sp>
          <p:nvSpPr>
            <p:cNvPr id="52" name="TextBox 51"/>
            <p:cNvSpPr txBox="1"/>
            <p:nvPr/>
          </p:nvSpPr>
          <p:spPr>
            <a:xfrm>
              <a:off x="1638503" y="2837950"/>
              <a:ext cx="1110364" cy="587149"/>
            </a:xfrm>
            <a:prstGeom prst="rect">
              <a:avLst/>
            </a:prstGeom>
            <a:noFill/>
          </p:spPr>
          <p:txBody>
            <a:bodyPr wrap="square" rtlCol="0">
              <a:spAutoFit/>
            </a:bodyPr>
            <a:lstStyle/>
            <a:p>
              <a:r>
                <a:rPr lang="en-US" sz="1350" dirty="0">
                  <a:latin typeface="Arial" panose="020B0604020202020204" pitchFamily="34" charset="0"/>
                  <a:cs typeface="Arial" panose="020B0604020202020204" pitchFamily="34" charset="0"/>
                </a:rPr>
                <a:t>Feature engineering at scale</a:t>
              </a:r>
              <a:endParaRPr lang="en-GB" sz="1350" dirty="0">
                <a:latin typeface="Arial" panose="020B0604020202020204" pitchFamily="34" charset="0"/>
                <a:cs typeface="Arial" panose="020B0604020202020204" pitchFamily="34" charset="0"/>
              </a:endParaRPr>
            </a:p>
          </p:txBody>
        </p:sp>
        <p:sp>
          <p:nvSpPr>
            <p:cNvPr id="53" name="TextBox 52"/>
            <p:cNvSpPr txBox="1"/>
            <p:nvPr/>
          </p:nvSpPr>
          <p:spPr>
            <a:xfrm>
              <a:off x="4718550" y="2837950"/>
              <a:ext cx="1268675" cy="416686"/>
            </a:xfrm>
            <a:prstGeom prst="rect">
              <a:avLst/>
            </a:prstGeom>
            <a:noFill/>
          </p:spPr>
          <p:txBody>
            <a:bodyPr wrap="square" rtlCol="0">
              <a:spAutoFit/>
            </a:bodyPr>
            <a:lstStyle/>
            <a:p>
              <a:r>
                <a:rPr lang="en-US" sz="1350" dirty="0">
                  <a:latin typeface="Arial" panose="020B0604020202020204" pitchFamily="34" charset="0"/>
                  <a:cs typeface="Arial" panose="020B0604020202020204" pitchFamily="34" charset="0"/>
                </a:rPr>
                <a:t>Distributed model training</a:t>
              </a:r>
              <a:endParaRPr lang="en-GB" sz="1350" dirty="0">
                <a:latin typeface="Arial" panose="020B0604020202020204" pitchFamily="34" charset="0"/>
                <a:cs typeface="Arial" panose="020B0604020202020204" pitchFamily="34" charset="0"/>
              </a:endParaRPr>
            </a:p>
          </p:txBody>
        </p:sp>
        <p:sp>
          <p:nvSpPr>
            <p:cNvPr id="54" name="Right Arrow 53"/>
            <p:cNvSpPr/>
            <p:nvPr/>
          </p:nvSpPr>
          <p:spPr>
            <a:xfrm>
              <a:off x="6081155" y="2237338"/>
              <a:ext cx="274466" cy="19366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latin typeface="Arial" panose="020B0604020202020204" pitchFamily="34" charset="0"/>
                <a:cs typeface="Arial" panose="020B0604020202020204" pitchFamily="34" charset="0"/>
              </a:endParaRPr>
            </a:p>
          </p:txBody>
        </p:sp>
        <p:sp>
          <p:nvSpPr>
            <p:cNvPr id="55" name="TextBox 54"/>
            <p:cNvSpPr txBox="1"/>
            <p:nvPr/>
          </p:nvSpPr>
          <p:spPr>
            <a:xfrm>
              <a:off x="6858000" y="2837949"/>
              <a:ext cx="1512655" cy="416686"/>
            </a:xfrm>
            <a:prstGeom prst="rect">
              <a:avLst/>
            </a:prstGeom>
            <a:noFill/>
          </p:spPr>
          <p:txBody>
            <a:bodyPr wrap="square" rtlCol="0">
              <a:spAutoFit/>
            </a:bodyPr>
            <a:lstStyle/>
            <a:p>
              <a:r>
                <a:rPr lang="en-US" sz="1350" dirty="0">
                  <a:latin typeface="Arial" panose="020B0604020202020204" pitchFamily="34" charset="0"/>
                  <a:cs typeface="Arial" panose="020B0604020202020204" pitchFamily="34" charset="0"/>
                </a:rPr>
                <a:t>Output: particle selector model</a:t>
              </a:r>
              <a:endParaRPr lang="en-GB" sz="1350" dirty="0">
                <a:latin typeface="Arial" panose="020B0604020202020204" pitchFamily="34" charset="0"/>
                <a:cs typeface="Arial" panose="020B0604020202020204" pitchFamily="34" charset="0"/>
              </a:endParaRPr>
            </a:p>
          </p:txBody>
        </p:sp>
        <p:sp>
          <p:nvSpPr>
            <p:cNvPr id="56" name="TextBox 55"/>
            <p:cNvSpPr txBox="1"/>
            <p:nvPr/>
          </p:nvSpPr>
          <p:spPr>
            <a:xfrm>
              <a:off x="2929118" y="2883697"/>
              <a:ext cx="1497851" cy="757612"/>
            </a:xfrm>
            <a:prstGeom prst="rect">
              <a:avLst/>
            </a:prstGeom>
            <a:noFill/>
          </p:spPr>
          <p:txBody>
            <a:bodyPr wrap="square" rtlCol="0">
              <a:spAutoFit/>
            </a:bodyPr>
            <a:lstStyle/>
            <a:p>
              <a:r>
                <a:rPr lang="en-US" sz="1350" dirty="0" err="1">
                  <a:latin typeface="Arial" panose="020B0604020202020204" pitchFamily="34" charset="0"/>
                  <a:cs typeface="Arial" panose="020B0604020202020204" pitchFamily="34" charset="0"/>
                </a:rPr>
                <a:t>Hyperparameter</a:t>
              </a:r>
              <a:r>
                <a:rPr lang="en-US" sz="1350" dirty="0">
                  <a:latin typeface="Arial" panose="020B0604020202020204" pitchFamily="34" charset="0"/>
                  <a:cs typeface="Arial" panose="020B0604020202020204" pitchFamily="34" charset="0"/>
                </a:rPr>
                <a:t> optimization (Random/Grid search)</a:t>
              </a:r>
              <a:endParaRPr lang="en-GB" sz="1350" dirty="0">
                <a:latin typeface="Arial" panose="020B0604020202020204" pitchFamily="34" charset="0"/>
                <a:cs typeface="Arial" panose="020B0604020202020204" pitchFamily="34" charset="0"/>
              </a:endParaRPr>
            </a:p>
          </p:txBody>
        </p:sp>
        <p:pic>
          <p:nvPicPr>
            <p:cNvPr id="57" name="Picture 5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093583" y="2221977"/>
              <a:ext cx="701366" cy="400366"/>
            </a:xfrm>
            <a:prstGeom prst="rect">
              <a:avLst/>
            </a:prstGeom>
          </p:spPr>
        </p:pic>
        <p:sp>
          <p:nvSpPr>
            <p:cNvPr id="58" name="Right Arrow 57"/>
            <p:cNvSpPr/>
            <p:nvPr/>
          </p:nvSpPr>
          <p:spPr>
            <a:xfrm>
              <a:off x="4029271" y="2142495"/>
              <a:ext cx="274466" cy="19366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latin typeface="Arial" panose="020B0604020202020204" pitchFamily="34" charset="0"/>
                <a:cs typeface="Arial" panose="020B0604020202020204" pitchFamily="34" charset="0"/>
              </a:endParaRPr>
            </a:p>
          </p:txBody>
        </p:sp>
        <p:pic>
          <p:nvPicPr>
            <p:cNvPr id="59" name="Picture 5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490816" y="1656073"/>
              <a:ext cx="948495" cy="436308"/>
            </a:xfrm>
            <a:prstGeom prst="rect">
              <a:avLst/>
            </a:prstGeom>
          </p:spPr>
        </p:pic>
        <p:pic>
          <p:nvPicPr>
            <p:cNvPr id="60" name="Picture 5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093583" y="1733636"/>
              <a:ext cx="1002650" cy="290768"/>
            </a:xfrm>
            <a:prstGeom prst="rect">
              <a:avLst/>
            </a:prstGeom>
          </p:spPr>
        </p:pic>
        <p:pic>
          <p:nvPicPr>
            <p:cNvPr id="61" name="Picture 60"/>
            <p:cNvPicPr>
              <a:picLocks noChangeAspect="1"/>
            </p:cNvPicPr>
            <p:nvPr/>
          </p:nvPicPr>
          <p:blipFill>
            <a:blip r:embed="rId9"/>
            <a:stretch>
              <a:fillRect/>
            </a:stretch>
          </p:blipFill>
          <p:spPr>
            <a:xfrm>
              <a:off x="6587401" y="1665282"/>
              <a:ext cx="2222648" cy="898810"/>
            </a:xfrm>
            <a:prstGeom prst="rect">
              <a:avLst/>
            </a:prstGeom>
          </p:spPr>
        </p:pic>
      </p:grpSp>
    </p:spTree>
    <p:extLst>
      <p:ext uri="{BB962C8B-B14F-4D97-AF65-F5344CB8AC3E}">
        <p14:creationId xmlns:p14="http://schemas.microsoft.com/office/powerpoint/2010/main" val="239847591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fontScale="90000"/>
          </a:bodyPr>
          <a:lstStyle/>
          <a:p>
            <a:r>
              <a:rPr lang="en-US" dirty="0"/>
              <a:t>Python and </a:t>
            </a:r>
            <a:r>
              <a:rPr lang="en-US" dirty="0" err="1"/>
              <a:t>Jupyter</a:t>
            </a:r>
            <a:r>
              <a:rPr lang="en-US" dirty="0"/>
              <a:t> Notebooks</a:t>
            </a:r>
            <a:endParaRPr lang="en-GB" dirty="0"/>
          </a:p>
        </p:txBody>
      </p:sp>
      <p:sp>
        <p:nvSpPr>
          <p:cNvPr id="3" name="Text Placeholder 2"/>
          <p:cNvSpPr>
            <a:spLocks noGrp="1"/>
          </p:cNvSpPr>
          <p:nvPr>
            <p:ph type="body" sz="quarter" idx="13"/>
          </p:nvPr>
        </p:nvSpPr>
        <p:spPr/>
        <p:txBody>
          <a:bodyPr/>
          <a:lstStyle/>
          <a:p>
            <a:r>
              <a:rPr lang="en-US" dirty="0"/>
              <a:t>Unified interface and APIs for development and production</a:t>
            </a:r>
            <a:endParaRPr lang="en-GB" dirty="0"/>
          </a:p>
        </p:txBody>
      </p:sp>
      <p:sp>
        <p:nvSpPr>
          <p:cNvPr id="4" name="Footer Placeholder 3"/>
          <p:cNvSpPr>
            <a:spLocks noGrp="1"/>
          </p:cNvSpPr>
          <p:nvPr>
            <p:ph type="ftr" sz="quarter" idx="17"/>
          </p:nvPr>
        </p:nvSpPr>
        <p:spPr/>
        <p:txBody>
          <a:bodyPr/>
          <a:lstStyle/>
          <a:p>
            <a:r>
              <a:rPr lang="en-GB"/>
              <a:t>CERN openlab Technical Workshop 22-23/01/2020</a:t>
            </a:r>
            <a:endParaRPr lang="en-GB" dirty="0"/>
          </a:p>
        </p:txBody>
      </p:sp>
      <p:grpSp>
        <p:nvGrpSpPr>
          <p:cNvPr id="7" name="Group 6"/>
          <p:cNvGrpSpPr/>
          <p:nvPr/>
        </p:nvGrpSpPr>
        <p:grpSpPr>
          <a:xfrm>
            <a:off x="2290530" y="1520161"/>
            <a:ext cx="9145551" cy="4464684"/>
            <a:chOff x="2579013" y="1156658"/>
            <a:chExt cx="9145551" cy="4464684"/>
          </a:xfrm>
        </p:grpSpPr>
        <p:pic>
          <p:nvPicPr>
            <p:cNvPr id="8" name="Picture 7"/>
            <p:cNvPicPr>
              <a:picLocks noChangeAspect="1"/>
            </p:cNvPicPr>
            <p:nvPr/>
          </p:nvPicPr>
          <p:blipFill>
            <a:blip r:embed="rId3"/>
            <a:stretch>
              <a:fillRect/>
            </a:stretch>
          </p:blipFill>
          <p:spPr>
            <a:xfrm>
              <a:off x="7719514" y="3571046"/>
              <a:ext cx="1233985" cy="545010"/>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50347" y="5087930"/>
              <a:ext cx="1325728" cy="428790"/>
            </a:xfrm>
            <a:prstGeom prst="rect">
              <a:avLst/>
            </a:prstGeom>
          </p:spPr>
        </p:pic>
        <p:pic>
          <p:nvPicPr>
            <p:cNvPr id="10" name="Picture 9"/>
            <p:cNvPicPr>
              <a:picLocks noChangeAspect="1"/>
            </p:cNvPicPr>
            <p:nvPr/>
          </p:nvPicPr>
          <p:blipFill>
            <a:blip r:embed="rId5"/>
            <a:stretch>
              <a:fillRect/>
            </a:stretch>
          </p:blipFill>
          <p:spPr>
            <a:xfrm>
              <a:off x="4797686" y="2546594"/>
              <a:ext cx="1694001" cy="882406"/>
            </a:xfrm>
            <a:prstGeom prst="rect">
              <a:avLst/>
            </a:prstGeom>
          </p:spPr>
        </p:pic>
        <p:pic>
          <p:nvPicPr>
            <p:cNvPr id="11" name="Picture 1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195206" y="1156658"/>
              <a:ext cx="898963" cy="1042797"/>
            </a:xfrm>
            <a:prstGeom prst="rect">
              <a:avLst/>
            </a:prstGeom>
          </p:spPr>
        </p:pic>
        <p:cxnSp>
          <p:nvCxnSpPr>
            <p:cNvPr id="12" name="Straight Arrow Connector 11"/>
            <p:cNvCxnSpPr>
              <a:stCxn id="11" idx="2"/>
            </p:cNvCxnSpPr>
            <p:nvPr/>
          </p:nvCxnSpPr>
          <p:spPr>
            <a:xfrm flipH="1">
              <a:off x="5644687" y="2199455"/>
              <a:ext cx="1" cy="573024"/>
            </a:xfrm>
            <a:prstGeom prst="straightConnector1">
              <a:avLst/>
            </a:prstGeom>
            <a:ln w="38100">
              <a:solidFill>
                <a:srgbClr val="000000"/>
              </a:solidFill>
              <a:tailEnd type="triangle"/>
            </a:ln>
            <a:effectLst/>
          </p:spPr>
          <p:style>
            <a:lnRef idx="2">
              <a:schemeClr val="accent6"/>
            </a:lnRef>
            <a:fillRef idx="0">
              <a:schemeClr val="accent6"/>
            </a:fillRef>
            <a:effectRef idx="1">
              <a:schemeClr val="accent6"/>
            </a:effectRef>
            <a:fontRef idx="minor">
              <a:schemeClr val="tx1"/>
            </a:fontRef>
          </p:style>
        </p:cxnSp>
        <p:cxnSp>
          <p:nvCxnSpPr>
            <p:cNvPr id="13" name="Straight Arrow Connector 12"/>
            <p:cNvCxnSpPr/>
            <p:nvPr/>
          </p:nvCxnSpPr>
          <p:spPr>
            <a:xfrm flipH="1">
              <a:off x="5603340" y="3487529"/>
              <a:ext cx="1" cy="573024"/>
            </a:xfrm>
            <a:prstGeom prst="straightConnector1">
              <a:avLst/>
            </a:prstGeom>
            <a:ln w="38100">
              <a:solidFill>
                <a:srgbClr val="000000"/>
              </a:solidFill>
              <a:tailEnd type="triangle"/>
            </a:ln>
            <a:effectLst/>
          </p:spPr>
          <p:style>
            <a:lnRef idx="2">
              <a:schemeClr val="accent6"/>
            </a:lnRef>
            <a:fillRef idx="0">
              <a:schemeClr val="accent6"/>
            </a:fillRef>
            <a:effectRef idx="1">
              <a:schemeClr val="accent6"/>
            </a:effectRef>
            <a:fontRef idx="minor">
              <a:schemeClr val="tx1"/>
            </a:fontRef>
          </p:style>
        </p:cxnSp>
        <p:cxnSp>
          <p:nvCxnSpPr>
            <p:cNvPr id="14" name="Straight Arrow Connector 13"/>
            <p:cNvCxnSpPr/>
            <p:nvPr/>
          </p:nvCxnSpPr>
          <p:spPr>
            <a:xfrm flipH="1">
              <a:off x="3453369" y="3429000"/>
              <a:ext cx="1300198" cy="571976"/>
            </a:xfrm>
            <a:prstGeom prst="straightConnector1">
              <a:avLst/>
            </a:prstGeom>
            <a:ln w="38100">
              <a:solidFill>
                <a:srgbClr val="000000"/>
              </a:solidFill>
              <a:tailEnd type="triangle"/>
            </a:ln>
            <a:effectLst/>
          </p:spPr>
          <p:style>
            <a:lnRef idx="2">
              <a:schemeClr val="accent6"/>
            </a:lnRef>
            <a:fillRef idx="0">
              <a:schemeClr val="accent6"/>
            </a:fillRef>
            <a:effectRef idx="1">
              <a:schemeClr val="accent6"/>
            </a:effectRef>
            <a:fontRef idx="minor">
              <a:schemeClr val="tx1"/>
            </a:fontRef>
          </p:style>
        </p:cxnSp>
        <p:cxnSp>
          <p:nvCxnSpPr>
            <p:cNvPr id="15" name="Straight Arrow Connector 14"/>
            <p:cNvCxnSpPr/>
            <p:nvPr/>
          </p:nvCxnSpPr>
          <p:spPr>
            <a:xfrm>
              <a:off x="6237027" y="3429000"/>
              <a:ext cx="1340156" cy="733568"/>
            </a:xfrm>
            <a:prstGeom prst="straightConnector1">
              <a:avLst/>
            </a:prstGeom>
            <a:ln w="38100">
              <a:solidFill>
                <a:srgbClr val="000000"/>
              </a:solidFill>
              <a:tailEnd type="triangle"/>
            </a:ln>
            <a:effectLst/>
          </p:spPr>
          <p:style>
            <a:lnRef idx="2">
              <a:schemeClr val="accent6"/>
            </a:lnRef>
            <a:fillRef idx="0">
              <a:schemeClr val="accent6"/>
            </a:fillRef>
            <a:effectRef idx="1">
              <a:schemeClr val="accent6"/>
            </a:effectRef>
            <a:fontRef idx="minor">
              <a:schemeClr val="tx1"/>
            </a:fontRef>
          </p:style>
        </p:cxnSp>
        <p:pic>
          <p:nvPicPr>
            <p:cNvPr id="16" name="Picture 1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238646" y="4162568"/>
              <a:ext cx="729387" cy="729387"/>
            </a:xfrm>
            <a:prstGeom prst="rect">
              <a:avLst/>
            </a:prstGeom>
          </p:spPr>
        </p:pic>
        <p:sp>
          <p:nvSpPr>
            <p:cNvPr id="17" name="TextBox 16"/>
            <p:cNvSpPr txBox="1"/>
            <p:nvPr/>
          </p:nvSpPr>
          <p:spPr>
            <a:xfrm>
              <a:off x="4753567" y="4967785"/>
              <a:ext cx="1637731" cy="369332"/>
            </a:xfrm>
            <a:prstGeom prst="rect">
              <a:avLst/>
            </a:prstGeom>
            <a:noFill/>
          </p:spPr>
          <p:txBody>
            <a:bodyPr wrap="square" rtlCol="0">
              <a:spAutoFit/>
            </a:bodyPr>
            <a:lstStyle/>
            <a:p>
              <a:r>
                <a:rPr lang="en-US" dirty="0" smtClean="0">
                  <a:latin typeface="Arial" panose="020B0604020202020204" pitchFamily="34" charset="0"/>
                  <a:cs typeface="Arial" panose="020B0604020202020204" pitchFamily="34" charset="0"/>
                </a:rPr>
                <a:t>HEP </a:t>
              </a:r>
              <a:r>
                <a:rPr lang="en-US" dirty="0">
                  <a:latin typeface="Arial" panose="020B0604020202020204" pitchFamily="34" charset="0"/>
                  <a:cs typeface="Arial" panose="020B0604020202020204" pitchFamily="34" charset="0"/>
                </a:rPr>
                <a:t>software</a:t>
              </a:r>
              <a:endParaRPr lang="en-GB" dirty="0">
                <a:latin typeface="Arial" panose="020B0604020202020204" pitchFamily="34" charset="0"/>
                <a:cs typeface="Arial" panose="020B0604020202020204" pitchFamily="34" charset="0"/>
              </a:endParaRPr>
            </a:p>
          </p:txBody>
        </p:sp>
        <p:sp>
          <p:nvSpPr>
            <p:cNvPr id="18" name="Rounded Rectangle 17"/>
            <p:cNvSpPr/>
            <p:nvPr/>
          </p:nvSpPr>
          <p:spPr>
            <a:xfrm>
              <a:off x="7685964" y="3524535"/>
              <a:ext cx="1301087" cy="638033"/>
            </a:xfrm>
            <a:prstGeom prst="roundRect">
              <a:avLst/>
            </a:prstGeom>
            <a:noFill/>
            <a:ln w="25400">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19" name="Rounded Rectangle 18"/>
            <p:cNvSpPr/>
            <p:nvPr/>
          </p:nvSpPr>
          <p:spPr>
            <a:xfrm>
              <a:off x="7685964" y="4253922"/>
              <a:ext cx="1301087" cy="638033"/>
            </a:xfrm>
            <a:prstGeom prst="roundRect">
              <a:avLst/>
            </a:prstGeom>
            <a:noFill/>
            <a:ln w="25400">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20" name="Rounded Rectangle 19"/>
            <p:cNvSpPr/>
            <p:nvPr/>
          </p:nvSpPr>
          <p:spPr>
            <a:xfrm>
              <a:off x="7685964" y="4983309"/>
              <a:ext cx="1301087" cy="638033"/>
            </a:xfrm>
            <a:prstGeom prst="roundRect">
              <a:avLst/>
            </a:prstGeom>
            <a:noFill/>
            <a:ln w="25400">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pic>
          <p:nvPicPr>
            <p:cNvPr id="21" name="Picture 20"/>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738861" y="4267189"/>
              <a:ext cx="1195292" cy="564028"/>
            </a:xfrm>
            <a:prstGeom prst="rect">
              <a:avLst/>
            </a:prstGeom>
          </p:spPr>
        </p:pic>
        <p:sp>
          <p:nvSpPr>
            <p:cNvPr id="22" name="TextBox 21"/>
            <p:cNvSpPr txBox="1"/>
            <p:nvPr/>
          </p:nvSpPr>
          <p:spPr>
            <a:xfrm>
              <a:off x="9343030" y="3611118"/>
              <a:ext cx="2381534" cy="369332"/>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Experiments storage</a:t>
              </a:r>
              <a:endParaRPr lang="en-GB" dirty="0">
                <a:latin typeface="Arial" panose="020B0604020202020204" pitchFamily="34" charset="0"/>
                <a:cs typeface="Arial" panose="020B0604020202020204" pitchFamily="34" charset="0"/>
              </a:endParaRPr>
            </a:p>
          </p:txBody>
        </p:sp>
        <p:sp>
          <p:nvSpPr>
            <p:cNvPr id="23" name="TextBox 22"/>
            <p:cNvSpPr txBox="1"/>
            <p:nvPr/>
          </p:nvSpPr>
          <p:spPr>
            <a:xfrm>
              <a:off x="9376012" y="4360783"/>
              <a:ext cx="2315570" cy="369332"/>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HDFS</a:t>
              </a:r>
              <a:endParaRPr lang="en-GB" dirty="0">
                <a:latin typeface="Arial" panose="020B0604020202020204" pitchFamily="34" charset="0"/>
                <a:cs typeface="Arial" panose="020B0604020202020204" pitchFamily="34" charset="0"/>
              </a:endParaRPr>
            </a:p>
          </p:txBody>
        </p:sp>
        <p:sp>
          <p:nvSpPr>
            <p:cNvPr id="24" name="TextBox 23"/>
            <p:cNvSpPr txBox="1"/>
            <p:nvPr/>
          </p:nvSpPr>
          <p:spPr>
            <a:xfrm>
              <a:off x="9376012" y="5117659"/>
              <a:ext cx="2315570" cy="369332"/>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Personal storage</a:t>
              </a:r>
              <a:endParaRPr lang="en-GB" dirty="0">
                <a:latin typeface="Arial" panose="020B0604020202020204" pitchFamily="34" charset="0"/>
                <a:cs typeface="Arial" panose="020B0604020202020204" pitchFamily="34" charset="0"/>
              </a:endParaRPr>
            </a:p>
          </p:txBody>
        </p:sp>
        <p:grpSp>
          <p:nvGrpSpPr>
            <p:cNvPr id="25" name="Group 24"/>
            <p:cNvGrpSpPr/>
            <p:nvPr/>
          </p:nvGrpSpPr>
          <p:grpSpPr>
            <a:xfrm>
              <a:off x="3564701" y="4065857"/>
              <a:ext cx="876907" cy="1383493"/>
              <a:chOff x="3764888" y="4074771"/>
              <a:chExt cx="876907" cy="1383493"/>
            </a:xfrm>
          </p:grpSpPr>
          <p:sp>
            <p:nvSpPr>
              <p:cNvPr id="34" name="Rounded Rectangle 33"/>
              <p:cNvSpPr/>
              <p:nvPr/>
            </p:nvSpPr>
            <p:spPr>
              <a:xfrm>
                <a:off x="3764888" y="4074771"/>
                <a:ext cx="661917" cy="1166883"/>
              </a:xfrm>
              <a:prstGeom prst="roundRect">
                <a:avLst/>
              </a:prstGeom>
              <a:solidFill>
                <a:schemeClr val="bg1"/>
              </a:solidFill>
              <a:ln w="2540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35" name="Rounded Rectangle 34"/>
              <p:cNvSpPr/>
              <p:nvPr/>
            </p:nvSpPr>
            <p:spPr>
              <a:xfrm>
                <a:off x="3836888" y="4146771"/>
                <a:ext cx="661917" cy="1166883"/>
              </a:xfrm>
              <a:prstGeom prst="roundRect">
                <a:avLst/>
              </a:prstGeom>
              <a:solidFill>
                <a:schemeClr val="bg1"/>
              </a:solidFill>
              <a:ln w="2540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36" name="Rounded Rectangle 35"/>
              <p:cNvSpPr/>
              <p:nvPr/>
            </p:nvSpPr>
            <p:spPr>
              <a:xfrm>
                <a:off x="3908225" y="4218771"/>
                <a:ext cx="661917" cy="1166883"/>
              </a:xfrm>
              <a:prstGeom prst="roundRect">
                <a:avLst/>
              </a:prstGeom>
              <a:solidFill>
                <a:schemeClr val="bg1"/>
              </a:solidFill>
              <a:ln w="2540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37" name="Rounded Rectangle 36"/>
              <p:cNvSpPr/>
              <p:nvPr/>
            </p:nvSpPr>
            <p:spPr>
              <a:xfrm>
                <a:off x="3979878" y="4291381"/>
                <a:ext cx="661917" cy="1166883"/>
              </a:xfrm>
              <a:prstGeom prst="roundRect">
                <a:avLst/>
              </a:prstGeom>
              <a:solidFill>
                <a:schemeClr val="bg1"/>
              </a:solidFill>
              <a:ln w="2540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38" name="Rounded Rectangle 37"/>
              <p:cNvSpPr/>
              <p:nvPr/>
            </p:nvSpPr>
            <p:spPr>
              <a:xfrm>
                <a:off x="4051527" y="4379542"/>
                <a:ext cx="518615" cy="338919"/>
              </a:xfrm>
              <a:prstGeom prst="roundRect">
                <a:avLst/>
              </a:prstGeom>
              <a:noFill/>
              <a:ln w="2540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pic>
            <p:nvPicPr>
              <p:cNvPr id="39" name="Picture 38"/>
              <p:cNvPicPr>
                <a:picLocks noChangeAspect="1"/>
              </p:cNvPicPr>
              <p:nvPr/>
            </p:nvPicPr>
            <p:blipFill rotWithShape="1">
              <a:blip r:embed="rId9" cstate="print">
                <a:extLst>
                  <a:ext uri="{28A0092B-C50C-407E-A947-70E740481C1C}">
                    <a14:useLocalDpi xmlns:a14="http://schemas.microsoft.com/office/drawing/2010/main" val="0"/>
                  </a:ext>
                </a:extLst>
              </a:blip>
              <a:srcRect t="-552"/>
              <a:stretch/>
            </p:blipFill>
            <p:spPr>
              <a:xfrm>
                <a:off x="4003083" y="4874822"/>
                <a:ext cx="612775" cy="381000"/>
              </a:xfrm>
              <a:prstGeom prst="rect">
                <a:avLst/>
              </a:prstGeom>
            </p:spPr>
          </p:pic>
        </p:grpSp>
        <p:grpSp>
          <p:nvGrpSpPr>
            <p:cNvPr id="27" name="Group 26"/>
            <p:cNvGrpSpPr/>
            <p:nvPr/>
          </p:nvGrpSpPr>
          <p:grpSpPr>
            <a:xfrm>
              <a:off x="2579013" y="4026686"/>
              <a:ext cx="876907" cy="1382560"/>
              <a:chOff x="2779200" y="4035600"/>
              <a:chExt cx="876907" cy="1382560"/>
            </a:xfrm>
          </p:grpSpPr>
          <p:sp>
            <p:nvSpPr>
              <p:cNvPr id="28" name="Rounded Rectangle 27"/>
              <p:cNvSpPr/>
              <p:nvPr/>
            </p:nvSpPr>
            <p:spPr>
              <a:xfrm>
                <a:off x="2779200" y="4035600"/>
                <a:ext cx="661917" cy="1166883"/>
              </a:xfrm>
              <a:prstGeom prst="roundRect">
                <a:avLst/>
              </a:prstGeom>
              <a:solidFill>
                <a:schemeClr val="bg1"/>
              </a:solidFill>
              <a:ln w="2540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29" name="Rounded Rectangle 28"/>
              <p:cNvSpPr/>
              <p:nvPr/>
            </p:nvSpPr>
            <p:spPr>
              <a:xfrm>
                <a:off x="2851200" y="4107600"/>
                <a:ext cx="661917" cy="1166883"/>
              </a:xfrm>
              <a:prstGeom prst="roundRect">
                <a:avLst/>
              </a:prstGeom>
              <a:solidFill>
                <a:schemeClr val="bg1"/>
              </a:solidFill>
              <a:ln w="2540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30" name="Rounded Rectangle 29"/>
              <p:cNvSpPr/>
              <p:nvPr/>
            </p:nvSpPr>
            <p:spPr>
              <a:xfrm>
                <a:off x="2922537" y="4179600"/>
                <a:ext cx="661917" cy="1166883"/>
              </a:xfrm>
              <a:prstGeom prst="roundRect">
                <a:avLst/>
              </a:prstGeom>
              <a:solidFill>
                <a:schemeClr val="bg1"/>
              </a:solidFill>
              <a:ln w="2540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31" name="Rounded Rectangle 30"/>
              <p:cNvSpPr/>
              <p:nvPr/>
            </p:nvSpPr>
            <p:spPr>
              <a:xfrm>
                <a:off x="2994190" y="4251277"/>
                <a:ext cx="661917" cy="1166883"/>
              </a:xfrm>
              <a:prstGeom prst="roundRect">
                <a:avLst/>
              </a:prstGeom>
              <a:solidFill>
                <a:schemeClr val="bg1"/>
              </a:solidFill>
              <a:ln w="2540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32" name="Rounded Rectangle 31"/>
              <p:cNvSpPr/>
              <p:nvPr/>
            </p:nvSpPr>
            <p:spPr>
              <a:xfrm>
                <a:off x="3065839" y="4339438"/>
                <a:ext cx="518615" cy="338919"/>
              </a:xfrm>
              <a:prstGeom prst="roundRect">
                <a:avLst/>
              </a:prstGeom>
              <a:noFill/>
              <a:ln w="2540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pic>
            <p:nvPicPr>
              <p:cNvPr id="33" name="Picture 32"/>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029805" y="4766518"/>
                <a:ext cx="590685" cy="573128"/>
              </a:xfrm>
              <a:prstGeom prst="rect">
                <a:avLst/>
              </a:prstGeom>
            </p:spPr>
          </p:pic>
        </p:grpSp>
      </p:grpSp>
      <p:sp>
        <p:nvSpPr>
          <p:cNvPr id="41" name="Rounded Rectangle 40"/>
          <p:cNvSpPr/>
          <p:nvPr/>
        </p:nvSpPr>
        <p:spPr>
          <a:xfrm>
            <a:off x="7397481" y="3159712"/>
            <a:ext cx="1301087" cy="638033"/>
          </a:xfrm>
          <a:prstGeom prst="roundRect">
            <a:avLst/>
          </a:prstGeom>
          <a:noFill/>
          <a:ln w="254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rgbClr val="FF0000"/>
              </a:solidFill>
              <a:latin typeface="Arial" panose="020B0604020202020204" pitchFamily="34" charset="0"/>
              <a:cs typeface="Arial" panose="020B0604020202020204" pitchFamily="34" charset="0"/>
            </a:endParaRPr>
          </a:p>
        </p:txBody>
      </p:sp>
      <p:pic>
        <p:nvPicPr>
          <p:cNvPr id="42" name="Picture 41"/>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7808498" y="3200340"/>
            <a:ext cx="499612" cy="543056"/>
          </a:xfrm>
          <a:prstGeom prst="rect">
            <a:avLst/>
          </a:prstGeom>
        </p:spPr>
      </p:pic>
      <p:pic>
        <p:nvPicPr>
          <p:cNvPr id="48" name="Picture 47"/>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956672" y="1738571"/>
            <a:ext cx="1579366" cy="1197541"/>
          </a:xfrm>
          <a:prstGeom prst="rect">
            <a:avLst/>
          </a:prstGeom>
        </p:spPr>
      </p:pic>
      <p:sp>
        <p:nvSpPr>
          <p:cNvPr id="43" name="TextBox 42"/>
          <p:cNvSpPr txBox="1"/>
          <p:nvPr/>
        </p:nvSpPr>
        <p:spPr>
          <a:xfrm>
            <a:off x="9099304" y="3352215"/>
            <a:ext cx="2381534" cy="369332"/>
          </a:xfrm>
          <a:prstGeom prst="rect">
            <a:avLst/>
          </a:prstGeom>
          <a:noFill/>
          <a:ln>
            <a:noFill/>
          </a:ln>
        </p:spPr>
        <p:txBody>
          <a:bodyPr wrap="square" rtlCol="0">
            <a:spAutoFit/>
          </a:bodyPr>
          <a:lstStyle/>
          <a:p>
            <a:r>
              <a:rPr lang="en-US" dirty="0">
                <a:solidFill>
                  <a:srgbClr val="FF0000"/>
                </a:solidFill>
                <a:latin typeface="Arial" panose="020B0604020202020204" pitchFamily="34" charset="0"/>
                <a:cs typeface="Arial" panose="020B0604020202020204" pitchFamily="34" charset="0"/>
              </a:rPr>
              <a:t>Object storage</a:t>
            </a:r>
            <a:endParaRPr lang="en-GB" dirty="0">
              <a:solidFill>
                <a:srgbClr val="FF0000"/>
              </a:solidFill>
              <a:latin typeface="Arial" panose="020B0604020202020204" pitchFamily="34" charset="0"/>
              <a:cs typeface="Arial" panose="020B0604020202020204" pitchFamily="34" charset="0"/>
            </a:endParaRPr>
          </a:p>
        </p:txBody>
      </p:sp>
      <p:cxnSp>
        <p:nvCxnSpPr>
          <p:cNvPr id="46" name="Straight Arrow Connector 45"/>
          <p:cNvCxnSpPr/>
          <p:nvPr/>
        </p:nvCxnSpPr>
        <p:spPr>
          <a:xfrm flipV="1">
            <a:off x="1705021" y="2723721"/>
            <a:ext cx="366414" cy="1615869"/>
          </a:xfrm>
          <a:prstGeom prst="straightConnector1">
            <a:avLst/>
          </a:prstGeom>
          <a:ln w="38100">
            <a:solidFill>
              <a:srgbClr val="FF0000"/>
            </a:solidFill>
            <a:tailEnd type="triangle"/>
          </a:ln>
          <a:effectLst/>
        </p:spPr>
        <p:style>
          <a:lnRef idx="2">
            <a:schemeClr val="accent6"/>
          </a:lnRef>
          <a:fillRef idx="0">
            <a:schemeClr val="accent6"/>
          </a:fillRef>
          <a:effectRef idx="1">
            <a:schemeClr val="accent6"/>
          </a:effectRef>
          <a:fontRef idx="minor">
            <a:schemeClr val="tx1"/>
          </a:fontRef>
        </p:style>
      </p:cxnSp>
      <p:sp>
        <p:nvSpPr>
          <p:cNvPr id="50" name="Rounded Rectangle 49"/>
          <p:cNvSpPr/>
          <p:nvPr/>
        </p:nvSpPr>
        <p:spPr>
          <a:xfrm>
            <a:off x="1325299" y="4424056"/>
            <a:ext cx="661917" cy="1166883"/>
          </a:xfrm>
          <a:prstGeom prst="roundRect">
            <a:avLst/>
          </a:prstGeom>
          <a:solidFill>
            <a:schemeClr val="bg1"/>
          </a:solid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rgbClr val="FF0000"/>
              </a:solidFill>
              <a:latin typeface="Arial" panose="020B0604020202020204" pitchFamily="34" charset="0"/>
              <a:cs typeface="Arial" panose="020B0604020202020204" pitchFamily="34" charset="0"/>
            </a:endParaRPr>
          </a:p>
        </p:txBody>
      </p:sp>
      <p:sp>
        <p:nvSpPr>
          <p:cNvPr id="51" name="Rounded Rectangle 50"/>
          <p:cNvSpPr/>
          <p:nvPr/>
        </p:nvSpPr>
        <p:spPr>
          <a:xfrm>
            <a:off x="1397299" y="4496056"/>
            <a:ext cx="661917" cy="1166883"/>
          </a:xfrm>
          <a:prstGeom prst="roundRect">
            <a:avLst/>
          </a:prstGeom>
          <a:solidFill>
            <a:schemeClr val="bg1"/>
          </a:solid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rgbClr val="FF0000"/>
              </a:solidFill>
              <a:latin typeface="Arial" panose="020B0604020202020204" pitchFamily="34" charset="0"/>
              <a:cs typeface="Arial" panose="020B0604020202020204" pitchFamily="34" charset="0"/>
            </a:endParaRPr>
          </a:p>
        </p:txBody>
      </p:sp>
      <p:sp>
        <p:nvSpPr>
          <p:cNvPr id="52" name="Rounded Rectangle 51"/>
          <p:cNvSpPr/>
          <p:nvPr/>
        </p:nvSpPr>
        <p:spPr>
          <a:xfrm>
            <a:off x="1468636" y="4568056"/>
            <a:ext cx="661917" cy="1166883"/>
          </a:xfrm>
          <a:prstGeom prst="roundRect">
            <a:avLst/>
          </a:prstGeom>
          <a:solidFill>
            <a:schemeClr val="bg1"/>
          </a:solid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rgbClr val="FF0000"/>
              </a:solidFill>
              <a:latin typeface="Arial" panose="020B0604020202020204" pitchFamily="34" charset="0"/>
              <a:cs typeface="Arial" panose="020B0604020202020204" pitchFamily="34" charset="0"/>
            </a:endParaRPr>
          </a:p>
        </p:txBody>
      </p:sp>
      <p:sp>
        <p:nvSpPr>
          <p:cNvPr id="53" name="Rounded Rectangle 52"/>
          <p:cNvSpPr/>
          <p:nvPr/>
        </p:nvSpPr>
        <p:spPr>
          <a:xfrm>
            <a:off x="1540289" y="4640666"/>
            <a:ext cx="661917" cy="1166883"/>
          </a:xfrm>
          <a:prstGeom prst="roundRect">
            <a:avLst/>
          </a:prstGeom>
          <a:solidFill>
            <a:schemeClr val="bg1"/>
          </a:solid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rgbClr val="FF0000"/>
              </a:solidFill>
              <a:latin typeface="Arial" panose="020B0604020202020204" pitchFamily="34" charset="0"/>
              <a:cs typeface="Arial" panose="020B0604020202020204" pitchFamily="34" charset="0"/>
            </a:endParaRPr>
          </a:p>
        </p:txBody>
      </p:sp>
      <p:sp>
        <p:nvSpPr>
          <p:cNvPr id="54" name="Rounded Rectangle 53"/>
          <p:cNvSpPr/>
          <p:nvPr/>
        </p:nvSpPr>
        <p:spPr>
          <a:xfrm>
            <a:off x="1611938" y="4728827"/>
            <a:ext cx="518615" cy="338919"/>
          </a:xfrm>
          <a:prstGeom prst="round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rgbClr val="FF0000"/>
              </a:solidFill>
              <a:latin typeface="Arial" panose="020B0604020202020204" pitchFamily="34" charset="0"/>
              <a:cs typeface="Arial" panose="020B0604020202020204" pitchFamily="34" charset="0"/>
            </a:endParaRPr>
          </a:p>
        </p:txBody>
      </p:sp>
      <p:pic>
        <p:nvPicPr>
          <p:cNvPr id="49" name="Picture 48"/>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728924" y="5149155"/>
            <a:ext cx="265722" cy="257824"/>
          </a:xfrm>
          <a:prstGeom prst="rect">
            <a:avLst/>
          </a:prstGeom>
        </p:spPr>
      </p:pic>
      <p:pic>
        <p:nvPicPr>
          <p:cNvPr id="44" name="Picture 43"/>
          <p:cNvPicPr>
            <a:picLocks noChangeAspect="1"/>
          </p:cNvPicPr>
          <p:nvPr/>
        </p:nvPicPr>
        <p:blipFill rotWithShape="1">
          <a:blip r:embed="rId13">
            <a:extLst>
              <a:ext uri="{28A0092B-C50C-407E-A947-70E740481C1C}">
                <a14:useLocalDpi xmlns:a14="http://schemas.microsoft.com/office/drawing/2010/main" val="0"/>
              </a:ext>
            </a:extLst>
          </a:blip>
          <a:srcRect l="5385" r="5066" b="6973"/>
          <a:stretch/>
        </p:blipFill>
        <p:spPr>
          <a:xfrm>
            <a:off x="1578447" y="5460619"/>
            <a:ext cx="603250" cy="240453"/>
          </a:xfrm>
          <a:prstGeom prst="rect">
            <a:avLst/>
          </a:prstGeom>
        </p:spPr>
      </p:pic>
    </p:spTree>
    <p:extLst>
      <p:ext uri="{BB962C8B-B14F-4D97-AF65-F5344CB8AC3E}">
        <p14:creationId xmlns:p14="http://schemas.microsoft.com/office/powerpoint/2010/main" val="12398997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fade">
                                      <p:cBhvr>
                                        <p:cTn id="7" dur="500"/>
                                        <p:tgtEl>
                                          <p:spTgt spid="48"/>
                                        </p:tgtEl>
                                      </p:cBhvr>
                                    </p:animEffect>
                                  </p:childTnLst>
                                </p:cTn>
                              </p:par>
                              <p:par>
                                <p:cTn id="8" presetID="10" presetClass="entr" presetSubtype="0" fill="hold" nodeType="withEffect">
                                  <p:stCondLst>
                                    <p:cond delay="0"/>
                                  </p:stCondLst>
                                  <p:childTnLst>
                                    <p:set>
                                      <p:cBhvr>
                                        <p:cTn id="9" dur="1" fill="hold">
                                          <p:stCondLst>
                                            <p:cond delay="0"/>
                                          </p:stCondLst>
                                        </p:cTn>
                                        <p:tgtEl>
                                          <p:spTgt spid="46"/>
                                        </p:tgtEl>
                                        <p:attrNameLst>
                                          <p:attrName>style.visibility</p:attrName>
                                        </p:attrNameLst>
                                      </p:cBhvr>
                                      <p:to>
                                        <p:strVal val="visible"/>
                                      </p:to>
                                    </p:set>
                                    <p:animEffect transition="in" filter="fade">
                                      <p:cBhvr>
                                        <p:cTn id="10" dur="500"/>
                                        <p:tgtEl>
                                          <p:spTgt spid="4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3"/>
                                        </p:tgtEl>
                                        <p:attrNameLst>
                                          <p:attrName>style.visibility</p:attrName>
                                        </p:attrNameLst>
                                      </p:cBhvr>
                                      <p:to>
                                        <p:strVal val="visible"/>
                                      </p:to>
                                    </p:set>
                                    <p:animEffect transition="in" filter="fade">
                                      <p:cBhvr>
                                        <p:cTn id="13" dur="500"/>
                                        <p:tgtEl>
                                          <p:spTgt spid="5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4"/>
                                        </p:tgtEl>
                                        <p:attrNameLst>
                                          <p:attrName>style.visibility</p:attrName>
                                        </p:attrNameLst>
                                      </p:cBhvr>
                                      <p:to>
                                        <p:strVal val="visible"/>
                                      </p:to>
                                    </p:set>
                                    <p:animEffect transition="in" filter="fade">
                                      <p:cBhvr>
                                        <p:cTn id="16" dur="500"/>
                                        <p:tgtEl>
                                          <p:spTgt spid="54"/>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52"/>
                                        </p:tgtEl>
                                        <p:attrNameLst>
                                          <p:attrName>style.visibility</p:attrName>
                                        </p:attrNameLst>
                                      </p:cBhvr>
                                      <p:to>
                                        <p:strVal val="visible"/>
                                      </p:to>
                                    </p:set>
                                    <p:animEffect transition="in" filter="fade">
                                      <p:cBhvr>
                                        <p:cTn id="19" dur="500"/>
                                        <p:tgtEl>
                                          <p:spTgt spid="52"/>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50"/>
                                        </p:tgtEl>
                                        <p:attrNameLst>
                                          <p:attrName>style.visibility</p:attrName>
                                        </p:attrNameLst>
                                      </p:cBhvr>
                                      <p:to>
                                        <p:strVal val="visible"/>
                                      </p:to>
                                    </p:set>
                                    <p:animEffect transition="in" filter="fade">
                                      <p:cBhvr>
                                        <p:cTn id="22" dur="500"/>
                                        <p:tgtEl>
                                          <p:spTgt spid="50"/>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51"/>
                                        </p:tgtEl>
                                        <p:attrNameLst>
                                          <p:attrName>style.visibility</p:attrName>
                                        </p:attrNameLst>
                                      </p:cBhvr>
                                      <p:to>
                                        <p:strVal val="visible"/>
                                      </p:to>
                                    </p:set>
                                    <p:animEffect transition="in" filter="fade">
                                      <p:cBhvr>
                                        <p:cTn id="25" dur="500"/>
                                        <p:tgtEl>
                                          <p:spTgt spid="51"/>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41"/>
                                        </p:tgtEl>
                                        <p:attrNameLst>
                                          <p:attrName>style.visibility</p:attrName>
                                        </p:attrNameLst>
                                      </p:cBhvr>
                                      <p:to>
                                        <p:strVal val="visible"/>
                                      </p:to>
                                    </p:set>
                                    <p:animEffect transition="in" filter="fade">
                                      <p:cBhvr>
                                        <p:cTn id="28" dur="500"/>
                                        <p:tgtEl>
                                          <p:spTgt spid="41"/>
                                        </p:tgtEl>
                                      </p:cBhvr>
                                    </p:animEffect>
                                  </p:childTnLst>
                                </p:cTn>
                              </p:par>
                              <p:par>
                                <p:cTn id="29" presetID="10" presetClass="entr" presetSubtype="0" fill="hold" nodeType="withEffect">
                                  <p:stCondLst>
                                    <p:cond delay="0"/>
                                  </p:stCondLst>
                                  <p:childTnLst>
                                    <p:set>
                                      <p:cBhvr>
                                        <p:cTn id="30" dur="1" fill="hold">
                                          <p:stCondLst>
                                            <p:cond delay="0"/>
                                          </p:stCondLst>
                                        </p:cTn>
                                        <p:tgtEl>
                                          <p:spTgt spid="42"/>
                                        </p:tgtEl>
                                        <p:attrNameLst>
                                          <p:attrName>style.visibility</p:attrName>
                                        </p:attrNameLst>
                                      </p:cBhvr>
                                      <p:to>
                                        <p:strVal val="visible"/>
                                      </p:to>
                                    </p:set>
                                    <p:animEffect transition="in" filter="fade">
                                      <p:cBhvr>
                                        <p:cTn id="31" dur="500"/>
                                        <p:tgtEl>
                                          <p:spTgt spid="42"/>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43"/>
                                        </p:tgtEl>
                                        <p:attrNameLst>
                                          <p:attrName>style.visibility</p:attrName>
                                        </p:attrNameLst>
                                      </p:cBhvr>
                                      <p:to>
                                        <p:strVal val="visible"/>
                                      </p:to>
                                    </p:set>
                                    <p:animEffect transition="in" filter="fade">
                                      <p:cBhvr>
                                        <p:cTn id="34" dur="500"/>
                                        <p:tgtEl>
                                          <p:spTgt spid="43"/>
                                        </p:tgtEl>
                                      </p:cBhvr>
                                    </p:animEffect>
                                  </p:childTnLst>
                                </p:cTn>
                              </p:par>
                              <p:par>
                                <p:cTn id="35" presetID="1" presetClass="entr" presetSubtype="0" fill="hold" nodeType="withEffect">
                                  <p:stCondLst>
                                    <p:cond delay="0"/>
                                  </p:stCondLst>
                                  <p:childTnLst>
                                    <p:set>
                                      <p:cBhvr>
                                        <p:cTn id="36" dur="1" fill="hold">
                                          <p:stCondLst>
                                            <p:cond delay="0"/>
                                          </p:stCondLst>
                                        </p:cTn>
                                        <p:tgtEl>
                                          <p:spTgt spid="49"/>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3" grpId="0"/>
      <p:bldP spid="50" grpId="0" animBg="1"/>
      <p:bldP spid="51" grpId="0" animBg="1"/>
      <p:bldP spid="52" grpId="0" animBg="1"/>
      <p:bldP spid="53" grpId="0" animBg="1"/>
      <p:bldP spid="5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Conclusions		</a:t>
            </a:r>
            <a:endParaRPr lang="en-GB" dirty="0"/>
          </a:p>
        </p:txBody>
      </p:sp>
      <p:sp>
        <p:nvSpPr>
          <p:cNvPr id="6" name="Content Placeholder 5"/>
          <p:cNvSpPr>
            <a:spLocks noGrp="1"/>
          </p:cNvSpPr>
          <p:nvPr>
            <p:ph idx="1"/>
            <p:extLst>
              <p:ext uri="{D42A27DB-BD31-4B8C-83A1-F6EECF244321}">
                <p14:modId xmlns:p14="http://schemas.microsoft.com/office/powerpoint/2010/main" val="403384607"/>
              </p:ext>
            </p:extLst>
          </p:nvPr>
        </p:nvSpPr>
        <p:spPr>
          <a:xfrm>
            <a:off x="748145" y="1825625"/>
            <a:ext cx="10688781" cy="3796700"/>
          </a:xfrm>
        </p:spPr>
        <p:txBody>
          <a:bodyPr vert="horz" lIns="91440" tIns="45720" rIns="91440" bIns="45720" rtlCol="0" anchor="t">
            <a:normAutofit/>
          </a:bodyPr>
          <a:lstStyle/>
          <a:p>
            <a:pPr marL="342900" indent="-342900">
              <a:buFont typeface="Arial" panose="020B0604020202020204" pitchFamily="34" charset="0"/>
              <a:buChar char="•"/>
            </a:pPr>
            <a:r>
              <a:rPr lang="en-US" sz="2800" dirty="0"/>
              <a:t>Cloud resources and industry/open source tools</a:t>
            </a:r>
          </a:p>
          <a:p>
            <a:pPr marL="800100" lvl="1" indent="-342900">
              <a:buFont typeface="Arial" panose="020B0604020202020204" pitchFamily="34" charset="0"/>
              <a:buChar char="•"/>
            </a:pPr>
            <a:r>
              <a:rPr lang="en-US" sz="2400" dirty="0"/>
              <a:t>Are a good fit for ML and data analytics at CERN</a:t>
            </a:r>
          </a:p>
          <a:p>
            <a:pPr marL="342900" indent="-342900">
              <a:buFont typeface="Arial" panose="020B0604020202020204" pitchFamily="34" charset="0"/>
              <a:buChar char="•"/>
            </a:pPr>
            <a:r>
              <a:rPr lang="en-US" sz="2800" dirty="0"/>
              <a:t>Successfully deployed on cloud resources (CERN and OCI)</a:t>
            </a:r>
          </a:p>
          <a:p>
            <a:pPr marL="800100" lvl="1" indent="-342900">
              <a:buFont typeface="Arial" panose="020B0604020202020204" pitchFamily="34" charset="0"/>
              <a:buChar char="•"/>
            </a:pPr>
            <a:r>
              <a:rPr lang="en-US" sz="2400" dirty="0"/>
              <a:t>Use cases: CMS Bigdata Reduction and Deep Learning Particle classifier</a:t>
            </a:r>
          </a:p>
          <a:p>
            <a:pPr marL="342900" indent="-342900">
              <a:buFont typeface="Arial" panose="020B0604020202020204" pitchFamily="34" charset="0"/>
              <a:buChar char="•"/>
            </a:pPr>
            <a:r>
              <a:rPr lang="en-US" sz="2800" dirty="0"/>
              <a:t>Current work: integration of existing CERN analytics platform with OCI resources (CPU, GPU, cloud storage)</a:t>
            </a:r>
          </a:p>
          <a:p>
            <a:pPr marL="342900" indent="-342900">
              <a:buFont typeface="Arial" panose="020B0604020202020204" pitchFamily="34" charset="0"/>
              <a:buChar char="•"/>
            </a:pPr>
            <a:endParaRPr lang="en-GB" sz="2800" dirty="0"/>
          </a:p>
        </p:txBody>
      </p:sp>
      <p:sp>
        <p:nvSpPr>
          <p:cNvPr id="4" name="Footer Placeholder 3"/>
          <p:cNvSpPr>
            <a:spLocks noGrp="1"/>
          </p:cNvSpPr>
          <p:nvPr>
            <p:ph type="ftr" sz="quarter" idx="17"/>
          </p:nvPr>
        </p:nvSpPr>
        <p:spPr/>
        <p:txBody>
          <a:bodyPr/>
          <a:lstStyle/>
          <a:p>
            <a:r>
              <a:rPr lang="en-GB"/>
              <a:t>CERN openlab Technical Workshop 22-23/01/2020</a:t>
            </a:r>
            <a:endParaRPr lang="en-GB" dirty="0"/>
          </a:p>
        </p:txBody>
      </p:sp>
    </p:spTree>
    <p:extLst>
      <p:ext uri="{BB962C8B-B14F-4D97-AF65-F5344CB8AC3E}">
        <p14:creationId xmlns:p14="http://schemas.microsoft.com/office/powerpoint/2010/main" val="106832972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FR" sz="4000" dirty="0" err="1"/>
              <a:t>Acknowledgements</a:t>
            </a:r>
            <a:endParaRPr lang="fr-FR" sz="6000" dirty="0"/>
          </a:p>
        </p:txBody>
      </p:sp>
      <p:sp>
        <p:nvSpPr>
          <p:cNvPr id="4" name="Content Placeholder 3"/>
          <p:cNvSpPr>
            <a:spLocks noGrp="1"/>
          </p:cNvSpPr>
          <p:nvPr>
            <p:ph idx="1"/>
          </p:nvPr>
        </p:nvSpPr>
        <p:spPr>
          <a:xfrm>
            <a:off x="748145" y="1816444"/>
            <a:ext cx="10688781" cy="4239582"/>
          </a:xfrm>
        </p:spPr>
        <p:txBody>
          <a:bodyPr>
            <a:normAutofit/>
          </a:bodyPr>
          <a:lstStyle/>
          <a:p>
            <a:r>
              <a:rPr lang="en-US" sz="3200" dirty="0"/>
              <a:t>Luca Canali, </a:t>
            </a:r>
            <a:r>
              <a:rPr lang="en-US" sz="3200" dirty="0" err="1"/>
              <a:t>Michał</a:t>
            </a:r>
            <a:r>
              <a:rPr lang="en-US" sz="3200" dirty="0"/>
              <a:t> </a:t>
            </a:r>
            <a:r>
              <a:rPr lang="en-US" sz="3200" dirty="0" err="1"/>
              <a:t>Bień</a:t>
            </a:r>
            <a:r>
              <a:rPr lang="en-US" sz="3200" dirty="0"/>
              <a:t>, colleagues at the </a:t>
            </a:r>
            <a:r>
              <a:rPr lang="en-GB" sz="3200" dirty="0"/>
              <a:t>CERN </a:t>
            </a:r>
            <a:r>
              <a:rPr lang="en-US" sz="3200" dirty="0"/>
              <a:t>Hadoop, Spark and Streaming service</a:t>
            </a:r>
          </a:p>
          <a:p>
            <a:r>
              <a:rPr lang="en-US" sz="3200" dirty="0"/>
              <a:t>Authors of “</a:t>
            </a:r>
            <a:r>
              <a:rPr lang="en-GB" sz="3200" dirty="0"/>
              <a:t>Topology classification with deep learning to improve real-time event selection at the LHC”</a:t>
            </a:r>
          </a:p>
          <a:p>
            <a:r>
              <a:rPr lang="en-US" sz="3200" dirty="0"/>
              <a:t>CMS </a:t>
            </a:r>
            <a:r>
              <a:rPr lang="en-US" sz="3200" dirty="0" err="1"/>
              <a:t>Bigdata</a:t>
            </a:r>
            <a:r>
              <a:rPr lang="en-US" sz="3200" dirty="0"/>
              <a:t> project</a:t>
            </a:r>
          </a:p>
          <a:p>
            <a:r>
              <a:rPr lang="en-US" sz="3200" dirty="0"/>
              <a:t>CERN </a:t>
            </a:r>
            <a:r>
              <a:rPr lang="en-US" sz="3200" dirty="0" err="1"/>
              <a:t>openlab</a:t>
            </a:r>
            <a:endParaRPr lang="en-US" sz="3200" dirty="0"/>
          </a:p>
          <a:p>
            <a:r>
              <a:rPr lang="en-US" sz="3200" dirty="0"/>
              <a:t>Oracle</a:t>
            </a:r>
          </a:p>
          <a:p>
            <a:endParaRPr lang="en-GB" sz="3200" dirty="0"/>
          </a:p>
        </p:txBody>
      </p:sp>
      <p:sp>
        <p:nvSpPr>
          <p:cNvPr id="13" name="Footer Placeholder 12"/>
          <p:cNvSpPr>
            <a:spLocks noGrp="1"/>
          </p:cNvSpPr>
          <p:nvPr>
            <p:ph type="ftr" sz="quarter" idx="17"/>
          </p:nvPr>
        </p:nvSpPr>
        <p:spPr/>
        <p:txBody>
          <a:bodyPr/>
          <a:lstStyle/>
          <a:p>
            <a:r>
              <a:rPr lang="en-GB" dirty="0"/>
              <a:t>CERN openlab Technical Workshop 22-23/01/2020</a:t>
            </a:r>
          </a:p>
        </p:txBody>
      </p:sp>
    </p:spTree>
    <p:extLst>
      <p:ext uri="{BB962C8B-B14F-4D97-AF65-F5344CB8AC3E}">
        <p14:creationId xmlns:p14="http://schemas.microsoft.com/office/powerpoint/2010/main" val="189392525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fontScale="90000"/>
          </a:bodyPr>
          <a:lstStyle/>
          <a:p>
            <a:r>
              <a:rPr lang="en-US" dirty="0"/>
              <a:t>Motivations and Vision</a:t>
            </a:r>
            <a:endParaRPr lang="en-GB" dirty="0"/>
          </a:p>
        </p:txBody>
      </p:sp>
      <p:sp>
        <p:nvSpPr>
          <p:cNvPr id="4" name="Footer Placeholder 3"/>
          <p:cNvSpPr>
            <a:spLocks noGrp="1"/>
          </p:cNvSpPr>
          <p:nvPr>
            <p:ph type="ftr" sz="quarter" idx="17"/>
          </p:nvPr>
        </p:nvSpPr>
        <p:spPr/>
        <p:txBody>
          <a:bodyPr/>
          <a:lstStyle/>
          <a:p>
            <a:r>
              <a:rPr lang="en-GB" dirty="0"/>
              <a:t>CERN openlab Technical Workshop 22-23/01/2020</a:t>
            </a:r>
          </a:p>
        </p:txBody>
      </p:sp>
      <p:pic>
        <p:nvPicPr>
          <p:cNvPr id="11" name="Image 6"/>
          <p:cNvPicPr>
            <a:picLocks noChangeAspect="1"/>
          </p:cNvPicPr>
          <p:nvPr/>
        </p:nvPicPr>
        <p:blipFill rotWithShape="1">
          <a:blip r:embed="rId3" cstate="hqprint">
            <a:extLst>
              <a:ext uri="{28A0092B-C50C-407E-A947-70E740481C1C}">
                <a14:useLocalDpi xmlns:a14="http://schemas.microsoft.com/office/drawing/2010/main"/>
              </a:ext>
            </a:extLst>
          </a:blip>
          <a:srcRect r="52077" b="69368"/>
          <a:stretch/>
        </p:blipFill>
        <p:spPr>
          <a:xfrm>
            <a:off x="838200" y="4961791"/>
            <a:ext cx="834585" cy="857820"/>
          </a:xfrm>
          <a:prstGeom prst="rect">
            <a:avLst/>
          </a:prstGeom>
        </p:spPr>
      </p:pic>
      <p:pic>
        <p:nvPicPr>
          <p:cNvPr id="12" name="Image 7"/>
          <p:cNvPicPr>
            <a:picLocks noChangeAspect="1"/>
          </p:cNvPicPr>
          <p:nvPr/>
        </p:nvPicPr>
        <p:blipFill rotWithShape="1">
          <a:blip r:embed="rId3" cstate="hqprint">
            <a:extLst>
              <a:ext uri="{28A0092B-C50C-407E-A947-70E740481C1C}">
                <a14:useLocalDpi xmlns:a14="http://schemas.microsoft.com/office/drawing/2010/main"/>
              </a:ext>
            </a:extLst>
          </a:blip>
          <a:srcRect t="34914" r="53367" b="34574"/>
          <a:stretch/>
        </p:blipFill>
        <p:spPr>
          <a:xfrm>
            <a:off x="838200" y="1530640"/>
            <a:ext cx="812100" cy="854440"/>
          </a:xfrm>
          <a:prstGeom prst="rect">
            <a:avLst/>
          </a:prstGeom>
        </p:spPr>
      </p:pic>
      <p:pic>
        <p:nvPicPr>
          <p:cNvPr id="13" name="Image 8"/>
          <p:cNvPicPr>
            <a:picLocks noChangeAspect="1"/>
          </p:cNvPicPr>
          <p:nvPr/>
        </p:nvPicPr>
        <p:blipFill rotWithShape="1">
          <a:blip r:embed="rId3" cstate="hqprint">
            <a:extLst>
              <a:ext uri="{28A0092B-C50C-407E-A947-70E740481C1C}">
                <a14:useLocalDpi xmlns:a14="http://schemas.microsoft.com/office/drawing/2010/main"/>
              </a:ext>
            </a:extLst>
          </a:blip>
          <a:srcRect t="71314" r="53723"/>
          <a:stretch/>
        </p:blipFill>
        <p:spPr>
          <a:xfrm>
            <a:off x="838200" y="3478121"/>
            <a:ext cx="805919" cy="803313"/>
          </a:xfrm>
          <a:prstGeom prst="rect">
            <a:avLst/>
          </a:prstGeom>
        </p:spPr>
      </p:pic>
      <p:sp>
        <p:nvSpPr>
          <p:cNvPr id="14" name="ZoneTexte 12"/>
          <p:cNvSpPr txBox="1"/>
          <p:nvPr/>
        </p:nvSpPr>
        <p:spPr>
          <a:xfrm>
            <a:off x="1824790" y="5070010"/>
            <a:ext cx="3857367" cy="923330"/>
          </a:xfrm>
          <a:prstGeom prst="rect">
            <a:avLst/>
          </a:prstGeom>
          <a:noFill/>
        </p:spPr>
        <p:txBody>
          <a:bodyPr wrap="square" rtlCol="0">
            <a:spAutoFit/>
          </a:bodyPr>
          <a:lstStyle/>
          <a:p>
            <a:r>
              <a:rPr lang="fr-FR" b="1" i="1" dirty="0">
                <a:solidFill>
                  <a:srgbClr val="18AF9B"/>
                </a:solidFill>
                <a:latin typeface="Arial" charset="0"/>
                <a:ea typeface="Arial" charset="0"/>
                <a:cs typeface="Arial" charset="0"/>
              </a:rPr>
              <a:t>CERN data intensive use-cases</a:t>
            </a:r>
            <a:r>
              <a:rPr lang="fr-FR" b="1" i="1" dirty="0">
                <a:solidFill>
                  <a:srgbClr val="2B7DC0"/>
                </a:solidFill>
                <a:latin typeface="Arial" charset="0"/>
                <a:ea typeface="Arial" charset="0"/>
                <a:cs typeface="Arial" charset="0"/>
              </a:rPr>
              <a:t> </a:t>
            </a:r>
            <a:r>
              <a:rPr lang="mr-IN" b="1" i="1" dirty="0">
                <a:solidFill>
                  <a:srgbClr val="2B7DC0"/>
                </a:solidFill>
                <a:latin typeface="Arial" charset="0"/>
                <a:ea typeface="Arial" charset="0"/>
                <a:cs typeface="Arial" charset="0"/>
              </a:rPr>
              <a:t>–</a:t>
            </a:r>
            <a:r>
              <a:rPr lang="fr-FR" b="1" i="1" dirty="0">
                <a:solidFill>
                  <a:srgbClr val="2B7DC0"/>
                </a:solidFill>
                <a:latin typeface="Arial" charset="0"/>
                <a:ea typeface="Arial" charset="0"/>
                <a:cs typeface="Arial" charset="0"/>
              </a:rPr>
              <a:t> </a:t>
            </a:r>
          </a:p>
          <a:p>
            <a:pPr marL="285750" indent="-285750">
              <a:buFont typeface="Arial" panose="020B0604020202020204" pitchFamily="34" charset="0"/>
              <a:buChar char="•"/>
            </a:pPr>
            <a:r>
              <a:rPr lang="fr-FR" b="1" i="1" dirty="0">
                <a:solidFill>
                  <a:srgbClr val="2B7DC0"/>
                </a:solidFill>
                <a:latin typeface="Arial" charset="0"/>
                <a:ea typeface="Arial" charset="0"/>
                <a:cs typeface="Arial" charset="0"/>
              </a:rPr>
              <a:t>High </a:t>
            </a:r>
            <a:r>
              <a:rPr lang="fr-FR" b="1" i="1" dirty="0" err="1">
                <a:solidFill>
                  <a:srgbClr val="2B7DC0"/>
                </a:solidFill>
                <a:latin typeface="Arial" charset="0"/>
                <a:ea typeface="Arial" charset="0"/>
                <a:cs typeface="Arial" charset="0"/>
              </a:rPr>
              <a:t>Energy</a:t>
            </a:r>
            <a:r>
              <a:rPr lang="fr-FR" b="1" i="1" dirty="0">
                <a:solidFill>
                  <a:srgbClr val="2B7DC0"/>
                </a:solidFill>
                <a:latin typeface="Arial" charset="0"/>
                <a:ea typeface="Arial" charset="0"/>
                <a:cs typeface="Arial" charset="0"/>
              </a:rPr>
              <a:t> </a:t>
            </a:r>
            <a:r>
              <a:rPr lang="fr-FR" b="1" i="1" dirty="0" err="1">
                <a:solidFill>
                  <a:srgbClr val="2B7DC0"/>
                </a:solidFill>
                <a:latin typeface="Arial" charset="0"/>
                <a:ea typeface="Arial" charset="0"/>
                <a:cs typeface="Arial" charset="0"/>
              </a:rPr>
              <a:t>Physics</a:t>
            </a:r>
            <a:endParaRPr lang="fr-FR" b="1" i="1" dirty="0">
              <a:solidFill>
                <a:srgbClr val="2B7DC0"/>
              </a:solidFill>
              <a:latin typeface="Arial" charset="0"/>
              <a:ea typeface="Arial" charset="0"/>
              <a:cs typeface="Arial" charset="0"/>
            </a:endParaRPr>
          </a:p>
          <a:p>
            <a:pPr marL="285750" indent="-285750">
              <a:buFont typeface="Arial" panose="020B0604020202020204" pitchFamily="34" charset="0"/>
              <a:buChar char="•"/>
            </a:pPr>
            <a:r>
              <a:rPr lang="fr-FR" b="1" i="1" dirty="0" err="1">
                <a:solidFill>
                  <a:srgbClr val="2B7DC0"/>
                </a:solidFill>
                <a:latin typeface="Arial" charset="0"/>
                <a:ea typeface="Arial" charset="0"/>
                <a:cs typeface="Arial" charset="0"/>
              </a:rPr>
              <a:t>Accelerators</a:t>
            </a:r>
            <a:endParaRPr lang="fr-FR" dirty="0">
              <a:solidFill>
                <a:srgbClr val="2B7DC0"/>
              </a:solidFill>
              <a:latin typeface="Arial" charset="0"/>
              <a:ea typeface="Arial" charset="0"/>
              <a:cs typeface="Arial" charset="0"/>
            </a:endParaRPr>
          </a:p>
        </p:txBody>
      </p:sp>
      <p:sp>
        <p:nvSpPr>
          <p:cNvPr id="15" name="ZoneTexte 13"/>
          <p:cNvSpPr txBox="1"/>
          <p:nvPr/>
        </p:nvSpPr>
        <p:spPr>
          <a:xfrm>
            <a:off x="1824790" y="1685455"/>
            <a:ext cx="3477718" cy="1200329"/>
          </a:xfrm>
          <a:prstGeom prst="rect">
            <a:avLst/>
          </a:prstGeom>
          <a:noFill/>
        </p:spPr>
        <p:txBody>
          <a:bodyPr wrap="square" rtlCol="0">
            <a:spAutoFit/>
          </a:bodyPr>
          <a:lstStyle/>
          <a:p>
            <a:r>
              <a:rPr lang="fr-FR" b="1" i="1" dirty="0" err="1">
                <a:solidFill>
                  <a:srgbClr val="18AF9B"/>
                </a:solidFill>
                <a:latin typeface="Arial" charset="0"/>
                <a:ea typeface="Arial" charset="0"/>
                <a:cs typeface="Arial" charset="0"/>
              </a:rPr>
              <a:t>Industry</a:t>
            </a:r>
            <a:r>
              <a:rPr lang="fr-FR" b="1" i="1" dirty="0">
                <a:solidFill>
                  <a:srgbClr val="18AF9B"/>
                </a:solidFill>
                <a:latin typeface="Arial" charset="0"/>
                <a:ea typeface="Arial" charset="0"/>
                <a:cs typeface="Arial" charset="0"/>
              </a:rPr>
              <a:t> </a:t>
            </a:r>
            <a:r>
              <a:rPr lang="fr-FR" b="1" i="1" dirty="0" err="1">
                <a:solidFill>
                  <a:srgbClr val="18AF9B"/>
                </a:solidFill>
                <a:latin typeface="Arial" charset="0"/>
                <a:ea typeface="Arial" charset="0"/>
                <a:cs typeface="Arial" charset="0"/>
              </a:rPr>
              <a:t>tools</a:t>
            </a:r>
            <a:r>
              <a:rPr lang="fr-FR" b="1" i="1" dirty="0">
                <a:solidFill>
                  <a:srgbClr val="2B7DC0"/>
                </a:solidFill>
                <a:latin typeface="Arial" charset="0"/>
                <a:ea typeface="Arial" charset="0"/>
                <a:cs typeface="Arial" charset="0"/>
              </a:rPr>
              <a:t> </a:t>
            </a:r>
            <a:r>
              <a:rPr lang="mr-IN" b="1" i="1" dirty="0">
                <a:solidFill>
                  <a:srgbClr val="2B7DC0"/>
                </a:solidFill>
                <a:latin typeface="Arial" charset="0"/>
                <a:ea typeface="Arial" charset="0"/>
                <a:cs typeface="Arial" charset="0"/>
              </a:rPr>
              <a:t>–</a:t>
            </a:r>
            <a:r>
              <a:rPr lang="fr-FR" b="1" i="1" dirty="0">
                <a:solidFill>
                  <a:srgbClr val="2B7DC0"/>
                </a:solidFill>
                <a:latin typeface="Arial" charset="0"/>
                <a:ea typeface="Arial" charset="0"/>
                <a:cs typeface="Arial" charset="0"/>
              </a:rPr>
              <a:t> </a:t>
            </a:r>
          </a:p>
          <a:p>
            <a:pPr marL="285750" indent="-285750">
              <a:buFont typeface="Arial" panose="020B0604020202020204" pitchFamily="34" charset="0"/>
              <a:buChar char="•"/>
            </a:pPr>
            <a:r>
              <a:rPr lang="fr-FR" b="1" i="1" dirty="0">
                <a:solidFill>
                  <a:srgbClr val="2B7DC0"/>
                </a:solidFill>
                <a:latin typeface="Arial" charset="0"/>
                <a:ea typeface="Arial" charset="0"/>
                <a:cs typeface="Arial" charset="0"/>
              </a:rPr>
              <a:t>Apache </a:t>
            </a:r>
            <a:r>
              <a:rPr lang="fr-FR" b="1" i="1" dirty="0" err="1">
                <a:solidFill>
                  <a:srgbClr val="2B7DC0"/>
                </a:solidFill>
                <a:latin typeface="Arial" charset="0"/>
                <a:ea typeface="Arial" charset="0"/>
                <a:cs typeface="Arial" charset="0"/>
              </a:rPr>
              <a:t>Spark</a:t>
            </a:r>
            <a:endParaRPr lang="fr-FR" b="1" i="1" dirty="0">
              <a:solidFill>
                <a:srgbClr val="2B7DC0"/>
              </a:solidFill>
              <a:latin typeface="Arial" charset="0"/>
              <a:ea typeface="Arial" charset="0"/>
              <a:cs typeface="Arial" charset="0"/>
            </a:endParaRPr>
          </a:p>
          <a:p>
            <a:pPr marL="285750" indent="-285750">
              <a:buFont typeface="Arial" panose="020B0604020202020204" pitchFamily="34" charset="0"/>
              <a:buChar char="•"/>
            </a:pPr>
            <a:r>
              <a:rPr lang="fr-FR" b="1" i="1" dirty="0" err="1">
                <a:solidFill>
                  <a:srgbClr val="2B7DC0"/>
                </a:solidFill>
                <a:latin typeface="Arial" charset="0"/>
                <a:ea typeface="Arial" charset="0"/>
                <a:cs typeface="Arial" charset="0"/>
              </a:rPr>
              <a:t>Tensorflow</a:t>
            </a:r>
            <a:endParaRPr lang="fr-FR" b="1" i="1" dirty="0">
              <a:solidFill>
                <a:srgbClr val="2B7DC0"/>
              </a:solidFill>
              <a:latin typeface="Arial" charset="0"/>
              <a:ea typeface="Arial" charset="0"/>
              <a:cs typeface="Arial" charset="0"/>
            </a:endParaRPr>
          </a:p>
          <a:p>
            <a:pPr marL="285750" indent="-285750">
              <a:buFont typeface="Arial" panose="020B0604020202020204" pitchFamily="34" charset="0"/>
              <a:buChar char="•"/>
            </a:pPr>
            <a:r>
              <a:rPr lang="fr-FR" b="1" i="1" dirty="0" err="1" smtClean="0">
                <a:solidFill>
                  <a:srgbClr val="2B7DC0"/>
                </a:solidFill>
                <a:latin typeface="Arial" charset="0"/>
                <a:ea typeface="Arial" charset="0"/>
                <a:cs typeface="Arial" charset="0"/>
              </a:rPr>
              <a:t>Kubernetes</a:t>
            </a:r>
            <a:endParaRPr lang="fr-FR" b="1" i="1" dirty="0">
              <a:solidFill>
                <a:srgbClr val="2B7DC0"/>
              </a:solidFill>
              <a:latin typeface="Arial" charset="0"/>
              <a:ea typeface="Arial" charset="0"/>
              <a:cs typeface="Arial" charset="0"/>
            </a:endParaRPr>
          </a:p>
        </p:txBody>
      </p:sp>
      <p:sp>
        <p:nvSpPr>
          <p:cNvPr id="16" name="ZoneTexte 14"/>
          <p:cNvSpPr txBox="1"/>
          <p:nvPr>
            <p:extLst>
              <p:ext uri="{D42A27DB-BD31-4B8C-83A1-F6EECF244321}">
                <p14:modId xmlns:p14="http://schemas.microsoft.com/office/powerpoint/2010/main" val="3627103771"/>
              </p:ext>
            </p:extLst>
          </p:nvPr>
        </p:nvSpPr>
        <p:spPr>
          <a:xfrm>
            <a:off x="1836738" y="3475038"/>
            <a:ext cx="4005434" cy="923925"/>
          </a:xfrm>
          <a:prstGeom prst="rect">
            <a:avLst/>
          </a:prstGeom>
          <a:noFill/>
        </p:spPr>
        <p:txBody>
          <a:bodyPr wrap="square" rtlCol="0" anchor="t">
            <a:spAutoFit/>
          </a:bodyPr>
          <a:lstStyle/>
          <a:p>
            <a:r>
              <a:rPr lang="fr-FR" b="1" i="1" dirty="0">
                <a:solidFill>
                  <a:srgbClr val="18AF9B"/>
                </a:solidFill>
                <a:latin typeface="Arial" charset="0"/>
                <a:ea typeface="Arial" charset="0"/>
                <a:cs typeface="Arial" charset="0"/>
              </a:rPr>
              <a:t>Cloud </a:t>
            </a:r>
            <a:r>
              <a:rPr lang="fr-FR" b="1" i="1" dirty="0" err="1">
                <a:solidFill>
                  <a:srgbClr val="18AF9B"/>
                </a:solidFill>
                <a:latin typeface="Arial" charset="0"/>
                <a:ea typeface="Arial" charset="0"/>
                <a:cs typeface="Arial" charset="0"/>
              </a:rPr>
              <a:t>resources</a:t>
            </a:r>
            <a:r>
              <a:rPr lang="fr-FR" b="1" i="1" dirty="0">
                <a:solidFill>
                  <a:srgbClr val="2B7DC0"/>
                </a:solidFill>
                <a:latin typeface="Arial" charset="0"/>
                <a:ea typeface="Arial" charset="0"/>
                <a:cs typeface="Arial" charset="0"/>
              </a:rPr>
              <a:t> </a:t>
            </a:r>
            <a:r>
              <a:rPr lang="mr-IN" b="1" i="1">
                <a:solidFill>
                  <a:srgbClr val="2B7DC0"/>
                </a:solidFill>
                <a:latin typeface="Arial" charset="0"/>
                <a:ea typeface="Arial" charset="0"/>
                <a:cs typeface="Arial" charset="0"/>
              </a:rPr>
              <a:t>–</a:t>
            </a:r>
            <a:r>
              <a:rPr lang="fr-FR" b="1" i="1" dirty="0">
                <a:solidFill>
                  <a:srgbClr val="2B7DC0"/>
                </a:solidFill>
                <a:latin typeface="Arial" charset="0"/>
                <a:ea typeface="Arial" charset="0"/>
                <a:cs typeface="Arial" charset="0"/>
              </a:rPr>
              <a:t> </a:t>
            </a:r>
          </a:p>
          <a:p>
            <a:pPr marL="285750" indent="-285750">
              <a:buFont typeface="Arial" panose="020B0604020202020204" pitchFamily="34" charset="0"/>
              <a:buChar char="•"/>
            </a:pPr>
            <a:r>
              <a:rPr lang="fr-FR" b="1" i="1" dirty="0">
                <a:solidFill>
                  <a:srgbClr val="2B7DC0"/>
                </a:solidFill>
                <a:latin typeface="Arial" charset="0"/>
                <a:ea typeface="Arial" charset="0"/>
                <a:cs typeface="Arial" charset="0"/>
              </a:rPr>
              <a:t>CERN cloud (</a:t>
            </a:r>
            <a:r>
              <a:rPr lang="fr-FR" b="1" i="1" dirty="0" err="1">
                <a:solidFill>
                  <a:srgbClr val="2B7DC0"/>
                </a:solidFill>
                <a:latin typeface="Arial" charset="0"/>
                <a:ea typeface="Arial" charset="0"/>
                <a:cs typeface="Arial" charset="0"/>
              </a:rPr>
              <a:t>Openstack</a:t>
            </a:r>
            <a:r>
              <a:rPr lang="fr-FR" b="1" i="1" dirty="0">
                <a:solidFill>
                  <a:srgbClr val="2B7DC0"/>
                </a:solidFill>
                <a:latin typeface="Arial" charset="0"/>
                <a:ea typeface="Arial" charset="0"/>
                <a:cs typeface="Arial" charset="0"/>
              </a:rPr>
              <a:t>)</a:t>
            </a:r>
          </a:p>
          <a:p>
            <a:pPr marL="285750" indent="-285750">
              <a:buFont typeface="Arial" panose="020B0604020202020204" pitchFamily="34" charset="0"/>
              <a:buChar char="•"/>
            </a:pPr>
            <a:r>
              <a:rPr lang="fr-FR" b="1" i="1" dirty="0">
                <a:solidFill>
                  <a:srgbClr val="2B7DC0"/>
                </a:solidFill>
                <a:latin typeface="Arial" charset="0"/>
                <a:ea typeface="Arial" charset="0"/>
                <a:cs typeface="Arial" charset="0"/>
              </a:rPr>
              <a:t>OCI: Oracle Cloud Infrastructure</a:t>
            </a:r>
          </a:p>
        </p:txBody>
      </p:sp>
      <p:pic>
        <p:nvPicPr>
          <p:cNvPr id="17" name="Image 11"/>
          <p:cNvPicPr>
            <a:picLocks noChangeAspect="1"/>
          </p:cNvPicPr>
          <p:nvPr/>
        </p:nvPicPr>
        <p:blipFill rotWithShape="1">
          <a:blip r:embed="rId3" cstate="hqprint">
            <a:extLst>
              <a:ext uri="{28A0092B-C50C-407E-A947-70E740481C1C}">
                <a14:useLocalDpi xmlns:a14="http://schemas.microsoft.com/office/drawing/2010/main"/>
              </a:ext>
            </a:extLst>
          </a:blip>
          <a:srcRect l="54297" t="71047"/>
          <a:stretch/>
        </p:blipFill>
        <p:spPr>
          <a:xfrm>
            <a:off x="7108883" y="3162783"/>
            <a:ext cx="830119" cy="810809"/>
          </a:xfrm>
          <a:prstGeom prst="rect">
            <a:avLst/>
          </a:prstGeom>
        </p:spPr>
      </p:pic>
      <p:sp>
        <p:nvSpPr>
          <p:cNvPr id="18" name="ZoneTexte 12"/>
          <p:cNvSpPr txBox="1"/>
          <p:nvPr/>
        </p:nvSpPr>
        <p:spPr>
          <a:xfrm>
            <a:off x="7944201" y="3106522"/>
            <a:ext cx="3477718" cy="923330"/>
          </a:xfrm>
          <a:prstGeom prst="rect">
            <a:avLst/>
          </a:prstGeom>
          <a:noFill/>
        </p:spPr>
        <p:txBody>
          <a:bodyPr wrap="square" rtlCol="0">
            <a:spAutoFit/>
          </a:bodyPr>
          <a:lstStyle/>
          <a:p>
            <a:r>
              <a:rPr lang="en-US" b="1" dirty="0">
                <a:solidFill>
                  <a:srgbClr val="03CF78"/>
                </a:solidFill>
                <a:latin typeface="Arial" charset="0"/>
                <a:ea typeface="Arial" charset="0"/>
                <a:cs typeface="Arial" charset="0"/>
              </a:rPr>
              <a:t>Reduce costs</a:t>
            </a:r>
          </a:p>
          <a:p>
            <a:r>
              <a:rPr lang="en-US" b="1" dirty="0">
                <a:solidFill>
                  <a:srgbClr val="03CF78"/>
                </a:solidFill>
                <a:latin typeface="Arial" charset="0"/>
                <a:ea typeface="Arial" charset="0"/>
                <a:cs typeface="Arial" charset="0"/>
              </a:rPr>
              <a:t>Improve performance</a:t>
            </a:r>
          </a:p>
          <a:p>
            <a:r>
              <a:rPr lang="en-US" b="1" dirty="0">
                <a:solidFill>
                  <a:srgbClr val="03CF78"/>
                </a:solidFill>
                <a:latin typeface="Arial" charset="0"/>
                <a:ea typeface="Arial" charset="0"/>
                <a:cs typeface="Arial" charset="0"/>
              </a:rPr>
              <a:t>Enable new types of analysis</a:t>
            </a:r>
            <a:endParaRPr lang="fr-FR" dirty="0">
              <a:solidFill>
                <a:srgbClr val="03CF78"/>
              </a:solidFill>
              <a:latin typeface="Arial" charset="0"/>
              <a:ea typeface="Arial" charset="0"/>
              <a:cs typeface="Arial" charset="0"/>
            </a:endParaRPr>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81299" y="1468068"/>
            <a:ext cx="1235999" cy="643484"/>
          </a:xfrm>
          <a:prstGeom prst="rect">
            <a:avLst/>
          </a:prstGeom>
        </p:spPr>
      </p:pic>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336299" y="2256068"/>
            <a:ext cx="681258" cy="728650"/>
          </a:xfrm>
          <a:prstGeom prst="rect">
            <a:avLst/>
          </a:prstGeom>
        </p:spPr>
      </p:pic>
      <p:pic>
        <p:nvPicPr>
          <p:cNvPr id="5" name="Picture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313363" y="4023848"/>
            <a:ext cx="1976155" cy="1040277"/>
          </a:xfrm>
          <a:prstGeom prst="rect">
            <a:avLst/>
          </a:prstGeom>
        </p:spPr>
      </p:pic>
      <p:sp>
        <p:nvSpPr>
          <p:cNvPr id="7" name="TextBox 6"/>
          <p:cNvSpPr txBox="1"/>
          <p:nvPr/>
        </p:nvSpPr>
        <p:spPr>
          <a:xfrm>
            <a:off x="7360171" y="2593603"/>
            <a:ext cx="3993630" cy="461665"/>
          </a:xfrm>
          <a:prstGeom prst="rect">
            <a:avLst/>
          </a:prstGeom>
          <a:noFill/>
        </p:spPr>
        <p:txBody>
          <a:bodyPr wrap="square" rtlCol="0">
            <a:spAutoFit/>
          </a:bodyPr>
          <a:lstStyle/>
          <a:p>
            <a:r>
              <a:rPr lang="en-US" sz="2400" b="1" dirty="0">
                <a:solidFill>
                  <a:srgbClr val="2A7DBF"/>
                </a:solidFill>
                <a:latin typeface="Arial" charset="0"/>
                <a:ea typeface="Arial" charset="0"/>
                <a:cs typeface="Arial" charset="0"/>
              </a:rPr>
              <a:t>Modern analytics platform </a:t>
            </a:r>
            <a:endParaRPr lang="en-GB" sz="2400" b="1" dirty="0">
              <a:solidFill>
                <a:srgbClr val="2A7DBF"/>
              </a:solidFill>
              <a:latin typeface="Arial" charset="0"/>
              <a:ea typeface="Arial" charset="0"/>
              <a:cs typeface="Arial" charset="0"/>
            </a:endParaRPr>
          </a:p>
        </p:txBody>
      </p:sp>
    </p:spTree>
    <p:extLst>
      <p:ext uri="{BB962C8B-B14F-4D97-AF65-F5344CB8AC3E}">
        <p14:creationId xmlns:p14="http://schemas.microsoft.com/office/powerpoint/2010/main" val="25154354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The </a:t>
            </a:r>
            <a:r>
              <a:rPr lang="fr-FR" dirty="0" err="1" smtClean="0"/>
              <a:t>Ecosystem</a:t>
            </a:r>
            <a:endParaRPr lang="fr-FR" dirty="0"/>
          </a:p>
        </p:txBody>
      </p:sp>
      <p:sp>
        <p:nvSpPr>
          <p:cNvPr id="4" name="Content Placeholder 3"/>
          <p:cNvSpPr>
            <a:spLocks noGrp="1"/>
          </p:cNvSpPr>
          <p:nvPr>
            <p:ph idx="1"/>
            <p:extLst>
              <p:ext uri="{D42A27DB-BD31-4B8C-83A1-F6EECF244321}">
                <p14:modId xmlns:p14="http://schemas.microsoft.com/office/powerpoint/2010/main" val="1052750967"/>
              </p:ext>
            </p:extLst>
          </p:nvPr>
        </p:nvSpPr>
        <p:spPr>
          <a:xfrm>
            <a:off x="748145" y="1825624"/>
            <a:ext cx="10688781" cy="3566183"/>
          </a:xfrm>
        </p:spPr>
        <p:txBody>
          <a:bodyPr vert="horz" lIns="91440" tIns="45720" rIns="91440" bIns="45720" rtlCol="0" anchor="t">
            <a:noAutofit/>
          </a:bodyPr>
          <a:lstStyle/>
          <a:p>
            <a:pPr marL="342900" indent="-342900">
              <a:buFont typeface="Arial" panose="020B0604020202020204" pitchFamily="34" charset="0"/>
              <a:buChar char="•"/>
            </a:pPr>
            <a:r>
              <a:rPr lang="en-US" dirty="0"/>
              <a:t>Now, many open source tools are available:</a:t>
            </a:r>
          </a:p>
          <a:p>
            <a:pPr marL="800100" lvl="1" indent="-342900">
              <a:lnSpc>
                <a:spcPct val="200000"/>
              </a:lnSpc>
              <a:buFont typeface="Arial" panose="020B0604020202020204" pitchFamily="34" charset="0"/>
              <a:buChar char="•"/>
            </a:pPr>
            <a:r>
              <a:rPr lang="en-US" dirty="0"/>
              <a:t>Systems (Apache Hadoop, Kafka)</a:t>
            </a:r>
          </a:p>
          <a:p>
            <a:pPr marL="800100" lvl="1" indent="-342900">
              <a:lnSpc>
                <a:spcPct val="200000"/>
              </a:lnSpc>
              <a:buFont typeface="Arial" panose="020B0604020202020204" pitchFamily="34" charset="0"/>
              <a:buChar char="•"/>
            </a:pPr>
            <a:r>
              <a:rPr lang="en-US" dirty="0"/>
              <a:t>General purpose libraries (</a:t>
            </a:r>
            <a:r>
              <a:rPr lang="en-US" dirty="0" err="1"/>
              <a:t>Numpy</a:t>
            </a:r>
            <a:r>
              <a:rPr lang="en-US" dirty="0"/>
              <a:t>, Pandas, Apache Spark)</a:t>
            </a:r>
          </a:p>
          <a:p>
            <a:pPr marL="800100" lvl="1" indent="-342900">
              <a:lnSpc>
                <a:spcPct val="200000"/>
              </a:lnSpc>
              <a:buFont typeface="Arial" panose="020B0604020202020204" pitchFamily="34" charset="0"/>
              <a:buChar char="•"/>
            </a:pPr>
            <a:r>
              <a:rPr lang="en-US" dirty="0"/>
              <a:t>Machine Learning frameworks (</a:t>
            </a:r>
            <a:r>
              <a:rPr lang="en-US" dirty="0" err="1"/>
              <a:t>Tensorflow</a:t>
            </a:r>
            <a:r>
              <a:rPr lang="en-US" dirty="0"/>
              <a:t>, </a:t>
            </a:r>
            <a:r>
              <a:rPr lang="en-US" dirty="0" err="1"/>
              <a:t>Pytorch</a:t>
            </a:r>
            <a:r>
              <a:rPr lang="en-US" dirty="0" smtClean="0"/>
              <a:t>…)</a:t>
            </a:r>
          </a:p>
          <a:p>
            <a:pPr marL="342900" indent="-342900">
              <a:buFont typeface="Arial" panose="020B0604020202020204" pitchFamily="34" charset="0"/>
              <a:buChar char="•"/>
            </a:pPr>
            <a:r>
              <a:rPr lang="en-US" dirty="0"/>
              <a:t>Elasticity and separation of computing and storage</a:t>
            </a:r>
            <a:endParaRPr lang="en-US" sz="2000" dirty="0"/>
          </a:p>
          <a:p>
            <a:pPr marL="800100" lvl="1" indent="-342900" hangingPunct="0">
              <a:spcBef>
                <a:spcPts val="1417"/>
              </a:spcBef>
              <a:buSzPct val="75000"/>
              <a:buFont typeface="Arial" panose="020B0604020202020204" pitchFamily="34" charset="0"/>
              <a:buChar char="•"/>
            </a:pPr>
            <a:r>
              <a:rPr lang="en-US" dirty="0">
                <a:highlight>
                  <a:scrgbClr r="0" g="0" b="0">
                    <a:alpha val="0"/>
                  </a:scrgbClr>
                </a:highlight>
                <a:latin typeface="Arial" panose="020B0604020202020204" pitchFamily="34" charset="0"/>
                <a:cs typeface="Arial" panose="020B0604020202020204" pitchFamily="34" charset="0"/>
              </a:rPr>
              <a:t>Growth on demand </a:t>
            </a:r>
          </a:p>
          <a:p>
            <a:pPr marL="800100" lvl="1" indent="-342900" hangingPunct="0">
              <a:spcBef>
                <a:spcPts val="1417"/>
              </a:spcBef>
              <a:buSzPct val="75000"/>
              <a:buFont typeface="Arial" panose="020B0604020202020204" pitchFamily="34" charset="0"/>
              <a:buChar char="•"/>
            </a:pPr>
            <a:r>
              <a:rPr lang="en-US" dirty="0">
                <a:highlight>
                  <a:scrgbClr r="0" g="0" b="0">
                    <a:alpha val="0"/>
                  </a:scrgbClr>
                </a:highlight>
                <a:latin typeface="Arial" panose="020B0604020202020204" pitchFamily="34" charset="0"/>
                <a:cs typeface="Arial" panose="020B0604020202020204" pitchFamily="34" charset="0"/>
              </a:rPr>
              <a:t>Wide range of solutions (HW and SW)</a:t>
            </a:r>
          </a:p>
          <a:p>
            <a:pPr marL="342900" indent="-342900">
              <a:lnSpc>
                <a:spcPct val="200000"/>
              </a:lnSpc>
              <a:buFont typeface="Arial" panose="020B0604020202020204" pitchFamily="34" charset="0"/>
              <a:buChar char="•"/>
            </a:pPr>
            <a:endParaRPr lang="en-US" sz="2000" dirty="0"/>
          </a:p>
          <a:p>
            <a:pPr marL="342900" indent="-342900">
              <a:buFont typeface="Arial" panose="020B0604020202020204" pitchFamily="34" charset="0"/>
              <a:buChar char="•"/>
            </a:pPr>
            <a:endParaRPr lang="en-US" dirty="0"/>
          </a:p>
        </p:txBody>
      </p:sp>
      <p:sp>
        <p:nvSpPr>
          <p:cNvPr id="9" name="Text Placeholder 8"/>
          <p:cNvSpPr>
            <a:spLocks noGrp="1"/>
          </p:cNvSpPr>
          <p:nvPr>
            <p:ph type="body" sz="quarter" idx="13"/>
          </p:nvPr>
        </p:nvSpPr>
        <p:spPr/>
        <p:txBody>
          <a:bodyPr/>
          <a:lstStyle/>
          <a:p>
            <a:endParaRPr lang="en-GB"/>
          </a:p>
        </p:txBody>
      </p:sp>
      <p:sp>
        <p:nvSpPr>
          <p:cNvPr id="12" name="Footer Placeholder 11"/>
          <p:cNvSpPr>
            <a:spLocks noGrp="1"/>
          </p:cNvSpPr>
          <p:nvPr>
            <p:ph type="ftr" sz="quarter" idx="17"/>
          </p:nvPr>
        </p:nvSpPr>
        <p:spPr/>
        <p:txBody>
          <a:bodyPr/>
          <a:lstStyle/>
          <a:p>
            <a:r>
              <a:rPr lang="en-GB" dirty="0"/>
              <a:t>CERN openlab Technical Workshop 22-23/01/2020</a:t>
            </a:r>
          </a:p>
        </p:txBody>
      </p:sp>
    </p:spTree>
    <p:extLst>
      <p:ext uri="{BB962C8B-B14F-4D97-AF65-F5344CB8AC3E}">
        <p14:creationId xmlns:p14="http://schemas.microsoft.com/office/powerpoint/2010/main" val="112647663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err="1"/>
              <a:t>Complexity</a:t>
            </a:r>
            <a:r>
              <a:rPr lang="fr-FR" dirty="0"/>
              <a:t> of Advanced </a:t>
            </a:r>
            <a:r>
              <a:rPr lang="fr-FR" dirty="0" err="1"/>
              <a:t>Analytics</a:t>
            </a:r>
            <a:endParaRPr lang="fr-FR" dirty="0"/>
          </a:p>
        </p:txBody>
      </p:sp>
      <p:sp>
        <p:nvSpPr>
          <p:cNvPr id="3" name="Content Placeholder 2"/>
          <p:cNvSpPr>
            <a:spLocks noGrp="1"/>
          </p:cNvSpPr>
          <p:nvPr>
            <p:ph idx="1"/>
          </p:nvPr>
        </p:nvSpPr>
        <p:spPr>
          <a:xfrm>
            <a:off x="1019331" y="5228392"/>
            <a:ext cx="10417594" cy="857616"/>
          </a:xfrm>
        </p:spPr>
        <p:txBody>
          <a:bodyPr>
            <a:normAutofit/>
          </a:bodyPr>
          <a:lstStyle/>
          <a:p>
            <a:r>
              <a:rPr lang="en-GB" sz="1800" dirty="0"/>
              <a:t>“Hidden Technical Debt in Machine Learning Systems”, D. </a:t>
            </a:r>
            <a:r>
              <a:rPr lang="en-GB" sz="1800" dirty="0" err="1" smtClean="0"/>
              <a:t>Sculley</a:t>
            </a:r>
            <a:r>
              <a:rPr lang="en-GB" sz="1800" dirty="0" smtClean="0"/>
              <a:t> et </a:t>
            </a:r>
            <a:r>
              <a:rPr lang="en-GB" sz="1800" dirty="0"/>
              <a:t>al. (Google), paper at NIPS 2015</a:t>
            </a:r>
          </a:p>
        </p:txBody>
      </p:sp>
      <p:sp>
        <p:nvSpPr>
          <p:cNvPr id="4" name="Text Placeholder 3"/>
          <p:cNvSpPr>
            <a:spLocks noGrp="1"/>
          </p:cNvSpPr>
          <p:nvPr>
            <p:ph type="body" sz="quarter" idx="13"/>
          </p:nvPr>
        </p:nvSpPr>
        <p:spPr/>
        <p:txBody>
          <a:bodyPr/>
          <a:lstStyle/>
          <a:p>
            <a:endParaRPr lang="en-GB" dirty="0"/>
          </a:p>
        </p:txBody>
      </p:sp>
      <p:sp>
        <p:nvSpPr>
          <p:cNvPr id="12" name="Footer Placeholder 11"/>
          <p:cNvSpPr>
            <a:spLocks noGrp="1"/>
          </p:cNvSpPr>
          <p:nvPr>
            <p:ph type="ftr" sz="quarter" idx="17"/>
          </p:nvPr>
        </p:nvSpPr>
        <p:spPr/>
        <p:txBody>
          <a:bodyPr/>
          <a:lstStyle/>
          <a:p>
            <a:r>
              <a:rPr lang="en-GB" dirty="0"/>
              <a:t>CERN openlab Technical Workshop 22-23/01/2020</a:t>
            </a:r>
          </a:p>
        </p:txBody>
      </p:sp>
      <p:pic>
        <p:nvPicPr>
          <p:cNvPr id="10" name="Picture 1">
            <a:extLst/>
          </p:cNvPr>
          <p:cNvPicPr>
            <a:picLocks noChangeAspect="1"/>
          </p:cNvPicPr>
          <p:nvPr/>
        </p:nvPicPr>
        <p:blipFill>
          <a:blip r:embed="rId3">
            <a:lum/>
            <a:alphaModFix/>
          </a:blip>
          <a:srcRect/>
          <a:stretch>
            <a:fillRect/>
          </a:stretch>
        </p:blipFill>
        <p:spPr>
          <a:xfrm>
            <a:off x="1661326" y="1491882"/>
            <a:ext cx="9356444" cy="3419312"/>
          </a:xfrm>
          <a:prstGeom prst="rect">
            <a:avLst/>
          </a:prstGeom>
          <a:noFill/>
          <a:ln>
            <a:noFill/>
          </a:ln>
        </p:spPr>
      </p:pic>
    </p:spTree>
    <p:extLst>
      <p:ext uri="{BB962C8B-B14F-4D97-AF65-F5344CB8AC3E}">
        <p14:creationId xmlns:p14="http://schemas.microsoft.com/office/powerpoint/2010/main" val="49921572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9788" y="566090"/>
            <a:ext cx="10515600" cy="549275"/>
          </a:xfrm>
        </p:spPr>
        <p:txBody>
          <a:bodyPr>
            <a:normAutofit fontScale="90000"/>
          </a:bodyPr>
          <a:lstStyle/>
          <a:p>
            <a:r>
              <a:rPr lang="en-US" dirty="0">
                <a:latin typeface="Arial Black" panose="020B0A04020102020204" pitchFamily="34" charset="0"/>
                <a:cs typeface="Arial" panose="020B0604020202020204" pitchFamily="34" charset="0"/>
              </a:rPr>
              <a:t>Analytics Platform</a:t>
            </a:r>
            <a:endParaRPr lang="fr-FR" dirty="0">
              <a:latin typeface="Arial Black" panose="020B0A04020102020204" pitchFamily="34" charset="0"/>
              <a:cs typeface="Arial" panose="020B0604020202020204" pitchFamily="34" charset="0"/>
            </a:endParaRPr>
          </a:p>
        </p:txBody>
      </p:sp>
      <p:sp>
        <p:nvSpPr>
          <p:cNvPr id="12" name="Footer Placeholder 11"/>
          <p:cNvSpPr>
            <a:spLocks noGrp="1"/>
          </p:cNvSpPr>
          <p:nvPr>
            <p:ph type="ftr" sz="quarter" idx="17"/>
          </p:nvPr>
        </p:nvSpPr>
        <p:spPr/>
        <p:txBody>
          <a:bodyPr/>
          <a:lstStyle/>
          <a:p>
            <a:r>
              <a:rPr lang="en-GB" dirty="0"/>
              <a:t>CERN openlab Technical Workshop 22-23/01/2020</a:t>
            </a:r>
          </a:p>
        </p:txBody>
      </p:sp>
      <p:grpSp>
        <p:nvGrpSpPr>
          <p:cNvPr id="3" name="Group 2"/>
          <p:cNvGrpSpPr/>
          <p:nvPr/>
        </p:nvGrpSpPr>
        <p:grpSpPr>
          <a:xfrm>
            <a:off x="314793" y="1121283"/>
            <a:ext cx="11409771" cy="4500059"/>
            <a:chOff x="314793" y="1121283"/>
            <a:chExt cx="11409771" cy="4500059"/>
          </a:xfrm>
        </p:grpSpPr>
        <p:pic>
          <p:nvPicPr>
            <p:cNvPr id="10" name="Picture 9"/>
            <p:cNvPicPr>
              <a:picLocks noChangeAspect="1"/>
            </p:cNvPicPr>
            <p:nvPr/>
          </p:nvPicPr>
          <p:blipFill>
            <a:blip r:embed="rId3"/>
            <a:stretch>
              <a:fillRect/>
            </a:stretch>
          </p:blipFill>
          <p:spPr>
            <a:xfrm>
              <a:off x="7719514" y="3571046"/>
              <a:ext cx="1233985" cy="545010"/>
            </a:xfrm>
            <a:prstGeom prst="rect">
              <a:avLst/>
            </a:prstGeom>
          </p:spPr>
        </p:pic>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50347" y="5087930"/>
              <a:ext cx="1325728" cy="428790"/>
            </a:xfrm>
            <a:prstGeom prst="rect">
              <a:avLst/>
            </a:prstGeom>
          </p:spPr>
        </p:pic>
        <p:pic>
          <p:nvPicPr>
            <p:cNvPr id="13" name="Picture 12"/>
            <p:cNvPicPr>
              <a:picLocks noChangeAspect="1"/>
            </p:cNvPicPr>
            <p:nvPr/>
          </p:nvPicPr>
          <p:blipFill>
            <a:blip r:embed="rId5"/>
            <a:stretch>
              <a:fillRect/>
            </a:stretch>
          </p:blipFill>
          <p:spPr>
            <a:xfrm>
              <a:off x="4797686" y="2546594"/>
              <a:ext cx="1694001" cy="882406"/>
            </a:xfrm>
            <a:prstGeom prst="rect">
              <a:avLst/>
            </a:prstGeom>
          </p:spPr>
        </p:pic>
        <p:pic>
          <p:nvPicPr>
            <p:cNvPr id="14" name="Picture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195206" y="1121283"/>
              <a:ext cx="898963" cy="1042797"/>
            </a:xfrm>
            <a:prstGeom prst="rect">
              <a:avLst/>
            </a:prstGeom>
          </p:spPr>
        </p:pic>
        <p:cxnSp>
          <p:nvCxnSpPr>
            <p:cNvPr id="15" name="Straight Arrow Connector 14"/>
            <p:cNvCxnSpPr>
              <a:stCxn id="14" idx="2"/>
            </p:cNvCxnSpPr>
            <p:nvPr/>
          </p:nvCxnSpPr>
          <p:spPr>
            <a:xfrm flipH="1">
              <a:off x="5644687" y="2164080"/>
              <a:ext cx="1" cy="573024"/>
            </a:xfrm>
            <a:prstGeom prst="straightConnector1">
              <a:avLst/>
            </a:prstGeom>
            <a:ln w="38100">
              <a:solidFill>
                <a:srgbClr val="000000"/>
              </a:solidFill>
              <a:tailEnd type="triangle"/>
            </a:ln>
            <a:effectLst/>
          </p:spPr>
          <p:style>
            <a:lnRef idx="2">
              <a:schemeClr val="accent6"/>
            </a:lnRef>
            <a:fillRef idx="0">
              <a:schemeClr val="accent6"/>
            </a:fillRef>
            <a:effectRef idx="1">
              <a:schemeClr val="accent6"/>
            </a:effectRef>
            <a:fontRef idx="minor">
              <a:schemeClr val="tx1"/>
            </a:fontRef>
          </p:style>
        </p:cxnSp>
        <p:cxnSp>
          <p:nvCxnSpPr>
            <p:cNvPr id="16" name="Straight Arrow Connector 15"/>
            <p:cNvCxnSpPr/>
            <p:nvPr/>
          </p:nvCxnSpPr>
          <p:spPr>
            <a:xfrm flipH="1">
              <a:off x="5603340" y="3487529"/>
              <a:ext cx="1" cy="573024"/>
            </a:xfrm>
            <a:prstGeom prst="straightConnector1">
              <a:avLst/>
            </a:prstGeom>
            <a:ln w="38100">
              <a:solidFill>
                <a:srgbClr val="000000"/>
              </a:solidFill>
              <a:tailEnd type="triangle"/>
            </a:ln>
            <a:effectLst/>
          </p:spPr>
          <p:style>
            <a:lnRef idx="2">
              <a:schemeClr val="accent6"/>
            </a:lnRef>
            <a:fillRef idx="0">
              <a:schemeClr val="accent6"/>
            </a:fillRef>
            <a:effectRef idx="1">
              <a:schemeClr val="accent6"/>
            </a:effectRef>
            <a:fontRef idx="minor">
              <a:schemeClr val="tx1"/>
            </a:fontRef>
          </p:style>
        </p:cxnSp>
        <p:cxnSp>
          <p:nvCxnSpPr>
            <p:cNvPr id="17" name="Straight Arrow Connector 16"/>
            <p:cNvCxnSpPr/>
            <p:nvPr/>
          </p:nvCxnSpPr>
          <p:spPr>
            <a:xfrm flipH="1">
              <a:off x="3453369" y="3429000"/>
              <a:ext cx="1300198" cy="571976"/>
            </a:xfrm>
            <a:prstGeom prst="straightConnector1">
              <a:avLst/>
            </a:prstGeom>
            <a:ln w="38100">
              <a:solidFill>
                <a:srgbClr val="000000"/>
              </a:solidFill>
              <a:tailEnd type="triangle"/>
            </a:ln>
            <a:effectLst/>
          </p:spPr>
          <p:style>
            <a:lnRef idx="2">
              <a:schemeClr val="accent6"/>
            </a:lnRef>
            <a:fillRef idx="0">
              <a:schemeClr val="accent6"/>
            </a:fillRef>
            <a:effectRef idx="1">
              <a:schemeClr val="accent6"/>
            </a:effectRef>
            <a:fontRef idx="minor">
              <a:schemeClr val="tx1"/>
            </a:fontRef>
          </p:style>
        </p:cxnSp>
        <p:cxnSp>
          <p:nvCxnSpPr>
            <p:cNvPr id="18" name="Straight Arrow Connector 17"/>
            <p:cNvCxnSpPr/>
            <p:nvPr/>
          </p:nvCxnSpPr>
          <p:spPr>
            <a:xfrm>
              <a:off x="6237027" y="3429000"/>
              <a:ext cx="1340156" cy="733568"/>
            </a:xfrm>
            <a:prstGeom prst="straightConnector1">
              <a:avLst/>
            </a:prstGeom>
            <a:ln w="38100">
              <a:solidFill>
                <a:srgbClr val="000000"/>
              </a:solidFill>
              <a:tailEnd type="triangle"/>
            </a:ln>
            <a:effectLst/>
          </p:spPr>
          <p:style>
            <a:lnRef idx="2">
              <a:schemeClr val="accent6"/>
            </a:lnRef>
            <a:fillRef idx="0">
              <a:schemeClr val="accent6"/>
            </a:fillRef>
            <a:effectRef idx="1">
              <a:schemeClr val="accent6"/>
            </a:effectRef>
            <a:fontRef idx="minor">
              <a:schemeClr val="tx1"/>
            </a:fontRef>
          </p:style>
        </p:cxnSp>
        <p:pic>
          <p:nvPicPr>
            <p:cNvPr id="19" name="Picture 1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238646" y="4162568"/>
              <a:ext cx="729387" cy="729387"/>
            </a:xfrm>
            <a:prstGeom prst="rect">
              <a:avLst/>
            </a:prstGeom>
          </p:spPr>
        </p:pic>
        <p:sp>
          <p:nvSpPr>
            <p:cNvPr id="20" name="TextBox 19"/>
            <p:cNvSpPr txBox="1"/>
            <p:nvPr/>
          </p:nvSpPr>
          <p:spPr>
            <a:xfrm>
              <a:off x="4753567" y="4967785"/>
              <a:ext cx="1637731" cy="369332"/>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HEP software</a:t>
              </a:r>
              <a:endParaRPr lang="en-GB" dirty="0">
                <a:latin typeface="Arial" panose="020B0604020202020204" pitchFamily="34" charset="0"/>
                <a:cs typeface="Arial" panose="020B0604020202020204" pitchFamily="34" charset="0"/>
              </a:endParaRPr>
            </a:p>
          </p:txBody>
        </p:sp>
        <p:sp>
          <p:nvSpPr>
            <p:cNvPr id="21" name="Rounded Rectangle 20"/>
            <p:cNvSpPr/>
            <p:nvPr/>
          </p:nvSpPr>
          <p:spPr>
            <a:xfrm>
              <a:off x="7685964" y="3524535"/>
              <a:ext cx="1301087" cy="638033"/>
            </a:xfrm>
            <a:prstGeom prst="roundRect">
              <a:avLst/>
            </a:prstGeom>
            <a:noFill/>
            <a:ln w="25400">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22" name="Rounded Rectangle 21"/>
            <p:cNvSpPr/>
            <p:nvPr/>
          </p:nvSpPr>
          <p:spPr>
            <a:xfrm>
              <a:off x="7685964" y="4253922"/>
              <a:ext cx="1301087" cy="638033"/>
            </a:xfrm>
            <a:prstGeom prst="roundRect">
              <a:avLst/>
            </a:prstGeom>
            <a:noFill/>
            <a:ln w="25400">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23" name="Rounded Rectangle 22"/>
            <p:cNvSpPr/>
            <p:nvPr/>
          </p:nvSpPr>
          <p:spPr>
            <a:xfrm>
              <a:off x="7685964" y="4983309"/>
              <a:ext cx="1301087" cy="638033"/>
            </a:xfrm>
            <a:prstGeom prst="roundRect">
              <a:avLst/>
            </a:prstGeom>
            <a:noFill/>
            <a:ln w="25400">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pic>
          <p:nvPicPr>
            <p:cNvPr id="24" name="Picture 2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738861" y="4267189"/>
              <a:ext cx="1195292" cy="564028"/>
            </a:xfrm>
            <a:prstGeom prst="rect">
              <a:avLst/>
            </a:prstGeom>
          </p:spPr>
        </p:pic>
        <p:sp>
          <p:nvSpPr>
            <p:cNvPr id="25" name="TextBox 24"/>
            <p:cNvSpPr txBox="1"/>
            <p:nvPr/>
          </p:nvSpPr>
          <p:spPr>
            <a:xfrm>
              <a:off x="9343030" y="3611118"/>
              <a:ext cx="2381534" cy="369332"/>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Experiments storage</a:t>
              </a:r>
              <a:endParaRPr lang="en-GB" dirty="0">
                <a:latin typeface="Arial" panose="020B0604020202020204" pitchFamily="34" charset="0"/>
                <a:cs typeface="Arial" panose="020B0604020202020204" pitchFamily="34" charset="0"/>
              </a:endParaRPr>
            </a:p>
          </p:txBody>
        </p:sp>
        <p:sp>
          <p:nvSpPr>
            <p:cNvPr id="26" name="TextBox 25"/>
            <p:cNvSpPr txBox="1"/>
            <p:nvPr/>
          </p:nvSpPr>
          <p:spPr>
            <a:xfrm>
              <a:off x="9376012" y="4360783"/>
              <a:ext cx="2315570" cy="369332"/>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HDFS</a:t>
              </a:r>
              <a:endParaRPr lang="en-GB" dirty="0">
                <a:latin typeface="Arial" panose="020B0604020202020204" pitchFamily="34" charset="0"/>
                <a:cs typeface="Arial" panose="020B0604020202020204" pitchFamily="34" charset="0"/>
              </a:endParaRPr>
            </a:p>
          </p:txBody>
        </p:sp>
        <p:sp>
          <p:nvSpPr>
            <p:cNvPr id="27" name="TextBox 26"/>
            <p:cNvSpPr txBox="1"/>
            <p:nvPr/>
          </p:nvSpPr>
          <p:spPr>
            <a:xfrm>
              <a:off x="9376012" y="5117659"/>
              <a:ext cx="2315570" cy="369332"/>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Personal storage</a:t>
              </a:r>
              <a:endParaRPr lang="en-GB" dirty="0">
                <a:latin typeface="Arial" panose="020B0604020202020204" pitchFamily="34" charset="0"/>
                <a:cs typeface="Arial" panose="020B0604020202020204" pitchFamily="34" charset="0"/>
              </a:endParaRPr>
            </a:p>
          </p:txBody>
        </p:sp>
        <p:grpSp>
          <p:nvGrpSpPr>
            <p:cNvPr id="28" name="Group 27"/>
            <p:cNvGrpSpPr/>
            <p:nvPr/>
          </p:nvGrpSpPr>
          <p:grpSpPr>
            <a:xfrm>
              <a:off x="3564701" y="4065857"/>
              <a:ext cx="876907" cy="1383493"/>
              <a:chOff x="3764888" y="4074771"/>
              <a:chExt cx="876907" cy="1383493"/>
            </a:xfrm>
          </p:grpSpPr>
          <p:sp>
            <p:nvSpPr>
              <p:cNvPr id="29" name="Rounded Rectangle 28"/>
              <p:cNvSpPr/>
              <p:nvPr/>
            </p:nvSpPr>
            <p:spPr>
              <a:xfrm>
                <a:off x="3764888" y="4074771"/>
                <a:ext cx="661917" cy="1166883"/>
              </a:xfrm>
              <a:prstGeom prst="roundRect">
                <a:avLst/>
              </a:prstGeom>
              <a:solidFill>
                <a:schemeClr val="bg1"/>
              </a:solidFill>
              <a:ln w="2540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30" name="Rounded Rectangle 29"/>
              <p:cNvSpPr/>
              <p:nvPr/>
            </p:nvSpPr>
            <p:spPr>
              <a:xfrm>
                <a:off x="3836888" y="4146771"/>
                <a:ext cx="661917" cy="1166883"/>
              </a:xfrm>
              <a:prstGeom prst="roundRect">
                <a:avLst/>
              </a:prstGeom>
              <a:solidFill>
                <a:schemeClr val="bg1"/>
              </a:solidFill>
              <a:ln w="2540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31" name="Rounded Rectangle 30"/>
              <p:cNvSpPr/>
              <p:nvPr/>
            </p:nvSpPr>
            <p:spPr>
              <a:xfrm>
                <a:off x="3908225" y="4218771"/>
                <a:ext cx="661917" cy="1166883"/>
              </a:xfrm>
              <a:prstGeom prst="roundRect">
                <a:avLst/>
              </a:prstGeom>
              <a:solidFill>
                <a:schemeClr val="bg1"/>
              </a:solidFill>
              <a:ln w="2540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32" name="Rounded Rectangle 31"/>
              <p:cNvSpPr/>
              <p:nvPr/>
            </p:nvSpPr>
            <p:spPr>
              <a:xfrm>
                <a:off x="3979878" y="4291381"/>
                <a:ext cx="661917" cy="1166883"/>
              </a:xfrm>
              <a:prstGeom prst="roundRect">
                <a:avLst/>
              </a:prstGeom>
              <a:solidFill>
                <a:schemeClr val="bg1"/>
              </a:solidFill>
              <a:ln w="2540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33" name="Rounded Rectangle 32"/>
              <p:cNvSpPr/>
              <p:nvPr/>
            </p:nvSpPr>
            <p:spPr>
              <a:xfrm>
                <a:off x="4051527" y="4379542"/>
                <a:ext cx="518615" cy="338919"/>
              </a:xfrm>
              <a:prstGeom prst="roundRect">
                <a:avLst/>
              </a:prstGeom>
              <a:noFill/>
              <a:ln w="2540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pic>
            <p:nvPicPr>
              <p:cNvPr id="34" name="Picture 33"/>
              <p:cNvPicPr>
                <a:picLocks noChangeAspect="1"/>
              </p:cNvPicPr>
              <p:nvPr/>
            </p:nvPicPr>
            <p:blipFill rotWithShape="1">
              <a:blip r:embed="rId9" cstate="print">
                <a:extLst>
                  <a:ext uri="{28A0092B-C50C-407E-A947-70E740481C1C}">
                    <a14:useLocalDpi xmlns:a14="http://schemas.microsoft.com/office/drawing/2010/main" val="0"/>
                  </a:ext>
                </a:extLst>
              </a:blip>
              <a:srcRect t="-552"/>
              <a:stretch/>
            </p:blipFill>
            <p:spPr>
              <a:xfrm>
                <a:off x="4003083" y="4874822"/>
                <a:ext cx="612775" cy="381000"/>
              </a:xfrm>
              <a:prstGeom prst="rect">
                <a:avLst/>
              </a:prstGeom>
            </p:spPr>
          </p:pic>
        </p:grpSp>
        <p:sp>
          <p:nvSpPr>
            <p:cNvPr id="35" name="TextBox 34"/>
            <p:cNvSpPr txBox="1"/>
            <p:nvPr/>
          </p:nvSpPr>
          <p:spPr>
            <a:xfrm>
              <a:off x="314793" y="1433015"/>
              <a:ext cx="4654861" cy="1569660"/>
            </a:xfrm>
            <a:prstGeom prst="rect">
              <a:avLst/>
            </a:prstGeom>
            <a:noFill/>
          </p:spPr>
          <p:txBody>
            <a:bodyPr wrap="square" rtlCol="0">
              <a:spAutoFit/>
            </a:bodyPr>
            <a:lstStyle/>
            <a:p>
              <a:r>
                <a:rPr lang="en-US" sz="2400" dirty="0">
                  <a:solidFill>
                    <a:srgbClr val="2A7DBF"/>
                  </a:solidFill>
                  <a:latin typeface="Arial" panose="020B0604020202020204" pitchFamily="34" charset="0"/>
                  <a:cs typeface="Arial" panose="020B0604020202020204" pitchFamily="34" charset="0"/>
                </a:rPr>
                <a:t>Integrating new components with existing CERN infrastructure:</a:t>
              </a:r>
            </a:p>
            <a:p>
              <a:pPr marL="742950" lvl="1" indent="-285750">
                <a:buFont typeface="Arial" panose="020B0604020202020204" pitchFamily="34" charset="0"/>
                <a:buChar char="•"/>
              </a:pPr>
              <a:r>
                <a:rPr lang="en-US" sz="2400" dirty="0">
                  <a:solidFill>
                    <a:srgbClr val="2A7DBF"/>
                  </a:solidFill>
                  <a:latin typeface="Arial" panose="020B0604020202020204" pitchFamily="34" charset="0"/>
                  <a:cs typeface="Arial" panose="020B0604020202020204" pitchFamily="34" charset="0"/>
                </a:rPr>
                <a:t>Software</a:t>
              </a:r>
            </a:p>
            <a:p>
              <a:pPr marL="742950" lvl="1" indent="-285750">
                <a:buFont typeface="Arial" panose="020B0604020202020204" pitchFamily="34" charset="0"/>
                <a:buChar char="•"/>
              </a:pPr>
              <a:r>
                <a:rPr lang="en-US" sz="2400" dirty="0">
                  <a:solidFill>
                    <a:srgbClr val="2A7DBF"/>
                  </a:solidFill>
                  <a:latin typeface="Arial" panose="020B0604020202020204" pitchFamily="34" charset="0"/>
                  <a:cs typeface="Arial" panose="020B0604020202020204" pitchFamily="34" charset="0"/>
                </a:rPr>
                <a:t>Data</a:t>
              </a:r>
              <a:endParaRPr lang="en-GB" sz="2400" dirty="0">
                <a:solidFill>
                  <a:srgbClr val="2A7DBF"/>
                </a:solidFill>
                <a:latin typeface="Arial" panose="020B0604020202020204" pitchFamily="34" charset="0"/>
                <a:cs typeface="Arial" panose="020B0604020202020204" pitchFamily="34" charset="0"/>
              </a:endParaRPr>
            </a:p>
          </p:txBody>
        </p:sp>
        <p:grpSp>
          <p:nvGrpSpPr>
            <p:cNvPr id="36" name="Group 35"/>
            <p:cNvGrpSpPr/>
            <p:nvPr/>
          </p:nvGrpSpPr>
          <p:grpSpPr>
            <a:xfrm>
              <a:off x="2579013" y="4026686"/>
              <a:ext cx="876907" cy="1382560"/>
              <a:chOff x="2779200" y="4035600"/>
              <a:chExt cx="876907" cy="1382560"/>
            </a:xfrm>
          </p:grpSpPr>
          <p:sp>
            <p:nvSpPr>
              <p:cNvPr id="37" name="Rounded Rectangle 36"/>
              <p:cNvSpPr/>
              <p:nvPr/>
            </p:nvSpPr>
            <p:spPr>
              <a:xfrm>
                <a:off x="2779200" y="4035600"/>
                <a:ext cx="661917" cy="1166883"/>
              </a:xfrm>
              <a:prstGeom prst="roundRect">
                <a:avLst/>
              </a:prstGeom>
              <a:solidFill>
                <a:schemeClr val="bg1"/>
              </a:solidFill>
              <a:ln w="2540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38" name="Rounded Rectangle 37"/>
              <p:cNvSpPr/>
              <p:nvPr/>
            </p:nvSpPr>
            <p:spPr>
              <a:xfrm>
                <a:off x="2851200" y="4107600"/>
                <a:ext cx="661917" cy="1166883"/>
              </a:xfrm>
              <a:prstGeom prst="roundRect">
                <a:avLst/>
              </a:prstGeom>
              <a:solidFill>
                <a:schemeClr val="bg1"/>
              </a:solidFill>
              <a:ln w="2540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39" name="Rounded Rectangle 38"/>
              <p:cNvSpPr/>
              <p:nvPr/>
            </p:nvSpPr>
            <p:spPr>
              <a:xfrm>
                <a:off x="2922537" y="4179600"/>
                <a:ext cx="661917" cy="1166883"/>
              </a:xfrm>
              <a:prstGeom prst="roundRect">
                <a:avLst/>
              </a:prstGeom>
              <a:solidFill>
                <a:schemeClr val="bg1"/>
              </a:solidFill>
              <a:ln w="2540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40" name="Rounded Rectangle 39"/>
              <p:cNvSpPr/>
              <p:nvPr/>
            </p:nvSpPr>
            <p:spPr>
              <a:xfrm>
                <a:off x="2994190" y="4251277"/>
                <a:ext cx="661917" cy="1166883"/>
              </a:xfrm>
              <a:prstGeom prst="roundRect">
                <a:avLst/>
              </a:prstGeom>
              <a:solidFill>
                <a:schemeClr val="bg1"/>
              </a:solidFill>
              <a:ln w="2540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41" name="Rounded Rectangle 40"/>
              <p:cNvSpPr/>
              <p:nvPr/>
            </p:nvSpPr>
            <p:spPr>
              <a:xfrm>
                <a:off x="3065839" y="4339438"/>
                <a:ext cx="518615" cy="338919"/>
              </a:xfrm>
              <a:prstGeom prst="roundRect">
                <a:avLst/>
              </a:prstGeom>
              <a:noFill/>
              <a:ln w="2540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pic>
            <p:nvPicPr>
              <p:cNvPr id="42" name="Picture 41"/>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029805" y="4766518"/>
                <a:ext cx="590685" cy="573128"/>
              </a:xfrm>
              <a:prstGeom prst="rect">
                <a:avLst/>
              </a:prstGeom>
            </p:spPr>
          </p:pic>
        </p:grpSp>
      </p:grpSp>
    </p:spTree>
    <p:extLst>
      <p:ext uri="{BB962C8B-B14F-4D97-AF65-F5344CB8AC3E}">
        <p14:creationId xmlns:p14="http://schemas.microsoft.com/office/powerpoint/2010/main" val="102602572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7"/>
          </p:nvPr>
        </p:nvSpPr>
        <p:spPr/>
        <p:txBody>
          <a:bodyPr/>
          <a:lstStyle/>
          <a:p>
            <a:r>
              <a:rPr lang="en-GB"/>
              <a:t>CERN openlab Technical Workshop 22-23/01/2020</a:t>
            </a:r>
            <a:endParaRPr lang="en-GB" dirty="0"/>
          </a:p>
        </p:txBody>
      </p:sp>
      <p:sp>
        <p:nvSpPr>
          <p:cNvPr id="5" name="Title 4"/>
          <p:cNvSpPr>
            <a:spLocks noGrp="1"/>
          </p:cNvSpPr>
          <p:nvPr>
            <p:ph type="title"/>
          </p:nvPr>
        </p:nvSpPr>
        <p:spPr>
          <a:xfrm>
            <a:off x="834735" y="3081768"/>
            <a:ext cx="10515600" cy="663574"/>
          </a:xfrm>
        </p:spPr>
        <p:txBody>
          <a:bodyPr>
            <a:normAutofit fontScale="90000"/>
          </a:bodyPr>
          <a:lstStyle/>
          <a:p>
            <a:pPr algn="ctr"/>
            <a:r>
              <a:rPr lang="en-US" dirty="0"/>
              <a:t>Achievements</a:t>
            </a:r>
            <a:endParaRPr lang="en-GB" dirty="0"/>
          </a:p>
        </p:txBody>
      </p:sp>
    </p:spTree>
    <p:extLst>
      <p:ext uri="{BB962C8B-B14F-4D97-AF65-F5344CB8AC3E}">
        <p14:creationId xmlns:p14="http://schemas.microsoft.com/office/powerpoint/2010/main" val="275705212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7">
            <a:extLst/>
          </p:cNvPr>
          <p:cNvPicPr>
            <a:picLocks noGrp="1" noChangeAspect="1"/>
          </p:cNvPicPr>
          <p:nvPr>
            <p:ph sz="half" idx="1"/>
          </p:nvPr>
        </p:nvPicPr>
        <p:blipFill>
          <a:blip r:embed="rId3">
            <a:lum/>
            <a:alphaModFix/>
          </a:blip>
          <a:stretch>
            <a:fillRect/>
          </a:stretch>
        </p:blipFill>
        <p:spPr>
          <a:xfrm>
            <a:off x="1576387" y="1946275"/>
            <a:ext cx="3705225" cy="4019550"/>
          </a:xfrm>
          <a:prstGeom prst="rect">
            <a:avLst/>
          </a:prstGeom>
          <a:noFill/>
          <a:ln>
            <a:noFill/>
          </a:ln>
        </p:spPr>
      </p:pic>
      <p:sp>
        <p:nvSpPr>
          <p:cNvPr id="5" name="Content Placeholder 4"/>
          <p:cNvSpPr>
            <a:spLocks noGrp="1"/>
          </p:cNvSpPr>
          <p:nvPr>
            <p:ph sz="half" idx="2"/>
            <p:extLst>
              <p:ext uri="{D42A27DB-BD31-4B8C-83A1-F6EECF244321}">
                <p14:modId xmlns:p14="http://schemas.microsoft.com/office/powerpoint/2010/main" val="607425816"/>
              </p:ext>
            </p:extLst>
          </p:nvPr>
        </p:nvSpPr>
        <p:spPr/>
        <p:txBody>
          <a:bodyPr vert="horz" lIns="91440" tIns="45720" rIns="91440" bIns="45720" rtlCol="0" anchor="t">
            <a:normAutofit/>
          </a:bodyPr>
          <a:lstStyle/>
          <a:p>
            <a:r>
              <a:rPr lang="en-US" dirty="0" smtClean="0"/>
              <a:t>Data </a:t>
            </a:r>
            <a:r>
              <a:rPr lang="en-US" dirty="0"/>
              <a:t>reduction job on public dataset from CMS developed by the “CMS Big Data group” on a 1 PB dataset.</a:t>
            </a:r>
          </a:p>
          <a:p>
            <a:endParaRPr lang="en-US" dirty="0"/>
          </a:p>
          <a:p>
            <a:r>
              <a:rPr lang="en-US" dirty="0"/>
              <a:t>Tested OCI and CERN cloud:</a:t>
            </a:r>
            <a:endParaRPr dirty="0">
              <a:solidFill>
                <a:srgbClr val="000000"/>
              </a:solidFill>
            </a:endParaRPr>
          </a:p>
          <a:p>
            <a:pPr marL="342900" indent="-342900">
              <a:buChar char="•"/>
            </a:pPr>
            <a:r>
              <a:rPr lang="en-US" dirty="0"/>
              <a:t>storage backends </a:t>
            </a:r>
            <a:endParaRPr dirty="0">
              <a:solidFill>
                <a:srgbClr val="000000"/>
              </a:solidFill>
            </a:endParaRPr>
          </a:p>
          <a:p>
            <a:pPr marL="342900" indent="-342900">
              <a:buChar char="•"/>
            </a:pPr>
            <a:r>
              <a:rPr lang="en-US" dirty="0"/>
              <a:t>computing configurations </a:t>
            </a:r>
            <a:endParaRPr dirty="0">
              <a:solidFill>
                <a:srgbClr val="000000"/>
              </a:solidFill>
            </a:endParaRPr>
          </a:p>
        </p:txBody>
      </p:sp>
      <p:sp>
        <p:nvSpPr>
          <p:cNvPr id="12" name="Footer Placeholder 11"/>
          <p:cNvSpPr>
            <a:spLocks noGrp="1"/>
          </p:cNvSpPr>
          <p:nvPr>
            <p:ph type="ftr" sz="quarter" idx="17"/>
          </p:nvPr>
        </p:nvSpPr>
        <p:spPr/>
        <p:txBody>
          <a:bodyPr/>
          <a:lstStyle/>
          <a:p>
            <a:r>
              <a:rPr lang="en-GB" dirty="0"/>
              <a:t>CERN openlab Technical Workshop 22-23/01/2020</a:t>
            </a:r>
          </a:p>
        </p:txBody>
      </p:sp>
      <p:sp>
        <p:nvSpPr>
          <p:cNvPr id="3" name="Text Placeholder 2"/>
          <p:cNvSpPr>
            <a:spLocks noGrp="1"/>
          </p:cNvSpPr>
          <p:nvPr>
            <p:ph type="body" sz="quarter" idx="13"/>
          </p:nvPr>
        </p:nvSpPr>
        <p:spPr/>
        <p:txBody>
          <a:bodyPr/>
          <a:lstStyle/>
          <a:p>
            <a:r>
              <a:rPr lang="en-US" dirty="0"/>
              <a:t>Physics data reduction</a:t>
            </a:r>
            <a:endParaRPr lang="en-GB" dirty="0"/>
          </a:p>
        </p:txBody>
      </p:sp>
      <p:sp>
        <p:nvSpPr>
          <p:cNvPr id="2" name="Titre 1"/>
          <p:cNvSpPr>
            <a:spLocks noGrp="1"/>
          </p:cNvSpPr>
          <p:nvPr>
            <p:ph type="title"/>
          </p:nvPr>
        </p:nvSpPr>
        <p:spPr/>
        <p:txBody>
          <a:bodyPr>
            <a:normAutofit fontScale="90000"/>
          </a:bodyPr>
          <a:lstStyle/>
          <a:p>
            <a:r>
              <a:rPr lang="en-US" dirty="0"/>
              <a:t>CERN Use Cases in the Cloud</a:t>
            </a:r>
            <a:endParaRPr lang="fr-FR" dirty="0"/>
          </a:p>
        </p:txBody>
      </p:sp>
      <p:sp>
        <p:nvSpPr>
          <p:cNvPr id="7" name="Rectangle 6"/>
          <p:cNvSpPr/>
          <p:nvPr/>
        </p:nvSpPr>
        <p:spPr>
          <a:xfrm>
            <a:off x="-4569456" y="930699"/>
            <a:ext cx="6096000" cy="369332"/>
          </a:xfrm>
          <a:prstGeom prst="rect">
            <a:avLst/>
          </a:prstGeom>
        </p:spPr>
        <p:txBody>
          <a:bodyPr>
            <a:spAutoFit/>
          </a:bodyPr>
          <a:lstStyle/>
          <a:p>
            <a:endParaRPr lang="en-US" dirty="0">
              <a:solidFill>
                <a:srgbClr val="0070C0"/>
              </a:solidFill>
              <a:latin typeface="Arial" charset="0"/>
              <a:ea typeface="Arial" charset="0"/>
              <a:cs typeface="Arial" charset="0"/>
            </a:endParaRPr>
          </a:p>
        </p:txBody>
      </p:sp>
    </p:spTree>
    <p:extLst>
      <p:ext uri="{BB962C8B-B14F-4D97-AF65-F5344CB8AC3E}">
        <p14:creationId xmlns:p14="http://schemas.microsoft.com/office/powerpoint/2010/main" val="72871736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en-US" dirty="0"/>
              <a:t>Development and “Plumbing” </a:t>
            </a:r>
            <a:endParaRPr lang="fr-FR" dirty="0"/>
          </a:p>
        </p:txBody>
      </p:sp>
      <p:sp>
        <p:nvSpPr>
          <p:cNvPr id="10" name="Content Placeholder 9"/>
          <p:cNvSpPr>
            <a:spLocks noGrp="1"/>
          </p:cNvSpPr>
          <p:nvPr>
            <p:ph idx="1"/>
          </p:nvPr>
        </p:nvSpPr>
        <p:spPr/>
        <p:txBody>
          <a:bodyPr>
            <a:normAutofit/>
          </a:bodyPr>
          <a:lstStyle/>
          <a:p>
            <a:pPr marL="342900" indent="-342900">
              <a:buFont typeface="Arial" panose="020B0604020202020204" pitchFamily="34" charset="0"/>
              <a:buChar char="•"/>
            </a:pPr>
            <a:r>
              <a:rPr lang="en-US" sz="3600" dirty="0"/>
              <a:t>Building on previous </a:t>
            </a:r>
            <a:r>
              <a:rPr lang="en-US" sz="3600" dirty="0" err="1"/>
              <a:t>openlab</a:t>
            </a:r>
            <a:r>
              <a:rPr lang="en-US" sz="3600" dirty="0"/>
              <a:t> work:</a:t>
            </a:r>
          </a:p>
          <a:p>
            <a:pPr marL="800100" lvl="1" indent="-342900">
              <a:buFont typeface="Arial" panose="020B0604020202020204" pitchFamily="34" charset="0"/>
              <a:buChar char="•"/>
            </a:pPr>
            <a:r>
              <a:rPr lang="en-US" sz="2800" dirty="0"/>
              <a:t>Access data stored within EOS service with Spark (</a:t>
            </a:r>
            <a:r>
              <a:rPr lang="en-US" sz="2800" dirty="0" err="1"/>
              <a:t>hadoop</a:t>
            </a:r>
            <a:r>
              <a:rPr lang="en-US" sz="2800" dirty="0"/>
              <a:t>-</a:t>
            </a:r>
            <a:r>
              <a:rPr lang="en-US" sz="2800" dirty="0" err="1"/>
              <a:t>xrootd</a:t>
            </a:r>
            <a:r>
              <a:rPr lang="en-US" sz="2800" dirty="0"/>
              <a:t>-connector: </a:t>
            </a:r>
            <a:r>
              <a:rPr lang="en-US" sz="1200" dirty="0">
                <a:hlinkClick r:id="rId3"/>
              </a:rPr>
              <a:t>https://gitlab.cern.ch/db/hadoop-xrootd</a:t>
            </a:r>
            <a:r>
              <a:rPr lang="en-US" sz="2800" dirty="0"/>
              <a:t>)</a:t>
            </a:r>
          </a:p>
          <a:p>
            <a:pPr marL="800100" lvl="1" indent="-342900">
              <a:buFont typeface="Arial" panose="020B0604020202020204" pitchFamily="34" charset="0"/>
              <a:buChar char="•"/>
            </a:pPr>
            <a:r>
              <a:rPr lang="en-US" sz="2800" dirty="0"/>
              <a:t>Read datafiles in ROOT format with Spark (spark-root: </a:t>
            </a:r>
            <a:r>
              <a:rPr lang="en-US" sz="1200" dirty="0">
                <a:hlinkClick r:id="rId4"/>
              </a:rPr>
              <a:t>https://github.com/diana-hep/spark-root</a:t>
            </a:r>
            <a:r>
              <a:rPr lang="en-US" sz="2800" dirty="0"/>
              <a:t>)</a:t>
            </a:r>
          </a:p>
          <a:p>
            <a:pPr marL="342900" indent="-342900">
              <a:buFont typeface="Arial" panose="020B0604020202020204" pitchFamily="34" charset="0"/>
              <a:buChar char="•"/>
            </a:pPr>
            <a:r>
              <a:rPr lang="en-US" sz="3600" dirty="0"/>
              <a:t>Improvements to OCI:</a:t>
            </a:r>
          </a:p>
          <a:p>
            <a:pPr marL="800100" lvl="1" indent="-342900">
              <a:buFont typeface="Arial" panose="020B0604020202020204" pitchFamily="34" charset="0"/>
              <a:buChar char="•"/>
            </a:pPr>
            <a:r>
              <a:rPr lang="en-US" sz="3200" dirty="0"/>
              <a:t>Developed patch for </a:t>
            </a:r>
            <a:r>
              <a:rPr lang="en-US" sz="3200" dirty="0" err="1"/>
              <a:t>oci</a:t>
            </a:r>
            <a:r>
              <a:rPr lang="en-US" sz="3200" dirty="0"/>
              <a:t>-</a:t>
            </a:r>
            <a:r>
              <a:rPr lang="en-US" sz="3200" dirty="0" err="1"/>
              <a:t>hdfs</a:t>
            </a:r>
            <a:r>
              <a:rPr lang="en-US" sz="3200" dirty="0"/>
              <a:t>-connector to connect to OCI Object Storage with latest Apache Spark </a:t>
            </a:r>
            <a:r>
              <a:rPr lang="en-US" sz="1200" dirty="0">
                <a:hlinkClick r:id="rId5"/>
              </a:rPr>
              <a:t>https://github.com/cerndb/oci-hdfs-connector/pull/1</a:t>
            </a:r>
            <a:endParaRPr lang="en-US" sz="3200" dirty="0"/>
          </a:p>
          <a:p>
            <a:pPr marL="342900" indent="-342900">
              <a:buFont typeface="Arial" panose="020B0604020202020204" pitchFamily="34" charset="0"/>
              <a:buChar char="•"/>
            </a:pPr>
            <a:endParaRPr lang="en-US" sz="3200" dirty="0"/>
          </a:p>
        </p:txBody>
      </p:sp>
      <p:sp>
        <p:nvSpPr>
          <p:cNvPr id="11" name="Text Placeholder 10"/>
          <p:cNvSpPr>
            <a:spLocks noGrp="1"/>
          </p:cNvSpPr>
          <p:nvPr>
            <p:ph type="body" sz="quarter" idx="13"/>
          </p:nvPr>
        </p:nvSpPr>
        <p:spPr/>
        <p:txBody>
          <a:bodyPr/>
          <a:lstStyle/>
          <a:p>
            <a:endParaRPr lang="en-GB" dirty="0"/>
          </a:p>
        </p:txBody>
      </p:sp>
      <p:sp>
        <p:nvSpPr>
          <p:cNvPr id="12" name="Footer Placeholder 11"/>
          <p:cNvSpPr>
            <a:spLocks noGrp="1"/>
          </p:cNvSpPr>
          <p:nvPr>
            <p:ph type="ftr" sz="quarter" idx="17"/>
          </p:nvPr>
        </p:nvSpPr>
        <p:spPr/>
        <p:txBody>
          <a:bodyPr/>
          <a:lstStyle/>
          <a:p>
            <a:r>
              <a:rPr lang="en-GB" dirty="0"/>
              <a:t>CERN openlab Technical Workshop 22-23/01/2020</a:t>
            </a:r>
          </a:p>
        </p:txBody>
      </p:sp>
      <p:pic>
        <p:nvPicPr>
          <p:cNvPr id="4" name="Picture 3"/>
          <p:cNvPicPr>
            <a:picLocks noChangeAspect="1"/>
          </p:cNvPicPr>
          <p:nvPr/>
        </p:nvPicPr>
        <p:blipFill rotWithShape="1">
          <a:blip r:embed="rId6">
            <a:extLst>
              <a:ext uri="{28A0092B-C50C-407E-A947-70E740481C1C}">
                <a14:useLocalDpi xmlns:a14="http://schemas.microsoft.com/office/drawing/2010/main" val="0"/>
              </a:ext>
            </a:extLst>
          </a:blip>
          <a:srcRect l="-640" t="39226" r="640" b="33894"/>
          <a:stretch/>
        </p:blipFill>
        <p:spPr>
          <a:xfrm>
            <a:off x="7702296" y="4229638"/>
            <a:ext cx="1758696" cy="354553"/>
          </a:xfrm>
          <a:prstGeom prst="rect">
            <a:avLst/>
          </a:prstGeom>
        </p:spPr>
      </p:pic>
      <p:pic>
        <p:nvPicPr>
          <p:cNvPr id="5" name="Picture 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096000" y="4229638"/>
            <a:ext cx="1162118" cy="379620"/>
          </a:xfrm>
          <a:prstGeom prst="rect">
            <a:avLst/>
          </a:prstGeom>
        </p:spPr>
      </p:pic>
      <p:pic>
        <p:nvPicPr>
          <p:cNvPr id="9" name="Picture 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581644" y="1931779"/>
            <a:ext cx="1162118" cy="379620"/>
          </a:xfrm>
          <a:prstGeom prst="rect">
            <a:avLst/>
          </a:prstGeom>
        </p:spPr>
      </p:pic>
      <p:pic>
        <p:nvPicPr>
          <p:cNvPr id="7" name="Picture 6"/>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985656" y="1725058"/>
            <a:ext cx="853862" cy="793061"/>
          </a:xfrm>
          <a:prstGeom prst="rect">
            <a:avLst/>
          </a:prstGeom>
        </p:spPr>
      </p:pic>
    </p:spTree>
    <p:extLst>
      <p:ext uri="{BB962C8B-B14F-4D97-AF65-F5344CB8AC3E}">
        <p14:creationId xmlns:p14="http://schemas.microsoft.com/office/powerpoint/2010/main" val="93265152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ooter Placeholder 11"/>
          <p:cNvSpPr>
            <a:spLocks noGrp="1"/>
          </p:cNvSpPr>
          <p:nvPr>
            <p:ph type="ftr" sz="quarter" idx="17"/>
          </p:nvPr>
        </p:nvSpPr>
        <p:spPr/>
        <p:txBody>
          <a:bodyPr/>
          <a:lstStyle/>
          <a:p>
            <a:r>
              <a:rPr lang="en-GB" dirty="0"/>
              <a:t>CERN openlab Technical Workshop 22-23/01/2020</a:t>
            </a:r>
          </a:p>
        </p:txBody>
      </p:sp>
      <p:sp>
        <p:nvSpPr>
          <p:cNvPr id="6" name="Text Placeholder 5"/>
          <p:cNvSpPr>
            <a:spLocks noGrp="1"/>
          </p:cNvSpPr>
          <p:nvPr>
            <p:ph type="body" sz="quarter" idx="13"/>
          </p:nvPr>
        </p:nvSpPr>
        <p:spPr/>
        <p:txBody>
          <a:bodyPr/>
          <a:lstStyle/>
          <a:p>
            <a:r>
              <a:rPr lang="en-GB" dirty="0"/>
              <a:t>Particles Classifier Using Neural Networks</a:t>
            </a:r>
          </a:p>
        </p:txBody>
      </p:sp>
      <p:sp>
        <p:nvSpPr>
          <p:cNvPr id="2" name="Titre 1"/>
          <p:cNvSpPr>
            <a:spLocks noGrp="1"/>
          </p:cNvSpPr>
          <p:nvPr>
            <p:ph type="title"/>
          </p:nvPr>
        </p:nvSpPr>
        <p:spPr/>
        <p:txBody>
          <a:bodyPr>
            <a:normAutofit fontScale="90000"/>
          </a:bodyPr>
          <a:lstStyle/>
          <a:p>
            <a:r>
              <a:rPr lang="en-US" dirty="0"/>
              <a:t>CERN use cases in the cloud</a:t>
            </a:r>
            <a:endParaRPr lang="fr-FR" dirty="0"/>
          </a:p>
        </p:txBody>
      </p:sp>
      <p:sp>
        <p:nvSpPr>
          <p:cNvPr id="7" name="Rectangle 6"/>
          <p:cNvSpPr/>
          <p:nvPr/>
        </p:nvSpPr>
        <p:spPr>
          <a:xfrm>
            <a:off x="-4569456" y="930699"/>
            <a:ext cx="6096000" cy="369332"/>
          </a:xfrm>
          <a:prstGeom prst="rect">
            <a:avLst/>
          </a:prstGeom>
        </p:spPr>
        <p:txBody>
          <a:bodyPr>
            <a:spAutoFit/>
          </a:bodyPr>
          <a:lstStyle/>
          <a:p>
            <a:endParaRPr lang="en-US" dirty="0">
              <a:solidFill>
                <a:srgbClr val="0070C0"/>
              </a:solidFill>
              <a:latin typeface="Arial" charset="0"/>
              <a:ea typeface="Arial" charset="0"/>
              <a:cs typeface="Arial" charset="0"/>
            </a:endParaRPr>
          </a:p>
        </p:txBody>
      </p:sp>
      <p:sp>
        <p:nvSpPr>
          <p:cNvPr id="26" name="Content Placeholder 2"/>
          <p:cNvSpPr txBox="1">
            <a:spLocks/>
          </p:cNvSpPr>
          <p:nvPr/>
        </p:nvSpPr>
        <p:spPr>
          <a:xfrm>
            <a:off x="879559" y="1522081"/>
            <a:ext cx="10474241" cy="1723222"/>
          </a:xfrm>
          <a:prstGeom prst="rect">
            <a:avLst/>
          </a:prstGeom>
        </p:spPr>
        <p:txBody>
          <a:bodyPr>
            <a:noAutofit/>
          </a:bodyPr>
          <a:lstStyle>
            <a:lvl1pPr marL="493764" indent="-457189"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34" indent="-457189"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681" indent="-342892"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282" indent="-342892"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51" indent="-342892"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41" indent="-182876"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6"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6"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6"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en-US" sz="2000" dirty="0">
                <a:solidFill>
                  <a:srgbClr val="2A7DBF"/>
                </a:solidFill>
                <a:latin typeface="Arial" panose="020B0604020202020204" pitchFamily="34" charset="0"/>
                <a:cs typeface="Arial" panose="020B0604020202020204" pitchFamily="34" charset="0"/>
              </a:rPr>
              <a:t>R&amp;D to improve the</a:t>
            </a:r>
            <a:r>
              <a:rPr lang="en-US" sz="2000" b="1" dirty="0">
                <a:solidFill>
                  <a:srgbClr val="2A7DBF"/>
                </a:solidFill>
                <a:latin typeface="Arial" panose="020B0604020202020204" pitchFamily="34" charset="0"/>
                <a:cs typeface="Arial" panose="020B0604020202020204" pitchFamily="34" charset="0"/>
              </a:rPr>
              <a:t> quality of filtering systems</a:t>
            </a:r>
          </a:p>
          <a:p>
            <a:pPr lvl="1"/>
            <a:r>
              <a:rPr lang="en-US" sz="1800" dirty="0">
                <a:solidFill>
                  <a:srgbClr val="2A7DBF"/>
                </a:solidFill>
                <a:latin typeface="Arial" panose="020B0604020202020204" pitchFamily="34" charset="0"/>
                <a:cs typeface="Arial" panose="020B0604020202020204" pitchFamily="34" charset="0"/>
              </a:rPr>
              <a:t>Develop a “Deep Learning classifier” to be used by the filtering system</a:t>
            </a:r>
          </a:p>
          <a:p>
            <a:pPr lvl="1"/>
            <a:r>
              <a:rPr lang="en-US" sz="1800" dirty="0">
                <a:solidFill>
                  <a:srgbClr val="2A7DBF"/>
                </a:solidFill>
                <a:latin typeface="Arial" panose="020B0604020202020204" pitchFamily="34" charset="0"/>
                <a:cs typeface="Arial" panose="020B0604020202020204" pitchFamily="34" charset="0"/>
              </a:rPr>
              <a:t>Goal: Identify events of interest for physics and reduce false positives </a:t>
            </a:r>
          </a:p>
          <a:p>
            <a:pPr lvl="1"/>
            <a:r>
              <a:rPr lang="en-US" sz="1600" dirty="0">
                <a:solidFill>
                  <a:srgbClr val="2A7DBF"/>
                </a:solidFill>
                <a:latin typeface="Arial" panose="020B0604020202020204" pitchFamily="34" charset="0"/>
                <a:cs typeface="Arial" panose="020B0604020202020204" pitchFamily="34" charset="0"/>
              </a:rPr>
              <a:t>“</a:t>
            </a:r>
            <a:r>
              <a:rPr lang="en-GB" sz="1600" dirty="0">
                <a:solidFill>
                  <a:srgbClr val="2A7DBF"/>
                </a:solidFill>
                <a:latin typeface="Arial" panose="020B0604020202020204" pitchFamily="34" charset="0"/>
                <a:cs typeface="Arial" panose="020B0604020202020204" pitchFamily="34" charset="0"/>
              </a:rPr>
              <a:t>Topology classification with deep learning to improve real-time event selection at the LHC</a:t>
            </a:r>
            <a:r>
              <a:rPr lang="en-US" sz="1600" dirty="0">
                <a:solidFill>
                  <a:srgbClr val="2A7DBF"/>
                </a:solidFill>
                <a:latin typeface="Arial" panose="020B0604020202020204" pitchFamily="34" charset="0"/>
                <a:cs typeface="Arial" panose="020B0604020202020204" pitchFamily="34" charset="0"/>
              </a:rPr>
              <a:t>”, Nguyen et al. </a:t>
            </a:r>
            <a:r>
              <a:rPr lang="en-GB" sz="1600" b="1" dirty="0" err="1">
                <a:solidFill>
                  <a:srgbClr val="2A7DBF"/>
                </a:solidFill>
                <a:latin typeface="Arial" panose="020B0604020202020204" pitchFamily="34" charset="0"/>
                <a:cs typeface="Arial" panose="020B0604020202020204" pitchFamily="34" charset="0"/>
              </a:rPr>
              <a:t>Comput.Softw.Big</a:t>
            </a:r>
            <a:r>
              <a:rPr lang="en-GB" sz="1600" b="1" dirty="0">
                <a:solidFill>
                  <a:srgbClr val="2A7DBF"/>
                </a:solidFill>
                <a:latin typeface="Arial" panose="020B0604020202020204" pitchFamily="34" charset="0"/>
                <a:cs typeface="Arial" panose="020B0604020202020204" pitchFamily="34" charset="0"/>
              </a:rPr>
              <a:t> Sci. 3 (2019) no.1, 12</a:t>
            </a:r>
            <a:endParaRPr lang="en-US" sz="1600" dirty="0">
              <a:solidFill>
                <a:srgbClr val="2A7DBF"/>
              </a:solidFill>
              <a:latin typeface="Arial" panose="020B0604020202020204" pitchFamily="34" charset="0"/>
              <a:cs typeface="Arial" panose="020B0604020202020204" pitchFamily="34" charset="0"/>
            </a:endParaRPr>
          </a:p>
          <a:p>
            <a:pPr marL="36575" indent="0">
              <a:buNone/>
            </a:pPr>
            <a:endParaRPr lang="en-US" sz="1600" dirty="0">
              <a:solidFill>
                <a:srgbClr val="2A7DBF"/>
              </a:solidFill>
              <a:latin typeface="Arial" panose="020B0604020202020204" pitchFamily="34" charset="0"/>
              <a:cs typeface="Arial" panose="020B0604020202020204" pitchFamily="34" charset="0"/>
            </a:endParaRPr>
          </a:p>
        </p:txBody>
      </p:sp>
      <p:grpSp>
        <p:nvGrpSpPr>
          <p:cNvPr id="27" name="Group 26"/>
          <p:cNvGrpSpPr/>
          <p:nvPr/>
        </p:nvGrpSpPr>
        <p:grpSpPr>
          <a:xfrm>
            <a:off x="1668397" y="3844766"/>
            <a:ext cx="8591709" cy="2362517"/>
            <a:chOff x="574904" y="2101755"/>
            <a:chExt cx="9769246" cy="2654490"/>
          </a:xfrm>
        </p:grpSpPr>
        <p:pic>
          <p:nvPicPr>
            <p:cNvPr id="28" name="Picture 2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4904" y="2101755"/>
              <a:ext cx="2757759" cy="2654490"/>
            </a:xfrm>
            <a:prstGeom prst="rect">
              <a:avLst/>
            </a:prstGeom>
          </p:spPr>
        </p:pic>
        <p:graphicFrame>
          <p:nvGraphicFramePr>
            <p:cNvPr id="29" name="Chart 28"/>
            <p:cNvGraphicFramePr/>
            <p:nvPr>
              <p:extLst/>
            </p:nvPr>
          </p:nvGraphicFramePr>
          <p:xfrm>
            <a:off x="3437437" y="2141667"/>
            <a:ext cx="3667125" cy="2574665"/>
          </p:xfrm>
          <a:graphic>
            <a:graphicData uri="http://schemas.openxmlformats.org/drawingml/2006/chart">
              <c:chart xmlns:c="http://schemas.openxmlformats.org/drawingml/2006/chart" xmlns:r="http://schemas.openxmlformats.org/officeDocument/2006/relationships" r:id="rId4"/>
            </a:graphicData>
          </a:graphic>
        </p:graphicFrame>
        <p:cxnSp>
          <p:nvCxnSpPr>
            <p:cNvPr id="30" name="Straight Arrow Connector 29"/>
            <p:cNvCxnSpPr/>
            <p:nvPr/>
          </p:nvCxnSpPr>
          <p:spPr>
            <a:xfrm>
              <a:off x="3370926" y="3429000"/>
              <a:ext cx="661987" cy="0"/>
            </a:xfrm>
            <a:prstGeom prst="straightConnector1">
              <a:avLst/>
            </a:prstGeom>
            <a:ln w="25400">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31" name="Straight Arrow Connector 30"/>
            <p:cNvCxnSpPr/>
            <p:nvPr/>
          </p:nvCxnSpPr>
          <p:spPr>
            <a:xfrm>
              <a:off x="6428451" y="3424236"/>
              <a:ext cx="533400" cy="4764"/>
            </a:xfrm>
            <a:prstGeom prst="straightConnector1">
              <a:avLst/>
            </a:prstGeom>
            <a:ln w="25400">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32" name="Rounded Rectangle 31"/>
            <p:cNvSpPr/>
            <p:nvPr/>
          </p:nvSpPr>
          <p:spPr>
            <a:xfrm>
              <a:off x="7015163" y="3009899"/>
              <a:ext cx="1433512" cy="904875"/>
            </a:xfrm>
            <a:prstGeom prst="roundRect">
              <a:avLst/>
            </a:prstGeom>
            <a:solidFill>
              <a:srgbClr val="05569F"/>
            </a:solidFill>
            <a:ln w="25400">
              <a:solidFill>
                <a:srgbClr val="05569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050"/>
            </a:p>
          </p:txBody>
        </p:sp>
        <p:sp>
          <p:nvSpPr>
            <p:cNvPr id="33" name="TextBox 32"/>
            <p:cNvSpPr txBox="1"/>
            <p:nvPr/>
          </p:nvSpPr>
          <p:spPr>
            <a:xfrm>
              <a:off x="7056784" y="3177772"/>
              <a:ext cx="1424516" cy="518720"/>
            </a:xfrm>
            <a:prstGeom prst="rect">
              <a:avLst/>
            </a:prstGeom>
            <a:noFill/>
          </p:spPr>
          <p:txBody>
            <a:bodyPr wrap="square" rtlCol="0">
              <a:spAutoFit/>
            </a:bodyPr>
            <a:lstStyle/>
            <a:p>
              <a:pPr algn="ctr"/>
              <a:r>
                <a:rPr lang="en-US" sz="1200" b="1" dirty="0">
                  <a:solidFill>
                    <a:schemeClr val="bg1"/>
                  </a:solidFill>
                </a:rPr>
                <a:t>Particle Classifier</a:t>
              </a:r>
              <a:endParaRPr lang="en-GB" sz="1200" b="1" dirty="0">
                <a:solidFill>
                  <a:schemeClr val="bg1"/>
                </a:solidFill>
              </a:endParaRPr>
            </a:p>
          </p:txBody>
        </p:sp>
        <p:cxnSp>
          <p:nvCxnSpPr>
            <p:cNvPr id="34" name="Straight Arrow Connector 33"/>
            <p:cNvCxnSpPr/>
            <p:nvPr/>
          </p:nvCxnSpPr>
          <p:spPr>
            <a:xfrm flipV="1">
              <a:off x="8553449" y="2490787"/>
              <a:ext cx="864000" cy="864000"/>
            </a:xfrm>
            <a:prstGeom prst="straightConnector1">
              <a:avLst/>
            </a:prstGeom>
            <a:ln w="25400">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35" name="Straight Arrow Connector 34"/>
            <p:cNvCxnSpPr/>
            <p:nvPr/>
          </p:nvCxnSpPr>
          <p:spPr>
            <a:xfrm>
              <a:off x="8553450" y="3424236"/>
              <a:ext cx="866775" cy="0"/>
            </a:xfrm>
            <a:prstGeom prst="straightConnector1">
              <a:avLst/>
            </a:prstGeom>
            <a:ln w="25400">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36" name="Straight Arrow Connector 35"/>
            <p:cNvCxnSpPr/>
            <p:nvPr/>
          </p:nvCxnSpPr>
          <p:spPr>
            <a:xfrm>
              <a:off x="8553449" y="3493686"/>
              <a:ext cx="864000" cy="864000"/>
            </a:xfrm>
            <a:prstGeom prst="straightConnector1">
              <a:avLst/>
            </a:prstGeom>
            <a:ln w="25400">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37" name="Rounded Rectangle 36"/>
            <p:cNvSpPr/>
            <p:nvPr/>
          </p:nvSpPr>
          <p:spPr>
            <a:xfrm>
              <a:off x="9544050" y="2214563"/>
              <a:ext cx="800100" cy="566737"/>
            </a:xfrm>
            <a:prstGeom prst="round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050"/>
            </a:p>
          </p:txBody>
        </p:sp>
        <p:sp>
          <p:nvSpPr>
            <p:cNvPr id="38" name="Rounded Rectangle 37"/>
            <p:cNvSpPr/>
            <p:nvPr/>
          </p:nvSpPr>
          <p:spPr>
            <a:xfrm>
              <a:off x="9544050" y="3145631"/>
              <a:ext cx="800100" cy="566737"/>
            </a:xfrm>
            <a:prstGeom prst="round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050"/>
            </a:p>
          </p:txBody>
        </p:sp>
        <p:sp>
          <p:nvSpPr>
            <p:cNvPr id="39" name="Rounded Rectangle 38"/>
            <p:cNvSpPr/>
            <p:nvPr/>
          </p:nvSpPr>
          <p:spPr>
            <a:xfrm>
              <a:off x="9544050" y="4076699"/>
              <a:ext cx="800100" cy="566737"/>
            </a:xfrm>
            <a:prstGeom prst="round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050"/>
            </a:p>
          </p:txBody>
        </p:sp>
        <p:sp>
          <p:nvSpPr>
            <p:cNvPr id="40" name="TextBox 39"/>
            <p:cNvSpPr txBox="1"/>
            <p:nvPr/>
          </p:nvSpPr>
          <p:spPr>
            <a:xfrm>
              <a:off x="9625013" y="2343150"/>
              <a:ext cx="719137" cy="369332"/>
            </a:xfrm>
            <a:prstGeom prst="rect">
              <a:avLst/>
            </a:prstGeom>
            <a:noFill/>
          </p:spPr>
          <p:txBody>
            <a:bodyPr wrap="square" rtlCol="0">
              <a:spAutoFit/>
            </a:bodyPr>
            <a:lstStyle/>
            <a:p>
              <a:pPr algn="ctr"/>
              <a:r>
                <a:rPr lang="en-US" sz="1200" dirty="0">
                  <a:solidFill>
                    <a:schemeClr val="bg1"/>
                  </a:solidFill>
                </a:rPr>
                <a:t>W + j</a:t>
              </a:r>
              <a:endParaRPr lang="en-GB" sz="1200" dirty="0">
                <a:solidFill>
                  <a:schemeClr val="bg1"/>
                </a:solidFill>
              </a:endParaRPr>
            </a:p>
          </p:txBody>
        </p:sp>
        <p:sp>
          <p:nvSpPr>
            <p:cNvPr id="41" name="TextBox 40"/>
            <p:cNvSpPr txBox="1"/>
            <p:nvPr/>
          </p:nvSpPr>
          <p:spPr>
            <a:xfrm>
              <a:off x="9584531" y="3259723"/>
              <a:ext cx="719137" cy="369332"/>
            </a:xfrm>
            <a:prstGeom prst="rect">
              <a:avLst/>
            </a:prstGeom>
            <a:noFill/>
          </p:spPr>
          <p:txBody>
            <a:bodyPr wrap="square" rtlCol="0">
              <a:spAutoFit/>
            </a:bodyPr>
            <a:lstStyle/>
            <a:p>
              <a:pPr algn="ctr"/>
              <a:r>
                <a:rPr lang="en-US" sz="1200" dirty="0">
                  <a:solidFill>
                    <a:schemeClr val="bg1"/>
                  </a:solidFill>
                </a:rPr>
                <a:t>QCD</a:t>
              </a:r>
              <a:endParaRPr lang="en-GB" sz="1200" dirty="0">
                <a:solidFill>
                  <a:schemeClr val="bg1"/>
                </a:solidFill>
              </a:endParaRPr>
            </a:p>
          </p:txBody>
        </p:sp>
        <p:sp>
          <p:nvSpPr>
            <p:cNvPr id="42" name="TextBox 41"/>
            <p:cNvSpPr txBox="1"/>
            <p:nvPr/>
          </p:nvSpPr>
          <p:spPr>
            <a:xfrm>
              <a:off x="9625013" y="4173020"/>
              <a:ext cx="631031" cy="338555"/>
            </a:xfrm>
            <a:prstGeom prst="rect">
              <a:avLst/>
            </a:prstGeom>
            <a:noFill/>
          </p:spPr>
          <p:txBody>
            <a:bodyPr wrap="square" rtlCol="0">
              <a:spAutoFit/>
            </a:bodyPr>
            <a:lstStyle/>
            <a:p>
              <a:pPr algn="ctr"/>
              <a:r>
                <a:rPr lang="en-US" sz="1050" dirty="0">
                  <a:solidFill>
                    <a:schemeClr val="bg1"/>
                  </a:solidFill>
                </a:rPr>
                <a:t>t-t̅</a:t>
              </a:r>
              <a:endParaRPr lang="en-GB" sz="1050" dirty="0">
                <a:solidFill>
                  <a:schemeClr val="bg1"/>
                </a:solidFill>
              </a:endParaRPr>
            </a:p>
          </p:txBody>
        </p:sp>
      </p:grpSp>
    </p:spTree>
    <p:extLst>
      <p:ext uri="{BB962C8B-B14F-4D97-AF65-F5344CB8AC3E}">
        <p14:creationId xmlns:p14="http://schemas.microsoft.com/office/powerpoint/2010/main" val="1784592499"/>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Bureau">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Bureau">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z="1600" dirty="0" smtClean="0">
            <a:solidFill>
              <a:srgbClr val="2A7DBF"/>
            </a:solidFill>
            <a:latin typeface="Arial" charset="0"/>
            <a:ea typeface="Arial" charset="0"/>
            <a:cs typeface="Arial"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openlab</Template>
  <TotalTime>12121</TotalTime>
  <Words>1622</Words>
  <Application>Microsoft Office PowerPoint</Application>
  <PresentationFormat>Widescreen</PresentationFormat>
  <Paragraphs>123</Paragraphs>
  <Slides>13</Slides>
  <Notes>10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Arial Black</vt:lpstr>
      <vt:lpstr>Calibri</vt:lpstr>
      <vt:lpstr>Calibri Light</vt:lpstr>
      <vt:lpstr>Thème Office</vt:lpstr>
      <vt:lpstr>Data Analytics and Machine Learning in the Cloud</vt:lpstr>
      <vt:lpstr>Motivations and Vision</vt:lpstr>
      <vt:lpstr>The Ecosystem</vt:lpstr>
      <vt:lpstr>Complexity of Advanced Analytics</vt:lpstr>
      <vt:lpstr>Analytics Platform</vt:lpstr>
      <vt:lpstr>Achievements</vt:lpstr>
      <vt:lpstr>CERN Use Cases in the Cloud</vt:lpstr>
      <vt:lpstr>Development and “Plumbing” </vt:lpstr>
      <vt:lpstr>CERN use cases in the cloud</vt:lpstr>
      <vt:lpstr>Machine Learning Pipeline</vt:lpstr>
      <vt:lpstr>Python and Jupyter Notebooks</vt:lpstr>
      <vt:lpstr>Conclusions  </vt:lpstr>
      <vt:lpstr>Acknowledgements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Utilisateur de Microsoft Office</dc:creator>
  <cp:lastModifiedBy>Riccardo Castellotti</cp:lastModifiedBy>
  <cp:revision>295</cp:revision>
  <dcterms:created xsi:type="dcterms:W3CDTF">2017-05-22T08:24:09Z</dcterms:created>
  <dcterms:modified xsi:type="dcterms:W3CDTF">2020-01-23T09:21:11Z</dcterms:modified>
</cp:coreProperties>
</file>