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76" r:id="rId3"/>
    <p:sldId id="277" r:id="rId4"/>
    <p:sldId id="265" r:id="rId5"/>
    <p:sldId id="264" r:id="rId6"/>
    <p:sldId id="266" r:id="rId7"/>
    <p:sldId id="267" r:id="rId8"/>
    <p:sldId id="275" r:id="rId9"/>
    <p:sldId id="268" r:id="rId10"/>
    <p:sldId id="274" r:id="rId11"/>
    <p:sldId id="269" r:id="rId12"/>
    <p:sldId id="270" r:id="rId13"/>
    <p:sldId id="273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yeon Chang" initials="SC" lastIdx="8" clrIdx="0">
    <p:extLst>
      <p:ext uri="{19B8F6BF-5375-455C-9EA6-DF929625EA0E}">
        <p15:presenceInfo xmlns:p15="http://schemas.microsoft.com/office/powerpoint/2012/main" userId="53a04cf20139a41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00"/>
    <a:srgbClr val="73C3CB"/>
    <a:srgbClr val="3E8A99"/>
    <a:srgbClr val="3D8A99"/>
    <a:srgbClr val="C0E0E6"/>
    <a:srgbClr val="696C72"/>
    <a:srgbClr val="CC0099"/>
    <a:srgbClr val="D0CECE"/>
    <a:srgbClr val="3E9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415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3154" y="3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6553-01F3-4299-9957-3BBBDC6CCD6F}" type="datetimeFigureOut">
              <a:rPr lang="en-US" smtClean="0"/>
              <a:t>2020-01-22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C8D0B-49EA-4AD7-90F3-08D534C5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8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57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14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5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24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06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62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02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2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C8D0B-49EA-4AD7-90F3-08D534C581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88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5914-3429-4643-BEBD-B910E5C7A3A8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87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93D7C-3197-4591-AD2C-25692AC5D86C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24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8FFE-5CCC-4284-B325-7F4511FD026A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9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5F97-E062-4889-89B7-CAB5E354CF44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8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B6A8-BEF3-45C2-8D8B-2894A37D7A32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6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4407E-C07D-4198-96FE-79923A04FE90}" type="datetime3">
              <a:rPr lang="en-US" smtClean="0"/>
              <a:t>22 January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8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1F96F-2A82-4330-815D-1EDD3B037DDA}" type="datetime3">
              <a:rPr lang="en-US" smtClean="0"/>
              <a:t>22 January 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5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B72B7-9132-4E1C-8C2A-27D39BD4044D}" type="datetime3">
              <a:rPr lang="en-US" smtClean="0"/>
              <a:t>22 January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8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ED6F0-6DE5-4889-BEDF-6BA6E6B0491E}" type="datetime3">
              <a:rPr lang="en-US" smtClean="0"/>
              <a:t>22 January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3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6891-96C5-40BC-BDAD-DC1E3DE143AC}" type="datetime3">
              <a:rPr lang="en-US" smtClean="0"/>
              <a:t>22 January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3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2D3C-CEC3-4A47-B9CC-1B0935B48155}" type="datetime3">
              <a:rPr lang="en-US" smtClean="0"/>
              <a:t>22 January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01D8D-C167-43BB-A7DD-4F32EE8B878F}" type="datetime3">
              <a:rPr lang="en-US" smtClean="0"/>
              <a:t>22 January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QGAN to Reproduce Calorimeters Outputs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DA1DF-2FC6-4E04-8356-786A68EC8A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2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l.acm.org/doi/proceedings/10.5555/2969033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building, floor, umbrella, green&#10;&#10;Description automatically generated">
            <a:extLst>
              <a:ext uri="{FF2B5EF4-FFF2-40B4-BE49-F238E27FC236}">
                <a16:creationId xmlns:a16="http://schemas.microsoft.com/office/drawing/2014/main" id="{B5D0E9B2-861C-49F7-A7FC-FFE1D6E78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58573D3-CB67-499D-8B64-FBC30ADA19E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617BEF-9F32-4864-B466-9ADF4CBA08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2962" y="5986190"/>
            <a:ext cx="4820901" cy="468218"/>
          </a:xfrm>
        </p:spPr>
        <p:txBody>
          <a:bodyPr>
            <a:noAutofit/>
          </a:bodyPr>
          <a:lstStyle/>
          <a:p>
            <a:r>
              <a:rPr lang="en-US" sz="2500" dirty="0" err="1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Su</a:t>
            </a:r>
            <a:r>
              <a:rPr lang="en-US" sz="25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 Yeon Chang, Sofia </a:t>
            </a:r>
            <a:r>
              <a:rPr lang="en-US" sz="2500" dirty="0" err="1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Vallecorsa</a:t>
            </a:r>
            <a:endParaRPr lang="en-US" sz="2500" dirty="0">
              <a:solidFill>
                <a:schemeClr val="bg1"/>
              </a:solidFill>
              <a:latin typeface="Gill Sans MT" panose="020B0502020104020203" pitchFamily="34" charset="0"/>
              <a:ea typeface="DX별과그대B" panose="02020600000000000000" pitchFamily="18" charset="-12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FCDD4-8E87-4B22-A761-4FE8AD27B928}"/>
              </a:ext>
            </a:extLst>
          </p:cNvPr>
          <p:cNvSpPr/>
          <p:nvPr/>
        </p:nvSpPr>
        <p:spPr>
          <a:xfrm>
            <a:off x="330011" y="1269253"/>
            <a:ext cx="76805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73C3CB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Quantum</a:t>
            </a:r>
            <a:r>
              <a:rPr lang="en-US" sz="40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 Generative Adversarial Networks to Reproduce </a:t>
            </a:r>
            <a:r>
              <a:rPr lang="en-US" sz="4000" dirty="0">
                <a:solidFill>
                  <a:srgbClr val="73C3CB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Calorimeters Outputs</a:t>
            </a:r>
            <a:endParaRPr lang="en-US" sz="4000" dirty="0">
              <a:solidFill>
                <a:srgbClr val="73C3CB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4A2D7A-7C38-4A8B-A9CE-69E8DFB71A38}"/>
              </a:ext>
            </a:extLst>
          </p:cNvPr>
          <p:cNvCxnSpPr>
            <a:cxnSpLocks/>
          </p:cNvCxnSpPr>
          <p:nvPr/>
        </p:nvCxnSpPr>
        <p:spPr>
          <a:xfrm>
            <a:off x="423021" y="1111624"/>
            <a:ext cx="734937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178FFDE-F13D-442E-982E-2432E7D3E282}"/>
              </a:ext>
            </a:extLst>
          </p:cNvPr>
          <p:cNvCxnSpPr>
            <a:cxnSpLocks/>
          </p:cNvCxnSpPr>
          <p:nvPr/>
        </p:nvCxnSpPr>
        <p:spPr>
          <a:xfrm>
            <a:off x="423021" y="3436845"/>
            <a:ext cx="734937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CFCCBAEC-292D-47BC-9A64-78983F05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4D82661-505A-403F-8AE7-0EF3D428C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1</a:t>
            </a:fld>
            <a:endParaRPr lang="en-US" dirty="0"/>
          </a:p>
        </p:txBody>
      </p:sp>
      <p:pic>
        <p:nvPicPr>
          <p:cNvPr id="34" name="Picture 2" descr="Image result for Cern openlab logo">
            <a:extLst>
              <a:ext uri="{FF2B5EF4-FFF2-40B4-BE49-F238E27FC236}">
                <a16:creationId xmlns:a16="http://schemas.microsoft.com/office/drawing/2014/main" id="{54DE54A6-E569-42F3-977E-9B2C4FD15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483" y="136525"/>
            <a:ext cx="2228783" cy="72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Image result for epfl logo">
            <a:extLst>
              <a:ext uri="{FF2B5EF4-FFF2-40B4-BE49-F238E27FC236}">
                <a16:creationId xmlns:a16="http://schemas.microsoft.com/office/drawing/2014/main" id="{3B7D53DA-05FB-4704-B541-5BAD74EF9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525" y="259585"/>
            <a:ext cx="1654081" cy="48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1D4AA8ED-9CE3-42EA-BAC1-657BA3A0B7B7}"/>
              </a:ext>
            </a:extLst>
          </p:cNvPr>
          <p:cNvSpPr/>
          <p:nvPr/>
        </p:nvSpPr>
        <p:spPr>
          <a:xfrm>
            <a:off x="330010" y="3609115"/>
            <a:ext cx="76805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CERN </a:t>
            </a:r>
            <a:r>
              <a:rPr lang="en-US" sz="3000" dirty="0" err="1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Openlab</a:t>
            </a:r>
            <a:r>
              <a:rPr lang="en-US" sz="30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</a:rPr>
              <a:t> Technical Workshop</a:t>
            </a:r>
            <a:endParaRPr lang="en-US" sz="3000" dirty="0">
              <a:solidFill>
                <a:srgbClr val="73C3CB"/>
              </a:solidFill>
              <a:latin typeface="Gill Sans MT" panose="020B0502020104020203" pitchFamily="34" charset="0"/>
            </a:endParaRP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CED4C38B-9943-4B38-8B4A-2A7D51A6B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65B7-437A-4152-8873-CBB8B84F53DE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0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F05CDA-9C01-4127-B191-B652F1E7C033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4B0A291E-024F-42D0-B63E-F1C8D5129C7B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 (3 Qubits)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71C7786-524D-47E0-874C-DE13CC3469EE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2F062-30AE-4AB1-A452-A68BE5A8A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F5C2DC7-C423-4CB3-BB5B-D1420B57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10</a:t>
            </a:fld>
            <a:endParaRPr lang="en-US"/>
          </a:p>
        </p:txBody>
      </p:sp>
      <p:pic>
        <p:nvPicPr>
          <p:cNvPr id="22" name="Picture 2" descr="Image result for Cern openlab logo">
            <a:extLst>
              <a:ext uri="{FF2B5EF4-FFF2-40B4-BE49-F238E27FC236}">
                <a16:creationId xmlns:a16="http://schemas.microsoft.com/office/drawing/2014/main" id="{75160AA6-7665-4404-8661-2D8D0CCFB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mage result for epfl logo">
            <a:extLst>
              <a:ext uri="{FF2B5EF4-FFF2-40B4-BE49-F238E27FC236}">
                <a16:creationId xmlns:a16="http://schemas.microsoft.com/office/drawing/2014/main" id="{A76FE0CD-05A9-40FD-AEE2-8E14B6CA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9757A85-AFDC-4426-B3C4-449F8B793FC3}"/>
              </a:ext>
            </a:extLst>
          </p:cNvPr>
          <p:cNvSpPr/>
          <p:nvPr/>
        </p:nvSpPr>
        <p:spPr>
          <a:xfrm>
            <a:off x="382119" y="903288"/>
            <a:ext cx="6770521" cy="480267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dirty="0">
                <a:solidFill>
                  <a:schemeClr val="tx1"/>
                </a:solidFill>
                <a:latin typeface="Gill Sans MT" panose="020B0502020104020203" pitchFamily="34" charset="0"/>
              </a:rPr>
              <a:t>Progress in relative entropy for 3 qubits &amp; depth 3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5D8B09A0-62C5-4138-B4AB-37F0E08E88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6"/>
          <a:stretch/>
        </p:blipFill>
        <p:spPr>
          <a:xfrm>
            <a:off x="2737707" y="1869440"/>
            <a:ext cx="6716587" cy="3801537"/>
          </a:xfrm>
          <a:prstGeom prst="rect">
            <a:avLst/>
          </a:prstGeom>
        </p:spPr>
      </p:pic>
      <p:sp>
        <p:nvSpPr>
          <p:cNvPr id="15" name="Right Brace 14">
            <a:extLst>
              <a:ext uri="{FF2B5EF4-FFF2-40B4-BE49-F238E27FC236}">
                <a16:creationId xmlns:a16="http://schemas.microsoft.com/office/drawing/2014/main" id="{3FD7D49A-0CA3-41A4-87D1-DE5AC9844573}"/>
              </a:ext>
            </a:extLst>
          </p:cNvPr>
          <p:cNvSpPr/>
          <p:nvPr/>
        </p:nvSpPr>
        <p:spPr>
          <a:xfrm>
            <a:off x="8920480" y="3104950"/>
            <a:ext cx="233680" cy="2036010"/>
          </a:xfrm>
          <a:prstGeom prst="rightBrace">
            <a:avLst>
              <a:gd name="adj1" fmla="val 51721"/>
              <a:gd name="adj2" fmla="val 51015"/>
            </a:avLst>
          </a:prstGeom>
          <a:ln w="38100">
            <a:solidFill>
              <a:srgbClr val="6A7B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52441BF-B5B9-4D98-9293-57A036BFCD84}"/>
              </a:ext>
            </a:extLst>
          </p:cNvPr>
          <p:cNvSpPr/>
          <p:nvPr/>
        </p:nvSpPr>
        <p:spPr>
          <a:xfrm>
            <a:off x="9381502" y="3559078"/>
            <a:ext cx="2188188" cy="1304487"/>
          </a:xfrm>
          <a:prstGeom prst="roundRect">
            <a:avLst/>
          </a:prstGeom>
          <a:solidFill>
            <a:srgbClr val="73C3C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Quality of result depends on initial states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D99ED33-E215-416F-85FF-5C18F98C4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02D28-1834-4A03-9069-3805FEE057C9}" type="datetime3">
              <a:rPr lang="en-US" smtClean="0"/>
              <a:t>22 January 2020</a:t>
            </a:fld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F93395-B05D-4062-A13F-6C25C225F1B5}"/>
              </a:ext>
            </a:extLst>
          </p:cNvPr>
          <p:cNvSpPr txBox="1"/>
          <p:nvPr/>
        </p:nvSpPr>
        <p:spPr>
          <a:xfrm>
            <a:off x="1143000" y="1412240"/>
            <a:ext cx="1132840" cy="383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Gill Sans MT" panose="020B0502020104020203" pitchFamily="34" charset="0"/>
              </a:rPr>
              <a:t>Uniform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04352F-2D75-4EB0-AF63-68D2FE7C06F9}"/>
              </a:ext>
            </a:extLst>
          </p:cNvPr>
          <p:cNvSpPr txBox="1"/>
          <p:nvPr/>
        </p:nvSpPr>
        <p:spPr>
          <a:xfrm>
            <a:off x="1112520" y="3915490"/>
            <a:ext cx="1132840" cy="383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Gill Sans MT" panose="020B0502020104020203" pitchFamily="34" charset="0"/>
              </a:rPr>
              <a:t>Normal</a:t>
            </a:r>
          </a:p>
        </p:txBody>
      </p:sp>
      <p:pic>
        <p:nvPicPr>
          <p:cNvPr id="49" name="Picture 48" descr="A close up of a map&#10;&#10;Description automatically generated">
            <a:extLst>
              <a:ext uri="{FF2B5EF4-FFF2-40B4-BE49-F238E27FC236}">
                <a16:creationId xmlns:a16="http://schemas.microsoft.com/office/drawing/2014/main" id="{E527EE50-ADAF-4BE8-8F7A-A2E9C0F1F2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2" r="8670"/>
          <a:stretch/>
        </p:blipFill>
        <p:spPr>
          <a:xfrm>
            <a:off x="17646" y="1725686"/>
            <a:ext cx="2888114" cy="2256894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E0B455C-30E2-4106-B436-8E65331E6A52}"/>
              </a:ext>
            </a:extLst>
          </p:cNvPr>
          <p:cNvCxnSpPr>
            <a:cxnSpLocks/>
          </p:cNvCxnSpPr>
          <p:nvPr/>
        </p:nvCxnSpPr>
        <p:spPr>
          <a:xfrm flipH="1" flipV="1">
            <a:off x="2926080" y="2621280"/>
            <a:ext cx="841299" cy="325120"/>
          </a:xfrm>
          <a:prstGeom prst="straightConnector1">
            <a:avLst/>
          </a:prstGeom>
          <a:ln w="5715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A close up of a map&#10;&#10;Description automatically generated">
            <a:extLst>
              <a:ext uri="{FF2B5EF4-FFF2-40B4-BE49-F238E27FC236}">
                <a16:creationId xmlns:a16="http://schemas.microsoft.com/office/drawing/2014/main" id="{CB26A780-8A7A-468E-B5F3-B0DB901EFBE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"/>
          <a:stretch/>
        </p:blipFill>
        <p:spPr>
          <a:xfrm>
            <a:off x="9246923" y="1117862"/>
            <a:ext cx="2847995" cy="2256894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40373B4-6D42-466C-86DF-EC4B3BDBE6B8}"/>
              </a:ext>
            </a:extLst>
          </p:cNvPr>
          <p:cNvCxnSpPr>
            <a:cxnSpLocks/>
          </p:cNvCxnSpPr>
          <p:nvPr/>
        </p:nvCxnSpPr>
        <p:spPr>
          <a:xfrm flipV="1">
            <a:off x="8726062" y="2463864"/>
            <a:ext cx="560178" cy="632308"/>
          </a:xfrm>
          <a:prstGeom prst="straightConnector1">
            <a:avLst/>
          </a:prstGeom>
          <a:ln w="57150"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97F6432-4313-4C0D-AB2C-E28F85BB9D4A}"/>
              </a:ext>
            </a:extLst>
          </p:cNvPr>
          <p:cNvSpPr txBox="1"/>
          <p:nvPr/>
        </p:nvSpPr>
        <p:spPr>
          <a:xfrm>
            <a:off x="10303210" y="899657"/>
            <a:ext cx="1132840" cy="383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Gill Sans MT" panose="020B0502020104020203" pitchFamily="34" charset="0"/>
              </a:rPr>
              <a:t>Random</a:t>
            </a:r>
          </a:p>
        </p:txBody>
      </p:sp>
      <p:pic>
        <p:nvPicPr>
          <p:cNvPr id="25" name="Picture 2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88E55BB-EE1D-4726-92E9-E0D9B51B1AD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8" r="6904"/>
          <a:stretch/>
        </p:blipFill>
        <p:spPr>
          <a:xfrm>
            <a:off x="10392" y="4296182"/>
            <a:ext cx="2926080" cy="2256894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3D98D93-D2D1-4CFD-A75B-DF491FA77ADD}"/>
              </a:ext>
            </a:extLst>
          </p:cNvPr>
          <p:cNvCxnSpPr/>
          <p:nvPr/>
        </p:nvCxnSpPr>
        <p:spPr>
          <a:xfrm flipH="1">
            <a:off x="2614730" y="4547089"/>
            <a:ext cx="1595123" cy="772160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36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AADE4965-E309-49C5-846B-C306574D1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028" y="2878305"/>
            <a:ext cx="8321944" cy="32419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CF7391-D10A-4FEA-9AD5-3FCDBB161818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0D374F0F-0994-4AF4-AE3E-D62E1A4734D7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 (3 Qubits) 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66FE4AE-A52F-4B9B-96BE-4D92634D1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718233B-0758-4D28-B017-B265F7706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11</a:t>
            </a:fld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8351729-A6B1-43AE-B5FE-62CBDBE3EA70}"/>
              </a:ext>
            </a:extLst>
          </p:cNvPr>
          <p:cNvSpPr/>
          <p:nvPr/>
        </p:nvSpPr>
        <p:spPr>
          <a:xfrm>
            <a:off x="548640" y="1131520"/>
            <a:ext cx="11094720" cy="1228165"/>
          </a:xfrm>
          <a:prstGeom prst="roundRect">
            <a:avLst/>
          </a:prstGeom>
          <a:solidFill>
            <a:srgbClr val="73C3C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100" b="1" dirty="0">
                <a:solidFill>
                  <a:schemeClr val="tx1"/>
                </a:solidFill>
                <a:latin typeface="Gill Sans MT" panose="020B0502020104020203" pitchFamily="34" charset="0"/>
              </a:rPr>
              <a:t>Kolmogrov-Smirnov Statistics 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</a:rPr>
              <a:t>: Measures equality between P(x) &amp; Q(x)</a:t>
            </a:r>
          </a:p>
          <a:p>
            <a:r>
              <a:rPr lang="en-US" sz="1000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</a:p>
          <a:p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→ With 95% confidence level &amp; 1,000 samplings, n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</a:rPr>
              <a:t>ull hypothesis is accepted if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18BF87C-D4E3-41A7-9F24-F1B692C06661}"/>
                  </a:ext>
                </a:extLst>
              </p:cNvPr>
              <p:cNvSpPr/>
              <p:nvPr/>
            </p:nvSpPr>
            <p:spPr>
              <a:xfrm>
                <a:off x="9212060" y="1745602"/>
                <a:ext cx="2045818" cy="492856"/>
              </a:xfrm>
              <a:prstGeom prst="roundRect">
                <a:avLst/>
              </a:prstGeom>
              <a:solidFill>
                <a:srgbClr val="73C3CB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100" dirty="0">
                  <a:solidFill>
                    <a:schemeClr val="tx1"/>
                  </a:solidFill>
                  <a:latin typeface="Gill Sans MT" panose="020B0502020104020203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𝐾𝑆</m:t>
                          </m:r>
                        </m:sub>
                      </m:sSub>
                      <m:r>
                        <a:rPr lang="el-G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⩽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0.0547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Gill Sans MT" panose="020B0502020104020203" pitchFamily="34" charset="0"/>
                </a:endParaRPr>
              </a:p>
              <a:p>
                <a:pPr algn="ctr"/>
                <a:endParaRPr lang="en-US" sz="2100" dirty="0">
                  <a:solidFill>
                    <a:schemeClr val="tx1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18BF87C-D4E3-41A7-9F24-F1B692C066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2060" y="1745602"/>
                <a:ext cx="2045818" cy="492856"/>
              </a:xfrm>
              <a:prstGeom prst="roundRect">
                <a:avLst/>
              </a:prstGeom>
              <a:blipFill>
                <a:blip r:embed="rId3"/>
                <a:stretch>
                  <a:fillRect l="-893" b="-617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0B364BFF-6528-429E-B016-DF707163C091}"/>
              </a:ext>
            </a:extLst>
          </p:cNvPr>
          <p:cNvSpPr/>
          <p:nvPr/>
        </p:nvSpPr>
        <p:spPr>
          <a:xfrm>
            <a:off x="4693920" y="4155440"/>
            <a:ext cx="1634144" cy="284480"/>
          </a:xfrm>
          <a:prstGeom prst="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51226A7-4C7C-4912-9895-59FE6B55E344}"/>
              </a:ext>
            </a:extLst>
          </p:cNvPr>
          <p:cNvSpPr/>
          <p:nvPr/>
        </p:nvSpPr>
        <p:spPr>
          <a:xfrm>
            <a:off x="4693920" y="4451241"/>
            <a:ext cx="1634144" cy="284480"/>
          </a:xfrm>
          <a:prstGeom prst="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FE8F9E-5034-48D5-8911-A71929D0FA40}"/>
              </a:ext>
            </a:extLst>
          </p:cNvPr>
          <p:cNvSpPr/>
          <p:nvPr/>
        </p:nvSpPr>
        <p:spPr>
          <a:xfrm>
            <a:off x="4693920" y="3237557"/>
            <a:ext cx="1634144" cy="284480"/>
          </a:xfrm>
          <a:prstGeom prst="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2003EA-A26B-43C5-AD02-5EE9F3C0A93A}"/>
              </a:ext>
            </a:extLst>
          </p:cNvPr>
          <p:cNvSpPr/>
          <p:nvPr/>
        </p:nvSpPr>
        <p:spPr>
          <a:xfrm>
            <a:off x="4693920" y="5073323"/>
            <a:ext cx="1634144" cy="284480"/>
          </a:xfrm>
          <a:prstGeom prst="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30" name="Picture 2" descr="Image result for Cern openlab logo">
            <a:extLst>
              <a:ext uri="{FF2B5EF4-FFF2-40B4-BE49-F238E27FC236}">
                <a16:creationId xmlns:a16="http://schemas.microsoft.com/office/drawing/2014/main" id="{A04F57A9-7DE9-4999-8C34-52A7BF6D6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Image result for epfl logo">
            <a:extLst>
              <a:ext uri="{FF2B5EF4-FFF2-40B4-BE49-F238E27FC236}">
                <a16:creationId xmlns:a16="http://schemas.microsoft.com/office/drawing/2014/main" id="{268A73DB-E191-4C99-9018-712B0B987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0BB2EA2F-B79B-4F5E-87B3-D5FE949B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D9F2-BE9F-4DFA-9D4B-838E266C470D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8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1" animBg="1"/>
      <p:bldP spid="26" grpId="0" animBg="1"/>
      <p:bldP spid="26" grpId="1" animBg="1"/>
      <p:bldP spid="29" grpId="0" animBg="1"/>
      <p:bldP spid="2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D7CEF6-7C6F-4E53-AB0F-D6622B3FB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4" y="2222064"/>
            <a:ext cx="5602856" cy="4202142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D2168E-0932-4B76-8BB1-09C44B8B1A91}"/>
              </a:ext>
            </a:extLst>
          </p:cNvPr>
          <p:cNvSpPr/>
          <p:nvPr/>
        </p:nvSpPr>
        <p:spPr>
          <a:xfrm>
            <a:off x="382119" y="918809"/>
            <a:ext cx="8228481" cy="1108946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Using more powerful discriminator (4 hidden layers)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Uniform initialization + depth 1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After 3,000 epochs, able to reproduce similar shape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432971-864E-45CC-AD7C-46BD7DCA690E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6FA0D764-D4B0-4335-B25E-0B5D24B60123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 (6 Qubits) 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AF1EABB3-935A-4A31-9BFF-AD4B1A9A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34326CEE-F44F-42E6-B45B-B353EF766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12</a:t>
            </a:fld>
            <a:endParaRPr lang="en-US"/>
          </a:p>
        </p:txBody>
      </p:sp>
      <p:pic>
        <p:nvPicPr>
          <p:cNvPr id="27" name="Picture 2" descr="Image result for Cern openlab logo">
            <a:extLst>
              <a:ext uri="{FF2B5EF4-FFF2-40B4-BE49-F238E27FC236}">
                <a16:creationId xmlns:a16="http://schemas.microsoft.com/office/drawing/2014/main" id="{4BD998F8-05B2-4D94-848A-46C85F5FC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Image result for epfl logo">
            <a:extLst>
              <a:ext uri="{FF2B5EF4-FFF2-40B4-BE49-F238E27FC236}">
                <a16:creationId xmlns:a16="http://schemas.microsoft.com/office/drawing/2014/main" id="{77D69016-B9A7-4330-8329-0AE3ADDA7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D63939C6-AEED-4499-AB0E-2622C5A61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98AF-69D8-4EC9-AF43-D70AB1632CDD}" type="datetime3">
              <a:rPr lang="en-US" smtClean="0"/>
              <a:t>22 January 2020</a:t>
            </a:fld>
            <a:endParaRPr lang="en-US"/>
          </a:p>
        </p:txBody>
      </p:sp>
      <p:pic>
        <p:nvPicPr>
          <p:cNvPr id="33" name="Picture 32" descr="A picture containing clock&#10;&#10;Description automatically generated">
            <a:extLst>
              <a:ext uri="{FF2B5EF4-FFF2-40B4-BE49-F238E27FC236}">
                <a16:creationId xmlns:a16="http://schemas.microsoft.com/office/drawing/2014/main" id="{9EEDD314-ED15-4ED8-A339-FACB4FDBEE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000" y="2235202"/>
            <a:ext cx="5554906" cy="416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D2168E-0932-4B76-8BB1-09C44B8B1A91}"/>
              </a:ext>
            </a:extLst>
          </p:cNvPr>
          <p:cNvSpPr/>
          <p:nvPr/>
        </p:nvSpPr>
        <p:spPr>
          <a:xfrm>
            <a:off x="382119" y="1119601"/>
            <a:ext cx="10377321" cy="4407439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QGAN enables to reproduce a probability distribution with high fidelity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No exponential advantage proved yet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Limited in reproducing an average probability distribution over pixels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Aim to reproduce single image per run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  1. Multidimensional QGAN, with a few qubits assigned for each pixel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   → Too expensive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 2.  Alternative approach to represent continuous variables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 (ex : parametric approach) </a:t>
            </a:r>
            <a:endParaRPr lang="en-US" sz="2300" dirty="0">
              <a:solidFill>
                <a:schemeClr val="tx1"/>
              </a:solidFill>
              <a:latin typeface="Gill Sans MT" panose="020B0502020104020203" pitchFamily="34" charset="0"/>
              <a:ea typeface="Verdana" panose="020B060403050404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432971-864E-45CC-AD7C-46BD7DCA690E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6FA0D764-D4B0-4335-B25E-0B5D24B60123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Conclusion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AF1EABB3-935A-4A31-9BFF-AD4B1A9A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34326CEE-F44F-42E6-B45B-B353EF766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13</a:t>
            </a:fld>
            <a:endParaRPr lang="en-US"/>
          </a:p>
        </p:txBody>
      </p:sp>
      <p:pic>
        <p:nvPicPr>
          <p:cNvPr id="27" name="Picture 2" descr="Image result for Cern openlab logo">
            <a:extLst>
              <a:ext uri="{FF2B5EF4-FFF2-40B4-BE49-F238E27FC236}">
                <a16:creationId xmlns:a16="http://schemas.microsoft.com/office/drawing/2014/main" id="{4BD998F8-05B2-4D94-848A-46C85F5FC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Image result for epfl logo">
            <a:extLst>
              <a:ext uri="{FF2B5EF4-FFF2-40B4-BE49-F238E27FC236}">
                <a16:creationId xmlns:a16="http://schemas.microsoft.com/office/drawing/2014/main" id="{77D69016-B9A7-4330-8329-0AE3ADDA7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D440F5-3EC2-4070-AE89-B559A56C2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99360-C068-46D6-8865-D8BD74D0EA49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D8A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9EDCAA-C277-48F1-AC09-D18DB41E9EBC}"/>
              </a:ext>
            </a:extLst>
          </p:cNvPr>
          <p:cNvSpPr txBox="1"/>
          <p:nvPr/>
        </p:nvSpPr>
        <p:spPr>
          <a:xfrm>
            <a:off x="3119191" y="2767282"/>
            <a:ext cx="59536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Gill Sans MT" panose="020B0502020104020203" pitchFamily="34" charset="0"/>
                <a:ea typeface="휴먼고딕" panose="02010504000101010101" pitchFamily="2" charset="-127"/>
                <a:cs typeface="Tahoma" panose="020B0604030504040204" pitchFamily="34" charset="0"/>
              </a:rPr>
              <a:t>THANK YOU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F7E4A0-92E6-4930-8040-CAB24AFEDAC2}"/>
              </a:ext>
            </a:extLst>
          </p:cNvPr>
          <p:cNvCxnSpPr>
            <a:cxnSpLocks/>
          </p:cNvCxnSpPr>
          <p:nvPr/>
        </p:nvCxnSpPr>
        <p:spPr>
          <a:xfrm>
            <a:off x="2891202" y="4336439"/>
            <a:ext cx="640959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64437F-F21B-4B7D-B494-5B0F8785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/>
              <a:t>QGAN to Reproduce Calorimeters Outputs</a:t>
            </a:r>
            <a:endParaRPr lang="en-US" sz="16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2F6A8FD-63E5-437E-BFB8-47DAC4567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/>
              <a:t>14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A4C2FA-FA40-4EB1-8633-5128F39B857D}"/>
              </a:ext>
            </a:extLst>
          </p:cNvPr>
          <p:cNvCxnSpPr>
            <a:cxnSpLocks/>
          </p:cNvCxnSpPr>
          <p:nvPr/>
        </p:nvCxnSpPr>
        <p:spPr>
          <a:xfrm>
            <a:off x="2891202" y="2538119"/>
            <a:ext cx="640959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E54E6C9E-5698-47B7-8C62-E658A5D44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B677-BE79-441D-87B0-A4A6D14074F3}" type="datetime3">
              <a:rPr lang="en-US" smtClean="0"/>
              <a:t>22 January 2020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A8EA8E-EA6D-4DB4-9B39-2D62820037B1}"/>
              </a:ext>
            </a:extLst>
          </p:cNvPr>
          <p:cNvSpPr txBox="1"/>
          <p:nvPr/>
        </p:nvSpPr>
        <p:spPr>
          <a:xfrm>
            <a:off x="4847100" y="1633820"/>
            <a:ext cx="2497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Gill Sans MT" panose="020B0502020104020203" pitchFamily="34" charset="0"/>
                <a:ea typeface="휴먼고딕" panose="02010504000101010101" pitchFamily="2" charset="-127"/>
                <a:cs typeface="Tahoma" panose="020B060403050404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66322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C9FAA96B-33B0-43A5-BFED-929FC1058046}"/>
              </a:ext>
            </a:extLst>
          </p:cNvPr>
          <p:cNvSpPr/>
          <p:nvPr/>
        </p:nvSpPr>
        <p:spPr>
          <a:xfrm>
            <a:off x="419659" y="835126"/>
            <a:ext cx="11352682" cy="3391434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</a:rPr>
              <a:t>Calorimeters outputs used to understand low distance processes occurring during the particle collision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</a:rPr>
              <a:t>Tremendous amount of time required by Monte Carlo based simulation to reconstruct outputs 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</a:rPr>
              <a:t>	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</a:rPr>
              <a:t>Generative Adversarial Networks for fast simulations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Gill Sans MT" panose="020B0502020104020203" pitchFamily="34" charset="0"/>
              </a:rPr>
              <a:t>Development on Quantum Machine Learning using compressed data representation in quantum states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5DA79D-4315-402A-BA7A-F35EB24A9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16769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Motivation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0B87043-812B-42A6-B5D8-16102638870D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E6CAECE-FCA7-4D81-968A-738F4DBD2BAA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ooter Placeholder 75">
            <a:extLst>
              <a:ext uri="{FF2B5EF4-FFF2-40B4-BE49-F238E27FC236}">
                <a16:creationId xmlns:a16="http://schemas.microsoft.com/office/drawing/2014/main" id="{B49E6F59-FF45-4924-BC42-3C30A7AD6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  <a:endParaRPr lang="en-US" dirty="0"/>
          </a:p>
        </p:txBody>
      </p:sp>
      <p:sp>
        <p:nvSpPr>
          <p:cNvPr id="77" name="Slide Number Placeholder 76">
            <a:extLst>
              <a:ext uri="{FF2B5EF4-FFF2-40B4-BE49-F238E27FC236}">
                <a16:creationId xmlns:a16="http://schemas.microsoft.com/office/drawing/2014/main" id="{7695E7DA-9ED9-47E1-8A5C-12B593A0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3DA1DF-2FC6-4E04-8356-786A68EC8A8C}" type="slidenum">
              <a:rPr lang="en-US" smtClean="0"/>
              <a:t>2</a:t>
            </a:fld>
            <a:endParaRPr lang="en-US"/>
          </a:p>
        </p:txBody>
      </p:sp>
      <p:pic>
        <p:nvPicPr>
          <p:cNvPr id="79" name="Picture 2" descr="Image result for Cern openlab logo">
            <a:extLst>
              <a:ext uri="{FF2B5EF4-FFF2-40B4-BE49-F238E27FC236}">
                <a16:creationId xmlns:a16="http://schemas.microsoft.com/office/drawing/2014/main" id="{8E983262-1DB5-43A3-B3A6-F23C48E1C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Image result for epfl logo">
            <a:extLst>
              <a:ext uri="{FF2B5EF4-FFF2-40B4-BE49-F238E27FC236}">
                <a16:creationId xmlns:a16="http://schemas.microsoft.com/office/drawing/2014/main" id="{1B1C7ED3-EF99-4C87-9214-FB1C5236F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2190D-8892-42FB-A22F-53683E627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7831-4F81-4D3A-855F-37ED00118DD2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02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C9FAA96B-33B0-43A5-BFED-929FC1058046}"/>
              </a:ext>
            </a:extLst>
          </p:cNvPr>
          <p:cNvSpPr/>
          <p:nvPr/>
        </p:nvSpPr>
        <p:spPr>
          <a:xfrm>
            <a:off x="419659" y="835125"/>
            <a:ext cx="11352682" cy="2651543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Generative model with two neural networks 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100" b="1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Generator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: Generates fake output from  random input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100" b="1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Discriminator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: Classify fake and real data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Play on minmax game with value function V </a:t>
            </a:r>
          </a:p>
          <a:p>
            <a:endParaRPr lang="en-US" sz="2100" dirty="0">
              <a:solidFill>
                <a:schemeClr val="tx1"/>
              </a:solidFill>
              <a:latin typeface="Gill Sans MT" panose="020B0502020104020203" pitchFamily="34" charset="0"/>
              <a:ea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100" dirty="0">
              <a:solidFill>
                <a:schemeClr val="tx1"/>
              </a:solidFill>
              <a:latin typeface="Gill Sans MT" panose="020B0502020104020203" pitchFamily="34" charset="0"/>
              <a:ea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100" dirty="0">
              <a:solidFill>
                <a:schemeClr val="tx1"/>
              </a:solidFill>
              <a:latin typeface="Gill Sans MT" panose="020B0502020104020203" pitchFamily="34" charset="0"/>
              <a:ea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5DA79D-4315-402A-BA7A-F35EB24A9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16769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What is Generative Adversarial Network (GAN)? 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0B87043-812B-42A6-B5D8-16102638870D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E6CAECE-FCA7-4D81-968A-738F4DBD2BAA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ooter Placeholder 75">
            <a:extLst>
              <a:ext uri="{FF2B5EF4-FFF2-40B4-BE49-F238E27FC236}">
                <a16:creationId xmlns:a16="http://schemas.microsoft.com/office/drawing/2014/main" id="{B49E6F59-FF45-4924-BC42-3C30A7AD6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  <a:endParaRPr lang="en-US" dirty="0"/>
          </a:p>
        </p:txBody>
      </p:sp>
      <p:sp>
        <p:nvSpPr>
          <p:cNvPr id="77" name="Slide Number Placeholder 76">
            <a:extLst>
              <a:ext uri="{FF2B5EF4-FFF2-40B4-BE49-F238E27FC236}">
                <a16:creationId xmlns:a16="http://schemas.microsoft.com/office/drawing/2014/main" id="{7695E7DA-9ED9-47E1-8A5C-12B593A0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3DA1DF-2FC6-4E04-8356-786A68EC8A8C}" type="slidenum">
              <a:rPr lang="en-US" smtClean="0"/>
              <a:t>3</a:t>
            </a:fld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200CB0E-E40F-4929-A942-139634BA0D17}"/>
              </a:ext>
            </a:extLst>
          </p:cNvPr>
          <p:cNvSpPr/>
          <p:nvPr/>
        </p:nvSpPr>
        <p:spPr>
          <a:xfrm>
            <a:off x="7616044" y="898964"/>
            <a:ext cx="3953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  <a:hlinkClick r:id="rId3"/>
              </a:rPr>
              <a:t>https://dl.acm.org/doi/proceedings/10.5555/2969033</a:t>
            </a:r>
            <a:endParaRPr lang="en-US" sz="1400" dirty="0">
              <a:latin typeface="Gill Sans MT" panose="020B0502020104020203" pitchFamily="34" charset="0"/>
            </a:endParaRPr>
          </a:p>
        </p:txBody>
      </p:sp>
      <p:pic>
        <p:nvPicPr>
          <p:cNvPr id="79" name="Picture 2" descr="Image result for Cern openlab logo">
            <a:extLst>
              <a:ext uri="{FF2B5EF4-FFF2-40B4-BE49-F238E27FC236}">
                <a16:creationId xmlns:a16="http://schemas.microsoft.com/office/drawing/2014/main" id="{8E983262-1DB5-43A3-B3A6-F23C48E1C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Image result for epfl logo">
            <a:extLst>
              <a:ext uri="{FF2B5EF4-FFF2-40B4-BE49-F238E27FC236}">
                <a16:creationId xmlns:a16="http://schemas.microsoft.com/office/drawing/2014/main" id="{1B1C7ED3-EF99-4C87-9214-FB1C5236F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1" descr="A close up of a device&#10;&#10;Description automatically generated">
            <a:extLst>
              <a:ext uri="{FF2B5EF4-FFF2-40B4-BE49-F238E27FC236}">
                <a16:creationId xmlns:a16="http://schemas.microsoft.com/office/drawing/2014/main" id="{479819BA-BA46-47E8-978A-8BF7AB514C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9" t="12402" r="14514" b="26552"/>
          <a:stretch/>
        </p:blipFill>
        <p:spPr>
          <a:xfrm>
            <a:off x="2851938" y="3538624"/>
            <a:ext cx="6321024" cy="292458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2190D-8892-42FB-A22F-53683E627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1D8-E0AE-4949-B002-BB89B0BBD1D2}" type="datetime3">
              <a:rPr lang="en-US" smtClean="0"/>
              <a:t>22 January 2020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AF6591-320E-44B2-9C87-47F58FB4AD9B}"/>
              </a:ext>
            </a:extLst>
          </p:cNvPr>
          <p:cNvGrpSpPr/>
          <p:nvPr/>
        </p:nvGrpSpPr>
        <p:grpSpPr>
          <a:xfrm>
            <a:off x="1820141" y="2385972"/>
            <a:ext cx="8551718" cy="1009492"/>
            <a:chOff x="1820141" y="2385972"/>
            <a:chExt cx="8551718" cy="1009492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E757D41E-915F-4407-BC30-35551E8DE42E}"/>
                </a:ext>
              </a:extLst>
            </p:cNvPr>
            <p:cNvSpPr/>
            <p:nvPr/>
          </p:nvSpPr>
          <p:spPr>
            <a:xfrm>
              <a:off x="2421082" y="2385972"/>
              <a:ext cx="7346373" cy="1001105"/>
            </a:xfrm>
            <a:prstGeom prst="roundRect">
              <a:avLst/>
            </a:prstGeom>
            <a:solidFill>
              <a:srgbClr val="73C3CB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C0E0E6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3F36B49-6418-4811-BBA2-4F25D0590EA7}"/>
                </a:ext>
              </a:extLst>
            </p:cNvPr>
            <p:cNvSpPr txBox="1"/>
            <p:nvPr/>
          </p:nvSpPr>
          <p:spPr>
            <a:xfrm>
              <a:off x="3950278" y="2833079"/>
              <a:ext cx="26808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Likelihood to assign correct label to real samples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872E45-2CDE-457F-A2C9-5C811F7B6268}"/>
                </a:ext>
              </a:extLst>
            </p:cNvPr>
            <p:cNvGrpSpPr/>
            <p:nvPr/>
          </p:nvGrpSpPr>
          <p:grpSpPr>
            <a:xfrm>
              <a:off x="1820141" y="2435351"/>
              <a:ext cx="8551718" cy="475995"/>
              <a:chOff x="1820141" y="2435351"/>
              <a:chExt cx="8551718" cy="47599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BA77D877-B47D-40AE-B284-438C04567809}"/>
                      </a:ext>
                    </a:extLst>
                  </p:cNvPr>
                  <p:cNvSpPr txBox="1"/>
                  <p:nvPr/>
                </p:nvSpPr>
                <p:spPr>
                  <a:xfrm>
                    <a:off x="1820141" y="2435351"/>
                    <a:ext cx="8551718" cy="40100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i="0" smtClean="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lim>
                              </m:limLow>
                            </m:fName>
                            <m:e>
                              <m:func>
                                <m:func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n-US" sz="2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 smtClean="0"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e>
                                    <m:li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lim>
                                  </m:limLow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~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𝑟𝑒𝑎𝑙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func>
                                    <m:func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)]</m:t>
                                      </m:r>
                                    </m:e>
                                  </m:func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~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func>
                                    <m:func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(1−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sub>
                                      </m:s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en-US" sz="20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𝒛</m:t>
                                          </m:r>
                                        </m:e>
                                      </m:d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))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]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func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BA77D877-B47D-40AE-B284-438C045678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0141" y="2435351"/>
                    <a:ext cx="8551718" cy="40100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515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" name="Right Brace 4">
                <a:extLst>
                  <a:ext uri="{FF2B5EF4-FFF2-40B4-BE49-F238E27FC236}">
                    <a16:creationId xmlns:a16="http://schemas.microsoft.com/office/drawing/2014/main" id="{B9F7E849-374C-482F-AA70-FBFA844E268E}"/>
                  </a:ext>
                </a:extLst>
              </p:cNvPr>
              <p:cNvSpPr/>
              <p:nvPr/>
            </p:nvSpPr>
            <p:spPr>
              <a:xfrm rot="5400000">
                <a:off x="5184118" y="1644444"/>
                <a:ext cx="171608" cy="2327563"/>
              </a:xfrm>
              <a:prstGeom prst="rightBrace">
                <a:avLst>
                  <a:gd name="adj1" fmla="val 79725"/>
                  <a:gd name="adj2" fmla="val 50000"/>
                </a:avLst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ight Brace 18">
                <a:extLst>
                  <a:ext uri="{FF2B5EF4-FFF2-40B4-BE49-F238E27FC236}">
                    <a16:creationId xmlns:a16="http://schemas.microsoft.com/office/drawing/2014/main" id="{F24821F8-04C5-4C07-84A0-9E74F859D8C3}"/>
                  </a:ext>
                </a:extLst>
              </p:cNvPr>
              <p:cNvSpPr/>
              <p:nvPr/>
            </p:nvSpPr>
            <p:spPr>
              <a:xfrm rot="5400000">
                <a:off x="8075149" y="1385774"/>
                <a:ext cx="171608" cy="2879535"/>
              </a:xfrm>
              <a:prstGeom prst="rightBrace">
                <a:avLst>
                  <a:gd name="adj1" fmla="val 79725"/>
                  <a:gd name="adj2" fmla="val 50000"/>
                </a:avLst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6EDCF00-3D79-469B-A0EF-3B0018E5E2C4}"/>
                </a:ext>
              </a:extLst>
            </p:cNvPr>
            <p:cNvSpPr txBox="1"/>
            <p:nvPr/>
          </p:nvSpPr>
          <p:spPr>
            <a:xfrm>
              <a:off x="6966777" y="2841466"/>
              <a:ext cx="26808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Likelihood to assign correct label to generated samples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343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7516926D-A5B4-4D92-8E7E-E8759899F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7" y="2033142"/>
            <a:ext cx="5148518" cy="3861388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A151D7-C48E-47FD-8D03-A7C0B197DA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55" y="2039667"/>
            <a:ext cx="5148517" cy="386138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58B73A0-C977-4C12-86D9-062C84E495D6}"/>
              </a:ext>
            </a:extLst>
          </p:cNvPr>
          <p:cNvSpPr/>
          <p:nvPr/>
        </p:nvSpPr>
        <p:spPr>
          <a:xfrm>
            <a:off x="382119" y="1060008"/>
            <a:ext cx="9861177" cy="891915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Two-dimensional projection of 3D energy shower</a:t>
            </a:r>
          </a:p>
          <a:p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→ Reproduced by 2D version of 3DGAN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25EAAC2-4D17-44B2-ADE8-F232CB06E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16769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GAN in HEP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3725FB-EEE4-4BC9-B1EE-F32C6C3A215D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F2AA6960-088D-46C6-BEEF-40C429A53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312F5EAA-4CAF-4D56-B7B2-F1C47882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4</a:t>
            </a:fld>
            <a:endParaRPr lang="en-US"/>
          </a:p>
        </p:txBody>
      </p:sp>
      <p:pic>
        <p:nvPicPr>
          <p:cNvPr id="23" name="Picture 2" descr="Image result for Cern openlab logo">
            <a:extLst>
              <a:ext uri="{FF2B5EF4-FFF2-40B4-BE49-F238E27FC236}">
                <a16:creationId xmlns:a16="http://schemas.microsoft.com/office/drawing/2014/main" id="{4A122239-762A-4418-A6AC-44E3606D2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mage result for epfl logo">
            <a:extLst>
              <a:ext uri="{FF2B5EF4-FFF2-40B4-BE49-F238E27FC236}">
                <a16:creationId xmlns:a16="http://schemas.microsoft.com/office/drawing/2014/main" id="{55D12C28-2480-4130-A02E-C6F63A237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A5FE11F8-59CD-4963-B055-E92E6983C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A5A00-EAAC-4FE0-BD74-6D59814D83A7}" type="datetime3">
              <a:rPr lang="en-US" smtClean="0"/>
              <a:t>22 January 2020</a:t>
            </a:fld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99D95A-4D60-48C0-8FE1-B5CA6C1F92E3}"/>
              </a:ext>
            </a:extLst>
          </p:cNvPr>
          <p:cNvSpPr/>
          <p:nvPr/>
        </p:nvSpPr>
        <p:spPr>
          <a:xfrm>
            <a:off x="631655" y="6039712"/>
            <a:ext cx="1152004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latin typeface="Gill Sans MT" panose="020B0502020104020203" pitchFamily="34" charset="0"/>
              </a:rPr>
              <a:t>Details on  : https://indico.cern.ch/event/853334/contributions/3706456/attachments/1973668/3284005/3DGAN.pdf</a:t>
            </a:r>
          </a:p>
        </p:txBody>
      </p:sp>
    </p:spTree>
    <p:extLst>
      <p:ext uri="{BB962C8B-B14F-4D97-AF65-F5344CB8AC3E}">
        <p14:creationId xmlns:p14="http://schemas.microsoft.com/office/powerpoint/2010/main" val="87671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86698AC-C03F-4380-9C1B-9C81D5D6F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16769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Principle of Quantum Computing (Circuit model)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7057A9-2651-45A6-B7F2-311CF7C108D0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Image result for Cern openlab logo">
            <a:extLst>
              <a:ext uri="{FF2B5EF4-FFF2-40B4-BE49-F238E27FC236}">
                <a16:creationId xmlns:a16="http://schemas.microsoft.com/office/drawing/2014/main" id="{221F857C-D903-417D-ADC5-2A621BE5B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C58E093-EDB6-4B39-80E8-B8CD74754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DF5BAAF-64AF-414B-BE57-0F65F568D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3DA1DF-2FC6-4E04-8356-786A68EC8A8C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204BB49-7035-4391-9995-C7A0059E7B1F}"/>
                  </a:ext>
                </a:extLst>
              </p:cNvPr>
              <p:cNvSpPr/>
              <p:nvPr/>
            </p:nvSpPr>
            <p:spPr>
              <a:xfrm>
                <a:off x="198140" y="811326"/>
                <a:ext cx="11795715" cy="3608189"/>
              </a:xfrm>
              <a:prstGeom prst="roundRect">
                <a:avLst>
                  <a:gd name="adj" fmla="val 10907"/>
                </a:avLst>
              </a:prstGeom>
              <a:solidFill>
                <a:srgbClr val="C0E0E6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Based on quantum mechanics </a:t>
                </a:r>
                <a:r>
                  <a:rPr lang="en-US" sz="2300" dirty="0">
                    <a:solidFill>
                      <a:schemeClr val="tx1"/>
                    </a:solidFill>
                    <a:latin typeface="Calibri" panose="020F050202020403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Encoding in Quantum Bits(= </a:t>
                </a:r>
                <a:r>
                  <a:rPr lang="en-US" sz="2300" dirty="0">
                    <a:solidFill>
                      <a:srgbClr val="FF0000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Qubit</a:t>
                </a: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) </a:t>
                </a:r>
                <a:endParaRPr lang="en-US" sz="23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Superposition of states ; 2</a:t>
                </a:r>
                <a:r>
                  <a:rPr lang="en-US" sz="2300" baseline="300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 possible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m:t>|0</m:t>
                        </m:r>
                      </m:e>
                    </m:d>
                    <m:r>
                      <a:rPr lang="en-US" sz="23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m:t>, </m:t>
                    </m:r>
                    <m:d>
                      <m:dPr>
                        <m:begChr m:val=""/>
                        <m:endChr m:val="⟩"/>
                        <m:ctrlP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m:t>|1</m:t>
                        </m:r>
                      </m:e>
                    </m:d>
                    <m:r>
                      <a:rPr lang="en-US" sz="23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m:t>, …,</m:t>
                    </m:r>
                    <m:d>
                      <m:dPr>
                        <m:begChr m:val=""/>
                        <m:endChr m:val="⟩"/>
                        <m:ctrlP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2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3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Calibri" panose="020F0502020204030204" pitchFamily="34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 for n qubit quantum system </a:t>
                </a: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endParaRPr lang="en-US" sz="23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endParaRPr lang="en-US" sz="23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Able to manipulate computations in parallel </a:t>
                </a: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Computation described in unitary quantum logic gates → Reversible  </a:t>
                </a:r>
              </a:p>
              <a:p>
                <a:pPr marL="285750" indent="-285750">
                  <a:lnSpc>
                    <a:spcPts val="3900"/>
                  </a:lnSpc>
                  <a:buFont typeface="Wingdings" panose="05000000000000000000" pitchFamily="2" charset="2"/>
                  <a:buChar char="ü"/>
                </a:pPr>
                <a:r>
                  <a:rPr lang="en-US" sz="23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Exponentially reduced in space and time</a:t>
                </a:r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204BB49-7035-4391-9995-C7A0059E7B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40" y="811326"/>
                <a:ext cx="11795715" cy="3608189"/>
              </a:xfrm>
              <a:prstGeom prst="roundRect">
                <a:avLst>
                  <a:gd name="adj" fmla="val 10907"/>
                </a:avLst>
              </a:prstGeom>
              <a:blipFill>
                <a:blip r:embed="rId4"/>
                <a:stretch>
                  <a:fillRect b="-21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84C87ED9-EEB8-4FD6-BB47-71D17A5ABC5B}"/>
                  </a:ext>
                </a:extLst>
              </p:cNvPr>
              <p:cNvSpPr/>
              <p:nvPr/>
            </p:nvSpPr>
            <p:spPr>
              <a:xfrm>
                <a:off x="3738880" y="1932300"/>
                <a:ext cx="4414520" cy="1101846"/>
              </a:xfrm>
              <a:prstGeom prst="roundRect">
                <a:avLst/>
              </a:prstGeom>
              <a:solidFill>
                <a:srgbClr val="C0E0E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|</m:t>
                          </m:r>
                          <m:r>
                            <a:rPr lang="az-Cyrl-AZ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ѱ</m:t>
                          </m:r>
                        </m:e>
                      </m:d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=0</m:t>
                          </m:r>
                        </m:sub>
                        <m:sup>
                          <m:sSup>
                            <m:sSup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|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</m:d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,</m:t>
                      </m:r>
                      <m:nary>
                        <m:naryPr>
                          <m:chr m:val="∑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=0</m:t>
                          </m:r>
                        </m:sub>
                        <m:sup>
                          <m:sSup>
                            <m:sSup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  <a:cs typeface="Calibri" panose="020F0502020204030204" pitchFamily="34" charset="0"/>
                                    </a:rPr>
                                    <m:t>|</m:t>
                                  </m:r>
                                  <m: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  <a:cs typeface="Calibri" panose="020F0502020204030204" pitchFamily="34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  <a:cs typeface="Calibri" panose="020F0502020204030204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=1</m:t>
                      </m:r>
                    </m:oMath>
                  </m:oMathPara>
                </a14:m>
                <a:endParaRPr lang="en-US" sz="23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84C87ED9-EEB8-4FD6-BB47-71D17A5ABC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880" y="1932300"/>
                <a:ext cx="4414520" cy="1101846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Image result for epfl logo">
            <a:extLst>
              <a:ext uri="{FF2B5EF4-FFF2-40B4-BE49-F238E27FC236}">
                <a16:creationId xmlns:a16="http://schemas.microsoft.com/office/drawing/2014/main" id="{5E3C53EE-7F2E-4AEE-B579-1D3C057E7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D5FFF76-A954-4B94-8C80-A1F11A8C1CF8}"/>
              </a:ext>
            </a:extLst>
          </p:cNvPr>
          <p:cNvSpPr/>
          <p:nvPr/>
        </p:nvSpPr>
        <p:spPr>
          <a:xfrm>
            <a:off x="261898" y="4462600"/>
            <a:ext cx="218104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Example </a:t>
            </a:r>
            <a:r>
              <a:rPr lang="en-US" sz="2300" dirty="0"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:  </a:t>
            </a:r>
          </a:p>
          <a:p>
            <a:r>
              <a:rPr lang="en-US" sz="2300" dirty="0">
                <a:latin typeface="Gill Sans MT" panose="020B0502020104020203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Pauli-Y-Rotation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8FABCA-6C7B-483C-9EAE-1312C45B8CC9}"/>
                  </a:ext>
                </a:extLst>
              </p:cNvPr>
              <p:cNvSpPr txBox="1"/>
              <p:nvPr/>
            </p:nvSpPr>
            <p:spPr>
              <a:xfrm>
                <a:off x="2961106" y="6046674"/>
                <a:ext cx="5082481" cy="3818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300" i="1"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23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30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3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3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sz="23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3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3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sz="23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3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2300" i="1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8FABCA-6C7B-483C-9EAE-1312C45B8C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106" y="6046674"/>
                <a:ext cx="5082481" cy="381899"/>
              </a:xfrm>
              <a:prstGeom prst="rect">
                <a:avLst/>
              </a:prstGeom>
              <a:blipFill>
                <a:blip r:embed="rId7"/>
                <a:stretch>
                  <a:fillRect t="-160317" r="-12245" b="-230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98533BC7-17AC-4A07-8547-0E2F2C34C5E3}"/>
                  </a:ext>
                </a:extLst>
              </p:cNvPr>
              <p:cNvSpPr/>
              <p:nvPr/>
            </p:nvSpPr>
            <p:spPr>
              <a:xfrm>
                <a:off x="8908250" y="940241"/>
                <a:ext cx="3009662" cy="567104"/>
              </a:xfrm>
              <a:prstGeom prst="roundRect">
                <a:avLst/>
              </a:prstGeom>
              <a:solidFill>
                <a:srgbClr val="C0E0E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|0</m:t>
                          </m:r>
                        </m:e>
                      </m:d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3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3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  <a:cs typeface="Calibri" panose="020F0502020204030204" pitchFamily="34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US" sz="23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 sz="2300" dirty="0">
                          <a:solidFill>
                            <a:schemeClr val="tx1"/>
                          </a:solidFill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 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  <m:t>|1</m:t>
                          </m:r>
                        </m:e>
                      </m:d>
                      <m:r>
                        <a:rPr lang="en-US" sz="2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3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  <a:cs typeface="Calibri" panose="020F0502020204030204" pitchFamily="34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3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US" sz="23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n-US" sz="23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98533BC7-17AC-4A07-8547-0E2F2C34C5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8250" y="940241"/>
                <a:ext cx="3009662" cy="567104"/>
              </a:xfrm>
              <a:prstGeom prst="roundRect">
                <a:avLst/>
              </a:prstGeom>
              <a:blipFill>
                <a:blip r:embed="rId8"/>
                <a:stretch>
                  <a:fillRect b="-2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A59543F6-5EBC-403D-BCF1-E6022409D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EE3E-BCEB-49FF-8079-51A3B453A292}" type="datetime3">
              <a:rPr lang="en-US" smtClean="0"/>
              <a:t>22 January 2020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AD5D228-38C8-4100-8D8B-11972AFB05B9}"/>
                  </a:ext>
                </a:extLst>
              </p:cNvPr>
              <p:cNvSpPr txBox="1"/>
              <p:nvPr/>
            </p:nvSpPr>
            <p:spPr>
              <a:xfrm>
                <a:off x="3094051" y="4442728"/>
                <a:ext cx="3424514" cy="14082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3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 </m:t>
                      </m:r>
                      <m:d>
                        <m:dPr>
                          <m:ctrlPr>
                            <a:rPr lang="en-US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3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300">
                                        <a:latin typeface="Cambria Math" panose="02040503050406030204" pitchFamily="18" charset="0"/>
                                      </a:rPr>
                                      <m:t>os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num>
                                      <m:den>
                                        <m:r>
                                          <a:rPr lang="en-US" sz="23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3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AD5D228-38C8-4100-8D8B-11972AFB0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4051" y="4442728"/>
                <a:ext cx="3424514" cy="14082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8" descr="Image result for bloch sphere">
            <a:extLst>
              <a:ext uri="{FF2B5EF4-FFF2-40B4-BE49-F238E27FC236}">
                <a16:creationId xmlns:a16="http://schemas.microsoft.com/office/drawing/2014/main" id="{3D415989-01E0-494B-AF6B-1AF31FD25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536" y="4502643"/>
            <a:ext cx="2055570" cy="2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96385091-1D9D-4C1D-9A15-679403924EC8}"/>
              </a:ext>
            </a:extLst>
          </p:cNvPr>
          <p:cNvGrpSpPr/>
          <p:nvPr/>
        </p:nvGrpSpPr>
        <p:grpSpPr>
          <a:xfrm>
            <a:off x="8500787" y="4699463"/>
            <a:ext cx="1953858" cy="1942870"/>
            <a:chOff x="8500787" y="4699463"/>
            <a:chExt cx="1953858" cy="1942870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ABBF929-B86B-4171-8EBD-A842F4F4430A}"/>
                </a:ext>
              </a:extLst>
            </p:cNvPr>
            <p:cNvCxnSpPr/>
            <p:nvPr/>
          </p:nvCxnSpPr>
          <p:spPr>
            <a:xfrm flipV="1">
              <a:off x="9481296" y="4772200"/>
              <a:ext cx="0" cy="895916"/>
            </a:xfrm>
            <a:prstGeom prst="straightConnector1">
              <a:avLst/>
            </a:prstGeom>
            <a:ln w="28575">
              <a:solidFill>
                <a:srgbClr val="FF3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1AEB59D-F5B6-41C7-9080-03DD2060D128}"/>
                </a:ext>
              </a:extLst>
            </p:cNvPr>
            <p:cNvSpPr/>
            <p:nvPr/>
          </p:nvSpPr>
          <p:spPr>
            <a:xfrm>
              <a:off x="8500787" y="4699463"/>
              <a:ext cx="1953858" cy="19428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650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2611F2-890F-4DF1-BDFF-67AA78C2B964}"/>
              </a:ext>
            </a:extLst>
          </p:cNvPr>
          <p:cNvSpPr/>
          <p:nvPr/>
        </p:nvSpPr>
        <p:spPr>
          <a:xfrm>
            <a:off x="2832849" y="5085331"/>
            <a:ext cx="6526305" cy="1228165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D37A61F-2580-4108-8009-E3081CB5C62F}"/>
              </a:ext>
            </a:extLst>
          </p:cNvPr>
          <p:cNvSpPr/>
          <p:nvPr/>
        </p:nvSpPr>
        <p:spPr>
          <a:xfrm>
            <a:off x="382118" y="850598"/>
            <a:ext cx="9530803" cy="1542214"/>
          </a:xfrm>
          <a:prstGeom prst="roundRect">
            <a:avLst/>
          </a:prstGeom>
          <a:solidFill>
            <a:srgbClr val="73C3C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Based on QGAN model constructed by IBM </a:t>
            </a:r>
            <a:r>
              <a:rPr lang="en-US" sz="15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(</a:t>
            </a:r>
            <a:r>
              <a:rPr lang="en-US" sz="1500" dirty="0">
                <a:solidFill>
                  <a:schemeClr val="tx1"/>
                </a:solidFill>
                <a:latin typeface="Gill Sans MT" panose="020B0502020104020203" pitchFamily="34" charset="0"/>
              </a:rPr>
              <a:t>https://doi.org/10.1038/s41534-019-0223-2)</a:t>
            </a:r>
            <a:endParaRPr lang="en-US" sz="1500" dirty="0">
              <a:solidFill>
                <a:schemeClr val="tx1"/>
              </a:solidFill>
              <a:latin typeface="Gill Sans MT" panose="020B0502020104020203" pitchFamily="34" charset="0"/>
              <a:ea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Hybrid model : </a:t>
            </a:r>
            <a:r>
              <a:rPr lang="en-US" sz="2300" b="1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Quantum</a:t>
            </a: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Generator + </a:t>
            </a:r>
            <a:r>
              <a:rPr lang="en-US" sz="2300" b="1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Classical</a:t>
            </a: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Discriminator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Efficient in loading and learning a probability over discrete values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More qubits → Higher resolution</a:t>
            </a:r>
          </a:p>
        </p:txBody>
      </p:sp>
      <p:pic>
        <p:nvPicPr>
          <p:cNvPr id="11" name="Picture 10" descr="A picture containing clock&#10;&#10;Description automatically generated">
            <a:extLst>
              <a:ext uri="{FF2B5EF4-FFF2-40B4-BE49-F238E27FC236}">
                <a16:creationId xmlns:a16="http://schemas.microsoft.com/office/drawing/2014/main" id="{1A40B4F7-737F-4D9E-8049-DBA028B2C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0" y="5149892"/>
            <a:ext cx="5997388" cy="109904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733E62E-BB57-4029-8F6D-FA795C63D8D0}"/>
              </a:ext>
            </a:extLst>
          </p:cNvPr>
          <p:cNvGrpSpPr/>
          <p:nvPr/>
        </p:nvGrpSpPr>
        <p:grpSpPr>
          <a:xfrm>
            <a:off x="957208" y="2457376"/>
            <a:ext cx="10277584" cy="2627955"/>
            <a:chOff x="973121" y="2424666"/>
            <a:chExt cx="10277584" cy="2627955"/>
          </a:xfrm>
        </p:grpSpPr>
        <p:pic>
          <p:nvPicPr>
            <p:cNvPr id="17" name="Picture 16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66EC5E82-6E3D-44DE-A179-A7A172934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121" y="2424666"/>
              <a:ext cx="9822520" cy="262795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39219F-3A4C-45EC-B0B3-CAE08D1CA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6304" y="2824692"/>
              <a:ext cx="171199" cy="1550309"/>
            </a:xfrm>
            <a:prstGeom prst="rect">
              <a:avLst/>
            </a:prstGeom>
          </p:spPr>
        </p:pic>
        <p:pic>
          <p:nvPicPr>
            <p:cNvPr id="13" name="Picture 12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D06F376C-0A24-4E96-A77E-2CC77FD5AF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25" r="47533"/>
            <a:stretch/>
          </p:blipFill>
          <p:spPr>
            <a:xfrm>
              <a:off x="10510884" y="3229599"/>
              <a:ext cx="739821" cy="809815"/>
            </a:xfrm>
            <a:prstGeom prst="rect">
              <a:avLst/>
            </a:prstGeom>
          </p:spPr>
        </p:pic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ED621DC2-1C2C-44DD-82A0-A3484E0EB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16769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Quantum Generative Adversarial Networks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A1D880C-79AE-4B76-9D0E-96052A6B1B77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98FA182A-A36D-4950-8507-EA9CF11B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1E447D3-8773-4643-B704-88905E274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6</a:t>
            </a:fld>
            <a:endParaRPr lang="en-US"/>
          </a:p>
        </p:txBody>
      </p:sp>
      <p:pic>
        <p:nvPicPr>
          <p:cNvPr id="31" name="Picture 2" descr="Image result for Cern openlab logo">
            <a:extLst>
              <a:ext uri="{FF2B5EF4-FFF2-40B4-BE49-F238E27FC236}">
                <a16:creationId xmlns:a16="http://schemas.microsoft.com/office/drawing/2014/main" id="{698677FE-0402-4F37-8AED-04630BCE7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Image result for epfl logo">
            <a:extLst>
              <a:ext uri="{FF2B5EF4-FFF2-40B4-BE49-F238E27FC236}">
                <a16:creationId xmlns:a16="http://schemas.microsoft.com/office/drawing/2014/main" id="{2A73CD04-23D3-4D63-9DE1-382BE15DB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D1071C45-49A1-41EE-8FB5-79E764EE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14D3A-EFD7-4492-B969-14EF5229B732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9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7B2393C-0809-4CC1-AB2D-1CEBC8285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27945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C4B11D-A4F1-42EA-A6A2-63067777717A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648947BD-FCB9-45D2-B59F-052A56797E68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38ED41-80AA-4DF8-B018-42D52C21D192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5336C82F-CCE2-4F23-A863-D27CA775DD19}"/>
                  </a:ext>
                </a:extLst>
              </p:cNvPr>
              <p:cNvSpPr/>
              <p:nvPr/>
            </p:nvSpPr>
            <p:spPr>
              <a:xfrm>
                <a:off x="382118" y="1550468"/>
                <a:ext cx="11221423" cy="2127451"/>
              </a:xfrm>
              <a:prstGeom prst="roundRect">
                <a:avLst/>
              </a:prstGeom>
              <a:solidFill>
                <a:srgbClr val="C0E0E6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Problem size (25x25x25) too big for current QGAN model</a:t>
                </a:r>
              </a:p>
              <a:p>
                <a:r>
                  <a:rPr lang="en-US" sz="2100" dirty="0">
                    <a:solidFill>
                      <a:schemeClr val="tx1"/>
                    </a:solidFill>
                    <a:latin typeface="Calibri" panose="020F050202020403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     →</a:t>
                </a: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Reduce the problem size into 1 dimension and average over 10,000 samples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2D energy distribution averaged over longitudinal direction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Binned into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p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e>
                      <m:sup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𝑛</m:t>
                        </m:r>
                      </m:sup>
                    </m:sSup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=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𝑁</m:t>
                    </m:r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pixels → Map to </a:t>
                </a:r>
                <a14:m>
                  <m:oMath xmlns:m="http://schemas.openxmlformats.org/officeDocument/2006/math"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𝑁</m:t>
                    </m:r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values expressed by </a:t>
                </a:r>
                <a14:m>
                  <m:oMath xmlns:m="http://schemas.openxmlformats.org/officeDocument/2006/math"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𝑛</m:t>
                    </m:r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– qubit generator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Probability of getting state </a:t>
                </a:r>
                <a14:m>
                  <m:oMath xmlns:m="http://schemas.openxmlformats.org/officeDocument/2006/math"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 = (Relative) Energy at pixel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k</m:t>
                    </m:r>
                  </m:oMath>
                </a14:m>
                <a:endParaRPr lang="en-US" sz="2100" dirty="0">
                  <a:solidFill>
                    <a:schemeClr val="tx1"/>
                  </a:solidFill>
                  <a:latin typeface="Gill Sans MT" panose="020B0502020104020203" pitchFamily="34" charset="0"/>
                  <a:ea typeface="Verdana" panose="020B060403050404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Input data set = Scalars following the real energy distribution</a:t>
                </a:r>
              </a:p>
            </p:txBody>
          </p:sp>
        </mc:Choice>
        <mc:Fallback xmlns="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5336C82F-CCE2-4F23-A863-D27CA775DD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18" y="1550468"/>
                <a:ext cx="11221423" cy="2127451"/>
              </a:xfrm>
              <a:prstGeom prst="roundRect">
                <a:avLst/>
              </a:prstGeom>
              <a:blipFill>
                <a:blip r:embed="rId3"/>
                <a:stretch>
                  <a:fillRect b="-194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699EC94-2AA1-4967-ABAB-DA51A1945678}"/>
              </a:ext>
            </a:extLst>
          </p:cNvPr>
          <p:cNvSpPr/>
          <p:nvPr/>
        </p:nvSpPr>
        <p:spPr>
          <a:xfrm>
            <a:off x="382118" y="978619"/>
            <a:ext cx="7246472" cy="490835"/>
          </a:xfrm>
          <a:prstGeom prst="roundRect">
            <a:avLst/>
          </a:prstGeom>
          <a:solidFill>
            <a:srgbClr val="C0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1D energy distribution</a:t>
            </a:r>
            <a:endParaRPr lang="en-US" sz="3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8713B9D3-2A2F-4026-B863-3CCCC8783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1460CB98-0D7F-4AF4-B819-ED69E52A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3DA1DF-2FC6-4E04-8356-786A68EC8A8C}" type="slidenum">
              <a:rPr lang="en-US" smtClean="0"/>
              <a:t>7</a:t>
            </a:fld>
            <a:endParaRPr lang="en-US"/>
          </a:p>
        </p:txBody>
      </p:sp>
      <p:pic>
        <p:nvPicPr>
          <p:cNvPr id="37" name="Picture 2" descr="Image result for Cern openlab logo">
            <a:extLst>
              <a:ext uri="{FF2B5EF4-FFF2-40B4-BE49-F238E27FC236}">
                <a16:creationId xmlns:a16="http://schemas.microsoft.com/office/drawing/2014/main" id="{6EF85F05-5D6B-42BA-9761-2053FE90C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Image result for epfl logo">
            <a:extLst>
              <a:ext uri="{FF2B5EF4-FFF2-40B4-BE49-F238E27FC236}">
                <a16:creationId xmlns:a16="http://schemas.microsoft.com/office/drawing/2014/main" id="{61D73E5E-A88B-4433-A5AB-215F33EEA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A screenshot of a cell phone&#10;&#10;Description automatically generated">
            <a:extLst>
              <a:ext uri="{FF2B5EF4-FFF2-40B4-BE49-F238E27FC236}">
                <a16:creationId xmlns:a16="http://schemas.microsoft.com/office/drawing/2014/main" id="{A6567140-F90A-4A48-A04B-E843DEB569E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" t="7997" r="18928" b="5716"/>
          <a:stretch/>
        </p:blipFill>
        <p:spPr>
          <a:xfrm>
            <a:off x="351638" y="3920266"/>
            <a:ext cx="2924962" cy="2541494"/>
          </a:xfrm>
          <a:prstGeom prst="rect">
            <a:avLst/>
          </a:prstGeom>
        </p:spPr>
      </p:pic>
      <p:pic>
        <p:nvPicPr>
          <p:cNvPr id="45" name="Picture 44" descr="A close up of a map&#10;&#10;Description automatically generated">
            <a:extLst>
              <a:ext uri="{FF2B5EF4-FFF2-40B4-BE49-F238E27FC236}">
                <a16:creationId xmlns:a16="http://schemas.microsoft.com/office/drawing/2014/main" id="{9AE18A09-1825-45A3-9522-1C55FB5AD1F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7" t="3902" r="8091" b="4936"/>
          <a:stretch/>
        </p:blipFill>
        <p:spPr>
          <a:xfrm>
            <a:off x="8543925" y="3779252"/>
            <a:ext cx="3241041" cy="2541495"/>
          </a:xfrm>
          <a:prstGeom prst="rect">
            <a:avLst/>
          </a:prstGeom>
        </p:spPr>
      </p:pic>
      <p:sp>
        <p:nvSpPr>
          <p:cNvPr id="46" name="Arrow: Right 45">
            <a:extLst>
              <a:ext uri="{FF2B5EF4-FFF2-40B4-BE49-F238E27FC236}">
                <a16:creationId xmlns:a16="http://schemas.microsoft.com/office/drawing/2014/main" id="{EC8E7389-C78F-4F77-B0AD-87597830FC96}"/>
              </a:ext>
            </a:extLst>
          </p:cNvPr>
          <p:cNvSpPr/>
          <p:nvPr/>
        </p:nvSpPr>
        <p:spPr>
          <a:xfrm>
            <a:off x="3434080" y="4602480"/>
            <a:ext cx="792480" cy="701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Date Placeholder 46">
            <a:extLst>
              <a:ext uri="{FF2B5EF4-FFF2-40B4-BE49-F238E27FC236}">
                <a16:creationId xmlns:a16="http://schemas.microsoft.com/office/drawing/2014/main" id="{FEA1BCFA-C3F3-48EE-B717-05E1FF0AE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1AFE-3274-4968-8639-5028E57D71C8}" type="datetime3">
              <a:rPr lang="en-US" smtClean="0"/>
              <a:t>22 January 2020</a:t>
            </a:fld>
            <a:endParaRPr lang="en-US"/>
          </a:p>
        </p:txBody>
      </p:sp>
      <p:pic>
        <p:nvPicPr>
          <p:cNvPr id="49" name="Picture 48" descr="A close up of a map&#10;&#10;Description automatically generated">
            <a:extLst>
              <a:ext uri="{FF2B5EF4-FFF2-40B4-BE49-F238E27FC236}">
                <a16:creationId xmlns:a16="http://schemas.microsoft.com/office/drawing/2014/main" id="{B303B250-62C6-4A42-9747-2C3E5518645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2809" r="5012"/>
          <a:stretch/>
        </p:blipFill>
        <p:spPr>
          <a:xfrm>
            <a:off x="4353559" y="3783239"/>
            <a:ext cx="3255479" cy="2569143"/>
          </a:xfrm>
          <a:prstGeom prst="rect">
            <a:avLst/>
          </a:prstGeom>
        </p:spPr>
      </p:pic>
      <p:sp>
        <p:nvSpPr>
          <p:cNvPr id="50" name="Arrow: Right 49">
            <a:extLst>
              <a:ext uri="{FF2B5EF4-FFF2-40B4-BE49-F238E27FC236}">
                <a16:creationId xmlns:a16="http://schemas.microsoft.com/office/drawing/2014/main" id="{FB6E14BE-C3BC-446B-8C9C-207D1499CD16}"/>
              </a:ext>
            </a:extLst>
          </p:cNvPr>
          <p:cNvSpPr/>
          <p:nvPr/>
        </p:nvSpPr>
        <p:spPr>
          <a:xfrm>
            <a:off x="7611110" y="4683760"/>
            <a:ext cx="792480" cy="701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81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6FE6EC0-CE57-4E33-BF36-E430EBCA2A0B}"/>
                  </a:ext>
                </a:extLst>
              </p:cNvPr>
              <p:cNvSpPr/>
              <p:nvPr/>
            </p:nvSpPr>
            <p:spPr>
              <a:xfrm>
                <a:off x="524359" y="1688493"/>
                <a:ext cx="11221423" cy="1173424"/>
              </a:xfrm>
              <a:prstGeom prst="roundRect">
                <a:avLst/>
              </a:prstGeom>
              <a:solidFill>
                <a:srgbClr val="73C3CB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457200" indent="-457200">
                  <a:buAutoNum type="arabicPeriod"/>
                </a:pPr>
                <a:r>
                  <a:rPr lang="en-US" sz="2100" b="1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Uniform</a:t>
                </a: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: Equiprobable Superposition of </a:t>
                </a:r>
                <a14:m>
                  <m:oMath xmlns:m="http://schemas.openxmlformats.org/officeDocument/2006/math"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,…,</a:t>
                </a:r>
                <a:r>
                  <a:rPr lang="en-US" sz="2100" dirty="0">
                    <a:solidFill>
                      <a:schemeClr val="tx1"/>
                    </a:solidFill>
                    <a:ea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𝑁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</a:t>
                </a:r>
              </a:p>
              <a:p>
                <a:pPr marL="457200" indent="-457200">
                  <a:buAutoNum type="arabicPeriod"/>
                </a:pPr>
                <a:r>
                  <a:rPr lang="en-US" sz="2100" b="1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Normal </a:t>
                </a: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: Normally distributed with empirical mean and std of training set</a:t>
                </a:r>
              </a:p>
              <a:p>
                <a:pPr marL="457200" indent="-457200">
                  <a:buAutoNum type="arabicPeriod"/>
                </a:pPr>
                <a:r>
                  <a:rPr lang="en-US" sz="2100" b="1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Random</a:t>
                </a:r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: Randomly distributed over </a:t>
                </a:r>
                <a14:m>
                  <m:oMath xmlns:m="http://schemas.openxmlformats.org/officeDocument/2006/math"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,…,</a:t>
                </a:r>
                <a:r>
                  <a:rPr lang="en-US" sz="2100" dirty="0">
                    <a:solidFill>
                      <a:schemeClr val="tx1"/>
                    </a:solidFill>
                    <a:ea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𝑁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100" dirty="0">
                    <a:solidFill>
                      <a:schemeClr val="tx1"/>
                    </a:solidFill>
                    <a:latin typeface="Gill Sans MT" panose="020B0502020104020203" pitchFamily="34" charset="0"/>
                    <a:ea typeface="Verdana" panose="020B060403050404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6FE6EC0-CE57-4E33-BF36-E430EBCA2A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59" y="1688493"/>
                <a:ext cx="11221423" cy="1173424"/>
              </a:xfrm>
              <a:prstGeom prst="roundRect">
                <a:avLst/>
              </a:prstGeom>
              <a:blipFill>
                <a:blip r:embed="rId3"/>
                <a:stretch>
                  <a:fillRect l="-109" t="-39063" b="-61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>
            <a:extLst>
              <a:ext uri="{FF2B5EF4-FFF2-40B4-BE49-F238E27FC236}">
                <a16:creationId xmlns:a16="http://schemas.microsoft.com/office/drawing/2014/main" id="{37B2393C-0809-4CC1-AB2D-1CEBC8285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9" y="279458"/>
            <a:ext cx="10515600" cy="773393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C4B11D-A4F1-42EA-A6A2-63067777717A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648947BD-FCB9-45D2-B59F-052A56797E68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38ED41-80AA-4DF8-B018-42D52C21D192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2ABEB1B-BBE8-40EC-AA1F-FEDFACD00603}"/>
              </a:ext>
            </a:extLst>
          </p:cNvPr>
          <p:cNvSpPr/>
          <p:nvPr/>
        </p:nvSpPr>
        <p:spPr>
          <a:xfrm>
            <a:off x="524358" y="1116643"/>
            <a:ext cx="7246472" cy="490835"/>
          </a:xfrm>
          <a:prstGeom prst="roundRect">
            <a:avLst/>
          </a:prstGeom>
          <a:solidFill>
            <a:srgbClr val="73C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Preparation of Initial State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07B800E-A3CB-4F67-9C7D-B8EE0D48A139}"/>
              </a:ext>
            </a:extLst>
          </p:cNvPr>
          <p:cNvSpPr/>
          <p:nvPr/>
        </p:nvSpPr>
        <p:spPr>
          <a:xfrm>
            <a:off x="524359" y="3596063"/>
            <a:ext cx="11221423" cy="1173424"/>
          </a:xfrm>
          <a:prstGeom prst="roundRect">
            <a:avLst/>
          </a:prstGeom>
          <a:solidFill>
            <a:srgbClr val="D0CEC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100" dirty="0" err="1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PyTorch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Discriminator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512 nodes + Leaky </a:t>
            </a:r>
            <a:r>
              <a:rPr lang="en-US" sz="2100" dirty="0" err="1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ReLU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→ 216 nodes + Leaky </a:t>
            </a:r>
            <a:r>
              <a:rPr lang="en-US" sz="2100" dirty="0" err="1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ReLU</a:t>
            </a: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 → single-node + sigmoid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1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AMSGRAD optimizer for both generator and discriminator</a:t>
            </a:r>
            <a:endParaRPr lang="en-US" sz="21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168606F-9582-4CE8-8AA4-B605EB511863}"/>
              </a:ext>
            </a:extLst>
          </p:cNvPr>
          <p:cNvSpPr/>
          <p:nvPr/>
        </p:nvSpPr>
        <p:spPr>
          <a:xfrm>
            <a:off x="524358" y="3024212"/>
            <a:ext cx="7246472" cy="490835"/>
          </a:xfrm>
          <a:prstGeom prst="round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  <a:latin typeface="Gill Sans MT" panose="020B0502020104020203" pitchFamily="34" charset="0"/>
                <a:ea typeface="Verdana" panose="020B0604030504040204" pitchFamily="34" charset="0"/>
              </a:rPr>
              <a:t>Classical Discriminator</a:t>
            </a:r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8713B9D3-2A2F-4026-B863-3CCCC8783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1460CB98-0D7F-4AF4-B819-ED69E52A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3DA1DF-2FC6-4E04-8356-786A68EC8A8C}" type="slidenum">
              <a:rPr lang="en-US" smtClean="0"/>
              <a:t>8</a:t>
            </a:fld>
            <a:endParaRPr lang="en-US"/>
          </a:p>
        </p:txBody>
      </p:sp>
      <p:pic>
        <p:nvPicPr>
          <p:cNvPr id="37" name="Picture 2" descr="Image result for Cern openlab logo">
            <a:extLst>
              <a:ext uri="{FF2B5EF4-FFF2-40B4-BE49-F238E27FC236}">
                <a16:creationId xmlns:a16="http://schemas.microsoft.com/office/drawing/2014/main" id="{6EF85F05-5D6B-42BA-9761-2053FE90C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Image result for epfl logo">
            <a:extLst>
              <a:ext uri="{FF2B5EF4-FFF2-40B4-BE49-F238E27FC236}">
                <a16:creationId xmlns:a16="http://schemas.microsoft.com/office/drawing/2014/main" id="{61D73E5E-A88B-4433-A5AB-215F33EEA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D7A905-B27C-4482-A370-57932BDF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A6FC3-03C9-41C5-93C7-C0A3F1B21AF8}" type="datetime3">
              <a:rPr lang="en-US" smtClean="0"/>
              <a:t>22 January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46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7133F724-6C2C-4430-9B6A-7F55E3F96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3" y="1680698"/>
            <a:ext cx="5882467" cy="445929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F05CDA-9C01-4127-B191-B652F1E7C033}"/>
              </a:ext>
            </a:extLst>
          </p:cNvPr>
          <p:cNvCxnSpPr>
            <a:cxnSpLocks/>
          </p:cNvCxnSpPr>
          <p:nvPr/>
        </p:nvCxnSpPr>
        <p:spPr>
          <a:xfrm>
            <a:off x="314325" y="266700"/>
            <a:ext cx="0" cy="78615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4B0A291E-024F-42D0-B63E-F1C8D5129C7B}"/>
              </a:ext>
            </a:extLst>
          </p:cNvPr>
          <p:cNvSpPr txBox="1">
            <a:spLocks/>
          </p:cNvSpPr>
          <p:nvPr/>
        </p:nvSpPr>
        <p:spPr>
          <a:xfrm>
            <a:off x="382119" y="167698"/>
            <a:ext cx="10515600" cy="77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3E8A99"/>
                </a:solidFill>
                <a:latin typeface="Gill Sans MT" panose="020B0502020104020203" pitchFamily="34" charset="0"/>
                <a:ea typeface="DX별과그대B" panose="02020600000000000000" pitchFamily="18" charset="-127"/>
                <a:cs typeface="Tahoma" panose="020B0604030504040204" pitchFamily="34" charset="0"/>
              </a:rPr>
              <a:t>Application of QGAN in HEP (3 Qubits)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71C7786-524D-47E0-874C-DE13CC3469EE}"/>
              </a:ext>
            </a:extLst>
          </p:cNvPr>
          <p:cNvCxnSpPr>
            <a:cxnSpLocks/>
          </p:cNvCxnSpPr>
          <p:nvPr/>
        </p:nvCxnSpPr>
        <p:spPr>
          <a:xfrm>
            <a:off x="382119" y="278765"/>
            <a:ext cx="0" cy="528976"/>
          </a:xfrm>
          <a:prstGeom prst="line">
            <a:avLst/>
          </a:prstGeom>
          <a:ln w="38100">
            <a:solidFill>
              <a:srgbClr val="3E8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2F062-30AE-4AB1-A452-A68BE5A8A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QGAN to Reproduce Calorimeters Outputs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F5C2DC7-C423-4CB3-BB5B-D1420B57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A1DF-2FC6-4E04-8356-786A68EC8A8C}" type="slidenum">
              <a:rPr lang="en-US" smtClean="0"/>
              <a:t>9</a:t>
            </a:fld>
            <a:endParaRPr lang="en-US"/>
          </a:p>
        </p:txBody>
      </p:sp>
      <p:pic>
        <p:nvPicPr>
          <p:cNvPr id="22" name="Picture 2" descr="Image result for Cern openlab logo">
            <a:extLst>
              <a:ext uri="{FF2B5EF4-FFF2-40B4-BE49-F238E27FC236}">
                <a16:creationId xmlns:a16="http://schemas.microsoft.com/office/drawing/2014/main" id="{75160AA6-7665-4404-8661-2D8D0CCFB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20" y="155341"/>
            <a:ext cx="848340" cy="2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mage result for epfl logo">
            <a:extLst>
              <a:ext uri="{FF2B5EF4-FFF2-40B4-BE49-F238E27FC236}">
                <a16:creationId xmlns:a16="http://schemas.microsoft.com/office/drawing/2014/main" id="{A76FE0CD-05A9-40FD-AEE2-8E14B6CA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45" y="215668"/>
            <a:ext cx="611576" cy="1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DEB0A57-E12F-48C9-B5A3-444AAEBBC0C0}"/>
              </a:ext>
            </a:extLst>
          </p:cNvPr>
          <p:cNvSpPr/>
          <p:nvPr/>
        </p:nvSpPr>
        <p:spPr>
          <a:xfrm>
            <a:off x="382119" y="1074213"/>
            <a:ext cx="4382921" cy="606486"/>
          </a:xfrm>
          <a:prstGeom prst="roundRect">
            <a:avLst/>
          </a:prstGeom>
          <a:solidFill>
            <a:srgbClr val="C0E0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dirty="0">
                <a:solidFill>
                  <a:schemeClr val="tx1"/>
                </a:solidFill>
                <a:latin typeface="Gill Sans MT" panose="020B0502020104020203" pitchFamily="34" charset="0"/>
              </a:rPr>
              <a:t>Depth 3 &amp; Normal initialization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FA2E0CEE-09AD-4444-9CCC-C1C14BE6B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0DDB-CEE9-4F49-9047-7E55B4613389}" type="datetime3">
              <a:rPr lang="en-US" smtClean="0"/>
              <a:t>22 January 2020</a:t>
            </a:fld>
            <a:endParaRPr lang="en-US" dirty="0"/>
          </a:p>
        </p:txBody>
      </p:sp>
      <p:pic>
        <p:nvPicPr>
          <p:cNvPr id="30" name="Picture 2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7B30EE2-6517-4235-9F6C-76C59B932B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5"/>
          <a:stretch/>
        </p:blipFill>
        <p:spPr>
          <a:xfrm>
            <a:off x="6273573" y="1718796"/>
            <a:ext cx="5680302" cy="445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0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컬러1">
      <a:dk1>
        <a:sysClr val="windowText" lastClr="000000"/>
      </a:dk1>
      <a:lt1>
        <a:sysClr val="window" lastClr="FFFFFF"/>
      </a:lt1>
      <a:dk2>
        <a:srgbClr val="44546A"/>
      </a:dk2>
      <a:lt2>
        <a:srgbClr val="E8EFE6"/>
      </a:lt2>
      <a:accent1>
        <a:srgbClr val="C0E0E6"/>
      </a:accent1>
      <a:accent2>
        <a:srgbClr val="73C3CB"/>
      </a:accent2>
      <a:accent3>
        <a:srgbClr val="3D8A99"/>
      </a:accent3>
      <a:accent4>
        <a:srgbClr val="696C7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5881</TotalTime>
  <Words>766</Words>
  <Application>Microsoft Office PowerPoint</Application>
  <PresentationFormat>Widescreen</PresentationFormat>
  <Paragraphs>140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Gill Sans MT</vt:lpstr>
      <vt:lpstr>Verdana</vt:lpstr>
      <vt:lpstr>Wingdings</vt:lpstr>
      <vt:lpstr>Office Theme</vt:lpstr>
      <vt:lpstr>PowerPoint Presentation</vt:lpstr>
      <vt:lpstr>Motivation</vt:lpstr>
      <vt:lpstr>What is Generative Adversarial Network (GAN)? </vt:lpstr>
      <vt:lpstr>Application of GAN in HEP</vt:lpstr>
      <vt:lpstr>Principle of Quantum Computing (Circuit model)</vt:lpstr>
      <vt:lpstr>Quantum Generative Adversarial Networks</vt:lpstr>
      <vt:lpstr>Application of QGAN in HEP</vt:lpstr>
      <vt:lpstr>Application of QGAN in HEP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Suyeon Chang</dc:creator>
  <cp:lastModifiedBy>Suyeon Chang</cp:lastModifiedBy>
  <cp:revision>171</cp:revision>
  <dcterms:created xsi:type="dcterms:W3CDTF">2020-01-18T13:56:06Z</dcterms:created>
  <dcterms:modified xsi:type="dcterms:W3CDTF">2020-01-22T16:00:31Z</dcterms:modified>
</cp:coreProperties>
</file>