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81" r:id="rId2"/>
    <p:sldId id="282" r:id="rId3"/>
    <p:sldId id="283" r:id="rId4"/>
    <p:sldId id="290" r:id="rId5"/>
    <p:sldId id="284" r:id="rId6"/>
    <p:sldId id="285" r:id="rId7"/>
    <p:sldId id="291" r:id="rId8"/>
    <p:sldId id="286" r:id="rId9"/>
    <p:sldId id="287" r:id="rId10"/>
    <p:sldId id="289" r:id="rId11"/>
    <p:sldId id="294" r:id="rId12"/>
    <p:sldId id="269" r:id="rId13"/>
    <p:sldId id="271" r:id="rId14"/>
    <p:sldId id="293" r:id="rId15"/>
    <p:sldId id="288" r:id="rId16"/>
    <p:sldId id="29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fia Vallecorsa" initials="SV" lastIdx="1" clrIdx="0">
    <p:extLst>
      <p:ext uri="{19B8F6BF-5375-455C-9EA6-DF929625EA0E}">
        <p15:presenceInfo xmlns:p15="http://schemas.microsoft.com/office/powerpoint/2012/main" userId="" providerId=""/>
      </p:ext>
    </p:extLst>
  </p:cmAuthor>
  <p:cmAuthor id="2" name="Sofia Vallecorsa" initials="SV [2]" lastIdx="1" clrIdx="1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5B2"/>
    <a:srgbClr val="3CAF74"/>
    <a:srgbClr val="CD2640"/>
    <a:srgbClr val="353A87"/>
    <a:srgbClr val="E08637"/>
    <a:srgbClr val="A36427"/>
    <a:srgbClr val="19A491"/>
    <a:srgbClr val="1D507A"/>
    <a:srgbClr val="282964"/>
    <a:srgbClr val="18A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1" autoAdjust="0"/>
    <p:restoredTop sz="94595" autoAdjust="0"/>
  </p:normalViewPr>
  <p:slideViewPr>
    <p:cSldViewPr snapToGrid="0" snapToObjects="1">
      <p:cViewPr varScale="1">
        <p:scale>
          <a:sx n="108" d="100"/>
          <a:sy n="108" d="100"/>
        </p:scale>
        <p:origin x="232" y="488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girone@cern.ch" TargetMode="External"/><Relationship Id="rId4" Type="http://schemas.openxmlformats.org/officeDocument/2006/relationships/hyperlink" Target="mailto:fons.rademakers@cern.ch" TargetMode="External"/><Relationship Id="rId5" Type="http://schemas.openxmlformats.org/officeDocument/2006/relationships/hyperlink" Target="mailto:Costin.Grigoras@cern.ch" TargetMode="External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ederico.Carminati@cern.ch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researchgate.net/figure/Schematic-of-the-one-dimensional-support-vector-regression-SVR-model-Only-the-points_fig5_320916953" TargetMode="Externa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58619"/>
            <a:ext cx="9144000" cy="1351506"/>
          </a:xfrm>
        </p:spPr>
        <p:txBody>
          <a:bodyPr anchor="ctr" anchorCtr="0">
            <a:normAutofit/>
          </a:bodyPr>
          <a:lstStyle/>
          <a:p>
            <a:r>
              <a:rPr lang="en-US" sz="3200" b="0" dirty="0"/>
              <a:t>Quantum Optimization of Worldwide LHC Computing Grid data placement</a:t>
            </a:r>
            <a:endParaRPr lang="en-GB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22/01/2020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DB1E61B-8BE2-4856-BCBD-7EE5DEAE5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219124"/>
            <a:ext cx="1319448" cy="1489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D88CF1C-C0A5-4D3D-9334-28B7E9EEC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0253" y="219125"/>
            <a:ext cx="2685047" cy="13515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1D05C42-683E-4AC1-9669-4968AE8E5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51" y="4831014"/>
            <a:ext cx="1319449" cy="125614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D09A1104-FA0F-4294-BC46-FA9E1412FE25}"/>
              </a:ext>
            </a:extLst>
          </p:cNvPr>
          <p:cNvSpPr txBox="1">
            <a:spLocks noGrp="1"/>
          </p:cNvSpPr>
          <p:nvPr>
            <p:ph type="body" sz="quarter" idx="11"/>
          </p:nvPr>
        </p:nvSpPr>
        <p:spPr>
          <a:xfrm>
            <a:off x="1524000" y="4951469"/>
            <a:ext cx="91440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Mircea-Marian Popa</a:t>
            </a:r>
            <a:r>
              <a:rPr lang="en-US" sz="1800" b="1" baseline="30000" dirty="0"/>
              <a:t>1</a:t>
            </a:r>
            <a:r>
              <a:rPr lang="en-US" sz="1800" dirty="0"/>
              <a:t>, </a:t>
            </a:r>
            <a:r>
              <a:rPr lang="en-US" sz="1800" dirty="0" smtClean="0"/>
              <a:t>F. </a:t>
            </a:r>
            <a:r>
              <a:rPr lang="en-US" sz="1800" dirty="0"/>
              <a:t>Carminati</a:t>
            </a:r>
            <a:r>
              <a:rPr lang="en-US" sz="1800" baseline="30000" dirty="0"/>
              <a:t>2</a:t>
            </a:r>
            <a:r>
              <a:rPr lang="en-US" sz="1800" dirty="0"/>
              <a:t>, </a:t>
            </a:r>
            <a:r>
              <a:rPr lang="en-US" sz="1800" dirty="0" smtClean="0"/>
              <a:t>S. </a:t>
            </a:r>
            <a:r>
              <a:rPr lang="en-US" sz="1800" dirty="0"/>
              <a:t>Vallercosa</a:t>
            </a:r>
            <a:r>
              <a:rPr lang="en-US" sz="1800" baseline="30000" dirty="0"/>
              <a:t>2</a:t>
            </a:r>
            <a:r>
              <a:rPr lang="en-US" sz="1800" dirty="0"/>
              <a:t>, </a:t>
            </a:r>
            <a:r>
              <a:rPr lang="en-US" sz="1800" dirty="0" smtClean="0"/>
              <a:t>F. </a:t>
            </a:r>
            <a:r>
              <a:rPr lang="en-US" sz="1800" dirty="0"/>
              <a:t>Fracas</a:t>
            </a:r>
            <a:r>
              <a:rPr lang="en-US" sz="1800" baseline="30000" dirty="0"/>
              <a:t>2</a:t>
            </a:r>
            <a:r>
              <a:rPr lang="en-US" sz="1800" dirty="0"/>
              <a:t>, </a:t>
            </a:r>
            <a:r>
              <a:rPr lang="en-US" sz="1800" dirty="0" smtClean="0"/>
              <a:t>C. </a:t>
            </a:r>
            <a:r>
              <a:rPr lang="en-US" sz="1800" dirty="0"/>
              <a:t>Grigoraş</a:t>
            </a:r>
            <a:r>
              <a:rPr lang="en-US" sz="1800" baseline="30000" dirty="0"/>
              <a:t>2</a:t>
            </a:r>
            <a:r>
              <a:rPr lang="en-US" sz="1800" dirty="0" smtClean="0"/>
              <a:t>, L. </a:t>
            </a:r>
            <a:r>
              <a:rPr lang="en-US" sz="1800" dirty="0" err="1" smtClean="0"/>
              <a:t>Betev</a:t>
            </a:r>
            <a:r>
              <a:rPr lang="en-US" sz="1800" dirty="0" smtClean="0"/>
              <a:t>  M. </a:t>
            </a:r>
            <a:r>
              <a:rPr lang="en-US" sz="1800" dirty="0"/>
              <a:t>Carabaş</a:t>
            </a:r>
            <a:r>
              <a:rPr lang="en-US" sz="1800" baseline="30000" dirty="0"/>
              <a:t>1</a:t>
            </a:r>
            <a:r>
              <a:rPr lang="en-US" sz="1800" dirty="0"/>
              <a:t>, </a:t>
            </a:r>
            <a:r>
              <a:rPr lang="en-US" sz="1800" dirty="0" smtClean="0"/>
              <a:t>G. </a:t>
            </a:r>
            <a:r>
              <a:rPr lang="en-US" sz="1800" dirty="0"/>
              <a:t>Pantelimon Popescu</a:t>
            </a:r>
            <a:r>
              <a:rPr lang="en-US" sz="1800" baseline="30000" dirty="0"/>
              <a:t>1</a:t>
            </a:r>
            <a:r>
              <a:rPr lang="en-US" sz="1800" dirty="0"/>
              <a:t>  </a:t>
            </a:r>
          </a:p>
          <a:p>
            <a:pPr algn="ctr"/>
            <a:r>
              <a:rPr lang="en-US" baseline="30000" dirty="0"/>
              <a:t>1</a:t>
            </a:r>
            <a:r>
              <a:rPr lang="en-US" dirty="0"/>
              <a:t>University Politehnica of Bucharest, </a:t>
            </a:r>
            <a:r>
              <a:rPr lang="en-US" baseline="30000" dirty="0"/>
              <a:t>2</a:t>
            </a:r>
            <a:r>
              <a:rPr lang="en-US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F619B1EA-DF3C-48FC-953F-F7EE89DB6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4735" y="2014228"/>
            <a:ext cx="10515600" cy="444229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Use Quantum Computing to accelerate components in the RL approach</a:t>
            </a:r>
            <a:endParaRPr lang="en-US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Reward Estimator network currently uses a SVR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Quantum Support </a:t>
            </a:r>
            <a:r>
              <a:rPr lang="en-US" dirty="0" smtClean="0"/>
              <a:t>Vector Machines are among the best studied cases today </a:t>
            </a:r>
            <a:endParaRPr lang="en-US" dirty="0"/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key: vector inner product is done using a quantum circuit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can be adapted to a regression task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the future: </a:t>
            </a:r>
            <a:r>
              <a:rPr lang="en-US" dirty="0" smtClean="0"/>
              <a:t>once quantum hardware interfaces faster with classical, </a:t>
            </a:r>
            <a:r>
              <a:rPr lang="en-US" dirty="0"/>
              <a:t>the </a:t>
            </a:r>
            <a:r>
              <a:rPr lang="en-US" b="1" dirty="0"/>
              <a:t>Agent</a:t>
            </a:r>
            <a:r>
              <a:rPr lang="en-US" dirty="0"/>
              <a:t> </a:t>
            </a:r>
            <a:r>
              <a:rPr lang="en-US" dirty="0" smtClean="0"/>
              <a:t>could become </a:t>
            </a:r>
            <a:r>
              <a:rPr lang="en-US" dirty="0"/>
              <a:t>quantum as well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F146E0E-D91E-407A-8434-3DA2EA5032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4735" y="1172702"/>
            <a:ext cx="10515600" cy="515802"/>
          </a:xfrm>
        </p:spPr>
        <p:txBody>
          <a:bodyPr/>
          <a:lstStyle/>
          <a:p>
            <a:r>
              <a:rPr lang="en-US" dirty="0"/>
              <a:t>Reduces </a:t>
            </a:r>
            <a:r>
              <a:rPr lang="en-US" dirty="0" smtClean="0"/>
              <a:t>Theoretical Temporal </a:t>
            </a:r>
            <a:r>
              <a:rPr lang="en-US" dirty="0"/>
              <a:t>Complexity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AEA6ACF2-E68B-4BD7-B24F-8EEE1D4F5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967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Quantum Prospect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52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144" y="1352419"/>
            <a:ext cx="10688781" cy="4921539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Simulation and </a:t>
            </a:r>
            <a:r>
              <a:rPr lang="en-US" dirty="0" err="1" smtClean="0"/>
              <a:t>optimisation</a:t>
            </a:r>
            <a:r>
              <a:rPr lang="en-US" dirty="0" smtClean="0"/>
              <a:t> of a complex system such as </a:t>
            </a:r>
            <a:r>
              <a:rPr lang="en-US" dirty="0" err="1" smtClean="0"/>
              <a:t>MonALISA</a:t>
            </a:r>
            <a:r>
              <a:rPr lang="en-US" dirty="0" smtClean="0"/>
              <a:t> is a big challenge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We are re-casting the problem in terms of Reinforcement Learning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Currently developing the Throughput Estimator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Initial results on a small dataset are promising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Further </a:t>
            </a:r>
            <a:r>
              <a:rPr lang="en-US" dirty="0" err="1" smtClean="0"/>
              <a:t>optimisation</a:t>
            </a:r>
            <a:r>
              <a:rPr lang="en-US" dirty="0" smtClean="0"/>
              <a:t> is needed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Alternative models (time series) will be investigated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 hybrid-quantum system is the final goal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We will accelerate the Throughput Estimator by implementing it as a quantum circuit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05602" y="5810189"/>
            <a:ext cx="2648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Thank you</a:t>
            </a:r>
            <a:endParaRPr lang="en-US" sz="3600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622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/>
              <a:t>QUESTIONS?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8492" y="4082671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en-US" i="0" dirty="0"/>
              <a:t>mircea-marian.popa@cern.ch</a:t>
            </a:r>
            <a:endParaRPr lang="fr-FR" sz="3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fr-FR" dirty="0"/>
              <a:t>CONTACTS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530036" y="1144122"/>
            <a:ext cx="309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3CAF74"/>
                </a:solidFill>
                <a:latin typeface="Arial" charset="0"/>
                <a:ea typeface="Arial" charset="0"/>
                <a:cs typeface="Arial" charset="0"/>
              </a:rPr>
              <a:t>FEDERICO CARMINATI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CIO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federico.carminati@cern.ch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30036" y="2438996"/>
            <a:ext cx="2888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SOFIA VALLERCOSA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Sofia.Vallercosa@cern.ch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sz="3200" b="1" i="1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FABIO FRACAS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4"/>
              </a:rPr>
              <a:t>fabio.fracas@cern.ch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432779" y="1260484"/>
            <a:ext cx="4367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EA5C33"/>
                </a:solidFill>
                <a:latin typeface="Arial" charset="0"/>
                <a:cs typeface="Arial" charset="0"/>
              </a:rPr>
              <a:t>LATCHEZAR BETEV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ALICE Offline</a:t>
            </a:r>
          </a:p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Latchezar.Betev@cern.ch</a:t>
            </a:r>
            <a:endParaRPr lang="fr-FR" u="sng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33320" y="2437867"/>
            <a:ext cx="492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COSTIN GRIGORAS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ALICE Offline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Costin.Grigoras@cern.ch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43377" y="6047748"/>
            <a:ext cx="5650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www.cern.ch</a:t>
            </a:r>
            <a:r>
              <a:rPr lang="fr-FR" sz="3200" b="1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r>
              <a:rPr lang="fr-FR" sz="3200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endParaRPr lang="fr-FR" sz="3200" b="1" i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970" y="4894696"/>
            <a:ext cx="1126625" cy="1115245"/>
          </a:xfrm>
          <a:prstGeom prst="rect">
            <a:avLst/>
          </a:prstGeom>
        </p:spPr>
      </p:pic>
      <p:sp>
        <p:nvSpPr>
          <p:cNvPr id="12" name="ZoneTexte 9">
            <a:extLst>
              <a:ext uri="{FF2B5EF4-FFF2-40B4-BE49-F238E27FC236}">
                <a16:creationId xmlns:a16="http://schemas.microsoft.com/office/drawing/2014/main" xmlns="" id="{C39F3246-0F33-4C5B-A143-8466DA96E475}"/>
              </a:ext>
            </a:extLst>
          </p:cNvPr>
          <p:cNvSpPr txBox="1"/>
          <p:nvPr/>
        </p:nvSpPr>
        <p:spPr>
          <a:xfrm>
            <a:off x="6432779" y="3654116"/>
            <a:ext cx="492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MIHAI CARABAS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UPB </a:t>
            </a:r>
            <a:r>
              <a:rPr lang="fr-FR" dirty="0" err="1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Professor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u="sng" dirty="0">
                <a:solidFill>
                  <a:schemeClr val="accent5"/>
                </a:solidFill>
                <a:latin typeface="Arial" charset="0"/>
                <a:cs typeface="Arial" charset="0"/>
              </a:rPr>
              <a:t>mihai.carabas@gmail.com</a:t>
            </a:r>
            <a:endParaRPr lang="fr-FR" u="sng" dirty="0">
              <a:solidFill>
                <a:schemeClr val="accent5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xmlns="" id="{E3AC8273-9DD5-4006-AD29-968AF7F5B33E}"/>
              </a:ext>
            </a:extLst>
          </p:cNvPr>
          <p:cNvSpPr txBox="1"/>
          <p:nvPr/>
        </p:nvSpPr>
        <p:spPr>
          <a:xfrm>
            <a:off x="6433320" y="4831499"/>
            <a:ext cx="492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PANTELIMON GEORGE POPESCU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UPB </a:t>
            </a:r>
            <a:r>
              <a:rPr lang="fr-FR" dirty="0" err="1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Professor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u="sng" dirty="0">
                <a:solidFill>
                  <a:schemeClr val="accent5"/>
                </a:solidFill>
                <a:latin typeface="Arial" charset="0"/>
                <a:cs typeface="Arial" charset="0"/>
              </a:rPr>
              <a:t>pgpopescu@gmail.com</a:t>
            </a:r>
            <a:endParaRPr lang="fr-FR" u="sng" dirty="0">
              <a:solidFill>
                <a:schemeClr val="accent5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59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5B285841-CD53-4E0F-99F2-265BBAEED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734671"/>
            <a:ext cx="10968613" cy="444229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Size of the system: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~120000 active jobs each moment in time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~150 million queries per 24 hours across the entire Grid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Reduce problem size: use only queries </a:t>
            </a:r>
            <a:r>
              <a:rPr lang="en-US" dirty="0" smtClean="0"/>
              <a:t>for which </a:t>
            </a:r>
            <a:r>
              <a:rPr lang="en-US" b="1" dirty="0" smtClean="0"/>
              <a:t>CERN</a:t>
            </a:r>
            <a:r>
              <a:rPr lang="en-US" dirty="0" smtClean="0"/>
              <a:t> is the </a:t>
            </a:r>
            <a:r>
              <a:rPr lang="en-US" b="1" dirty="0"/>
              <a:t>optimal choice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Log 24h raw </a:t>
            </a:r>
            <a:r>
              <a:rPr lang="en-US" dirty="0"/>
              <a:t>data </a:t>
            </a:r>
            <a:r>
              <a:rPr lang="en-US" dirty="0" smtClean="0"/>
              <a:t>from </a:t>
            </a:r>
            <a:r>
              <a:rPr lang="en-US" dirty="0"/>
              <a:t>the live </a:t>
            </a:r>
            <a:r>
              <a:rPr lang="en-US" dirty="0" smtClean="0"/>
              <a:t>system: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set of queries</a:t>
            </a:r>
            <a:r>
              <a:rPr lang="en-US" dirty="0"/>
              <a:t>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count: ~ 4 million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 set of measured </a:t>
            </a:r>
            <a:r>
              <a:rPr lang="en-US" b="1" dirty="0"/>
              <a:t>throughput</a:t>
            </a:r>
            <a:r>
              <a:rPr lang="en-US" dirty="0"/>
              <a:t> values: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count: 627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Use</a:t>
            </a:r>
            <a:r>
              <a:rPr lang="en-US" b="1" dirty="0" smtClean="0"/>
              <a:t> </a:t>
            </a:r>
            <a:r>
              <a:rPr lang="en-US" b="1" dirty="0" err="1" smtClean="0"/>
              <a:t>MonALISA</a:t>
            </a:r>
            <a:r>
              <a:rPr lang="en-US" b="1" dirty="0" smtClean="0"/>
              <a:t> logs </a:t>
            </a:r>
            <a:r>
              <a:rPr lang="en-US" dirty="0" smtClean="0"/>
              <a:t>to </a:t>
            </a:r>
            <a:r>
              <a:rPr lang="en-US" dirty="0"/>
              <a:t>answer queries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Simulate the heuristic based </a:t>
            </a:r>
            <a:r>
              <a:rPr lang="en-US" b="1" dirty="0" err="1" smtClean="0"/>
              <a:t>onnetwork</a:t>
            </a:r>
            <a:r>
              <a:rPr lang="en-US" b="1" dirty="0" smtClean="0"/>
              <a:t> </a:t>
            </a:r>
            <a:r>
              <a:rPr lang="en-US" b="1" dirty="0"/>
              <a:t>topology</a:t>
            </a:r>
            <a:r>
              <a:rPr lang="en-US" dirty="0"/>
              <a:t> and </a:t>
            </a:r>
            <a:r>
              <a:rPr lang="en-US" b="1" dirty="0"/>
              <a:t>SE availability </a:t>
            </a:r>
            <a:endParaRPr lang="en-US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Correlate (queries, answers, throughput values) using </a:t>
            </a:r>
            <a:r>
              <a:rPr lang="en-US" dirty="0"/>
              <a:t>the time tags, one can build a training set for the Reward Generator.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B94555E-2D48-4D7D-BA03-FE48074C7FB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807E9377-F79B-4669-B172-63613ACF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The Data Set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6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73FCD21C-1CA1-4AF3-8E25-A9C7EC9BAB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10515600" cy="44422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Small data set at the moment: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training: 501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validation: 126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why 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627 throughput values sampled at 2 minutes interval =&gt; a span of 1254 minutes = ~20 hours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despite huge number of logged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a 2 minute interval: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maximum 96224 queries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minimum 267 queries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BB5E63E-C62C-48C6-BA34-F6CD0130CE9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724125D-5563-408E-8F3C-431B51AEE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Part 2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8D7944FB-642E-4390-9519-675F82D0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The Data Set</a:t>
            </a:r>
          </a:p>
        </p:txBody>
      </p:sp>
    </p:spTree>
    <p:extLst>
      <p:ext uri="{BB962C8B-B14F-4D97-AF65-F5344CB8AC3E}">
        <p14:creationId xmlns:p14="http://schemas.microsoft.com/office/powerpoint/2010/main" val="1268730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B8BCCF1-027B-4DE2-80DC-CA6D7957A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10515600" cy="44422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Problem: feeding one query answer at a time to the TE is not feasible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Solution: </a:t>
            </a:r>
            <a:r>
              <a:rPr lang="en-US" b="1" dirty="0"/>
              <a:t>grouping total read size in a temporal bin </a:t>
            </a:r>
            <a:r>
              <a:rPr lang="en-US" dirty="0"/>
              <a:t>; example given: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take a 60 minute period ending at the moment in time a throughput value is received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split the period into 1000 equally-sized temporal bins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60 minutes / 1000 = 3.6 seconds bins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sum up the read size of all the queries that are perceived in a temporal bin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why 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query answers favor CERN =&gt; more queries see CERN as their optimal option =&gt; read size per temporal bin is influenced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FFEBFF5-7533-4862-BA8C-3EBC0F3BE0E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84CA726-F9A8-43E6-9D18-C45919C07C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Part 3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B0BD22E3-3D09-45EC-B0B5-9D1DAFEB8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The Data Set</a:t>
            </a:r>
          </a:p>
        </p:txBody>
      </p:sp>
    </p:spTree>
    <p:extLst>
      <p:ext uri="{BB962C8B-B14F-4D97-AF65-F5344CB8AC3E}">
        <p14:creationId xmlns:p14="http://schemas.microsoft.com/office/powerpoint/2010/main" val="390216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E5E0CE7-11E2-4A73-AFC4-13F51FEBA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9854" y="1759384"/>
            <a:ext cx="3821206" cy="44422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Clients</a:t>
            </a:r>
            <a:r>
              <a:rPr lang="en-US" dirty="0"/>
              <a:t> launch </a:t>
            </a:r>
            <a:r>
              <a:rPr lang="en-US" b="1" dirty="0"/>
              <a:t>jobs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Jobs</a:t>
            </a:r>
            <a:r>
              <a:rPr lang="en-US" dirty="0"/>
              <a:t> run inside a </a:t>
            </a:r>
            <a:r>
              <a:rPr lang="en-US" b="1" dirty="0"/>
              <a:t>computing farm </a:t>
            </a:r>
            <a:r>
              <a:rPr lang="en-US" dirty="0"/>
              <a:t>and they </a:t>
            </a:r>
            <a:r>
              <a:rPr lang="en-US" b="1" dirty="0"/>
              <a:t>access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Files</a:t>
            </a:r>
            <a:r>
              <a:rPr lang="en-US" dirty="0"/>
              <a:t> may be read from a remote </a:t>
            </a:r>
            <a:r>
              <a:rPr lang="en-US" b="1" dirty="0"/>
              <a:t>storage element</a:t>
            </a:r>
            <a:r>
              <a:rPr lang="en-US" dirty="0"/>
              <a:t> (</a:t>
            </a:r>
            <a:r>
              <a:rPr lang="en-US" b="1" dirty="0"/>
              <a:t>SE</a:t>
            </a:r>
            <a:r>
              <a:rPr lang="en-US" dirty="0"/>
              <a:t>) or they may be available locally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file may have more than one </a:t>
            </a:r>
            <a:r>
              <a:rPr lang="en-US" b="1" dirty="0"/>
              <a:t>copy</a:t>
            </a:r>
            <a:r>
              <a:rPr lang="en-US" dirty="0"/>
              <a:t> spread across </a:t>
            </a:r>
            <a:r>
              <a:rPr lang="en-US" b="1" dirty="0"/>
              <a:t>different storage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C650D4F-2FDD-47D5-8FC4-4AD21C90AE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Connecting computer farms across the Globe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0527CA-A2CA-4A9B-ABE6-A3BDCD809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Computing Grid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195B165-9161-465A-80BE-B4390D1EE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59384"/>
            <a:ext cx="7515622" cy="448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13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67828904-8AFB-4FC5-9803-718C16268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1573" y="1734671"/>
            <a:ext cx="5137227" cy="444229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Answers </a:t>
            </a:r>
            <a:r>
              <a:rPr lang="en-US" b="1" dirty="0"/>
              <a:t>2 types of questions (queries) </a:t>
            </a:r>
            <a:r>
              <a:rPr lang="en-US" dirty="0" smtClean="0"/>
              <a:t>from </a:t>
            </a:r>
            <a:r>
              <a:rPr lang="en-US" dirty="0"/>
              <a:t>clients: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which is </a:t>
            </a:r>
            <a:r>
              <a:rPr lang="en-US" dirty="0" smtClean="0"/>
              <a:t>the </a:t>
            </a:r>
            <a:r>
              <a:rPr lang="en-US" dirty="0"/>
              <a:t>optimal SE </a:t>
            </a:r>
            <a:r>
              <a:rPr lang="en-US" dirty="0" smtClean="0"/>
              <a:t>to </a:t>
            </a:r>
            <a:r>
              <a:rPr lang="en-US" b="1" dirty="0" smtClean="0"/>
              <a:t>READ </a:t>
            </a:r>
            <a:r>
              <a:rPr lang="en-US" dirty="0" smtClean="0"/>
              <a:t>a input </a:t>
            </a:r>
            <a:r>
              <a:rPr lang="en-US" dirty="0"/>
              <a:t>file from ?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where </a:t>
            </a:r>
            <a:r>
              <a:rPr lang="en-US" dirty="0" smtClean="0"/>
              <a:t>to </a:t>
            </a:r>
            <a:r>
              <a:rPr lang="en-US" b="1" dirty="0" smtClean="0"/>
              <a:t>WRITE </a:t>
            </a:r>
            <a:r>
              <a:rPr lang="en-US" dirty="0" smtClean="0"/>
              <a:t>output data </a:t>
            </a:r>
            <a:r>
              <a:rPr lang="en-US" dirty="0"/>
              <a:t>?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Gathers data on </a:t>
            </a:r>
            <a:r>
              <a:rPr lang="en-US" b="1" dirty="0"/>
              <a:t>network topology</a:t>
            </a:r>
            <a:r>
              <a:rPr lang="en-US" dirty="0"/>
              <a:t> and </a:t>
            </a:r>
            <a:r>
              <a:rPr lang="en-US" b="1" dirty="0"/>
              <a:t>SE availability</a:t>
            </a:r>
            <a:endParaRPr lang="en-US" dirty="0"/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A set of </a:t>
            </a:r>
            <a:r>
              <a:rPr lang="en-US" b="1" dirty="0"/>
              <a:t>central nodes </a:t>
            </a:r>
            <a:r>
              <a:rPr lang="en-US" dirty="0"/>
              <a:t>answer queries using a </a:t>
            </a:r>
            <a:r>
              <a:rPr lang="en-US" b="1" dirty="0"/>
              <a:t>heuristic</a:t>
            </a:r>
            <a:r>
              <a:rPr lang="en-US" dirty="0"/>
              <a:t>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Currently focus on </a:t>
            </a:r>
            <a:r>
              <a:rPr lang="en-US" b="1" dirty="0" smtClean="0"/>
              <a:t>READ queries</a:t>
            </a:r>
            <a:endParaRPr lang="en-US" dirty="0"/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READ/WRITE </a:t>
            </a:r>
            <a:r>
              <a:rPr lang="en-US" dirty="0" smtClean="0"/>
              <a:t>ratio is </a:t>
            </a:r>
            <a:r>
              <a:rPr lang="en-US" b="1" dirty="0" smtClean="0"/>
              <a:t>15/1</a:t>
            </a:r>
            <a:r>
              <a:rPr lang="en-US" dirty="0" smtClean="0"/>
              <a:t> queries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689071A-4490-449A-ADA3-FB44BE6F149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177195A-AF20-450E-BCCE-622C1D697D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1000" y="1148096"/>
            <a:ext cx="10515600" cy="515802"/>
          </a:xfrm>
        </p:spPr>
        <p:txBody>
          <a:bodyPr/>
          <a:lstStyle/>
          <a:p>
            <a:r>
              <a:rPr lang="en-US" dirty="0"/>
              <a:t>Coordinating and analyzing file transfer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A08ADAD-7188-487F-8655-87F1AD996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3" y="335897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MonALISA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7A69389-B8D3-43B6-9854-CA1ADC633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800" y="1514419"/>
            <a:ext cx="6247578" cy="431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8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586A4795-96F0-43F5-9C95-A5ADD1F7E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4735" y="2196791"/>
            <a:ext cx="10515600" cy="44422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Goal</a:t>
            </a:r>
            <a:r>
              <a:rPr lang="en-US" dirty="0" smtClean="0"/>
              <a:t>: use a </a:t>
            </a:r>
            <a:r>
              <a:rPr lang="en-US" b="1" dirty="0" smtClean="0"/>
              <a:t>hybrid classical</a:t>
            </a:r>
            <a:r>
              <a:rPr lang="en-US" dirty="0" smtClean="0"/>
              <a:t>-</a:t>
            </a:r>
            <a:r>
              <a:rPr lang="en-US" b="1" dirty="0" smtClean="0"/>
              <a:t>quantum </a:t>
            </a:r>
            <a:r>
              <a:rPr lang="en-US" b="1" dirty="0"/>
              <a:t>reinforcement learning algorithms</a:t>
            </a:r>
            <a:r>
              <a:rPr lang="en-US" dirty="0"/>
              <a:t> to optimize global data access </a:t>
            </a:r>
            <a:r>
              <a:rPr lang="en-US" b="1" dirty="0"/>
              <a:t>efficiency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replace </a:t>
            </a:r>
            <a:r>
              <a:rPr lang="en-US" b="1" dirty="0" err="1"/>
              <a:t>MonALISA</a:t>
            </a:r>
            <a:r>
              <a:rPr lang="en-US" b="1" dirty="0"/>
              <a:t>  </a:t>
            </a:r>
            <a:r>
              <a:rPr lang="en-US" dirty="0"/>
              <a:t>heuristic with an intelligent </a:t>
            </a:r>
            <a:r>
              <a:rPr lang="en-US" dirty="0" smtClean="0"/>
              <a:t>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Steps</a:t>
            </a:r>
            <a:r>
              <a:rPr lang="en-US" dirty="0"/>
              <a:t>: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b="1" dirty="0"/>
              <a:t>Gather raw data </a:t>
            </a:r>
            <a:r>
              <a:rPr lang="en-US" dirty="0"/>
              <a:t>logged from the live system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Preprocess</a:t>
            </a:r>
            <a:r>
              <a:rPr lang="en-US" dirty="0" smtClean="0"/>
              <a:t> raw </a:t>
            </a:r>
            <a:r>
              <a:rPr lang="en-US" dirty="0"/>
              <a:t>data into a format </a:t>
            </a:r>
            <a:r>
              <a:rPr lang="en-US" dirty="0" smtClean="0"/>
              <a:t>suitable for </a:t>
            </a:r>
            <a:r>
              <a:rPr lang="en-US" dirty="0"/>
              <a:t>machine </a:t>
            </a:r>
            <a:r>
              <a:rPr lang="en-US" dirty="0" smtClean="0"/>
              <a:t>learning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Train</a:t>
            </a:r>
            <a:r>
              <a:rPr lang="en-US" dirty="0" smtClean="0"/>
              <a:t> classical deep/machine </a:t>
            </a:r>
            <a:r>
              <a:rPr lang="en-US" dirty="0"/>
              <a:t>learning algorithms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b="1" dirty="0" smtClean="0"/>
              <a:t>quantum circuits </a:t>
            </a:r>
            <a:r>
              <a:rPr lang="en-US" dirty="0" smtClean="0"/>
              <a:t>to accelerate specific </a:t>
            </a:r>
            <a:r>
              <a:rPr lang="en-US" dirty="0" smtClean="0"/>
              <a:t>components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05D91D5-F937-43BB-8C27-7A4EEE1B1A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6924" y="1301390"/>
            <a:ext cx="10515600" cy="515802"/>
          </a:xfrm>
        </p:spPr>
        <p:txBody>
          <a:bodyPr/>
          <a:lstStyle/>
          <a:p>
            <a:r>
              <a:rPr lang="en-US" dirty="0"/>
              <a:t>From Idea to Implementation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639D26A-53DE-4C2E-AA95-026CD71F5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643" y="491150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 Workflow</a:t>
            </a:r>
          </a:p>
        </p:txBody>
      </p:sp>
    </p:spTree>
    <p:extLst>
      <p:ext uri="{BB962C8B-B14F-4D97-AF65-F5344CB8AC3E}">
        <p14:creationId xmlns:p14="http://schemas.microsoft.com/office/powerpoint/2010/main" val="37219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B7E8726-A2C2-4FFC-8852-3DA0027552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567" y="2014228"/>
            <a:ext cx="3821206" cy="44422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 </a:t>
            </a:r>
            <a:r>
              <a:rPr lang="en-US" b="1" dirty="0"/>
              <a:t>agent </a:t>
            </a:r>
            <a:r>
              <a:rPr lang="en-US" dirty="0"/>
              <a:t>executes </a:t>
            </a:r>
            <a:r>
              <a:rPr lang="en-US" b="1" dirty="0"/>
              <a:t>actions </a:t>
            </a:r>
            <a:r>
              <a:rPr lang="en-US" dirty="0" smtClean="0"/>
              <a:t>based on </a:t>
            </a:r>
            <a:r>
              <a:rPr lang="en-US" dirty="0"/>
              <a:t>an input </a:t>
            </a:r>
            <a:r>
              <a:rPr lang="en-US" b="1" dirty="0"/>
              <a:t>state</a:t>
            </a:r>
            <a:r>
              <a:rPr lang="en-US" dirty="0"/>
              <a:t> in order to maximize a </a:t>
            </a:r>
            <a:r>
              <a:rPr lang="en-US" b="1" dirty="0"/>
              <a:t>reward </a:t>
            </a:r>
            <a:r>
              <a:rPr lang="en-US" dirty="0"/>
              <a:t>it will receive.</a:t>
            </a: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Agent-Environment interaction</a:t>
            </a:r>
            <a:r>
              <a:rPr lang="en-US" dirty="0"/>
              <a:t> is key.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Computing Grid is a </a:t>
            </a:r>
            <a:r>
              <a:rPr lang="en-US" b="1" dirty="0"/>
              <a:t>dynamic </a:t>
            </a:r>
            <a:r>
              <a:rPr lang="en-US" dirty="0"/>
              <a:t>environment.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xmlns="" id="{61A98588-C0E9-48D5-93DE-1795E4CD40C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2" b="32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65578E8-4687-4260-A621-C4B226D472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2849" y="1264387"/>
            <a:ext cx="10515600" cy="515802"/>
          </a:xfrm>
        </p:spPr>
        <p:txBody>
          <a:bodyPr/>
          <a:lstStyle/>
          <a:p>
            <a:r>
              <a:rPr lang="en-US" dirty="0"/>
              <a:t>How software agents learn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49D966C9-07A3-4D2C-9F22-12889D3FB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49" y="52149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Reinforcement Learning (RL) </a:t>
            </a:r>
          </a:p>
        </p:txBody>
      </p:sp>
    </p:spTree>
    <p:extLst>
      <p:ext uri="{BB962C8B-B14F-4D97-AF65-F5344CB8AC3E}">
        <p14:creationId xmlns:p14="http://schemas.microsoft.com/office/powerpoint/2010/main" val="99652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BD6A83D-C863-4827-AE5D-9739675EAF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16" y="1831666"/>
            <a:ext cx="4714965" cy="444229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Agent</a:t>
            </a:r>
            <a:r>
              <a:rPr lang="en-US" dirty="0"/>
              <a:t>: a machine learning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State</a:t>
            </a:r>
            <a:r>
              <a:rPr lang="en-US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Q</a:t>
            </a:r>
            <a:r>
              <a:rPr lang="en-US" b="1" dirty="0" smtClean="0"/>
              <a:t>uery</a:t>
            </a:r>
            <a:endParaRPr lang="en-US" b="1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 computing farm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 list of SEs presented in no particular order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 read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Action</a:t>
            </a:r>
            <a:r>
              <a:rPr lang="en-US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 </a:t>
            </a:r>
            <a:r>
              <a:rPr lang="en-US" b="1" dirty="0"/>
              <a:t>A</a:t>
            </a:r>
            <a:r>
              <a:rPr lang="en-US" b="1" dirty="0" smtClean="0"/>
              <a:t>nswer</a:t>
            </a:r>
            <a:r>
              <a:rPr lang="en-US" dirty="0"/>
              <a:t>: a list of SEs optimally sorted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Reward</a:t>
            </a:r>
            <a:r>
              <a:rPr lang="en-US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total </a:t>
            </a:r>
            <a:r>
              <a:rPr lang="en-US" b="1" dirty="0"/>
              <a:t>throughput </a:t>
            </a:r>
            <a:r>
              <a:rPr lang="en-US" dirty="0"/>
              <a:t>of the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Simulate using a Throughput </a:t>
            </a:r>
            <a:r>
              <a:rPr lang="en-US" dirty="0"/>
              <a:t>Estimator (TE</a:t>
            </a:r>
            <a:r>
              <a:rPr lang="en-US" dirty="0" smtClean="0"/>
              <a:t>) (network)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F181EE4-6B5E-40DE-9333-FF560502DB7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CF70ACB-A99F-4954-9668-E6A31E3E88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516" y="1170372"/>
            <a:ext cx="10515600" cy="515802"/>
          </a:xfrm>
        </p:spPr>
        <p:txBody>
          <a:bodyPr/>
          <a:lstStyle/>
          <a:p>
            <a:r>
              <a:rPr lang="en-US" dirty="0"/>
              <a:t>Linking to RL elements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A0BAE57B-D382-4975-8CBE-4DC496BD8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08" y="409803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MonALISA</a:t>
            </a:r>
            <a:r>
              <a:rPr lang="en-US" dirty="0"/>
              <a:t> in a RL paradigm</a:t>
            </a:r>
          </a:p>
        </p:txBody>
      </p:sp>
      <p:pic>
        <p:nvPicPr>
          <p:cNvPr id="7" name="Picture Placeholder 7">
            <a:extLst>
              <a:ext uri="{FF2B5EF4-FFF2-40B4-BE49-F238E27FC236}">
                <a16:creationId xmlns:a16="http://schemas.microsoft.com/office/drawing/2014/main" xmlns="" id="{61A98588-C0E9-48D5-93DE-1795E4CD40C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2" b="32"/>
          <a:stretch>
            <a:fillRect/>
          </a:stretch>
        </p:blipFill>
        <p:spPr>
          <a:xfrm>
            <a:off x="4948238" y="1735138"/>
            <a:ext cx="6405562" cy="4420985"/>
          </a:xfrm>
        </p:spPr>
      </p:pic>
      <p:sp>
        <p:nvSpPr>
          <p:cNvPr id="8" name="TextBox 7"/>
          <p:cNvSpPr txBox="1"/>
          <p:nvPr/>
        </p:nvSpPr>
        <p:spPr>
          <a:xfrm>
            <a:off x="8550876" y="2925509"/>
            <a:ext cx="24272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Grid environment</a:t>
            </a:r>
            <a:endParaRPr lang="en-US" sz="20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30498" y="2094933"/>
            <a:ext cx="216037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24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hroughput</a:t>
            </a:r>
            <a:endParaRPr lang="en-US" sz="24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42695" y="4593562"/>
            <a:ext cx="2145981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Choose best SE per query according </a:t>
            </a:r>
            <a:r>
              <a:rPr lang="en-US" sz="1600" b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throughput</a:t>
            </a:r>
            <a:endParaRPr lang="en-US" sz="16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62956" y="3468037"/>
            <a:ext cx="136091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Answer: best </a:t>
            </a:r>
            <a:r>
              <a:rPr lang="en-US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SE</a:t>
            </a:r>
            <a:endParaRPr lang="en-US" sz="16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43163" y="5658866"/>
            <a:ext cx="244495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New </a:t>
            </a:r>
            <a:r>
              <a:rPr lang="en-US" sz="2000" b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throughput measurement</a:t>
            </a:r>
            <a:endParaRPr lang="en-US" sz="20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7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EAF66D-AE6F-495D-A786-AFD7D539EF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6213" y="1193910"/>
            <a:ext cx="10515600" cy="515802"/>
          </a:xfrm>
        </p:spPr>
        <p:txBody>
          <a:bodyPr/>
          <a:lstStyle/>
          <a:p>
            <a:r>
              <a:rPr lang="en-US" dirty="0"/>
              <a:t>Why do we </a:t>
            </a:r>
            <a:r>
              <a:rPr lang="en-US" dirty="0" smtClean="0"/>
              <a:t>need </a:t>
            </a:r>
            <a:r>
              <a:rPr lang="en-US" dirty="0"/>
              <a:t>one ?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CDFA1854-19BC-4F07-8E16-6F46D715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213" y="353040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Throughput Estimator</a:t>
            </a:r>
          </a:p>
        </p:txBody>
      </p:sp>
      <p:pic>
        <p:nvPicPr>
          <p:cNvPr id="9" name="Picture Placeholder 7">
            <a:extLst>
              <a:ext uri="{FF2B5EF4-FFF2-40B4-BE49-F238E27FC236}">
                <a16:creationId xmlns:a16="http://schemas.microsoft.com/office/drawing/2014/main" xmlns="" id="{61A98588-C0E9-48D5-93DE-1795E4CD40C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2" b="32"/>
          <a:stretch>
            <a:fillRect/>
          </a:stretch>
        </p:blipFill>
        <p:spPr>
          <a:xfrm>
            <a:off x="5749367" y="1159875"/>
            <a:ext cx="6405562" cy="4420985"/>
          </a:xfrm>
        </p:spPr>
      </p:pic>
      <p:sp>
        <p:nvSpPr>
          <p:cNvPr id="11" name="TextBox 10"/>
          <p:cNvSpPr txBox="1"/>
          <p:nvPr/>
        </p:nvSpPr>
        <p:spPr>
          <a:xfrm>
            <a:off x="10031627" y="1519670"/>
            <a:ext cx="216037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24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hroughput</a:t>
            </a:r>
            <a:endParaRPr lang="en-US" sz="24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31949" y="4018299"/>
            <a:ext cx="2145981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Choose best SE per query according </a:t>
            </a:r>
            <a:r>
              <a:rPr lang="en-US" sz="1600" b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throughput</a:t>
            </a:r>
            <a:endParaRPr lang="en-US" sz="16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64085" y="2892774"/>
            <a:ext cx="136091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Answer: best </a:t>
            </a:r>
            <a:r>
              <a:rPr lang="en-US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SE</a:t>
            </a:r>
            <a:endParaRPr lang="en-US" sz="16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4292" y="5083603"/>
            <a:ext cx="244495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New </a:t>
            </a:r>
            <a:r>
              <a:rPr lang="en-US" sz="2000" b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throughput measurement</a:t>
            </a:r>
            <a:endParaRPr lang="en-US" sz="20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524999" y="2444229"/>
            <a:ext cx="2139779" cy="197708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2B75B2"/>
                </a:solidFill>
              </a:rPr>
              <a:t>Throughput Estimator</a:t>
            </a:r>
            <a:endParaRPr lang="en-US" sz="2800" b="1" dirty="0">
              <a:solidFill>
                <a:srgbClr val="2B75B2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119352D-FC7E-4A73-8F42-EF6F0E142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8084" y="1854191"/>
            <a:ext cx="5454863" cy="47566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MonALISA</a:t>
            </a:r>
            <a:r>
              <a:rPr lang="en-US" sz="2200" dirty="0"/>
              <a:t> is a </a:t>
            </a:r>
            <a:r>
              <a:rPr lang="en-US" sz="2200" b="1" dirty="0"/>
              <a:t>live </a:t>
            </a:r>
            <a:r>
              <a:rPr lang="en-US" sz="2200" dirty="0"/>
              <a:t>system.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The </a:t>
            </a:r>
            <a:r>
              <a:rPr lang="en-US" sz="2200" b="1" dirty="0"/>
              <a:t>agent is </a:t>
            </a:r>
            <a:r>
              <a:rPr lang="en-US" sz="2200" dirty="0" smtClean="0"/>
              <a:t>pre-trained </a:t>
            </a:r>
            <a:r>
              <a:rPr lang="en-US" sz="2200" b="1" dirty="0"/>
              <a:t>offline</a:t>
            </a:r>
            <a:r>
              <a:rPr lang="en-US" sz="22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N</a:t>
            </a:r>
            <a:r>
              <a:rPr lang="en-US" sz="2200" dirty="0" smtClean="0"/>
              <a:t>eed </a:t>
            </a:r>
            <a:r>
              <a:rPr lang="en-US" sz="2200" dirty="0"/>
              <a:t>a </a:t>
            </a:r>
            <a:r>
              <a:rPr lang="en-US" sz="2200" b="1" dirty="0"/>
              <a:t>benchmark function </a:t>
            </a:r>
            <a:r>
              <a:rPr lang="en-US" sz="2200" dirty="0"/>
              <a:t>to </a:t>
            </a:r>
            <a:r>
              <a:rPr lang="en-US" sz="2200" dirty="0" smtClean="0"/>
              <a:t>asses the </a:t>
            </a:r>
            <a:r>
              <a:rPr lang="en-US" sz="2200" b="1" dirty="0" smtClean="0"/>
              <a:t>quality</a:t>
            </a:r>
            <a:r>
              <a:rPr lang="en-US" sz="2200" dirty="0" smtClean="0"/>
              <a:t> of the agent’s </a:t>
            </a:r>
            <a:r>
              <a:rPr lang="en-US" sz="2200" b="1" dirty="0" smtClean="0"/>
              <a:t>answers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/>
              <a:t>Throughput</a:t>
            </a:r>
            <a:r>
              <a:rPr lang="en-US" sz="2200" dirty="0" smtClean="0"/>
              <a:t> </a:t>
            </a:r>
            <a:r>
              <a:rPr lang="en-US" sz="2200" dirty="0"/>
              <a:t>values are </a:t>
            </a:r>
            <a:r>
              <a:rPr lang="en-US" sz="2200" dirty="0" smtClean="0"/>
              <a:t>logged every </a:t>
            </a:r>
            <a:r>
              <a:rPr lang="en-US" sz="2200" dirty="0"/>
              <a:t>2 minutes.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It is possible </a:t>
            </a:r>
            <a:r>
              <a:rPr lang="en-US" sz="2200" dirty="0" smtClean="0"/>
              <a:t>to get </a:t>
            </a:r>
            <a:r>
              <a:rPr lang="en-US" sz="2200" dirty="0"/>
              <a:t>throughput values more frequently 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The</a:t>
            </a:r>
            <a:r>
              <a:rPr lang="en-US" sz="2200" b="1" dirty="0" smtClean="0"/>
              <a:t> Agent </a:t>
            </a:r>
            <a:r>
              <a:rPr lang="en-US" sz="2200" dirty="0" smtClean="0"/>
              <a:t>needs</a:t>
            </a:r>
            <a:r>
              <a:rPr lang="en-US" sz="2200" b="1" dirty="0" smtClean="0"/>
              <a:t> </a:t>
            </a:r>
            <a:r>
              <a:rPr lang="en-US" sz="2200" dirty="0" smtClean="0"/>
              <a:t>to </a:t>
            </a:r>
            <a:r>
              <a:rPr lang="en-US" sz="2200" dirty="0"/>
              <a:t>modify its </a:t>
            </a:r>
            <a:r>
              <a:rPr lang="en-US" sz="2200" b="1" dirty="0"/>
              <a:t>policy</a:t>
            </a:r>
            <a:r>
              <a:rPr lang="en-US" sz="2200" dirty="0"/>
              <a:t> faster</a:t>
            </a:r>
            <a:r>
              <a:rPr lang="en-US" sz="22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TE Input: (</a:t>
            </a:r>
            <a:r>
              <a:rPr lang="en-US" sz="2200" b="1" dirty="0"/>
              <a:t>query, answer)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TE Output</a:t>
            </a:r>
            <a:r>
              <a:rPr lang="en-US" sz="2200" dirty="0"/>
              <a:t>: </a:t>
            </a:r>
            <a:r>
              <a:rPr lang="en-US" sz="2200" b="1" dirty="0"/>
              <a:t>Throughput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832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5B285841-CD53-4E0F-99F2-265BBAEED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4934"/>
            <a:ext cx="10968613" cy="297325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MonALISA</a:t>
            </a:r>
            <a:r>
              <a:rPr lang="en-US" dirty="0" smtClean="0"/>
              <a:t> is a very </a:t>
            </a:r>
            <a:r>
              <a:rPr lang="en-US" b="1" dirty="0" smtClean="0"/>
              <a:t>complex</a:t>
            </a:r>
            <a:r>
              <a:rPr lang="en-US" dirty="0" smtClean="0"/>
              <a:t> system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~</a:t>
            </a:r>
            <a:r>
              <a:rPr lang="en-US" dirty="0"/>
              <a:t>120000 active jobs </a:t>
            </a:r>
            <a:r>
              <a:rPr lang="en-US" dirty="0" err="1" smtClean="0"/>
              <a:t>simulatneously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~150 million queries per 24 </a:t>
            </a:r>
            <a:r>
              <a:rPr lang="en-US" dirty="0" smtClean="0"/>
              <a:t>hours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Start by </a:t>
            </a:r>
            <a:r>
              <a:rPr lang="en-US" b="1" dirty="0" smtClean="0"/>
              <a:t>r</a:t>
            </a:r>
            <a:r>
              <a:rPr lang="en-US" b="1" dirty="0" smtClean="0"/>
              <a:t>educing </a:t>
            </a:r>
            <a:r>
              <a:rPr lang="en-US" b="1" dirty="0"/>
              <a:t>problem </a:t>
            </a:r>
            <a:r>
              <a:rPr lang="en-US" b="1" dirty="0" smtClean="0"/>
              <a:t>size</a:t>
            </a:r>
            <a:r>
              <a:rPr lang="en-US" dirty="0" smtClean="0"/>
              <a:t>: </a:t>
            </a:r>
            <a:r>
              <a:rPr lang="en-US" dirty="0"/>
              <a:t>f</a:t>
            </a:r>
            <a:r>
              <a:rPr lang="en-US" dirty="0" smtClean="0"/>
              <a:t>ocus on CERN(~ 40% of resources)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Log </a:t>
            </a:r>
            <a:r>
              <a:rPr lang="en-US" b="1" dirty="0" smtClean="0"/>
              <a:t>24h raw </a:t>
            </a:r>
            <a:r>
              <a:rPr lang="en-US" b="1" dirty="0"/>
              <a:t>data </a:t>
            </a:r>
            <a:r>
              <a:rPr lang="en-US" dirty="0" smtClean="0"/>
              <a:t>from </a:t>
            </a:r>
            <a:r>
              <a:rPr lang="en-US" dirty="0"/>
              <a:t>the live </a:t>
            </a:r>
            <a:r>
              <a:rPr lang="en-US" dirty="0" smtClean="0"/>
              <a:t>system</a:t>
            </a:r>
            <a:r>
              <a:rPr lang="en-US" b="1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Aggregate</a:t>
            </a:r>
            <a:r>
              <a:rPr lang="en-US" dirty="0" smtClean="0"/>
              <a:t> information from different </a:t>
            </a:r>
            <a:r>
              <a:rPr lang="en-US" b="1" dirty="0" smtClean="0"/>
              <a:t>sources/formats/time granularity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</a:t>
            </a:r>
            <a:r>
              <a:rPr lang="en-US" b="1" dirty="0" smtClean="0"/>
              <a:t>orrelate</a:t>
            </a:r>
            <a:r>
              <a:rPr lang="en-US" dirty="0" smtClean="0"/>
              <a:t> </a:t>
            </a:r>
            <a:r>
              <a:rPr lang="en-US" b="1" dirty="0" smtClean="0"/>
              <a:t>queries, answers </a:t>
            </a:r>
            <a:r>
              <a:rPr lang="en-US" dirty="0" smtClean="0"/>
              <a:t>and  </a:t>
            </a:r>
            <a:r>
              <a:rPr lang="en-US" b="1" dirty="0" smtClean="0"/>
              <a:t>throughput</a:t>
            </a:r>
            <a:r>
              <a:rPr lang="en-US" dirty="0" smtClean="0"/>
              <a:t> values using </a:t>
            </a:r>
            <a:r>
              <a:rPr lang="en-US" dirty="0"/>
              <a:t>the </a:t>
            </a:r>
            <a:r>
              <a:rPr lang="en-US" b="1" dirty="0"/>
              <a:t>time </a:t>
            </a:r>
            <a:r>
              <a:rPr lang="en-US" b="1" dirty="0" smtClean="0"/>
              <a:t>tags</a:t>
            </a:r>
            <a:endParaRPr lang="en-US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807E9377-F79B-4669-B172-63613ACF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</a:t>
            </a:r>
            <a:r>
              <a:rPr lang="en-US" dirty="0"/>
              <a:t>t</a:t>
            </a:r>
            <a:r>
              <a:rPr lang="en-US" dirty="0" smtClean="0"/>
              <a:t>he training </a:t>
            </a:r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s</a:t>
            </a:r>
            <a:r>
              <a:rPr lang="en-US" dirty="0" smtClean="0"/>
              <a:t>et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5123900" y="4510216"/>
            <a:ext cx="1198606" cy="8773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932" y="5499574"/>
            <a:ext cx="929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~500 ((</a:t>
            </a:r>
            <a:r>
              <a:rPr lang="en-US" sz="24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queries</a:t>
            </a:r>
            <a:r>
              <a:rPr lang="en-US" sz="24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4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answers</a:t>
            </a:r>
            <a:r>
              <a:rPr lang="en-US" sz="24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), </a:t>
            </a:r>
            <a:r>
              <a:rPr lang="en-US" sz="24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throughput</a:t>
            </a:r>
            <a:r>
              <a:rPr lang="en-US" sz="240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  values = </a:t>
            </a:r>
            <a:r>
              <a:rPr lang="en-US" sz="24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training dataset</a:t>
            </a:r>
            <a:endParaRPr lang="en-US" sz="16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81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912FDC19-8055-44A5-8F7A-B8A7DE7898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131" y="1719786"/>
            <a:ext cx="8240986" cy="443163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Tested algorithms so far: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Support Vector Regressor </a:t>
            </a:r>
            <a:r>
              <a:rPr lang="en-US" dirty="0"/>
              <a:t>(SVR) 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Decision Forest </a:t>
            </a:r>
            <a:r>
              <a:rPr lang="en-US" b="1" dirty="0" err="1" smtClean="0"/>
              <a:t>Regressor</a:t>
            </a:r>
            <a:endParaRPr lang="en-US" b="1" dirty="0" smtClean="0"/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Multilayer Perceptron</a:t>
            </a:r>
            <a:r>
              <a:rPr lang="en-US" dirty="0" smtClean="0"/>
              <a:t> - MLP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Recurrent Neural Networks </a:t>
            </a:r>
            <a:r>
              <a:rPr lang="en-US" dirty="0" smtClean="0"/>
              <a:t>(RNN)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Metric </a:t>
            </a:r>
            <a:r>
              <a:rPr lang="en-US" b="1" dirty="0" smtClean="0"/>
              <a:t>M</a:t>
            </a:r>
            <a:r>
              <a:rPr lang="en-US" dirty="0" smtClean="0"/>
              <a:t>: </a:t>
            </a:r>
            <a:r>
              <a:rPr lang="en-US" dirty="0"/>
              <a:t>mean absolute percentage </a:t>
            </a:r>
            <a:r>
              <a:rPr lang="en-US" dirty="0" smtClean="0"/>
              <a:t>error</a:t>
            </a:r>
            <a:endParaRPr lang="en-US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Best so </a:t>
            </a:r>
            <a:r>
              <a:rPr lang="en-US" dirty="0" smtClean="0"/>
              <a:t>far</a:t>
            </a:r>
            <a:endParaRPr lang="en-US" b="1" dirty="0"/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Support Vector </a:t>
            </a:r>
            <a:r>
              <a:rPr lang="en-US" b="1" dirty="0" err="1" smtClean="0"/>
              <a:t>Regressor</a:t>
            </a:r>
            <a:endParaRPr lang="en-US" b="1" dirty="0"/>
          </a:p>
          <a:p>
            <a:pPr marL="1257300" lvl="2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inspired by </a:t>
            </a:r>
            <a:r>
              <a:rPr lang="en-US" dirty="0" smtClean="0"/>
              <a:t>Support </a:t>
            </a:r>
            <a:r>
              <a:rPr lang="en-US" dirty="0"/>
              <a:t>Vector Machine</a:t>
            </a:r>
          </a:p>
          <a:p>
            <a:pPr marL="1257300" lvl="2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idea: include as many points as possible inside the </a:t>
            </a:r>
            <a:r>
              <a:rPr lang="en-US" dirty="0" smtClean="0"/>
              <a:t>margin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Train:</a:t>
            </a:r>
            <a:r>
              <a:rPr lang="en-US" dirty="0"/>
              <a:t> </a:t>
            </a:r>
            <a:r>
              <a:rPr lang="en-US" b="1" dirty="0"/>
              <a:t>M</a:t>
            </a:r>
            <a:r>
              <a:rPr lang="en-US" dirty="0"/>
              <a:t>= 55%, </a:t>
            </a:r>
            <a:r>
              <a:rPr lang="en-US" b="1" dirty="0"/>
              <a:t>Validation:</a:t>
            </a:r>
            <a:r>
              <a:rPr lang="en-US" dirty="0"/>
              <a:t> </a:t>
            </a:r>
            <a:r>
              <a:rPr lang="en-US" b="1" dirty="0"/>
              <a:t>M</a:t>
            </a:r>
            <a:r>
              <a:rPr lang="en-US" dirty="0"/>
              <a:t>= </a:t>
            </a:r>
            <a:r>
              <a:rPr lang="en-US" dirty="0" smtClean="0"/>
              <a:t>65</a:t>
            </a:r>
            <a:r>
              <a:rPr lang="en-US" dirty="0"/>
              <a:t>%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3CA368D-09D0-4935-BDBA-1408355FB9D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8562109" y="4695706"/>
            <a:ext cx="3702626" cy="365125"/>
          </a:xfrm>
        </p:spPr>
        <p:txBody>
          <a:bodyPr/>
          <a:lstStyle/>
          <a:p>
            <a:r>
              <a:rPr lang="en-US" sz="1050" dirty="0" smtClean="0">
                <a:hlinkClick r:id="rId2"/>
              </a:rPr>
              <a:t>https</a:t>
            </a:r>
            <a:r>
              <a:rPr lang="en-US" sz="1050" dirty="0">
                <a:hlinkClick r:id="rId2"/>
              </a:rPr>
              <a:t>://www.researchgate.net/figure/Schematic-of-the-one-dimensional-support-vector-regression-SVR-model-Only-the-points_fig5_320916953</a:t>
            </a:r>
            <a:endParaRPr lang="en-US" sz="1050" dirty="0"/>
          </a:p>
          <a:p>
            <a:endParaRPr lang="en-GB" sz="105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EF06C924-1AFA-4990-A84D-9678B368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546" y="649054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Throughput prediction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E091E21-7D0F-4551-8D61-450A97340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109" y="1383473"/>
            <a:ext cx="3092931" cy="3136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49935" y="366105"/>
            <a:ext cx="229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PRELIMINARY</a:t>
            </a:r>
            <a:endParaRPr lang="en-US" sz="24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546" y="6059978"/>
            <a:ext cx="11197145" cy="4985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en-US" sz="2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New data will be available in the near future </a:t>
            </a:r>
            <a:r>
              <a:rPr lang="en-US" sz="2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</a:t>
            </a:r>
            <a:r>
              <a:rPr lang="en-US" sz="2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Deep Learning algorithms could </a:t>
            </a:r>
            <a:r>
              <a:rPr lang="en-US" sz="22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be </a:t>
            </a:r>
            <a:r>
              <a:rPr lang="en-US" sz="220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viable</a:t>
            </a:r>
            <a:endParaRPr lang="en-US" sz="2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009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3847</TotalTime>
  <Words>1036</Words>
  <Application>Microsoft Macintosh PowerPoint</Application>
  <PresentationFormat>Widescreen</PresentationFormat>
  <Paragraphs>169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 Black</vt:lpstr>
      <vt:lpstr>Calibri Light</vt:lpstr>
      <vt:lpstr>Wingdings</vt:lpstr>
      <vt:lpstr>Arial</vt:lpstr>
      <vt:lpstr>Calibri</vt:lpstr>
      <vt:lpstr>Thème Office</vt:lpstr>
      <vt:lpstr>Quantum Optimization of Worldwide LHC Computing Grid data placement</vt:lpstr>
      <vt:lpstr>The Computing Grid</vt:lpstr>
      <vt:lpstr>MonALISA</vt:lpstr>
      <vt:lpstr>Project Workflow</vt:lpstr>
      <vt:lpstr>Reinforcement Learning (RL) </vt:lpstr>
      <vt:lpstr>MonALISA in a RL paradigm</vt:lpstr>
      <vt:lpstr>Throughput Estimator</vt:lpstr>
      <vt:lpstr>Building the training data set</vt:lpstr>
      <vt:lpstr>Throughput prediction</vt:lpstr>
      <vt:lpstr>Quantum Prospect</vt:lpstr>
      <vt:lpstr>Summary</vt:lpstr>
      <vt:lpstr>QUESTIONS?</vt:lpstr>
      <vt:lpstr>CONTACTS</vt:lpstr>
      <vt:lpstr>Building The Data Set</vt:lpstr>
      <vt:lpstr>Building The Data Set</vt:lpstr>
      <vt:lpstr>Building The Data Set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Sofia Vallecorsa</cp:lastModifiedBy>
  <cp:revision>266</cp:revision>
  <cp:lastPrinted>2020-01-22T14:33:22Z</cp:lastPrinted>
  <dcterms:created xsi:type="dcterms:W3CDTF">2017-05-22T08:24:09Z</dcterms:created>
  <dcterms:modified xsi:type="dcterms:W3CDTF">2020-01-22T14:33:40Z</dcterms:modified>
</cp:coreProperties>
</file>