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4" r:id="rId3"/>
    <p:sldId id="306" r:id="rId4"/>
    <p:sldId id="307" r:id="rId5"/>
    <p:sldId id="308" r:id="rId6"/>
    <p:sldId id="281" r:id="rId7"/>
    <p:sldId id="280" r:id="rId8"/>
    <p:sldId id="284" r:id="rId9"/>
    <p:sldId id="287" r:id="rId10"/>
    <p:sldId id="289" r:id="rId11"/>
    <p:sldId id="290" r:id="rId12"/>
    <p:sldId id="297" r:id="rId13"/>
    <p:sldId id="301" r:id="rId14"/>
    <p:sldId id="295" r:id="rId15"/>
    <p:sldId id="310" r:id="rId16"/>
    <p:sldId id="25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blo Garcia Tello" initials="PGT" lastIdx="1" clrIdx="0">
    <p:extLst>
      <p:ext uri="{19B8F6BF-5375-455C-9EA6-DF929625EA0E}">
        <p15:presenceInfo xmlns:p15="http://schemas.microsoft.com/office/powerpoint/2012/main" userId="S-1-5-21-1526224874-1540688658-1361462980-199584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02" autoAdjust="0"/>
    <p:restoredTop sz="93326" autoAdjust="0"/>
  </p:normalViewPr>
  <p:slideViewPr>
    <p:cSldViewPr snapToGrid="0" snapToObjects="1">
      <p:cViewPr varScale="1">
        <p:scale>
          <a:sx n="67" d="100"/>
          <a:sy n="67" d="100"/>
        </p:scale>
        <p:origin x="18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FA6B7-2F86-4239-A1EC-46C0865A9FD5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0C8EB-A4EB-4AD5-B96D-EAFE4F0BD1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934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079172" y="6395431"/>
            <a:ext cx="46298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>
                <a:latin typeface="Palatino Linotype" panose="02040502050505030304" pitchFamily="18" charset="0"/>
                <a:cs typeface="Arial"/>
              </a:rPr>
              <a:t>Pablo Garcia Tello, CERN, </a:t>
            </a:r>
            <a:r>
              <a:rPr lang="en-US" sz="1000" b="1" dirty="0" err="1" smtClean="0">
                <a:latin typeface="Palatino Linotype" panose="02040502050505030304" pitchFamily="18" charset="0"/>
                <a:cs typeface="Arial"/>
              </a:rPr>
              <a:t>IdeaSquare</a:t>
            </a:r>
            <a:endParaRPr lang="en-US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15" y="6238206"/>
            <a:ext cx="538843" cy="5388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2.deloitte.com/content/dam/Deloitte/ch/Documents/manufacturing/ch-en-manufacturing-industry-4-0-24102014.pdf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exponential.singularityu.org/" TargetMode="External"/><Relationship Id="rId4" Type="http://schemas.openxmlformats.org/officeDocument/2006/relationships/hyperlink" Target="http://www.i-scoop.eu/internet-of-thing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8713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9227" y="4222079"/>
            <a:ext cx="86650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Here at CERN we are for not solving incremental challenges</a:t>
            </a:r>
          </a:p>
          <a:p>
            <a:pPr algn="ctr"/>
            <a:r>
              <a:rPr lang="en-GB" sz="32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…</a:t>
            </a:r>
            <a:r>
              <a:rPr lang="en-GB" sz="3200" i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but what does it really mean</a:t>
            </a:r>
            <a:r>
              <a:rPr lang="en-GB" sz="3200" dirty="0">
                <a:solidFill>
                  <a:schemeClr val="bg1"/>
                </a:solidFill>
                <a:latin typeface="Palatino Linotype" panose="02040502050505030304" pitchFamily="18" charset="0"/>
              </a:rPr>
              <a:t>?</a:t>
            </a:r>
            <a:endParaRPr lang="en-GB" sz="32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91741" y="6334518"/>
            <a:ext cx="4177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Talk to Pablo, folks. These slides are by him!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2888" y="1042988"/>
            <a:ext cx="882595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Non-</a:t>
            </a:r>
            <a:r>
              <a:rPr lang="fr-CH" sz="3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linear</a:t>
            </a:r>
            <a:r>
              <a:rPr lang="fr-CH" sz="3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  <a:r>
              <a:rPr lang="fr-CH" sz="3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thinking</a:t>
            </a:r>
            <a:r>
              <a:rPr lang="fr-CH" sz="3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for </a:t>
            </a:r>
            <a:r>
              <a:rPr lang="fr-CH" sz="3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Puzzled</a:t>
            </a:r>
            <a:r>
              <a:rPr lang="fr-CH" sz="36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</a:t>
            </a:r>
            <a:r>
              <a:rPr lang="fr-CH" sz="36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CBIsters</a:t>
            </a:r>
            <a:endParaRPr lang="fr-CH" sz="3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endParaRPr lang="fr-CH" sz="3600" dirty="0" smtClean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fr-CH" sz="2000" dirty="0" err="1" smtClean="0">
                <a:solidFill>
                  <a:schemeClr val="bg1"/>
                </a:solidFill>
                <a:latin typeface="Palatino Linotype" panose="02040502050505030304" pitchFamily="18" charset="0"/>
              </a:rPr>
              <a:t>October</a:t>
            </a:r>
            <a:r>
              <a:rPr lang="fr-CH" sz="20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 25th, 2019 Markus Nordberg (CERN)</a:t>
            </a:r>
            <a:endParaRPr lang="en-US" sz="20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86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146" y="341727"/>
            <a:ext cx="82312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Palatino Linotype" panose="02040502050505030304" pitchFamily="18" charset="0"/>
              </a:rPr>
              <a:t>As well as the way several technologies are converging, adopted and the possibilities they may bring…</a:t>
            </a:r>
            <a:endParaRPr lang="en-GB" sz="2400" dirty="0">
              <a:latin typeface="Palatino Linotype" panose="020405020505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23" y="1204191"/>
            <a:ext cx="6968270" cy="499804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68830" y="6103323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Deloitte 4.0 report 2015 </a:t>
            </a:r>
            <a:r>
              <a:rPr lang="en-GB" sz="1100" dirty="0" smtClean="0">
                <a:latin typeface="Palatino Linotype" panose="02040502050505030304" pitchFamily="18" charset="0"/>
                <a:hlinkClick r:id="rId3"/>
              </a:rPr>
              <a:t>https</a:t>
            </a:r>
            <a:r>
              <a:rPr lang="en-GB" sz="1100" dirty="0">
                <a:latin typeface="Palatino Linotype" panose="02040502050505030304" pitchFamily="18" charset="0"/>
                <a:hlinkClick r:id="rId3"/>
              </a:rPr>
              <a:t>://</a:t>
            </a:r>
            <a:r>
              <a:rPr lang="en-GB" sz="1100" dirty="0" smtClean="0">
                <a:latin typeface="Palatino Linotype" panose="02040502050505030304" pitchFamily="18" charset="0"/>
                <a:hlinkClick r:id="rId3"/>
              </a:rPr>
              <a:t>www2.deloitte.com/content/dam/Deloitte/ch/Documents/manufacturing/ch-en-manufacturing-industry-4-0-24102014.pdf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9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147" y="341727"/>
            <a:ext cx="7851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…but this doesn’t come for free…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11435" y="1441939"/>
            <a:ext cx="6525795" cy="3529421"/>
            <a:chOff x="1211435" y="1441939"/>
            <a:chExt cx="6525795" cy="352942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1435" y="1441939"/>
              <a:ext cx="6525795" cy="352942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821021" y="1838528"/>
              <a:ext cx="2354094" cy="7782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/>
          <p:cNvSpPr/>
          <p:nvPr/>
        </p:nvSpPr>
        <p:spPr>
          <a:xfrm>
            <a:off x="138223" y="5634668"/>
            <a:ext cx="88888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J. </a:t>
            </a:r>
            <a:r>
              <a:rPr lang="en-GB" sz="1100" dirty="0" err="1" smtClean="0">
                <a:latin typeface="Palatino Linotype" panose="02040502050505030304" pitchFamily="18" charset="0"/>
              </a:rPr>
              <a:t>Annamalai</a:t>
            </a:r>
            <a:r>
              <a:rPr lang="en-GB" sz="1100" i="1" dirty="0">
                <a:latin typeface="Palatino Linotype" panose="02040502050505030304" pitchFamily="18" charset="0"/>
              </a:rPr>
              <a:t>, Occupational health hazards related to informal recycling of E-waste in India: An </a:t>
            </a:r>
            <a:r>
              <a:rPr lang="en-GB" sz="1100" i="1" dirty="0" smtClean="0">
                <a:latin typeface="Palatino Linotype" panose="02040502050505030304" pitchFamily="18" charset="0"/>
              </a:rPr>
              <a:t>overview, Indian </a:t>
            </a:r>
            <a:r>
              <a:rPr lang="en-GB" sz="1100" i="1" dirty="0">
                <a:latin typeface="Palatino Linotype" panose="02040502050505030304" pitchFamily="18" charset="0"/>
              </a:rPr>
              <a:t>Journal of Occupational and Environmental Medicine, Vol. 19, No. 1, </a:t>
            </a:r>
            <a:r>
              <a:rPr lang="en-GB" sz="1100" dirty="0">
                <a:latin typeface="Palatino Linotype" panose="02040502050505030304" pitchFamily="18" charset="0"/>
              </a:rPr>
              <a:t>January-April, 2015, pp. </a:t>
            </a:r>
            <a:r>
              <a:rPr lang="en-GB" sz="1100" dirty="0" smtClean="0">
                <a:latin typeface="Palatino Linotype" panose="02040502050505030304" pitchFamily="18" charset="0"/>
              </a:rPr>
              <a:t>61-65.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4977" y="4971360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Palatino Linotype" panose="02040502050505030304" pitchFamily="18" charset="0"/>
              </a:rPr>
              <a:t>(India figures)</a:t>
            </a:r>
            <a:endParaRPr lang="en-GB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9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6255" y="5331313"/>
            <a:ext cx="87227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Quite some wise voices are starting to talk about “The Great Decoupling”:  </a:t>
            </a:r>
          </a:p>
          <a:p>
            <a:pPr lvl="0"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productivity </a:t>
            </a:r>
            <a:r>
              <a:rPr lang="en-GB" sz="2000" dirty="0">
                <a:solidFill>
                  <a:srgbClr val="0C377B"/>
                </a:solidFill>
                <a:latin typeface="Palatino Linotype" panose="02040502050505030304" pitchFamily="18" charset="0"/>
              </a:rPr>
              <a:t>is rising, but employment may not. </a:t>
            </a:r>
            <a:endParaRPr lang="en-GB" sz="2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19" y="479603"/>
            <a:ext cx="6135696" cy="454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7245"/>
            <a:ext cx="83863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44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The rule of 70</a:t>
            </a:r>
            <a:endParaRPr lang="en-GB" sz="4400" dirty="0"/>
          </a:p>
        </p:txBody>
      </p:sp>
      <p:sp>
        <p:nvSpPr>
          <p:cNvPr id="3" name="Rectangle 2"/>
          <p:cNvSpPr/>
          <p:nvPr/>
        </p:nvSpPr>
        <p:spPr>
          <a:xfrm>
            <a:off x="254922" y="1413634"/>
            <a:ext cx="8386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36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Quick math trick</a:t>
            </a:r>
            <a:endParaRPr lang="en-GB" sz="36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469372" y="2442247"/>
                <a:ext cx="6179127" cy="84959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sz="3200" dirty="0">
                    <a:latin typeface="Palatino Linotype" panose="02040502050505030304" pitchFamily="18" charset="0"/>
                  </a:rPr>
                  <a:t>D</a:t>
                </a:r>
                <a:r>
                  <a:rPr lang="en-GB" sz="3200" dirty="0" smtClean="0">
                    <a:latin typeface="Palatino Linotype" panose="02040502050505030304" pitchFamily="18" charset="0"/>
                  </a:rPr>
                  <a:t>oubling time </a:t>
                </a:r>
                <a14:m>
                  <m:oMath xmlns:m="http://schemas.openxmlformats.org/officeDocument/2006/math">
                    <m:r>
                      <a:rPr lang="en-GB" sz="36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70</m:t>
                        </m:r>
                      </m:num>
                      <m:den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%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𝑔𝑟𝑜𝑤𝑡h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𝑟𝑎𝑡𝑒</m:t>
                        </m:r>
                      </m:den>
                    </m:f>
                  </m:oMath>
                </a14:m>
                <a:endParaRPr lang="en-GB" sz="3600" dirty="0">
                  <a:latin typeface="Palatino Linotype" panose="0204050205050503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9372" y="2442247"/>
                <a:ext cx="6179127" cy="849592"/>
              </a:xfrm>
              <a:prstGeom prst="rect">
                <a:avLst/>
              </a:prstGeom>
              <a:blipFill rotWithShape="0">
                <a:blip r:embed="rId2"/>
                <a:stretch>
                  <a:fillRect l="-3945" b="-6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41314" y="4207225"/>
            <a:ext cx="88352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Palatino Linotype" panose="02040502050505030304" pitchFamily="18" charset="0"/>
              </a:rPr>
              <a:t>For example, </a:t>
            </a:r>
            <a:r>
              <a:rPr lang="en-GB" sz="2400" dirty="0" smtClean="0">
                <a:latin typeface="Palatino Linotype" panose="02040502050505030304" pitchFamily="18" charset="0"/>
              </a:rPr>
              <a:t>if somebody tells you </a:t>
            </a:r>
          </a:p>
          <a:p>
            <a:pPr algn="ctr"/>
            <a:r>
              <a:rPr lang="en-GB" sz="2400" dirty="0" smtClean="0">
                <a:latin typeface="Palatino Linotype" panose="02040502050505030304" pitchFamily="18" charset="0"/>
              </a:rPr>
              <a:t>that unemployment in your region </a:t>
            </a:r>
          </a:p>
          <a:p>
            <a:pPr algn="ctr"/>
            <a:r>
              <a:rPr lang="en-GB" sz="2400" dirty="0" smtClean="0">
                <a:latin typeface="Palatino Linotype" panose="02040502050505030304" pitchFamily="18" charset="0"/>
              </a:rPr>
              <a:t>has </a:t>
            </a:r>
            <a:r>
              <a:rPr lang="en-GB" sz="2400" dirty="0">
                <a:latin typeface="Palatino Linotype" panose="02040502050505030304" pitchFamily="18" charset="0"/>
              </a:rPr>
              <a:t>2% annual growth </a:t>
            </a:r>
            <a:r>
              <a:rPr lang="en-GB" sz="2400" dirty="0" smtClean="0">
                <a:latin typeface="Palatino Linotype" panose="02040502050505030304" pitchFamily="18" charset="0"/>
              </a:rPr>
              <a:t>it will double in just 35 </a:t>
            </a:r>
            <a:r>
              <a:rPr lang="en-GB" sz="2400" dirty="0">
                <a:latin typeface="Palatino Linotype" panose="02040502050505030304" pitchFamily="18" charset="0"/>
              </a:rPr>
              <a:t>years.</a:t>
            </a:r>
          </a:p>
        </p:txBody>
      </p:sp>
    </p:spTree>
    <p:extLst>
      <p:ext uri="{BB962C8B-B14F-4D97-AF65-F5344CB8AC3E}">
        <p14:creationId xmlns:p14="http://schemas.microsoft.com/office/powerpoint/2010/main" val="24565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026463" y="1287549"/>
            <a:ext cx="3696590" cy="3801579"/>
            <a:chOff x="256906" y="1672343"/>
            <a:chExt cx="3696590" cy="3801579"/>
          </a:xfrm>
        </p:grpSpPr>
        <p:grpSp>
          <p:nvGrpSpPr>
            <p:cNvPr id="19" name="Group 18"/>
            <p:cNvGrpSpPr/>
            <p:nvPr/>
          </p:nvGrpSpPr>
          <p:grpSpPr>
            <a:xfrm>
              <a:off x="256906" y="1762889"/>
              <a:ext cx="3696590" cy="3491135"/>
              <a:chOff x="442311" y="1029664"/>
              <a:chExt cx="3696590" cy="3491135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729574" y="1400783"/>
                <a:ext cx="2704290" cy="2694562"/>
              </a:xfrm>
              <a:custGeom>
                <a:avLst/>
                <a:gdLst>
                  <a:gd name="connsiteX0" fmla="*/ 2704290 w 2704290"/>
                  <a:gd name="connsiteY0" fmla="*/ 1624519 h 2694562"/>
                  <a:gd name="connsiteX1" fmla="*/ 2645924 w 2704290"/>
                  <a:gd name="connsiteY1" fmla="*/ 0 h 2694562"/>
                  <a:gd name="connsiteX2" fmla="*/ 2276273 w 2704290"/>
                  <a:gd name="connsiteY2" fmla="*/ 593387 h 2694562"/>
                  <a:gd name="connsiteX3" fmla="*/ 1945532 w 2704290"/>
                  <a:gd name="connsiteY3" fmla="*/ 1089498 h 2694562"/>
                  <a:gd name="connsiteX4" fmla="*/ 1498060 w 2704290"/>
                  <a:gd name="connsiteY4" fmla="*/ 1575881 h 2694562"/>
                  <a:gd name="connsiteX5" fmla="*/ 739303 w 2704290"/>
                  <a:gd name="connsiteY5" fmla="*/ 2227634 h 2694562"/>
                  <a:gd name="connsiteX6" fmla="*/ 145915 w 2704290"/>
                  <a:gd name="connsiteY6" fmla="*/ 2607013 h 2694562"/>
                  <a:gd name="connsiteX7" fmla="*/ 0 w 2704290"/>
                  <a:gd name="connsiteY7" fmla="*/ 2694562 h 2694562"/>
                  <a:gd name="connsiteX8" fmla="*/ 330741 w 2704290"/>
                  <a:gd name="connsiteY8" fmla="*/ 2675106 h 2694562"/>
                  <a:gd name="connsiteX9" fmla="*/ 1011677 w 2704290"/>
                  <a:gd name="connsiteY9" fmla="*/ 2509736 h 2694562"/>
                  <a:gd name="connsiteX10" fmla="*/ 1546698 w 2704290"/>
                  <a:gd name="connsiteY10" fmla="*/ 2324911 h 2694562"/>
                  <a:gd name="connsiteX11" fmla="*/ 2344366 w 2704290"/>
                  <a:gd name="connsiteY11" fmla="*/ 1877438 h 2694562"/>
                  <a:gd name="connsiteX12" fmla="*/ 2704290 w 2704290"/>
                  <a:gd name="connsiteY12" fmla="*/ 1624519 h 269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4290" h="2694562">
                    <a:moveTo>
                      <a:pt x="2704290" y="1624519"/>
                    </a:moveTo>
                    <a:lnTo>
                      <a:pt x="2645924" y="0"/>
                    </a:lnTo>
                    <a:lnTo>
                      <a:pt x="2276273" y="593387"/>
                    </a:lnTo>
                    <a:lnTo>
                      <a:pt x="1945532" y="1089498"/>
                    </a:lnTo>
                    <a:lnTo>
                      <a:pt x="1498060" y="1575881"/>
                    </a:lnTo>
                    <a:lnTo>
                      <a:pt x="739303" y="2227634"/>
                    </a:lnTo>
                    <a:lnTo>
                      <a:pt x="145915" y="2607013"/>
                    </a:lnTo>
                    <a:lnTo>
                      <a:pt x="0" y="2694562"/>
                    </a:lnTo>
                    <a:lnTo>
                      <a:pt x="330741" y="2675106"/>
                    </a:lnTo>
                    <a:lnTo>
                      <a:pt x="1011677" y="2509736"/>
                    </a:lnTo>
                    <a:lnTo>
                      <a:pt x="1546698" y="2324911"/>
                    </a:lnTo>
                    <a:lnTo>
                      <a:pt x="2344366" y="1877438"/>
                    </a:lnTo>
                    <a:lnTo>
                      <a:pt x="2704290" y="1624519"/>
                    </a:ln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442311" y="1029664"/>
                <a:ext cx="3696590" cy="3491135"/>
                <a:chOff x="1634152" y="1022069"/>
                <a:chExt cx="4587984" cy="5086391"/>
              </a:xfrm>
            </p:grpSpPr>
            <p:sp>
              <p:nvSpPr>
                <p:cNvPr id="8" name="Freeform 7"/>
                <p:cNvSpPr/>
                <p:nvPr/>
              </p:nvSpPr>
              <p:spPr>
                <a:xfrm rot="1038034">
                  <a:off x="2086529" y="3330272"/>
                  <a:ext cx="3002283" cy="2778188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" name="Straight Arrow Connector 11"/>
                <p:cNvCxnSpPr/>
                <p:nvPr/>
              </p:nvCxnSpPr>
              <p:spPr>
                <a:xfrm flipV="1">
                  <a:off x="1802536" y="1046285"/>
                  <a:ext cx="0" cy="45632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Arrow Connector 12"/>
                <p:cNvCxnSpPr/>
                <p:nvPr/>
              </p:nvCxnSpPr>
              <p:spPr>
                <a:xfrm flipV="1">
                  <a:off x="1802536" y="5538055"/>
                  <a:ext cx="4419600" cy="7327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Freeform 6"/>
                <p:cNvSpPr/>
                <p:nvPr/>
              </p:nvSpPr>
              <p:spPr>
                <a:xfrm rot="21286220">
                  <a:off x="1634152" y="1022069"/>
                  <a:ext cx="4114800" cy="4281855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9" name="TextBox 28"/>
            <p:cNvSpPr txBox="1"/>
            <p:nvPr/>
          </p:nvSpPr>
          <p:spPr>
            <a:xfrm>
              <a:off x="1683096" y="1672343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Solutions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93774" y="4154082"/>
              <a:ext cx="1340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Problem</a:t>
              </a:r>
              <a:r>
                <a:rPr lang="en-GB" sz="2400" b="1" dirty="0" smtClean="0">
                  <a:latin typeface="Bradley Hand ITC" panose="03070402050302030203" pitchFamily="66" charset="0"/>
                </a:rPr>
                <a:t>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67467" y="5073812"/>
              <a:ext cx="30251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Bradley Hand ITC" panose="03070402050302030203" pitchFamily="66" charset="0"/>
                </a:rPr>
                <a:t>Law of increasing wisdom</a:t>
              </a:r>
              <a:endParaRPr lang="en-GB" sz="2000" b="1" dirty="0">
                <a:latin typeface="Bradley Hand ITC" panose="03070402050302030203" pitchFamily="66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24670" y="1362076"/>
            <a:ext cx="3696590" cy="3738201"/>
            <a:chOff x="5063141" y="1735721"/>
            <a:chExt cx="3696590" cy="3738201"/>
          </a:xfrm>
        </p:grpSpPr>
        <p:grpSp>
          <p:nvGrpSpPr>
            <p:cNvPr id="20" name="Group 19"/>
            <p:cNvGrpSpPr/>
            <p:nvPr/>
          </p:nvGrpSpPr>
          <p:grpSpPr>
            <a:xfrm>
              <a:off x="5063141" y="1735721"/>
              <a:ext cx="3696590" cy="3491135"/>
              <a:chOff x="442311" y="1029664"/>
              <a:chExt cx="3696590" cy="3491135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729574" y="1400783"/>
                <a:ext cx="2704290" cy="2694562"/>
              </a:xfrm>
              <a:custGeom>
                <a:avLst/>
                <a:gdLst>
                  <a:gd name="connsiteX0" fmla="*/ 2704290 w 2704290"/>
                  <a:gd name="connsiteY0" fmla="*/ 1624519 h 2694562"/>
                  <a:gd name="connsiteX1" fmla="*/ 2645924 w 2704290"/>
                  <a:gd name="connsiteY1" fmla="*/ 0 h 2694562"/>
                  <a:gd name="connsiteX2" fmla="*/ 2276273 w 2704290"/>
                  <a:gd name="connsiteY2" fmla="*/ 593387 h 2694562"/>
                  <a:gd name="connsiteX3" fmla="*/ 1945532 w 2704290"/>
                  <a:gd name="connsiteY3" fmla="*/ 1089498 h 2694562"/>
                  <a:gd name="connsiteX4" fmla="*/ 1498060 w 2704290"/>
                  <a:gd name="connsiteY4" fmla="*/ 1575881 h 2694562"/>
                  <a:gd name="connsiteX5" fmla="*/ 739303 w 2704290"/>
                  <a:gd name="connsiteY5" fmla="*/ 2227634 h 2694562"/>
                  <a:gd name="connsiteX6" fmla="*/ 145915 w 2704290"/>
                  <a:gd name="connsiteY6" fmla="*/ 2607013 h 2694562"/>
                  <a:gd name="connsiteX7" fmla="*/ 0 w 2704290"/>
                  <a:gd name="connsiteY7" fmla="*/ 2694562 h 2694562"/>
                  <a:gd name="connsiteX8" fmla="*/ 330741 w 2704290"/>
                  <a:gd name="connsiteY8" fmla="*/ 2675106 h 2694562"/>
                  <a:gd name="connsiteX9" fmla="*/ 1011677 w 2704290"/>
                  <a:gd name="connsiteY9" fmla="*/ 2509736 h 2694562"/>
                  <a:gd name="connsiteX10" fmla="*/ 1546698 w 2704290"/>
                  <a:gd name="connsiteY10" fmla="*/ 2324911 h 2694562"/>
                  <a:gd name="connsiteX11" fmla="*/ 2344366 w 2704290"/>
                  <a:gd name="connsiteY11" fmla="*/ 1877438 h 2694562"/>
                  <a:gd name="connsiteX12" fmla="*/ 2704290 w 2704290"/>
                  <a:gd name="connsiteY12" fmla="*/ 1624519 h 2694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04290" h="2694562">
                    <a:moveTo>
                      <a:pt x="2704290" y="1624519"/>
                    </a:moveTo>
                    <a:lnTo>
                      <a:pt x="2645924" y="0"/>
                    </a:lnTo>
                    <a:lnTo>
                      <a:pt x="2276273" y="593387"/>
                    </a:lnTo>
                    <a:lnTo>
                      <a:pt x="1945532" y="1089498"/>
                    </a:lnTo>
                    <a:lnTo>
                      <a:pt x="1498060" y="1575881"/>
                    </a:lnTo>
                    <a:lnTo>
                      <a:pt x="739303" y="2227634"/>
                    </a:lnTo>
                    <a:lnTo>
                      <a:pt x="145915" y="2607013"/>
                    </a:lnTo>
                    <a:lnTo>
                      <a:pt x="0" y="2694562"/>
                    </a:lnTo>
                    <a:lnTo>
                      <a:pt x="330741" y="2675106"/>
                    </a:lnTo>
                    <a:lnTo>
                      <a:pt x="1011677" y="2509736"/>
                    </a:lnTo>
                    <a:lnTo>
                      <a:pt x="1546698" y="2324911"/>
                    </a:lnTo>
                    <a:lnTo>
                      <a:pt x="2344366" y="1877438"/>
                    </a:lnTo>
                    <a:lnTo>
                      <a:pt x="2704290" y="1624519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442311" y="1029664"/>
                <a:ext cx="3696590" cy="3491135"/>
                <a:chOff x="1634152" y="1022069"/>
                <a:chExt cx="4587984" cy="5086391"/>
              </a:xfrm>
            </p:grpSpPr>
            <p:sp>
              <p:nvSpPr>
                <p:cNvPr id="23" name="Freeform 22"/>
                <p:cNvSpPr/>
                <p:nvPr/>
              </p:nvSpPr>
              <p:spPr>
                <a:xfrm rot="1038034">
                  <a:off x="2086529" y="3330272"/>
                  <a:ext cx="3002283" cy="2778188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4" name="Straight Arrow Connector 23"/>
                <p:cNvCxnSpPr/>
                <p:nvPr/>
              </p:nvCxnSpPr>
              <p:spPr>
                <a:xfrm flipV="1">
                  <a:off x="1802536" y="1046285"/>
                  <a:ext cx="0" cy="4563207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1802536" y="5538055"/>
                  <a:ext cx="4419600" cy="7327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med" len="med"/>
                  <a:tailEnd type="arrow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Freeform 25"/>
                <p:cNvSpPr/>
                <p:nvPr/>
              </p:nvSpPr>
              <p:spPr>
                <a:xfrm rot="21286220">
                  <a:off x="1634152" y="1022069"/>
                  <a:ext cx="4114800" cy="4281855"/>
                </a:xfrm>
                <a:custGeom>
                  <a:avLst/>
                  <a:gdLst>
                    <a:gd name="connsiteX0" fmla="*/ 0 w 4114800"/>
                    <a:gd name="connsiteY0" fmla="*/ 4281854 h 4281854"/>
                    <a:gd name="connsiteX1" fmla="*/ 1081453 w 4114800"/>
                    <a:gd name="connsiteY1" fmla="*/ 3719147 h 4281854"/>
                    <a:gd name="connsiteX2" fmla="*/ 2558561 w 4114800"/>
                    <a:gd name="connsiteY2" fmla="*/ 2382716 h 4281854"/>
                    <a:gd name="connsiteX3" fmla="*/ 3341076 w 4114800"/>
                    <a:gd name="connsiteY3" fmla="*/ 1274885 h 4281854"/>
                    <a:gd name="connsiteX4" fmla="*/ 4114800 w 4114800"/>
                    <a:gd name="connsiteY4" fmla="*/ 0 h 4281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114800" h="4281854">
                      <a:moveTo>
                        <a:pt x="0" y="4281854"/>
                      </a:moveTo>
                      <a:cubicBezTo>
                        <a:pt x="327513" y="4158762"/>
                        <a:pt x="655026" y="4035670"/>
                        <a:pt x="1081453" y="3719147"/>
                      </a:cubicBezTo>
                      <a:cubicBezTo>
                        <a:pt x="1507880" y="3402624"/>
                        <a:pt x="2181957" y="2790093"/>
                        <a:pt x="2558561" y="2382716"/>
                      </a:cubicBezTo>
                      <a:cubicBezTo>
                        <a:pt x="2935165" y="1975339"/>
                        <a:pt x="3081703" y="1672004"/>
                        <a:pt x="3341076" y="1274885"/>
                      </a:cubicBezTo>
                      <a:cubicBezTo>
                        <a:pt x="3600449" y="877766"/>
                        <a:pt x="4114800" y="0"/>
                        <a:pt x="4114800" y="0"/>
                      </a:cubicBezTo>
                    </a:path>
                  </a:pathLst>
                </a:cu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7" name="TextBox 26"/>
            <p:cNvSpPr txBox="1"/>
            <p:nvPr/>
          </p:nvSpPr>
          <p:spPr>
            <a:xfrm>
              <a:off x="6458225" y="1949342"/>
              <a:ext cx="1340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Problem</a:t>
              </a:r>
              <a:r>
                <a:rPr lang="en-GB" sz="2400" b="1" dirty="0" smtClean="0">
                  <a:latin typeface="Bradley Hand ITC" panose="03070402050302030203" pitchFamily="66" charset="0"/>
                </a:rPr>
                <a:t>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75085" y="4156211"/>
              <a:ext cx="14558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adley Hand ITC" panose="03070402050302030203" pitchFamily="66" charset="0"/>
                </a:rPr>
                <a:t>Solutions</a:t>
              </a:r>
              <a:endParaRPr lang="en-GB" sz="2400" b="1" dirty="0">
                <a:latin typeface="Bradley Hand ITC" panose="03070402050302030203" pitchFamily="66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350404" y="5073812"/>
              <a:ext cx="32736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Bradley Hand ITC" panose="03070402050302030203" pitchFamily="66" charset="0"/>
                </a:rPr>
                <a:t>Law of increasing ignorance</a:t>
              </a:r>
              <a:endParaRPr lang="en-GB" sz="2000" b="1" dirty="0">
                <a:latin typeface="Bradley Hand ITC" panose="03070402050302030203" pitchFamily="66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20761" y="340651"/>
            <a:ext cx="8223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Palatino Linotype" panose="02040502050505030304" pitchFamily="18" charset="0"/>
              </a:rPr>
              <a:t>Conclusion: </a:t>
            </a:r>
            <a:r>
              <a:rPr lang="en-GB" sz="2400" dirty="0" smtClean="0">
                <a:latin typeface="Palatino Linotype" panose="02040502050505030304" pitchFamily="18" charset="0"/>
              </a:rPr>
              <a:t>We </a:t>
            </a:r>
            <a:r>
              <a:rPr lang="en-GB" sz="2400" dirty="0" smtClean="0">
                <a:latin typeface="Palatino Linotype" panose="02040502050505030304" pitchFamily="18" charset="0"/>
              </a:rPr>
              <a:t>hope humankind will follow the right law…</a:t>
            </a:r>
            <a:endParaRPr lang="en-GB" sz="2400" dirty="0">
              <a:latin typeface="Palatino Linotype" panose="0204050205050503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9164" y="5370923"/>
            <a:ext cx="8706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Palatino Linotype" panose="02040502050505030304" pitchFamily="18" charset="0"/>
              </a:rPr>
              <a:t>But it is just hope…after all, </a:t>
            </a:r>
            <a:r>
              <a:rPr lang="en-GB" sz="2400" dirty="0" smtClean="0">
                <a:latin typeface="Palatino Linotype" panose="02040502050505030304" pitchFamily="18" charset="0"/>
              </a:rPr>
              <a:t>we are just physicists </a:t>
            </a:r>
            <a:r>
              <a:rPr lang="en-GB" sz="2400" dirty="0" smtClean="0">
                <a:latin typeface="Palatino Linotype" panose="02040502050505030304" pitchFamily="18" charset="0"/>
              </a:rPr>
              <a:t>working at CERN…</a:t>
            </a:r>
            <a:endParaRPr lang="en-GB" sz="24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93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458224" y="1317811"/>
            <a:ext cx="5614929" cy="4643718"/>
            <a:chOff x="2494133" y="1255222"/>
            <a:chExt cx="5570976" cy="4922232"/>
          </a:xfrm>
        </p:grpSpPr>
        <p:sp>
          <p:nvSpPr>
            <p:cNvPr id="4" name="Rectangle 3"/>
            <p:cNvSpPr/>
            <p:nvPr/>
          </p:nvSpPr>
          <p:spPr>
            <a:xfrm>
              <a:off x="3624349" y="1255222"/>
              <a:ext cx="4405746" cy="439743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>
                <a:latin typeface="Buxton Sketch" panose="03080500000500000004" pitchFamily="66" charset="0"/>
              </a:endParaRPr>
            </a:p>
          </p:txBody>
        </p:sp>
        <p:cxnSp>
          <p:nvCxnSpPr>
            <p:cNvPr id="6" name="Straight Connector 5"/>
            <p:cNvCxnSpPr>
              <a:stCxn id="4" idx="1"/>
              <a:endCxn id="4" idx="3"/>
            </p:cNvCxnSpPr>
            <p:nvPr/>
          </p:nvCxnSpPr>
          <p:spPr>
            <a:xfrm>
              <a:off x="3624349" y="3453939"/>
              <a:ext cx="44057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3627120" y="3458095"/>
              <a:ext cx="44057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4422371" y="5777344"/>
              <a:ext cx="919483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Buxton Sketch" panose="03080500000500000004" pitchFamily="66" charset="0"/>
                </a:rPr>
                <a:t>Knowns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78386" y="5777345"/>
              <a:ext cx="1088332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Buxton Sketch" panose="03080500000500000004" pitchFamily="66" charset="0"/>
                </a:rPr>
                <a:t>Unknowns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94133" y="2074426"/>
              <a:ext cx="985740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Buxton Sketch" panose="03080500000500000004" pitchFamily="66" charset="0"/>
                </a:rPr>
                <a:t>Unknown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06122" y="4483330"/>
              <a:ext cx="81689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latin typeface="Buxton Sketch" panose="03080500000500000004" pitchFamily="66" charset="0"/>
                </a:rPr>
                <a:t>Known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29118" y="4365476"/>
              <a:ext cx="1396110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Buxton Sketch" panose="03080500000500000004" pitchFamily="66" charset="0"/>
                </a:rPr>
                <a:t>Facts</a:t>
              </a:r>
            </a:p>
            <a:p>
              <a:pPr algn="ctr"/>
              <a:r>
                <a:rPr lang="en-GB" sz="1200" dirty="0">
                  <a:latin typeface="Buxton Sketch" panose="03080500000500000004" pitchFamily="66" charset="0"/>
                </a:rPr>
                <a:t>(No Innovation)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54061" y="4368246"/>
              <a:ext cx="2013800" cy="923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Buxton Sketch" panose="03080500000500000004" pitchFamily="66" charset="0"/>
                </a:rPr>
                <a:t>Possibles</a:t>
              </a:r>
            </a:p>
            <a:p>
              <a:pPr algn="ctr"/>
              <a:r>
                <a:rPr lang="en-GB" sz="1200" dirty="0">
                  <a:latin typeface="Buxton Sketch" panose="03080500000500000004" pitchFamily="66" charset="0"/>
                </a:rPr>
                <a:t>(Incremental Innovation)</a:t>
              </a:r>
            </a:p>
            <a:p>
              <a:endParaRPr lang="en-GB" sz="1200" dirty="0">
                <a:latin typeface="Buxton Sketch" panose="03080500000500000004" pitchFamily="6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56811" y="2031415"/>
              <a:ext cx="2208298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Buxton Sketch" panose="03080500000500000004" pitchFamily="66" charset="0"/>
                </a:rPr>
                <a:t>Potentials</a:t>
              </a:r>
            </a:p>
            <a:p>
              <a:pPr algn="ctr"/>
              <a:r>
                <a:rPr lang="en-GB" sz="1200" dirty="0">
                  <a:latin typeface="Buxton Sketch" panose="03080500000500000004" pitchFamily="66" charset="0"/>
                </a:rPr>
                <a:t>(Breakthrough Innovation)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82634" y="2031414"/>
              <a:ext cx="2307469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500" dirty="0">
                  <a:latin typeface="Buxton Sketch" panose="03080500000500000004" pitchFamily="66" charset="0"/>
                </a:rPr>
                <a:t>Paradigms</a:t>
              </a:r>
            </a:p>
            <a:p>
              <a:pPr algn="ctr"/>
              <a:r>
                <a:rPr lang="en-GB" sz="1200" dirty="0">
                  <a:latin typeface="Buxton Sketch" panose="03080500000500000004" pitchFamily="66" charset="0"/>
                </a:rPr>
                <a:t>(Transformative Innovation)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-626" y="325807"/>
            <a:ext cx="45009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8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Transformation wanted!</a:t>
            </a:r>
            <a:endParaRPr lang="en-GB" sz="2800" dirty="0">
              <a:solidFill>
                <a:srgbClr val="0C377B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157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870" y="263543"/>
            <a:ext cx="8265984" cy="1826363"/>
          </a:xfrm>
        </p:spPr>
        <p:txBody>
          <a:bodyPr/>
          <a:lstStyle/>
          <a:p>
            <a:pPr algn="ctr"/>
            <a:r>
              <a:rPr lang="en-GB" dirty="0" smtClean="0">
                <a:latin typeface="Palatino Linotype" panose="02040502050505030304" pitchFamily="18" charset="0"/>
              </a:rPr>
              <a:t>Thanks for your attention</a:t>
            </a:r>
            <a:br>
              <a:rPr lang="en-GB" dirty="0" smtClean="0">
                <a:latin typeface="Palatino Linotype" panose="02040502050505030304" pitchFamily="18" charset="0"/>
              </a:rPr>
            </a:br>
            <a:r>
              <a:rPr lang="en-GB" dirty="0" smtClean="0">
                <a:latin typeface="Palatino Linotype" panose="02040502050505030304" pitchFamily="18" charset="0"/>
              </a:rPr>
              <a:t>questions…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69262" y="4987636"/>
            <a:ext cx="572192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 dirty="0" smtClean="0">
                <a:latin typeface="Palatino Linotype" panose="02040502050505030304" pitchFamily="18" charset="0"/>
              </a:rPr>
              <a:t>The </a:t>
            </a:r>
            <a:r>
              <a:rPr lang="en-GB" i="1" dirty="0">
                <a:latin typeface="Palatino Linotype" panose="02040502050505030304" pitchFamily="18" charset="0"/>
              </a:rPr>
              <a:t>greatest shortcoming of the human race is our inability to understand the exponential function</a:t>
            </a:r>
            <a:r>
              <a:rPr lang="en-GB" i="1" dirty="0" smtClean="0">
                <a:latin typeface="Palatino Linotype" panose="02040502050505030304" pitchFamily="18" charset="0"/>
              </a:rPr>
              <a:t>.</a:t>
            </a:r>
          </a:p>
          <a:p>
            <a:pPr algn="ctr"/>
            <a:endParaRPr lang="en-GB" dirty="0" smtClean="0"/>
          </a:p>
          <a:p>
            <a:pPr algn="ctr"/>
            <a:r>
              <a:rPr lang="en-GB" sz="1400" i="1" dirty="0" smtClean="0">
                <a:latin typeface="Palatino Linotype" panose="02040502050505030304" pitchFamily="18" charset="0"/>
              </a:rPr>
              <a:t>Albert </a:t>
            </a:r>
            <a:r>
              <a:rPr lang="en-GB" sz="1400" i="1" dirty="0">
                <a:latin typeface="Palatino Linotype" panose="02040502050505030304" pitchFamily="18" charset="0"/>
              </a:rPr>
              <a:t>A. Bartlett (1923-2013</a:t>
            </a:r>
            <a:r>
              <a:rPr lang="en-GB" sz="1400" i="1" dirty="0" smtClean="0">
                <a:latin typeface="Palatino Linotype" panose="02040502050505030304" pitchFamily="18" charset="0"/>
              </a:rPr>
              <a:t>), Physicist</a:t>
            </a:r>
            <a:endParaRPr lang="en-GB" sz="1400" i="1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696" y="2089906"/>
            <a:ext cx="4076220" cy="42810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212" y="1976723"/>
            <a:ext cx="2695575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8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5006" y="282736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Why would you be interested in “exponential”?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943" y="919061"/>
            <a:ext cx="8238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latin typeface="Palatino Linotype" panose="02040502050505030304" pitchFamily="18" charset="0"/>
              </a:rPr>
              <a:t>Because you maybe interested in “sustainability”</a:t>
            </a:r>
          </a:p>
        </p:txBody>
      </p:sp>
      <p:sp>
        <p:nvSpPr>
          <p:cNvPr id="7" name="Rectangle 6"/>
          <p:cNvSpPr/>
          <p:nvPr/>
        </p:nvSpPr>
        <p:spPr>
          <a:xfrm>
            <a:off x="701335" y="5742516"/>
            <a:ext cx="79721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 smtClean="0">
                <a:solidFill>
                  <a:srgbClr val="0C377B"/>
                </a:solidFill>
                <a:latin typeface="Palatino Linotype" panose="02040502050505030304" pitchFamily="18" charset="0"/>
              </a:rPr>
              <a:t>Let’s briefly explore together.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21" y="1685842"/>
            <a:ext cx="5611871" cy="37454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609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1016" y="366277"/>
            <a:ext cx="88274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Second story: What is the cheapest way to get to the Moon?</a:t>
            </a:r>
            <a:endParaRPr lang="en-GB" sz="24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53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2761" y="366277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What is the cheapest way to get to the Moon?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90620" y="2118877"/>
            <a:ext cx="350813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1. Take a piece of paper.</a:t>
            </a:r>
          </a:p>
          <a:p>
            <a:pPr algn="ctr"/>
            <a:endParaRPr lang="en-GB" sz="2800" dirty="0">
              <a:latin typeface="Palatino Linotype" panose="02040502050505030304" pitchFamily="18" charset="0"/>
            </a:endParaRPr>
          </a:p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2.  Start </a:t>
            </a:r>
            <a:r>
              <a:rPr lang="en-GB" sz="2800" dirty="0">
                <a:latin typeface="Palatino Linotype" panose="02040502050505030304" pitchFamily="18" charset="0"/>
              </a:rPr>
              <a:t>f</a:t>
            </a:r>
            <a:r>
              <a:rPr lang="en-GB" sz="2800" dirty="0" smtClean="0">
                <a:latin typeface="Palatino Linotype" panose="02040502050505030304" pitchFamily="18" charset="0"/>
              </a:rPr>
              <a:t>olding it in half each time.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2" y="1320370"/>
            <a:ext cx="5367528" cy="418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98" y="2448049"/>
            <a:ext cx="7943850" cy="371289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458219" y="98593"/>
            <a:ext cx="8238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Palatino Linotype" panose="02040502050505030304" pitchFamily="18" charset="0"/>
              </a:rPr>
              <a:t>What is the cheapest way to get to the Moon?</a:t>
            </a:r>
            <a:endParaRPr lang="en-GB" sz="28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274" y="4705127"/>
            <a:ext cx="1057337" cy="10573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3452" y="3937799"/>
            <a:ext cx="23188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25 folds </a:t>
            </a:r>
          </a:p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~ Empire State Building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20125" y="3050279"/>
            <a:ext cx="23150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30 folds </a:t>
            </a:r>
          </a:p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~ Altitude of planes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32" y="3673265"/>
            <a:ext cx="1972740" cy="9193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996948" y="1403477"/>
            <a:ext cx="2476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40 folds </a:t>
            </a:r>
          </a:p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~ GPS satellite orbit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705" y="1978663"/>
            <a:ext cx="1433146" cy="9784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608" y="1203514"/>
            <a:ext cx="1746739" cy="131005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180993" y="687497"/>
            <a:ext cx="29630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45 folds ~ Congratulations, you have reached the Moon!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 rot="19398328">
            <a:off x="4374466" y="4412740"/>
            <a:ext cx="27542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latin typeface="Palatino Linotype" panose="02040502050505030304" pitchFamily="18" charset="0"/>
              </a:rPr>
              <a:t>Folding increases thickness exponentially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5027" y="5380738"/>
            <a:ext cx="811119" cy="631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9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79982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48409" y="93666"/>
            <a:ext cx="80947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How does exponential growth looks like?</a:t>
            </a:r>
            <a:endParaRPr lang="en-GB" sz="32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7794" y="1264550"/>
            <a:ext cx="2690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Amount of stuff</a:t>
            </a:r>
            <a:endParaRPr lang="en-GB" sz="2800" b="1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35189" y="6091188"/>
            <a:ext cx="9444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Time</a:t>
            </a:r>
            <a:endParaRPr lang="en-GB" sz="2800" b="1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644162" y="1327638"/>
            <a:ext cx="4114800" cy="4281854"/>
          </a:xfrm>
          <a:custGeom>
            <a:avLst/>
            <a:gdLst>
              <a:gd name="connsiteX0" fmla="*/ 0 w 4114800"/>
              <a:gd name="connsiteY0" fmla="*/ 4281854 h 4281854"/>
              <a:gd name="connsiteX1" fmla="*/ 1081453 w 4114800"/>
              <a:gd name="connsiteY1" fmla="*/ 3719147 h 4281854"/>
              <a:gd name="connsiteX2" fmla="*/ 2558561 w 4114800"/>
              <a:gd name="connsiteY2" fmla="*/ 2382716 h 4281854"/>
              <a:gd name="connsiteX3" fmla="*/ 3341076 w 4114800"/>
              <a:gd name="connsiteY3" fmla="*/ 1274885 h 4281854"/>
              <a:gd name="connsiteX4" fmla="*/ 4114800 w 4114800"/>
              <a:gd name="connsiteY4" fmla="*/ 0 h 428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4281854">
                <a:moveTo>
                  <a:pt x="0" y="4281854"/>
                </a:moveTo>
                <a:cubicBezTo>
                  <a:pt x="327513" y="4158762"/>
                  <a:pt x="655026" y="4035670"/>
                  <a:pt x="1081453" y="3719147"/>
                </a:cubicBezTo>
                <a:cubicBezTo>
                  <a:pt x="1507880" y="3402624"/>
                  <a:pt x="2181957" y="2790093"/>
                  <a:pt x="2558561" y="2382716"/>
                </a:cubicBezTo>
                <a:cubicBezTo>
                  <a:pt x="2935165" y="1975339"/>
                  <a:pt x="3081703" y="1672004"/>
                  <a:pt x="3341076" y="1274885"/>
                </a:cubicBezTo>
                <a:cubicBezTo>
                  <a:pt x="3600449" y="877766"/>
                  <a:pt x="4114800" y="0"/>
                  <a:pt x="4114800" y="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5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299" y="1108892"/>
            <a:ext cx="3782715" cy="21219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432" y="969286"/>
            <a:ext cx="4430888" cy="21413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13" y="3809092"/>
            <a:ext cx="4502138" cy="1791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9951" y="3466013"/>
            <a:ext cx="4099851" cy="229271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9131" y="5758724"/>
            <a:ext cx="8662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</a:t>
            </a:r>
          </a:p>
          <a:p>
            <a:r>
              <a:rPr lang="en-GB" sz="1100" dirty="0" smtClean="0">
                <a:latin typeface="Palatino Linotype" panose="02040502050505030304" pitchFamily="18" charset="0"/>
              </a:rPr>
              <a:t>“</a:t>
            </a:r>
            <a:r>
              <a:rPr lang="en-GB" sz="1100" dirty="0">
                <a:latin typeface="Palatino Linotype" panose="02040502050505030304" pitchFamily="18" charset="0"/>
              </a:rPr>
              <a:t>Global Change and the Earth System: A Planet Under Pressure” (2004), W. Steffen, </a:t>
            </a:r>
            <a:r>
              <a:rPr lang="en-GB" sz="1100" dirty="0" smtClean="0">
                <a:latin typeface="Palatino Linotype" panose="02040502050505030304" pitchFamily="18" charset="0"/>
              </a:rPr>
              <a:t>et al., Springer-</a:t>
            </a:r>
            <a:r>
              <a:rPr lang="en-GB" sz="1100" dirty="0" err="1" smtClean="0">
                <a:latin typeface="Palatino Linotype" panose="02040502050505030304" pitchFamily="18" charset="0"/>
              </a:rPr>
              <a:t>Verlag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r>
              <a:rPr lang="en-GB" sz="1100" dirty="0">
                <a:latin typeface="Palatino Linotype" panose="02040502050505030304" pitchFamily="18" charset="0"/>
              </a:rPr>
              <a:t>Berlin Heidelberg New </a:t>
            </a:r>
            <a:r>
              <a:rPr lang="en-GB" sz="1100" dirty="0" smtClean="0">
                <a:latin typeface="Palatino Linotype" panose="02040502050505030304" pitchFamily="18" charset="0"/>
              </a:rPr>
              <a:t>York.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43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70" y="105953"/>
            <a:ext cx="3400276" cy="30204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611" y="168002"/>
            <a:ext cx="4051469" cy="29583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34" y="3126376"/>
            <a:ext cx="3722043" cy="28092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043" y="2993388"/>
            <a:ext cx="3436240" cy="30752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39131" y="5758724"/>
            <a:ext cx="86629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latin typeface="Palatino Linotype" panose="02040502050505030304" pitchFamily="18" charset="0"/>
              </a:rPr>
              <a:t>Source: </a:t>
            </a:r>
          </a:p>
          <a:p>
            <a:r>
              <a:rPr lang="en-GB" sz="1100" dirty="0" smtClean="0">
                <a:latin typeface="Palatino Linotype" panose="02040502050505030304" pitchFamily="18" charset="0"/>
              </a:rPr>
              <a:t>“</a:t>
            </a:r>
            <a:r>
              <a:rPr lang="en-GB" sz="1100" dirty="0">
                <a:latin typeface="Palatino Linotype" panose="02040502050505030304" pitchFamily="18" charset="0"/>
              </a:rPr>
              <a:t>Global Change and the Earth System: A Planet Under Pressure” (2004), W. Steffen, </a:t>
            </a:r>
            <a:r>
              <a:rPr lang="en-GB" sz="1100" dirty="0" smtClean="0">
                <a:latin typeface="Palatino Linotype" panose="02040502050505030304" pitchFamily="18" charset="0"/>
              </a:rPr>
              <a:t>et al., Springer-</a:t>
            </a:r>
            <a:r>
              <a:rPr lang="en-GB" sz="1100" dirty="0" err="1" smtClean="0">
                <a:latin typeface="Palatino Linotype" panose="02040502050505030304" pitchFamily="18" charset="0"/>
              </a:rPr>
              <a:t>Verlag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r>
              <a:rPr lang="en-GB" sz="1100" dirty="0">
                <a:latin typeface="Palatino Linotype" panose="02040502050505030304" pitchFamily="18" charset="0"/>
              </a:rPr>
              <a:t>Berlin Heidelberg New </a:t>
            </a:r>
            <a:r>
              <a:rPr lang="en-GB" sz="1100" dirty="0" smtClean="0">
                <a:latin typeface="Palatino Linotype" panose="02040502050505030304" pitchFamily="18" charset="0"/>
              </a:rPr>
              <a:t>York.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90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78" y="2811808"/>
            <a:ext cx="4451254" cy="258933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147" y="429436"/>
            <a:ext cx="84243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latin typeface="Palatino Linotype" panose="02040502050505030304" pitchFamily="18" charset="0"/>
              </a:rPr>
              <a:t>Technology seems to grow exponentially…</a:t>
            </a:r>
            <a:endParaRPr lang="en-GB" sz="3200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412" y="1506654"/>
            <a:ext cx="4338588" cy="29212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0678" y="5677363"/>
            <a:ext cx="9003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Palatino Linotype" panose="02040502050505030304" pitchFamily="18" charset="0"/>
              </a:rPr>
              <a:t>Internet of Things: online guide to the Internet of Things, </a:t>
            </a:r>
            <a:r>
              <a:rPr lang="en-GB" sz="1100" dirty="0">
                <a:latin typeface="Palatino Linotype" panose="02040502050505030304" pitchFamily="18" charset="0"/>
                <a:hlinkClick r:id="rId4"/>
              </a:rPr>
              <a:t>http://www.i-scoop.eu/internet-of-things</a:t>
            </a:r>
            <a:r>
              <a:rPr lang="en-GB" sz="1100" dirty="0" smtClean="0">
                <a:latin typeface="Palatino Linotype" panose="02040502050505030304" pitchFamily="18" charset="0"/>
                <a:hlinkClick r:id="rId4"/>
              </a:rPr>
              <a:t>/</a:t>
            </a:r>
            <a:r>
              <a:rPr lang="en-GB" sz="1100" dirty="0" smtClean="0">
                <a:latin typeface="Palatino Linotype" panose="02040502050505030304" pitchFamily="18" charset="0"/>
              </a:rPr>
              <a:t>  </a:t>
            </a:r>
            <a:r>
              <a:rPr lang="en-GB" sz="1100" dirty="0">
                <a:latin typeface="Palatino Linotype" panose="02040502050505030304" pitchFamily="18" charset="0"/>
              </a:rPr>
              <a:t>and </a:t>
            </a:r>
            <a:r>
              <a:rPr lang="en-GB" sz="1100" dirty="0">
                <a:latin typeface="Palatino Linotype" panose="02040502050505030304" pitchFamily="18" charset="0"/>
                <a:hlinkClick r:id="rId5"/>
              </a:rPr>
              <a:t>https://exponential.singularityu.org</a:t>
            </a:r>
            <a:r>
              <a:rPr lang="en-GB" sz="1100" dirty="0" smtClean="0">
                <a:latin typeface="Palatino Linotype" panose="02040502050505030304" pitchFamily="18" charset="0"/>
                <a:hlinkClick r:id="rId5"/>
              </a:rPr>
              <a:t>/</a:t>
            </a:r>
            <a:r>
              <a:rPr lang="en-GB" sz="1100" dirty="0" smtClean="0">
                <a:latin typeface="Palatino Linotype" panose="02040502050505030304" pitchFamily="18" charset="0"/>
              </a:rPr>
              <a:t> </a:t>
            </a:r>
            <a:endParaRPr lang="en-GB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7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2340</TotalTime>
  <Words>488</Words>
  <Application>Microsoft Office PowerPoint</Application>
  <PresentationFormat>On-screen Show (4:3)</PresentationFormat>
  <Paragraphs>70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Bradley Hand ITC</vt:lpstr>
      <vt:lpstr>Buxton Sketch</vt:lpstr>
      <vt:lpstr>Cambria Math</vt:lpstr>
      <vt:lpstr>Palatino Linotype</vt:lpstr>
      <vt:lpstr>Times New Roman</vt:lpstr>
      <vt:lpstr>PrésentationCERN2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your attention questions…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 GIAMPIETRO</dc:creator>
  <cp:lastModifiedBy>Markus Nordberg</cp:lastModifiedBy>
  <cp:revision>196</cp:revision>
  <dcterms:created xsi:type="dcterms:W3CDTF">2012-03-07T13:21:43Z</dcterms:created>
  <dcterms:modified xsi:type="dcterms:W3CDTF">2019-10-25T07:28:01Z</dcterms:modified>
</cp:coreProperties>
</file>