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5"/>
  </p:notesMasterIdLst>
  <p:sldIdLst>
    <p:sldId id="256" r:id="rId2"/>
    <p:sldId id="259" r:id="rId3"/>
    <p:sldId id="260" r:id="rId4"/>
    <p:sldId id="262" r:id="rId5"/>
    <p:sldId id="263" r:id="rId6"/>
    <p:sldId id="264" r:id="rId7"/>
    <p:sldId id="265" r:id="rId8"/>
    <p:sldId id="276" r:id="rId9"/>
    <p:sldId id="266" r:id="rId10"/>
    <p:sldId id="267" r:id="rId11"/>
    <p:sldId id="297" r:id="rId12"/>
    <p:sldId id="268" r:id="rId13"/>
    <p:sldId id="269" r:id="rId14"/>
    <p:sldId id="302" r:id="rId15"/>
    <p:sldId id="303" r:id="rId16"/>
    <p:sldId id="273" r:id="rId17"/>
    <p:sldId id="294" r:id="rId18"/>
    <p:sldId id="295" r:id="rId19"/>
    <p:sldId id="270" r:id="rId20"/>
    <p:sldId id="271" r:id="rId21"/>
    <p:sldId id="272" r:id="rId22"/>
    <p:sldId id="298" r:id="rId23"/>
    <p:sldId id="277" r:id="rId24"/>
    <p:sldId id="281" r:id="rId25"/>
    <p:sldId id="282" r:id="rId26"/>
    <p:sldId id="296" r:id="rId27"/>
    <p:sldId id="280" r:id="rId28"/>
    <p:sldId id="290" r:id="rId29"/>
    <p:sldId id="291" r:id="rId30"/>
    <p:sldId id="284" r:id="rId31"/>
    <p:sldId id="285" r:id="rId32"/>
    <p:sldId id="286" r:id="rId33"/>
    <p:sldId id="300" r:id="rId34"/>
    <p:sldId id="308" r:id="rId35"/>
    <p:sldId id="310" r:id="rId36"/>
    <p:sldId id="311" r:id="rId37"/>
    <p:sldId id="312" r:id="rId38"/>
    <p:sldId id="313" r:id="rId39"/>
    <p:sldId id="314" r:id="rId40"/>
    <p:sldId id="315" r:id="rId41"/>
    <p:sldId id="316" r:id="rId42"/>
    <p:sldId id="317" r:id="rId43"/>
    <p:sldId id="318" r:id="rId44"/>
    <p:sldId id="319" r:id="rId45"/>
    <p:sldId id="309" r:id="rId46"/>
    <p:sldId id="301" r:id="rId47"/>
    <p:sldId id="321" r:id="rId48"/>
    <p:sldId id="322" r:id="rId49"/>
    <p:sldId id="306" r:id="rId50"/>
    <p:sldId id="323" r:id="rId51"/>
    <p:sldId id="305" r:id="rId52"/>
    <p:sldId id="292" r:id="rId53"/>
    <p:sldId id="307" r:id="rId5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01" autoAdjust="0"/>
    <p:restoredTop sz="93333" autoAdjust="0"/>
  </p:normalViewPr>
  <p:slideViewPr>
    <p:cSldViewPr>
      <p:cViewPr>
        <p:scale>
          <a:sx n="90" d="100"/>
          <a:sy n="90" d="100"/>
        </p:scale>
        <p:origin x="776" y="152"/>
      </p:cViewPr>
      <p:guideLst>
        <p:guide orient="horz" pos="2160"/>
        <p:guide pos="2880"/>
      </p:guideLst>
    </p:cSldViewPr>
  </p:slideViewPr>
  <p:outlineViewPr>
    <p:cViewPr>
      <p:scale>
        <a:sx n="33" d="100"/>
        <a:sy n="33" d="100"/>
      </p:scale>
      <p:origin x="0" y="5981"/>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EB169C-EE09-4AFE-BB66-B77A1EFC7A18}" type="doc">
      <dgm:prSet loTypeId="urn:microsoft.com/office/officeart/2005/8/layout/gear1" loCatId="cycle" qsTypeId="urn:microsoft.com/office/officeart/2005/8/quickstyle/3d9" qsCatId="3D" csTypeId="urn:microsoft.com/office/officeart/2005/8/colors/colorful1#1" csCatId="colorful" phldr="1"/>
      <dgm:spPr/>
    </dgm:pt>
    <dgm:pt modelId="{EBF40B77-703B-4128-81AF-871D69A951FE}">
      <dgm:prSet phldrT="[Metin]" custT="1"/>
      <dgm:spPr/>
      <dgm:t>
        <a:bodyPr/>
        <a:lstStyle/>
        <a:p>
          <a:r>
            <a:rPr lang="tr-TR" sz="4000" dirty="0" smtClean="0"/>
            <a:t>Ürün Geliştirme</a:t>
          </a:r>
          <a:endParaRPr lang="tr-TR" sz="4000" dirty="0"/>
        </a:p>
      </dgm:t>
    </dgm:pt>
    <dgm:pt modelId="{7FCB88EC-8982-4739-96DB-2CE9E67D4EAD}" type="parTrans" cxnId="{A776AE76-A9F6-48B9-A4C3-28FF8AF4D985}">
      <dgm:prSet/>
      <dgm:spPr/>
      <dgm:t>
        <a:bodyPr/>
        <a:lstStyle/>
        <a:p>
          <a:endParaRPr lang="tr-TR"/>
        </a:p>
      </dgm:t>
    </dgm:pt>
    <dgm:pt modelId="{F0B46344-5B09-4264-BAFE-879F9A3D9D7C}" type="sibTrans" cxnId="{A776AE76-A9F6-48B9-A4C3-28FF8AF4D985}">
      <dgm:prSet/>
      <dgm:spPr/>
      <dgm:t>
        <a:bodyPr/>
        <a:lstStyle/>
        <a:p>
          <a:endParaRPr lang="tr-TR"/>
        </a:p>
      </dgm:t>
    </dgm:pt>
    <dgm:pt modelId="{6E710ABC-8287-492B-949D-167B67B6F294}">
      <dgm:prSet phldrT="[Metin]" custT="1"/>
      <dgm:spPr/>
      <dgm:t>
        <a:bodyPr/>
        <a:lstStyle/>
        <a:p>
          <a:r>
            <a:rPr lang="tr-TR" sz="2600" dirty="0" smtClean="0"/>
            <a:t>Uygulamalı Araştırma</a:t>
          </a:r>
          <a:endParaRPr lang="tr-TR" sz="2600" dirty="0"/>
        </a:p>
      </dgm:t>
    </dgm:pt>
    <dgm:pt modelId="{9E95F6C3-0609-4B2B-A94F-F45E3878F55F}" type="parTrans" cxnId="{56EF3158-EB2E-4C15-8E5F-536EE29C9CEF}">
      <dgm:prSet/>
      <dgm:spPr/>
      <dgm:t>
        <a:bodyPr/>
        <a:lstStyle/>
        <a:p>
          <a:endParaRPr lang="tr-TR"/>
        </a:p>
      </dgm:t>
    </dgm:pt>
    <dgm:pt modelId="{F118E17E-170A-44A9-BBCD-D4F5A9C22E0D}" type="sibTrans" cxnId="{56EF3158-EB2E-4C15-8E5F-536EE29C9CEF}">
      <dgm:prSet/>
      <dgm:spPr/>
      <dgm:t>
        <a:bodyPr/>
        <a:lstStyle/>
        <a:p>
          <a:endParaRPr lang="tr-TR"/>
        </a:p>
      </dgm:t>
    </dgm:pt>
    <dgm:pt modelId="{A72E814B-82C4-41F8-A7A3-B19A879BF8EE}">
      <dgm:prSet phldrT="[Metin]" custT="1"/>
      <dgm:spPr/>
      <dgm:t>
        <a:bodyPr/>
        <a:lstStyle/>
        <a:p>
          <a:r>
            <a:rPr lang="tr-TR" sz="2400" dirty="0" smtClean="0"/>
            <a:t>Temel Araştırma</a:t>
          </a:r>
        </a:p>
      </dgm:t>
    </dgm:pt>
    <dgm:pt modelId="{C3004BB3-7961-4C34-880E-D62653475C67}" type="parTrans" cxnId="{D3F0836D-2484-4840-A291-240DCA42F565}">
      <dgm:prSet/>
      <dgm:spPr/>
      <dgm:t>
        <a:bodyPr/>
        <a:lstStyle/>
        <a:p>
          <a:endParaRPr lang="tr-TR"/>
        </a:p>
      </dgm:t>
    </dgm:pt>
    <dgm:pt modelId="{EE28A9C6-B9A0-4BAC-9657-F6980C39E00E}" type="sibTrans" cxnId="{D3F0836D-2484-4840-A291-240DCA42F565}">
      <dgm:prSet/>
      <dgm:spPr/>
      <dgm:t>
        <a:bodyPr/>
        <a:lstStyle/>
        <a:p>
          <a:endParaRPr lang="tr-TR"/>
        </a:p>
      </dgm:t>
    </dgm:pt>
    <dgm:pt modelId="{04C9CAD6-C97F-445D-9874-4012A2D69EC0}" type="pres">
      <dgm:prSet presAssocID="{21EB169C-EE09-4AFE-BB66-B77A1EFC7A18}" presName="composite" presStyleCnt="0">
        <dgm:presLayoutVars>
          <dgm:chMax val="3"/>
          <dgm:animLvl val="lvl"/>
          <dgm:resizeHandles val="exact"/>
        </dgm:presLayoutVars>
      </dgm:prSet>
      <dgm:spPr/>
    </dgm:pt>
    <dgm:pt modelId="{F7B5962F-F09E-4FF8-8459-8FE8F73AD151}" type="pres">
      <dgm:prSet presAssocID="{EBF40B77-703B-4128-81AF-871D69A951FE}" presName="gear1" presStyleLbl="node1" presStyleIdx="0" presStyleCnt="3">
        <dgm:presLayoutVars>
          <dgm:chMax val="1"/>
          <dgm:bulletEnabled val="1"/>
        </dgm:presLayoutVars>
      </dgm:prSet>
      <dgm:spPr/>
      <dgm:t>
        <a:bodyPr/>
        <a:lstStyle/>
        <a:p>
          <a:endParaRPr lang="tr-TR"/>
        </a:p>
      </dgm:t>
    </dgm:pt>
    <dgm:pt modelId="{1B9FB0B2-A72E-4D38-AB07-D1BF5B600BED}" type="pres">
      <dgm:prSet presAssocID="{EBF40B77-703B-4128-81AF-871D69A951FE}" presName="gear1srcNode" presStyleLbl="node1" presStyleIdx="0" presStyleCnt="3"/>
      <dgm:spPr/>
      <dgm:t>
        <a:bodyPr/>
        <a:lstStyle/>
        <a:p>
          <a:endParaRPr lang="tr-TR"/>
        </a:p>
      </dgm:t>
    </dgm:pt>
    <dgm:pt modelId="{313530FF-FD91-4F84-8603-684F7053815A}" type="pres">
      <dgm:prSet presAssocID="{EBF40B77-703B-4128-81AF-871D69A951FE}" presName="gear1dstNode" presStyleLbl="node1" presStyleIdx="0" presStyleCnt="3"/>
      <dgm:spPr/>
      <dgm:t>
        <a:bodyPr/>
        <a:lstStyle/>
        <a:p>
          <a:endParaRPr lang="tr-TR"/>
        </a:p>
      </dgm:t>
    </dgm:pt>
    <dgm:pt modelId="{3D571F72-03F4-452E-ADE9-5B288C8B4FC1}" type="pres">
      <dgm:prSet presAssocID="{6E710ABC-8287-492B-949D-167B67B6F294}" presName="gear2" presStyleLbl="node1" presStyleIdx="1" presStyleCnt="3">
        <dgm:presLayoutVars>
          <dgm:chMax val="1"/>
          <dgm:bulletEnabled val="1"/>
        </dgm:presLayoutVars>
      </dgm:prSet>
      <dgm:spPr/>
      <dgm:t>
        <a:bodyPr/>
        <a:lstStyle/>
        <a:p>
          <a:endParaRPr lang="tr-TR"/>
        </a:p>
      </dgm:t>
    </dgm:pt>
    <dgm:pt modelId="{51312807-AE86-4097-B32B-21BF5539A2BD}" type="pres">
      <dgm:prSet presAssocID="{6E710ABC-8287-492B-949D-167B67B6F294}" presName="gear2srcNode" presStyleLbl="node1" presStyleIdx="1" presStyleCnt="3"/>
      <dgm:spPr/>
      <dgm:t>
        <a:bodyPr/>
        <a:lstStyle/>
        <a:p>
          <a:endParaRPr lang="tr-TR"/>
        </a:p>
      </dgm:t>
    </dgm:pt>
    <dgm:pt modelId="{07B7B672-C56A-435C-B301-7FAD70991D45}" type="pres">
      <dgm:prSet presAssocID="{6E710ABC-8287-492B-949D-167B67B6F294}" presName="gear2dstNode" presStyleLbl="node1" presStyleIdx="1" presStyleCnt="3"/>
      <dgm:spPr/>
      <dgm:t>
        <a:bodyPr/>
        <a:lstStyle/>
        <a:p>
          <a:endParaRPr lang="tr-TR"/>
        </a:p>
      </dgm:t>
    </dgm:pt>
    <dgm:pt modelId="{FDF69340-890D-42E4-8500-87B7323224B6}" type="pres">
      <dgm:prSet presAssocID="{A72E814B-82C4-41F8-A7A3-B19A879BF8EE}" presName="gear3" presStyleLbl="node1" presStyleIdx="2" presStyleCnt="3"/>
      <dgm:spPr/>
      <dgm:t>
        <a:bodyPr/>
        <a:lstStyle/>
        <a:p>
          <a:endParaRPr lang="tr-TR"/>
        </a:p>
      </dgm:t>
    </dgm:pt>
    <dgm:pt modelId="{C6AE6533-4E2E-4A60-8D8E-7479B04CB9BA}" type="pres">
      <dgm:prSet presAssocID="{A72E814B-82C4-41F8-A7A3-B19A879BF8EE}" presName="gear3tx" presStyleLbl="node1" presStyleIdx="2" presStyleCnt="3">
        <dgm:presLayoutVars>
          <dgm:chMax val="1"/>
          <dgm:bulletEnabled val="1"/>
        </dgm:presLayoutVars>
      </dgm:prSet>
      <dgm:spPr/>
      <dgm:t>
        <a:bodyPr/>
        <a:lstStyle/>
        <a:p>
          <a:endParaRPr lang="tr-TR"/>
        </a:p>
      </dgm:t>
    </dgm:pt>
    <dgm:pt modelId="{5C6F7D83-2017-4A68-8494-B4CC72B2C5AB}" type="pres">
      <dgm:prSet presAssocID="{A72E814B-82C4-41F8-A7A3-B19A879BF8EE}" presName="gear3srcNode" presStyleLbl="node1" presStyleIdx="2" presStyleCnt="3"/>
      <dgm:spPr/>
      <dgm:t>
        <a:bodyPr/>
        <a:lstStyle/>
        <a:p>
          <a:endParaRPr lang="tr-TR"/>
        </a:p>
      </dgm:t>
    </dgm:pt>
    <dgm:pt modelId="{E2FF1DD8-AF0D-41FE-BC5F-B18004106B94}" type="pres">
      <dgm:prSet presAssocID="{A72E814B-82C4-41F8-A7A3-B19A879BF8EE}" presName="gear3dstNode" presStyleLbl="node1" presStyleIdx="2" presStyleCnt="3"/>
      <dgm:spPr/>
      <dgm:t>
        <a:bodyPr/>
        <a:lstStyle/>
        <a:p>
          <a:endParaRPr lang="tr-TR"/>
        </a:p>
      </dgm:t>
    </dgm:pt>
    <dgm:pt modelId="{EF4469DF-A2E6-42CE-B4A6-F375D73D3996}" type="pres">
      <dgm:prSet presAssocID="{F0B46344-5B09-4264-BAFE-879F9A3D9D7C}" presName="connector1" presStyleLbl="sibTrans2D1" presStyleIdx="0" presStyleCnt="3" custAng="0"/>
      <dgm:spPr/>
      <dgm:t>
        <a:bodyPr/>
        <a:lstStyle/>
        <a:p>
          <a:endParaRPr lang="tr-TR"/>
        </a:p>
      </dgm:t>
    </dgm:pt>
    <dgm:pt modelId="{EC14F351-21BF-4638-AD29-82A53C499544}" type="pres">
      <dgm:prSet presAssocID="{F118E17E-170A-44A9-BBCD-D4F5A9C22E0D}" presName="connector2" presStyleLbl="sibTrans2D1" presStyleIdx="1" presStyleCnt="3" custAng="18028766" custLinFactNeighborX="-4049" custLinFactNeighborY="7146"/>
      <dgm:spPr/>
      <dgm:t>
        <a:bodyPr/>
        <a:lstStyle/>
        <a:p>
          <a:endParaRPr lang="tr-TR"/>
        </a:p>
      </dgm:t>
    </dgm:pt>
    <dgm:pt modelId="{68FB67B2-9730-487A-819D-7F1AA49BAE97}" type="pres">
      <dgm:prSet presAssocID="{EE28A9C6-B9A0-4BAC-9657-F6980C39E00E}" presName="connector3" presStyleLbl="sibTrans2D1" presStyleIdx="2" presStyleCnt="3" custAng="8675658"/>
      <dgm:spPr/>
      <dgm:t>
        <a:bodyPr/>
        <a:lstStyle/>
        <a:p>
          <a:endParaRPr lang="tr-TR"/>
        </a:p>
      </dgm:t>
    </dgm:pt>
  </dgm:ptLst>
  <dgm:cxnLst>
    <dgm:cxn modelId="{94410BAB-C338-4136-9355-47DB30F72DA1}" type="presOf" srcId="{21EB169C-EE09-4AFE-BB66-B77A1EFC7A18}" destId="{04C9CAD6-C97F-445D-9874-4012A2D69EC0}" srcOrd="0" destOrd="0" presId="urn:microsoft.com/office/officeart/2005/8/layout/gear1"/>
    <dgm:cxn modelId="{636E687D-512E-40C0-8647-EBD1D65B74B1}" type="presOf" srcId="{F118E17E-170A-44A9-BBCD-D4F5A9C22E0D}" destId="{EC14F351-21BF-4638-AD29-82A53C499544}" srcOrd="0" destOrd="0" presId="urn:microsoft.com/office/officeart/2005/8/layout/gear1"/>
    <dgm:cxn modelId="{3EE07A44-BF97-4E55-B55C-3132D7C07484}" type="presOf" srcId="{F0B46344-5B09-4264-BAFE-879F9A3D9D7C}" destId="{EF4469DF-A2E6-42CE-B4A6-F375D73D3996}" srcOrd="0" destOrd="0" presId="urn:microsoft.com/office/officeart/2005/8/layout/gear1"/>
    <dgm:cxn modelId="{46928D94-8579-493B-A01B-E25D187E08FE}" type="presOf" srcId="{EE28A9C6-B9A0-4BAC-9657-F6980C39E00E}" destId="{68FB67B2-9730-487A-819D-7F1AA49BAE97}" srcOrd="0" destOrd="0" presId="urn:microsoft.com/office/officeart/2005/8/layout/gear1"/>
    <dgm:cxn modelId="{D3F0836D-2484-4840-A291-240DCA42F565}" srcId="{21EB169C-EE09-4AFE-BB66-B77A1EFC7A18}" destId="{A72E814B-82C4-41F8-A7A3-B19A879BF8EE}" srcOrd="2" destOrd="0" parTransId="{C3004BB3-7961-4C34-880E-D62653475C67}" sibTransId="{EE28A9C6-B9A0-4BAC-9657-F6980C39E00E}"/>
    <dgm:cxn modelId="{E706093A-9A62-4E0D-95D7-90B444721E63}" type="presOf" srcId="{A72E814B-82C4-41F8-A7A3-B19A879BF8EE}" destId="{FDF69340-890D-42E4-8500-87B7323224B6}" srcOrd="0" destOrd="0" presId="urn:microsoft.com/office/officeart/2005/8/layout/gear1"/>
    <dgm:cxn modelId="{25C29C7D-E74F-4671-A335-39051572E570}" type="presOf" srcId="{6E710ABC-8287-492B-949D-167B67B6F294}" destId="{3D571F72-03F4-452E-ADE9-5B288C8B4FC1}" srcOrd="0" destOrd="0" presId="urn:microsoft.com/office/officeart/2005/8/layout/gear1"/>
    <dgm:cxn modelId="{794FB065-D9E0-4B36-AD38-EE62AD04F4CC}" type="presOf" srcId="{A72E814B-82C4-41F8-A7A3-B19A879BF8EE}" destId="{5C6F7D83-2017-4A68-8494-B4CC72B2C5AB}" srcOrd="2" destOrd="0" presId="urn:microsoft.com/office/officeart/2005/8/layout/gear1"/>
    <dgm:cxn modelId="{5F1E615E-7A14-4254-922F-8E136AB5BCCF}" type="presOf" srcId="{6E710ABC-8287-492B-949D-167B67B6F294}" destId="{51312807-AE86-4097-B32B-21BF5539A2BD}" srcOrd="1" destOrd="0" presId="urn:microsoft.com/office/officeart/2005/8/layout/gear1"/>
    <dgm:cxn modelId="{BEB425DC-D688-4AE9-84AD-C4A4F157AD74}" type="presOf" srcId="{A72E814B-82C4-41F8-A7A3-B19A879BF8EE}" destId="{C6AE6533-4E2E-4A60-8D8E-7479B04CB9BA}" srcOrd="1" destOrd="0" presId="urn:microsoft.com/office/officeart/2005/8/layout/gear1"/>
    <dgm:cxn modelId="{C1D9BD27-9BED-4C18-8D18-A857BB3FEDEE}" type="presOf" srcId="{EBF40B77-703B-4128-81AF-871D69A951FE}" destId="{1B9FB0B2-A72E-4D38-AB07-D1BF5B600BED}" srcOrd="1" destOrd="0" presId="urn:microsoft.com/office/officeart/2005/8/layout/gear1"/>
    <dgm:cxn modelId="{7879EDF1-5566-4422-A4B1-C6E09190BA93}" type="presOf" srcId="{EBF40B77-703B-4128-81AF-871D69A951FE}" destId="{F7B5962F-F09E-4FF8-8459-8FE8F73AD151}" srcOrd="0" destOrd="0" presId="urn:microsoft.com/office/officeart/2005/8/layout/gear1"/>
    <dgm:cxn modelId="{56EF3158-EB2E-4C15-8E5F-536EE29C9CEF}" srcId="{21EB169C-EE09-4AFE-BB66-B77A1EFC7A18}" destId="{6E710ABC-8287-492B-949D-167B67B6F294}" srcOrd="1" destOrd="0" parTransId="{9E95F6C3-0609-4B2B-A94F-F45E3878F55F}" sibTransId="{F118E17E-170A-44A9-BBCD-D4F5A9C22E0D}"/>
    <dgm:cxn modelId="{91FF5C3A-7B86-43CB-8708-471E843E168D}" type="presOf" srcId="{A72E814B-82C4-41F8-A7A3-B19A879BF8EE}" destId="{E2FF1DD8-AF0D-41FE-BC5F-B18004106B94}" srcOrd="3" destOrd="0" presId="urn:microsoft.com/office/officeart/2005/8/layout/gear1"/>
    <dgm:cxn modelId="{1D629753-796D-4DEA-9CE0-9542C6E59543}" type="presOf" srcId="{6E710ABC-8287-492B-949D-167B67B6F294}" destId="{07B7B672-C56A-435C-B301-7FAD70991D45}" srcOrd="2" destOrd="0" presId="urn:microsoft.com/office/officeart/2005/8/layout/gear1"/>
    <dgm:cxn modelId="{6FD24339-1BB9-4A6C-A0EF-C3A7B6EE1A44}" type="presOf" srcId="{EBF40B77-703B-4128-81AF-871D69A951FE}" destId="{313530FF-FD91-4F84-8603-684F7053815A}" srcOrd="2" destOrd="0" presId="urn:microsoft.com/office/officeart/2005/8/layout/gear1"/>
    <dgm:cxn modelId="{A776AE76-A9F6-48B9-A4C3-28FF8AF4D985}" srcId="{21EB169C-EE09-4AFE-BB66-B77A1EFC7A18}" destId="{EBF40B77-703B-4128-81AF-871D69A951FE}" srcOrd="0" destOrd="0" parTransId="{7FCB88EC-8982-4739-96DB-2CE9E67D4EAD}" sibTransId="{F0B46344-5B09-4264-BAFE-879F9A3D9D7C}"/>
    <dgm:cxn modelId="{D98C363D-8E34-4773-BF13-7C3E09F6D5F8}" type="presParOf" srcId="{04C9CAD6-C97F-445D-9874-4012A2D69EC0}" destId="{F7B5962F-F09E-4FF8-8459-8FE8F73AD151}" srcOrd="0" destOrd="0" presId="urn:microsoft.com/office/officeart/2005/8/layout/gear1"/>
    <dgm:cxn modelId="{1C4E4C99-6A56-47B4-A49B-44EEE632B170}" type="presParOf" srcId="{04C9CAD6-C97F-445D-9874-4012A2D69EC0}" destId="{1B9FB0B2-A72E-4D38-AB07-D1BF5B600BED}" srcOrd="1" destOrd="0" presId="urn:microsoft.com/office/officeart/2005/8/layout/gear1"/>
    <dgm:cxn modelId="{D2504A52-5DEE-4F28-9DE9-FFE97132A96B}" type="presParOf" srcId="{04C9CAD6-C97F-445D-9874-4012A2D69EC0}" destId="{313530FF-FD91-4F84-8603-684F7053815A}" srcOrd="2" destOrd="0" presId="urn:microsoft.com/office/officeart/2005/8/layout/gear1"/>
    <dgm:cxn modelId="{7BFBF5B0-7F74-4450-9C4B-88EE5029E6ED}" type="presParOf" srcId="{04C9CAD6-C97F-445D-9874-4012A2D69EC0}" destId="{3D571F72-03F4-452E-ADE9-5B288C8B4FC1}" srcOrd="3" destOrd="0" presId="urn:microsoft.com/office/officeart/2005/8/layout/gear1"/>
    <dgm:cxn modelId="{ED233BDC-F570-4B11-B358-E3277D255EFC}" type="presParOf" srcId="{04C9CAD6-C97F-445D-9874-4012A2D69EC0}" destId="{51312807-AE86-4097-B32B-21BF5539A2BD}" srcOrd="4" destOrd="0" presId="urn:microsoft.com/office/officeart/2005/8/layout/gear1"/>
    <dgm:cxn modelId="{3BA382B5-F4CF-4E85-9974-92FD0BE7DDCD}" type="presParOf" srcId="{04C9CAD6-C97F-445D-9874-4012A2D69EC0}" destId="{07B7B672-C56A-435C-B301-7FAD70991D45}" srcOrd="5" destOrd="0" presId="urn:microsoft.com/office/officeart/2005/8/layout/gear1"/>
    <dgm:cxn modelId="{E3FAF210-506D-4224-B2F6-9F2A10F4B8B6}" type="presParOf" srcId="{04C9CAD6-C97F-445D-9874-4012A2D69EC0}" destId="{FDF69340-890D-42E4-8500-87B7323224B6}" srcOrd="6" destOrd="0" presId="urn:microsoft.com/office/officeart/2005/8/layout/gear1"/>
    <dgm:cxn modelId="{3CEF1C63-FE25-4E8F-AF56-D0BDF8F26E96}" type="presParOf" srcId="{04C9CAD6-C97F-445D-9874-4012A2D69EC0}" destId="{C6AE6533-4E2E-4A60-8D8E-7479B04CB9BA}" srcOrd="7" destOrd="0" presId="urn:microsoft.com/office/officeart/2005/8/layout/gear1"/>
    <dgm:cxn modelId="{D30327DE-A2FF-434C-9102-D18EDC4435EB}" type="presParOf" srcId="{04C9CAD6-C97F-445D-9874-4012A2D69EC0}" destId="{5C6F7D83-2017-4A68-8494-B4CC72B2C5AB}" srcOrd="8" destOrd="0" presId="urn:microsoft.com/office/officeart/2005/8/layout/gear1"/>
    <dgm:cxn modelId="{0D7DC053-591F-4091-8094-8688A1C4C9EF}" type="presParOf" srcId="{04C9CAD6-C97F-445D-9874-4012A2D69EC0}" destId="{E2FF1DD8-AF0D-41FE-BC5F-B18004106B94}" srcOrd="9" destOrd="0" presId="urn:microsoft.com/office/officeart/2005/8/layout/gear1"/>
    <dgm:cxn modelId="{6505D319-B059-4457-974E-C07A8806A410}" type="presParOf" srcId="{04C9CAD6-C97F-445D-9874-4012A2D69EC0}" destId="{EF4469DF-A2E6-42CE-B4A6-F375D73D3996}" srcOrd="10" destOrd="0" presId="urn:microsoft.com/office/officeart/2005/8/layout/gear1"/>
    <dgm:cxn modelId="{867D6D42-E1CE-4C22-95F2-3D796B8245C8}" type="presParOf" srcId="{04C9CAD6-C97F-445D-9874-4012A2D69EC0}" destId="{EC14F351-21BF-4638-AD29-82A53C499544}" srcOrd="11" destOrd="0" presId="urn:microsoft.com/office/officeart/2005/8/layout/gear1"/>
    <dgm:cxn modelId="{7B353720-923A-4247-B5B9-49AABF1304B4}" type="presParOf" srcId="{04C9CAD6-C97F-445D-9874-4012A2D69EC0}" destId="{68FB67B2-9730-487A-819D-7F1AA49BAE97}"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5962F-F09E-4FF8-8459-8FE8F73AD151}">
      <dsp:nvSpPr>
        <dsp:cNvPr id="0" name=""/>
        <dsp:cNvSpPr/>
      </dsp:nvSpPr>
      <dsp:spPr>
        <a:xfrm>
          <a:off x="4207224" y="3611589"/>
          <a:ext cx="4414165" cy="4414165"/>
        </a:xfrm>
        <a:prstGeom prst="gear9">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sp3d extrusionH="28000" prstMaterial="matte"/>
        </a:bodyPr>
        <a:lstStyle/>
        <a:p>
          <a:pPr lvl="0" algn="ctr" defTabSz="1778000">
            <a:lnSpc>
              <a:spcPct val="90000"/>
            </a:lnSpc>
            <a:spcBef>
              <a:spcPct val="0"/>
            </a:spcBef>
            <a:spcAft>
              <a:spcPct val="35000"/>
            </a:spcAft>
          </a:pPr>
          <a:r>
            <a:rPr lang="tr-TR" sz="4000" kern="1200" dirty="0" smtClean="0"/>
            <a:t>Ürün Geliştirme</a:t>
          </a:r>
          <a:endParaRPr lang="tr-TR" sz="4000" kern="1200" dirty="0"/>
        </a:p>
      </dsp:txBody>
      <dsp:txXfrm>
        <a:off x="5094668" y="4645586"/>
        <a:ext cx="2639277" cy="2268972"/>
      </dsp:txXfrm>
    </dsp:sp>
    <dsp:sp modelId="{3D571F72-03F4-452E-ADE9-5B288C8B4FC1}">
      <dsp:nvSpPr>
        <dsp:cNvPr id="0" name=""/>
        <dsp:cNvSpPr/>
      </dsp:nvSpPr>
      <dsp:spPr>
        <a:xfrm>
          <a:off x="1638982" y="2568241"/>
          <a:ext cx="3210302" cy="3210302"/>
        </a:xfrm>
        <a:prstGeom prst="gear6">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sp3d extrusionH="28000" prstMaterial="matte"/>
        </a:bodyPr>
        <a:lstStyle/>
        <a:p>
          <a:pPr lvl="0" algn="ctr" defTabSz="1155700">
            <a:lnSpc>
              <a:spcPct val="90000"/>
            </a:lnSpc>
            <a:spcBef>
              <a:spcPct val="0"/>
            </a:spcBef>
            <a:spcAft>
              <a:spcPct val="35000"/>
            </a:spcAft>
          </a:pPr>
          <a:r>
            <a:rPr lang="tr-TR" sz="2600" kern="1200" dirty="0" smtClean="0"/>
            <a:t>Uygulamalı Araştırma</a:t>
          </a:r>
          <a:endParaRPr lang="tr-TR" sz="2600" kern="1200" dirty="0"/>
        </a:p>
      </dsp:txBody>
      <dsp:txXfrm>
        <a:off x="2447185" y="3381329"/>
        <a:ext cx="1593896" cy="1584126"/>
      </dsp:txXfrm>
    </dsp:sp>
    <dsp:sp modelId="{FDF69340-890D-42E4-8500-87B7323224B6}">
      <dsp:nvSpPr>
        <dsp:cNvPr id="0" name=""/>
        <dsp:cNvSpPr/>
      </dsp:nvSpPr>
      <dsp:spPr>
        <a:xfrm rot="20700000">
          <a:off x="3437079" y="353460"/>
          <a:ext cx="3145440" cy="3145440"/>
        </a:xfrm>
        <a:prstGeom prst="gear6">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sp3d extrusionH="28000" prstMaterial="matte"/>
        </a:bodyPr>
        <a:lstStyle/>
        <a:p>
          <a:pPr lvl="0" algn="ctr" defTabSz="1066800">
            <a:lnSpc>
              <a:spcPct val="90000"/>
            </a:lnSpc>
            <a:spcBef>
              <a:spcPct val="0"/>
            </a:spcBef>
            <a:spcAft>
              <a:spcPct val="35000"/>
            </a:spcAft>
          </a:pPr>
          <a:r>
            <a:rPr lang="tr-TR" sz="2400" kern="1200" dirty="0" smtClean="0"/>
            <a:t>Temel Araştırma</a:t>
          </a:r>
        </a:p>
      </dsp:txBody>
      <dsp:txXfrm rot="-20700000">
        <a:off x="4126966" y="1043348"/>
        <a:ext cx="1765666" cy="1765666"/>
      </dsp:txXfrm>
    </dsp:sp>
    <dsp:sp modelId="{EF4469DF-A2E6-42CE-B4A6-F375D73D3996}">
      <dsp:nvSpPr>
        <dsp:cNvPr id="0" name=""/>
        <dsp:cNvSpPr/>
      </dsp:nvSpPr>
      <dsp:spPr>
        <a:xfrm>
          <a:off x="3911602" y="2920294"/>
          <a:ext cx="5650131" cy="5650131"/>
        </a:xfrm>
        <a:prstGeom prst="circularArrow">
          <a:avLst>
            <a:gd name="adj1" fmla="val 4688"/>
            <a:gd name="adj2" fmla="val 299029"/>
            <a:gd name="adj3" fmla="val 2566627"/>
            <a:gd name="adj4" fmla="val 15756562"/>
            <a:gd name="adj5" fmla="val 5469"/>
          </a:avLst>
        </a:prstGeom>
        <a:solidFill>
          <a:schemeClr val="accent2">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EC14F351-21BF-4638-AD29-82A53C499544}">
      <dsp:nvSpPr>
        <dsp:cNvPr id="0" name=""/>
        <dsp:cNvSpPr/>
      </dsp:nvSpPr>
      <dsp:spPr>
        <a:xfrm rot="18028766">
          <a:off x="904225" y="2134836"/>
          <a:ext cx="4105173" cy="4105173"/>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68FB67B2-9730-487A-819D-7F1AA49BAE97}">
      <dsp:nvSpPr>
        <dsp:cNvPr id="0" name=""/>
        <dsp:cNvSpPr/>
      </dsp:nvSpPr>
      <dsp:spPr>
        <a:xfrm rot="8675658">
          <a:off x="2709506" y="-351951"/>
          <a:ext cx="4426203" cy="4426203"/>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A36F70-6F94-40D7-B7AA-A45F67D245BE}" type="datetimeFigureOut">
              <a:rPr lang="tr-TR" smtClean="0"/>
              <a:pPr/>
              <a:t>30.01.2020</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82932D-BD90-4D2B-B005-C1DD928CEFFE}"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0482932D-BD90-4D2B-B005-C1DD928CEFFE}" type="slidenum">
              <a:rPr lang="tr-TR" smtClean="0"/>
              <a:pPr/>
              <a:t>5</a:t>
            </a:fld>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10"/>
          </p:nvPr>
        </p:nvSpPr>
        <p:spPr/>
        <p:txBody>
          <a:bodyPr/>
          <a:lstStyle/>
          <a:p>
            <a:fld id="{0482932D-BD90-4D2B-B005-C1DD928CEFFE}" type="slidenum">
              <a:rPr lang="tr-TR" smtClean="0"/>
              <a:pPr/>
              <a:t>34</a:t>
            </a:fld>
            <a:endParaRPr lang="tr-TR"/>
          </a:p>
        </p:txBody>
      </p:sp>
    </p:spTree>
    <p:extLst>
      <p:ext uri="{BB962C8B-B14F-4D97-AF65-F5344CB8AC3E}">
        <p14:creationId xmlns:p14="http://schemas.microsoft.com/office/powerpoint/2010/main" val="678721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10"/>
          </p:nvPr>
        </p:nvSpPr>
        <p:spPr/>
        <p:txBody>
          <a:bodyPr/>
          <a:lstStyle/>
          <a:p>
            <a:fld id="{0482932D-BD90-4D2B-B005-C1DD928CEFFE}" type="slidenum">
              <a:rPr lang="tr-TR" smtClean="0"/>
              <a:pPr/>
              <a:t>35</a:t>
            </a:fld>
            <a:endParaRPr lang="tr-TR"/>
          </a:p>
        </p:txBody>
      </p:sp>
    </p:spTree>
    <p:extLst>
      <p:ext uri="{BB962C8B-B14F-4D97-AF65-F5344CB8AC3E}">
        <p14:creationId xmlns:p14="http://schemas.microsoft.com/office/powerpoint/2010/main" val="2079438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r>
              <a:rPr lang="tr-TR" smtClean="0"/>
              <a:t>TTP10- CERN</a:t>
            </a:r>
            <a:endParaRPr lang="tr-TR"/>
          </a:p>
        </p:txBody>
      </p:sp>
      <p:sp>
        <p:nvSpPr>
          <p:cNvPr id="5" name="4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r>
              <a:rPr lang="tr-TR" smtClean="0"/>
              <a:t>TTP10- CERN</a:t>
            </a:r>
            <a:endParaRPr lang="tr-TR"/>
          </a:p>
        </p:txBody>
      </p:sp>
      <p:sp>
        <p:nvSpPr>
          <p:cNvPr id="5" name="4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r>
              <a:rPr lang="tr-TR" smtClean="0"/>
              <a:t>TTP10- CERN</a:t>
            </a:r>
            <a:endParaRPr lang="tr-TR"/>
          </a:p>
        </p:txBody>
      </p:sp>
      <p:sp>
        <p:nvSpPr>
          <p:cNvPr id="5" name="4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Bullets">
    <p:spTree>
      <p:nvGrpSpPr>
        <p:cNvPr id="1" name=""/>
        <p:cNvGrpSpPr/>
        <p:nvPr/>
      </p:nvGrpSpPr>
      <p:grpSpPr>
        <a:xfrm>
          <a:off x="0" y="0"/>
          <a:ext cx="0" cy="0"/>
          <a:chOff x="0" y="0"/>
          <a:chExt cx="0" cy="0"/>
        </a:xfrm>
      </p:grpSpPr>
      <p:sp>
        <p:nvSpPr>
          <p:cNvPr id="23" name="Shape 23"/>
          <p:cNvSpPr>
            <a:spLocks noGrp="1"/>
          </p:cNvSpPr>
          <p:nvPr>
            <p:ph type="body" idx="1"/>
          </p:nvPr>
        </p:nvSpPr>
        <p:spPr>
          <a:xfrm>
            <a:off x="34290" y="1051560"/>
            <a:ext cx="8629650" cy="5806440"/>
          </a:xfrm>
          <a:prstGeom prst="rect">
            <a:avLst/>
          </a:prstGeom>
          <a:effectLst>
            <a:outerShdw blurRad="25400" dist="25400" dir="2700000" rotWithShape="0">
              <a:srgbClr val="FFFFFF">
                <a:alpha val="75000"/>
              </a:srgbClr>
            </a:outerShdw>
          </a:effectLst>
        </p:spPr>
        <p:txBody>
          <a:bodyPr lIns="38100" tIns="38100" rIns="38100" bIns="38100" anchor="t">
            <a:noAutofit/>
          </a:bodyPr>
          <a:lstStyle>
            <a:lvl1pPr marL="432911" indent="-265748" defTabSz="640080">
              <a:spcBef>
                <a:spcPts val="2250"/>
              </a:spcBef>
              <a:buClr>
                <a:srgbClr val="371A94"/>
              </a:buClr>
              <a:buSzPct val="125000"/>
              <a:buFont typeface="Chalkboard"/>
              <a:defRPr>
                <a:solidFill>
                  <a:srgbClr val="371A94"/>
                </a:solidFill>
                <a:uFill>
                  <a:solidFill>
                    <a:srgbClr val="371A94"/>
                  </a:solidFill>
                </a:uFill>
                <a:latin typeface="Chalkboard"/>
                <a:ea typeface="Chalkboard"/>
                <a:cs typeface="Chalkboard"/>
                <a:sym typeface="Chalkboard"/>
              </a:defRPr>
            </a:lvl1pPr>
            <a:lvl2pPr marL="790098" indent="-264318" defTabSz="640080">
              <a:spcBef>
                <a:spcPts val="180"/>
              </a:spcBef>
              <a:buClr>
                <a:srgbClr val="56533A"/>
              </a:buClr>
              <a:buSzPct val="94000"/>
              <a:buFont typeface="Zapf Dingbats"/>
              <a:buChar char="➡"/>
              <a:defRPr sz="2340">
                <a:solidFill>
                  <a:srgbClr val="56533A"/>
                </a:solidFill>
                <a:uFill>
                  <a:solidFill>
                    <a:srgbClr val="56533A"/>
                  </a:solidFill>
                </a:uFill>
                <a:latin typeface="Chalkboard"/>
                <a:ea typeface="Chalkboard"/>
                <a:cs typeface="Chalkboard"/>
                <a:sym typeface="Chalkboard"/>
              </a:defRPr>
            </a:lvl2pPr>
            <a:lvl3pPr marL="1155858" indent="-264318" defTabSz="640080">
              <a:spcBef>
                <a:spcPts val="180"/>
              </a:spcBef>
              <a:buClr>
                <a:srgbClr val="56533A"/>
              </a:buClr>
              <a:buSzPct val="104000"/>
              <a:buFont typeface="Lucida Grande"/>
              <a:buChar char="‣"/>
              <a:defRPr sz="1800">
                <a:solidFill>
                  <a:srgbClr val="56533A"/>
                </a:solidFill>
                <a:uFill>
                  <a:solidFill>
                    <a:srgbClr val="56533A"/>
                  </a:solidFill>
                </a:uFill>
                <a:latin typeface="Chalkboard"/>
                <a:ea typeface="Chalkboard"/>
                <a:cs typeface="Chalkboard"/>
                <a:sym typeface="Chalkboard"/>
              </a:defRPr>
            </a:lvl3pPr>
            <a:lvl4pPr marL="1521618" indent="-264318" defTabSz="640080">
              <a:spcBef>
                <a:spcPts val="180"/>
              </a:spcBef>
              <a:buClr>
                <a:srgbClr val="56533A"/>
              </a:buClr>
              <a:buSzPct val="125000"/>
              <a:buFont typeface="Chalkboard"/>
              <a:defRPr sz="1260">
                <a:solidFill>
                  <a:srgbClr val="56533A"/>
                </a:solidFill>
                <a:uFill>
                  <a:solidFill>
                    <a:srgbClr val="56533A"/>
                  </a:solidFill>
                </a:uFill>
                <a:latin typeface="Chalkboard"/>
                <a:ea typeface="Chalkboard"/>
                <a:cs typeface="Chalkboard"/>
                <a:sym typeface="Chalkboard"/>
              </a:defRPr>
            </a:lvl4pPr>
            <a:lvl5pPr marL="1887378" indent="-264318" defTabSz="640080">
              <a:spcBef>
                <a:spcPts val="180"/>
              </a:spcBef>
              <a:buClr>
                <a:srgbClr val="56533A"/>
              </a:buClr>
              <a:buSzPct val="125000"/>
              <a:buFont typeface="Chalkboard"/>
              <a:defRPr sz="1260">
                <a:solidFill>
                  <a:srgbClr val="56533A"/>
                </a:solidFill>
                <a:uFill>
                  <a:solidFill>
                    <a:srgbClr val="56533A"/>
                  </a:solidFill>
                </a:uFill>
                <a:latin typeface="Chalkboard"/>
                <a:ea typeface="Chalkboard"/>
                <a:cs typeface="Chalkboard"/>
                <a:sym typeface="Chalkboard"/>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55306382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p:txBody>
          <a:bodyPr/>
          <a:lstStyle>
            <a:lvl1pPr>
              <a:defRPr/>
            </a:lvl1pPr>
          </a:lstStyle>
          <a:p>
            <a:pPr>
              <a:defRPr/>
            </a:pPr>
            <a:r>
              <a:rPr lang="tr-TR" smtClean="0"/>
              <a:t>TTP10- CERN</a:t>
            </a:r>
            <a:endParaRPr lang="tr-TR"/>
          </a:p>
        </p:txBody>
      </p:sp>
      <p:sp>
        <p:nvSpPr>
          <p:cNvPr id="6" name="Rectangle 7"/>
          <p:cNvSpPr>
            <a:spLocks noGrp="1" noChangeArrowheads="1"/>
          </p:cNvSpPr>
          <p:nvPr>
            <p:ph type="ftr" sz="quarter" idx="11"/>
          </p:nvPr>
        </p:nvSpPr>
        <p:spPr/>
        <p:txBody>
          <a:bodyPr/>
          <a:lstStyle>
            <a:lvl1pPr>
              <a:defRPr/>
            </a:lvl1pPr>
          </a:lstStyle>
          <a:p>
            <a:pPr>
              <a:defRPr/>
            </a:pPr>
            <a:r>
              <a:rPr lang="tr-TR" smtClean="0"/>
              <a:t>Serkant Ali Çetin - İstanbul Bilgi Üniversitesi</a:t>
            </a:r>
            <a:endParaRPr lang="tr-TR"/>
          </a:p>
        </p:txBody>
      </p:sp>
      <p:sp>
        <p:nvSpPr>
          <p:cNvPr id="7" name="Rectangle 8"/>
          <p:cNvSpPr>
            <a:spLocks noGrp="1" noChangeArrowheads="1"/>
          </p:cNvSpPr>
          <p:nvPr>
            <p:ph type="sldNum" sz="quarter" idx="12"/>
          </p:nvPr>
        </p:nvSpPr>
        <p:spPr/>
        <p:txBody>
          <a:bodyPr/>
          <a:lstStyle>
            <a:lvl1pPr>
              <a:defRPr/>
            </a:lvl1pPr>
          </a:lstStyle>
          <a:p>
            <a:pPr>
              <a:defRPr/>
            </a:pPr>
            <a:fld id="{FB192E9D-2360-4987-AEA0-EA8D543B60A7}" type="slidenum">
              <a:rPr lang="tr-TR"/>
              <a:pPr>
                <a:defRPr/>
              </a:pPr>
              <a:t>‹#›</a:t>
            </a:fld>
            <a:endParaRPr lang="tr-T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1_Title &amp; Bullets">
    <p:spTree>
      <p:nvGrpSpPr>
        <p:cNvPr id="1" name=""/>
        <p:cNvGrpSpPr/>
        <p:nvPr/>
      </p:nvGrpSpPr>
      <p:grpSpPr>
        <a:xfrm>
          <a:off x="0" y="0"/>
          <a:ext cx="0" cy="0"/>
          <a:chOff x="0" y="0"/>
          <a:chExt cx="0" cy="0"/>
        </a:xfrm>
      </p:grpSpPr>
      <p:sp>
        <p:nvSpPr>
          <p:cNvPr id="22" name="Shape 22"/>
          <p:cNvSpPr>
            <a:spLocks noGrp="1"/>
          </p:cNvSpPr>
          <p:nvPr>
            <p:ph type="title"/>
          </p:nvPr>
        </p:nvSpPr>
        <p:spPr>
          <a:xfrm>
            <a:off x="34290" y="68580"/>
            <a:ext cx="9063990" cy="982980"/>
          </a:xfrm>
          <a:prstGeom prst="rect">
            <a:avLst/>
          </a:prstGeom>
          <a:effectLst>
            <a:outerShdw blurRad="25400" dist="25400" dir="2700000" rotWithShape="0">
              <a:srgbClr val="FFFFFF">
                <a:alpha val="75000"/>
              </a:srgbClr>
            </a:outerShdw>
          </a:effectLst>
        </p:spPr>
        <p:txBody>
          <a:bodyPr lIns="38100" tIns="38100" rIns="38100" bIns="38100">
            <a:noAutofit/>
          </a:bodyPr>
          <a:lstStyle>
            <a:lvl1pPr defTabSz="640080">
              <a:defRPr sz="4500">
                <a:solidFill>
                  <a:schemeClr val="accent6"/>
                </a:solidFill>
                <a:uFill>
                  <a:solidFill>
                    <a:srgbClr val="56533A"/>
                  </a:solidFill>
                </a:uFill>
                <a:latin typeface="+mj-lt"/>
                <a:ea typeface="+mj-ea"/>
                <a:cs typeface="+mj-cs"/>
                <a:sym typeface="Helvetica"/>
              </a:defRPr>
            </a:lvl1pPr>
          </a:lstStyle>
          <a:p>
            <a:r>
              <a:rPr dirty="0"/>
              <a:t>Title Text</a:t>
            </a:r>
          </a:p>
        </p:txBody>
      </p:sp>
      <p:sp>
        <p:nvSpPr>
          <p:cNvPr id="23" name="Shape 23"/>
          <p:cNvSpPr>
            <a:spLocks noGrp="1"/>
          </p:cNvSpPr>
          <p:nvPr>
            <p:ph type="body" idx="1"/>
          </p:nvPr>
        </p:nvSpPr>
        <p:spPr>
          <a:xfrm>
            <a:off x="34290" y="1051560"/>
            <a:ext cx="8629650" cy="5806440"/>
          </a:xfrm>
          <a:prstGeom prst="rect">
            <a:avLst/>
          </a:prstGeom>
          <a:effectLst>
            <a:outerShdw blurRad="25400" dist="25400" dir="2700000" rotWithShape="0">
              <a:srgbClr val="FFFFFF">
                <a:alpha val="75000"/>
              </a:srgbClr>
            </a:outerShdw>
          </a:effectLst>
        </p:spPr>
        <p:txBody>
          <a:bodyPr lIns="38100" tIns="38100" rIns="38100" bIns="38100" anchor="t">
            <a:noAutofit/>
          </a:bodyPr>
          <a:lstStyle>
            <a:lvl1pPr marL="432911" indent="-265748" defTabSz="640080">
              <a:spcBef>
                <a:spcPts val="2250"/>
              </a:spcBef>
              <a:buClr>
                <a:srgbClr val="371A94"/>
              </a:buClr>
              <a:buSzPct val="125000"/>
              <a:buFont typeface="Chalkboard"/>
              <a:defRPr>
                <a:solidFill>
                  <a:srgbClr val="371A94"/>
                </a:solidFill>
                <a:uFill>
                  <a:solidFill>
                    <a:srgbClr val="371A94"/>
                  </a:solidFill>
                </a:uFill>
                <a:latin typeface="Chalkboard"/>
                <a:ea typeface="Chalkboard"/>
                <a:cs typeface="Chalkboard"/>
                <a:sym typeface="Chalkboard"/>
              </a:defRPr>
            </a:lvl1pPr>
            <a:lvl2pPr marL="790098" indent="-264318" defTabSz="640080">
              <a:spcBef>
                <a:spcPts val="180"/>
              </a:spcBef>
              <a:buClr>
                <a:srgbClr val="56533A"/>
              </a:buClr>
              <a:buSzPct val="94000"/>
              <a:buFont typeface="Zapf Dingbats"/>
              <a:buChar char="➡"/>
              <a:defRPr sz="2340">
                <a:solidFill>
                  <a:srgbClr val="56533A"/>
                </a:solidFill>
                <a:uFill>
                  <a:solidFill>
                    <a:srgbClr val="56533A"/>
                  </a:solidFill>
                </a:uFill>
                <a:latin typeface="Chalkboard"/>
                <a:ea typeface="Chalkboard"/>
                <a:cs typeface="Chalkboard"/>
                <a:sym typeface="Chalkboard"/>
              </a:defRPr>
            </a:lvl2pPr>
            <a:lvl3pPr marL="1155858" indent="-264318" defTabSz="640080">
              <a:spcBef>
                <a:spcPts val="180"/>
              </a:spcBef>
              <a:buClr>
                <a:srgbClr val="56533A"/>
              </a:buClr>
              <a:buSzPct val="104000"/>
              <a:buFont typeface="Lucida Grande"/>
              <a:buChar char="‣"/>
              <a:defRPr sz="1800">
                <a:solidFill>
                  <a:srgbClr val="56533A"/>
                </a:solidFill>
                <a:uFill>
                  <a:solidFill>
                    <a:srgbClr val="56533A"/>
                  </a:solidFill>
                </a:uFill>
                <a:latin typeface="Chalkboard"/>
                <a:ea typeface="Chalkboard"/>
                <a:cs typeface="Chalkboard"/>
                <a:sym typeface="Chalkboard"/>
              </a:defRPr>
            </a:lvl3pPr>
            <a:lvl4pPr marL="1521618" indent="-264318" defTabSz="640080">
              <a:spcBef>
                <a:spcPts val="180"/>
              </a:spcBef>
              <a:buClr>
                <a:srgbClr val="56533A"/>
              </a:buClr>
              <a:buSzPct val="125000"/>
              <a:buFont typeface="Chalkboard"/>
              <a:defRPr sz="1260">
                <a:solidFill>
                  <a:srgbClr val="56533A"/>
                </a:solidFill>
                <a:uFill>
                  <a:solidFill>
                    <a:srgbClr val="56533A"/>
                  </a:solidFill>
                </a:uFill>
                <a:latin typeface="Chalkboard"/>
                <a:ea typeface="Chalkboard"/>
                <a:cs typeface="Chalkboard"/>
                <a:sym typeface="Chalkboard"/>
              </a:defRPr>
            </a:lvl4pPr>
            <a:lvl5pPr marL="1887378" indent="-264318" defTabSz="640080">
              <a:spcBef>
                <a:spcPts val="180"/>
              </a:spcBef>
              <a:buClr>
                <a:srgbClr val="56533A"/>
              </a:buClr>
              <a:buSzPct val="125000"/>
              <a:buFont typeface="Chalkboard"/>
              <a:defRPr sz="1260">
                <a:solidFill>
                  <a:srgbClr val="56533A"/>
                </a:solidFill>
                <a:uFill>
                  <a:solidFill>
                    <a:srgbClr val="56533A"/>
                  </a:solidFill>
                </a:uFill>
                <a:latin typeface="Chalkboard"/>
                <a:ea typeface="Chalkboard"/>
                <a:cs typeface="Chalkboard"/>
                <a:sym typeface="Chalkboard"/>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37764387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22" name="Shape 122"/>
          <p:cNvSpPr>
            <a:spLocks noGrp="1"/>
          </p:cNvSpPr>
          <p:nvPr>
            <p:ph type="title"/>
          </p:nvPr>
        </p:nvSpPr>
        <p:spPr>
          <a:prstGeom prst="rect">
            <a:avLst/>
          </a:prstGeom>
        </p:spPr>
        <p:txBody>
          <a:bodyPr/>
          <a:lstStyle/>
          <a:p>
            <a:r>
              <a:t>Title Text</a:t>
            </a:r>
          </a:p>
        </p:txBody>
      </p:sp>
      <p:sp>
        <p:nvSpPr>
          <p:cNvPr id="123" name="Shape 123"/>
          <p:cNvSpPr>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71497572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r>
              <a:rPr lang="tr-TR" smtClean="0"/>
              <a:t>TTP10- CERN</a:t>
            </a:r>
            <a:endParaRPr lang="tr-TR"/>
          </a:p>
        </p:txBody>
      </p:sp>
      <p:sp>
        <p:nvSpPr>
          <p:cNvPr id="5" name="4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r>
              <a:rPr lang="tr-TR" smtClean="0"/>
              <a:t>TTP10- CERN</a:t>
            </a:r>
            <a:endParaRPr lang="tr-TR"/>
          </a:p>
        </p:txBody>
      </p:sp>
      <p:sp>
        <p:nvSpPr>
          <p:cNvPr id="5" name="4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r>
              <a:rPr lang="tr-TR" smtClean="0"/>
              <a:t>TTP10- CERN</a:t>
            </a:r>
            <a:endParaRPr lang="tr-TR"/>
          </a:p>
        </p:txBody>
      </p:sp>
      <p:sp>
        <p:nvSpPr>
          <p:cNvPr id="6" name="5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7" name="6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r>
              <a:rPr lang="tr-TR" smtClean="0"/>
              <a:t>TTP10- CERN</a:t>
            </a:r>
            <a:endParaRPr lang="tr-TR"/>
          </a:p>
        </p:txBody>
      </p:sp>
      <p:sp>
        <p:nvSpPr>
          <p:cNvPr id="8" name="7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9" name="8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r>
              <a:rPr lang="tr-TR" smtClean="0"/>
              <a:t>TTP10- CERN</a:t>
            </a:r>
            <a:endParaRPr lang="tr-TR"/>
          </a:p>
        </p:txBody>
      </p:sp>
      <p:sp>
        <p:nvSpPr>
          <p:cNvPr id="4" name="3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5" name="4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a:xfrm>
            <a:off x="35496" y="6520259"/>
            <a:ext cx="2133600" cy="365125"/>
          </a:xfrm>
        </p:spPr>
        <p:txBody>
          <a:bodyPr/>
          <a:lstStyle/>
          <a:p>
            <a:r>
              <a:rPr lang="tr-TR" smtClean="0"/>
              <a:t>TTP10- CERN</a:t>
            </a:r>
            <a:endParaRPr lang="tr-TR"/>
          </a:p>
        </p:txBody>
      </p:sp>
      <p:sp>
        <p:nvSpPr>
          <p:cNvPr id="3" name="2 Altbilgi Yer Tutucusu"/>
          <p:cNvSpPr>
            <a:spLocks noGrp="1"/>
          </p:cNvSpPr>
          <p:nvPr>
            <p:ph type="ftr" sz="quarter" idx="11"/>
          </p:nvPr>
        </p:nvSpPr>
        <p:spPr>
          <a:xfrm>
            <a:off x="3124200" y="6520259"/>
            <a:ext cx="2895600" cy="365125"/>
          </a:xfrm>
        </p:spPr>
        <p:txBody>
          <a:bodyPr/>
          <a:lstStyle/>
          <a:p>
            <a:r>
              <a:rPr lang="tr-TR" smtClean="0"/>
              <a:t>Serkant Ali Çetin - İstanbul Bilgi Üniversitesi</a:t>
            </a:r>
            <a:endParaRPr lang="tr-TR"/>
          </a:p>
        </p:txBody>
      </p:sp>
      <p:sp>
        <p:nvSpPr>
          <p:cNvPr id="4" name="3 Slayt Numarası Yer Tutucusu"/>
          <p:cNvSpPr>
            <a:spLocks noGrp="1"/>
          </p:cNvSpPr>
          <p:nvPr>
            <p:ph type="sldNum" sz="quarter" idx="12"/>
          </p:nvPr>
        </p:nvSpPr>
        <p:spPr>
          <a:xfrm>
            <a:off x="6974904" y="6520259"/>
            <a:ext cx="2133600" cy="365125"/>
          </a:xfrm>
        </p:spPr>
        <p:txBody>
          <a:bodyPr/>
          <a:lstStyle/>
          <a:p>
            <a:fld id="{52BC141D-2607-48E4-950F-B7461F5E6D62}"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r>
              <a:rPr lang="tr-TR" smtClean="0"/>
              <a:t>TTP10- CERN</a:t>
            </a:r>
            <a:endParaRPr lang="tr-TR"/>
          </a:p>
        </p:txBody>
      </p:sp>
      <p:sp>
        <p:nvSpPr>
          <p:cNvPr id="6" name="5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7" name="6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r>
              <a:rPr lang="tr-TR" smtClean="0"/>
              <a:t>TTP10- CERN</a:t>
            </a:r>
            <a:endParaRPr lang="tr-TR"/>
          </a:p>
        </p:txBody>
      </p:sp>
      <p:sp>
        <p:nvSpPr>
          <p:cNvPr id="6" name="5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7" name="6 Slayt Numarası Yer Tutucusu"/>
          <p:cNvSpPr>
            <a:spLocks noGrp="1"/>
          </p:cNvSpPr>
          <p:nvPr>
            <p:ph type="sldNum" sz="quarter" idx="12"/>
          </p:nvPr>
        </p:nvSpPr>
        <p:spPr/>
        <p:txBody>
          <a:bodyPr/>
          <a:lstStyle/>
          <a:p>
            <a:fld id="{52BC141D-2607-48E4-950F-B7461F5E6D62}"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tr-TR" smtClean="0"/>
              <a:t>TTP10- CERN</a:t>
            </a:r>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Serkant Ali Çetin - İstanbul Bilgi Üniversitesi</a:t>
            </a: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BC141D-2607-48E4-950F-B7461F5E6D62}"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jpeg"/><Relationship Id="rId1" Type="http://schemas.openxmlformats.org/officeDocument/2006/relationships/slideLayout" Target="../slideLayouts/slideLayout13.xml"/><Relationship Id="rId2"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1" Type="http://schemas.openxmlformats.org/officeDocument/2006/relationships/slideLayout" Target="../slideLayouts/slideLayout13.xml"/><Relationship Id="rId2"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jpeg"/><Relationship Id="rId1" Type="http://schemas.openxmlformats.org/officeDocument/2006/relationships/slideLayout" Target="../slideLayouts/slideLayout13.xml"/><Relationship Id="rId2"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9.jpe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6" Type="http://schemas.openxmlformats.org/officeDocument/2006/relationships/image" Target="../media/image54.png"/><Relationship Id="rId1" Type="http://schemas.openxmlformats.org/officeDocument/2006/relationships/slideLayout" Target="../slideLayouts/slideLayout13.xml"/><Relationship Id="rId2" Type="http://schemas.openxmlformats.org/officeDocument/2006/relationships/image" Target="../media/image50.png"/></Relationships>
</file>

<file path=ppt/slides/_rels/slide2.xml.rels><?xml version="1.0" encoding="UTF-8" standalone="yes"?>
<Relationships xmlns="http://schemas.openxmlformats.org/package/2006/relationships"><Relationship Id="rId11" Type="http://schemas.openxmlformats.org/officeDocument/2006/relationships/image" Target="../media/image8.jpeg"/><Relationship Id="rId12" Type="http://schemas.openxmlformats.org/officeDocument/2006/relationships/hyperlink" Target="http://cdsweb.cern.ch/record/905939" TargetMode="External"/><Relationship Id="rId13" Type="http://schemas.openxmlformats.org/officeDocument/2006/relationships/image" Target="../media/image9.jpeg"/><Relationship Id="rId14" Type="http://schemas.openxmlformats.org/officeDocument/2006/relationships/image" Target="../media/image10.jpeg"/><Relationship Id="rId15" Type="http://schemas.openxmlformats.org/officeDocument/2006/relationships/hyperlink" Target="http://cdsweb.cern.ch/record/42134" TargetMode="External"/><Relationship Id="rId16" Type="http://schemas.openxmlformats.org/officeDocument/2006/relationships/image" Target="../media/image11.jpeg"/><Relationship Id="rId17" Type="http://schemas.openxmlformats.org/officeDocument/2006/relationships/image" Target="../media/image12.jpeg"/><Relationship Id="rId18"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hyperlink" Target="http://cdsweb.cern.ch/search?recid=39312" TargetMode="External"/><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hyperlink" Target="http://cdsweb.cern.ch/record/998569" TargetMode="External"/><Relationship Id="rId8" Type="http://schemas.openxmlformats.org/officeDocument/2006/relationships/image" Target="../media/image6.jpeg"/><Relationship Id="rId9" Type="http://schemas.openxmlformats.org/officeDocument/2006/relationships/hyperlink" Target="http://cdsweb.cern.ch/record/1043639" TargetMode="External"/><Relationship Id="rId10"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5.png"/><Relationship Id="rId3" Type="http://schemas.openxmlformats.org/officeDocument/2006/relationships/image" Target="../media/image5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6.png"/><Relationship Id="rId3" Type="http://schemas.openxmlformats.org/officeDocument/2006/relationships/image" Target="../media/image5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 Id="rId3" Type="http://schemas.openxmlformats.org/officeDocument/2006/relationships/image" Target="../media/image5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0.jpeg"/><Relationship Id="rId3" Type="http://schemas.openxmlformats.org/officeDocument/2006/relationships/image" Target="../media/image61.png"/></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1" Type="http://schemas.openxmlformats.org/officeDocument/2006/relationships/slideLayout" Target="../slideLayouts/slideLayout14.xml"/><Relationship Id="rId2"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1" Type="http://schemas.openxmlformats.org/officeDocument/2006/relationships/slideLayout" Target="../slideLayouts/slideLayout14.xml"/><Relationship Id="rId2" Type="http://schemas.openxmlformats.org/officeDocument/2006/relationships/image" Target="../media/image67.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7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1.png"/><Relationship Id="rId3" Type="http://schemas.openxmlformats.org/officeDocument/2006/relationships/image" Target="../media/image7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2.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4.png"/><Relationship Id="rId3" Type="http://schemas.openxmlformats.org/officeDocument/2006/relationships/image" Target="../media/image75.png"/></Relationships>
</file>

<file path=ppt/slides/_rels/slide31.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1" Type="http://schemas.openxmlformats.org/officeDocument/2006/relationships/slideLayout" Target="../slideLayouts/slideLayout7.xml"/><Relationship Id="rId2" Type="http://schemas.openxmlformats.org/officeDocument/2006/relationships/image" Target="../media/image7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 Id="rId3" Type="http://schemas.openxmlformats.org/officeDocument/2006/relationships/image" Target="../media/image80.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image" Target="../media/image83.png"/><Relationship Id="rId6" Type="http://schemas.openxmlformats.org/officeDocument/2006/relationships/image" Target="../media/image84.png"/><Relationship Id="rId7" Type="http://schemas.openxmlformats.org/officeDocument/2006/relationships/image" Target="../media/image85.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1.png"/><Relationship Id="rId5" Type="http://schemas.openxmlformats.org/officeDocument/2006/relationships/image" Target="../media/image87.png"/><Relationship Id="rId6" Type="http://schemas.openxmlformats.org/officeDocument/2006/relationships/image" Target="../media/image88.png"/><Relationship Id="rId7" Type="http://schemas.openxmlformats.org/officeDocument/2006/relationships/image" Target="../media/image89.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6.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91.png"/><Relationship Id="rId5" Type="http://schemas.openxmlformats.org/officeDocument/2006/relationships/image" Target="../media/image92.png"/><Relationship Id="rId6" Type="http://schemas.openxmlformats.org/officeDocument/2006/relationships/image" Target="../media/image93.png"/><Relationship Id="rId7" Type="http://schemas.openxmlformats.org/officeDocument/2006/relationships/image" Target="../media/image94.png"/><Relationship Id="rId1" Type="http://schemas.openxmlformats.org/officeDocument/2006/relationships/slideLayout" Target="../slideLayouts/slideLayout7.xml"/><Relationship Id="rId2" Type="http://schemas.openxmlformats.org/officeDocument/2006/relationships/image" Target="../media/image90.png"/></Relationships>
</file>

<file path=ppt/slides/_rels/slide37.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97.png"/><Relationship Id="rId5" Type="http://schemas.openxmlformats.org/officeDocument/2006/relationships/image" Target="../media/image98.png"/><Relationship Id="rId1" Type="http://schemas.openxmlformats.org/officeDocument/2006/relationships/slideLayout" Target="../slideLayouts/slideLayout7.xml"/><Relationship Id="rId2" Type="http://schemas.openxmlformats.org/officeDocument/2006/relationships/image" Target="../media/image95.png"/></Relationships>
</file>

<file path=ppt/slides/_rels/slide38.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1" Type="http://schemas.openxmlformats.org/officeDocument/2006/relationships/slideLayout" Target="../slideLayouts/slideLayout7.xml"/><Relationship Id="rId2" Type="http://schemas.openxmlformats.org/officeDocument/2006/relationships/image" Target="../media/image99.png"/></Relationships>
</file>

<file path=ppt/slides/_rels/slide39.xml.rels><?xml version="1.0" encoding="UTF-8" standalone="yes"?>
<Relationships xmlns="http://schemas.openxmlformats.org/package/2006/relationships"><Relationship Id="rId3" Type="http://schemas.openxmlformats.org/officeDocument/2006/relationships/image" Target="../media/image103.png"/><Relationship Id="rId4" Type="http://schemas.openxmlformats.org/officeDocument/2006/relationships/image" Target="../media/image104.png"/><Relationship Id="rId5" Type="http://schemas.openxmlformats.org/officeDocument/2006/relationships/image" Target="../media/image105.png"/><Relationship Id="rId6" Type="http://schemas.openxmlformats.org/officeDocument/2006/relationships/image" Target="../media/image106.png"/><Relationship Id="rId7" Type="http://schemas.openxmlformats.org/officeDocument/2006/relationships/image" Target="../media/image107.png"/><Relationship Id="rId8" Type="http://schemas.openxmlformats.org/officeDocument/2006/relationships/image" Target="../media/image108.png"/><Relationship Id="rId9" Type="http://schemas.openxmlformats.org/officeDocument/2006/relationships/image" Target="../media/image109.png"/><Relationship Id="rId1" Type="http://schemas.openxmlformats.org/officeDocument/2006/relationships/slideLayout" Target="../slideLayouts/slideLayout7.xml"/><Relationship Id="rId2" Type="http://schemas.openxmlformats.org/officeDocument/2006/relationships/image" Target="../media/image1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6" Type="http://schemas.openxmlformats.org/officeDocument/2006/relationships/image" Target="../media/image114.png"/><Relationship Id="rId7" Type="http://schemas.openxmlformats.org/officeDocument/2006/relationships/image" Target="../media/image115.png"/><Relationship Id="rId1" Type="http://schemas.openxmlformats.org/officeDocument/2006/relationships/slideLayout" Target="../slideLayouts/slideLayout7.xml"/><Relationship Id="rId2" Type="http://schemas.openxmlformats.org/officeDocument/2006/relationships/image" Target="../media/image110.png"/></Relationships>
</file>

<file path=ppt/slides/_rels/slide41.xml.rels><?xml version="1.0" encoding="UTF-8" standalone="yes"?>
<Relationships xmlns="http://schemas.openxmlformats.org/package/2006/relationships"><Relationship Id="rId3" Type="http://schemas.openxmlformats.org/officeDocument/2006/relationships/image" Target="../media/image117.png"/><Relationship Id="rId4" Type="http://schemas.openxmlformats.org/officeDocument/2006/relationships/image" Target="../media/image118.png"/><Relationship Id="rId5" Type="http://schemas.openxmlformats.org/officeDocument/2006/relationships/image" Target="../media/image119.png"/><Relationship Id="rId6" Type="http://schemas.openxmlformats.org/officeDocument/2006/relationships/image" Target="../media/image120.png"/><Relationship Id="rId1" Type="http://schemas.openxmlformats.org/officeDocument/2006/relationships/slideLayout" Target="../slideLayouts/slideLayout7.xml"/><Relationship Id="rId2" Type="http://schemas.openxmlformats.org/officeDocument/2006/relationships/image" Target="../media/image116.png"/></Relationships>
</file>

<file path=ppt/slides/_rels/slide42.xml.rels><?xml version="1.0" encoding="UTF-8" standalone="yes"?>
<Relationships xmlns="http://schemas.openxmlformats.org/package/2006/relationships"><Relationship Id="rId3" Type="http://schemas.openxmlformats.org/officeDocument/2006/relationships/image" Target="../media/image122.png"/><Relationship Id="rId4" Type="http://schemas.openxmlformats.org/officeDocument/2006/relationships/image" Target="../media/image123.png"/><Relationship Id="rId1" Type="http://schemas.openxmlformats.org/officeDocument/2006/relationships/slideLayout" Target="../slideLayouts/slideLayout7.xml"/><Relationship Id="rId2" Type="http://schemas.openxmlformats.org/officeDocument/2006/relationships/image" Target="../media/image121.png"/></Relationships>
</file>

<file path=ppt/slides/_rels/slide43.xml.rels><?xml version="1.0" encoding="UTF-8" standalone="yes"?>
<Relationships xmlns="http://schemas.openxmlformats.org/package/2006/relationships"><Relationship Id="rId3" Type="http://schemas.openxmlformats.org/officeDocument/2006/relationships/image" Target="../media/image125.png"/><Relationship Id="rId4" Type="http://schemas.openxmlformats.org/officeDocument/2006/relationships/image" Target="../media/image126.png"/><Relationship Id="rId5" Type="http://schemas.openxmlformats.org/officeDocument/2006/relationships/image" Target="../media/image127.png"/><Relationship Id="rId6" Type="http://schemas.openxmlformats.org/officeDocument/2006/relationships/image" Target="../media/image128.png"/><Relationship Id="rId7" Type="http://schemas.openxmlformats.org/officeDocument/2006/relationships/image" Target="../media/image129.png"/><Relationship Id="rId8" Type="http://schemas.openxmlformats.org/officeDocument/2006/relationships/image" Target="../media/image130.png"/><Relationship Id="rId1" Type="http://schemas.openxmlformats.org/officeDocument/2006/relationships/slideLayout" Target="../slideLayouts/slideLayout7.xml"/><Relationship Id="rId2" Type="http://schemas.openxmlformats.org/officeDocument/2006/relationships/image" Target="../media/image124.png"/></Relationships>
</file>

<file path=ppt/slides/_rels/slide44.xml.rels><?xml version="1.0" encoding="UTF-8" standalone="yes"?>
<Relationships xmlns="http://schemas.openxmlformats.org/package/2006/relationships"><Relationship Id="rId3" Type="http://schemas.openxmlformats.org/officeDocument/2006/relationships/image" Target="../media/image132.png"/><Relationship Id="rId4" Type="http://schemas.openxmlformats.org/officeDocument/2006/relationships/image" Target="../media/image133.png"/><Relationship Id="rId5" Type="http://schemas.openxmlformats.org/officeDocument/2006/relationships/image" Target="../media/image128.png"/><Relationship Id="rId6" Type="http://schemas.openxmlformats.org/officeDocument/2006/relationships/image" Target="../media/image134.png"/><Relationship Id="rId1" Type="http://schemas.openxmlformats.org/officeDocument/2006/relationships/slideLayout" Target="../slideLayouts/slideLayout7.xml"/><Relationship Id="rId2" Type="http://schemas.openxmlformats.org/officeDocument/2006/relationships/image" Target="../media/image1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6.png"/></Relationships>
</file>

<file path=ppt/slides/_rels/slide48.xml.rels><?xml version="1.0" encoding="UTF-8" standalone="yes"?>
<Relationships xmlns="http://schemas.openxmlformats.org/package/2006/relationships"><Relationship Id="rId3" Type="http://schemas.openxmlformats.org/officeDocument/2006/relationships/image" Target="../media/image138.tiff"/><Relationship Id="rId4" Type="http://schemas.openxmlformats.org/officeDocument/2006/relationships/image" Target="../media/image139.JPG"/><Relationship Id="rId1" Type="http://schemas.openxmlformats.org/officeDocument/2006/relationships/slideLayout" Target="../slideLayouts/slideLayout2.xml"/><Relationship Id="rId2" Type="http://schemas.openxmlformats.org/officeDocument/2006/relationships/image" Target="../media/image137.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0.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3" Type="http://schemas.openxmlformats.org/officeDocument/2006/relationships/image" Target="../media/image142.jpg"/><Relationship Id="rId4" Type="http://schemas.openxmlformats.org/officeDocument/2006/relationships/image" Target="../media/image143.jpg"/><Relationship Id="rId5" Type="http://schemas.openxmlformats.org/officeDocument/2006/relationships/image" Target="../media/image144.jpg"/><Relationship Id="rId1" Type="http://schemas.openxmlformats.org/officeDocument/2006/relationships/slideLayout" Target="../slideLayouts/slideLayout6.xml"/><Relationship Id="rId2" Type="http://schemas.openxmlformats.org/officeDocument/2006/relationships/image" Target="../media/image141.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6.jpe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png"/><Relationship Id="rId6" Type="http://schemas.openxmlformats.org/officeDocument/2006/relationships/image" Target="../media/image31.jpeg"/><Relationship Id="rId7" Type="http://schemas.openxmlformats.org/officeDocument/2006/relationships/image" Target="../media/image32.png"/><Relationship Id="rId1" Type="http://schemas.openxmlformats.org/officeDocument/2006/relationships/slideLayout" Target="../slideLayouts/slideLayout13.xml"/><Relationship Id="rId2"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13.xml"/><Relationship Id="rId2"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1310903"/>
            <a:ext cx="7772400" cy="1470025"/>
          </a:xfrm>
        </p:spPr>
        <p:txBody>
          <a:bodyPr>
            <a:normAutofit fontScale="90000"/>
          </a:bodyPr>
          <a:lstStyle/>
          <a:p>
            <a:r>
              <a:rPr lang="tr-TR" dirty="0" smtClean="0"/>
              <a:t>Deneysel Parçacık Fiziği Araştırmalarının</a:t>
            </a:r>
            <a:br>
              <a:rPr lang="tr-TR" dirty="0" smtClean="0"/>
            </a:br>
            <a:r>
              <a:rPr lang="tr-TR" dirty="0" smtClean="0"/>
              <a:t>Tetiklediği Diğer Uygulamalar</a:t>
            </a:r>
            <a:endParaRPr lang="tr-TR" dirty="0"/>
          </a:p>
        </p:txBody>
      </p:sp>
      <p:sp>
        <p:nvSpPr>
          <p:cNvPr id="3" name="2 Alt Başlık"/>
          <p:cNvSpPr>
            <a:spLocks noGrp="1"/>
          </p:cNvSpPr>
          <p:nvPr>
            <p:ph type="subTitle" idx="1"/>
          </p:nvPr>
        </p:nvSpPr>
        <p:spPr>
          <a:xfrm>
            <a:off x="1371600" y="4725144"/>
            <a:ext cx="6400800" cy="1152128"/>
          </a:xfrm>
        </p:spPr>
        <p:txBody>
          <a:bodyPr>
            <a:normAutofit/>
          </a:bodyPr>
          <a:lstStyle/>
          <a:p>
            <a:r>
              <a:rPr lang="tr-TR" b="1" smtClean="0">
                <a:solidFill>
                  <a:schemeClr val="tx1">
                    <a:lumMod val="65000"/>
                    <a:lumOff val="35000"/>
                  </a:schemeClr>
                </a:solidFill>
              </a:rPr>
              <a:t>Serkant</a:t>
            </a:r>
            <a:r>
              <a:rPr lang="tr-TR" b="1" dirty="0" smtClean="0">
                <a:solidFill>
                  <a:schemeClr val="tx1">
                    <a:lumMod val="65000"/>
                    <a:lumOff val="35000"/>
                  </a:schemeClr>
                </a:solidFill>
              </a:rPr>
              <a:t> </a:t>
            </a:r>
            <a:r>
              <a:rPr lang="tr-TR" b="1" dirty="0" smtClean="0">
                <a:solidFill>
                  <a:schemeClr val="tx1">
                    <a:lumMod val="65000"/>
                    <a:lumOff val="35000"/>
                  </a:schemeClr>
                </a:solidFill>
              </a:rPr>
              <a:t>Ali Çetin</a:t>
            </a:r>
          </a:p>
          <a:p>
            <a:r>
              <a:rPr lang="tr-TR" sz="2200" dirty="0" err="1" smtClean="0">
                <a:solidFill>
                  <a:schemeClr val="tx1">
                    <a:lumMod val="65000"/>
                    <a:lumOff val="35000"/>
                  </a:schemeClr>
                </a:solidFill>
              </a:rPr>
              <a:t>serkant</a:t>
            </a:r>
            <a:r>
              <a:rPr lang="tr-TR" sz="2200" dirty="0" smtClean="0">
                <a:solidFill>
                  <a:schemeClr val="tx1">
                    <a:lumMod val="65000"/>
                    <a:lumOff val="35000"/>
                  </a:schemeClr>
                </a:solidFill>
              </a:rPr>
              <a:t>.</a:t>
            </a:r>
            <a:r>
              <a:rPr lang="tr-TR" sz="2200" dirty="0" err="1" smtClean="0">
                <a:solidFill>
                  <a:schemeClr val="tx1">
                    <a:lumMod val="65000"/>
                    <a:lumOff val="35000"/>
                  </a:schemeClr>
                </a:solidFill>
              </a:rPr>
              <a:t>cetin</a:t>
            </a:r>
            <a:r>
              <a:rPr lang="tr-TR" sz="2200" dirty="0" smtClean="0">
                <a:solidFill>
                  <a:schemeClr val="tx1">
                    <a:lumMod val="65000"/>
                    <a:lumOff val="35000"/>
                  </a:schemeClr>
                </a:solidFill>
              </a:rPr>
              <a:t>@bilgi.edu.tr</a:t>
            </a:r>
            <a:endParaRPr lang="tr-TR" sz="2200" dirty="0">
              <a:solidFill>
                <a:schemeClr val="tx1">
                  <a:lumMod val="65000"/>
                  <a:lumOff val="35000"/>
                </a:schemeClr>
              </a:solidFill>
            </a:endParaRPr>
          </a:p>
        </p:txBody>
      </p:sp>
      <p:pic>
        <p:nvPicPr>
          <p:cNvPr id="7" name="6 Resim" descr="YUKSEK-ENERJI-FIZIGI-logo-160219-final-01.jpg"/>
          <p:cNvPicPr>
            <a:picLocks noChangeAspect="1"/>
          </p:cNvPicPr>
          <p:nvPr/>
        </p:nvPicPr>
        <p:blipFill>
          <a:blip r:embed="rId2" cstate="print"/>
          <a:srcRect t="9412" b="15193"/>
          <a:stretch>
            <a:fillRect/>
          </a:stretch>
        </p:blipFill>
        <p:spPr>
          <a:xfrm>
            <a:off x="3353950" y="5733256"/>
            <a:ext cx="2442186" cy="100811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grpSp>
        <p:nvGrpSpPr>
          <p:cNvPr id="2" name="11 Grup"/>
          <p:cNvGrpSpPr>
            <a:grpSpLocks/>
          </p:cNvGrpSpPr>
          <p:nvPr/>
        </p:nvGrpSpPr>
        <p:grpSpPr bwMode="auto">
          <a:xfrm>
            <a:off x="467544" y="935089"/>
            <a:ext cx="7991582" cy="5230215"/>
            <a:chOff x="467544" y="1448598"/>
            <a:chExt cx="7560840" cy="4725998"/>
          </a:xfrm>
        </p:grpSpPr>
        <p:pic>
          <p:nvPicPr>
            <p:cNvPr id="130060" name="Picture 2"/>
            <p:cNvPicPr>
              <a:picLocks noChangeAspect="1" noChangeArrowheads="1"/>
            </p:cNvPicPr>
            <p:nvPr/>
          </p:nvPicPr>
          <p:blipFill>
            <a:blip r:embed="rId2" cstate="print"/>
            <a:srcRect t="11613" b="66455"/>
            <a:stretch>
              <a:fillRect/>
            </a:stretch>
          </p:blipFill>
          <p:spPr bwMode="auto">
            <a:xfrm>
              <a:off x="467544" y="1448598"/>
              <a:ext cx="7560840" cy="1223962"/>
            </a:xfrm>
            <a:prstGeom prst="rect">
              <a:avLst/>
            </a:prstGeom>
            <a:noFill/>
            <a:ln w="9525">
              <a:noFill/>
              <a:miter lim="800000"/>
              <a:headEnd/>
              <a:tailEnd/>
            </a:ln>
          </p:spPr>
        </p:pic>
        <p:sp>
          <p:nvSpPr>
            <p:cNvPr id="130061" name="8 Metin kutusu"/>
            <p:cNvSpPr txBox="1">
              <a:spLocks noChangeArrowheads="1"/>
            </p:cNvSpPr>
            <p:nvPr/>
          </p:nvSpPr>
          <p:spPr bwMode="auto">
            <a:xfrm>
              <a:off x="2123728" y="5805264"/>
              <a:ext cx="5760640" cy="369332"/>
            </a:xfrm>
            <a:prstGeom prst="rect">
              <a:avLst/>
            </a:prstGeom>
            <a:solidFill>
              <a:schemeClr val="bg1"/>
            </a:solidFill>
            <a:ln w="9525">
              <a:noFill/>
              <a:miter lim="800000"/>
              <a:headEnd/>
              <a:tailEnd/>
            </a:ln>
          </p:spPr>
          <p:txBody>
            <a:bodyPr>
              <a:spAutoFit/>
            </a:bodyPr>
            <a:lstStyle/>
            <a:p>
              <a:endParaRPr lang="tr-TR"/>
            </a:p>
          </p:txBody>
        </p:sp>
      </p:grpSp>
      <p:grpSp>
        <p:nvGrpSpPr>
          <p:cNvPr id="3" name="13 Grup"/>
          <p:cNvGrpSpPr>
            <a:grpSpLocks/>
          </p:cNvGrpSpPr>
          <p:nvPr/>
        </p:nvGrpSpPr>
        <p:grpSpPr bwMode="auto">
          <a:xfrm>
            <a:off x="539552" y="72157"/>
            <a:ext cx="7993261" cy="6434138"/>
            <a:chOff x="387152" y="360458"/>
            <a:chExt cx="7560840" cy="5814138"/>
          </a:xfrm>
        </p:grpSpPr>
        <p:pic>
          <p:nvPicPr>
            <p:cNvPr id="15" name="Picture 2"/>
            <p:cNvPicPr>
              <a:picLocks noChangeAspect="1" noChangeArrowheads="1"/>
            </p:cNvPicPr>
            <p:nvPr/>
          </p:nvPicPr>
          <p:blipFill>
            <a:blip r:embed="rId2" cstate="print"/>
            <a:srcRect b="87889"/>
            <a:stretch>
              <a:fillRect/>
            </a:stretch>
          </p:blipFill>
          <p:spPr bwMode="auto">
            <a:xfrm>
              <a:off x="387152" y="360458"/>
              <a:ext cx="7560840" cy="676358"/>
            </a:xfrm>
            <a:prstGeom prst="rect">
              <a:avLst/>
            </a:prstGeom>
            <a:ln>
              <a:noFill/>
            </a:ln>
            <a:effectLst>
              <a:outerShdw blurRad="292100" dist="139700" dir="2700000" algn="tl" rotWithShape="0">
                <a:srgbClr val="333333">
                  <a:alpha val="65000"/>
                </a:srgbClr>
              </a:outerShdw>
            </a:effectLst>
          </p:spPr>
        </p:pic>
        <p:sp>
          <p:nvSpPr>
            <p:cNvPr id="130059" name="15 Metin kutusu"/>
            <p:cNvSpPr txBox="1">
              <a:spLocks noChangeArrowheads="1"/>
            </p:cNvSpPr>
            <p:nvPr/>
          </p:nvSpPr>
          <p:spPr bwMode="auto">
            <a:xfrm>
              <a:off x="2123728" y="5805264"/>
              <a:ext cx="5760640" cy="369332"/>
            </a:xfrm>
            <a:prstGeom prst="rect">
              <a:avLst/>
            </a:prstGeom>
            <a:solidFill>
              <a:schemeClr val="bg1"/>
            </a:solidFill>
            <a:ln w="9525">
              <a:noFill/>
              <a:miter lim="800000"/>
              <a:headEnd/>
              <a:tailEnd/>
            </a:ln>
          </p:spPr>
          <p:txBody>
            <a:bodyPr>
              <a:spAutoFit/>
            </a:bodyPr>
            <a:lstStyle/>
            <a:p>
              <a:endParaRPr lang="tr-TR"/>
            </a:p>
          </p:txBody>
        </p:sp>
      </p:grpSp>
      <p:sp>
        <p:nvSpPr>
          <p:cNvPr id="14" name="13 Veri Yer Tutucusu"/>
          <p:cNvSpPr>
            <a:spLocks noGrp="1"/>
          </p:cNvSpPr>
          <p:nvPr>
            <p:ph type="dt" sz="half" idx="10"/>
          </p:nvPr>
        </p:nvSpPr>
        <p:spPr>
          <a:xfrm>
            <a:off x="-36512" y="6592267"/>
            <a:ext cx="2133600" cy="365125"/>
          </a:xfrm>
        </p:spPr>
        <p:txBody>
          <a:bodyPr/>
          <a:lstStyle/>
          <a:p>
            <a:pPr>
              <a:defRPr/>
            </a:pPr>
            <a:r>
              <a:rPr lang="tr-TR" smtClean="0"/>
              <a:t>TTP10- CERN</a:t>
            </a:r>
            <a:endParaRPr lang="tr-TR"/>
          </a:p>
        </p:txBody>
      </p:sp>
      <p:sp>
        <p:nvSpPr>
          <p:cNvPr id="16" name="15 Slayt Numarası Yer Tutucusu"/>
          <p:cNvSpPr>
            <a:spLocks noGrp="1"/>
          </p:cNvSpPr>
          <p:nvPr>
            <p:ph type="sldNum" sz="quarter" idx="12"/>
          </p:nvPr>
        </p:nvSpPr>
        <p:spPr>
          <a:xfrm>
            <a:off x="6902896" y="6592267"/>
            <a:ext cx="2133600" cy="365125"/>
          </a:xfrm>
        </p:spPr>
        <p:txBody>
          <a:bodyPr/>
          <a:lstStyle/>
          <a:p>
            <a:pPr>
              <a:defRPr/>
            </a:pPr>
            <a:fld id="{FB192E9D-2360-4987-AEA0-EA8D543B60A7}" type="slidenum">
              <a:rPr lang="tr-TR" smtClean="0"/>
              <a:pPr>
                <a:defRPr/>
              </a:pPr>
              <a:t>10</a:t>
            </a:fld>
            <a:endParaRPr lang="tr-TR"/>
          </a:p>
        </p:txBody>
      </p:sp>
      <p:sp>
        <p:nvSpPr>
          <p:cNvPr id="17" name="16 Altbilgi Yer Tutucusu"/>
          <p:cNvSpPr>
            <a:spLocks noGrp="1"/>
          </p:cNvSpPr>
          <p:nvPr>
            <p:ph type="ftr" sz="quarter" idx="11"/>
          </p:nvPr>
        </p:nvSpPr>
        <p:spPr>
          <a:xfrm>
            <a:off x="3124200" y="6592267"/>
            <a:ext cx="2895600" cy="365125"/>
          </a:xfrm>
        </p:spPr>
        <p:txBody>
          <a:bodyPr/>
          <a:lstStyle/>
          <a:p>
            <a:pPr>
              <a:defRPr/>
            </a:pPr>
            <a:r>
              <a:rPr lang="tr-TR" smtClean="0"/>
              <a:t>Serkant</a:t>
            </a:r>
            <a:r>
              <a:rPr lang="tr-TR" dirty="0" smtClean="0"/>
              <a:t> Ali Çetin - İstanbul Bilgi Üniversitesi</a:t>
            </a:r>
            <a:endParaRPr lang="tr-TR" dirty="0"/>
          </a:p>
        </p:txBody>
      </p:sp>
      <p:grpSp>
        <p:nvGrpSpPr>
          <p:cNvPr id="18" name="11 Grup"/>
          <p:cNvGrpSpPr>
            <a:grpSpLocks/>
          </p:cNvGrpSpPr>
          <p:nvPr/>
        </p:nvGrpSpPr>
        <p:grpSpPr bwMode="auto">
          <a:xfrm>
            <a:off x="468850" y="2348880"/>
            <a:ext cx="7991582" cy="3884053"/>
            <a:chOff x="467544" y="2664984"/>
            <a:chExt cx="7560840" cy="3509612"/>
          </a:xfrm>
        </p:grpSpPr>
        <p:pic>
          <p:nvPicPr>
            <p:cNvPr id="19" name="Picture 2"/>
            <p:cNvPicPr>
              <a:picLocks noChangeAspect="1" noChangeArrowheads="1"/>
            </p:cNvPicPr>
            <p:nvPr/>
          </p:nvPicPr>
          <p:blipFill>
            <a:blip r:embed="rId2" cstate="print"/>
            <a:srcRect t="33409" b="38610"/>
            <a:stretch>
              <a:fillRect/>
            </a:stretch>
          </p:blipFill>
          <p:spPr bwMode="auto">
            <a:xfrm>
              <a:off x="467544" y="2664984"/>
              <a:ext cx="7560840" cy="1561586"/>
            </a:xfrm>
            <a:prstGeom prst="rect">
              <a:avLst/>
            </a:prstGeom>
            <a:noFill/>
            <a:ln w="9525">
              <a:noFill/>
              <a:miter lim="800000"/>
              <a:headEnd/>
              <a:tailEnd/>
            </a:ln>
          </p:spPr>
        </p:pic>
        <p:sp>
          <p:nvSpPr>
            <p:cNvPr id="20" name="8 Metin kutusu"/>
            <p:cNvSpPr txBox="1">
              <a:spLocks noChangeArrowheads="1"/>
            </p:cNvSpPr>
            <p:nvPr/>
          </p:nvSpPr>
          <p:spPr bwMode="auto">
            <a:xfrm>
              <a:off x="2123728" y="5805264"/>
              <a:ext cx="5760640" cy="369332"/>
            </a:xfrm>
            <a:prstGeom prst="rect">
              <a:avLst/>
            </a:prstGeom>
            <a:solidFill>
              <a:schemeClr val="bg1"/>
            </a:solidFill>
            <a:ln w="9525">
              <a:noFill/>
              <a:miter lim="800000"/>
              <a:headEnd/>
              <a:tailEnd/>
            </a:ln>
          </p:spPr>
          <p:txBody>
            <a:bodyPr>
              <a:spAutoFit/>
            </a:bodyPr>
            <a:lstStyle/>
            <a:p>
              <a:endParaRPr lang="tr-TR"/>
            </a:p>
          </p:txBody>
        </p:sp>
      </p:grpSp>
      <p:grpSp>
        <p:nvGrpSpPr>
          <p:cNvPr id="25" name="24 Grup"/>
          <p:cNvGrpSpPr/>
          <p:nvPr/>
        </p:nvGrpSpPr>
        <p:grpSpPr>
          <a:xfrm>
            <a:off x="467544" y="4060304"/>
            <a:ext cx="7992888" cy="2393032"/>
            <a:chOff x="467544" y="4060304"/>
            <a:chExt cx="7992888" cy="2393032"/>
          </a:xfrm>
        </p:grpSpPr>
        <p:pic>
          <p:nvPicPr>
            <p:cNvPr id="22" name="Picture 2"/>
            <p:cNvPicPr>
              <a:picLocks noChangeAspect="1" noChangeArrowheads="1"/>
            </p:cNvPicPr>
            <p:nvPr/>
          </p:nvPicPr>
          <p:blipFill>
            <a:blip r:embed="rId2" cstate="print"/>
            <a:srcRect t="61254"/>
            <a:stretch>
              <a:fillRect/>
            </a:stretch>
          </p:blipFill>
          <p:spPr bwMode="auto">
            <a:xfrm>
              <a:off x="467544" y="4060304"/>
              <a:ext cx="7991582" cy="2393032"/>
            </a:xfrm>
            <a:prstGeom prst="rect">
              <a:avLst/>
            </a:prstGeom>
            <a:noFill/>
            <a:ln w="9525">
              <a:noFill/>
              <a:miter lim="800000"/>
              <a:headEnd/>
              <a:tailEnd/>
            </a:ln>
          </p:spPr>
        </p:pic>
        <p:sp>
          <p:nvSpPr>
            <p:cNvPr id="24" name="23 Metin kutusu"/>
            <p:cNvSpPr txBox="1"/>
            <p:nvPr/>
          </p:nvSpPr>
          <p:spPr>
            <a:xfrm>
              <a:off x="2267744" y="6021288"/>
              <a:ext cx="6192688" cy="369332"/>
            </a:xfrm>
            <a:prstGeom prst="rect">
              <a:avLst/>
            </a:prstGeom>
            <a:solidFill>
              <a:schemeClr val="bg1"/>
            </a:solidFill>
          </p:spPr>
          <p:txBody>
            <a:bodyPr wrap="square" rtlCol="0">
              <a:spAutoFit/>
            </a:bodyPr>
            <a:lstStyle/>
            <a:p>
              <a:r>
                <a:rPr lang="tr-TR" dirty="0" smtClean="0"/>
                <a:t> </a:t>
              </a:r>
              <a:endParaRPr lang="tr-TR"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SOMUT ÖRNEKLER</a:t>
            </a:r>
            <a:endParaRPr lang="tr-TR" dirty="0"/>
          </a:p>
        </p:txBody>
      </p:sp>
      <p:sp>
        <p:nvSpPr>
          <p:cNvPr id="3" name="2 Metin Yer Tutucusu"/>
          <p:cNvSpPr>
            <a:spLocks noGrp="1"/>
          </p:cNvSpPr>
          <p:nvPr>
            <p:ph type="body" idx="1"/>
          </p:nvPr>
        </p:nvSpPr>
        <p:spPr/>
        <p:txBody>
          <a:bodyPr>
            <a:normAutofit/>
          </a:bodyPr>
          <a:lstStyle/>
          <a:p>
            <a:r>
              <a:rPr lang="tr-TR" sz="2800" b="1" dirty="0" err="1" smtClean="0"/>
              <a:t>ALGIÇ</a:t>
            </a:r>
            <a:r>
              <a:rPr lang="tr-TR" sz="2800" b="1" dirty="0" smtClean="0"/>
              <a:t>, BİLİŞİM VE HIZLANDIRICI TEKNOLOJİLERİNE </a:t>
            </a:r>
            <a:endParaRPr lang="tr-TR" sz="2800" b="1" dirty="0"/>
          </a:p>
        </p:txBody>
      </p:sp>
      <p:sp>
        <p:nvSpPr>
          <p:cNvPr id="4" name="3 Veri Yer Tutucusu"/>
          <p:cNvSpPr>
            <a:spLocks noGrp="1"/>
          </p:cNvSpPr>
          <p:nvPr>
            <p:ph type="dt" sz="half" idx="10"/>
          </p:nvPr>
        </p:nvSpPr>
        <p:spPr>
          <a:xfrm>
            <a:off x="-36512" y="6592267"/>
            <a:ext cx="2133600" cy="365125"/>
          </a:xfrm>
        </p:spPr>
        <p:txBody>
          <a:bodyPr/>
          <a:lstStyle/>
          <a:p>
            <a:r>
              <a:rPr lang="tr-TR" smtClean="0"/>
              <a:t>TTP10- CERN</a:t>
            </a:r>
            <a:endParaRPr lang="tr-TR"/>
          </a:p>
        </p:txBody>
      </p:sp>
      <p:sp>
        <p:nvSpPr>
          <p:cNvPr id="5" name="4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a:xfrm>
            <a:off x="6974904" y="6592267"/>
            <a:ext cx="2133600" cy="365125"/>
          </a:xfrm>
        </p:spPr>
        <p:txBody>
          <a:bodyPr/>
          <a:lstStyle/>
          <a:p>
            <a:fld id="{52BC141D-2607-48E4-950F-B7461F5E6D62}" type="slidenum">
              <a:rPr lang="tr-TR" smtClean="0"/>
              <a:pPr/>
              <a:t>11</a:t>
            </a:fld>
            <a:endParaRPr lang="tr-T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pic>
        <p:nvPicPr>
          <p:cNvPr id="138243" name="Picture 3"/>
          <p:cNvPicPr>
            <a:picLocks noChangeAspect="1" noChangeArrowheads="1"/>
          </p:cNvPicPr>
          <p:nvPr/>
        </p:nvPicPr>
        <p:blipFill>
          <a:blip r:embed="rId2" cstate="print"/>
          <a:srcRect/>
          <a:stretch>
            <a:fillRect/>
          </a:stretch>
        </p:blipFill>
        <p:spPr bwMode="auto">
          <a:xfrm>
            <a:off x="4541838" y="1077913"/>
            <a:ext cx="4602162" cy="4872037"/>
          </a:xfrm>
          <a:prstGeom prst="rect">
            <a:avLst/>
          </a:prstGeom>
          <a:noFill/>
          <a:ln w="9525">
            <a:noFill/>
            <a:miter lim="800000"/>
            <a:headEnd/>
            <a:tailEnd/>
          </a:ln>
        </p:spPr>
      </p:pic>
      <p:grpSp>
        <p:nvGrpSpPr>
          <p:cNvPr id="2" name="10 Grup"/>
          <p:cNvGrpSpPr>
            <a:grpSpLocks/>
          </p:cNvGrpSpPr>
          <p:nvPr/>
        </p:nvGrpSpPr>
        <p:grpSpPr bwMode="auto">
          <a:xfrm>
            <a:off x="0" y="476250"/>
            <a:ext cx="4527550" cy="5472113"/>
            <a:chOff x="0" y="836712"/>
            <a:chExt cx="4528201" cy="5472608"/>
          </a:xfrm>
        </p:grpSpPr>
        <p:pic>
          <p:nvPicPr>
            <p:cNvPr id="131081" name="Picture 2"/>
            <p:cNvPicPr>
              <a:picLocks noChangeAspect="1" noChangeArrowheads="1"/>
            </p:cNvPicPr>
            <p:nvPr/>
          </p:nvPicPr>
          <p:blipFill>
            <a:blip r:embed="rId3" cstate="print"/>
            <a:srcRect/>
            <a:stretch>
              <a:fillRect/>
            </a:stretch>
          </p:blipFill>
          <p:spPr bwMode="auto">
            <a:xfrm>
              <a:off x="0" y="836712"/>
              <a:ext cx="4528201" cy="2356414"/>
            </a:xfrm>
            <a:prstGeom prst="rect">
              <a:avLst/>
            </a:prstGeom>
            <a:noFill/>
            <a:ln w="9525">
              <a:noFill/>
              <a:miter lim="800000"/>
              <a:headEnd/>
              <a:tailEnd/>
            </a:ln>
          </p:spPr>
        </p:pic>
        <p:pic>
          <p:nvPicPr>
            <p:cNvPr id="131082" name="Picture 4"/>
            <p:cNvPicPr>
              <a:picLocks noChangeAspect="1" noChangeArrowheads="1"/>
            </p:cNvPicPr>
            <p:nvPr/>
          </p:nvPicPr>
          <p:blipFill>
            <a:blip r:embed="rId4" cstate="print"/>
            <a:srcRect l="3752" b="16046"/>
            <a:stretch>
              <a:fillRect/>
            </a:stretch>
          </p:blipFill>
          <p:spPr bwMode="auto">
            <a:xfrm>
              <a:off x="323528" y="3490874"/>
              <a:ext cx="4115195" cy="2818446"/>
            </a:xfrm>
            <a:prstGeom prst="rect">
              <a:avLst/>
            </a:prstGeom>
            <a:noFill/>
            <a:ln w="9525">
              <a:noFill/>
              <a:miter lim="800000"/>
              <a:headEnd/>
              <a:tailEnd/>
            </a:ln>
          </p:spPr>
        </p:pic>
      </p:grpSp>
      <p:sp>
        <p:nvSpPr>
          <p:cNvPr id="11" name="10 Veri Yer Tutucusu"/>
          <p:cNvSpPr>
            <a:spLocks noGrp="1"/>
          </p:cNvSpPr>
          <p:nvPr>
            <p:ph type="dt" sz="half" idx="10"/>
          </p:nvPr>
        </p:nvSpPr>
        <p:spPr>
          <a:xfrm>
            <a:off x="-36512" y="6592267"/>
            <a:ext cx="2133600" cy="365125"/>
          </a:xfrm>
        </p:spPr>
        <p:txBody>
          <a:bodyPr/>
          <a:lstStyle/>
          <a:p>
            <a:pPr>
              <a:defRPr/>
            </a:pPr>
            <a:r>
              <a:rPr lang="tr-TR" smtClean="0"/>
              <a:t>TTP10- CERN</a:t>
            </a:r>
            <a:endParaRPr lang="tr-TR"/>
          </a:p>
        </p:txBody>
      </p:sp>
      <p:sp>
        <p:nvSpPr>
          <p:cNvPr id="12"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12</a:t>
            </a:fld>
            <a:endParaRPr lang="tr-TR"/>
          </a:p>
        </p:txBody>
      </p:sp>
      <p:sp>
        <p:nvSpPr>
          <p:cNvPr id="13"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38243"/>
                                        </p:tgtEl>
                                        <p:attrNameLst>
                                          <p:attrName>style.visibility</p:attrName>
                                        </p:attrNameLst>
                                      </p:cBhvr>
                                      <p:to>
                                        <p:strVal val="visible"/>
                                      </p:to>
                                    </p:set>
                                    <p:animEffect transition="in" filter="checkerboard(across)">
                                      <p:cBhvr>
                                        <p:cTn id="13" dur="500"/>
                                        <p:tgtEl>
                                          <p:spTgt spid="13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pic>
        <p:nvPicPr>
          <p:cNvPr id="132101" name="Picture 3"/>
          <p:cNvPicPr>
            <a:picLocks noChangeAspect="1" noChangeArrowheads="1"/>
          </p:cNvPicPr>
          <p:nvPr/>
        </p:nvPicPr>
        <p:blipFill>
          <a:blip r:embed="rId2" cstate="print"/>
          <a:stretch>
            <a:fillRect/>
          </a:stretch>
        </p:blipFill>
        <p:spPr bwMode="auto">
          <a:xfrm>
            <a:off x="35496" y="-99392"/>
            <a:ext cx="9108504" cy="3143075"/>
          </a:xfrm>
          <a:prstGeom prst="rect">
            <a:avLst/>
          </a:prstGeom>
          <a:noFill/>
          <a:ln>
            <a:noFill/>
          </a:ln>
        </p:spPr>
      </p:pic>
      <p:pic>
        <p:nvPicPr>
          <p:cNvPr id="81924" name="Picture 4"/>
          <p:cNvPicPr>
            <a:picLocks noChangeAspect="1" noChangeArrowheads="1"/>
          </p:cNvPicPr>
          <p:nvPr/>
        </p:nvPicPr>
        <p:blipFill>
          <a:blip r:embed="rId3" cstate="print"/>
          <a:srcRect b="3231"/>
          <a:stretch>
            <a:fillRect/>
          </a:stretch>
        </p:blipFill>
        <p:spPr bwMode="auto">
          <a:xfrm>
            <a:off x="1835696" y="2924944"/>
            <a:ext cx="2232248" cy="2305134"/>
          </a:xfrm>
          <a:prstGeom prst="rect">
            <a:avLst/>
          </a:prstGeom>
          <a:noFill/>
          <a:ln w="9525">
            <a:noFill/>
            <a:miter lim="800000"/>
            <a:headEnd/>
            <a:tailEnd/>
          </a:ln>
        </p:spPr>
      </p:pic>
      <p:sp>
        <p:nvSpPr>
          <p:cNvPr id="13" name="12 Veri Yer Tutucusu"/>
          <p:cNvSpPr>
            <a:spLocks noGrp="1"/>
          </p:cNvSpPr>
          <p:nvPr>
            <p:ph type="dt" sz="half" idx="10"/>
          </p:nvPr>
        </p:nvSpPr>
        <p:spPr>
          <a:xfrm>
            <a:off x="-36512" y="6592267"/>
            <a:ext cx="2133600" cy="365125"/>
          </a:xfrm>
        </p:spPr>
        <p:txBody>
          <a:bodyPr/>
          <a:lstStyle/>
          <a:p>
            <a:pPr>
              <a:defRPr/>
            </a:pPr>
            <a:r>
              <a:rPr lang="tr-TR" smtClean="0"/>
              <a:t>TTP10- CERN</a:t>
            </a:r>
            <a:endParaRPr lang="tr-TR"/>
          </a:p>
        </p:txBody>
      </p:sp>
      <p:sp>
        <p:nvSpPr>
          <p:cNvPr id="14" name="13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13</a:t>
            </a:fld>
            <a:endParaRPr lang="tr-TR" dirty="0"/>
          </a:p>
        </p:txBody>
      </p:sp>
      <p:sp>
        <p:nvSpPr>
          <p:cNvPr id="15" name="14 Altbilgi Yer Tutucusu"/>
          <p:cNvSpPr>
            <a:spLocks noGrp="1"/>
          </p:cNvSpPr>
          <p:nvPr>
            <p:ph type="ftr" sz="quarter" idx="11"/>
          </p:nvPr>
        </p:nvSpPr>
        <p:spPr/>
        <p:txBody>
          <a:bodyPr/>
          <a:lstStyle/>
          <a:p>
            <a:pPr>
              <a:defRPr/>
            </a:pPr>
            <a:r>
              <a:rPr lang="tr-TR" smtClean="0"/>
              <a:t>Serkant Ali Çetin - İstanbul Bilgi Üniversitesi</a:t>
            </a:r>
            <a:endParaRPr lang="tr-TR"/>
          </a:p>
        </p:txBody>
      </p:sp>
      <p:grpSp>
        <p:nvGrpSpPr>
          <p:cNvPr id="2" name="16 Grup"/>
          <p:cNvGrpSpPr>
            <a:grpSpLocks/>
          </p:cNvGrpSpPr>
          <p:nvPr/>
        </p:nvGrpSpPr>
        <p:grpSpPr bwMode="auto">
          <a:xfrm>
            <a:off x="4788024" y="3103563"/>
            <a:ext cx="3638550" cy="3754437"/>
            <a:chOff x="3419872" y="2492896"/>
            <a:chExt cx="3638550" cy="3753708"/>
          </a:xfrm>
        </p:grpSpPr>
        <p:pic>
          <p:nvPicPr>
            <p:cNvPr id="132107" name="Picture 6"/>
            <p:cNvPicPr>
              <a:picLocks noChangeAspect="1" noChangeArrowheads="1"/>
            </p:cNvPicPr>
            <p:nvPr/>
          </p:nvPicPr>
          <p:blipFill>
            <a:blip r:embed="rId4" cstate="print"/>
            <a:srcRect/>
            <a:stretch>
              <a:fillRect/>
            </a:stretch>
          </p:blipFill>
          <p:spPr bwMode="auto">
            <a:xfrm>
              <a:off x="3419872" y="2492896"/>
              <a:ext cx="3638550" cy="3562350"/>
            </a:xfrm>
            <a:prstGeom prst="rect">
              <a:avLst/>
            </a:prstGeom>
            <a:noFill/>
            <a:ln w="9525">
              <a:noFill/>
              <a:miter lim="800000"/>
              <a:headEnd/>
              <a:tailEnd/>
            </a:ln>
          </p:spPr>
        </p:pic>
        <p:sp>
          <p:nvSpPr>
            <p:cNvPr id="132108" name="15 Metin kutusu"/>
            <p:cNvSpPr txBox="1">
              <a:spLocks noChangeArrowheads="1"/>
            </p:cNvSpPr>
            <p:nvPr/>
          </p:nvSpPr>
          <p:spPr bwMode="auto">
            <a:xfrm>
              <a:off x="4499992" y="5877272"/>
              <a:ext cx="1080120" cy="369332"/>
            </a:xfrm>
            <a:prstGeom prst="rect">
              <a:avLst/>
            </a:prstGeom>
            <a:solidFill>
              <a:schemeClr val="bg1"/>
            </a:solidFill>
            <a:ln w="9525">
              <a:noFill/>
              <a:miter lim="800000"/>
              <a:headEnd/>
              <a:tailEnd/>
            </a:ln>
          </p:spPr>
          <p:txBody>
            <a:bodyPr>
              <a:spAutoFit/>
            </a:bodyPr>
            <a:lstStyle/>
            <a:p>
              <a:endParaRPr lang="tr-TR"/>
            </a:p>
          </p:txBody>
        </p:sp>
      </p:grpSp>
      <p:pic>
        <p:nvPicPr>
          <p:cNvPr id="81925" name="Picture 5"/>
          <p:cNvPicPr>
            <a:picLocks noChangeAspect="1" noChangeArrowheads="1"/>
          </p:cNvPicPr>
          <p:nvPr/>
        </p:nvPicPr>
        <p:blipFill>
          <a:blip r:embed="rId5" cstate="print"/>
          <a:srcRect l="1048"/>
          <a:stretch>
            <a:fillRect/>
          </a:stretch>
        </p:blipFill>
        <p:spPr bwMode="auto">
          <a:xfrm>
            <a:off x="1115616" y="5269185"/>
            <a:ext cx="3600450" cy="14001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2101"/>
                                        </p:tgtEl>
                                        <p:attrNameLst>
                                          <p:attrName>style.visibility</p:attrName>
                                        </p:attrNameLst>
                                      </p:cBhvr>
                                      <p:to>
                                        <p:strVal val="visible"/>
                                      </p:to>
                                    </p:set>
                                    <p:animEffect transition="in" filter="fade">
                                      <p:cBhvr>
                                        <p:cTn id="7" dur="1000"/>
                                        <p:tgtEl>
                                          <p:spTgt spid="13210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192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8192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r>
              <a:rPr lang="tr-TR" smtClean="0"/>
              <a:t>TTP10- CERN</a:t>
            </a:r>
            <a:endParaRPr lang="tr-TR"/>
          </a:p>
        </p:txBody>
      </p:sp>
      <p:sp>
        <p:nvSpPr>
          <p:cNvPr id="3" name="2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4" name="3 Slayt Numarası Yer Tutucusu"/>
          <p:cNvSpPr>
            <a:spLocks noGrp="1"/>
          </p:cNvSpPr>
          <p:nvPr>
            <p:ph type="sldNum" sz="quarter" idx="12"/>
          </p:nvPr>
        </p:nvSpPr>
        <p:spPr/>
        <p:txBody>
          <a:bodyPr/>
          <a:lstStyle/>
          <a:p>
            <a:fld id="{52BC141D-2607-48E4-950F-B7461F5E6D62}" type="slidenum">
              <a:rPr lang="tr-TR" smtClean="0"/>
              <a:pPr/>
              <a:t>14</a:t>
            </a:fld>
            <a:endParaRPr lang="tr-TR"/>
          </a:p>
        </p:txBody>
      </p:sp>
      <p:pic>
        <p:nvPicPr>
          <p:cNvPr id="2050" name="Picture 2"/>
          <p:cNvPicPr>
            <a:picLocks noChangeAspect="1" noChangeArrowheads="1"/>
          </p:cNvPicPr>
          <p:nvPr/>
        </p:nvPicPr>
        <p:blipFill>
          <a:blip r:embed="rId2" cstate="print"/>
          <a:srcRect l="18600" t="12201" r="17613" b="5901"/>
          <a:stretch>
            <a:fillRect/>
          </a:stretch>
        </p:blipFill>
        <p:spPr bwMode="auto">
          <a:xfrm>
            <a:off x="683568" y="404664"/>
            <a:ext cx="7776864" cy="561662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r>
              <a:rPr lang="tr-TR" smtClean="0"/>
              <a:t>TTP10- CERN</a:t>
            </a:r>
            <a:endParaRPr lang="tr-TR"/>
          </a:p>
        </p:txBody>
      </p:sp>
      <p:sp>
        <p:nvSpPr>
          <p:cNvPr id="3" name="2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4" name="3 Slayt Numarası Yer Tutucusu"/>
          <p:cNvSpPr>
            <a:spLocks noGrp="1"/>
          </p:cNvSpPr>
          <p:nvPr>
            <p:ph type="sldNum" sz="quarter" idx="12"/>
          </p:nvPr>
        </p:nvSpPr>
        <p:spPr/>
        <p:txBody>
          <a:bodyPr/>
          <a:lstStyle/>
          <a:p>
            <a:fld id="{52BC141D-2607-48E4-950F-B7461F5E6D62}" type="slidenum">
              <a:rPr lang="tr-TR" smtClean="0"/>
              <a:pPr/>
              <a:t>15</a:t>
            </a:fld>
            <a:endParaRPr lang="tr-TR"/>
          </a:p>
        </p:txBody>
      </p:sp>
      <p:pic>
        <p:nvPicPr>
          <p:cNvPr id="3074" name="Picture 2"/>
          <p:cNvPicPr>
            <a:picLocks noChangeAspect="1" noChangeArrowheads="1"/>
          </p:cNvPicPr>
          <p:nvPr/>
        </p:nvPicPr>
        <p:blipFill>
          <a:blip r:embed="rId2" cstate="print"/>
          <a:srcRect l="18600" t="12201" r="18204" b="5901"/>
          <a:stretch>
            <a:fillRect/>
          </a:stretch>
        </p:blipFill>
        <p:spPr bwMode="auto">
          <a:xfrm>
            <a:off x="683568" y="476672"/>
            <a:ext cx="7704856" cy="561662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p:cNvPicPr>
            <a:picLocks noChangeAspect="1" noChangeArrowheads="1"/>
          </p:cNvPicPr>
          <p:nvPr/>
        </p:nvPicPr>
        <p:blipFill>
          <a:blip r:embed="rId2" cstate="print"/>
          <a:srcRect/>
          <a:stretch>
            <a:fillRect/>
          </a:stretch>
        </p:blipFill>
        <p:spPr bwMode="auto">
          <a:xfrm>
            <a:off x="2771800" y="-120626"/>
            <a:ext cx="6659562" cy="6357938"/>
          </a:xfrm>
          <a:prstGeom prst="rect">
            <a:avLst/>
          </a:prstGeom>
          <a:noFill/>
          <a:ln w="9525">
            <a:noFill/>
            <a:miter lim="800000"/>
            <a:headEnd/>
            <a:tailEnd/>
          </a:ln>
        </p:spPr>
      </p:pic>
      <p:pic>
        <p:nvPicPr>
          <p:cNvPr id="72707" name="Picture 3"/>
          <p:cNvPicPr>
            <a:picLocks noChangeAspect="1" noChangeArrowheads="1"/>
          </p:cNvPicPr>
          <p:nvPr/>
        </p:nvPicPr>
        <p:blipFill>
          <a:blip r:embed="rId3" cstate="print"/>
          <a:srcRect/>
          <a:stretch>
            <a:fillRect/>
          </a:stretch>
        </p:blipFill>
        <p:spPr bwMode="auto">
          <a:xfrm rot="21282532">
            <a:off x="2299887" y="711443"/>
            <a:ext cx="6772275" cy="2571750"/>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122164" y="3789039"/>
            <a:ext cx="3902076" cy="2691629"/>
          </a:xfrm>
          <a:prstGeom prst="rect">
            <a:avLst/>
          </a:prstGeom>
          <a:noFill/>
          <a:ln w="9525">
            <a:noFill/>
            <a:miter lim="800000"/>
            <a:headEnd/>
            <a:tailEnd/>
          </a:ln>
        </p:spPr>
      </p:pic>
      <p:sp>
        <p:nvSpPr>
          <p:cNvPr id="9" name="5 Dikdörtgen"/>
          <p:cNvSpPr>
            <a:spLocks noChangeArrowheads="1"/>
          </p:cNvSpPr>
          <p:nvPr/>
        </p:nvSpPr>
        <p:spPr bwMode="auto">
          <a:xfrm>
            <a:off x="107504" y="2342490"/>
            <a:ext cx="2520280" cy="1446550"/>
          </a:xfrm>
          <a:prstGeom prst="rect">
            <a:avLst/>
          </a:prstGeom>
          <a:noFill/>
          <a:ln w="9525">
            <a:noFill/>
            <a:miter lim="800000"/>
            <a:headEnd/>
            <a:tailEnd/>
          </a:ln>
        </p:spPr>
        <p:txBody>
          <a:bodyPr wrap="square">
            <a:spAutoFit/>
          </a:bodyPr>
          <a:lstStyle/>
          <a:p>
            <a:r>
              <a:rPr lang="tr-TR" sz="1400" b="1" dirty="0"/>
              <a:t>İLK WWW SUNUCUSU VE TARAYICISI</a:t>
            </a:r>
          </a:p>
          <a:p>
            <a:r>
              <a:rPr lang="tr-TR" sz="1400" dirty="0"/>
              <a:t>İlk WWW sistemi, 1991 yılında yüksek enerji fiziği topluluğuna </a:t>
            </a:r>
            <a:r>
              <a:rPr lang="tr-TR" sz="1400" dirty="0" err="1" smtClean="0"/>
              <a:t>CERN</a:t>
            </a:r>
            <a:r>
              <a:rPr lang="tr-TR" sz="1400" dirty="0" smtClean="0"/>
              <a:t> </a:t>
            </a:r>
            <a:r>
              <a:rPr lang="tr-TR" sz="1400" dirty="0"/>
              <a:t>program kütüphanesi aracılığıyla </a:t>
            </a:r>
            <a:r>
              <a:rPr lang="nn-NO" sz="1400" dirty="0"/>
              <a:t>sunuldu</a:t>
            </a:r>
            <a:r>
              <a:rPr lang="nn-NO" dirty="0"/>
              <a:t>. </a:t>
            </a:r>
            <a:endParaRPr lang="tr-TR" dirty="0"/>
          </a:p>
        </p:txBody>
      </p:sp>
      <p:sp>
        <p:nvSpPr>
          <p:cNvPr id="10" name="9 Veri Yer Tutucusu"/>
          <p:cNvSpPr>
            <a:spLocks noGrp="1"/>
          </p:cNvSpPr>
          <p:nvPr>
            <p:ph type="dt" sz="half" idx="10"/>
          </p:nvPr>
        </p:nvSpPr>
        <p:spPr>
          <a:xfrm>
            <a:off x="-81880" y="6597352"/>
            <a:ext cx="2133600" cy="365125"/>
          </a:xfrm>
        </p:spPr>
        <p:txBody>
          <a:bodyPr/>
          <a:lstStyle/>
          <a:p>
            <a:pPr>
              <a:defRPr/>
            </a:pPr>
            <a:r>
              <a:rPr lang="tr-TR" smtClean="0"/>
              <a:t>TTP10- CERN</a:t>
            </a:r>
            <a:endParaRPr lang="tr-TR"/>
          </a:p>
        </p:txBody>
      </p:sp>
      <p:sp>
        <p:nvSpPr>
          <p:cNvPr id="11" name="10 Slayt Numarası Yer Tutucusu"/>
          <p:cNvSpPr>
            <a:spLocks noGrp="1"/>
          </p:cNvSpPr>
          <p:nvPr>
            <p:ph type="sldNum" sz="quarter" idx="12"/>
          </p:nvPr>
        </p:nvSpPr>
        <p:spPr>
          <a:xfrm>
            <a:off x="7092280" y="6597352"/>
            <a:ext cx="2133600" cy="365125"/>
          </a:xfrm>
        </p:spPr>
        <p:txBody>
          <a:bodyPr/>
          <a:lstStyle/>
          <a:p>
            <a:pPr>
              <a:defRPr/>
            </a:pPr>
            <a:fld id="{FB192E9D-2360-4987-AEA0-EA8D543B60A7}" type="slidenum">
              <a:rPr lang="tr-TR" smtClean="0"/>
              <a:pPr>
                <a:defRPr/>
              </a:pPr>
              <a:t>16</a:t>
            </a:fld>
            <a:endParaRPr lang="tr-TR"/>
          </a:p>
        </p:txBody>
      </p:sp>
      <p:sp>
        <p:nvSpPr>
          <p:cNvPr id="12" name="11 Altbilgi Yer Tutucusu"/>
          <p:cNvSpPr>
            <a:spLocks noGrp="1"/>
          </p:cNvSpPr>
          <p:nvPr>
            <p:ph type="ftr" sz="quarter" idx="11"/>
          </p:nvPr>
        </p:nvSpPr>
        <p:spPr>
          <a:xfrm>
            <a:off x="3124200" y="6597352"/>
            <a:ext cx="2895600" cy="365125"/>
          </a:xfrm>
        </p:spPr>
        <p:txBody>
          <a:bodyPr/>
          <a:lstStyle/>
          <a:p>
            <a:pPr>
              <a:defRPr/>
            </a:pPr>
            <a:r>
              <a:rPr lang="tr-TR" smtClean="0"/>
              <a:t>Serkant Ali Çetin - İstanbul Bilgi Üniversitesi</a:t>
            </a:r>
            <a:endParaRPr lang="tr-T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27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WWW    </a:t>
            </a:r>
            <a:r>
              <a:rPr lang="tr-TR" dirty="0" err="1" smtClean="0"/>
              <a:t>GRID</a:t>
            </a:r>
            <a:r>
              <a:rPr lang="tr-TR" dirty="0" smtClean="0"/>
              <a:t>     </a:t>
            </a:r>
            <a:r>
              <a:rPr lang="tr-TR" dirty="0" smtClean="0">
                <a:solidFill>
                  <a:srgbClr val="FF0000"/>
                </a:solidFill>
              </a:rPr>
              <a:t>Endüstri 4.0</a:t>
            </a:r>
            <a:endParaRPr lang="tr-TR" dirty="0">
              <a:solidFill>
                <a:srgbClr val="FF0000"/>
              </a:solidFill>
            </a:endParaRPr>
          </a:p>
        </p:txBody>
      </p:sp>
      <p:sp>
        <p:nvSpPr>
          <p:cNvPr id="3" name="2 İçerik Yer Tutucusu"/>
          <p:cNvSpPr>
            <a:spLocks noGrp="1"/>
          </p:cNvSpPr>
          <p:nvPr>
            <p:ph sz="half" idx="1"/>
          </p:nvPr>
        </p:nvSpPr>
        <p:spPr/>
        <p:txBody>
          <a:bodyPr>
            <a:noAutofit/>
          </a:bodyPr>
          <a:lstStyle/>
          <a:p>
            <a:r>
              <a:rPr lang="tr-TR" sz="1400" dirty="0" err="1" smtClean="0"/>
              <a:t>CERN</a:t>
            </a:r>
            <a:r>
              <a:rPr lang="tr-TR" sz="1400" dirty="0" smtClean="0"/>
              <a:t> 2002’de dünya genelindeki büyük hesaplama merkezleriyle </a:t>
            </a:r>
            <a:r>
              <a:rPr lang="tr-TR" sz="1400" b="1" dirty="0" smtClean="0"/>
              <a:t>kafes hesaplama (</a:t>
            </a:r>
            <a:r>
              <a:rPr lang="tr-TR" sz="1400" b="1" dirty="0" err="1" smtClean="0"/>
              <a:t>grid</a:t>
            </a:r>
            <a:r>
              <a:rPr lang="tr-TR" sz="1400" b="1" dirty="0" smtClean="0"/>
              <a:t> </a:t>
            </a:r>
            <a:r>
              <a:rPr lang="tr-TR" sz="1400" b="1" dirty="0" err="1" smtClean="0"/>
              <a:t>computing</a:t>
            </a:r>
            <a:r>
              <a:rPr lang="tr-TR" sz="1400" b="1" dirty="0" smtClean="0"/>
              <a:t>) </a:t>
            </a:r>
            <a:r>
              <a:rPr lang="tr-TR" sz="1400" dirty="0" smtClean="0"/>
              <a:t>denilen bir işbirliği oluşturdu. </a:t>
            </a:r>
          </a:p>
          <a:p>
            <a:r>
              <a:rPr lang="tr-TR" sz="1400" dirty="0" err="1" smtClean="0"/>
              <a:t>WLCG</a:t>
            </a:r>
            <a:r>
              <a:rPr lang="tr-TR" sz="1400" dirty="0" smtClean="0"/>
              <a:t> (</a:t>
            </a:r>
            <a:r>
              <a:rPr lang="tr-TR" sz="1400" dirty="0" err="1" smtClean="0"/>
              <a:t>Worldwide</a:t>
            </a:r>
            <a:r>
              <a:rPr lang="tr-TR" sz="1400" dirty="0" smtClean="0"/>
              <a:t> </a:t>
            </a:r>
            <a:r>
              <a:rPr lang="tr-TR" sz="1400" dirty="0" err="1" smtClean="0"/>
              <a:t>LHC</a:t>
            </a:r>
            <a:r>
              <a:rPr lang="tr-TR" sz="1400" dirty="0" smtClean="0"/>
              <a:t> </a:t>
            </a:r>
            <a:r>
              <a:rPr lang="tr-TR" sz="1400" dirty="0" err="1" smtClean="0"/>
              <a:t>Computing</a:t>
            </a:r>
            <a:r>
              <a:rPr lang="tr-TR" sz="1400" dirty="0" smtClean="0"/>
              <a:t> </a:t>
            </a:r>
            <a:r>
              <a:rPr lang="tr-TR" sz="1400" dirty="0" err="1" smtClean="0"/>
              <a:t>Grid</a:t>
            </a:r>
            <a:r>
              <a:rPr lang="tr-TR" sz="1400" dirty="0" smtClean="0"/>
              <a:t>) denilen bu dağıtılmış hesaplama altyapısı sayesinde </a:t>
            </a:r>
            <a:r>
              <a:rPr lang="tr-TR" sz="1400" dirty="0" err="1" smtClean="0"/>
              <a:t>LHC</a:t>
            </a:r>
            <a:r>
              <a:rPr lang="tr-TR" sz="1400" dirty="0" smtClean="0"/>
              <a:t> verisine yaklaşık </a:t>
            </a:r>
            <a:r>
              <a:rPr lang="tr-TR" sz="1400" b="1" dirty="0" smtClean="0"/>
              <a:t>10 bin fizikçinin gerçek zamanlı erişimi </a:t>
            </a:r>
            <a:r>
              <a:rPr lang="tr-TR" sz="1400" dirty="0" smtClean="0"/>
              <a:t>mümkün oldu.</a:t>
            </a:r>
          </a:p>
          <a:p>
            <a:r>
              <a:rPr lang="tr-TR" sz="1400" dirty="0" smtClean="0"/>
              <a:t> İlk olarak 1999 ortaya atılan fikirlerden şekillenmiş olan </a:t>
            </a:r>
            <a:r>
              <a:rPr lang="tr-TR" sz="1400" b="1" dirty="0" err="1" smtClean="0"/>
              <a:t>Grid</a:t>
            </a:r>
            <a:r>
              <a:rPr lang="tr-TR" sz="1400" b="1" dirty="0" smtClean="0"/>
              <a:t> sistemi</a:t>
            </a:r>
            <a:r>
              <a:rPr lang="tr-TR" sz="1400" dirty="0" smtClean="0"/>
              <a:t>, 1989’da </a:t>
            </a:r>
            <a:r>
              <a:rPr lang="tr-TR" sz="1400" dirty="0" err="1" smtClean="0"/>
              <a:t>CERN’de</a:t>
            </a:r>
            <a:r>
              <a:rPr lang="tr-TR" sz="1400" dirty="0" smtClean="0"/>
              <a:t> keşfedilmiş olan </a:t>
            </a:r>
            <a:r>
              <a:rPr lang="tr-TR" sz="1400" b="1" dirty="0" smtClean="0"/>
              <a:t>WWW</a:t>
            </a:r>
            <a:r>
              <a:rPr lang="tr-TR" sz="1400" dirty="0" smtClean="0"/>
              <a:t> (</a:t>
            </a:r>
            <a:r>
              <a:rPr lang="tr-TR" sz="1400" dirty="0" err="1" smtClean="0"/>
              <a:t>World</a:t>
            </a:r>
            <a:r>
              <a:rPr lang="tr-TR" sz="1400" dirty="0" smtClean="0"/>
              <a:t> </a:t>
            </a:r>
            <a:r>
              <a:rPr lang="tr-TR" sz="1400" dirty="0" err="1" smtClean="0"/>
              <a:t>Wide</a:t>
            </a:r>
            <a:r>
              <a:rPr lang="tr-TR" sz="1400" dirty="0" smtClean="0"/>
              <a:t> Web) teknolojisinin üzerine kurulmuştur.</a:t>
            </a:r>
          </a:p>
          <a:p>
            <a:r>
              <a:rPr lang="tr-TR" sz="1400" dirty="0" smtClean="0"/>
              <a:t>Sadece </a:t>
            </a:r>
            <a:r>
              <a:rPr lang="tr-TR" sz="1400" dirty="0" err="1" smtClean="0"/>
              <a:t>CERN</a:t>
            </a:r>
            <a:r>
              <a:rPr lang="tr-TR" sz="1400" dirty="0" smtClean="0"/>
              <a:t> veri merkezinde </a:t>
            </a:r>
            <a:r>
              <a:rPr lang="tr-TR" sz="1400" b="1" dirty="0" smtClean="0"/>
              <a:t>her gün </a:t>
            </a:r>
            <a:r>
              <a:rPr lang="tr-TR" sz="1400" dirty="0" smtClean="0"/>
              <a:t>yaklaşık bir </a:t>
            </a:r>
            <a:r>
              <a:rPr lang="tr-TR" sz="1400" dirty="0" err="1" smtClean="0"/>
              <a:t>petabayt</a:t>
            </a:r>
            <a:r>
              <a:rPr lang="tr-TR" sz="1400" dirty="0" smtClean="0"/>
              <a:t> (</a:t>
            </a:r>
            <a:r>
              <a:rPr lang="tr-TR" sz="1400" b="1" dirty="0" smtClean="0"/>
              <a:t>200 bin DVD’den daha fazla</a:t>
            </a:r>
            <a:r>
              <a:rPr lang="tr-TR" sz="1400" dirty="0" smtClean="0"/>
              <a:t>) veri işlenmekte ve veri tabanında </a:t>
            </a:r>
            <a:r>
              <a:rPr lang="tr-TR" sz="1400" b="1" dirty="0" smtClean="0"/>
              <a:t>saniyede 6000 değişiklik</a:t>
            </a:r>
            <a:r>
              <a:rPr lang="tr-TR" sz="1400" dirty="0" smtClean="0"/>
              <a:t> gerçekleşmektedir. </a:t>
            </a:r>
            <a:r>
              <a:rPr lang="tr-TR" sz="1400" dirty="0" err="1" smtClean="0"/>
              <a:t>Grid</a:t>
            </a:r>
            <a:r>
              <a:rPr lang="tr-TR" sz="1400" dirty="0" smtClean="0"/>
              <a:t> sisteminde ise </a:t>
            </a:r>
            <a:r>
              <a:rPr lang="tr-TR" sz="1400" b="1" dirty="0" smtClean="0"/>
              <a:t>günde iki milyondan fazla hesaplama işi </a:t>
            </a:r>
            <a:r>
              <a:rPr lang="tr-TR" sz="1400" dirty="0" smtClean="0"/>
              <a:t>çalışmaktadır. </a:t>
            </a:r>
          </a:p>
        </p:txBody>
      </p:sp>
      <p:sp>
        <p:nvSpPr>
          <p:cNvPr id="4" name="3 İçerik Yer Tutucusu"/>
          <p:cNvSpPr>
            <a:spLocks noGrp="1"/>
          </p:cNvSpPr>
          <p:nvPr>
            <p:ph sz="half" idx="2"/>
          </p:nvPr>
        </p:nvSpPr>
        <p:spPr/>
        <p:txBody>
          <a:bodyPr>
            <a:noAutofit/>
          </a:bodyPr>
          <a:lstStyle/>
          <a:p>
            <a:r>
              <a:rPr lang="tr-TR" sz="1400" dirty="0" smtClean="0"/>
              <a:t>Yukarıda </a:t>
            </a:r>
            <a:r>
              <a:rPr lang="tr-TR" sz="1400" dirty="0" err="1" smtClean="0"/>
              <a:t>CERN’de</a:t>
            </a:r>
            <a:r>
              <a:rPr lang="tr-TR" sz="1400" dirty="0" smtClean="0"/>
              <a:t> 1989’da keşfedildiğine değinilen ve bugün hayatımızın vazgeçilmez bir parçası halini almış olan WWW </a:t>
            </a:r>
            <a:r>
              <a:rPr lang="tr-TR" sz="1400" b="1" dirty="0" smtClean="0"/>
              <a:t>sistemi bugünler düşünülerek mi tasarlandı</a:t>
            </a:r>
            <a:r>
              <a:rPr lang="tr-TR" sz="1400" dirty="0" smtClean="0"/>
              <a:t>? Hayır, farklı </a:t>
            </a:r>
            <a:r>
              <a:rPr lang="tr-TR" sz="1400" dirty="0" err="1" smtClean="0"/>
              <a:t>yerledeki</a:t>
            </a:r>
            <a:r>
              <a:rPr lang="tr-TR" sz="1400" dirty="0" smtClean="0"/>
              <a:t> bilim insanlarının işbirliğini kolaylaştırma ihtiyacından doğdu. </a:t>
            </a:r>
          </a:p>
          <a:p>
            <a:r>
              <a:rPr lang="tr-TR" sz="1400" b="1" dirty="0" smtClean="0">
                <a:solidFill>
                  <a:srgbClr val="FF0000"/>
                </a:solidFill>
              </a:rPr>
              <a:t>Şimdi, birisi büyük veriden, nesneler internetinden ya da </a:t>
            </a:r>
            <a:r>
              <a:rPr lang="tr-TR" sz="1400" b="1" dirty="0" err="1" smtClean="0">
                <a:solidFill>
                  <a:srgbClr val="FF0000"/>
                </a:solidFill>
              </a:rPr>
              <a:t>herşeyin</a:t>
            </a:r>
            <a:r>
              <a:rPr lang="tr-TR" sz="1400" b="1" dirty="0" smtClean="0">
                <a:solidFill>
                  <a:srgbClr val="FF0000"/>
                </a:solidFill>
              </a:rPr>
              <a:t> internetinden mi bahsediyor? </a:t>
            </a:r>
            <a:r>
              <a:rPr lang="tr-TR" sz="1400" dirty="0" smtClean="0"/>
              <a:t>20. yüzyılın son 10 yılında bilim insanlarının ihtiyaçları sayesinde icat edilen WWW ve şekillenen </a:t>
            </a:r>
            <a:r>
              <a:rPr lang="tr-TR" sz="1400" dirty="0" err="1" smtClean="0"/>
              <a:t>Grid</a:t>
            </a:r>
            <a:r>
              <a:rPr lang="tr-TR" sz="1400" dirty="0" smtClean="0"/>
              <a:t> sistemini unutmayın. Hemen ardından, 21. yüzyılın ilk yıllarında, </a:t>
            </a:r>
            <a:r>
              <a:rPr lang="tr-TR" sz="1400" dirty="0" err="1" smtClean="0"/>
              <a:t>LHC</a:t>
            </a:r>
            <a:r>
              <a:rPr lang="tr-TR" sz="1400" dirty="0" smtClean="0"/>
              <a:t> deneylerinde yer alan fizikçilerin veri işleyebilmeleri için kurulmuş olan ve dünya geneline dağıtılmış bir hesaplama sitemi olan </a:t>
            </a:r>
            <a:r>
              <a:rPr lang="tr-TR" sz="1400" dirty="0" err="1" smtClean="0"/>
              <a:t>WLCG</a:t>
            </a:r>
            <a:r>
              <a:rPr lang="tr-TR" sz="1400" dirty="0" smtClean="0"/>
              <a:t> kafes yapısını tekrar düşünün.  Böylece </a:t>
            </a:r>
            <a:r>
              <a:rPr lang="tr-TR" sz="1400" b="1" dirty="0" smtClean="0"/>
              <a:t>endüstri’nin </a:t>
            </a:r>
            <a:r>
              <a:rPr lang="tr-TR" sz="1400" b="1" dirty="0" err="1" smtClean="0"/>
              <a:t>evrildiği</a:t>
            </a:r>
            <a:r>
              <a:rPr lang="tr-TR" sz="1400" b="1" dirty="0" smtClean="0"/>
              <a:t> yeni yapının ne sayede mümkün olduğunu daha kolay görebiliriz. </a:t>
            </a:r>
          </a:p>
          <a:p>
            <a:endParaRPr lang="tr-TR" sz="1400" dirty="0"/>
          </a:p>
        </p:txBody>
      </p:sp>
      <p:sp>
        <p:nvSpPr>
          <p:cNvPr id="5" name="4 Veri Yer Tutucusu"/>
          <p:cNvSpPr>
            <a:spLocks noGrp="1"/>
          </p:cNvSpPr>
          <p:nvPr>
            <p:ph type="dt" sz="half" idx="10"/>
          </p:nvPr>
        </p:nvSpPr>
        <p:spPr>
          <a:xfrm>
            <a:off x="-36512" y="6592267"/>
            <a:ext cx="2133600" cy="365125"/>
          </a:xfrm>
        </p:spPr>
        <p:txBody>
          <a:bodyPr/>
          <a:lstStyle/>
          <a:p>
            <a:r>
              <a:rPr lang="tr-TR" smtClean="0"/>
              <a:t>TTP10- CERN</a:t>
            </a:r>
            <a:endParaRPr lang="tr-TR"/>
          </a:p>
        </p:txBody>
      </p:sp>
      <p:sp>
        <p:nvSpPr>
          <p:cNvPr id="6" name="5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
        <p:nvSpPr>
          <p:cNvPr id="7" name="6 Slayt Numarası Yer Tutucusu"/>
          <p:cNvSpPr>
            <a:spLocks noGrp="1"/>
          </p:cNvSpPr>
          <p:nvPr>
            <p:ph type="sldNum" sz="quarter" idx="12"/>
          </p:nvPr>
        </p:nvSpPr>
        <p:spPr>
          <a:xfrm>
            <a:off x="7020272" y="6592267"/>
            <a:ext cx="2133600" cy="365125"/>
          </a:xfrm>
        </p:spPr>
        <p:txBody>
          <a:bodyPr/>
          <a:lstStyle/>
          <a:p>
            <a:fld id="{52BC141D-2607-48E4-950F-B7461F5E6D62}" type="slidenum">
              <a:rPr lang="tr-TR" smtClean="0"/>
              <a:pPr/>
              <a:t>17</a:t>
            </a:fld>
            <a:endParaRPr lang="tr-TR"/>
          </a:p>
        </p:txBody>
      </p:sp>
      <p:sp>
        <p:nvSpPr>
          <p:cNvPr id="8" name="7 Şeritli Sağ Ok"/>
          <p:cNvSpPr/>
          <p:nvPr/>
        </p:nvSpPr>
        <p:spPr>
          <a:xfrm>
            <a:off x="4644008" y="764704"/>
            <a:ext cx="360040" cy="21602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8 Şeritli Sağ Ok"/>
          <p:cNvSpPr/>
          <p:nvPr/>
        </p:nvSpPr>
        <p:spPr>
          <a:xfrm>
            <a:off x="2915816" y="764704"/>
            <a:ext cx="360040" cy="21602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 </a:t>
            </a:r>
            <a:endParaRPr lang="tr-T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Dokunmatik ekran, bilgisayar faresi …</a:t>
            </a:r>
            <a:endParaRPr lang="tr-TR" dirty="0"/>
          </a:p>
        </p:txBody>
      </p:sp>
      <p:sp>
        <p:nvSpPr>
          <p:cNvPr id="3" name="2 İçerik Yer Tutucusu"/>
          <p:cNvSpPr>
            <a:spLocks noGrp="1"/>
          </p:cNvSpPr>
          <p:nvPr>
            <p:ph sz="half" idx="1"/>
          </p:nvPr>
        </p:nvSpPr>
        <p:spPr>
          <a:xfrm>
            <a:off x="457200" y="1268760"/>
            <a:ext cx="4402832" cy="4525963"/>
          </a:xfrm>
        </p:spPr>
        <p:txBody>
          <a:bodyPr>
            <a:noAutofit/>
          </a:bodyPr>
          <a:lstStyle/>
          <a:p>
            <a:r>
              <a:rPr lang="tr-TR" sz="1800" dirty="0" smtClean="0"/>
              <a:t>Bırakın çığır açan bilimsel keşifleri, bu keşiflerin yapılması için </a:t>
            </a:r>
            <a:r>
              <a:rPr lang="tr-TR" sz="1800" b="1" dirty="0" smtClean="0"/>
              <a:t>bilim insanlarının ihtiyaç duydukları altyapı ve yöntemlerin gelişimi</a:t>
            </a:r>
            <a:r>
              <a:rPr lang="tr-TR" sz="1800" dirty="0" smtClean="0"/>
              <a:t> bile hayatımızda hiç hayal edemeyeceğimiz yenilikler yaratıyor. </a:t>
            </a:r>
          </a:p>
          <a:p>
            <a:r>
              <a:rPr lang="tr-TR" sz="1800" dirty="0" smtClean="0"/>
              <a:t>Peki ya </a:t>
            </a:r>
            <a:r>
              <a:rPr lang="tr-TR" sz="1800" b="1" dirty="0" smtClean="0"/>
              <a:t>dokunmatik ekran</a:t>
            </a:r>
            <a:r>
              <a:rPr lang="tr-TR" sz="1800" dirty="0" smtClean="0"/>
              <a:t>, ne zaman ve nerede keşfedildi dersiniz? Bugün kullandığımız tabletler ya da akıllı telefonlar için mi ihtiyaç duyduk? Hayır, ilk olarak </a:t>
            </a:r>
            <a:r>
              <a:rPr lang="tr-TR" sz="1800" dirty="0" err="1" smtClean="0"/>
              <a:t>CERN</a:t>
            </a:r>
            <a:r>
              <a:rPr lang="tr-TR" sz="1800" dirty="0" smtClean="0"/>
              <a:t> hızlandırıcı birimlerinden bir olan </a:t>
            </a:r>
            <a:r>
              <a:rPr lang="tr-TR" sz="1800" dirty="0" err="1" smtClean="0"/>
              <a:t>SPS’in</a:t>
            </a:r>
            <a:r>
              <a:rPr lang="tr-TR" sz="1800" dirty="0" smtClean="0"/>
              <a:t> (Süper Proton </a:t>
            </a:r>
            <a:r>
              <a:rPr lang="tr-TR" sz="1800" dirty="0" err="1" smtClean="0"/>
              <a:t>Sinkrotron</a:t>
            </a:r>
            <a:r>
              <a:rPr lang="tr-TR" sz="1800" dirty="0" smtClean="0"/>
              <a:t>) kontrol panelleri için 1973’te icat edildi. Yine aynı yıl, </a:t>
            </a:r>
            <a:r>
              <a:rPr lang="tr-TR" sz="1800" dirty="0" err="1" smtClean="0"/>
              <a:t>CERN</a:t>
            </a:r>
            <a:r>
              <a:rPr lang="tr-TR" sz="1800" dirty="0" smtClean="0"/>
              <a:t> </a:t>
            </a:r>
            <a:r>
              <a:rPr lang="tr-TR" sz="1800" dirty="0" err="1" smtClean="0"/>
              <a:t>SPS’nin</a:t>
            </a:r>
            <a:r>
              <a:rPr lang="tr-TR" sz="1800" dirty="0" smtClean="0"/>
              <a:t> kontrol panelleri için geliştirilen bir diğer icat olan ve avuç içi ile idare edilen top şeklindeki iz sürücü cihazın çalışma prensibi 1980’lerde geliştirilen </a:t>
            </a:r>
            <a:r>
              <a:rPr lang="tr-TR" sz="1800" b="1" dirty="0" smtClean="0"/>
              <a:t>bilgisayar faresinin </a:t>
            </a:r>
            <a:r>
              <a:rPr lang="tr-TR" sz="1800" dirty="0" smtClean="0"/>
              <a:t>çalışma prensibi ile aynı; tesadüfe bakın!</a:t>
            </a:r>
          </a:p>
        </p:txBody>
      </p:sp>
      <p:sp>
        <p:nvSpPr>
          <p:cNvPr id="4" name="3 İçerik Yer Tutucusu"/>
          <p:cNvSpPr>
            <a:spLocks noGrp="1"/>
          </p:cNvSpPr>
          <p:nvPr>
            <p:ph sz="half" idx="2"/>
          </p:nvPr>
        </p:nvSpPr>
        <p:spPr>
          <a:xfrm>
            <a:off x="5292080" y="5157192"/>
            <a:ext cx="3106688" cy="1184995"/>
          </a:xfrm>
        </p:spPr>
        <p:txBody>
          <a:bodyPr>
            <a:normAutofit fontScale="77500" lnSpcReduction="20000"/>
          </a:bodyPr>
          <a:lstStyle/>
          <a:p>
            <a:r>
              <a:rPr lang="tr-TR" i="1" dirty="0" smtClean="0"/>
              <a:t>Be</a:t>
            </a:r>
            <a:r>
              <a:rPr lang="en-US" i="1" dirty="0" err="1" smtClean="0"/>
              <a:t>nt</a:t>
            </a:r>
            <a:r>
              <a:rPr lang="en-US" i="1" dirty="0" smtClean="0"/>
              <a:t> </a:t>
            </a:r>
            <a:r>
              <a:rPr lang="en-US" i="1" dirty="0" err="1" smtClean="0"/>
              <a:t>Stumpe</a:t>
            </a:r>
            <a:r>
              <a:rPr lang="tr-TR" i="1" dirty="0" smtClean="0"/>
              <a:t>: dokunmatik ekran ve iz sürücü topu keşfeden kişi.</a:t>
            </a:r>
          </a:p>
        </p:txBody>
      </p:sp>
      <p:sp>
        <p:nvSpPr>
          <p:cNvPr id="5" name="4 Veri Yer Tutucusu"/>
          <p:cNvSpPr>
            <a:spLocks noGrp="1"/>
          </p:cNvSpPr>
          <p:nvPr>
            <p:ph type="dt" sz="half" idx="10"/>
          </p:nvPr>
        </p:nvSpPr>
        <p:spPr>
          <a:xfrm>
            <a:off x="-36512" y="6592267"/>
            <a:ext cx="2133600" cy="365125"/>
          </a:xfrm>
        </p:spPr>
        <p:txBody>
          <a:bodyPr/>
          <a:lstStyle/>
          <a:p>
            <a:r>
              <a:rPr lang="tr-TR" smtClean="0"/>
              <a:t>TTP10- CERN</a:t>
            </a:r>
            <a:endParaRPr lang="tr-TR"/>
          </a:p>
        </p:txBody>
      </p:sp>
      <p:sp>
        <p:nvSpPr>
          <p:cNvPr id="6" name="5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
        <p:nvSpPr>
          <p:cNvPr id="7" name="6 Slayt Numarası Yer Tutucusu"/>
          <p:cNvSpPr>
            <a:spLocks noGrp="1"/>
          </p:cNvSpPr>
          <p:nvPr>
            <p:ph type="sldNum" sz="quarter" idx="12"/>
          </p:nvPr>
        </p:nvSpPr>
        <p:spPr>
          <a:xfrm>
            <a:off x="7046912" y="6592267"/>
            <a:ext cx="2133600" cy="365125"/>
          </a:xfrm>
        </p:spPr>
        <p:txBody>
          <a:bodyPr/>
          <a:lstStyle/>
          <a:p>
            <a:fld id="{52BC141D-2607-48E4-950F-B7461F5E6D62}" type="slidenum">
              <a:rPr lang="tr-TR" smtClean="0"/>
              <a:pPr/>
              <a:t>18</a:t>
            </a:fld>
            <a:endParaRPr lang="tr-TR"/>
          </a:p>
        </p:txBody>
      </p:sp>
      <p:pic>
        <p:nvPicPr>
          <p:cNvPr id="17410" name="Picture 2" descr="https://cds.cern.ch/sslredirect/mediaarchive.cern.ch/MediaArchive/Photo/Public/2010/1003026/1003026_01/1003026_01-A5-at-72-dpi.jpg"/>
          <p:cNvPicPr>
            <a:picLocks noChangeAspect="1" noChangeArrowheads="1"/>
          </p:cNvPicPr>
          <p:nvPr/>
        </p:nvPicPr>
        <p:blipFill>
          <a:blip r:embed="rId2" cstate="print"/>
          <a:srcRect/>
          <a:stretch>
            <a:fillRect/>
          </a:stretch>
        </p:blipFill>
        <p:spPr bwMode="auto">
          <a:xfrm>
            <a:off x="5364088" y="1340768"/>
            <a:ext cx="2448272" cy="367240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pic>
        <p:nvPicPr>
          <p:cNvPr id="137218" name="Picture 2"/>
          <p:cNvPicPr>
            <a:picLocks noChangeAspect="1" noChangeArrowheads="1"/>
          </p:cNvPicPr>
          <p:nvPr/>
        </p:nvPicPr>
        <p:blipFill>
          <a:blip r:embed="rId2" cstate="print"/>
          <a:srcRect/>
          <a:stretch>
            <a:fillRect/>
          </a:stretch>
        </p:blipFill>
        <p:spPr bwMode="auto">
          <a:xfrm>
            <a:off x="35496" y="68089"/>
            <a:ext cx="5447415" cy="1560711"/>
          </a:xfrm>
          <a:prstGeom prst="rect">
            <a:avLst/>
          </a:prstGeom>
          <a:noFill/>
          <a:ln w="9525">
            <a:noFill/>
            <a:miter lim="800000"/>
            <a:headEnd/>
            <a:tailEnd/>
          </a:ln>
        </p:spPr>
      </p:pic>
      <p:pic>
        <p:nvPicPr>
          <p:cNvPr id="123913" name="Picture 3"/>
          <p:cNvPicPr>
            <a:picLocks noChangeAspect="1" noChangeArrowheads="1"/>
          </p:cNvPicPr>
          <p:nvPr/>
        </p:nvPicPr>
        <p:blipFill>
          <a:blip r:embed="rId3" cstate="print"/>
          <a:srcRect l="2242" t="6452" r="3599" b="6447"/>
          <a:stretch>
            <a:fillRect/>
          </a:stretch>
        </p:blipFill>
        <p:spPr bwMode="auto">
          <a:xfrm>
            <a:off x="1803692" y="4221088"/>
            <a:ext cx="6944772" cy="2232248"/>
          </a:xfrm>
          <a:prstGeom prst="rect">
            <a:avLst/>
          </a:prstGeom>
          <a:noFill/>
          <a:ln w="9525">
            <a:noFill/>
            <a:miter lim="800000"/>
            <a:headEnd/>
            <a:tailEnd/>
          </a:ln>
        </p:spPr>
      </p:pic>
      <p:sp>
        <p:nvSpPr>
          <p:cNvPr id="11" name="10 Veri Yer Tutucusu"/>
          <p:cNvSpPr>
            <a:spLocks noGrp="1"/>
          </p:cNvSpPr>
          <p:nvPr>
            <p:ph type="dt" sz="half" idx="10"/>
          </p:nvPr>
        </p:nvSpPr>
        <p:spPr>
          <a:xfrm>
            <a:off x="-9872" y="6592267"/>
            <a:ext cx="2133600" cy="365125"/>
          </a:xfrm>
        </p:spPr>
        <p:txBody>
          <a:bodyPr/>
          <a:lstStyle/>
          <a:p>
            <a:pPr>
              <a:defRPr/>
            </a:pPr>
            <a:r>
              <a:rPr lang="tr-TR" dirty="0" smtClean="0"/>
              <a:t>TTP10- CERN</a:t>
            </a:r>
            <a:endParaRPr lang="tr-TR" dirty="0"/>
          </a:p>
        </p:txBody>
      </p:sp>
      <p:sp>
        <p:nvSpPr>
          <p:cNvPr id="12"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19</a:t>
            </a:fld>
            <a:endParaRPr lang="tr-TR"/>
          </a:p>
        </p:txBody>
      </p:sp>
      <p:sp>
        <p:nvSpPr>
          <p:cNvPr id="13"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pic>
        <p:nvPicPr>
          <p:cNvPr id="14" name="Picture 2"/>
          <p:cNvPicPr>
            <a:picLocks noChangeAspect="1" noChangeArrowheads="1"/>
          </p:cNvPicPr>
          <p:nvPr/>
        </p:nvPicPr>
        <p:blipFill>
          <a:blip r:embed="rId4" cstate="print"/>
          <a:srcRect l="7691" t="6265" r="10789" b="7276"/>
          <a:stretch>
            <a:fillRect/>
          </a:stretch>
        </p:blipFill>
        <p:spPr bwMode="auto">
          <a:xfrm>
            <a:off x="5789874" y="-27384"/>
            <a:ext cx="3318630" cy="4320480"/>
          </a:xfrm>
          <a:prstGeom prst="rect">
            <a:avLst/>
          </a:prstGeom>
          <a:noFill/>
          <a:ln w="9525">
            <a:noFill/>
            <a:miter lim="800000"/>
            <a:headEnd/>
            <a:tailEnd/>
          </a:ln>
        </p:spPr>
      </p:pic>
      <p:pic>
        <p:nvPicPr>
          <p:cNvPr id="15" name="pasted-image.pdf"/>
          <p:cNvPicPr>
            <a:picLocks noChangeAspect="1"/>
          </p:cNvPicPr>
          <p:nvPr/>
        </p:nvPicPr>
        <p:blipFill>
          <a:blip r:embed="rId5" cstate="print">
            <a:extLst/>
          </a:blip>
          <a:stretch>
            <a:fillRect/>
          </a:stretch>
        </p:blipFill>
        <p:spPr>
          <a:xfrm>
            <a:off x="251520" y="1844824"/>
            <a:ext cx="1265533" cy="1604063"/>
          </a:xfrm>
          <a:prstGeom prst="rect">
            <a:avLst/>
          </a:prstGeom>
          <a:ln w="25400"/>
        </p:spPr>
      </p:pic>
      <p:pic>
        <p:nvPicPr>
          <p:cNvPr id="16" name="pasted-image.pdf"/>
          <p:cNvPicPr>
            <a:picLocks noChangeAspect="1"/>
          </p:cNvPicPr>
          <p:nvPr/>
        </p:nvPicPr>
        <p:blipFill>
          <a:blip r:embed="rId6" cstate="print">
            <a:extLst/>
          </a:blip>
          <a:stretch>
            <a:fillRect/>
          </a:stretch>
        </p:blipFill>
        <p:spPr>
          <a:xfrm>
            <a:off x="1869122" y="1988840"/>
            <a:ext cx="3999022" cy="1512168"/>
          </a:xfrm>
          <a:prstGeom prst="rect">
            <a:avLst/>
          </a:prstGeom>
          <a:ln w="25400"/>
        </p:spPr>
      </p:pic>
      <p:sp>
        <p:nvSpPr>
          <p:cNvPr id="17" name="Shape 147"/>
          <p:cNvSpPr/>
          <p:nvPr/>
        </p:nvSpPr>
        <p:spPr>
          <a:xfrm>
            <a:off x="107504" y="3430247"/>
            <a:ext cx="1872208" cy="1294897"/>
          </a:xfrm>
          <a:prstGeom prst="rect">
            <a:avLst/>
          </a:prstGeom>
          <a:ln w="12700">
            <a:miter lim="400000"/>
          </a:ln>
          <a:extLst>
            <a:ext uri="{C572A759-6A51-4108-AA02-DFA0A04FC94B}">
              <ma14:wrappingTextBoxFlag xmlns:ma14="http://schemas.microsoft.com/office/mac/drawingml/2011/main" val="1"/>
            </a:ext>
          </a:extLst>
        </p:spPr>
        <p:txBody>
          <a:bodyPr wrap="square" lIns="45720" tIns="45720" rIns="45720" bIns="45720" anchor="ctr">
            <a:spAutoFit/>
          </a:bodyPr>
          <a:lstStyle>
            <a:lvl1pPr marL="0" marR="0"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rgbClr val="000000"/>
                </a:solidFill>
                <a:uFillTx/>
                <a:latin typeface="+mn-lt"/>
                <a:ea typeface="+mn-ea"/>
                <a:cs typeface="+mn-cs"/>
                <a:sym typeface="Arial"/>
              </a:defRPr>
            </a:lvl1pPr>
          </a:lstStyle>
          <a:p>
            <a:r>
              <a:rPr sz="1260" dirty="0"/>
              <a:t>Ernest </a:t>
            </a:r>
            <a:r>
              <a:rPr sz="1260" dirty="0" err="1"/>
              <a:t>Lawrence’ın</a:t>
            </a:r>
            <a:r>
              <a:rPr sz="1260" dirty="0"/>
              <a:t> </a:t>
            </a:r>
            <a:r>
              <a:rPr sz="1260" dirty="0" err="1"/>
              <a:t>çalışan</a:t>
            </a:r>
            <a:r>
              <a:rPr sz="1260" dirty="0"/>
              <a:t> ilk </a:t>
            </a:r>
            <a:r>
              <a:rPr sz="1260" dirty="0" err="1" smtClean="0"/>
              <a:t>döndürgeci</a:t>
            </a:r>
            <a:r>
              <a:rPr lang="tr-TR" sz="1260" dirty="0" smtClean="0"/>
              <a:t> (</a:t>
            </a:r>
            <a:r>
              <a:rPr lang="tr-TR" sz="1200" dirty="0" err="1" smtClean="0"/>
              <a:t>cyclotron</a:t>
            </a:r>
            <a:r>
              <a:rPr lang="tr-TR" sz="1260" dirty="0" smtClean="0"/>
              <a:t>)</a:t>
            </a:r>
            <a:r>
              <a:rPr sz="1260" dirty="0" smtClean="0"/>
              <a:t>, </a:t>
            </a:r>
            <a:r>
              <a:rPr sz="1260" dirty="0"/>
              <a:t>(1930). </a:t>
            </a:r>
            <a:r>
              <a:rPr lang="tr-TR" sz="1260" dirty="0" smtClean="0"/>
              <a:t> </a:t>
            </a:r>
            <a:r>
              <a:rPr sz="1260" dirty="0" err="1" smtClean="0"/>
              <a:t>11.4cm</a:t>
            </a:r>
            <a:r>
              <a:rPr sz="1260" dirty="0" smtClean="0"/>
              <a:t> </a:t>
            </a:r>
            <a:r>
              <a:rPr sz="1260" dirty="0" err="1"/>
              <a:t>çapında</a:t>
            </a:r>
            <a:r>
              <a:rPr sz="1260" dirty="0"/>
              <a:t> </a:t>
            </a:r>
            <a:r>
              <a:rPr sz="1260" dirty="0" err="1"/>
              <a:t>olup</a:t>
            </a:r>
            <a:r>
              <a:rPr sz="1260" dirty="0"/>
              <a:t>, </a:t>
            </a:r>
            <a:r>
              <a:rPr sz="1260" dirty="0" err="1"/>
              <a:t>protonları</a:t>
            </a:r>
            <a:r>
              <a:rPr sz="1260" dirty="0"/>
              <a:t>  80 </a:t>
            </a:r>
            <a:r>
              <a:rPr sz="1260" dirty="0" err="1"/>
              <a:t>keV’e</a:t>
            </a:r>
            <a:r>
              <a:rPr sz="1260" dirty="0"/>
              <a:t> </a:t>
            </a:r>
            <a:r>
              <a:rPr sz="1260" dirty="0" err="1" smtClean="0"/>
              <a:t>hızlandırdı</a:t>
            </a:r>
            <a:r>
              <a:rPr sz="1260" dirty="0" smtClean="0"/>
              <a:t>.</a:t>
            </a:r>
            <a:r>
              <a:rPr lang="tr-TR" sz="1260" dirty="0" smtClean="0"/>
              <a:t> 1939 Nobel Fizik Ödülü</a:t>
            </a:r>
            <a:endParaRPr sz="1260" dirty="0"/>
          </a:p>
        </p:txBody>
      </p:sp>
      <p:sp>
        <p:nvSpPr>
          <p:cNvPr id="18" name="Shape 148"/>
          <p:cNvSpPr/>
          <p:nvPr/>
        </p:nvSpPr>
        <p:spPr>
          <a:xfrm>
            <a:off x="1907704" y="3524933"/>
            <a:ext cx="3816424" cy="480131"/>
          </a:xfrm>
          <a:prstGeom prst="rect">
            <a:avLst/>
          </a:prstGeom>
          <a:ln w="12700">
            <a:miter lim="400000"/>
          </a:ln>
          <a:extLst>
            <a:ext uri="{C572A759-6A51-4108-AA02-DFA0A04FC94B}">
              <ma14:wrappingTextBoxFlag xmlns:ma14="http://schemas.microsoft.com/office/mac/drawingml/2011/main" val="1"/>
            </a:ext>
          </a:extLst>
        </p:spPr>
        <p:txBody>
          <a:bodyPr wrap="square" lIns="45720" tIns="45720" rIns="45720" bIns="45720" anchor="ctr">
            <a:spAutoFit/>
          </a:bodyPr>
          <a:lstStyle>
            <a:lvl1pPr marL="0" marR="0" algn="just"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rgbClr val="000000"/>
                </a:solidFill>
                <a:uFillTx/>
                <a:latin typeface="+mn-lt"/>
                <a:ea typeface="+mn-ea"/>
                <a:cs typeface="+mn-cs"/>
                <a:sym typeface="Arial"/>
              </a:defRPr>
            </a:lvl1pPr>
          </a:lstStyle>
          <a:p>
            <a:r>
              <a:rPr lang="tr-TR" sz="1260" dirty="0" smtClean="0"/>
              <a:t>~80 yıl sonra </a:t>
            </a:r>
            <a:r>
              <a:rPr sz="1260" dirty="0" smtClean="0"/>
              <a:t>8.6 </a:t>
            </a:r>
            <a:r>
              <a:rPr sz="1260" dirty="0"/>
              <a:t>km </a:t>
            </a:r>
            <a:r>
              <a:rPr sz="1260" dirty="0" err="1" smtClean="0"/>
              <a:t>çapıyla</a:t>
            </a:r>
            <a:r>
              <a:rPr lang="tr-TR" sz="1260" dirty="0" smtClean="0"/>
              <a:t> Büyük </a:t>
            </a:r>
            <a:r>
              <a:rPr lang="tr-TR" sz="1260" dirty="0" err="1" smtClean="0"/>
              <a:t>Hadron</a:t>
            </a:r>
            <a:r>
              <a:rPr lang="tr-TR" sz="1260" dirty="0" smtClean="0"/>
              <a:t> Çarpıştırıcısı</a:t>
            </a:r>
            <a:r>
              <a:rPr sz="1260" dirty="0" smtClean="0"/>
              <a:t> </a:t>
            </a:r>
            <a:r>
              <a:rPr sz="1260" dirty="0" err="1"/>
              <a:t>protonları</a:t>
            </a:r>
            <a:r>
              <a:rPr sz="1260" dirty="0"/>
              <a:t>  </a:t>
            </a:r>
            <a:r>
              <a:rPr lang="tr-TR" sz="1260" dirty="0" smtClean="0"/>
              <a:t>65</a:t>
            </a:r>
            <a:r>
              <a:rPr sz="1260" dirty="0" smtClean="0"/>
              <a:t>00 </a:t>
            </a:r>
            <a:r>
              <a:rPr sz="1260" dirty="0" err="1"/>
              <a:t>GeV’e</a:t>
            </a:r>
            <a:r>
              <a:rPr sz="1260" dirty="0"/>
              <a:t> </a:t>
            </a:r>
            <a:r>
              <a:rPr sz="1260" dirty="0" err="1"/>
              <a:t>hızlandırdı</a:t>
            </a:r>
            <a:r>
              <a:rPr sz="1260" dirty="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fade">
                                      <p:cBhvr>
                                        <p:cTn id="7" dur="770" decel="100000"/>
                                        <p:tgtEl>
                                          <p:spTgt spid="137218"/>
                                        </p:tgtEl>
                                      </p:cBhvr>
                                    </p:animEffect>
                                    <p:animScale>
                                      <p:cBhvr>
                                        <p:cTn id="8" dur="770" decel="100000"/>
                                        <p:tgtEl>
                                          <p:spTgt spid="137218"/>
                                        </p:tgtEl>
                                      </p:cBhvr>
                                      <p:from x="10000" y="10000"/>
                                      <p:to x="200000" y="450000"/>
                                    </p:animScale>
                                    <p:animScale>
                                      <p:cBhvr>
                                        <p:cTn id="9" dur="1230" accel="100000" fill="hold">
                                          <p:stCondLst>
                                            <p:cond delay="770"/>
                                          </p:stCondLst>
                                        </p:cTn>
                                        <p:tgtEl>
                                          <p:spTgt spid="137218"/>
                                        </p:tgtEl>
                                      </p:cBhvr>
                                      <p:from x="200000" y="450000"/>
                                      <p:to x="100000" y="100000"/>
                                    </p:animScale>
                                    <p:set>
                                      <p:cBhvr>
                                        <p:cTn id="10" dur="770" fill="hold"/>
                                        <p:tgtEl>
                                          <p:spTgt spid="137218"/>
                                        </p:tgtEl>
                                        <p:attrNameLst>
                                          <p:attrName>ppt_x</p:attrName>
                                        </p:attrNameLst>
                                      </p:cBhvr>
                                      <p:to>
                                        <p:strVal val="(0.5)"/>
                                      </p:to>
                                    </p:set>
                                    <p:anim from="(0.5)" to="(#ppt_x)" calcmode="lin" valueType="num">
                                      <p:cBhvr>
                                        <p:cTn id="11" dur="1230" accel="100000" fill="hold">
                                          <p:stCondLst>
                                            <p:cond delay="770"/>
                                          </p:stCondLst>
                                        </p:cTn>
                                        <p:tgtEl>
                                          <p:spTgt spid="137218"/>
                                        </p:tgtEl>
                                        <p:attrNameLst>
                                          <p:attrName>ppt_x</p:attrName>
                                        </p:attrNameLst>
                                      </p:cBhvr>
                                    </p:anim>
                                    <p:set>
                                      <p:cBhvr>
                                        <p:cTn id="12" dur="770" fill="hold"/>
                                        <p:tgtEl>
                                          <p:spTgt spid="137218"/>
                                        </p:tgtEl>
                                        <p:attrNameLst>
                                          <p:attrName>ppt_y</p:attrName>
                                        </p:attrNameLst>
                                      </p:cBhvr>
                                      <p:to>
                                        <p:strVal val="(#ppt_y+0.4)"/>
                                      </p:to>
                                    </p:set>
                                    <p:anim from="(#ppt_y+0.4)" to="(#ppt_y)" calcmode="lin" valueType="num">
                                      <p:cBhvr>
                                        <p:cTn id="13" dur="1230" accel="100000" fill="hold">
                                          <p:stCondLst>
                                            <p:cond delay="770"/>
                                          </p:stCondLst>
                                        </p:cTn>
                                        <p:tgtEl>
                                          <p:spTgt spid="13721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391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7"/>
          <p:cNvGrpSpPr>
            <a:grpSpLocks/>
          </p:cNvGrpSpPr>
          <p:nvPr/>
        </p:nvGrpSpPr>
        <p:grpSpPr bwMode="auto">
          <a:xfrm>
            <a:off x="-252413" y="5876925"/>
            <a:ext cx="9550401" cy="900113"/>
            <a:chOff x="-159" y="3702"/>
            <a:chExt cx="6016" cy="567"/>
          </a:xfrm>
        </p:grpSpPr>
        <p:pic>
          <p:nvPicPr>
            <p:cNvPr id="27659" name="Picture 41" descr="Experimentalists and theorists in action"/>
            <p:cNvPicPr>
              <a:picLocks noChangeAspect="1" noChangeArrowheads="1"/>
            </p:cNvPicPr>
            <p:nvPr/>
          </p:nvPicPr>
          <p:blipFill>
            <a:blip r:embed="rId2" cstate="print"/>
            <a:srcRect/>
            <a:stretch>
              <a:fillRect/>
            </a:stretch>
          </p:blipFill>
          <p:spPr bwMode="auto">
            <a:xfrm>
              <a:off x="2835" y="3702"/>
              <a:ext cx="3022" cy="567"/>
            </a:xfrm>
            <a:prstGeom prst="rect">
              <a:avLst/>
            </a:prstGeom>
            <a:noFill/>
            <a:ln w="9525">
              <a:noFill/>
              <a:miter lim="800000"/>
              <a:headEnd/>
              <a:tailEnd/>
            </a:ln>
          </p:spPr>
        </p:pic>
        <p:pic>
          <p:nvPicPr>
            <p:cNvPr id="27660" name="Picture 42" descr="From theory to experiment">
              <a:hlinkClick r:id="rId3"/>
            </p:cNvPr>
            <p:cNvPicPr>
              <a:picLocks noChangeAspect="1" noChangeArrowheads="1"/>
            </p:cNvPicPr>
            <p:nvPr/>
          </p:nvPicPr>
          <p:blipFill>
            <a:blip r:embed="rId4" cstate="print"/>
            <a:srcRect/>
            <a:stretch>
              <a:fillRect/>
            </a:stretch>
          </p:blipFill>
          <p:spPr bwMode="auto">
            <a:xfrm>
              <a:off x="-159" y="3702"/>
              <a:ext cx="3022" cy="567"/>
            </a:xfrm>
            <a:prstGeom prst="rect">
              <a:avLst/>
            </a:prstGeom>
            <a:noFill/>
            <a:ln w="9525">
              <a:noFill/>
              <a:miter lim="800000"/>
              <a:headEnd/>
              <a:tailEnd/>
            </a:ln>
          </p:spPr>
        </p:pic>
      </p:grpSp>
      <p:sp>
        <p:nvSpPr>
          <p:cNvPr id="145411" name="Rectangle 3"/>
          <p:cNvSpPr>
            <a:spLocks noGrp="1" noChangeArrowheads="1"/>
          </p:cNvSpPr>
          <p:nvPr>
            <p:ph type="body" idx="1"/>
          </p:nvPr>
        </p:nvSpPr>
        <p:spPr>
          <a:xfrm>
            <a:off x="0" y="765175"/>
            <a:ext cx="9144000" cy="5832475"/>
          </a:xfrm>
        </p:spPr>
        <p:txBody>
          <a:bodyPr/>
          <a:lstStyle/>
          <a:p>
            <a:pPr algn="ctr" eaLnBrk="1" hangingPunct="1">
              <a:lnSpc>
                <a:spcPct val="90000"/>
              </a:lnSpc>
              <a:buFontTx/>
              <a:buNone/>
            </a:pPr>
            <a:endParaRPr lang="tr-TR" sz="2000" b="1" dirty="0" smtClean="0">
              <a:latin typeface="Verdana" pitchFamily="34" charset="0"/>
            </a:endParaRPr>
          </a:p>
          <a:p>
            <a:pPr eaLnBrk="1" hangingPunct="1">
              <a:lnSpc>
                <a:spcPct val="90000"/>
              </a:lnSpc>
              <a:buFontTx/>
              <a:buNone/>
            </a:pPr>
            <a:endParaRPr lang="tr-TR" sz="2000" b="1" dirty="0" smtClean="0">
              <a:solidFill>
                <a:srgbClr val="4D4D4D"/>
              </a:solidFill>
              <a:latin typeface="Verdana" pitchFamily="34" charset="0"/>
            </a:endParaRPr>
          </a:p>
          <a:p>
            <a:pPr eaLnBrk="1" hangingPunct="1">
              <a:lnSpc>
                <a:spcPct val="90000"/>
              </a:lnSpc>
              <a:buFontTx/>
              <a:buNone/>
            </a:pPr>
            <a:endParaRPr lang="tr-TR" sz="2000" b="1" dirty="0" smtClean="0">
              <a:solidFill>
                <a:srgbClr val="4D4D4D"/>
              </a:solidFill>
              <a:latin typeface="Verdana" pitchFamily="34" charset="0"/>
            </a:endParaRPr>
          </a:p>
          <a:p>
            <a:pPr algn="ctr" eaLnBrk="1" hangingPunct="1">
              <a:lnSpc>
                <a:spcPct val="90000"/>
              </a:lnSpc>
              <a:buFontTx/>
              <a:buNone/>
            </a:pPr>
            <a:r>
              <a:rPr lang="tr-TR" sz="2000" b="1" dirty="0" smtClean="0">
                <a:solidFill>
                  <a:srgbClr val="5F5F5F"/>
                </a:solidFill>
                <a:latin typeface="Verdana" pitchFamily="34" charset="0"/>
              </a:rPr>
              <a:t>Araştırma / </a:t>
            </a:r>
            <a:r>
              <a:rPr lang="tr-TR" sz="2000" dirty="0" smtClean="0">
                <a:solidFill>
                  <a:srgbClr val="5F5F5F"/>
                </a:solidFill>
                <a:latin typeface="Verdana" pitchFamily="34" charset="0"/>
              </a:rPr>
              <a:t>Evren hakkındaki sorulara cevaplar aramak ve bulmak</a:t>
            </a:r>
          </a:p>
          <a:p>
            <a:pPr algn="ctr" eaLnBrk="1" hangingPunct="1">
              <a:lnSpc>
                <a:spcPct val="90000"/>
              </a:lnSpc>
              <a:buFontTx/>
              <a:buNone/>
            </a:pPr>
            <a:endParaRPr lang="tr-TR" sz="2000" dirty="0" smtClean="0">
              <a:solidFill>
                <a:srgbClr val="5F5F5F"/>
              </a:solidFill>
              <a:latin typeface="Verdana" pitchFamily="34" charset="0"/>
            </a:endParaRPr>
          </a:p>
          <a:p>
            <a:pPr algn="ctr" eaLnBrk="1" hangingPunct="1">
              <a:lnSpc>
                <a:spcPct val="90000"/>
              </a:lnSpc>
              <a:buFontTx/>
              <a:buNone/>
            </a:pPr>
            <a:endParaRPr lang="tr-TR" sz="2000" dirty="0" smtClean="0">
              <a:solidFill>
                <a:srgbClr val="5F5F5F"/>
              </a:solidFill>
              <a:latin typeface="Verdana" pitchFamily="34" charset="0"/>
            </a:endParaRPr>
          </a:p>
          <a:p>
            <a:pPr algn="ctr" eaLnBrk="1" hangingPunct="1">
              <a:lnSpc>
                <a:spcPct val="90000"/>
              </a:lnSpc>
              <a:buFontTx/>
              <a:buNone/>
            </a:pPr>
            <a:endParaRPr lang="tr-TR" sz="1800" dirty="0" smtClean="0">
              <a:solidFill>
                <a:srgbClr val="5F5F5F"/>
              </a:solidFill>
              <a:latin typeface="Verdana" pitchFamily="34" charset="0"/>
            </a:endParaRPr>
          </a:p>
          <a:p>
            <a:pPr algn="ctr" eaLnBrk="1" hangingPunct="1">
              <a:lnSpc>
                <a:spcPct val="90000"/>
              </a:lnSpc>
              <a:buFontTx/>
              <a:buNone/>
            </a:pPr>
            <a:r>
              <a:rPr lang="tr-TR" sz="2000" b="1" dirty="0" smtClean="0">
                <a:solidFill>
                  <a:srgbClr val="5F5F5F"/>
                </a:solidFill>
                <a:latin typeface="Verdana" pitchFamily="34" charset="0"/>
              </a:rPr>
              <a:t>Teknoloji /</a:t>
            </a:r>
            <a:r>
              <a:rPr lang="tr-TR" sz="2000" dirty="0" smtClean="0">
                <a:solidFill>
                  <a:srgbClr val="5F5F5F"/>
                </a:solidFill>
                <a:latin typeface="Verdana" pitchFamily="34" charset="0"/>
              </a:rPr>
              <a:t> Teknolojinin sınırlarını ilerletmek/zorlamak</a:t>
            </a:r>
          </a:p>
          <a:p>
            <a:pPr algn="ctr" eaLnBrk="1" hangingPunct="1">
              <a:lnSpc>
                <a:spcPct val="90000"/>
              </a:lnSpc>
              <a:buFontTx/>
              <a:buNone/>
            </a:pPr>
            <a:endParaRPr lang="tr-TR" sz="1000" b="1" dirty="0" smtClean="0">
              <a:solidFill>
                <a:srgbClr val="5F5F5F"/>
              </a:solidFill>
              <a:latin typeface="Verdana" pitchFamily="34" charset="0"/>
            </a:endParaRPr>
          </a:p>
          <a:p>
            <a:pPr algn="ctr" eaLnBrk="1" hangingPunct="1">
              <a:lnSpc>
                <a:spcPct val="90000"/>
              </a:lnSpc>
              <a:buFontTx/>
              <a:buNone/>
            </a:pPr>
            <a:endParaRPr lang="tr-TR" sz="2000" b="1" dirty="0" smtClean="0">
              <a:solidFill>
                <a:srgbClr val="5F5F5F"/>
              </a:solidFill>
              <a:latin typeface="Verdana" pitchFamily="34" charset="0"/>
            </a:endParaRPr>
          </a:p>
          <a:p>
            <a:pPr algn="ctr" eaLnBrk="1" hangingPunct="1">
              <a:lnSpc>
                <a:spcPct val="90000"/>
              </a:lnSpc>
              <a:buFontTx/>
              <a:buNone/>
            </a:pPr>
            <a:endParaRPr lang="tr-TR" sz="2500" b="1" dirty="0" smtClean="0">
              <a:solidFill>
                <a:srgbClr val="5F5F5F"/>
              </a:solidFill>
              <a:latin typeface="Verdana" pitchFamily="34" charset="0"/>
            </a:endParaRPr>
          </a:p>
          <a:p>
            <a:pPr algn="ctr" eaLnBrk="1" hangingPunct="1">
              <a:lnSpc>
                <a:spcPct val="90000"/>
              </a:lnSpc>
              <a:buFontTx/>
              <a:buNone/>
            </a:pPr>
            <a:r>
              <a:rPr lang="tr-TR" sz="2000" b="1" dirty="0" smtClean="0">
                <a:solidFill>
                  <a:srgbClr val="5F5F5F"/>
                </a:solidFill>
                <a:latin typeface="Verdana" pitchFamily="34" charset="0"/>
              </a:rPr>
              <a:t>İşbirliği / </a:t>
            </a:r>
            <a:r>
              <a:rPr lang="tr-TR" sz="2000" dirty="0" smtClean="0">
                <a:solidFill>
                  <a:srgbClr val="5F5F5F"/>
                </a:solidFill>
                <a:latin typeface="Verdana" pitchFamily="34" charset="0"/>
              </a:rPr>
              <a:t>Bilim aracılığıyla ulusları </a:t>
            </a:r>
            <a:r>
              <a:rPr lang="tr-TR" sz="2000" dirty="0" err="1" smtClean="0">
                <a:solidFill>
                  <a:srgbClr val="5F5F5F"/>
                </a:solidFill>
                <a:latin typeface="Verdana" pitchFamily="34" charset="0"/>
              </a:rPr>
              <a:t>biraraya</a:t>
            </a:r>
            <a:r>
              <a:rPr lang="tr-TR" sz="2000" dirty="0" smtClean="0">
                <a:solidFill>
                  <a:srgbClr val="5F5F5F"/>
                </a:solidFill>
                <a:latin typeface="Verdana" pitchFamily="34" charset="0"/>
              </a:rPr>
              <a:t> getirmek </a:t>
            </a:r>
          </a:p>
          <a:p>
            <a:pPr algn="ctr" eaLnBrk="1" hangingPunct="1">
              <a:lnSpc>
                <a:spcPct val="90000"/>
              </a:lnSpc>
              <a:buFontTx/>
              <a:buNone/>
            </a:pPr>
            <a:endParaRPr lang="tr-TR" sz="2000" b="1" dirty="0" smtClean="0">
              <a:solidFill>
                <a:srgbClr val="5F5F5F"/>
              </a:solidFill>
              <a:latin typeface="Verdana" pitchFamily="34" charset="0"/>
            </a:endParaRPr>
          </a:p>
          <a:p>
            <a:pPr algn="ctr" eaLnBrk="1" hangingPunct="1">
              <a:lnSpc>
                <a:spcPct val="90000"/>
              </a:lnSpc>
              <a:buFontTx/>
              <a:buNone/>
            </a:pPr>
            <a:endParaRPr lang="tr-TR" sz="2000" b="1" dirty="0" smtClean="0">
              <a:solidFill>
                <a:srgbClr val="5F5F5F"/>
              </a:solidFill>
              <a:latin typeface="Verdana" pitchFamily="34" charset="0"/>
            </a:endParaRPr>
          </a:p>
          <a:p>
            <a:pPr algn="ctr" eaLnBrk="1" hangingPunct="1">
              <a:lnSpc>
                <a:spcPct val="90000"/>
              </a:lnSpc>
              <a:buFontTx/>
              <a:buNone/>
            </a:pPr>
            <a:endParaRPr lang="tr-TR" sz="1000" b="1" dirty="0" smtClean="0">
              <a:solidFill>
                <a:srgbClr val="5F5F5F"/>
              </a:solidFill>
              <a:latin typeface="Verdana" pitchFamily="34" charset="0"/>
            </a:endParaRPr>
          </a:p>
          <a:p>
            <a:pPr algn="ctr" eaLnBrk="1" hangingPunct="1">
              <a:lnSpc>
                <a:spcPct val="90000"/>
              </a:lnSpc>
              <a:buFontTx/>
              <a:buNone/>
            </a:pPr>
            <a:r>
              <a:rPr lang="tr-TR" sz="2000" b="1" dirty="0" smtClean="0">
                <a:solidFill>
                  <a:srgbClr val="5F5F5F"/>
                </a:solidFill>
                <a:latin typeface="Verdana" pitchFamily="34" charset="0"/>
              </a:rPr>
              <a:t>Eğitim / </a:t>
            </a:r>
            <a:r>
              <a:rPr lang="tr-TR" sz="2000" dirty="0" smtClean="0">
                <a:solidFill>
                  <a:srgbClr val="5F5F5F"/>
                </a:solidFill>
                <a:latin typeface="Verdana" pitchFamily="34" charset="0"/>
              </a:rPr>
              <a:t>Yarının bilim insanlarını yetiştirmek</a:t>
            </a:r>
          </a:p>
          <a:p>
            <a:pPr eaLnBrk="1" hangingPunct="1">
              <a:lnSpc>
                <a:spcPct val="90000"/>
              </a:lnSpc>
              <a:buFontTx/>
              <a:buNone/>
            </a:pPr>
            <a:endParaRPr lang="tr-TR" sz="2000" b="1" dirty="0" smtClean="0">
              <a:solidFill>
                <a:srgbClr val="5F5F5F"/>
              </a:solidFill>
              <a:latin typeface="Verdana" pitchFamily="34" charset="0"/>
            </a:endParaRPr>
          </a:p>
        </p:txBody>
      </p:sp>
      <p:grpSp>
        <p:nvGrpSpPr>
          <p:cNvPr id="3" name="Group 43"/>
          <p:cNvGrpSpPr>
            <a:grpSpLocks/>
          </p:cNvGrpSpPr>
          <p:nvPr/>
        </p:nvGrpSpPr>
        <p:grpSpPr bwMode="auto">
          <a:xfrm>
            <a:off x="0" y="800100"/>
            <a:ext cx="9221788" cy="906463"/>
            <a:chOff x="0" y="504"/>
            <a:chExt cx="5809" cy="571"/>
          </a:xfrm>
        </p:grpSpPr>
        <p:pic>
          <p:nvPicPr>
            <p:cNvPr id="27668" name="Picture 32" descr="CrabPulsar"/>
            <p:cNvPicPr>
              <a:picLocks noChangeAspect="1" noChangeArrowheads="1"/>
            </p:cNvPicPr>
            <p:nvPr/>
          </p:nvPicPr>
          <p:blipFill>
            <a:blip r:embed="rId5" cstate="print"/>
            <a:srcRect/>
            <a:stretch>
              <a:fillRect/>
            </a:stretch>
          </p:blipFill>
          <p:spPr bwMode="auto">
            <a:xfrm>
              <a:off x="0" y="508"/>
              <a:ext cx="3024" cy="567"/>
            </a:xfrm>
            <a:prstGeom prst="rect">
              <a:avLst/>
            </a:prstGeom>
            <a:noFill/>
            <a:ln w="9525">
              <a:noFill/>
              <a:miter lim="800000"/>
              <a:headEnd/>
              <a:tailEnd/>
            </a:ln>
          </p:spPr>
        </p:pic>
        <p:pic>
          <p:nvPicPr>
            <p:cNvPr id="27669" name="Picture 33" descr="Higgs"/>
            <p:cNvPicPr>
              <a:picLocks noChangeAspect="1" noChangeArrowheads="1"/>
            </p:cNvPicPr>
            <p:nvPr/>
          </p:nvPicPr>
          <p:blipFill>
            <a:blip r:embed="rId6" cstate="print"/>
            <a:srcRect/>
            <a:stretch>
              <a:fillRect/>
            </a:stretch>
          </p:blipFill>
          <p:spPr bwMode="auto">
            <a:xfrm>
              <a:off x="2789" y="504"/>
              <a:ext cx="3020" cy="567"/>
            </a:xfrm>
            <a:prstGeom prst="rect">
              <a:avLst/>
            </a:prstGeom>
            <a:noFill/>
            <a:ln w="9525">
              <a:noFill/>
              <a:miter lim="800000"/>
              <a:headEnd/>
              <a:tailEnd/>
            </a:ln>
          </p:spPr>
        </p:pic>
      </p:grpSp>
      <p:grpSp>
        <p:nvGrpSpPr>
          <p:cNvPr id="4" name="Group 44"/>
          <p:cNvGrpSpPr>
            <a:grpSpLocks/>
          </p:cNvGrpSpPr>
          <p:nvPr/>
        </p:nvGrpSpPr>
        <p:grpSpPr bwMode="auto">
          <a:xfrm>
            <a:off x="-1189038" y="2133600"/>
            <a:ext cx="10802938" cy="900113"/>
            <a:chOff x="-749" y="1344"/>
            <a:chExt cx="6805" cy="567"/>
          </a:xfrm>
        </p:grpSpPr>
        <p:pic>
          <p:nvPicPr>
            <p:cNvPr id="27665" name="Picture 34" descr="Detail of the LHCb VErtex LOcator (VELO)">
              <a:hlinkClick r:id="rId7"/>
            </p:cNvPr>
            <p:cNvPicPr>
              <a:picLocks noChangeAspect="1" noChangeArrowheads="1"/>
            </p:cNvPicPr>
            <p:nvPr/>
          </p:nvPicPr>
          <p:blipFill>
            <a:blip r:embed="rId8" cstate="print"/>
            <a:srcRect/>
            <a:stretch>
              <a:fillRect/>
            </a:stretch>
          </p:blipFill>
          <p:spPr bwMode="auto">
            <a:xfrm>
              <a:off x="-749" y="1344"/>
              <a:ext cx="3024" cy="567"/>
            </a:xfrm>
            <a:prstGeom prst="rect">
              <a:avLst/>
            </a:prstGeom>
            <a:noFill/>
            <a:ln w="9525">
              <a:noFill/>
              <a:miter lim="800000"/>
              <a:headEnd/>
              <a:tailEnd/>
            </a:ln>
          </p:spPr>
        </p:pic>
        <p:pic>
          <p:nvPicPr>
            <p:cNvPr id="27666" name="Picture 35" descr="Installation of the ATLAS pixel detector">
              <a:hlinkClick r:id="rId9"/>
            </p:cNvPr>
            <p:cNvPicPr>
              <a:picLocks noChangeAspect="1" noChangeArrowheads="1"/>
            </p:cNvPicPr>
            <p:nvPr/>
          </p:nvPicPr>
          <p:blipFill>
            <a:blip r:embed="rId10" cstate="print"/>
            <a:srcRect/>
            <a:stretch>
              <a:fillRect/>
            </a:stretch>
          </p:blipFill>
          <p:spPr bwMode="auto">
            <a:xfrm>
              <a:off x="1655" y="1344"/>
              <a:ext cx="3022" cy="567"/>
            </a:xfrm>
            <a:prstGeom prst="rect">
              <a:avLst/>
            </a:prstGeom>
            <a:noFill/>
            <a:ln w="9525">
              <a:noFill/>
              <a:miter lim="800000"/>
              <a:headEnd/>
              <a:tailEnd/>
            </a:ln>
          </p:spPr>
        </p:pic>
        <p:pic>
          <p:nvPicPr>
            <p:cNvPr id="27667" name="Picture 36" descr="Light guides from a prototype of the ALICE Zero Degree Calorimeter"/>
            <p:cNvPicPr>
              <a:picLocks noChangeAspect="1" noChangeArrowheads="1"/>
            </p:cNvPicPr>
            <p:nvPr/>
          </p:nvPicPr>
          <p:blipFill>
            <a:blip r:embed="rId11" cstate="print"/>
            <a:srcRect l="33070"/>
            <a:stretch>
              <a:fillRect/>
            </a:stretch>
          </p:blipFill>
          <p:spPr bwMode="auto">
            <a:xfrm>
              <a:off x="4034" y="1344"/>
              <a:ext cx="2022" cy="567"/>
            </a:xfrm>
            <a:prstGeom prst="rect">
              <a:avLst/>
            </a:prstGeom>
            <a:noFill/>
            <a:ln w="9525">
              <a:noFill/>
              <a:miter lim="800000"/>
              <a:headEnd/>
              <a:tailEnd/>
            </a:ln>
          </p:spPr>
        </p:pic>
      </p:grpSp>
      <p:grpSp>
        <p:nvGrpSpPr>
          <p:cNvPr id="5" name="Group 45"/>
          <p:cNvGrpSpPr>
            <a:grpSpLocks/>
          </p:cNvGrpSpPr>
          <p:nvPr/>
        </p:nvGrpSpPr>
        <p:grpSpPr bwMode="auto">
          <a:xfrm>
            <a:off x="-107950" y="3429000"/>
            <a:ext cx="9548813" cy="900113"/>
            <a:chOff x="-68" y="2160"/>
            <a:chExt cx="6015" cy="567"/>
          </a:xfrm>
        </p:grpSpPr>
        <p:pic>
          <p:nvPicPr>
            <p:cNvPr id="27663" name="Picture 37" descr="Inside the LHC tunnel. The LHC may discover 'exotic' phenomena, such as the existence of extra dimensions.">
              <a:hlinkClick r:id="rId12"/>
            </p:cNvPr>
            <p:cNvPicPr>
              <a:picLocks noChangeAspect="1" noChangeArrowheads="1"/>
            </p:cNvPicPr>
            <p:nvPr/>
          </p:nvPicPr>
          <p:blipFill>
            <a:blip r:embed="rId13" cstate="print"/>
            <a:srcRect/>
            <a:stretch>
              <a:fillRect/>
            </a:stretch>
          </p:blipFill>
          <p:spPr bwMode="auto">
            <a:xfrm>
              <a:off x="-68" y="2160"/>
              <a:ext cx="3022" cy="567"/>
            </a:xfrm>
            <a:prstGeom prst="rect">
              <a:avLst/>
            </a:prstGeom>
            <a:noFill/>
            <a:ln w="9525">
              <a:noFill/>
              <a:miter lim="800000"/>
              <a:headEnd/>
              <a:tailEnd/>
            </a:ln>
          </p:spPr>
        </p:pic>
        <p:pic>
          <p:nvPicPr>
            <p:cNvPr id="27664" name="Picture 38" descr="In the cavern of the ATLAS experiment"/>
            <p:cNvPicPr>
              <a:picLocks noChangeAspect="1" noChangeArrowheads="1"/>
            </p:cNvPicPr>
            <p:nvPr/>
          </p:nvPicPr>
          <p:blipFill>
            <a:blip r:embed="rId14" cstate="print"/>
            <a:srcRect/>
            <a:stretch>
              <a:fillRect/>
            </a:stretch>
          </p:blipFill>
          <p:spPr bwMode="auto">
            <a:xfrm>
              <a:off x="2925" y="2160"/>
              <a:ext cx="3022" cy="567"/>
            </a:xfrm>
            <a:prstGeom prst="rect">
              <a:avLst/>
            </a:prstGeom>
            <a:noFill/>
            <a:ln w="9525">
              <a:noFill/>
              <a:miter lim="800000"/>
              <a:headEnd/>
              <a:tailEnd/>
            </a:ln>
          </p:spPr>
        </p:pic>
      </p:grpSp>
      <p:grpSp>
        <p:nvGrpSpPr>
          <p:cNvPr id="6" name="Group 46"/>
          <p:cNvGrpSpPr>
            <a:grpSpLocks/>
          </p:cNvGrpSpPr>
          <p:nvPr/>
        </p:nvGrpSpPr>
        <p:grpSpPr bwMode="auto">
          <a:xfrm>
            <a:off x="-180975" y="4652963"/>
            <a:ext cx="9478963" cy="900112"/>
            <a:chOff x="-114" y="2931"/>
            <a:chExt cx="5971" cy="567"/>
          </a:xfrm>
        </p:grpSpPr>
        <p:pic>
          <p:nvPicPr>
            <p:cNvPr id="27661" name="Picture 39" descr="The ATLAS collaboration">
              <a:hlinkClick r:id="rId15"/>
            </p:cNvPr>
            <p:cNvPicPr>
              <a:picLocks noChangeAspect="1" noChangeArrowheads="1"/>
            </p:cNvPicPr>
            <p:nvPr/>
          </p:nvPicPr>
          <p:blipFill>
            <a:blip r:embed="rId16" cstate="print"/>
            <a:srcRect/>
            <a:stretch>
              <a:fillRect/>
            </a:stretch>
          </p:blipFill>
          <p:spPr bwMode="auto">
            <a:xfrm>
              <a:off x="-114" y="2931"/>
              <a:ext cx="3022" cy="567"/>
            </a:xfrm>
            <a:prstGeom prst="rect">
              <a:avLst/>
            </a:prstGeom>
            <a:noFill/>
            <a:ln w="9525">
              <a:noFill/>
              <a:miter lim="800000"/>
              <a:headEnd/>
              <a:tailEnd/>
            </a:ln>
          </p:spPr>
        </p:pic>
        <p:pic>
          <p:nvPicPr>
            <p:cNvPr id="27662" name="Picture 40" descr="Flags of Member States"/>
            <p:cNvPicPr>
              <a:picLocks noChangeAspect="1" noChangeArrowheads="1"/>
            </p:cNvPicPr>
            <p:nvPr/>
          </p:nvPicPr>
          <p:blipFill>
            <a:blip r:embed="rId17" cstate="print"/>
            <a:srcRect/>
            <a:stretch>
              <a:fillRect/>
            </a:stretch>
          </p:blipFill>
          <p:spPr bwMode="auto">
            <a:xfrm>
              <a:off x="2835" y="2931"/>
              <a:ext cx="3022" cy="567"/>
            </a:xfrm>
            <a:prstGeom prst="rect">
              <a:avLst/>
            </a:prstGeom>
            <a:noFill/>
            <a:ln w="9525">
              <a:noFill/>
              <a:miter lim="800000"/>
              <a:headEnd/>
              <a:tailEnd/>
            </a:ln>
          </p:spPr>
        </p:pic>
      </p:grpSp>
      <p:sp>
        <p:nvSpPr>
          <p:cNvPr id="27657" name="Text Box 48"/>
          <p:cNvSpPr txBox="1">
            <a:spLocks noChangeArrowheads="1"/>
          </p:cNvSpPr>
          <p:nvPr/>
        </p:nvSpPr>
        <p:spPr bwMode="auto">
          <a:xfrm>
            <a:off x="971550" y="188913"/>
            <a:ext cx="2952750" cy="457200"/>
          </a:xfrm>
          <a:prstGeom prst="rect">
            <a:avLst/>
          </a:prstGeom>
          <a:noFill/>
          <a:ln w="9525">
            <a:noFill/>
            <a:miter lim="800000"/>
            <a:headEnd/>
            <a:tailEnd/>
          </a:ln>
        </p:spPr>
        <p:txBody>
          <a:bodyPr>
            <a:spAutoFit/>
          </a:bodyPr>
          <a:lstStyle/>
          <a:p>
            <a:pPr>
              <a:spcBef>
                <a:spcPct val="50000"/>
              </a:spcBef>
            </a:pPr>
            <a:r>
              <a:rPr lang="tr-TR" sz="2400" b="1">
                <a:solidFill>
                  <a:srgbClr val="5F5F5F"/>
                </a:solidFill>
              </a:rPr>
              <a:t>Misyonu</a:t>
            </a:r>
          </a:p>
        </p:txBody>
      </p:sp>
      <p:pic>
        <p:nvPicPr>
          <p:cNvPr id="27658" name="Picture 49" descr="CERNLogo"/>
          <p:cNvPicPr>
            <a:picLocks noChangeAspect="1" noChangeArrowheads="1"/>
          </p:cNvPicPr>
          <p:nvPr/>
        </p:nvPicPr>
        <p:blipFill>
          <a:blip r:embed="rId18" cstate="print"/>
          <a:srcRect r="80991" b="14919"/>
          <a:stretch>
            <a:fillRect/>
          </a:stretch>
        </p:blipFill>
        <p:spPr bwMode="auto">
          <a:xfrm>
            <a:off x="0" y="0"/>
            <a:ext cx="909638" cy="736600"/>
          </a:xfrm>
          <a:prstGeom prst="rect">
            <a:avLst/>
          </a:prstGeom>
          <a:noFill/>
          <a:ln w="9525">
            <a:noFill/>
            <a:miter lim="800000"/>
            <a:headEnd/>
            <a:tailEnd/>
          </a:ln>
        </p:spPr>
      </p:pic>
      <p:sp>
        <p:nvSpPr>
          <p:cNvPr id="24" name="23 Veri Yer Tutucusu"/>
          <p:cNvSpPr>
            <a:spLocks noGrp="1"/>
          </p:cNvSpPr>
          <p:nvPr>
            <p:ph type="dt" sz="half" idx="10"/>
          </p:nvPr>
        </p:nvSpPr>
        <p:spPr>
          <a:xfrm>
            <a:off x="457200" y="6356350"/>
            <a:ext cx="2133600" cy="365125"/>
          </a:xfrm>
        </p:spPr>
        <p:txBody>
          <a:bodyPr/>
          <a:lstStyle/>
          <a:p>
            <a:r>
              <a:rPr lang="tr-TR" dirty="0" smtClean="0"/>
              <a:t>TTP10- CERN</a:t>
            </a:r>
            <a:endParaRPr lang="tr-TR" dirty="0"/>
          </a:p>
        </p:txBody>
      </p:sp>
      <p:sp>
        <p:nvSpPr>
          <p:cNvPr id="25" name="24 Slayt Numarası Yer Tutucusu"/>
          <p:cNvSpPr>
            <a:spLocks noGrp="1"/>
          </p:cNvSpPr>
          <p:nvPr>
            <p:ph type="sldNum" sz="quarter" idx="12"/>
          </p:nvPr>
        </p:nvSpPr>
        <p:spPr/>
        <p:txBody>
          <a:bodyPr/>
          <a:lstStyle/>
          <a:p>
            <a:fld id="{52BC141D-2607-48E4-950F-B7461F5E6D62}" type="slidenum">
              <a:rPr lang="tr-TR" smtClean="0"/>
              <a:pPr/>
              <a:t>2</a:t>
            </a:fld>
            <a:endParaRPr lang="tr-TR" dirty="0"/>
          </a:p>
        </p:txBody>
      </p:sp>
      <p:sp>
        <p:nvSpPr>
          <p:cNvPr id="26" name="25 Altbilgi Yer Tutucusu"/>
          <p:cNvSpPr>
            <a:spLocks noGrp="1"/>
          </p:cNvSpPr>
          <p:nvPr>
            <p:ph type="ftr" sz="quarter" idx="11"/>
          </p:nvPr>
        </p:nvSpPr>
        <p:spPr/>
        <p:txBody>
          <a:bodyPr/>
          <a:lstStyle/>
          <a:p>
            <a:r>
              <a:rPr lang="tr-TR" dirty="0" err="1" smtClean="0"/>
              <a:t>Serkant</a:t>
            </a:r>
            <a:r>
              <a:rPr lang="tr-TR" dirty="0" smtClean="0"/>
              <a:t> Ali Çetin - İstanbul Bilgi Üniversitesi</a:t>
            </a:r>
            <a:endParaRPr lang="tr-T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45411">
                                            <p:txEl>
                                              <p:pRg st="3" end="3"/>
                                            </p:txEl>
                                          </p:spTgt>
                                        </p:tgtEl>
                                        <p:attrNameLst>
                                          <p:attrName>style.visibility</p:attrName>
                                        </p:attrNameLst>
                                      </p:cBhvr>
                                      <p:to>
                                        <p:strVal val="visible"/>
                                      </p:to>
                                    </p:set>
                                    <p:anim calcmode="lin" valueType="num">
                                      <p:cBhvr additive="base">
                                        <p:cTn id="11" dur="1000" fill="hold"/>
                                        <p:tgtEl>
                                          <p:spTgt spid="145411">
                                            <p:txEl>
                                              <p:pRg st="3" end="3"/>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45411">
                                            <p:txEl>
                                              <p:pRg st="3" end="3"/>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18" presetClass="entr" presetSubtype="1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downLeft)">
                                      <p:cBhvr>
                                        <p:cTn id="16" dur="500"/>
                                        <p:tgtEl>
                                          <p:spTgt spid="4"/>
                                        </p:tgtEl>
                                      </p:cBhvr>
                                    </p:animEffect>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145411">
                                            <p:txEl>
                                              <p:pRg st="7" end="7"/>
                                            </p:txEl>
                                          </p:spTgt>
                                        </p:tgtEl>
                                        <p:attrNameLst>
                                          <p:attrName>style.visibility</p:attrName>
                                        </p:attrNameLst>
                                      </p:cBhvr>
                                      <p:to>
                                        <p:strVal val="visible"/>
                                      </p:to>
                                    </p:set>
                                    <p:anim calcmode="lin" valueType="num">
                                      <p:cBhvr additive="base">
                                        <p:cTn id="20" dur="1000" fill="hold"/>
                                        <p:tgtEl>
                                          <p:spTgt spid="145411">
                                            <p:txEl>
                                              <p:pRg st="7" end="7"/>
                                            </p:txEl>
                                          </p:spTgt>
                                        </p:tgtEl>
                                        <p:attrNameLst>
                                          <p:attrName>ppt_x</p:attrName>
                                        </p:attrNameLst>
                                      </p:cBhvr>
                                      <p:tavLst>
                                        <p:tav tm="0">
                                          <p:val>
                                            <p:strVal val="#ppt_x"/>
                                          </p:val>
                                        </p:tav>
                                        <p:tav tm="100000">
                                          <p:val>
                                            <p:strVal val="#ppt_x"/>
                                          </p:val>
                                        </p:tav>
                                      </p:tavLst>
                                    </p:anim>
                                    <p:anim calcmode="lin" valueType="num">
                                      <p:cBhvr additive="base">
                                        <p:cTn id="21" dur="1000" fill="hold"/>
                                        <p:tgtEl>
                                          <p:spTgt spid="145411">
                                            <p:txEl>
                                              <p:pRg st="7" end="7"/>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8" presetClass="entr" presetSubtype="12"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strips(downLeft)">
                                      <p:cBhvr>
                                        <p:cTn id="25" dur="500"/>
                                        <p:tgtEl>
                                          <p:spTgt spid="5"/>
                                        </p:tgtEl>
                                      </p:cBhvr>
                                    </p:animEffect>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145411">
                                            <p:txEl>
                                              <p:pRg st="11" end="11"/>
                                            </p:txEl>
                                          </p:spTgt>
                                        </p:tgtEl>
                                        <p:attrNameLst>
                                          <p:attrName>style.visibility</p:attrName>
                                        </p:attrNameLst>
                                      </p:cBhvr>
                                      <p:to>
                                        <p:strVal val="visible"/>
                                      </p:to>
                                    </p:set>
                                    <p:anim calcmode="lin" valueType="num">
                                      <p:cBhvr additive="base">
                                        <p:cTn id="29" dur="1000" fill="hold"/>
                                        <p:tgtEl>
                                          <p:spTgt spid="145411">
                                            <p:txEl>
                                              <p:pRg st="11" end="11"/>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145411">
                                            <p:txEl>
                                              <p:pRg st="11" end="1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18" presetClass="entr" presetSubtype="12"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strips(downLeft)">
                                      <p:cBhvr>
                                        <p:cTn id="34" dur="500"/>
                                        <p:tgtEl>
                                          <p:spTgt spid="6"/>
                                        </p:tgtEl>
                                      </p:cBhvr>
                                    </p:animEffect>
                                  </p:childTnLst>
                                </p:cTn>
                              </p:par>
                            </p:childTnLst>
                          </p:cTn>
                        </p:par>
                        <p:par>
                          <p:cTn id="35" fill="hold">
                            <p:stCondLst>
                              <p:cond delay="5000"/>
                            </p:stCondLst>
                            <p:childTnLst>
                              <p:par>
                                <p:cTn id="36" presetID="2" presetClass="entr" presetSubtype="4" fill="hold" nodeType="afterEffect">
                                  <p:stCondLst>
                                    <p:cond delay="0"/>
                                  </p:stCondLst>
                                  <p:childTnLst>
                                    <p:set>
                                      <p:cBhvr>
                                        <p:cTn id="37" dur="1" fill="hold">
                                          <p:stCondLst>
                                            <p:cond delay="0"/>
                                          </p:stCondLst>
                                        </p:cTn>
                                        <p:tgtEl>
                                          <p:spTgt spid="145411">
                                            <p:txEl>
                                              <p:pRg st="15" end="15"/>
                                            </p:txEl>
                                          </p:spTgt>
                                        </p:tgtEl>
                                        <p:attrNameLst>
                                          <p:attrName>style.visibility</p:attrName>
                                        </p:attrNameLst>
                                      </p:cBhvr>
                                      <p:to>
                                        <p:strVal val="visible"/>
                                      </p:to>
                                    </p:set>
                                    <p:anim calcmode="lin" valueType="num">
                                      <p:cBhvr additive="base">
                                        <p:cTn id="38" dur="1000" fill="hold"/>
                                        <p:tgtEl>
                                          <p:spTgt spid="145411">
                                            <p:txEl>
                                              <p:pRg st="15" end="15"/>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145411">
                                            <p:txEl>
                                              <p:pRg st="15" end="15"/>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18" presetClass="entr" presetSubtype="1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strips(downLeft)">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pic>
        <p:nvPicPr>
          <p:cNvPr id="10" name="Picture 2"/>
          <p:cNvPicPr>
            <a:picLocks noChangeAspect="1" noChangeArrowheads="1"/>
          </p:cNvPicPr>
          <p:nvPr/>
        </p:nvPicPr>
        <p:blipFill>
          <a:blip r:embed="rId2" cstate="print"/>
          <a:srcRect b="87987"/>
          <a:stretch>
            <a:fillRect/>
          </a:stretch>
        </p:blipFill>
        <p:spPr bwMode="auto">
          <a:xfrm>
            <a:off x="249238" y="44624"/>
            <a:ext cx="8715375" cy="711200"/>
          </a:xfrm>
          <a:prstGeom prst="rect">
            <a:avLst/>
          </a:prstGeom>
          <a:ln>
            <a:noFill/>
          </a:ln>
          <a:effectLst>
            <a:outerShdw blurRad="292100" dist="139700" dir="2700000" algn="tl" rotWithShape="0">
              <a:srgbClr val="333333">
                <a:alpha val="65000"/>
              </a:srgbClr>
            </a:outerShdw>
          </a:effectLst>
        </p:spPr>
      </p:pic>
      <p:pic>
        <p:nvPicPr>
          <p:cNvPr id="9" name="Picture 2"/>
          <p:cNvPicPr>
            <a:picLocks noChangeAspect="1" noChangeArrowheads="1"/>
          </p:cNvPicPr>
          <p:nvPr/>
        </p:nvPicPr>
        <p:blipFill>
          <a:blip r:embed="rId2" cstate="print"/>
          <a:srcRect t="10939" b="64747"/>
          <a:stretch>
            <a:fillRect/>
          </a:stretch>
        </p:blipFill>
        <p:spPr bwMode="auto">
          <a:xfrm>
            <a:off x="249113" y="836712"/>
            <a:ext cx="8715375" cy="1440160"/>
          </a:xfrm>
          <a:prstGeom prst="rect">
            <a:avLst/>
          </a:prstGeom>
          <a:noFill/>
          <a:ln w="9525">
            <a:noFill/>
            <a:miter lim="800000"/>
            <a:headEnd/>
            <a:tailEnd/>
          </a:ln>
        </p:spPr>
      </p:pic>
      <p:pic>
        <p:nvPicPr>
          <p:cNvPr id="11" name="Picture 2"/>
          <p:cNvPicPr>
            <a:picLocks noChangeAspect="1" noChangeArrowheads="1"/>
          </p:cNvPicPr>
          <p:nvPr/>
        </p:nvPicPr>
        <p:blipFill>
          <a:blip r:embed="rId2" cstate="print"/>
          <a:srcRect t="35253" b="52590"/>
          <a:stretch>
            <a:fillRect/>
          </a:stretch>
        </p:blipFill>
        <p:spPr bwMode="auto">
          <a:xfrm>
            <a:off x="249113" y="2276872"/>
            <a:ext cx="8715375" cy="720080"/>
          </a:xfrm>
          <a:prstGeom prst="rect">
            <a:avLst/>
          </a:prstGeom>
          <a:noFill/>
          <a:ln w="9525">
            <a:noFill/>
            <a:miter lim="800000"/>
            <a:headEnd/>
            <a:tailEnd/>
          </a:ln>
        </p:spPr>
      </p:pic>
      <p:pic>
        <p:nvPicPr>
          <p:cNvPr id="12" name="Picture 2"/>
          <p:cNvPicPr>
            <a:picLocks noChangeAspect="1" noChangeArrowheads="1"/>
          </p:cNvPicPr>
          <p:nvPr/>
        </p:nvPicPr>
        <p:blipFill>
          <a:blip r:embed="rId2" cstate="print"/>
          <a:srcRect t="47410" b="41649"/>
          <a:stretch>
            <a:fillRect/>
          </a:stretch>
        </p:blipFill>
        <p:spPr bwMode="auto">
          <a:xfrm>
            <a:off x="251520" y="3717032"/>
            <a:ext cx="8715375" cy="648072"/>
          </a:xfrm>
          <a:prstGeom prst="rect">
            <a:avLst/>
          </a:prstGeom>
          <a:noFill/>
          <a:ln w="9525">
            <a:noFill/>
            <a:miter lim="800000"/>
            <a:headEnd/>
            <a:tailEnd/>
          </a:ln>
        </p:spPr>
      </p:pic>
      <p:pic>
        <p:nvPicPr>
          <p:cNvPr id="13" name="Picture 2"/>
          <p:cNvPicPr>
            <a:picLocks noChangeAspect="1" noChangeArrowheads="1"/>
          </p:cNvPicPr>
          <p:nvPr/>
        </p:nvPicPr>
        <p:blipFill>
          <a:blip r:embed="rId2" cstate="print"/>
          <a:srcRect t="59105" b="29954"/>
          <a:stretch>
            <a:fillRect/>
          </a:stretch>
        </p:blipFill>
        <p:spPr bwMode="auto">
          <a:xfrm>
            <a:off x="251520" y="2996952"/>
            <a:ext cx="8715375" cy="648072"/>
          </a:xfrm>
          <a:prstGeom prst="rect">
            <a:avLst/>
          </a:prstGeom>
          <a:noFill/>
          <a:ln w="9525">
            <a:noFill/>
            <a:miter lim="800000"/>
            <a:headEnd/>
            <a:tailEnd/>
          </a:ln>
        </p:spPr>
      </p:pic>
      <p:pic>
        <p:nvPicPr>
          <p:cNvPr id="14" name="Picture 2"/>
          <p:cNvPicPr>
            <a:picLocks noChangeAspect="1" noChangeArrowheads="1"/>
          </p:cNvPicPr>
          <p:nvPr/>
        </p:nvPicPr>
        <p:blipFill>
          <a:blip r:embed="rId2" cstate="print"/>
          <a:srcRect t="71331" b="12865"/>
          <a:stretch>
            <a:fillRect/>
          </a:stretch>
        </p:blipFill>
        <p:spPr bwMode="auto">
          <a:xfrm>
            <a:off x="251520" y="4437112"/>
            <a:ext cx="8715375" cy="936104"/>
          </a:xfrm>
          <a:prstGeom prst="rect">
            <a:avLst/>
          </a:prstGeom>
          <a:noFill/>
          <a:ln w="9525">
            <a:noFill/>
            <a:miter lim="800000"/>
            <a:headEnd/>
            <a:tailEnd/>
          </a:ln>
        </p:spPr>
      </p:pic>
      <p:pic>
        <p:nvPicPr>
          <p:cNvPr id="15" name="Picture 2"/>
          <p:cNvPicPr>
            <a:picLocks noChangeAspect="1" noChangeArrowheads="1"/>
          </p:cNvPicPr>
          <p:nvPr/>
        </p:nvPicPr>
        <p:blipFill>
          <a:blip r:embed="rId2" cstate="print"/>
          <a:srcRect t="88209"/>
          <a:stretch>
            <a:fillRect/>
          </a:stretch>
        </p:blipFill>
        <p:spPr bwMode="auto">
          <a:xfrm>
            <a:off x="251520" y="5373216"/>
            <a:ext cx="8715375" cy="698376"/>
          </a:xfrm>
          <a:prstGeom prst="rect">
            <a:avLst/>
          </a:prstGeom>
          <a:noFill/>
          <a:ln w="9525">
            <a:noFill/>
            <a:miter lim="800000"/>
            <a:headEnd/>
            <a:tailEnd/>
          </a:ln>
        </p:spPr>
      </p:pic>
      <p:sp>
        <p:nvSpPr>
          <p:cNvPr id="17" name="16 Veri Yer Tutucusu"/>
          <p:cNvSpPr>
            <a:spLocks noGrp="1"/>
          </p:cNvSpPr>
          <p:nvPr>
            <p:ph type="dt" sz="half" idx="10"/>
          </p:nvPr>
        </p:nvSpPr>
        <p:spPr/>
        <p:txBody>
          <a:bodyPr/>
          <a:lstStyle/>
          <a:p>
            <a:pPr>
              <a:defRPr/>
            </a:pPr>
            <a:r>
              <a:rPr lang="tr-TR" smtClean="0"/>
              <a:t>TTP10- CERN</a:t>
            </a:r>
            <a:endParaRPr lang="tr-TR"/>
          </a:p>
        </p:txBody>
      </p:sp>
      <p:sp>
        <p:nvSpPr>
          <p:cNvPr id="18" name="17 Slayt Numarası Yer Tutucusu"/>
          <p:cNvSpPr>
            <a:spLocks noGrp="1"/>
          </p:cNvSpPr>
          <p:nvPr>
            <p:ph type="sldNum" sz="quarter" idx="12"/>
          </p:nvPr>
        </p:nvSpPr>
        <p:spPr/>
        <p:txBody>
          <a:bodyPr/>
          <a:lstStyle/>
          <a:p>
            <a:pPr>
              <a:defRPr/>
            </a:pPr>
            <a:fld id="{FB192E9D-2360-4987-AEA0-EA8D543B60A7}" type="slidenum">
              <a:rPr lang="tr-TR" smtClean="0"/>
              <a:pPr>
                <a:defRPr/>
              </a:pPr>
              <a:t>20</a:t>
            </a:fld>
            <a:endParaRPr lang="tr-TR"/>
          </a:p>
        </p:txBody>
      </p:sp>
      <p:sp>
        <p:nvSpPr>
          <p:cNvPr id="19" name="18 Altbilgi Yer Tutucusu"/>
          <p:cNvSpPr>
            <a:spLocks noGrp="1"/>
          </p:cNvSpPr>
          <p:nvPr>
            <p:ph type="ftr" sz="quarter" idx="11"/>
          </p:nvPr>
        </p:nvSpPr>
        <p:spPr/>
        <p:txBody>
          <a:bodyPr/>
          <a:lstStyle/>
          <a:p>
            <a:pPr>
              <a:defRPr/>
            </a:pPr>
            <a:r>
              <a:rPr lang="tr-TR" smtClean="0"/>
              <a:t>Serkant Ali Çetin - İstanbul Bilgi Üniversitesi</a:t>
            </a:r>
            <a:endParaRPr lang="tr-TR"/>
          </a:p>
        </p:txBody>
      </p:sp>
      <p:pic>
        <p:nvPicPr>
          <p:cNvPr id="16" name="Picture 2"/>
          <p:cNvPicPr>
            <a:picLocks noChangeAspect="1" noChangeArrowheads="1"/>
          </p:cNvPicPr>
          <p:nvPr/>
        </p:nvPicPr>
        <p:blipFill>
          <a:blip r:embed="rId3" cstate="print"/>
          <a:srcRect t="1000" b="89005"/>
          <a:stretch>
            <a:fillRect/>
          </a:stretch>
        </p:blipFill>
        <p:spPr bwMode="auto">
          <a:xfrm>
            <a:off x="179512" y="6021288"/>
            <a:ext cx="8893175" cy="72008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pic>
        <p:nvPicPr>
          <p:cNvPr id="10" name="Picture 2"/>
          <p:cNvPicPr>
            <a:picLocks noChangeAspect="1" noChangeArrowheads="1"/>
          </p:cNvPicPr>
          <p:nvPr/>
        </p:nvPicPr>
        <p:blipFill>
          <a:blip r:embed="rId2" cstate="print"/>
          <a:srcRect t="10879" b="79126"/>
          <a:stretch>
            <a:fillRect/>
          </a:stretch>
        </p:blipFill>
        <p:spPr bwMode="auto">
          <a:xfrm>
            <a:off x="251520" y="-27384"/>
            <a:ext cx="8893175" cy="720080"/>
          </a:xfrm>
          <a:prstGeom prst="rect">
            <a:avLst/>
          </a:prstGeom>
          <a:noFill/>
          <a:ln w="9525">
            <a:noFill/>
            <a:miter lim="800000"/>
            <a:headEnd/>
            <a:tailEnd/>
          </a:ln>
        </p:spPr>
      </p:pic>
      <p:pic>
        <p:nvPicPr>
          <p:cNvPr id="11" name="Picture 2"/>
          <p:cNvPicPr>
            <a:picLocks noChangeAspect="1" noChangeArrowheads="1"/>
          </p:cNvPicPr>
          <p:nvPr/>
        </p:nvPicPr>
        <p:blipFill>
          <a:blip r:embed="rId2" cstate="print"/>
          <a:srcRect t="20757" b="69248"/>
          <a:stretch>
            <a:fillRect/>
          </a:stretch>
        </p:blipFill>
        <p:spPr bwMode="auto">
          <a:xfrm>
            <a:off x="251520" y="692696"/>
            <a:ext cx="8893175" cy="720080"/>
          </a:xfrm>
          <a:prstGeom prst="rect">
            <a:avLst/>
          </a:prstGeom>
          <a:noFill/>
          <a:ln w="9525">
            <a:noFill/>
            <a:miter lim="800000"/>
            <a:headEnd/>
            <a:tailEnd/>
          </a:ln>
        </p:spPr>
      </p:pic>
      <p:pic>
        <p:nvPicPr>
          <p:cNvPr id="12" name="Picture 2"/>
          <p:cNvPicPr>
            <a:picLocks noChangeAspect="1" noChangeArrowheads="1"/>
          </p:cNvPicPr>
          <p:nvPr/>
        </p:nvPicPr>
        <p:blipFill>
          <a:blip r:embed="rId2" cstate="print"/>
          <a:srcRect t="30637" b="40041"/>
          <a:stretch>
            <a:fillRect/>
          </a:stretch>
        </p:blipFill>
        <p:spPr bwMode="auto">
          <a:xfrm>
            <a:off x="251520" y="1388517"/>
            <a:ext cx="8893175" cy="2112491"/>
          </a:xfrm>
          <a:prstGeom prst="rect">
            <a:avLst/>
          </a:prstGeom>
          <a:noFill/>
          <a:ln w="9525">
            <a:noFill/>
            <a:miter lim="800000"/>
            <a:headEnd/>
            <a:tailEnd/>
          </a:ln>
        </p:spPr>
      </p:pic>
      <p:pic>
        <p:nvPicPr>
          <p:cNvPr id="14" name="Picture 2"/>
          <p:cNvPicPr>
            <a:picLocks noChangeAspect="1" noChangeArrowheads="1"/>
          </p:cNvPicPr>
          <p:nvPr/>
        </p:nvPicPr>
        <p:blipFill>
          <a:blip r:embed="rId2" cstate="print"/>
          <a:srcRect t="60958" b="25052"/>
          <a:stretch>
            <a:fillRect/>
          </a:stretch>
        </p:blipFill>
        <p:spPr bwMode="auto">
          <a:xfrm>
            <a:off x="252412" y="3501008"/>
            <a:ext cx="8891588" cy="1008112"/>
          </a:xfrm>
          <a:prstGeom prst="rect">
            <a:avLst/>
          </a:prstGeom>
          <a:noFill/>
          <a:ln w="9525">
            <a:noFill/>
            <a:miter lim="800000"/>
            <a:headEnd/>
            <a:tailEnd/>
          </a:ln>
        </p:spPr>
      </p:pic>
      <p:pic>
        <p:nvPicPr>
          <p:cNvPr id="17" name="Picture 2"/>
          <p:cNvPicPr>
            <a:picLocks noChangeAspect="1" noChangeArrowheads="1"/>
          </p:cNvPicPr>
          <p:nvPr/>
        </p:nvPicPr>
        <p:blipFill>
          <a:blip r:embed="rId2" cstate="print"/>
          <a:srcRect t="75952" b="5183"/>
          <a:stretch>
            <a:fillRect/>
          </a:stretch>
        </p:blipFill>
        <p:spPr bwMode="auto">
          <a:xfrm>
            <a:off x="251520" y="4581128"/>
            <a:ext cx="8891588" cy="1359470"/>
          </a:xfrm>
          <a:prstGeom prst="rect">
            <a:avLst/>
          </a:prstGeom>
          <a:noFill/>
          <a:ln w="9525">
            <a:noFill/>
            <a:miter lim="800000"/>
            <a:headEnd/>
            <a:tailEnd/>
          </a:ln>
        </p:spPr>
      </p:pic>
      <p:sp>
        <p:nvSpPr>
          <p:cNvPr id="22" name="21 Veri Yer Tutucusu"/>
          <p:cNvSpPr>
            <a:spLocks noGrp="1"/>
          </p:cNvSpPr>
          <p:nvPr>
            <p:ph type="dt" sz="half" idx="10"/>
          </p:nvPr>
        </p:nvSpPr>
        <p:spPr>
          <a:xfrm>
            <a:off x="-36512" y="6592267"/>
            <a:ext cx="2133600" cy="365125"/>
          </a:xfrm>
        </p:spPr>
        <p:txBody>
          <a:bodyPr/>
          <a:lstStyle/>
          <a:p>
            <a:pPr>
              <a:defRPr/>
            </a:pPr>
            <a:r>
              <a:rPr lang="tr-TR" smtClean="0"/>
              <a:t>TTP10- CERN</a:t>
            </a:r>
            <a:endParaRPr lang="tr-TR"/>
          </a:p>
        </p:txBody>
      </p:sp>
      <p:sp>
        <p:nvSpPr>
          <p:cNvPr id="23" name="22 Slayt Numarası Yer Tutucusu"/>
          <p:cNvSpPr>
            <a:spLocks noGrp="1"/>
          </p:cNvSpPr>
          <p:nvPr>
            <p:ph type="sldNum" sz="quarter" idx="12"/>
          </p:nvPr>
        </p:nvSpPr>
        <p:spPr>
          <a:xfrm>
            <a:off x="7020272" y="6592267"/>
            <a:ext cx="2133600" cy="365125"/>
          </a:xfrm>
        </p:spPr>
        <p:txBody>
          <a:bodyPr/>
          <a:lstStyle/>
          <a:p>
            <a:pPr>
              <a:defRPr/>
            </a:pPr>
            <a:fld id="{FB192E9D-2360-4987-AEA0-EA8D543B60A7}" type="slidenum">
              <a:rPr lang="tr-TR" smtClean="0"/>
              <a:pPr>
                <a:defRPr/>
              </a:pPr>
              <a:t>21</a:t>
            </a:fld>
            <a:endParaRPr lang="tr-TR"/>
          </a:p>
        </p:txBody>
      </p:sp>
      <p:sp>
        <p:nvSpPr>
          <p:cNvPr id="24" name="23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grpSp>
        <p:nvGrpSpPr>
          <p:cNvPr id="19" name="9 Grup"/>
          <p:cNvGrpSpPr>
            <a:grpSpLocks/>
          </p:cNvGrpSpPr>
          <p:nvPr/>
        </p:nvGrpSpPr>
        <p:grpSpPr bwMode="auto">
          <a:xfrm>
            <a:off x="216916" y="5932214"/>
            <a:ext cx="8891588" cy="665138"/>
            <a:chOff x="107504" y="3267981"/>
            <a:chExt cx="8892480" cy="665075"/>
          </a:xfrm>
        </p:grpSpPr>
        <p:pic>
          <p:nvPicPr>
            <p:cNvPr id="20" name="Picture 2"/>
            <p:cNvPicPr>
              <a:picLocks noChangeAspect="1" noChangeArrowheads="1"/>
            </p:cNvPicPr>
            <p:nvPr/>
          </p:nvPicPr>
          <p:blipFill>
            <a:blip r:embed="rId2" cstate="print"/>
            <a:srcRect t="94700"/>
            <a:stretch>
              <a:fillRect/>
            </a:stretch>
          </p:blipFill>
          <p:spPr bwMode="auto">
            <a:xfrm>
              <a:off x="107504" y="3267981"/>
              <a:ext cx="8892480" cy="381881"/>
            </a:xfrm>
            <a:prstGeom prst="rect">
              <a:avLst/>
            </a:prstGeom>
            <a:noFill/>
            <a:ln w="9525">
              <a:noFill/>
              <a:miter lim="800000"/>
              <a:headEnd/>
              <a:tailEnd/>
            </a:ln>
          </p:spPr>
        </p:pic>
        <p:pic>
          <p:nvPicPr>
            <p:cNvPr id="21" name="Picture 2"/>
            <p:cNvPicPr>
              <a:picLocks noChangeAspect="1" noChangeArrowheads="1"/>
            </p:cNvPicPr>
            <p:nvPr/>
          </p:nvPicPr>
          <p:blipFill>
            <a:blip r:embed="rId3" cstate="print"/>
            <a:srcRect/>
            <a:stretch>
              <a:fillRect/>
            </a:stretch>
          </p:blipFill>
          <p:spPr bwMode="auto">
            <a:xfrm>
              <a:off x="251520" y="3590156"/>
              <a:ext cx="2409825" cy="342900"/>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9" name="pasted-image.png"/>
          <p:cNvPicPr>
            <a:picLocks noChangeAspect="1"/>
          </p:cNvPicPr>
          <p:nvPr/>
        </p:nvPicPr>
        <p:blipFill>
          <a:blip r:embed="rId2" cstate="print">
            <a:extLst/>
          </a:blip>
          <a:stretch>
            <a:fillRect/>
          </a:stretch>
        </p:blipFill>
        <p:spPr>
          <a:xfrm>
            <a:off x="166888" y="844586"/>
            <a:ext cx="8503457" cy="3196632"/>
          </a:xfrm>
          <a:prstGeom prst="rect">
            <a:avLst/>
          </a:prstGeom>
          <a:ln w="12700">
            <a:miter lim="400000"/>
          </a:ln>
        </p:spPr>
      </p:pic>
      <p:sp>
        <p:nvSpPr>
          <p:cNvPr id="461" name="Shape 461"/>
          <p:cNvSpPr/>
          <p:nvPr/>
        </p:nvSpPr>
        <p:spPr>
          <a:xfrm>
            <a:off x="395536" y="4221088"/>
            <a:ext cx="4536504" cy="2024540"/>
          </a:xfrm>
          <a:prstGeom prst="rect">
            <a:avLst/>
          </a:prstGeom>
          <a:solidFill>
            <a:srgbClr val="797979"/>
          </a:solidFill>
          <a:ln w="12700">
            <a:miter lim="400000"/>
          </a:ln>
          <a:extLst>
            <a:ext uri="{C572A759-6A51-4108-AA02-DFA0A04FC94B}">
              <ma14:wrappingTextBoxFlag xmlns:ma14="http://schemas.microsoft.com/office/mac/drawingml/2011/main" val="1"/>
            </a:ext>
          </a:extLst>
        </p:spPr>
        <p:txBody>
          <a:bodyPr lIns="50800" tIns="50800" rIns="50800" bIns="50800"/>
          <a:lstStyle/>
          <a:p>
            <a:pPr algn="ctr" defTabSz="365760">
              <a:spcBef>
                <a:spcPts val="1530"/>
              </a:spcBef>
              <a:defRPr sz="3000">
                <a:solidFill>
                  <a:srgbClr val="FFFFFF"/>
                </a:solidFill>
                <a:effectLst>
                  <a:outerShdw blurRad="50800" dist="38100" dir="5400000" rotWithShape="0">
                    <a:srgbClr val="000000"/>
                  </a:outerShdw>
                </a:effectLst>
                <a:uFillTx/>
                <a:latin typeface="Helvetica Neue Light"/>
                <a:ea typeface="Helvetica Neue Light"/>
                <a:cs typeface="Helvetica Neue Light"/>
                <a:sym typeface="Helvetica Neue Light"/>
              </a:defRPr>
            </a:pPr>
            <a:r>
              <a:rPr sz="2700" b="1" dirty="0" err="1">
                <a:latin typeface="Helvetica Neue"/>
                <a:ea typeface="Helvetica Neue"/>
                <a:cs typeface="Helvetica Neue"/>
                <a:sym typeface="Helvetica Neue"/>
              </a:rPr>
              <a:t>ED</a:t>
            </a:r>
            <a:r>
              <a:rPr sz="2700" dirty="0" err="1"/>
              <a:t>’den</a:t>
            </a:r>
            <a:r>
              <a:rPr sz="2700" dirty="0"/>
              <a:t> X </a:t>
            </a:r>
            <a:r>
              <a:rPr sz="2700" dirty="0" err="1"/>
              <a:t>ışınları</a:t>
            </a:r>
            <a:r>
              <a:rPr sz="2700" dirty="0"/>
              <a:t> da </a:t>
            </a:r>
            <a:r>
              <a:rPr sz="2700" dirty="0" err="1"/>
              <a:t>elde</a:t>
            </a:r>
            <a:r>
              <a:rPr sz="2700" dirty="0"/>
              <a:t> </a:t>
            </a:r>
            <a:r>
              <a:rPr sz="2700" dirty="0" err="1"/>
              <a:t>edilir</a:t>
            </a:r>
            <a:r>
              <a:rPr sz="2700" dirty="0"/>
              <a:t>.</a:t>
            </a:r>
          </a:p>
        </p:txBody>
      </p:sp>
      <p:pic>
        <p:nvPicPr>
          <p:cNvPr id="462" name="IMG_0041.jpg"/>
          <p:cNvPicPr>
            <a:picLocks noChangeAspect="1"/>
          </p:cNvPicPr>
          <p:nvPr/>
        </p:nvPicPr>
        <p:blipFill>
          <a:blip r:embed="rId3" cstate="print">
            <a:extLst/>
          </a:blip>
          <a:srcRect b="20425"/>
          <a:stretch>
            <a:fillRect/>
          </a:stretch>
        </p:blipFill>
        <p:spPr>
          <a:xfrm>
            <a:off x="728464" y="4318212"/>
            <a:ext cx="4016495" cy="1883742"/>
          </a:xfrm>
          <a:prstGeom prst="rect">
            <a:avLst/>
          </a:prstGeom>
          <a:ln w="12700">
            <a:miter lim="400000"/>
          </a:ln>
        </p:spPr>
      </p:pic>
      <p:sp>
        <p:nvSpPr>
          <p:cNvPr id="2" name="Rectangle 1"/>
          <p:cNvSpPr/>
          <p:nvPr/>
        </p:nvSpPr>
        <p:spPr>
          <a:xfrm>
            <a:off x="127794" y="27323"/>
            <a:ext cx="8529130" cy="646331"/>
          </a:xfrm>
          <a:prstGeom prst="rect">
            <a:avLst/>
          </a:prstGeom>
        </p:spPr>
        <p:txBody>
          <a:bodyPr wrap="none">
            <a:spAutoFit/>
          </a:bodyPr>
          <a:lstStyle/>
          <a:p>
            <a:r>
              <a:rPr lang="en-US" sz="3600" dirty="0" err="1"/>
              <a:t>Elektron</a:t>
            </a:r>
            <a:r>
              <a:rPr lang="en-US" sz="3600" dirty="0"/>
              <a:t> </a:t>
            </a:r>
            <a:r>
              <a:rPr lang="en-US" sz="3600" dirty="0" err="1"/>
              <a:t>Demetlerinin</a:t>
            </a:r>
            <a:r>
              <a:rPr lang="en-US" sz="3600" dirty="0"/>
              <a:t> </a:t>
            </a:r>
            <a:r>
              <a:rPr lang="en-US" sz="3600" dirty="0" err="1"/>
              <a:t>Endüstri</a:t>
            </a:r>
            <a:r>
              <a:rPr lang="en-US" sz="3600" dirty="0"/>
              <a:t> </a:t>
            </a:r>
            <a:r>
              <a:rPr lang="en-US" sz="3600" dirty="0" err="1"/>
              <a:t>Uygulamaları</a:t>
            </a:r>
            <a:endParaRPr lang="en-US" sz="3600" dirty="0"/>
          </a:p>
        </p:txBody>
      </p:sp>
      <p:sp>
        <p:nvSpPr>
          <p:cNvPr id="7" name="6 Veri Yer Tutucusu"/>
          <p:cNvSpPr>
            <a:spLocks noGrp="1"/>
          </p:cNvSpPr>
          <p:nvPr>
            <p:ph type="dt" sz="half" idx="10"/>
          </p:nvPr>
        </p:nvSpPr>
        <p:spPr/>
        <p:txBody>
          <a:bodyPr/>
          <a:lstStyle/>
          <a:p>
            <a:r>
              <a:rPr lang="tr-TR" smtClean="0"/>
              <a:t>TTP10- CERN</a:t>
            </a:r>
            <a:endParaRPr lang="tr-TR"/>
          </a:p>
        </p:txBody>
      </p:sp>
      <p:sp>
        <p:nvSpPr>
          <p:cNvPr id="8" name="7 Slayt Numarası Yer Tutucusu"/>
          <p:cNvSpPr>
            <a:spLocks noGrp="1"/>
          </p:cNvSpPr>
          <p:nvPr>
            <p:ph type="sldNum" sz="quarter" idx="12"/>
          </p:nvPr>
        </p:nvSpPr>
        <p:spPr/>
        <p:txBody>
          <a:bodyPr/>
          <a:lstStyle/>
          <a:p>
            <a:fld id="{52BC141D-2607-48E4-950F-B7461F5E6D62}" type="slidenum">
              <a:rPr lang="tr-TR" smtClean="0"/>
              <a:pPr/>
              <a:t>22</a:t>
            </a:fld>
            <a:endParaRPr lang="tr-TR"/>
          </a:p>
        </p:txBody>
      </p:sp>
      <p:sp>
        <p:nvSpPr>
          <p:cNvPr id="9" name="8 Altbilgi Yer Tutucusu"/>
          <p:cNvSpPr>
            <a:spLocks noGrp="1"/>
          </p:cNvSpPr>
          <p:nvPr>
            <p:ph type="ftr" sz="quarter" idx="11"/>
          </p:nvPr>
        </p:nvSpPr>
        <p:spPr/>
        <p:txBody>
          <a:bodyPr/>
          <a:lstStyle/>
          <a:p>
            <a:r>
              <a:rPr lang="tr-TR" smtClean="0"/>
              <a:t>Serkant Ali Çetin - İstanbul Bilgi Üniversitesi</a:t>
            </a:r>
            <a:endParaRPr lang="tr-TR"/>
          </a:p>
        </p:txBody>
      </p:sp>
    </p:spTree>
    <p:extLst>
      <p:ext uri="{BB962C8B-B14F-4D97-AF65-F5344CB8AC3E}">
        <p14:creationId xmlns:p14="http://schemas.microsoft.com/office/powerpoint/2010/main" val="941109261"/>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3"/>
          <p:cNvPicPr>
            <a:picLocks noChangeAspect="1" noChangeArrowheads="1"/>
          </p:cNvPicPr>
          <p:nvPr/>
        </p:nvPicPr>
        <p:blipFill>
          <a:blip r:embed="rId2" cstate="print"/>
          <a:srcRect/>
          <a:stretch>
            <a:fillRect/>
          </a:stretch>
        </p:blipFill>
        <p:spPr bwMode="auto">
          <a:xfrm>
            <a:off x="107504" y="404564"/>
            <a:ext cx="8924491" cy="5832748"/>
          </a:xfrm>
          <a:prstGeom prst="rect">
            <a:avLst/>
          </a:prstGeom>
          <a:noFill/>
          <a:ln w="9525">
            <a:noFill/>
            <a:miter lim="800000"/>
            <a:headEnd/>
            <a:tailEnd/>
          </a:ln>
        </p:spPr>
      </p:pic>
      <p:pic>
        <p:nvPicPr>
          <p:cNvPr id="71682" name="Picture 2"/>
          <p:cNvPicPr>
            <a:picLocks noChangeAspect="1" noChangeArrowheads="1"/>
          </p:cNvPicPr>
          <p:nvPr/>
        </p:nvPicPr>
        <p:blipFill>
          <a:blip r:embed="rId3" cstate="print"/>
          <a:srcRect t="52591"/>
          <a:stretch>
            <a:fillRect/>
          </a:stretch>
        </p:blipFill>
        <p:spPr bwMode="auto">
          <a:xfrm>
            <a:off x="-36512" y="4797152"/>
            <a:ext cx="9209979" cy="1440160"/>
          </a:xfrm>
          <a:prstGeom prst="rect">
            <a:avLst/>
          </a:prstGeom>
          <a:noFill/>
          <a:ln w="9525">
            <a:noFill/>
            <a:miter lim="800000"/>
            <a:headEnd/>
            <a:tailEnd/>
          </a:ln>
        </p:spPr>
      </p:pic>
      <p:sp>
        <p:nvSpPr>
          <p:cNvPr id="8" name="7 Veri Yer Tutucusu"/>
          <p:cNvSpPr>
            <a:spLocks noGrp="1"/>
          </p:cNvSpPr>
          <p:nvPr>
            <p:ph type="dt" sz="half" idx="10"/>
          </p:nvPr>
        </p:nvSpPr>
        <p:spPr>
          <a:xfrm>
            <a:off x="-9872" y="6592267"/>
            <a:ext cx="2133600" cy="365125"/>
          </a:xfrm>
        </p:spPr>
        <p:txBody>
          <a:bodyPr/>
          <a:lstStyle/>
          <a:p>
            <a:pPr>
              <a:defRPr/>
            </a:pPr>
            <a:r>
              <a:rPr lang="tr-TR" smtClean="0"/>
              <a:t>TTP10- CERN</a:t>
            </a:r>
            <a:endParaRPr lang="tr-TR"/>
          </a:p>
        </p:txBody>
      </p:sp>
      <p:sp>
        <p:nvSpPr>
          <p:cNvPr id="9" name="8 Slayt Numarası Yer Tutucusu"/>
          <p:cNvSpPr>
            <a:spLocks noGrp="1"/>
          </p:cNvSpPr>
          <p:nvPr>
            <p:ph type="sldNum" sz="quarter" idx="12"/>
          </p:nvPr>
        </p:nvSpPr>
        <p:spPr>
          <a:xfrm>
            <a:off x="7020272" y="6592267"/>
            <a:ext cx="2133600" cy="365125"/>
          </a:xfrm>
        </p:spPr>
        <p:txBody>
          <a:bodyPr/>
          <a:lstStyle/>
          <a:p>
            <a:pPr>
              <a:defRPr/>
            </a:pPr>
            <a:fld id="{FB192E9D-2360-4987-AEA0-EA8D543B60A7}" type="slidenum">
              <a:rPr lang="tr-TR" smtClean="0"/>
              <a:pPr>
                <a:defRPr/>
              </a:pPr>
              <a:t>23</a:t>
            </a:fld>
            <a:endParaRPr lang="tr-TR"/>
          </a:p>
        </p:txBody>
      </p:sp>
      <p:sp>
        <p:nvSpPr>
          <p:cNvPr id="10" name="9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pic>
        <p:nvPicPr>
          <p:cNvPr id="11" name="Picture 2"/>
          <p:cNvPicPr>
            <a:picLocks noChangeAspect="1" noChangeArrowheads="1"/>
          </p:cNvPicPr>
          <p:nvPr/>
        </p:nvPicPr>
        <p:blipFill>
          <a:blip r:embed="rId3" cstate="print"/>
          <a:srcRect b="47409"/>
          <a:stretch>
            <a:fillRect/>
          </a:stretch>
        </p:blipFill>
        <p:spPr bwMode="auto">
          <a:xfrm>
            <a:off x="107504" y="116632"/>
            <a:ext cx="6642100" cy="115212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71683"/>
                                        </p:tgtEl>
                                        <p:attrNameLst>
                                          <p:attrName>style.visibility</p:attrName>
                                        </p:attrNameLst>
                                      </p:cBhvr>
                                      <p:to>
                                        <p:strVal val="visible"/>
                                      </p:to>
                                    </p:set>
                                    <p:animEffect transition="in" filter="fade">
                                      <p:cBhvr>
                                        <p:cTn id="10" dur="2000"/>
                                        <p:tgtEl>
                                          <p:spTgt spid="71683"/>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71682"/>
                                        </p:tgtEl>
                                        <p:attrNameLst>
                                          <p:attrName>style.visibility</p:attrName>
                                        </p:attrNameLst>
                                      </p:cBhvr>
                                      <p:to>
                                        <p:strVal val="visible"/>
                                      </p:to>
                                    </p:set>
                                    <p:animEffect transition="in" filter="fade">
                                      <p:cBhvr>
                                        <p:cTn id="14" dur="1000"/>
                                        <p:tgtEl>
                                          <p:spTgt spid="71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hape 246"/>
          <p:cNvSpPr>
            <a:spLocks noGrp="1"/>
          </p:cNvSpPr>
          <p:nvPr>
            <p:ph type="title"/>
          </p:nvPr>
        </p:nvSpPr>
        <p:spPr>
          <a:xfrm>
            <a:off x="1245450" y="-99392"/>
            <a:ext cx="8583134" cy="982980"/>
          </a:xfrm>
          <a:prstGeom prst="rect">
            <a:avLst/>
          </a:prstGeom>
        </p:spPr>
        <p:txBody>
          <a:bodyPr/>
          <a:lstStyle/>
          <a:p>
            <a:pPr algn="l"/>
            <a:r>
              <a:rPr sz="4400" dirty="0" err="1">
                <a:solidFill>
                  <a:schemeClr val="tx1"/>
                </a:solidFill>
              </a:rPr>
              <a:t>Algıçların</a:t>
            </a:r>
            <a:r>
              <a:rPr sz="4400" dirty="0">
                <a:solidFill>
                  <a:schemeClr val="tx1"/>
                </a:solidFill>
              </a:rPr>
              <a:t> TIP </a:t>
            </a:r>
            <a:r>
              <a:rPr sz="4400" dirty="0" err="1">
                <a:solidFill>
                  <a:schemeClr val="tx1"/>
                </a:solidFill>
              </a:rPr>
              <a:t>uygulamaları</a:t>
            </a:r>
            <a:endParaRPr sz="4400" dirty="0">
              <a:solidFill>
                <a:schemeClr val="tx1"/>
              </a:solidFill>
            </a:endParaRPr>
          </a:p>
        </p:txBody>
      </p:sp>
      <p:sp>
        <p:nvSpPr>
          <p:cNvPr id="247" name="Shape 247"/>
          <p:cNvSpPr>
            <a:spLocks noGrp="1"/>
          </p:cNvSpPr>
          <p:nvPr>
            <p:ph type="body" sz="half" idx="1"/>
          </p:nvPr>
        </p:nvSpPr>
        <p:spPr>
          <a:xfrm>
            <a:off x="20642" y="833192"/>
            <a:ext cx="4825702" cy="5043814"/>
          </a:xfrm>
          <a:prstGeom prst="rect">
            <a:avLst/>
          </a:prstGeom>
        </p:spPr>
        <p:txBody>
          <a:bodyPr/>
          <a:lstStyle/>
          <a:p>
            <a:r>
              <a:rPr sz="2800" b="1" dirty="0" err="1">
                <a:solidFill>
                  <a:schemeClr val="tx1"/>
                </a:solidFill>
              </a:rPr>
              <a:t>Hızlı</a:t>
            </a:r>
            <a:r>
              <a:rPr sz="2800" b="1" dirty="0">
                <a:solidFill>
                  <a:schemeClr val="tx1"/>
                </a:solidFill>
              </a:rPr>
              <a:t> </a:t>
            </a:r>
            <a:r>
              <a:rPr sz="2800" b="1" dirty="0" err="1">
                <a:solidFill>
                  <a:schemeClr val="tx1"/>
                </a:solidFill>
              </a:rPr>
              <a:t>iz</a:t>
            </a:r>
            <a:r>
              <a:rPr sz="2800" b="1" dirty="0">
                <a:solidFill>
                  <a:schemeClr val="tx1"/>
                </a:solidFill>
              </a:rPr>
              <a:t> </a:t>
            </a:r>
            <a:r>
              <a:rPr sz="2800" b="1" dirty="0" err="1">
                <a:solidFill>
                  <a:schemeClr val="tx1"/>
                </a:solidFill>
              </a:rPr>
              <a:t>sürme</a:t>
            </a:r>
            <a:r>
              <a:rPr sz="2800" b="1" dirty="0">
                <a:solidFill>
                  <a:schemeClr val="tx1"/>
                </a:solidFill>
              </a:rPr>
              <a:t> </a:t>
            </a:r>
            <a:r>
              <a:rPr sz="2800" b="1" dirty="0" err="1">
                <a:solidFill>
                  <a:schemeClr val="tx1"/>
                </a:solidFill>
              </a:rPr>
              <a:t>ve</a:t>
            </a:r>
            <a:r>
              <a:rPr sz="2800" b="1" dirty="0">
                <a:solidFill>
                  <a:schemeClr val="tx1"/>
                </a:solidFill>
              </a:rPr>
              <a:t> </a:t>
            </a:r>
            <a:r>
              <a:rPr sz="2800" b="1" dirty="0" err="1">
                <a:solidFill>
                  <a:schemeClr val="tx1"/>
                </a:solidFill>
              </a:rPr>
              <a:t>algılama</a:t>
            </a:r>
            <a:endParaRPr sz="2800" b="1" dirty="0">
              <a:solidFill>
                <a:schemeClr val="tx1"/>
              </a:solidFill>
            </a:endParaRPr>
          </a:p>
          <a:p>
            <a:pPr lvl="1"/>
            <a:r>
              <a:rPr sz="2800" dirty="0"/>
              <a:t>Tıp </a:t>
            </a:r>
            <a:r>
              <a:rPr sz="2800" dirty="0" err="1"/>
              <a:t>bunlardan</a:t>
            </a:r>
            <a:r>
              <a:rPr sz="2800" dirty="0"/>
              <a:t> </a:t>
            </a:r>
            <a:r>
              <a:rPr sz="2800" dirty="0" err="1"/>
              <a:t>tanı</a:t>
            </a:r>
            <a:r>
              <a:rPr sz="2800" dirty="0"/>
              <a:t> </a:t>
            </a:r>
            <a:r>
              <a:rPr sz="2800" dirty="0" err="1"/>
              <a:t>yapmak</a:t>
            </a:r>
            <a:r>
              <a:rPr sz="2800" dirty="0"/>
              <a:t> </a:t>
            </a:r>
            <a:r>
              <a:rPr sz="2800" dirty="0" err="1"/>
              <a:t>için</a:t>
            </a:r>
            <a:r>
              <a:rPr sz="2800" dirty="0"/>
              <a:t> </a:t>
            </a:r>
            <a:r>
              <a:rPr sz="2800" dirty="0" err="1"/>
              <a:t>yararlanır</a:t>
            </a:r>
            <a:endParaRPr sz="2800" dirty="0"/>
          </a:p>
          <a:p>
            <a:pPr marL="1076705" lvl="2" indent="-185165">
              <a:buSzPct val="100000"/>
              <a:buAutoNum type="arabicPeriod"/>
            </a:pPr>
            <a:r>
              <a:rPr lang="tr-TR" sz="2400" dirty="0" smtClean="0"/>
              <a:t>BT</a:t>
            </a:r>
            <a:endParaRPr sz="2400" dirty="0"/>
          </a:p>
          <a:p>
            <a:pPr marL="1076705" lvl="2" indent="-185165">
              <a:buSzPct val="100000"/>
              <a:buAutoNum type="arabicPeriod"/>
            </a:pPr>
            <a:r>
              <a:rPr sz="2400" dirty="0"/>
              <a:t>NMR</a:t>
            </a:r>
          </a:p>
          <a:p>
            <a:pPr marL="1076705" lvl="2" indent="-185165">
              <a:buSzPct val="100000"/>
              <a:buAutoNum type="arabicPeriod"/>
            </a:pPr>
            <a:r>
              <a:rPr sz="2400" dirty="0"/>
              <a:t>PET</a:t>
            </a:r>
          </a:p>
          <a:p>
            <a:endParaRPr sz="2800" dirty="0"/>
          </a:p>
          <a:p>
            <a:endParaRPr sz="2800" dirty="0"/>
          </a:p>
        </p:txBody>
      </p:sp>
      <p:pic>
        <p:nvPicPr>
          <p:cNvPr id="249" name="pasted-image.pdf"/>
          <p:cNvPicPr>
            <a:picLocks noChangeAspect="1"/>
          </p:cNvPicPr>
          <p:nvPr/>
        </p:nvPicPr>
        <p:blipFill>
          <a:blip r:embed="rId2" cstate="print">
            <a:extLst/>
          </a:blip>
          <a:stretch>
            <a:fillRect/>
          </a:stretch>
        </p:blipFill>
        <p:spPr>
          <a:xfrm>
            <a:off x="7277733" y="241031"/>
            <a:ext cx="1542739" cy="2229102"/>
          </a:xfrm>
          <a:prstGeom prst="rect">
            <a:avLst/>
          </a:prstGeom>
          <a:ln w="12700"/>
        </p:spPr>
      </p:pic>
      <p:pic>
        <p:nvPicPr>
          <p:cNvPr id="250" name="File-PET-MIPS-anim.png"/>
          <p:cNvPicPr>
            <a:picLocks noChangeAspect="1"/>
          </p:cNvPicPr>
          <p:nvPr/>
        </p:nvPicPr>
        <p:blipFill>
          <a:blip r:embed="rId3" cstate="print">
            <a:extLst/>
          </a:blip>
          <a:stretch>
            <a:fillRect/>
          </a:stretch>
        </p:blipFill>
        <p:spPr>
          <a:xfrm>
            <a:off x="3923928" y="3212976"/>
            <a:ext cx="2028395" cy="3051810"/>
          </a:xfrm>
          <a:prstGeom prst="rect">
            <a:avLst/>
          </a:prstGeom>
          <a:ln w="12700">
            <a:miter lim="400000"/>
          </a:ln>
        </p:spPr>
      </p:pic>
      <p:grpSp>
        <p:nvGrpSpPr>
          <p:cNvPr id="2" name="Group 253"/>
          <p:cNvGrpSpPr/>
          <p:nvPr/>
        </p:nvGrpSpPr>
        <p:grpSpPr>
          <a:xfrm>
            <a:off x="5073733" y="1075543"/>
            <a:ext cx="1730515" cy="1608449"/>
            <a:chOff x="26629" y="-136"/>
            <a:chExt cx="1922792" cy="1787163"/>
          </a:xfrm>
        </p:grpSpPr>
        <p:pic>
          <p:nvPicPr>
            <p:cNvPr id="251" name="pasted-image.pdf"/>
            <p:cNvPicPr>
              <a:picLocks noChangeAspect="1"/>
            </p:cNvPicPr>
            <p:nvPr/>
          </p:nvPicPr>
          <p:blipFill>
            <a:blip r:embed="rId4" cstate="print">
              <a:extLst/>
            </a:blip>
            <a:srcRect l="31" t="1984" r="1513" b="1910"/>
            <a:stretch>
              <a:fillRect/>
            </a:stretch>
          </p:blipFill>
          <p:spPr>
            <a:xfrm>
              <a:off x="170869" y="-136"/>
              <a:ext cx="1778552" cy="1787163"/>
            </a:xfrm>
            <a:custGeom>
              <a:avLst/>
              <a:gdLst/>
              <a:ahLst/>
              <a:cxnLst>
                <a:cxn ang="0">
                  <a:pos x="wd2" y="hd2"/>
                </a:cxn>
                <a:cxn ang="5400000">
                  <a:pos x="wd2" y="hd2"/>
                </a:cxn>
                <a:cxn ang="10800000">
                  <a:pos x="wd2" y="hd2"/>
                </a:cxn>
                <a:cxn ang="16200000">
                  <a:pos x="wd2" y="hd2"/>
                </a:cxn>
              </a:cxnLst>
              <a:rect l="0" t="0" r="r" b="b"/>
              <a:pathLst>
                <a:path w="20920" h="21314" extrusionOk="0">
                  <a:moveTo>
                    <a:pt x="10256" y="1"/>
                  </a:moveTo>
                  <a:cubicBezTo>
                    <a:pt x="9847" y="-5"/>
                    <a:pt x="9437" y="8"/>
                    <a:pt x="9033" y="35"/>
                  </a:cubicBezTo>
                  <a:cubicBezTo>
                    <a:pt x="7087" y="228"/>
                    <a:pt x="5317" y="1291"/>
                    <a:pt x="3865" y="2288"/>
                  </a:cubicBezTo>
                  <a:cubicBezTo>
                    <a:pt x="1120" y="4753"/>
                    <a:pt x="-655" y="8663"/>
                    <a:pt x="228" y="12487"/>
                  </a:cubicBezTo>
                  <a:cubicBezTo>
                    <a:pt x="323" y="14508"/>
                    <a:pt x="1748" y="16550"/>
                    <a:pt x="2693" y="17822"/>
                  </a:cubicBezTo>
                  <a:cubicBezTo>
                    <a:pt x="5005" y="20281"/>
                    <a:pt x="8291" y="21595"/>
                    <a:pt x="11731" y="21263"/>
                  </a:cubicBezTo>
                  <a:cubicBezTo>
                    <a:pt x="14263" y="20855"/>
                    <a:pt x="16886" y="19695"/>
                    <a:pt x="18308" y="17585"/>
                  </a:cubicBezTo>
                  <a:cubicBezTo>
                    <a:pt x="20048" y="15844"/>
                    <a:pt x="20872" y="13398"/>
                    <a:pt x="20918" y="10916"/>
                  </a:cubicBezTo>
                  <a:cubicBezTo>
                    <a:pt x="20945" y="9427"/>
                    <a:pt x="20691" y="7926"/>
                    <a:pt x="20185" y="6557"/>
                  </a:cubicBezTo>
                  <a:cubicBezTo>
                    <a:pt x="19553" y="5337"/>
                    <a:pt x="18717" y="3748"/>
                    <a:pt x="17837" y="3234"/>
                  </a:cubicBezTo>
                  <a:cubicBezTo>
                    <a:pt x="16010" y="937"/>
                    <a:pt x="13118" y="46"/>
                    <a:pt x="10256" y="1"/>
                  </a:cubicBezTo>
                  <a:close/>
                </a:path>
              </a:pathLst>
            </a:custGeom>
            <a:ln w="12700" cap="flat">
              <a:noFill/>
              <a:round/>
            </a:ln>
            <a:effectLst/>
          </p:spPr>
        </p:pic>
        <p:sp>
          <p:nvSpPr>
            <p:cNvPr id="252" name="Shape 252"/>
            <p:cNvSpPr/>
            <p:nvPr/>
          </p:nvSpPr>
          <p:spPr>
            <a:xfrm>
              <a:off x="26629" y="121375"/>
              <a:ext cx="232614" cy="410368"/>
            </a:xfrm>
            <a:prstGeom prst="rect">
              <a:avLst/>
            </a:prstGeom>
            <a:noFill/>
            <a:ln w="12700" cap="flat">
              <a:solidFill>
                <a:schemeClr val="accent6"/>
              </a:solidFill>
              <a:prstDash val="solid"/>
              <a:miter lim="400000"/>
            </a:ln>
            <a:effectLst/>
            <a:extLst>
              <a:ext uri="{C572A759-6A51-4108-AA02-DFA0A04FC94B}">
                <ma14:wrappingTextBoxFlag xmlns:ma14="http://schemas.microsoft.com/office/mac/drawingml/2011/main" val="1"/>
              </a:ext>
            </a:extLst>
          </p:spPr>
          <p:txBody>
            <a:bodyPr wrap="none" lIns="45720" tIns="45720" rIns="45720" bIns="45720" numCol="1" anchor="ctr">
              <a:spAutoFit/>
            </a:bodyPr>
            <a:lstStyle>
              <a:lvl1pPr marL="0" marR="0" algn="ctr">
                <a:defRPr sz="2000">
                  <a:latin typeface="+mn-lt"/>
                  <a:ea typeface="+mn-ea"/>
                  <a:cs typeface="+mn-cs"/>
                  <a:sym typeface="Arial"/>
                </a:defRPr>
              </a:lvl1pPr>
            </a:lstStyle>
            <a:p>
              <a:r>
                <a:rPr sz="1800"/>
                <a:t>1</a:t>
              </a:r>
            </a:p>
          </p:txBody>
        </p:sp>
      </p:grpSp>
      <p:grpSp>
        <p:nvGrpSpPr>
          <p:cNvPr id="3" name="Group 256"/>
          <p:cNvGrpSpPr/>
          <p:nvPr/>
        </p:nvGrpSpPr>
        <p:grpSpPr>
          <a:xfrm>
            <a:off x="6660232" y="3429000"/>
            <a:ext cx="2127133" cy="1970075"/>
            <a:chOff x="26629" y="0"/>
            <a:chExt cx="2363480" cy="2188970"/>
          </a:xfrm>
        </p:grpSpPr>
        <p:pic>
          <p:nvPicPr>
            <p:cNvPr id="254" name="mri1.png"/>
            <p:cNvPicPr>
              <a:picLocks noChangeAspect="1"/>
            </p:cNvPicPr>
            <p:nvPr/>
          </p:nvPicPr>
          <p:blipFill>
            <a:blip r:embed="rId5" cstate="print">
              <a:extLst/>
            </a:blip>
            <a:stretch>
              <a:fillRect/>
            </a:stretch>
          </p:blipFill>
          <p:spPr>
            <a:xfrm>
              <a:off x="332214" y="0"/>
              <a:ext cx="2057895" cy="2057894"/>
            </a:xfrm>
            <a:prstGeom prst="rect">
              <a:avLst/>
            </a:prstGeom>
            <a:ln w="12700" cap="flat">
              <a:noFill/>
              <a:miter lim="400000"/>
            </a:ln>
            <a:effectLst/>
          </p:spPr>
        </p:pic>
        <p:sp>
          <p:nvSpPr>
            <p:cNvPr id="255" name="Shape 255"/>
            <p:cNvSpPr/>
            <p:nvPr/>
          </p:nvSpPr>
          <p:spPr>
            <a:xfrm>
              <a:off x="26629" y="1778602"/>
              <a:ext cx="232614" cy="410368"/>
            </a:xfrm>
            <a:prstGeom prst="rect">
              <a:avLst/>
            </a:prstGeom>
            <a:noFill/>
            <a:ln w="12700" cap="flat">
              <a:solidFill>
                <a:schemeClr val="accent6"/>
              </a:solidFill>
              <a:prstDash val="solid"/>
              <a:miter lim="400000"/>
            </a:ln>
            <a:effectLst/>
            <a:extLst>
              <a:ext uri="{C572A759-6A51-4108-AA02-DFA0A04FC94B}">
                <ma14:wrappingTextBoxFlag xmlns:ma14="http://schemas.microsoft.com/office/mac/drawingml/2011/main" val="1"/>
              </a:ext>
            </a:extLst>
          </p:spPr>
          <p:txBody>
            <a:bodyPr wrap="none" lIns="45720" tIns="45720" rIns="45720" bIns="45720" numCol="1" anchor="ctr">
              <a:spAutoFit/>
            </a:bodyPr>
            <a:lstStyle>
              <a:lvl1pPr marL="0" marR="0" algn="ctr">
                <a:defRPr sz="2000">
                  <a:latin typeface="+mn-lt"/>
                  <a:ea typeface="+mn-ea"/>
                  <a:cs typeface="+mn-cs"/>
                  <a:sym typeface="Arial"/>
                </a:defRPr>
              </a:lvl1pPr>
            </a:lstStyle>
            <a:p>
              <a:r>
                <a:rPr sz="1800"/>
                <a:t>2</a:t>
              </a:r>
            </a:p>
          </p:txBody>
        </p:sp>
      </p:grpSp>
      <p:grpSp>
        <p:nvGrpSpPr>
          <p:cNvPr id="4" name="Group 259"/>
          <p:cNvGrpSpPr/>
          <p:nvPr/>
        </p:nvGrpSpPr>
        <p:grpSpPr>
          <a:xfrm>
            <a:off x="611560" y="3717032"/>
            <a:ext cx="3240360" cy="2592288"/>
            <a:chOff x="0" y="0"/>
            <a:chExt cx="2667001" cy="1955800"/>
          </a:xfrm>
        </p:grpSpPr>
        <p:pic>
          <p:nvPicPr>
            <p:cNvPr id="257" name="PET-scan-figure-smaller.png"/>
            <p:cNvPicPr>
              <a:picLocks noChangeAspect="1"/>
            </p:cNvPicPr>
            <p:nvPr/>
          </p:nvPicPr>
          <p:blipFill>
            <a:blip r:embed="rId6" cstate="print">
              <a:extLst/>
            </a:blip>
            <a:stretch>
              <a:fillRect/>
            </a:stretch>
          </p:blipFill>
          <p:spPr>
            <a:xfrm>
              <a:off x="0" y="0"/>
              <a:ext cx="2667001" cy="1955800"/>
            </a:xfrm>
            <a:prstGeom prst="rect">
              <a:avLst/>
            </a:prstGeom>
            <a:ln w="12700" cap="flat">
              <a:noFill/>
              <a:miter lim="400000"/>
            </a:ln>
            <a:effectLst/>
          </p:spPr>
        </p:pic>
        <p:sp>
          <p:nvSpPr>
            <p:cNvPr id="258" name="Shape 258"/>
            <p:cNvSpPr/>
            <p:nvPr/>
          </p:nvSpPr>
          <p:spPr>
            <a:xfrm>
              <a:off x="2410763" y="71179"/>
              <a:ext cx="232614" cy="410369"/>
            </a:xfrm>
            <a:prstGeom prst="rect">
              <a:avLst/>
            </a:prstGeom>
            <a:noFill/>
            <a:ln w="12700" cap="flat">
              <a:solidFill>
                <a:schemeClr val="accent6"/>
              </a:solidFill>
              <a:prstDash val="solid"/>
              <a:miter lim="400000"/>
            </a:ln>
            <a:effectLst/>
            <a:extLst>
              <a:ext uri="{C572A759-6A51-4108-AA02-DFA0A04FC94B}">
                <ma14:wrappingTextBoxFlag xmlns:ma14="http://schemas.microsoft.com/office/mac/drawingml/2011/main" val="1"/>
              </a:ext>
            </a:extLst>
          </p:spPr>
          <p:txBody>
            <a:bodyPr wrap="none" lIns="45720" tIns="45720" rIns="45720" bIns="45720" numCol="1" anchor="ctr">
              <a:spAutoFit/>
            </a:bodyPr>
            <a:lstStyle>
              <a:lvl1pPr marL="0" marR="0" algn="ctr">
                <a:defRPr sz="2000">
                  <a:latin typeface="+mn-lt"/>
                  <a:ea typeface="+mn-ea"/>
                  <a:cs typeface="+mn-cs"/>
                  <a:sym typeface="Arial"/>
                </a:defRPr>
              </a:lvl1pPr>
            </a:lstStyle>
            <a:p>
              <a:r>
                <a:rPr sz="1800"/>
                <a:t>3</a:t>
              </a:r>
            </a:p>
          </p:txBody>
        </p:sp>
      </p:grpSp>
    </p:spTree>
    <p:extLst>
      <p:ext uri="{BB962C8B-B14F-4D97-AF65-F5344CB8AC3E}">
        <p14:creationId xmlns:p14="http://schemas.microsoft.com/office/powerpoint/2010/main" val="3258206516"/>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048" y="-2252"/>
            <a:ext cx="4078190" cy="982980"/>
          </a:xfrm>
        </p:spPr>
        <p:txBody>
          <a:bodyPr/>
          <a:lstStyle/>
          <a:p>
            <a:r>
              <a:rPr lang="tr-TR" dirty="0" smtClean="0">
                <a:solidFill>
                  <a:schemeClr val="tx1"/>
                </a:solidFill>
              </a:rPr>
              <a:t>Tedavi</a:t>
            </a:r>
            <a:endParaRPr lang="en-US" dirty="0">
              <a:solidFill>
                <a:schemeClr val="tx1"/>
              </a:solidFill>
            </a:endParaRPr>
          </a:p>
        </p:txBody>
      </p:sp>
      <p:pic>
        <p:nvPicPr>
          <p:cNvPr id="5" name="pasted-image.tif"/>
          <p:cNvPicPr>
            <a:picLocks noChangeAspect="1"/>
          </p:cNvPicPr>
          <p:nvPr/>
        </p:nvPicPr>
        <p:blipFill>
          <a:blip r:embed="rId2" cstate="print">
            <a:extLst/>
          </a:blip>
          <a:srcRect r="50309" b="18811"/>
          <a:stretch>
            <a:fillRect/>
          </a:stretch>
        </p:blipFill>
        <p:spPr>
          <a:xfrm>
            <a:off x="5320871" y="1321278"/>
            <a:ext cx="3823129" cy="2179730"/>
          </a:xfrm>
          <a:prstGeom prst="rect">
            <a:avLst/>
          </a:prstGeom>
          <a:ln w="12700"/>
        </p:spPr>
      </p:pic>
      <p:sp>
        <p:nvSpPr>
          <p:cNvPr id="8" name="Rectangle 7"/>
          <p:cNvSpPr/>
          <p:nvPr/>
        </p:nvSpPr>
        <p:spPr>
          <a:xfrm>
            <a:off x="179512" y="3754775"/>
            <a:ext cx="4752528" cy="2554545"/>
          </a:xfrm>
          <a:prstGeom prst="rect">
            <a:avLst/>
          </a:prstGeom>
        </p:spPr>
        <p:txBody>
          <a:bodyPr wrap="square">
            <a:spAutoFit/>
          </a:bodyPr>
          <a:lstStyle/>
          <a:p>
            <a:r>
              <a:rPr lang="tr-TR" sz="1600" dirty="0" smtClean="0"/>
              <a:t>Ülkemizde ışın tedavisi olarak bilinen </a:t>
            </a:r>
            <a:r>
              <a:rPr lang="tr-TR" sz="1600" b="1" dirty="0" smtClean="0"/>
              <a:t>Co-60 tabanlı ışınlar</a:t>
            </a:r>
            <a:r>
              <a:rPr lang="tr-TR" sz="1600" dirty="0" smtClean="0"/>
              <a:t>, </a:t>
            </a:r>
            <a:r>
              <a:rPr lang="en-US" sz="1600" dirty="0" err="1" smtClean="0"/>
              <a:t>canlı</a:t>
            </a:r>
            <a:r>
              <a:rPr lang="en-US" sz="1600" dirty="0" smtClean="0"/>
              <a:t> </a:t>
            </a:r>
            <a:r>
              <a:rPr lang="en-US" sz="1600" dirty="0" err="1"/>
              <a:t>doku</a:t>
            </a:r>
            <a:r>
              <a:rPr lang="en-US" sz="1600" dirty="0"/>
              <a:t> </a:t>
            </a:r>
            <a:r>
              <a:rPr lang="en-US" sz="1600" dirty="0" err="1"/>
              <a:t>içersinde</a:t>
            </a:r>
            <a:r>
              <a:rPr lang="en-US" sz="1600" dirty="0"/>
              <a:t> </a:t>
            </a:r>
            <a:r>
              <a:rPr lang="en-US" sz="1600" dirty="0" err="1"/>
              <a:t>ilerlerken</a:t>
            </a:r>
            <a:r>
              <a:rPr lang="en-US" sz="1600" dirty="0"/>
              <a:t> </a:t>
            </a:r>
            <a:r>
              <a:rPr lang="en-US" sz="1600" dirty="0" err="1" smtClean="0"/>
              <a:t>kanserli</a:t>
            </a:r>
            <a:r>
              <a:rPr lang="en-US" sz="1600" dirty="0" smtClean="0"/>
              <a:t> </a:t>
            </a:r>
            <a:r>
              <a:rPr lang="en-US" sz="1600" dirty="0" err="1"/>
              <a:t>bölgeye</a:t>
            </a:r>
            <a:r>
              <a:rPr lang="en-US" sz="1600" dirty="0"/>
              <a:t> </a:t>
            </a:r>
            <a:r>
              <a:rPr lang="tr-TR" sz="1600" dirty="0" smtClean="0"/>
              <a:t>ulaşana kadar </a:t>
            </a:r>
            <a:r>
              <a:rPr lang="en-US" sz="1600" b="1" dirty="0" err="1" smtClean="0"/>
              <a:t>enerjilerinin</a:t>
            </a:r>
            <a:r>
              <a:rPr lang="en-US" sz="1600" b="1" dirty="0" smtClean="0"/>
              <a:t> </a:t>
            </a:r>
            <a:r>
              <a:rPr lang="en-US" sz="1600" b="1" dirty="0" err="1"/>
              <a:t>büyük</a:t>
            </a:r>
            <a:r>
              <a:rPr lang="en-US" sz="1600" b="1" dirty="0"/>
              <a:t> </a:t>
            </a:r>
            <a:r>
              <a:rPr lang="en-US" sz="1600" b="1" dirty="0" err="1"/>
              <a:t>bir</a:t>
            </a:r>
            <a:r>
              <a:rPr lang="en-US" sz="1600" b="1" dirty="0"/>
              <a:t> </a:t>
            </a:r>
            <a:r>
              <a:rPr lang="en-US" sz="1600" b="1" dirty="0" err="1"/>
              <a:t>kısmını</a:t>
            </a:r>
            <a:r>
              <a:rPr lang="en-US" sz="1600" b="1" dirty="0"/>
              <a:t> </a:t>
            </a:r>
            <a:r>
              <a:rPr lang="en-US" sz="1600" b="1" dirty="0" err="1"/>
              <a:t>sağlıklı</a:t>
            </a:r>
            <a:r>
              <a:rPr lang="en-US" sz="1600" b="1" dirty="0"/>
              <a:t> </a:t>
            </a:r>
            <a:r>
              <a:rPr lang="en-US" sz="1600" b="1" dirty="0" err="1"/>
              <a:t>doku</a:t>
            </a:r>
            <a:r>
              <a:rPr lang="en-US" sz="1600" b="1" dirty="0"/>
              <a:t> </a:t>
            </a:r>
            <a:r>
              <a:rPr lang="en-US" sz="1600" b="1" dirty="0" err="1"/>
              <a:t>üzerine</a:t>
            </a:r>
            <a:r>
              <a:rPr lang="en-US" sz="1600" b="1" dirty="0"/>
              <a:t> </a:t>
            </a:r>
            <a:r>
              <a:rPr lang="en-US" sz="1600" b="1" dirty="0" err="1" smtClean="0"/>
              <a:t>bırak</a:t>
            </a:r>
            <a:r>
              <a:rPr lang="tr-TR" sz="1600" b="1" dirty="0" smtClean="0"/>
              <a:t>ırlar. Sağlıklı dokuya da zarar verirler</a:t>
            </a:r>
            <a:r>
              <a:rPr lang="tr-TR" sz="1600" dirty="0" smtClean="0"/>
              <a:t>.</a:t>
            </a:r>
          </a:p>
          <a:p>
            <a:endParaRPr lang="tr-TR" sz="1600" dirty="0"/>
          </a:p>
          <a:p>
            <a:r>
              <a:rPr lang="en-US" sz="1600" b="1" dirty="0" err="1"/>
              <a:t>Ağır</a:t>
            </a:r>
            <a:r>
              <a:rPr lang="en-US" sz="1600" b="1" dirty="0"/>
              <a:t> </a:t>
            </a:r>
            <a:r>
              <a:rPr lang="en-US" sz="1600" b="1" dirty="0" err="1"/>
              <a:t>iyonlar</a:t>
            </a:r>
            <a:r>
              <a:rPr lang="en-US" sz="1600" b="1" dirty="0"/>
              <a:t> </a:t>
            </a:r>
            <a:r>
              <a:rPr lang="en-US" sz="1600" b="1" dirty="0" err="1"/>
              <a:t>ve</a:t>
            </a:r>
            <a:r>
              <a:rPr lang="en-US" sz="1600" b="1" dirty="0"/>
              <a:t> </a:t>
            </a:r>
            <a:r>
              <a:rPr lang="en-US" sz="1600" b="1" dirty="0" smtClean="0"/>
              <a:t>proton</a:t>
            </a:r>
            <a:r>
              <a:rPr lang="en-US" sz="1600" dirty="0"/>
              <a:t>, </a:t>
            </a:r>
            <a:r>
              <a:rPr lang="en-US" sz="1600" dirty="0" err="1"/>
              <a:t>sağlıklı</a:t>
            </a:r>
            <a:r>
              <a:rPr lang="en-US" sz="1600" dirty="0"/>
              <a:t> </a:t>
            </a:r>
            <a:r>
              <a:rPr lang="en-US" sz="1600" dirty="0" err="1"/>
              <a:t>doku</a:t>
            </a:r>
            <a:r>
              <a:rPr lang="en-US" sz="1600" dirty="0"/>
              <a:t> </a:t>
            </a:r>
            <a:r>
              <a:rPr lang="en-US" sz="1600" dirty="0" err="1"/>
              <a:t>içinde</a:t>
            </a:r>
            <a:r>
              <a:rPr lang="en-US" sz="1600" dirty="0"/>
              <a:t> </a:t>
            </a:r>
            <a:r>
              <a:rPr lang="en-US" sz="1600" dirty="0" err="1"/>
              <a:t>ilerlerken</a:t>
            </a:r>
            <a:r>
              <a:rPr lang="en-US" sz="1600" dirty="0"/>
              <a:t> gamma </a:t>
            </a:r>
            <a:r>
              <a:rPr lang="en-US" sz="1600" dirty="0" err="1"/>
              <a:t>ışınları</a:t>
            </a:r>
            <a:r>
              <a:rPr lang="en-US" sz="1600" dirty="0"/>
              <a:t> </a:t>
            </a:r>
            <a:r>
              <a:rPr lang="en-US" sz="1600" dirty="0" err="1"/>
              <a:t>gibi</a:t>
            </a:r>
            <a:r>
              <a:rPr lang="en-US" sz="1600" dirty="0"/>
              <a:t> </a:t>
            </a:r>
            <a:r>
              <a:rPr lang="en-US" sz="1600" dirty="0" err="1"/>
              <a:t>saçılmadığından</a:t>
            </a:r>
            <a:r>
              <a:rPr lang="en-US" sz="1600" dirty="0"/>
              <a:t>, </a:t>
            </a:r>
            <a:r>
              <a:rPr lang="en-US" sz="1600" b="1" dirty="0" err="1"/>
              <a:t>enerjisini</a:t>
            </a:r>
            <a:r>
              <a:rPr lang="en-US" sz="1600" b="1" dirty="0"/>
              <a:t> </a:t>
            </a:r>
            <a:r>
              <a:rPr lang="en-US" sz="1600" b="1" dirty="0" err="1"/>
              <a:t>kayıp</a:t>
            </a:r>
            <a:r>
              <a:rPr lang="en-US" sz="1600" b="1" dirty="0"/>
              <a:t> </a:t>
            </a:r>
            <a:r>
              <a:rPr lang="en-US" sz="1600" b="1" dirty="0" err="1"/>
              <a:t>etmeden</a:t>
            </a:r>
            <a:r>
              <a:rPr lang="en-US" sz="1600" b="1" dirty="0"/>
              <a:t> </a:t>
            </a:r>
            <a:r>
              <a:rPr lang="en-US" sz="1600" b="1" dirty="0" err="1"/>
              <a:t>kanserli</a:t>
            </a:r>
            <a:r>
              <a:rPr lang="en-US" sz="1600" b="1" dirty="0"/>
              <a:t> </a:t>
            </a:r>
            <a:r>
              <a:rPr lang="en-US" sz="1600" b="1" dirty="0" err="1"/>
              <a:t>bölgeye</a:t>
            </a:r>
            <a:r>
              <a:rPr lang="en-US" sz="1600" b="1" dirty="0"/>
              <a:t> </a:t>
            </a:r>
            <a:r>
              <a:rPr lang="en-US" sz="1600" b="1" dirty="0" err="1" smtClean="0"/>
              <a:t>kadar</a:t>
            </a:r>
            <a:r>
              <a:rPr lang="tr-TR" sz="1600" b="1" dirty="0" smtClean="0"/>
              <a:t> </a:t>
            </a:r>
            <a:r>
              <a:rPr lang="en-US" sz="1600" b="1" dirty="0" err="1" smtClean="0"/>
              <a:t>taşır</a:t>
            </a:r>
            <a:r>
              <a:rPr lang="en-US" sz="1600" b="1" dirty="0" smtClean="0"/>
              <a:t>.</a:t>
            </a:r>
            <a:r>
              <a:rPr lang="tr-TR" sz="1600" b="1" dirty="0" smtClean="0"/>
              <a:t> Sağlıklı bölgeye zarar vermez. </a:t>
            </a:r>
            <a:r>
              <a:rPr lang="en-US" sz="1600" b="1" dirty="0"/>
              <a:t> </a:t>
            </a:r>
          </a:p>
        </p:txBody>
      </p:sp>
      <p:pic>
        <p:nvPicPr>
          <p:cNvPr id="3" name="Picture 2"/>
          <p:cNvPicPr>
            <a:picLocks noChangeAspect="1"/>
          </p:cNvPicPr>
          <p:nvPr/>
        </p:nvPicPr>
        <p:blipFill>
          <a:blip r:embed="rId3" cstate="print"/>
          <a:stretch>
            <a:fillRect/>
          </a:stretch>
        </p:blipFill>
        <p:spPr>
          <a:xfrm>
            <a:off x="4991980" y="3861048"/>
            <a:ext cx="4188532" cy="2488237"/>
          </a:xfrm>
          <a:prstGeom prst="rect">
            <a:avLst/>
          </a:prstGeom>
        </p:spPr>
      </p:pic>
      <p:sp>
        <p:nvSpPr>
          <p:cNvPr id="7" name="Rectangle 6"/>
          <p:cNvSpPr/>
          <p:nvPr/>
        </p:nvSpPr>
        <p:spPr>
          <a:xfrm>
            <a:off x="4852522" y="6404281"/>
            <a:ext cx="4308872" cy="461665"/>
          </a:xfrm>
          <a:prstGeom prst="rect">
            <a:avLst/>
          </a:prstGeom>
        </p:spPr>
        <p:txBody>
          <a:bodyPr wrap="none">
            <a:spAutoFit/>
          </a:bodyPr>
          <a:lstStyle/>
          <a:p>
            <a:r>
              <a:rPr lang="tr-TR" sz="2400" dirty="0"/>
              <a:t>Dünya’da yaklaşık 50 merkez var. </a:t>
            </a:r>
            <a:endParaRPr lang="en-US" sz="2400" dirty="0"/>
          </a:p>
        </p:txBody>
      </p:sp>
      <p:pic>
        <p:nvPicPr>
          <p:cNvPr id="9" name="Picture 7"/>
          <p:cNvPicPr>
            <a:picLocks noChangeAspect="1" noChangeArrowheads="1"/>
          </p:cNvPicPr>
          <p:nvPr/>
        </p:nvPicPr>
        <p:blipFill>
          <a:blip r:embed="rId4" cstate="print"/>
          <a:srcRect/>
          <a:stretch>
            <a:fillRect/>
          </a:stretch>
        </p:blipFill>
        <p:spPr bwMode="auto">
          <a:xfrm>
            <a:off x="56381" y="116905"/>
            <a:ext cx="5019675" cy="3240087"/>
          </a:xfrm>
          <a:prstGeom prst="rect">
            <a:avLst/>
          </a:prstGeom>
          <a:noFill/>
          <a:ln w="9525">
            <a:noFill/>
            <a:miter lim="800000"/>
            <a:headEnd/>
            <a:tailEnd/>
          </a:ln>
        </p:spPr>
      </p:pic>
    </p:spTree>
    <p:extLst>
      <p:ext uri="{BB962C8B-B14F-4D97-AF65-F5344CB8AC3E}">
        <p14:creationId xmlns:p14="http://schemas.microsoft.com/office/powerpoint/2010/main" val="2136319572"/>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Diğer yeni sağlık uygulamaları:</a:t>
            </a:r>
            <a:endParaRPr lang="tr-TR" dirty="0"/>
          </a:p>
        </p:txBody>
      </p:sp>
      <p:sp>
        <p:nvSpPr>
          <p:cNvPr id="3" name="2 İçerik Yer Tutucusu"/>
          <p:cNvSpPr>
            <a:spLocks noGrp="1"/>
          </p:cNvSpPr>
          <p:nvPr>
            <p:ph sz="half" idx="1"/>
          </p:nvPr>
        </p:nvSpPr>
        <p:spPr>
          <a:xfrm>
            <a:off x="107504" y="1484784"/>
            <a:ext cx="4536504" cy="4525963"/>
          </a:xfrm>
        </p:spPr>
        <p:txBody>
          <a:bodyPr>
            <a:noAutofit/>
          </a:bodyPr>
          <a:lstStyle/>
          <a:p>
            <a:r>
              <a:rPr lang="tr-TR" sz="2000" dirty="0" smtClean="0"/>
              <a:t>Hızlandırıcı ve parçacık fiziğinin tıp alanına getirdiği yenilikler burada bitmiyor. </a:t>
            </a:r>
            <a:r>
              <a:rPr lang="tr-TR" sz="2000" b="1" dirty="0" err="1" smtClean="0"/>
              <a:t>CERN’de</a:t>
            </a:r>
            <a:r>
              <a:rPr lang="tr-TR" sz="2000" b="1" dirty="0" smtClean="0"/>
              <a:t> temel bilimlerin yanı sıra, sağlık konusunda yapılan araştırmalar da hızla devam ediyor</a:t>
            </a:r>
            <a:r>
              <a:rPr lang="tr-TR" sz="2000" dirty="0" smtClean="0"/>
              <a:t>. Bu araştırmalardan biri </a:t>
            </a:r>
            <a:r>
              <a:rPr lang="tr-TR" sz="2000" b="1" dirty="0" err="1" smtClean="0"/>
              <a:t>Hadron</a:t>
            </a:r>
            <a:r>
              <a:rPr lang="tr-TR" sz="2000" b="1" dirty="0" smtClean="0"/>
              <a:t> tedavisi</a:t>
            </a:r>
            <a:r>
              <a:rPr lang="tr-TR" sz="2000" dirty="0" smtClean="0"/>
              <a:t>nde protonlar yerine karşı protonlar kullanılmasıyla ilgili. Karşı protonlar, vücut içinde hızlarını kaybederek ilerleyip, enerjileri tükendiğinde bile, protonlarla birbirlerini yok ederek enerji bırakır (madde ve karşı madde birbirini yok eder). Bu da tümörlerin daha az radyasyonla ve daha hızlı yok edilebilmesi anlamına geliyor. </a:t>
            </a:r>
            <a:endParaRPr lang="tr-TR" sz="2000" dirty="0"/>
          </a:p>
        </p:txBody>
      </p:sp>
      <p:sp>
        <p:nvSpPr>
          <p:cNvPr id="4" name="3 İçerik Yer Tutucusu"/>
          <p:cNvSpPr>
            <a:spLocks noGrp="1"/>
          </p:cNvSpPr>
          <p:nvPr>
            <p:ph sz="half" idx="2"/>
          </p:nvPr>
        </p:nvSpPr>
        <p:spPr>
          <a:xfrm>
            <a:off x="4355976" y="1484784"/>
            <a:ext cx="4788024" cy="4525963"/>
          </a:xfrm>
        </p:spPr>
        <p:txBody>
          <a:bodyPr>
            <a:noAutofit/>
          </a:bodyPr>
          <a:lstStyle/>
          <a:p>
            <a:r>
              <a:rPr lang="tr-TR" sz="2000" dirty="0" smtClean="0"/>
              <a:t>Bir diğer </a:t>
            </a:r>
            <a:r>
              <a:rPr lang="de-DE" sz="2000" dirty="0" err="1" smtClean="0"/>
              <a:t>araştırma</a:t>
            </a:r>
            <a:r>
              <a:rPr lang="de-DE" sz="2000" dirty="0" smtClean="0"/>
              <a:t> </a:t>
            </a:r>
            <a:r>
              <a:rPr lang="de-DE" sz="2000" dirty="0" err="1" smtClean="0"/>
              <a:t>konusu</a:t>
            </a:r>
            <a:r>
              <a:rPr lang="de-DE" sz="2000" dirty="0" smtClean="0"/>
              <a:t> </a:t>
            </a:r>
            <a:r>
              <a:rPr lang="de-DE" sz="2000" dirty="0" err="1" smtClean="0"/>
              <a:t>olan</a:t>
            </a:r>
            <a:r>
              <a:rPr lang="de-DE" sz="2000" dirty="0" smtClean="0"/>
              <a:t> </a:t>
            </a:r>
            <a:r>
              <a:rPr lang="de-DE" sz="2000" b="1" dirty="0" smtClean="0"/>
              <a:t>IPSA (Imaging Pixel</a:t>
            </a:r>
            <a:r>
              <a:rPr lang="tr-TR" sz="2000" b="1" dirty="0" smtClean="0"/>
              <a:t> </a:t>
            </a:r>
            <a:r>
              <a:rPr lang="tr-TR" sz="2000" b="1" dirty="0" err="1" smtClean="0"/>
              <a:t>Silicon</a:t>
            </a:r>
            <a:r>
              <a:rPr lang="tr-TR" sz="2000" b="1" dirty="0" smtClean="0"/>
              <a:t> </a:t>
            </a:r>
            <a:r>
              <a:rPr lang="tr-TR" sz="2000" b="1" dirty="0" err="1" smtClean="0"/>
              <a:t>Array</a:t>
            </a:r>
            <a:r>
              <a:rPr lang="tr-TR" sz="2000" b="1" dirty="0" smtClean="0"/>
              <a:t>), </a:t>
            </a:r>
            <a:r>
              <a:rPr lang="tr-TR" sz="2000" dirty="0" smtClean="0"/>
              <a:t>bir ucunda fotonlardan </a:t>
            </a:r>
            <a:r>
              <a:rPr lang="nn-NO" sz="2000" dirty="0" smtClean="0"/>
              <a:t>elektron üretmeye yarayan fotokatot yüzey,</a:t>
            </a:r>
            <a:r>
              <a:rPr lang="tr-TR" sz="2000" dirty="0" smtClean="0"/>
              <a:t> </a:t>
            </a:r>
            <a:r>
              <a:rPr lang="es-ES" sz="2000" dirty="0" err="1" smtClean="0"/>
              <a:t>diğer</a:t>
            </a:r>
            <a:r>
              <a:rPr lang="es-ES" sz="2000" dirty="0" smtClean="0"/>
              <a:t> </a:t>
            </a:r>
            <a:r>
              <a:rPr lang="es-ES" sz="2000" dirty="0" err="1" smtClean="0"/>
              <a:t>ucunda</a:t>
            </a:r>
            <a:r>
              <a:rPr lang="es-ES" sz="2000" dirty="0" smtClean="0"/>
              <a:t> da </a:t>
            </a:r>
            <a:r>
              <a:rPr lang="es-ES" sz="2000" dirty="0" err="1" smtClean="0"/>
              <a:t>elektronları</a:t>
            </a:r>
            <a:r>
              <a:rPr lang="es-ES" sz="2000" dirty="0" smtClean="0"/>
              <a:t> </a:t>
            </a:r>
            <a:r>
              <a:rPr lang="es-ES" sz="2000" dirty="0" err="1" smtClean="0"/>
              <a:t>ölçmeye</a:t>
            </a:r>
            <a:r>
              <a:rPr lang="es-ES" sz="2000" dirty="0" smtClean="0"/>
              <a:t> </a:t>
            </a:r>
            <a:r>
              <a:rPr lang="es-ES" sz="2000" dirty="0" err="1" smtClean="0"/>
              <a:t>yarayan</a:t>
            </a:r>
            <a:r>
              <a:rPr lang="tr-TR" sz="2000" dirty="0" smtClean="0"/>
              <a:t> silikon </a:t>
            </a:r>
            <a:r>
              <a:rPr lang="tr-TR" sz="2000" dirty="0" err="1" smtClean="0"/>
              <a:t>algıç</a:t>
            </a:r>
            <a:r>
              <a:rPr lang="tr-TR" sz="2000" dirty="0" smtClean="0"/>
              <a:t> olan 3 santimetre uzunluğunda bir tüptür. Bu alet sayesinde </a:t>
            </a:r>
            <a:r>
              <a:rPr lang="tr-TR" sz="2000" b="1" dirty="0" smtClean="0"/>
              <a:t>bugünkünden çok daha iyi kalitede görüntü elde etmek için çok daha az foton gerekiyor. </a:t>
            </a:r>
            <a:r>
              <a:rPr lang="tr-TR" sz="2000" dirty="0" smtClean="0"/>
              <a:t>Bu da insanlar için çok daha az radyasyon almak anlamına geliyor. Bu yeni teknolojiler 1900’lerin başındaki röntgen teknolojisine benzetilebilir.</a:t>
            </a:r>
          </a:p>
          <a:p>
            <a:r>
              <a:rPr lang="tr-TR" sz="2000" dirty="0" smtClean="0"/>
              <a:t>Zamanla bu yeniliklerin kullanıma gireceği ve ilgili sanayinin de aynı başarı dalgasını yakalayacağı ortada</a:t>
            </a:r>
            <a:endParaRPr lang="tr-TR" sz="2000" dirty="0"/>
          </a:p>
        </p:txBody>
      </p:sp>
      <p:sp>
        <p:nvSpPr>
          <p:cNvPr id="5" name="4 Veri Yer Tutucusu"/>
          <p:cNvSpPr>
            <a:spLocks noGrp="1"/>
          </p:cNvSpPr>
          <p:nvPr>
            <p:ph type="dt" sz="half" idx="10"/>
          </p:nvPr>
        </p:nvSpPr>
        <p:spPr>
          <a:xfrm>
            <a:off x="35496" y="6592267"/>
            <a:ext cx="2133600" cy="365125"/>
          </a:xfrm>
        </p:spPr>
        <p:txBody>
          <a:bodyPr/>
          <a:lstStyle/>
          <a:p>
            <a:r>
              <a:rPr lang="tr-TR" dirty="0" smtClean="0"/>
              <a:t>TTP10- CERN</a:t>
            </a:r>
            <a:endParaRPr lang="tr-TR" dirty="0"/>
          </a:p>
        </p:txBody>
      </p:sp>
      <p:sp>
        <p:nvSpPr>
          <p:cNvPr id="6" name="5 Altbilgi Yer Tutucusu"/>
          <p:cNvSpPr>
            <a:spLocks noGrp="1"/>
          </p:cNvSpPr>
          <p:nvPr>
            <p:ph type="ftr" sz="quarter" idx="11"/>
          </p:nvPr>
        </p:nvSpPr>
        <p:spPr>
          <a:xfrm>
            <a:off x="3124200" y="6592267"/>
            <a:ext cx="2895600" cy="365125"/>
          </a:xfrm>
        </p:spPr>
        <p:txBody>
          <a:bodyPr/>
          <a:lstStyle/>
          <a:p>
            <a:r>
              <a:rPr lang="tr-TR" dirty="0" err="1" smtClean="0"/>
              <a:t>Serkant</a:t>
            </a:r>
            <a:r>
              <a:rPr lang="tr-TR" dirty="0" smtClean="0"/>
              <a:t> Ali Çetin - İstanbul Bilgi Üniversitesi</a:t>
            </a:r>
            <a:endParaRPr lang="tr-TR" dirty="0"/>
          </a:p>
        </p:txBody>
      </p:sp>
      <p:sp>
        <p:nvSpPr>
          <p:cNvPr id="7" name="6 Slayt Numarası Yer Tutucusu"/>
          <p:cNvSpPr>
            <a:spLocks noGrp="1"/>
          </p:cNvSpPr>
          <p:nvPr>
            <p:ph type="sldNum" sz="quarter" idx="12"/>
          </p:nvPr>
        </p:nvSpPr>
        <p:spPr>
          <a:xfrm>
            <a:off x="6974904" y="6592267"/>
            <a:ext cx="2133600" cy="365125"/>
          </a:xfrm>
        </p:spPr>
        <p:txBody>
          <a:bodyPr/>
          <a:lstStyle/>
          <a:p>
            <a:fld id="{52BC141D-2607-48E4-950F-B7461F5E6D62}" type="slidenum">
              <a:rPr lang="tr-TR" smtClean="0"/>
              <a:pPr/>
              <a:t>26</a:t>
            </a:fld>
            <a:endParaRPr lang="tr-T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title"/>
          </p:nvPr>
        </p:nvSpPr>
        <p:spPr>
          <a:xfrm>
            <a:off x="6994" y="-99392"/>
            <a:ext cx="9063990" cy="982980"/>
          </a:xfrm>
          <a:prstGeom prst="rect">
            <a:avLst/>
          </a:prstGeom>
        </p:spPr>
        <p:txBody>
          <a:bodyPr/>
          <a:lstStyle/>
          <a:p>
            <a:r>
              <a:rPr lang="tr-TR" dirty="0" smtClean="0">
                <a:solidFill>
                  <a:schemeClr val="tx1"/>
                </a:solidFill>
              </a:rPr>
              <a:t>ATLAS </a:t>
            </a:r>
            <a:r>
              <a:rPr dirty="0" err="1" smtClean="0">
                <a:solidFill>
                  <a:schemeClr val="tx1"/>
                </a:solidFill>
              </a:rPr>
              <a:t>deneyinin</a:t>
            </a:r>
            <a:r>
              <a:rPr dirty="0" smtClean="0">
                <a:solidFill>
                  <a:schemeClr val="tx1"/>
                </a:solidFill>
              </a:rPr>
              <a:t> </a:t>
            </a:r>
            <a:r>
              <a:rPr lang="tr-TR" dirty="0" smtClean="0">
                <a:solidFill>
                  <a:schemeClr val="tx1"/>
                </a:solidFill>
              </a:rPr>
              <a:t>günlük hayata </a:t>
            </a:r>
            <a:r>
              <a:rPr dirty="0" err="1" smtClean="0">
                <a:solidFill>
                  <a:schemeClr val="tx1"/>
                </a:solidFill>
              </a:rPr>
              <a:t>katkısı</a:t>
            </a:r>
            <a:endParaRPr cap="small" dirty="0">
              <a:solidFill>
                <a:schemeClr val="tx1"/>
              </a:solidFill>
            </a:endParaRPr>
          </a:p>
        </p:txBody>
      </p:sp>
      <p:sp>
        <p:nvSpPr>
          <p:cNvPr id="242" name="Shape 242"/>
          <p:cNvSpPr>
            <a:spLocks noGrp="1"/>
          </p:cNvSpPr>
          <p:nvPr>
            <p:ph type="body" idx="1"/>
          </p:nvPr>
        </p:nvSpPr>
        <p:spPr>
          <a:xfrm>
            <a:off x="34290" y="822960"/>
            <a:ext cx="9196796" cy="3799389"/>
          </a:xfrm>
          <a:prstGeom prst="rect">
            <a:avLst/>
          </a:prstGeom>
        </p:spPr>
        <p:txBody>
          <a:bodyPr numCol="2" spcCol="504190">
            <a:normAutofit lnSpcReduction="10000"/>
          </a:bodyPr>
          <a:lstStyle/>
          <a:p>
            <a:pPr marL="398278" indent="-244488" defTabSz="588874">
              <a:spcBef>
                <a:spcPts val="2070"/>
              </a:spcBef>
              <a:defRPr sz="2576"/>
            </a:pPr>
            <a:r>
              <a:rPr dirty="0" err="1"/>
              <a:t>Silikon</a:t>
            </a:r>
            <a:r>
              <a:rPr dirty="0"/>
              <a:t> </a:t>
            </a:r>
            <a:r>
              <a:rPr dirty="0" err="1"/>
              <a:t>algıcı</a:t>
            </a:r>
            <a:r>
              <a:rPr dirty="0"/>
              <a:t> </a:t>
            </a:r>
            <a:r>
              <a:rPr dirty="0" err="1"/>
              <a:t>ve</a:t>
            </a:r>
            <a:r>
              <a:rPr dirty="0"/>
              <a:t> Tıp</a:t>
            </a:r>
          </a:p>
          <a:p>
            <a:pPr marL="726890" lvl="1" indent="-243173" defTabSz="588874">
              <a:spcBef>
                <a:spcPts val="90"/>
              </a:spcBef>
              <a:defRPr sz="2392"/>
            </a:pPr>
            <a:r>
              <a:rPr dirty="0"/>
              <a:t>x </a:t>
            </a:r>
            <a:r>
              <a:rPr dirty="0" err="1"/>
              <a:t>ışınları</a:t>
            </a:r>
            <a:r>
              <a:rPr dirty="0"/>
              <a:t> </a:t>
            </a:r>
            <a:r>
              <a:rPr dirty="0" err="1"/>
              <a:t>ile</a:t>
            </a:r>
            <a:r>
              <a:rPr dirty="0"/>
              <a:t> film </a:t>
            </a:r>
            <a:r>
              <a:rPr dirty="0" err="1"/>
              <a:t>olmadan</a:t>
            </a:r>
            <a:r>
              <a:rPr dirty="0"/>
              <a:t>, </a:t>
            </a:r>
            <a:r>
              <a:rPr dirty="0" err="1"/>
              <a:t>dogrudan</a:t>
            </a:r>
            <a:r>
              <a:rPr dirty="0"/>
              <a:t> </a:t>
            </a:r>
            <a:r>
              <a:rPr dirty="0" err="1"/>
              <a:t>mamografi</a:t>
            </a:r>
            <a:endParaRPr dirty="0"/>
          </a:p>
          <a:p>
            <a:pPr marL="726890" lvl="1" indent="-243173" defTabSz="588874">
              <a:spcBef>
                <a:spcPts val="90"/>
              </a:spcBef>
              <a:defRPr sz="2392"/>
            </a:pPr>
            <a:r>
              <a:rPr dirty="0" err="1"/>
              <a:t>pixscan+PET+BT</a:t>
            </a:r>
            <a:r>
              <a:rPr dirty="0"/>
              <a:t> = </a:t>
            </a:r>
            <a:r>
              <a:rPr dirty="0" err="1"/>
              <a:t>hızlı</a:t>
            </a:r>
            <a:r>
              <a:rPr dirty="0"/>
              <a:t> 3B </a:t>
            </a:r>
            <a:r>
              <a:rPr dirty="0" err="1"/>
              <a:t>görüntüleme</a:t>
            </a:r>
            <a:endParaRPr dirty="0"/>
          </a:p>
          <a:p>
            <a:pPr marL="726890" lvl="1" indent="-243173" defTabSz="588874">
              <a:spcBef>
                <a:spcPts val="90"/>
              </a:spcBef>
              <a:defRPr sz="2392"/>
            </a:pPr>
            <a:r>
              <a:rPr dirty="0" err="1"/>
              <a:t>yapay</a:t>
            </a:r>
            <a:r>
              <a:rPr dirty="0"/>
              <a:t> retina </a:t>
            </a:r>
            <a:r>
              <a:rPr dirty="0" err="1"/>
              <a:t>ArGesi</a:t>
            </a:r>
            <a:endParaRPr dirty="0"/>
          </a:p>
          <a:p>
            <a:pPr marL="398278" indent="-244488" defTabSz="588874">
              <a:spcBef>
                <a:spcPts val="2070"/>
              </a:spcBef>
              <a:defRPr sz="2576"/>
            </a:pPr>
            <a:r>
              <a:rPr dirty="0" err="1"/>
              <a:t>Teknik</a:t>
            </a:r>
            <a:endParaRPr dirty="0"/>
          </a:p>
          <a:p>
            <a:pPr marL="726890" lvl="1" indent="-243173" defTabSz="588874">
              <a:spcBef>
                <a:spcPts val="90"/>
              </a:spcBef>
              <a:defRPr sz="2392"/>
            </a:pPr>
            <a:r>
              <a:rPr dirty="0"/>
              <a:t>XPAD </a:t>
            </a:r>
            <a:r>
              <a:rPr dirty="0" err="1"/>
              <a:t>ile</a:t>
            </a:r>
            <a:r>
              <a:rPr dirty="0"/>
              <a:t> protein vs </a:t>
            </a:r>
            <a:r>
              <a:rPr dirty="0" err="1"/>
              <a:t>görüntüleme</a:t>
            </a:r>
            <a:endParaRPr dirty="0"/>
          </a:p>
          <a:p>
            <a:pPr marL="726890" lvl="1" indent="-243173" defTabSz="588874">
              <a:spcBef>
                <a:spcPts val="90"/>
              </a:spcBef>
              <a:defRPr sz="2392"/>
            </a:pPr>
            <a:r>
              <a:rPr lang="tr-TR" dirty="0" smtClean="0"/>
              <a:t>Ultrason i</a:t>
            </a:r>
            <a:r>
              <a:rPr dirty="0" smtClean="0"/>
              <a:t>le </a:t>
            </a:r>
            <a:r>
              <a:rPr dirty="0" err="1"/>
              <a:t>gaz</a:t>
            </a:r>
            <a:r>
              <a:rPr dirty="0"/>
              <a:t> </a:t>
            </a:r>
            <a:r>
              <a:rPr dirty="0" err="1" smtClean="0"/>
              <a:t>karışımlarının</a:t>
            </a:r>
            <a:r>
              <a:rPr lang="tr-TR" dirty="0" smtClean="0"/>
              <a:t> </a:t>
            </a:r>
            <a:r>
              <a:rPr dirty="0" err="1" smtClean="0"/>
              <a:t>belirlenmesi</a:t>
            </a:r>
            <a:endParaRPr dirty="0"/>
          </a:p>
          <a:p>
            <a:pPr marL="726890" lvl="1" indent="-243173" defTabSz="588874">
              <a:spcBef>
                <a:spcPts val="90"/>
              </a:spcBef>
              <a:defRPr sz="2392"/>
            </a:pPr>
            <a:r>
              <a:rPr dirty="0" err="1"/>
              <a:t>kızılötesi</a:t>
            </a:r>
            <a:r>
              <a:rPr dirty="0"/>
              <a:t> </a:t>
            </a:r>
            <a:r>
              <a:rPr dirty="0" err="1"/>
              <a:t>ile</a:t>
            </a:r>
            <a:r>
              <a:rPr dirty="0"/>
              <a:t> </a:t>
            </a:r>
            <a:r>
              <a:rPr dirty="0" err="1"/>
              <a:t>insanları</a:t>
            </a:r>
            <a:r>
              <a:rPr dirty="0"/>
              <a:t> </a:t>
            </a:r>
            <a:r>
              <a:rPr dirty="0" err="1" smtClean="0"/>
              <a:t>bulma</a:t>
            </a:r>
            <a:endParaRPr dirty="0" smtClean="0"/>
          </a:p>
          <a:p>
            <a:pPr marL="398278" indent="-244488" defTabSz="588874">
              <a:spcBef>
                <a:spcPts val="2070"/>
              </a:spcBef>
              <a:defRPr sz="2576"/>
            </a:pPr>
            <a:r>
              <a:rPr dirty="0" err="1" smtClean="0"/>
              <a:t>Kültür</a:t>
            </a:r>
            <a:endParaRPr dirty="0" smtClean="0"/>
          </a:p>
          <a:p>
            <a:pPr marL="726890" lvl="1" indent="-243173" defTabSz="588874">
              <a:spcBef>
                <a:spcPts val="90"/>
              </a:spcBef>
              <a:defRPr sz="2392"/>
            </a:pPr>
            <a:r>
              <a:rPr dirty="0" err="1" smtClean="0"/>
              <a:t>Optik</a:t>
            </a:r>
            <a:r>
              <a:rPr dirty="0" smtClean="0"/>
              <a:t> </a:t>
            </a:r>
            <a:r>
              <a:rPr dirty="0" err="1"/>
              <a:t>yöntemlerle</a:t>
            </a:r>
            <a:r>
              <a:rPr dirty="0"/>
              <a:t> LP </a:t>
            </a:r>
            <a:r>
              <a:rPr dirty="0" err="1"/>
              <a:t>okuma</a:t>
            </a:r>
            <a:endParaRPr dirty="0"/>
          </a:p>
          <a:p>
            <a:pPr marL="726890" lvl="1" indent="-243173" defTabSz="588874">
              <a:spcBef>
                <a:spcPts val="90"/>
              </a:spcBef>
              <a:defRPr sz="2392"/>
            </a:pPr>
            <a:r>
              <a:rPr dirty="0" err="1"/>
              <a:t>Örgü</a:t>
            </a:r>
            <a:r>
              <a:rPr dirty="0"/>
              <a:t> </a:t>
            </a:r>
            <a:r>
              <a:rPr dirty="0" err="1"/>
              <a:t>ile</a:t>
            </a:r>
            <a:r>
              <a:rPr dirty="0"/>
              <a:t> </a:t>
            </a:r>
            <a:r>
              <a:rPr dirty="0" err="1"/>
              <a:t>hava</a:t>
            </a:r>
            <a:r>
              <a:rPr dirty="0"/>
              <a:t> </a:t>
            </a:r>
            <a:r>
              <a:rPr dirty="0" err="1"/>
              <a:t>tahmini</a:t>
            </a:r>
            <a:r>
              <a:rPr dirty="0"/>
              <a:t>, </a:t>
            </a:r>
            <a:r>
              <a:rPr dirty="0" err="1"/>
              <a:t>ilaç</a:t>
            </a:r>
            <a:r>
              <a:rPr dirty="0"/>
              <a:t> </a:t>
            </a:r>
            <a:r>
              <a:rPr dirty="0" err="1"/>
              <a:t>tasarımı</a:t>
            </a:r>
            <a:r>
              <a:rPr dirty="0"/>
              <a:t>…</a:t>
            </a:r>
          </a:p>
          <a:p>
            <a:pPr marL="726890" lvl="1" indent="-243173" defTabSz="588874">
              <a:spcBef>
                <a:spcPts val="90"/>
              </a:spcBef>
              <a:defRPr sz="2392"/>
            </a:pPr>
            <a:r>
              <a:rPr dirty="0" err="1"/>
              <a:t>Uluslarası</a:t>
            </a:r>
            <a:r>
              <a:rPr dirty="0"/>
              <a:t> </a:t>
            </a:r>
            <a:r>
              <a:rPr dirty="0" err="1"/>
              <a:t>işbirliği</a:t>
            </a:r>
            <a:r>
              <a:rPr dirty="0"/>
              <a:t> </a:t>
            </a:r>
            <a:r>
              <a:rPr dirty="0" err="1"/>
              <a:t>ve</a:t>
            </a:r>
            <a:r>
              <a:rPr dirty="0"/>
              <a:t> </a:t>
            </a:r>
            <a:r>
              <a:rPr dirty="0" err="1"/>
              <a:t>eğitim</a:t>
            </a:r>
            <a:endParaRPr dirty="0"/>
          </a:p>
        </p:txBody>
      </p:sp>
      <p:sp>
        <p:nvSpPr>
          <p:cNvPr id="243" name="Shape 243"/>
          <p:cNvSpPr>
            <a:spLocks noGrp="1"/>
          </p:cNvSpPr>
          <p:nvPr>
            <p:ph type="sldNum" sz="quarter" idx="4294967295"/>
          </p:nvPr>
        </p:nvSpPr>
        <p:spPr>
          <a:xfrm>
            <a:off x="8834587" y="-22860"/>
            <a:ext cx="270570" cy="30861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27</a:t>
            </a:fld>
            <a:endParaRPr/>
          </a:p>
        </p:txBody>
      </p:sp>
      <p:pic>
        <p:nvPicPr>
          <p:cNvPr id="244" name="PastedGraphic-1.png"/>
          <p:cNvPicPr>
            <a:picLocks noChangeAspect="1"/>
          </p:cNvPicPr>
          <p:nvPr/>
        </p:nvPicPr>
        <p:blipFill>
          <a:blip r:embed="rId2" cstate="print">
            <a:extLst/>
          </a:blip>
          <a:stretch>
            <a:fillRect/>
          </a:stretch>
        </p:blipFill>
        <p:spPr>
          <a:xfrm>
            <a:off x="1" y="4628426"/>
            <a:ext cx="9144000" cy="2223656"/>
          </a:xfrm>
          <a:prstGeom prst="rect">
            <a:avLst/>
          </a:prstGeom>
          <a:ln w="25400"/>
        </p:spPr>
      </p:pic>
    </p:spTree>
    <p:extLst>
      <p:ext uri="{BB962C8B-B14F-4D97-AF65-F5344CB8AC3E}">
        <p14:creationId xmlns:p14="http://schemas.microsoft.com/office/powerpoint/2010/main" val="195940337"/>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Hızlandırıcı Sürümlü Sistemler - I</a:t>
            </a:r>
            <a:br>
              <a:rPr lang="tr-TR" dirty="0" smtClean="0"/>
            </a:br>
            <a:r>
              <a:rPr lang="tr-TR" dirty="0" err="1" smtClean="0">
                <a:solidFill>
                  <a:schemeClr val="tx1">
                    <a:lumMod val="50000"/>
                    <a:lumOff val="50000"/>
                  </a:schemeClr>
                </a:solidFill>
              </a:rPr>
              <a:t>Accelerator</a:t>
            </a:r>
            <a:r>
              <a:rPr lang="tr-TR" dirty="0" smtClean="0">
                <a:solidFill>
                  <a:schemeClr val="tx1">
                    <a:lumMod val="50000"/>
                    <a:lumOff val="50000"/>
                  </a:schemeClr>
                </a:solidFill>
              </a:rPr>
              <a:t> </a:t>
            </a:r>
            <a:r>
              <a:rPr lang="tr-TR" dirty="0" err="1" smtClean="0">
                <a:solidFill>
                  <a:schemeClr val="tx1">
                    <a:lumMod val="50000"/>
                    <a:lumOff val="50000"/>
                  </a:schemeClr>
                </a:solidFill>
              </a:rPr>
              <a:t>Driven</a:t>
            </a:r>
            <a:r>
              <a:rPr lang="tr-TR" dirty="0" smtClean="0">
                <a:solidFill>
                  <a:schemeClr val="tx1">
                    <a:lumMod val="50000"/>
                    <a:lumOff val="50000"/>
                  </a:schemeClr>
                </a:solidFill>
              </a:rPr>
              <a:t> </a:t>
            </a:r>
            <a:r>
              <a:rPr lang="tr-TR" dirty="0" err="1" smtClean="0">
                <a:solidFill>
                  <a:schemeClr val="tx1">
                    <a:lumMod val="50000"/>
                    <a:lumOff val="50000"/>
                  </a:schemeClr>
                </a:solidFill>
              </a:rPr>
              <a:t>Systems</a:t>
            </a:r>
            <a:r>
              <a:rPr lang="tr-TR" dirty="0" smtClean="0">
                <a:solidFill>
                  <a:schemeClr val="tx1">
                    <a:lumMod val="50000"/>
                    <a:lumOff val="50000"/>
                  </a:schemeClr>
                </a:solidFill>
              </a:rPr>
              <a:t> (</a:t>
            </a:r>
            <a:r>
              <a:rPr lang="tr-TR" dirty="0" err="1" smtClean="0">
                <a:solidFill>
                  <a:schemeClr val="tx1">
                    <a:lumMod val="50000"/>
                    <a:lumOff val="50000"/>
                  </a:schemeClr>
                </a:solidFill>
              </a:rPr>
              <a:t>ADS</a:t>
            </a:r>
            <a:r>
              <a:rPr lang="tr-TR" dirty="0" smtClean="0">
                <a:solidFill>
                  <a:schemeClr val="tx1">
                    <a:lumMod val="50000"/>
                    <a:lumOff val="50000"/>
                  </a:schemeClr>
                </a:solidFill>
              </a:rPr>
              <a:t>)</a:t>
            </a:r>
            <a:endParaRPr lang="tr-TR" dirty="0">
              <a:solidFill>
                <a:schemeClr val="tx1">
                  <a:lumMod val="50000"/>
                  <a:lumOff val="50000"/>
                </a:schemeClr>
              </a:solidFill>
            </a:endParaRPr>
          </a:p>
        </p:txBody>
      </p:sp>
      <p:sp>
        <p:nvSpPr>
          <p:cNvPr id="3" name="2 Metin Yer Tutucusu"/>
          <p:cNvSpPr>
            <a:spLocks noGrp="1"/>
          </p:cNvSpPr>
          <p:nvPr>
            <p:ph type="body" idx="1"/>
          </p:nvPr>
        </p:nvSpPr>
        <p:spPr/>
        <p:txBody>
          <a:bodyPr>
            <a:normAutofit/>
          </a:bodyPr>
          <a:lstStyle/>
          <a:p>
            <a:r>
              <a:rPr lang="tr-TR" dirty="0" smtClean="0"/>
              <a:t>Güç Santralleri Nasıl Çalışır?</a:t>
            </a:r>
            <a:endParaRPr lang="tr-TR" dirty="0"/>
          </a:p>
        </p:txBody>
      </p:sp>
      <p:sp>
        <p:nvSpPr>
          <p:cNvPr id="4" name="3 İçerik Yer Tutucusu"/>
          <p:cNvSpPr>
            <a:spLocks noGrp="1"/>
          </p:cNvSpPr>
          <p:nvPr>
            <p:ph sz="half" idx="2"/>
          </p:nvPr>
        </p:nvSpPr>
        <p:spPr/>
        <p:txBody>
          <a:bodyPr>
            <a:normAutofit fontScale="70000" lnSpcReduction="20000"/>
          </a:bodyPr>
          <a:lstStyle/>
          <a:p>
            <a:r>
              <a:rPr lang="tr-TR" dirty="0" smtClean="0"/>
              <a:t>Unutmayalım ki güç santrallerinde genellikle </a:t>
            </a:r>
            <a:r>
              <a:rPr lang="tr-TR" dirty="0" err="1" smtClean="0"/>
              <a:t>türbünler</a:t>
            </a:r>
            <a:r>
              <a:rPr lang="tr-TR" dirty="0" smtClean="0"/>
              <a:t> döndürülerek elektrik üretiliyor:</a:t>
            </a:r>
          </a:p>
          <a:p>
            <a:pPr lvl="1"/>
            <a:r>
              <a:rPr lang="tr-TR" b="1" dirty="0" smtClean="0"/>
              <a:t>Hidroelektrik</a:t>
            </a:r>
            <a:r>
              <a:rPr lang="tr-TR" dirty="0" smtClean="0"/>
              <a:t>: </a:t>
            </a:r>
            <a:r>
              <a:rPr lang="tr-TR" dirty="0" err="1" smtClean="0"/>
              <a:t>türbünleri</a:t>
            </a:r>
            <a:r>
              <a:rPr lang="tr-TR" dirty="0" smtClean="0"/>
              <a:t> akan su döndürür.</a:t>
            </a:r>
          </a:p>
          <a:p>
            <a:pPr lvl="1"/>
            <a:r>
              <a:rPr lang="tr-TR" b="1" dirty="0" smtClean="0"/>
              <a:t>Rüzgar</a:t>
            </a:r>
            <a:r>
              <a:rPr lang="tr-TR" dirty="0" smtClean="0"/>
              <a:t> </a:t>
            </a:r>
            <a:r>
              <a:rPr lang="tr-TR" dirty="0" err="1" smtClean="0"/>
              <a:t>türbünleri</a:t>
            </a:r>
            <a:r>
              <a:rPr lang="tr-TR" dirty="0" smtClean="0"/>
              <a:t>: adı üstünde.</a:t>
            </a:r>
          </a:p>
          <a:p>
            <a:pPr lvl="1"/>
            <a:r>
              <a:rPr lang="tr-TR" b="1" dirty="0" smtClean="0"/>
              <a:t>Termoelektrik</a:t>
            </a:r>
            <a:r>
              <a:rPr lang="tr-TR" dirty="0" smtClean="0"/>
              <a:t>: fosil yakıtların yakılmasıyla ortaya çıkan ısı ile elde edilen buhar basıncı “buhar </a:t>
            </a:r>
            <a:r>
              <a:rPr lang="tr-TR" dirty="0" err="1" smtClean="0"/>
              <a:t>makinası”nı</a:t>
            </a:r>
            <a:r>
              <a:rPr lang="tr-TR" dirty="0" smtClean="0"/>
              <a:t> çalıştırır. </a:t>
            </a:r>
          </a:p>
          <a:p>
            <a:pPr lvl="1"/>
            <a:r>
              <a:rPr lang="tr-TR" b="1" dirty="0" smtClean="0"/>
              <a:t>Nükleer</a:t>
            </a:r>
            <a:r>
              <a:rPr lang="tr-TR" dirty="0" smtClean="0"/>
              <a:t>: Atomun parçalanması sonucu ortaya çıkan ısı ile elde edilen buhar basıncı “buhar </a:t>
            </a:r>
            <a:r>
              <a:rPr lang="tr-TR" dirty="0" err="1" smtClean="0"/>
              <a:t>makinası”nı</a:t>
            </a:r>
            <a:r>
              <a:rPr lang="tr-TR" dirty="0" smtClean="0"/>
              <a:t> çalıştırır. </a:t>
            </a:r>
          </a:p>
          <a:p>
            <a:r>
              <a:rPr lang="tr-TR" b="1" dirty="0" smtClean="0"/>
              <a:t>Nükleer Reaktörler</a:t>
            </a:r>
            <a:r>
              <a:rPr lang="tr-TR" dirty="0" smtClean="0"/>
              <a:t>de</a:t>
            </a:r>
            <a:r>
              <a:rPr lang="tr-TR" b="1" dirty="0" smtClean="0"/>
              <a:t> </a:t>
            </a:r>
            <a:r>
              <a:rPr lang="tr-TR" dirty="0" smtClean="0"/>
              <a:t>yakıt (uranyum) içine yerleştirilen nötron kaynağından (</a:t>
            </a:r>
            <a:r>
              <a:rPr lang="tr-TR" dirty="0" err="1" smtClean="0"/>
              <a:t>plutonyum</a:t>
            </a:r>
            <a:r>
              <a:rPr lang="tr-TR" dirty="0" smtClean="0"/>
              <a:t>-berilyum) gelen nötronlarla parçalanınca (</a:t>
            </a:r>
            <a:r>
              <a:rPr lang="tr-TR" dirty="0" err="1" smtClean="0"/>
              <a:t>fisyon</a:t>
            </a:r>
            <a:r>
              <a:rPr lang="tr-TR" dirty="0" smtClean="0"/>
              <a:t>) enerji ortaya çıkıyor.  Bu </a:t>
            </a:r>
            <a:r>
              <a:rPr lang="tr-TR" dirty="0" err="1" smtClean="0"/>
              <a:t>fisyon</a:t>
            </a:r>
            <a:r>
              <a:rPr lang="tr-TR" dirty="0" smtClean="0"/>
              <a:t> ürünleri tekrar nötronlarla </a:t>
            </a:r>
            <a:r>
              <a:rPr lang="tr-TR" dirty="0" err="1" smtClean="0"/>
              <a:t>fisyon</a:t>
            </a:r>
            <a:r>
              <a:rPr lang="tr-TR" dirty="0" smtClean="0"/>
              <a:t> yapıyor (zincirleme tepkime).</a:t>
            </a:r>
          </a:p>
        </p:txBody>
      </p:sp>
      <p:sp>
        <p:nvSpPr>
          <p:cNvPr id="5" name="4 Metin Yer Tutucusu"/>
          <p:cNvSpPr>
            <a:spLocks noGrp="1"/>
          </p:cNvSpPr>
          <p:nvPr>
            <p:ph type="body" sz="quarter" idx="3"/>
          </p:nvPr>
        </p:nvSpPr>
        <p:spPr/>
        <p:txBody>
          <a:bodyPr>
            <a:normAutofit/>
          </a:bodyPr>
          <a:lstStyle/>
          <a:p>
            <a:r>
              <a:rPr lang="tr-TR" dirty="0" err="1" smtClean="0"/>
              <a:t>ADS</a:t>
            </a:r>
            <a:r>
              <a:rPr lang="tr-TR" dirty="0" smtClean="0"/>
              <a:t> ile nötron kaynağı?</a:t>
            </a:r>
            <a:endParaRPr lang="tr-TR" dirty="0"/>
          </a:p>
        </p:txBody>
      </p:sp>
      <p:sp>
        <p:nvSpPr>
          <p:cNvPr id="6" name="5 İçerik Yer Tutucusu"/>
          <p:cNvSpPr>
            <a:spLocks noGrp="1"/>
          </p:cNvSpPr>
          <p:nvPr>
            <p:ph sz="quarter" idx="4"/>
          </p:nvPr>
        </p:nvSpPr>
        <p:spPr/>
        <p:txBody>
          <a:bodyPr>
            <a:normAutofit fontScale="85000" lnSpcReduction="10000"/>
          </a:bodyPr>
          <a:lstStyle/>
          <a:p>
            <a:r>
              <a:rPr lang="tr-TR" dirty="0" smtClean="0"/>
              <a:t>Yüksek akımlı ve yüksek enerjili hızlandırıcılarda hızlandırılan parçacıklar ağır elementlere (kurşun gibi) çarptırılarak parçalanma (</a:t>
            </a:r>
            <a:r>
              <a:rPr lang="tr-TR" dirty="0" err="1" smtClean="0"/>
              <a:t>spalasyon</a:t>
            </a:r>
            <a:r>
              <a:rPr lang="tr-TR" dirty="0" smtClean="0"/>
              <a:t>) yoluyla nötron üretebilirler. </a:t>
            </a:r>
          </a:p>
          <a:p>
            <a:r>
              <a:rPr lang="tr-TR" dirty="0" smtClean="0"/>
              <a:t>Bu nötron kaynaklarıyla:</a:t>
            </a:r>
          </a:p>
          <a:p>
            <a:pPr lvl="1"/>
            <a:r>
              <a:rPr lang="tr-TR" dirty="0" err="1" smtClean="0"/>
              <a:t>Konvansyonel</a:t>
            </a:r>
            <a:r>
              <a:rPr lang="tr-TR" dirty="0" smtClean="0"/>
              <a:t> nükleer santrallerin </a:t>
            </a:r>
            <a:r>
              <a:rPr lang="tr-TR" u="sng" dirty="0" smtClean="0"/>
              <a:t>uzun ömürlü radyoaktif atıkları kısa ömürlü ürünlere</a:t>
            </a:r>
            <a:r>
              <a:rPr lang="tr-TR" dirty="0" smtClean="0"/>
              <a:t> çevrilebilir (</a:t>
            </a:r>
            <a:r>
              <a:rPr lang="tr-TR" dirty="0" err="1" smtClean="0"/>
              <a:t>incinerator</a:t>
            </a:r>
            <a:r>
              <a:rPr lang="tr-TR" dirty="0" smtClean="0"/>
              <a:t> – çöp fırını).</a:t>
            </a:r>
          </a:p>
          <a:p>
            <a:pPr lvl="1"/>
            <a:r>
              <a:rPr lang="tr-TR" dirty="0" smtClean="0"/>
              <a:t>Uranyum yerine </a:t>
            </a:r>
            <a:r>
              <a:rPr lang="tr-TR" u="sng" dirty="0" smtClean="0"/>
              <a:t>Toryum kullanılarak kritik altı çalışan nükleer santraller</a:t>
            </a:r>
            <a:r>
              <a:rPr lang="tr-TR" dirty="0" smtClean="0"/>
              <a:t> çalıştırılabilir</a:t>
            </a:r>
            <a:endParaRPr lang="tr-TR" dirty="0"/>
          </a:p>
        </p:txBody>
      </p:sp>
      <p:sp>
        <p:nvSpPr>
          <p:cNvPr id="1026" name="AutoShape 2" descr="Nuclear chain re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028" name="AutoShape 4" descr="Nuclear chain re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10" name="9 Resim" descr="fission-chain-reaction.png"/>
          <p:cNvPicPr>
            <a:picLocks noChangeAspect="1"/>
          </p:cNvPicPr>
          <p:nvPr/>
        </p:nvPicPr>
        <p:blipFill>
          <a:blip r:embed="rId2" cstate="print"/>
          <a:stretch>
            <a:fillRect/>
          </a:stretch>
        </p:blipFill>
        <p:spPr>
          <a:xfrm>
            <a:off x="676002" y="328384"/>
            <a:ext cx="3319934" cy="5116840"/>
          </a:xfrm>
          <a:prstGeom prst="rect">
            <a:avLst/>
          </a:prstGeom>
        </p:spPr>
      </p:pic>
      <p:pic>
        <p:nvPicPr>
          <p:cNvPr id="20" name="19 Resim"/>
          <p:cNvPicPr/>
          <p:nvPr/>
        </p:nvPicPr>
        <p:blipFill>
          <a:blip r:embed="rId3" cstate="print"/>
          <a:srcRect/>
          <a:stretch>
            <a:fillRect/>
          </a:stretch>
        </p:blipFill>
        <p:spPr bwMode="auto">
          <a:xfrm>
            <a:off x="467544" y="5661248"/>
            <a:ext cx="4968552" cy="1080120"/>
          </a:xfrm>
          <a:prstGeom prst="rect">
            <a:avLst/>
          </a:prstGeom>
          <a:noFill/>
        </p:spPr>
      </p:pic>
      <p:sp>
        <p:nvSpPr>
          <p:cNvPr id="11" name="10 Veri Yer Tutucusu"/>
          <p:cNvSpPr>
            <a:spLocks noGrp="1"/>
          </p:cNvSpPr>
          <p:nvPr>
            <p:ph type="dt" sz="half" idx="10"/>
          </p:nvPr>
        </p:nvSpPr>
        <p:spPr>
          <a:xfrm>
            <a:off x="-36512" y="6597352"/>
            <a:ext cx="2133600" cy="365125"/>
          </a:xfrm>
        </p:spPr>
        <p:txBody>
          <a:bodyPr/>
          <a:lstStyle/>
          <a:p>
            <a:r>
              <a:rPr lang="tr-TR" smtClean="0"/>
              <a:t>TTP10- CERN</a:t>
            </a:r>
            <a:endParaRPr lang="tr-TR"/>
          </a:p>
        </p:txBody>
      </p:sp>
      <p:sp>
        <p:nvSpPr>
          <p:cNvPr id="12" name="11 Slayt Numarası Yer Tutucusu"/>
          <p:cNvSpPr>
            <a:spLocks noGrp="1"/>
          </p:cNvSpPr>
          <p:nvPr>
            <p:ph type="sldNum" sz="quarter" idx="12"/>
          </p:nvPr>
        </p:nvSpPr>
        <p:spPr>
          <a:xfrm>
            <a:off x="7046912" y="6592267"/>
            <a:ext cx="2133600" cy="365125"/>
          </a:xfrm>
        </p:spPr>
        <p:txBody>
          <a:bodyPr/>
          <a:lstStyle/>
          <a:p>
            <a:fld id="{52BC141D-2607-48E4-950F-B7461F5E6D62}" type="slidenum">
              <a:rPr lang="tr-TR" smtClean="0"/>
              <a:pPr/>
              <a:t>28</a:t>
            </a:fld>
            <a:endParaRPr lang="tr-TR" dirty="0"/>
          </a:p>
        </p:txBody>
      </p:sp>
      <p:sp>
        <p:nvSpPr>
          <p:cNvPr id="13" name="12 Altbilgi Yer Tutucusu"/>
          <p:cNvSpPr>
            <a:spLocks noGrp="1"/>
          </p:cNvSpPr>
          <p:nvPr>
            <p:ph type="ftr" sz="quarter" idx="11"/>
          </p:nvPr>
        </p:nvSpPr>
        <p:spPr>
          <a:xfrm>
            <a:off x="3124200" y="6592267"/>
            <a:ext cx="2895600" cy="365125"/>
          </a:xfrm>
        </p:spPr>
        <p:txBody>
          <a:bodyPr/>
          <a:lstStyle/>
          <a:p>
            <a:r>
              <a:rPr lang="tr-TR" dirty="0" err="1" smtClean="0"/>
              <a:t>Serkant</a:t>
            </a:r>
            <a:r>
              <a:rPr lang="tr-TR" dirty="0" smtClean="0"/>
              <a:t> Ali Çetin - İstanbul Bilgi Üniversitesi</a:t>
            </a:r>
            <a:endParaRPr lang="tr-T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5">
                                            <p:txEl>
                                              <p:pRg st="0" end="0"/>
                                            </p:txEl>
                                          </p:spTgt>
                                        </p:tgtEl>
                                        <p:attrNameLst>
                                          <p:attrName>style.visibility</p:attrName>
                                        </p:attrNameLst>
                                      </p:cBhvr>
                                      <p:to>
                                        <p:strVal val="visible"/>
                                      </p:to>
                                    </p:set>
                                  </p:childTnLst>
                                </p:cTn>
                              </p:par>
                              <p:par>
                                <p:cTn id="46" presetID="1" presetClass="exit" presetSubtype="0" fill="hold" nodeType="withEffect">
                                  <p:stCondLst>
                                    <p:cond delay="0"/>
                                  </p:stCondLst>
                                  <p:childTnLst>
                                    <p:set>
                                      <p:cBhvr>
                                        <p:cTn id="47" dur="1" fill="hold">
                                          <p:stCondLst>
                                            <p:cond delay="0"/>
                                          </p:stCondLst>
                                        </p:cTn>
                                        <p:tgtEl>
                                          <p:spTgt spid="10"/>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20"/>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6">
                                            <p:txEl>
                                              <p:pRg st="1" end="1"/>
                                            </p:txEl>
                                          </p:spTgt>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6">
                                            <p:txEl>
                                              <p:pRg st="2" end="2"/>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Resim"/>
          <p:cNvPicPr/>
          <p:nvPr/>
        </p:nvPicPr>
        <p:blipFill>
          <a:blip r:embed="rId2" cstate="print"/>
          <a:srcRect/>
          <a:stretch>
            <a:fillRect/>
          </a:stretch>
        </p:blipFill>
        <p:spPr bwMode="auto">
          <a:xfrm>
            <a:off x="3779913" y="2132856"/>
            <a:ext cx="5400600" cy="3924676"/>
          </a:xfrm>
          <a:prstGeom prst="rect">
            <a:avLst/>
          </a:prstGeom>
          <a:noFill/>
        </p:spPr>
      </p:pic>
      <p:sp>
        <p:nvSpPr>
          <p:cNvPr id="2" name="1 Başlık"/>
          <p:cNvSpPr>
            <a:spLocks noGrp="1"/>
          </p:cNvSpPr>
          <p:nvPr>
            <p:ph type="title"/>
          </p:nvPr>
        </p:nvSpPr>
        <p:spPr/>
        <p:txBody>
          <a:bodyPr>
            <a:normAutofit fontScale="90000"/>
          </a:bodyPr>
          <a:lstStyle/>
          <a:p>
            <a:r>
              <a:rPr lang="tr-TR" dirty="0" smtClean="0"/>
              <a:t>Hızlandırıcı Sürümlü Sistemler - </a:t>
            </a:r>
            <a:r>
              <a:rPr lang="tr-TR" dirty="0" err="1" smtClean="0"/>
              <a:t>II</a:t>
            </a:r>
            <a:r>
              <a:rPr lang="tr-TR" dirty="0" smtClean="0"/>
              <a:t/>
            </a:r>
            <a:br>
              <a:rPr lang="tr-TR" dirty="0" smtClean="0"/>
            </a:br>
            <a:r>
              <a:rPr lang="tr-TR" smtClean="0">
                <a:solidFill>
                  <a:schemeClr val="tx1">
                    <a:lumMod val="50000"/>
                    <a:lumOff val="50000"/>
                  </a:schemeClr>
                </a:solidFill>
              </a:rPr>
              <a:t>Accelerator</a:t>
            </a:r>
            <a:r>
              <a:rPr lang="tr-TR" dirty="0" smtClean="0">
                <a:solidFill>
                  <a:schemeClr val="tx1">
                    <a:lumMod val="50000"/>
                    <a:lumOff val="50000"/>
                  </a:schemeClr>
                </a:solidFill>
              </a:rPr>
              <a:t> </a:t>
            </a:r>
            <a:r>
              <a:rPr lang="tr-TR" dirty="0" err="1" smtClean="0">
                <a:solidFill>
                  <a:schemeClr val="tx1">
                    <a:lumMod val="50000"/>
                    <a:lumOff val="50000"/>
                  </a:schemeClr>
                </a:solidFill>
              </a:rPr>
              <a:t>Driven</a:t>
            </a:r>
            <a:r>
              <a:rPr lang="tr-TR" dirty="0" smtClean="0">
                <a:solidFill>
                  <a:schemeClr val="tx1">
                    <a:lumMod val="50000"/>
                    <a:lumOff val="50000"/>
                  </a:schemeClr>
                </a:solidFill>
              </a:rPr>
              <a:t> </a:t>
            </a:r>
            <a:r>
              <a:rPr lang="tr-TR" dirty="0" err="1" smtClean="0">
                <a:solidFill>
                  <a:schemeClr val="tx1">
                    <a:lumMod val="50000"/>
                    <a:lumOff val="50000"/>
                  </a:schemeClr>
                </a:solidFill>
              </a:rPr>
              <a:t>Systems</a:t>
            </a:r>
            <a:r>
              <a:rPr lang="tr-TR" dirty="0" smtClean="0">
                <a:solidFill>
                  <a:schemeClr val="tx1">
                    <a:lumMod val="50000"/>
                    <a:lumOff val="50000"/>
                  </a:schemeClr>
                </a:solidFill>
              </a:rPr>
              <a:t> (</a:t>
            </a:r>
            <a:r>
              <a:rPr lang="tr-TR" dirty="0" err="1" smtClean="0">
                <a:solidFill>
                  <a:schemeClr val="tx1">
                    <a:lumMod val="50000"/>
                    <a:lumOff val="50000"/>
                  </a:schemeClr>
                </a:solidFill>
              </a:rPr>
              <a:t>ADS</a:t>
            </a:r>
            <a:r>
              <a:rPr lang="tr-TR" dirty="0" smtClean="0">
                <a:solidFill>
                  <a:schemeClr val="tx1">
                    <a:lumMod val="50000"/>
                    <a:lumOff val="50000"/>
                  </a:schemeClr>
                </a:solidFill>
              </a:rPr>
              <a:t>)</a:t>
            </a:r>
            <a:endParaRPr lang="tr-TR" dirty="0">
              <a:solidFill>
                <a:schemeClr val="tx1">
                  <a:lumMod val="50000"/>
                  <a:lumOff val="50000"/>
                </a:schemeClr>
              </a:solidFill>
            </a:endParaRPr>
          </a:p>
        </p:txBody>
      </p:sp>
      <p:sp>
        <p:nvSpPr>
          <p:cNvPr id="3" name="2 Metin Yer Tutucusu"/>
          <p:cNvSpPr>
            <a:spLocks noGrp="1"/>
          </p:cNvSpPr>
          <p:nvPr>
            <p:ph type="body" idx="1"/>
          </p:nvPr>
        </p:nvSpPr>
        <p:spPr>
          <a:xfrm>
            <a:off x="-36512" y="1535113"/>
            <a:ext cx="4040188" cy="639762"/>
          </a:xfrm>
        </p:spPr>
        <p:txBody>
          <a:bodyPr>
            <a:normAutofit fontScale="85000" lnSpcReduction="20000"/>
          </a:bodyPr>
          <a:lstStyle/>
          <a:p>
            <a:r>
              <a:rPr lang="tr-TR" dirty="0" smtClean="0"/>
              <a:t>Toryum Yakıtlı Hızlandırıcı Sürümlü Kritik Altı Nükleer Santral: </a:t>
            </a:r>
            <a:endParaRPr lang="tr-TR" dirty="0"/>
          </a:p>
        </p:txBody>
      </p:sp>
      <p:sp>
        <p:nvSpPr>
          <p:cNvPr id="4" name="3 İçerik Yer Tutucusu"/>
          <p:cNvSpPr>
            <a:spLocks noGrp="1"/>
          </p:cNvSpPr>
          <p:nvPr>
            <p:ph sz="half" idx="2"/>
          </p:nvPr>
        </p:nvSpPr>
        <p:spPr>
          <a:xfrm>
            <a:off x="-36512" y="2174875"/>
            <a:ext cx="4040188" cy="3951288"/>
          </a:xfrm>
        </p:spPr>
        <p:txBody>
          <a:bodyPr>
            <a:normAutofit fontScale="92500" lnSpcReduction="10000"/>
          </a:bodyPr>
          <a:lstStyle/>
          <a:p>
            <a:r>
              <a:rPr lang="tr-TR" dirty="0" err="1" smtClean="0"/>
              <a:t>ADS</a:t>
            </a:r>
            <a:r>
              <a:rPr lang="tr-TR" dirty="0" smtClean="0"/>
              <a:t> ile elde edilen nötronlar yakıt olarak Toryum üzerine gönderilir. Toryum bir dizi tepkime sonrası Uranyum üretir. Elde edilen Uranyum </a:t>
            </a:r>
            <a:r>
              <a:rPr lang="tr-TR" dirty="0" err="1" smtClean="0"/>
              <a:t>konvansyonal</a:t>
            </a:r>
            <a:r>
              <a:rPr lang="tr-TR" dirty="0" smtClean="0"/>
              <a:t> nükleer santrallerdeki gibi </a:t>
            </a:r>
            <a:r>
              <a:rPr lang="tr-TR" dirty="0" err="1" smtClean="0"/>
              <a:t>fisyon</a:t>
            </a:r>
            <a:r>
              <a:rPr lang="tr-TR" dirty="0" smtClean="0"/>
              <a:t> yapar.</a:t>
            </a:r>
          </a:p>
          <a:p>
            <a:r>
              <a:rPr lang="tr-TR" dirty="0" smtClean="0"/>
              <a:t>Hızlandırıcı durdurulduğunda nötron kaynağı kapanır, Toryum daha fazla Uranyum üretmez ve zincirleme </a:t>
            </a:r>
            <a:r>
              <a:rPr lang="tr-TR" dirty="0" err="1" smtClean="0"/>
              <a:t>fisyon</a:t>
            </a:r>
            <a:r>
              <a:rPr lang="tr-TR" dirty="0" smtClean="0"/>
              <a:t> gerçekleşmez!</a:t>
            </a:r>
          </a:p>
        </p:txBody>
      </p:sp>
      <p:sp>
        <p:nvSpPr>
          <p:cNvPr id="1026" name="AutoShape 2" descr="Nuclear chain re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028" name="AutoShape 4" descr="Nuclear chain re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8" name="7 Veri Yer Tutucusu"/>
          <p:cNvSpPr>
            <a:spLocks noGrp="1"/>
          </p:cNvSpPr>
          <p:nvPr>
            <p:ph type="dt" sz="half" idx="10"/>
          </p:nvPr>
        </p:nvSpPr>
        <p:spPr>
          <a:xfrm>
            <a:off x="-9872" y="6592267"/>
            <a:ext cx="2133600" cy="365125"/>
          </a:xfrm>
        </p:spPr>
        <p:txBody>
          <a:bodyPr/>
          <a:lstStyle/>
          <a:p>
            <a:r>
              <a:rPr lang="tr-TR" smtClean="0"/>
              <a:t>TTP10- CERN</a:t>
            </a:r>
            <a:endParaRPr lang="tr-TR"/>
          </a:p>
        </p:txBody>
      </p:sp>
      <p:sp>
        <p:nvSpPr>
          <p:cNvPr id="10" name="9 Slayt Numarası Yer Tutucusu"/>
          <p:cNvSpPr>
            <a:spLocks noGrp="1"/>
          </p:cNvSpPr>
          <p:nvPr>
            <p:ph type="sldNum" sz="quarter" idx="12"/>
          </p:nvPr>
        </p:nvSpPr>
        <p:spPr>
          <a:xfrm>
            <a:off x="7046912" y="6592267"/>
            <a:ext cx="2133600" cy="365125"/>
          </a:xfrm>
        </p:spPr>
        <p:txBody>
          <a:bodyPr/>
          <a:lstStyle/>
          <a:p>
            <a:fld id="{52BC141D-2607-48E4-950F-B7461F5E6D62}" type="slidenum">
              <a:rPr lang="tr-TR" smtClean="0"/>
              <a:pPr/>
              <a:t>29</a:t>
            </a:fld>
            <a:endParaRPr lang="tr-TR"/>
          </a:p>
        </p:txBody>
      </p:sp>
      <p:sp>
        <p:nvSpPr>
          <p:cNvPr id="11" name="10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3 İçerik Yer Tutucusu"/>
          <p:cNvGraphicFramePr>
            <a:graphicFrameLocks/>
          </p:cNvGraphicFramePr>
          <p:nvPr>
            <p:extLst>
              <p:ext uri="{D42A27DB-BD31-4B8C-83A1-F6EECF244321}">
                <p14:modId xmlns:p14="http://schemas.microsoft.com/office/powerpoint/2010/main" val="232317479"/>
              </p:ext>
            </p:extLst>
          </p:nvPr>
        </p:nvGraphicFramePr>
        <p:xfrm>
          <a:off x="-896839" y="-963488"/>
          <a:ext cx="9217024" cy="8025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16178" y="0"/>
            <a:ext cx="6995120" cy="646331"/>
          </a:xfrm>
          <a:prstGeom prst="rect">
            <a:avLst/>
          </a:prstGeom>
        </p:spPr>
        <p:txBody>
          <a:bodyPr wrap="none">
            <a:spAutoFit/>
          </a:bodyPr>
          <a:lstStyle/>
          <a:p>
            <a:r>
              <a:rPr lang="tr-TR" sz="3600" dirty="0" smtClean="0"/>
              <a:t>Tetikleyici Unsur:</a:t>
            </a:r>
            <a:r>
              <a:rPr lang="tr-TR" sz="3600" b="1" dirty="0" smtClean="0"/>
              <a:t>Temel Araştırmalar</a:t>
            </a:r>
            <a:endParaRPr lang="tr-TR" sz="3600" b="1" dirty="0"/>
          </a:p>
        </p:txBody>
      </p:sp>
    </p:spTree>
    <p:extLst>
      <p:ext uri="{BB962C8B-B14F-4D97-AF65-F5344CB8AC3E}">
        <p14:creationId xmlns:p14="http://schemas.microsoft.com/office/powerpoint/2010/main" val="21542308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1">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Shape 466"/>
          <p:cNvSpPr>
            <a:spLocks noGrp="1"/>
          </p:cNvSpPr>
          <p:nvPr>
            <p:ph type="title"/>
          </p:nvPr>
        </p:nvSpPr>
        <p:spPr>
          <a:xfrm>
            <a:off x="669726" y="52675"/>
            <a:ext cx="7804548" cy="968572"/>
          </a:xfrm>
          <a:prstGeom prst="rect">
            <a:avLst/>
          </a:prstGeom>
        </p:spPr>
        <p:txBody>
          <a:bodyPr>
            <a:normAutofit fontScale="90000"/>
          </a:bodyPr>
          <a:lstStyle>
            <a:lvl1pPr defTabSz="555625">
              <a:defRPr sz="5000" b="1">
                <a:solidFill>
                  <a:schemeClr val="accent6"/>
                </a:solidFill>
                <a:uFill>
                  <a:solidFill>
                    <a:srgbClr val="56533A"/>
                  </a:solidFill>
                </a:uFill>
                <a:latin typeface="+mj-lt"/>
                <a:ea typeface="+mj-ea"/>
                <a:cs typeface="+mj-cs"/>
                <a:sym typeface="Helvetica"/>
              </a:defRPr>
            </a:lvl1pPr>
          </a:lstStyle>
          <a:p>
            <a:r>
              <a:rPr b="0" dirty="0" err="1">
                <a:solidFill>
                  <a:schemeClr val="tx1"/>
                </a:solidFill>
              </a:rPr>
              <a:t>Arındırma</a:t>
            </a:r>
            <a:r>
              <a:rPr b="0" dirty="0">
                <a:solidFill>
                  <a:schemeClr val="tx1"/>
                </a:solidFill>
              </a:rPr>
              <a:t> </a:t>
            </a:r>
            <a:r>
              <a:rPr b="0" dirty="0" err="1">
                <a:solidFill>
                  <a:schemeClr val="tx1"/>
                </a:solidFill>
              </a:rPr>
              <a:t>ve</a:t>
            </a:r>
            <a:r>
              <a:rPr b="0" dirty="0">
                <a:solidFill>
                  <a:schemeClr val="tx1"/>
                </a:solidFill>
              </a:rPr>
              <a:t> </a:t>
            </a:r>
            <a:r>
              <a:rPr b="0" dirty="0" smtClean="0">
                <a:solidFill>
                  <a:schemeClr val="tx1"/>
                </a:solidFill>
              </a:rPr>
              <a:t>E</a:t>
            </a:r>
            <a:r>
              <a:rPr lang="tr-TR" b="0" dirty="0" err="1" smtClean="0">
                <a:solidFill>
                  <a:schemeClr val="tx1"/>
                </a:solidFill>
              </a:rPr>
              <a:t>lektron</a:t>
            </a:r>
            <a:r>
              <a:rPr lang="tr-TR" b="0" dirty="0" smtClean="0">
                <a:solidFill>
                  <a:schemeClr val="tx1"/>
                </a:solidFill>
              </a:rPr>
              <a:t> </a:t>
            </a:r>
            <a:r>
              <a:rPr b="0" dirty="0" smtClean="0">
                <a:solidFill>
                  <a:schemeClr val="tx1"/>
                </a:solidFill>
              </a:rPr>
              <a:t>D</a:t>
            </a:r>
            <a:r>
              <a:rPr lang="tr-TR" b="0" dirty="0" err="1" smtClean="0">
                <a:solidFill>
                  <a:schemeClr val="tx1"/>
                </a:solidFill>
              </a:rPr>
              <a:t>emeti</a:t>
            </a:r>
            <a:endParaRPr b="0" dirty="0">
              <a:solidFill>
                <a:schemeClr val="tx1"/>
              </a:solidFill>
            </a:endParaRPr>
          </a:p>
        </p:txBody>
      </p:sp>
      <p:pic>
        <p:nvPicPr>
          <p:cNvPr id="467" name="averillfwk-fig20_024.png"/>
          <p:cNvPicPr>
            <a:picLocks noChangeAspect="1"/>
          </p:cNvPicPr>
          <p:nvPr/>
        </p:nvPicPr>
        <p:blipFill>
          <a:blip r:embed="rId2" cstate="print">
            <a:extLst/>
          </a:blip>
          <a:srcRect l="2182" t="1393" b="44508"/>
          <a:stretch>
            <a:fillRect/>
          </a:stretch>
        </p:blipFill>
        <p:spPr>
          <a:xfrm>
            <a:off x="1615698" y="3428919"/>
            <a:ext cx="6132353" cy="2736051"/>
          </a:xfrm>
          <a:prstGeom prst="rect">
            <a:avLst/>
          </a:prstGeom>
          <a:ln w="12700">
            <a:miter lim="400000"/>
          </a:ln>
        </p:spPr>
      </p:pic>
      <p:sp>
        <p:nvSpPr>
          <p:cNvPr id="468" name="Shape 468"/>
          <p:cNvSpPr/>
          <p:nvPr/>
        </p:nvSpPr>
        <p:spPr>
          <a:xfrm>
            <a:off x="3096126" y="6236244"/>
            <a:ext cx="5983801" cy="645290"/>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lstStyle/>
          <a:p>
            <a:pPr algn="r" defTabSz="321468">
              <a:spcBef>
                <a:spcPts val="540"/>
              </a:spcBef>
              <a:defRPr sz="1800">
                <a:solidFill>
                  <a:srgbClr val="000000"/>
                </a:solidFill>
                <a:uFillTx/>
                <a:latin typeface="Big Caslon"/>
                <a:ea typeface="Big Caslon"/>
                <a:cs typeface="Big Caslon"/>
                <a:sym typeface="Big Caslon"/>
              </a:defRPr>
            </a:pPr>
            <a:r>
              <a:rPr sz="1620" dirty="0" err="1">
                <a:latin typeface="Arial" panose="020B0604020202020204" pitchFamily="34" charset="0"/>
                <a:ea typeface="Times New Roman"/>
                <a:cs typeface="Arial" panose="020B0604020202020204" pitchFamily="34" charset="0"/>
                <a:sym typeface="Times New Roman"/>
              </a:rPr>
              <a:t>Işınlanmamış</a:t>
            </a:r>
            <a:r>
              <a:rPr sz="1620" dirty="0">
                <a:latin typeface="Arial" panose="020B0604020202020204" pitchFamily="34" charset="0"/>
                <a:ea typeface="Times New Roman"/>
                <a:cs typeface="Arial" panose="020B0604020202020204" pitchFamily="34" charset="0"/>
                <a:sym typeface="Times New Roman"/>
              </a:rPr>
              <a:t> (sol) </a:t>
            </a:r>
            <a:r>
              <a:rPr sz="1620" dirty="0" err="1">
                <a:latin typeface="Arial" panose="020B0604020202020204" pitchFamily="34" charset="0"/>
                <a:ea typeface="Times New Roman"/>
                <a:cs typeface="Arial" panose="020B0604020202020204" pitchFamily="34" charset="0"/>
                <a:sym typeface="Times New Roman"/>
              </a:rPr>
              <a:t>ve</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ışınlanmış</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sağ</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çileklerin</a:t>
            </a:r>
            <a:r>
              <a:rPr sz="1620" dirty="0">
                <a:latin typeface="Arial" panose="020B0604020202020204" pitchFamily="34" charset="0"/>
                <a:ea typeface="Times New Roman"/>
                <a:cs typeface="Arial" panose="020B0604020202020204" pitchFamily="34" charset="0"/>
                <a:sym typeface="Times New Roman"/>
              </a:rPr>
              <a:t> </a:t>
            </a:r>
          </a:p>
          <a:p>
            <a:pPr algn="r" defTabSz="321468">
              <a:spcBef>
                <a:spcPts val="540"/>
              </a:spcBef>
              <a:defRPr sz="1800">
                <a:solidFill>
                  <a:srgbClr val="000000"/>
                </a:solidFill>
                <a:uFillTx/>
                <a:latin typeface="Big Caslon"/>
                <a:ea typeface="Big Caslon"/>
                <a:cs typeface="Big Caslon"/>
                <a:sym typeface="Big Caslon"/>
              </a:defRPr>
            </a:pPr>
            <a:r>
              <a:rPr sz="1620" dirty="0">
                <a:latin typeface="Arial" panose="020B0604020202020204" pitchFamily="34" charset="0"/>
                <a:ea typeface="Times New Roman"/>
                <a:cs typeface="Arial" panose="020B0604020202020204" pitchFamily="34" charset="0"/>
                <a:sym typeface="Times New Roman"/>
              </a:rPr>
              <a:t>2 </a:t>
            </a:r>
            <a:r>
              <a:rPr sz="1620" dirty="0" err="1">
                <a:latin typeface="Arial" panose="020B0604020202020204" pitchFamily="34" charset="0"/>
                <a:ea typeface="Times New Roman"/>
                <a:cs typeface="Arial" panose="020B0604020202020204" pitchFamily="34" charset="0"/>
                <a:sym typeface="Times New Roman"/>
              </a:rPr>
              <a:t>hafta</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boyunca</a:t>
            </a:r>
            <a:r>
              <a:rPr sz="1620" dirty="0">
                <a:latin typeface="Arial" panose="020B0604020202020204" pitchFamily="34" charset="0"/>
                <a:ea typeface="Times New Roman"/>
                <a:cs typeface="Arial" panose="020B0604020202020204" pitchFamily="34" charset="0"/>
                <a:sym typeface="Times New Roman"/>
              </a:rPr>
              <a:t> 4 </a:t>
            </a:r>
            <a:r>
              <a:rPr sz="1620" dirty="0" err="1">
                <a:latin typeface="Arial" panose="020B0604020202020204" pitchFamily="34" charset="0"/>
                <a:ea typeface="Times New Roman"/>
                <a:cs typeface="Arial" panose="020B0604020202020204" pitchFamily="34" charset="0"/>
                <a:sym typeface="Times New Roman"/>
              </a:rPr>
              <a:t>derece</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ısıda</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bekletildikten</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sonraki</a:t>
            </a:r>
            <a:r>
              <a:rPr sz="1620" dirty="0">
                <a:latin typeface="Arial" panose="020B0604020202020204" pitchFamily="34" charset="0"/>
                <a:ea typeface="Times New Roman"/>
                <a:cs typeface="Arial" panose="020B0604020202020204" pitchFamily="34" charset="0"/>
                <a:sym typeface="Times New Roman"/>
              </a:rPr>
              <a:t> </a:t>
            </a:r>
            <a:r>
              <a:rPr sz="1620" dirty="0" err="1">
                <a:latin typeface="Arial" panose="020B0604020202020204" pitchFamily="34" charset="0"/>
                <a:ea typeface="Times New Roman"/>
                <a:cs typeface="Arial" panose="020B0604020202020204" pitchFamily="34" charset="0"/>
                <a:sym typeface="Times New Roman"/>
              </a:rPr>
              <a:t>durumları</a:t>
            </a:r>
            <a:endParaRPr sz="1620" dirty="0">
              <a:latin typeface="Arial" panose="020B0604020202020204" pitchFamily="34" charset="0"/>
              <a:ea typeface="Times New Roman"/>
              <a:cs typeface="Arial" panose="020B0604020202020204" pitchFamily="34" charset="0"/>
              <a:sym typeface="Times New Roman"/>
            </a:endParaRPr>
          </a:p>
        </p:txBody>
      </p:sp>
      <p:pic>
        <p:nvPicPr>
          <p:cNvPr id="469" name="pasted-image.png"/>
          <p:cNvPicPr>
            <a:picLocks noChangeAspect="1"/>
          </p:cNvPicPr>
          <p:nvPr/>
        </p:nvPicPr>
        <p:blipFill>
          <a:blip r:embed="rId3" cstate="print">
            <a:extLst/>
          </a:blip>
          <a:srcRect r="1337"/>
          <a:stretch>
            <a:fillRect/>
          </a:stretch>
        </p:blipFill>
        <p:spPr>
          <a:xfrm>
            <a:off x="9391" y="883928"/>
            <a:ext cx="6126436" cy="2331169"/>
          </a:xfrm>
          <a:prstGeom prst="rect">
            <a:avLst/>
          </a:prstGeom>
          <a:ln w="12700">
            <a:miter lim="400000"/>
          </a:ln>
        </p:spPr>
      </p:pic>
      <p:sp>
        <p:nvSpPr>
          <p:cNvPr id="470" name="Shape 470"/>
          <p:cNvSpPr/>
          <p:nvPr/>
        </p:nvSpPr>
        <p:spPr>
          <a:xfrm>
            <a:off x="6012160" y="1746629"/>
            <a:ext cx="3067767" cy="1611016"/>
          </a:xfrm>
          <a:prstGeom prst="rect">
            <a:avLst/>
          </a:prstGeom>
          <a:ln w="12700">
            <a:miter lim="400000"/>
          </a:ln>
          <a:extLst>
            <a:ext uri="{C572A759-6A51-4108-AA02-DFA0A04FC94B}">
              <ma14:wrappingTextBoxFlag xmlns:ma14="http://schemas.microsoft.com/office/mac/drawingml/2011/main" val="1"/>
            </a:ext>
          </a:extLst>
        </p:spPr>
        <p:txBody>
          <a:bodyPr wrap="square" lIns="35718" tIns="35718" rIns="35718" bIns="35718" anchor="ctr">
            <a:spAutoFit/>
          </a:bodyPr>
          <a:lstStyle>
            <a:lvl1pPr marL="0" marR="0" algn="just" defTabSz="357187">
              <a:spcBef>
                <a:spcPts val="600"/>
              </a:spcBef>
              <a:buClr>
                <a:srgbClr val="DD2204"/>
              </a:buClr>
              <a:buFont typeface="Gill Sans"/>
              <a:defRPr sz="2000">
                <a:solidFill>
                  <a:srgbClr val="000000"/>
                </a:solidFill>
                <a:uFillTx/>
                <a:latin typeface="Times New Roman"/>
                <a:ea typeface="Times New Roman"/>
                <a:cs typeface="Times New Roman"/>
                <a:sym typeface="Times New Roman"/>
              </a:defRPr>
            </a:lvl1pPr>
          </a:lstStyle>
          <a:p>
            <a:r>
              <a:rPr dirty="0">
                <a:latin typeface="Arial" panose="020B0604020202020204" pitchFamily="34" charset="0"/>
                <a:cs typeface="Arial" panose="020B0604020202020204" pitchFamily="34" charset="0"/>
              </a:rPr>
              <a:t>10 MeV </a:t>
            </a:r>
            <a:r>
              <a:rPr dirty="0" err="1">
                <a:latin typeface="Arial" panose="020B0604020202020204" pitchFamily="34" charset="0"/>
                <a:cs typeface="Arial" panose="020B0604020202020204" pitchFamily="34" charset="0"/>
              </a:rPr>
              <a:t>ve</a:t>
            </a:r>
            <a:r>
              <a:rP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ışınlama</a:t>
            </a:r>
            <a:r>
              <a:rP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miktarı</a:t>
            </a:r>
            <a:r>
              <a:rP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olan</a:t>
            </a:r>
            <a:r>
              <a:rPr dirty="0">
                <a:latin typeface="Arial" panose="020B0604020202020204" pitchFamily="34" charset="0"/>
                <a:cs typeface="Arial" panose="020B0604020202020204" pitchFamily="34" charset="0"/>
              </a:rPr>
              <a:t> </a:t>
            </a:r>
            <a:r>
              <a:rPr dirty="0" err="1" smtClean="0">
                <a:latin typeface="Arial" panose="020B0604020202020204" pitchFamily="34" charset="0"/>
                <a:cs typeface="Arial" panose="020B0604020202020204" pitchFamily="34" charset="0"/>
              </a:rPr>
              <a:t>1kGy’in</a:t>
            </a:r>
            <a:r>
              <a:rPr lang="tr-TR" dirty="0" smtClean="0">
                <a:latin typeface="Arial" panose="020B0604020202020204" pitchFamily="34" charset="0"/>
                <a:cs typeface="Arial" panose="020B0604020202020204" pitchFamily="34" charset="0"/>
              </a:rPr>
              <a:t> </a:t>
            </a:r>
            <a:r>
              <a:rPr dirty="0" err="1" smtClean="0">
                <a:latin typeface="Arial" panose="020B0604020202020204" pitchFamily="34" charset="0"/>
                <a:cs typeface="Arial" panose="020B0604020202020204" pitchFamily="34" charset="0"/>
              </a:rPr>
              <a:t>bakterilerin</a:t>
            </a:r>
            <a:r>
              <a:rPr dirty="0" smtClean="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%99.999’unu </a:t>
            </a:r>
            <a:r>
              <a:rPr dirty="0" err="1">
                <a:latin typeface="Arial" panose="020B0604020202020204" pitchFamily="34" charset="0"/>
                <a:cs typeface="Arial" panose="020B0604020202020204" pitchFamily="34" charset="0"/>
              </a:rPr>
              <a:t>etkisiz</a:t>
            </a:r>
            <a:r>
              <a:rPr dirty="0">
                <a:latin typeface="Arial" panose="020B0604020202020204" pitchFamily="34" charset="0"/>
                <a:cs typeface="Arial" panose="020B0604020202020204" pitchFamily="34" charset="0"/>
              </a:rPr>
              <a:t> hale </a:t>
            </a:r>
            <a:r>
              <a:rPr dirty="0" err="1">
                <a:latin typeface="Arial" panose="020B0604020202020204" pitchFamily="34" charset="0"/>
                <a:cs typeface="Arial" panose="020B0604020202020204" pitchFamily="34" charset="0"/>
              </a:rPr>
              <a:t>getirdiği</a:t>
            </a:r>
            <a:r>
              <a:rP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gösterilmiştir</a:t>
            </a:r>
            <a:r>
              <a:rPr dirty="0">
                <a:latin typeface="Arial" panose="020B0604020202020204" pitchFamily="34" charset="0"/>
                <a:cs typeface="Arial" panose="020B0604020202020204" pitchFamily="34" charset="0"/>
              </a:rPr>
              <a:t>.</a:t>
            </a:r>
          </a:p>
        </p:txBody>
      </p:sp>
      <p:sp>
        <p:nvSpPr>
          <p:cNvPr id="473" name="Shape 473"/>
          <p:cNvSpPr>
            <a:spLocks noGrp="1"/>
          </p:cNvSpPr>
          <p:nvPr>
            <p:ph type="sldNum" sz="quarter" idx="4294967295"/>
          </p:nvPr>
        </p:nvSpPr>
        <p:spPr>
          <a:xfrm>
            <a:off x="8726689" y="130187"/>
            <a:ext cx="260810" cy="265748"/>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30</a:t>
            </a:fld>
            <a:endParaRPr/>
          </a:p>
        </p:txBody>
      </p:sp>
    </p:spTree>
    <p:extLst>
      <p:ext uri="{BB962C8B-B14F-4D97-AF65-F5344CB8AC3E}">
        <p14:creationId xmlns:p14="http://schemas.microsoft.com/office/powerpoint/2010/main" val="4246018599"/>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5" name="pasted-image.png"/>
          <p:cNvPicPr>
            <a:picLocks noChangeAspect="1"/>
          </p:cNvPicPr>
          <p:nvPr/>
        </p:nvPicPr>
        <p:blipFill>
          <a:blip r:embed="rId2" cstate="print">
            <a:extLst/>
          </a:blip>
          <a:stretch>
            <a:fillRect/>
          </a:stretch>
        </p:blipFill>
        <p:spPr>
          <a:xfrm>
            <a:off x="4470506" y="1131116"/>
            <a:ext cx="4620090" cy="2937296"/>
          </a:xfrm>
          <a:prstGeom prst="rect">
            <a:avLst/>
          </a:prstGeom>
          <a:ln w="12700">
            <a:miter lim="400000"/>
          </a:ln>
        </p:spPr>
      </p:pic>
      <p:pic>
        <p:nvPicPr>
          <p:cNvPr id="476" name="pasted-image.png"/>
          <p:cNvPicPr>
            <a:picLocks noChangeAspect="1"/>
          </p:cNvPicPr>
          <p:nvPr/>
        </p:nvPicPr>
        <p:blipFill>
          <a:blip r:embed="rId3" cstate="print">
            <a:extLst/>
          </a:blip>
          <a:stretch>
            <a:fillRect/>
          </a:stretch>
        </p:blipFill>
        <p:spPr>
          <a:xfrm rot="14813">
            <a:off x="26411" y="1096025"/>
            <a:ext cx="3890087" cy="3421495"/>
          </a:xfrm>
          <a:prstGeom prst="rect">
            <a:avLst/>
          </a:prstGeom>
          <a:ln w="12700">
            <a:miter lim="400000"/>
          </a:ln>
        </p:spPr>
      </p:pic>
      <p:sp>
        <p:nvSpPr>
          <p:cNvPr id="477" name="Shape 477"/>
          <p:cNvSpPr>
            <a:spLocks noGrp="1"/>
          </p:cNvSpPr>
          <p:nvPr>
            <p:ph type="title" idx="4294967295"/>
          </p:nvPr>
        </p:nvSpPr>
        <p:spPr>
          <a:xfrm>
            <a:off x="360893" y="0"/>
            <a:ext cx="8207743" cy="982980"/>
          </a:xfrm>
          <a:prstGeom prst="rect">
            <a:avLst/>
          </a:prstGeom>
          <a:effectLst>
            <a:outerShdw blurRad="12700" dist="12700" dir="2700000" rotWithShape="0">
              <a:srgbClr val="FFFFFF">
                <a:alpha val="75000"/>
              </a:srgbClr>
            </a:outerShdw>
          </a:effectLst>
        </p:spPr>
        <p:txBody>
          <a:bodyPr vert="horz" lIns="34290" tIns="34290" rIns="34290" bIns="34290" rtlCol="0" anchor="ctr">
            <a:noAutofit/>
          </a:bodyPr>
          <a:lstStyle>
            <a:lvl1pPr defTabSz="555625">
              <a:defRPr sz="5000" b="1">
                <a:solidFill>
                  <a:schemeClr val="accent6"/>
                </a:solidFill>
                <a:uFill>
                  <a:solidFill>
                    <a:srgbClr val="56533A"/>
                  </a:solidFill>
                </a:uFill>
                <a:latin typeface="+mj-lt"/>
                <a:ea typeface="+mj-ea"/>
                <a:cs typeface="+mj-cs"/>
                <a:sym typeface="Helvetica"/>
              </a:defRPr>
            </a:lvl1pPr>
          </a:lstStyle>
          <a:p>
            <a:r>
              <a:rPr b="0" smtClean="0">
                <a:solidFill>
                  <a:schemeClr val="tx1"/>
                </a:solidFill>
              </a:rPr>
              <a:t>Baca Gazı Temizliği</a:t>
            </a:r>
            <a:endParaRPr b="0" dirty="0">
              <a:solidFill>
                <a:schemeClr val="tx1"/>
              </a:solidFill>
            </a:endParaRPr>
          </a:p>
        </p:txBody>
      </p:sp>
      <p:sp>
        <p:nvSpPr>
          <p:cNvPr id="479" name="Shape 479"/>
          <p:cNvSpPr>
            <a:spLocks noGrp="1"/>
          </p:cNvSpPr>
          <p:nvPr>
            <p:ph type="body" sz="quarter" idx="4294967295"/>
          </p:nvPr>
        </p:nvSpPr>
        <p:spPr>
          <a:xfrm>
            <a:off x="28331" y="4789617"/>
            <a:ext cx="5125397" cy="1977855"/>
          </a:xfrm>
          <a:prstGeom prst="rect">
            <a:avLst/>
          </a:prstGeom>
        </p:spPr>
        <p:txBody>
          <a:bodyPr anchor="t">
            <a:normAutofit fontScale="92500" lnSpcReduction="10000"/>
          </a:bodyPr>
          <a:lstStyle/>
          <a:p>
            <a:pPr marL="289369" indent="-289369" defTabSz="488975">
              <a:spcBef>
                <a:spcPts val="3510"/>
              </a:spcBef>
              <a:defRPr sz="2604">
                <a:solidFill>
                  <a:schemeClr val="accent1"/>
                </a:solidFill>
              </a:defRPr>
            </a:pPr>
            <a:r>
              <a:rPr dirty="0"/>
              <a:t>Baca </a:t>
            </a:r>
            <a:r>
              <a:rPr dirty="0" err="1"/>
              <a:t>Gazı</a:t>
            </a:r>
            <a:r>
              <a:rPr dirty="0"/>
              <a:t> </a:t>
            </a:r>
            <a:r>
              <a:rPr dirty="0" err="1"/>
              <a:t>Temizliği</a:t>
            </a:r>
            <a:r>
              <a:rPr dirty="0"/>
              <a:t> </a:t>
            </a:r>
            <a:r>
              <a:rPr dirty="0" err="1"/>
              <a:t>için</a:t>
            </a:r>
            <a:r>
              <a:rPr dirty="0"/>
              <a:t> </a:t>
            </a:r>
            <a:r>
              <a:rPr dirty="0" err="1"/>
              <a:t>gerekenler</a:t>
            </a:r>
            <a:r>
              <a:rPr dirty="0"/>
              <a:t>:</a:t>
            </a:r>
          </a:p>
          <a:p>
            <a:pPr marL="637793" lvl="1" indent="-265748" defTabSz="488975">
              <a:spcBef>
                <a:spcPts val="360"/>
              </a:spcBef>
              <a:defRPr sz="1860"/>
            </a:pPr>
            <a:r>
              <a:rPr b="1" dirty="0">
                <a:solidFill>
                  <a:schemeClr val="accent4"/>
                </a:solidFill>
                <a:latin typeface="+mj-lt"/>
                <a:ea typeface="+mj-ea"/>
                <a:cs typeface="+mj-cs"/>
                <a:sym typeface="Helvetica"/>
              </a:rPr>
              <a:t>0.7 - 1.5 MeV</a:t>
            </a:r>
            <a:r>
              <a:rPr dirty="0"/>
              <a:t> </a:t>
            </a:r>
            <a:r>
              <a:rPr dirty="0" err="1"/>
              <a:t>elektron</a:t>
            </a:r>
            <a:r>
              <a:rPr dirty="0"/>
              <a:t> </a:t>
            </a:r>
            <a:r>
              <a:rPr dirty="0" err="1"/>
              <a:t>enerjisi</a:t>
            </a:r>
            <a:r>
              <a:rPr dirty="0"/>
              <a:t> </a:t>
            </a:r>
          </a:p>
          <a:p>
            <a:pPr marL="637793" lvl="1" indent="-265748" defTabSz="488975">
              <a:spcBef>
                <a:spcPts val="360"/>
              </a:spcBef>
              <a:defRPr sz="1860"/>
            </a:pPr>
            <a:r>
              <a:rPr dirty="0"/>
              <a:t>MW </a:t>
            </a:r>
            <a:r>
              <a:rPr dirty="0" err="1"/>
              <a:t>demet</a:t>
            </a:r>
            <a:r>
              <a:rPr dirty="0"/>
              <a:t> </a:t>
            </a:r>
            <a:r>
              <a:rPr dirty="0" err="1" smtClean="0"/>
              <a:t>gücü</a:t>
            </a:r>
            <a:endParaRPr dirty="0"/>
          </a:p>
          <a:p>
            <a:pPr marL="637793" lvl="1" indent="-265748" defTabSz="488975">
              <a:spcBef>
                <a:spcPts val="360"/>
              </a:spcBef>
              <a:defRPr sz="1860"/>
            </a:pPr>
            <a:r>
              <a:rPr dirty="0"/>
              <a:t>% 85 - 95 </a:t>
            </a:r>
            <a:r>
              <a:rPr dirty="0" err="1"/>
              <a:t>verimli</a:t>
            </a:r>
            <a:r>
              <a:rPr dirty="0"/>
              <a:t> </a:t>
            </a:r>
            <a:r>
              <a:rPr dirty="0" err="1"/>
              <a:t>çalışma</a:t>
            </a:r>
            <a:endParaRPr dirty="0"/>
          </a:p>
          <a:p>
            <a:pPr marL="637793" lvl="1" indent="-265748" defTabSz="488975">
              <a:spcBef>
                <a:spcPts val="360"/>
              </a:spcBef>
              <a:defRPr sz="1860"/>
            </a:pPr>
            <a:r>
              <a:rPr dirty="0" err="1"/>
              <a:t>yılda</a:t>
            </a:r>
            <a:r>
              <a:rPr dirty="0"/>
              <a:t> 8 bin </a:t>
            </a:r>
            <a:r>
              <a:rPr dirty="0" err="1"/>
              <a:t>saat</a:t>
            </a:r>
            <a:r>
              <a:rPr dirty="0"/>
              <a:t> </a:t>
            </a:r>
            <a:r>
              <a:rPr dirty="0" err="1"/>
              <a:t>bilgisayarlı</a:t>
            </a:r>
            <a:r>
              <a:rPr dirty="0"/>
              <a:t> </a:t>
            </a:r>
            <a:r>
              <a:rPr dirty="0" err="1"/>
              <a:t>otomatik</a:t>
            </a:r>
            <a:r>
              <a:rPr dirty="0"/>
              <a:t> </a:t>
            </a:r>
            <a:r>
              <a:rPr dirty="0" err="1"/>
              <a:t>işletme</a:t>
            </a:r>
            <a:endParaRPr dirty="0"/>
          </a:p>
          <a:p>
            <a:pPr marL="637793" lvl="1" indent="-265748" defTabSz="488975">
              <a:spcBef>
                <a:spcPts val="360"/>
              </a:spcBef>
              <a:defRPr sz="1860"/>
            </a:pPr>
            <a:r>
              <a:rPr dirty="0" err="1"/>
              <a:t>yüksek</a:t>
            </a:r>
            <a:r>
              <a:rPr dirty="0"/>
              <a:t> </a:t>
            </a:r>
            <a:r>
              <a:rPr dirty="0" err="1"/>
              <a:t>güvenirlik</a:t>
            </a:r>
            <a:r>
              <a:rPr dirty="0"/>
              <a:t> </a:t>
            </a:r>
            <a:r>
              <a:rPr dirty="0" err="1"/>
              <a:t>işletim</a:t>
            </a:r>
            <a:endParaRPr dirty="0"/>
          </a:p>
        </p:txBody>
      </p:sp>
      <p:sp>
        <p:nvSpPr>
          <p:cNvPr id="480" name="Shape 480"/>
          <p:cNvSpPr/>
          <p:nvPr/>
        </p:nvSpPr>
        <p:spPr>
          <a:xfrm>
            <a:off x="1793999" y="770126"/>
            <a:ext cx="5556007" cy="376832"/>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marL="0" marR="0" algn="ctr" defTabSz="584200">
              <a:defRPr sz="2200">
                <a:solidFill>
                  <a:srgbClr val="000000"/>
                </a:solidFill>
                <a:uFillTx/>
                <a:latin typeface="Helvetica Light"/>
                <a:ea typeface="Helvetica Light"/>
                <a:cs typeface="Helvetica Light"/>
                <a:sym typeface="Helvetica Light"/>
              </a:defRPr>
            </a:lvl1pPr>
          </a:lstStyle>
          <a:p>
            <a:r>
              <a:rPr sz="1980" dirty="0" smtClean="0"/>
              <a:t>E</a:t>
            </a:r>
            <a:r>
              <a:rPr lang="tr-TR" sz="1980" dirty="0" err="1" smtClean="0"/>
              <a:t>lektron</a:t>
            </a:r>
            <a:r>
              <a:rPr lang="tr-TR" sz="1980" dirty="0" smtClean="0"/>
              <a:t> </a:t>
            </a:r>
            <a:r>
              <a:rPr sz="1980" dirty="0" smtClean="0"/>
              <a:t>D</a:t>
            </a:r>
            <a:r>
              <a:rPr lang="tr-TR" sz="1980" dirty="0" err="1" smtClean="0"/>
              <a:t>emeti</a:t>
            </a:r>
            <a:r>
              <a:rPr sz="1980" dirty="0" smtClean="0"/>
              <a:t> </a:t>
            </a:r>
            <a:r>
              <a:rPr sz="1980" dirty="0" err="1" smtClean="0"/>
              <a:t>zehirli</a:t>
            </a:r>
            <a:r>
              <a:rPr sz="1980" dirty="0" smtClean="0"/>
              <a:t> </a:t>
            </a:r>
            <a:r>
              <a:rPr sz="1980" dirty="0" err="1" smtClean="0"/>
              <a:t>gaz</a:t>
            </a:r>
            <a:r>
              <a:rPr sz="1980" dirty="0" smtClean="0"/>
              <a:t> </a:t>
            </a:r>
            <a:r>
              <a:rPr sz="1980" dirty="0" err="1" smtClean="0"/>
              <a:t>moleküllerini</a:t>
            </a:r>
            <a:r>
              <a:rPr sz="1980" dirty="0" smtClean="0"/>
              <a:t> </a:t>
            </a:r>
            <a:r>
              <a:rPr sz="1980" dirty="0" err="1" smtClean="0"/>
              <a:t>parçalar</a:t>
            </a:r>
            <a:endParaRPr sz="1980" dirty="0"/>
          </a:p>
        </p:txBody>
      </p:sp>
      <p:sp>
        <p:nvSpPr>
          <p:cNvPr id="481" name="Shape 481"/>
          <p:cNvSpPr>
            <a:spLocks noGrp="1"/>
          </p:cNvSpPr>
          <p:nvPr>
            <p:ph type="sldNum" sz="quarter" idx="4294967295"/>
          </p:nvPr>
        </p:nvSpPr>
        <p:spPr>
          <a:xfrm>
            <a:off x="8797786" y="142036"/>
            <a:ext cx="260811" cy="265748"/>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31</a:t>
            </a:fld>
            <a:endParaRPr/>
          </a:p>
        </p:txBody>
      </p:sp>
      <p:pic>
        <p:nvPicPr>
          <p:cNvPr id="482" name="pasted-image.png"/>
          <p:cNvPicPr>
            <a:picLocks noChangeAspect="1"/>
          </p:cNvPicPr>
          <p:nvPr/>
        </p:nvPicPr>
        <p:blipFill>
          <a:blip r:embed="rId4" cstate="print">
            <a:extLst/>
          </a:blip>
          <a:stretch>
            <a:fillRect/>
          </a:stretch>
        </p:blipFill>
        <p:spPr>
          <a:xfrm>
            <a:off x="5384909" y="4303588"/>
            <a:ext cx="3702885" cy="2570999"/>
          </a:xfrm>
          <a:prstGeom prst="rect">
            <a:avLst/>
          </a:prstGeom>
          <a:ln w="12700">
            <a:miter lim="400000"/>
          </a:ln>
        </p:spPr>
      </p:pic>
      <p:sp>
        <p:nvSpPr>
          <p:cNvPr id="9" name="8 Veri Yer Tutucusu"/>
          <p:cNvSpPr>
            <a:spLocks noGrp="1"/>
          </p:cNvSpPr>
          <p:nvPr>
            <p:ph type="dt" sz="half" idx="10"/>
          </p:nvPr>
        </p:nvSpPr>
        <p:spPr>
          <a:xfrm>
            <a:off x="-36512" y="6597352"/>
            <a:ext cx="2133600" cy="365125"/>
          </a:xfrm>
        </p:spPr>
        <p:txBody>
          <a:bodyPr/>
          <a:lstStyle/>
          <a:p>
            <a:r>
              <a:rPr lang="tr-TR" smtClean="0"/>
              <a:t>TTP10- CERN</a:t>
            </a:r>
            <a:endParaRPr lang="tr-TR"/>
          </a:p>
        </p:txBody>
      </p:sp>
      <p:sp>
        <p:nvSpPr>
          <p:cNvPr id="10" name="9 Altbilgi Yer Tutucusu"/>
          <p:cNvSpPr>
            <a:spLocks noGrp="1"/>
          </p:cNvSpPr>
          <p:nvPr>
            <p:ph type="ftr" sz="quarter" idx="11"/>
          </p:nvPr>
        </p:nvSpPr>
        <p:spPr>
          <a:xfrm>
            <a:off x="3124200" y="6597352"/>
            <a:ext cx="2895600" cy="365125"/>
          </a:xfrm>
        </p:spPr>
        <p:txBody>
          <a:bodyPr/>
          <a:lstStyle/>
          <a:p>
            <a:r>
              <a:rPr lang="tr-TR" dirty="0" err="1" smtClean="0"/>
              <a:t>Serkant</a:t>
            </a:r>
            <a:r>
              <a:rPr lang="tr-TR" dirty="0" smtClean="0"/>
              <a:t> Ali Çetin - İstanbul Bilgi Üniversitesi</a:t>
            </a:r>
            <a:endParaRPr lang="tr-TR" dirty="0"/>
          </a:p>
        </p:txBody>
      </p:sp>
    </p:spTree>
    <p:extLst>
      <p:ext uri="{BB962C8B-B14F-4D97-AF65-F5344CB8AC3E}">
        <p14:creationId xmlns:p14="http://schemas.microsoft.com/office/powerpoint/2010/main" val="3953564022"/>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title" idx="4294967295"/>
          </p:nvPr>
        </p:nvSpPr>
        <p:spPr>
          <a:xfrm>
            <a:off x="179512" y="0"/>
            <a:ext cx="8964487" cy="982980"/>
          </a:xfrm>
          <a:prstGeom prst="rect">
            <a:avLst/>
          </a:prstGeom>
          <a:effectLst>
            <a:outerShdw blurRad="12700" dist="12700" dir="2700000" rotWithShape="0">
              <a:srgbClr val="FFFFFF">
                <a:alpha val="75000"/>
              </a:srgbClr>
            </a:outerShdw>
          </a:effectLst>
        </p:spPr>
        <p:txBody>
          <a:bodyPr vert="horz" lIns="34290" tIns="34290" rIns="34290" bIns="34290" rtlCol="0" anchor="ctr">
            <a:noAutofit/>
          </a:bodyPr>
          <a:lstStyle>
            <a:lvl1pPr defTabSz="555625">
              <a:defRPr sz="5000" b="1">
                <a:solidFill>
                  <a:schemeClr val="accent6"/>
                </a:solidFill>
                <a:uFill>
                  <a:solidFill>
                    <a:srgbClr val="56533A"/>
                  </a:solidFill>
                </a:uFill>
                <a:latin typeface="+mj-lt"/>
                <a:ea typeface="+mj-ea"/>
                <a:cs typeface="+mj-cs"/>
                <a:sym typeface="Helvetica"/>
              </a:defRPr>
            </a:lvl1pPr>
          </a:lstStyle>
          <a:p>
            <a:r>
              <a:rPr sz="3600" b="0" dirty="0" smtClean="0">
                <a:solidFill>
                  <a:schemeClr val="tx1"/>
                </a:solidFill>
              </a:rPr>
              <a:t>B</a:t>
            </a:r>
            <a:r>
              <a:rPr lang="tr-TR" sz="3600" b="0" dirty="0" err="1" smtClean="0">
                <a:solidFill>
                  <a:schemeClr val="tx1"/>
                </a:solidFill>
              </a:rPr>
              <a:t>üyük</a:t>
            </a:r>
            <a:r>
              <a:rPr lang="tr-TR" sz="3600" b="0" dirty="0" smtClean="0">
                <a:solidFill>
                  <a:schemeClr val="tx1"/>
                </a:solidFill>
              </a:rPr>
              <a:t> </a:t>
            </a:r>
            <a:r>
              <a:rPr lang="tr-TR" sz="3600" b="0" dirty="0" err="1" smtClean="0">
                <a:solidFill>
                  <a:schemeClr val="tx1"/>
                </a:solidFill>
              </a:rPr>
              <a:t>Hadron</a:t>
            </a:r>
            <a:r>
              <a:rPr lang="tr-TR" sz="3600" b="0" dirty="0" smtClean="0">
                <a:solidFill>
                  <a:schemeClr val="tx1"/>
                </a:solidFill>
              </a:rPr>
              <a:t> Çarpıştırıcısı v</a:t>
            </a:r>
            <a:r>
              <a:rPr sz="3600" b="0" dirty="0" smtClean="0">
                <a:solidFill>
                  <a:schemeClr val="tx1"/>
                </a:solidFill>
              </a:rPr>
              <a:t>e </a:t>
            </a:r>
            <a:r>
              <a:rPr sz="3600" b="0" dirty="0" err="1">
                <a:solidFill>
                  <a:schemeClr val="tx1"/>
                </a:solidFill>
              </a:rPr>
              <a:t>güneş</a:t>
            </a:r>
            <a:r>
              <a:rPr sz="3600" b="0" dirty="0">
                <a:solidFill>
                  <a:schemeClr val="tx1"/>
                </a:solidFill>
              </a:rPr>
              <a:t> </a:t>
            </a:r>
            <a:r>
              <a:rPr sz="3600" b="0" dirty="0" err="1">
                <a:solidFill>
                  <a:schemeClr val="tx1"/>
                </a:solidFill>
              </a:rPr>
              <a:t>panelleri</a:t>
            </a:r>
            <a:endParaRPr sz="3600" b="0" dirty="0">
              <a:solidFill>
                <a:schemeClr val="tx1"/>
              </a:solidFill>
            </a:endParaRPr>
          </a:p>
        </p:txBody>
      </p:sp>
      <p:pic>
        <p:nvPicPr>
          <p:cNvPr id="277" name="image.png"/>
          <p:cNvPicPr>
            <a:picLocks/>
          </p:cNvPicPr>
          <p:nvPr/>
        </p:nvPicPr>
        <p:blipFill>
          <a:blip r:embed="rId2" cstate="print">
            <a:extLst/>
          </a:blip>
          <a:stretch>
            <a:fillRect/>
          </a:stretch>
        </p:blipFill>
        <p:spPr>
          <a:xfrm>
            <a:off x="221456" y="947351"/>
            <a:ext cx="3836846" cy="2764284"/>
          </a:xfrm>
          <a:prstGeom prst="rect">
            <a:avLst/>
          </a:prstGeom>
          <a:ln w="12700">
            <a:miter lim="400000"/>
          </a:ln>
        </p:spPr>
      </p:pic>
      <p:sp>
        <p:nvSpPr>
          <p:cNvPr id="278" name="Shape 278"/>
          <p:cNvSpPr/>
          <p:nvPr/>
        </p:nvSpPr>
        <p:spPr>
          <a:xfrm>
            <a:off x="4137858" y="936131"/>
            <a:ext cx="4852900" cy="2786723"/>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marL="311150" indent="-311150" defTabSz="525780">
              <a:buSzPct val="75000"/>
              <a:buChar char="•"/>
              <a:defRPr sz="2800">
                <a:solidFill>
                  <a:srgbClr val="000000"/>
                </a:solidFill>
                <a:uFillTx/>
                <a:latin typeface="Helvetica Light"/>
                <a:ea typeface="Helvetica Light"/>
                <a:cs typeface="Helvetica Light"/>
                <a:sym typeface="Helvetica Light"/>
              </a:defRPr>
            </a:pPr>
            <a:r>
              <a:rPr sz="2520"/>
              <a:t>BHÇ oda sıcaklığındadır.</a:t>
            </a:r>
          </a:p>
          <a:p>
            <a:pPr marL="311150" indent="-311150" defTabSz="525780">
              <a:buSzPct val="75000"/>
              <a:buChar char="•"/>
              <a:defRPr sz="2800">
                <a:solidFill>
                  <a:srgbClr val="000000"/>
                </a:solidFill>
                <a:uFillTx/>
                <a:latin typeface="Helvetica Light"/>
                <a:ea typeface="Helvetica Light"/>
                <a:cs typeface="Helvetica Light"/>
                <a:sym typeface="Helvetica Light"/>
              </a:defRPr>
            </a:pPr>
            <a:r>
              <a:rPr sz="2520"/>
              <a:t>Ancak içindeki süperiletken teller -271</a:t>
            </a:r>
            <a:r>
              <a:rPr sz="2520" baseline="31999"/>
              <a:t>o</a:t>
            </a:r>
            <a:r>
              <a:rPr sz="2520"/>
              <a:t>Cye sıvı helyum ile soğutulur.</a:t>
            </a:r>
          </a:p>
          <a:p>
            <a:pPr marL="311150" indent="-311150" defTabSz="525780">
              <a:buSzPct val="75000"/>
              <a:buChar char="•"/>
              <a:defRPr sz="2800">
                <a:solidFill>
                  <a:srgbClr val="000000"/>
                </a:solidFill>
                <a:uFillTx/>
                <a:latin typeface="Helvetica Light"/>
                <a:ea typeface="Helvetica Light"/>
                <a:cs typeface="Helvetica Light"/>
                <a:sym typeface="Helvetica Light"/>
              </a:defRPr>
            </a:pPr>
            <a:r>
              <a:rPr sz="2520"/>
              <a:t>yaklaşık 40cm de 300</a:t>
            </a:r>
            <a:r>
              <a:rPr sz="2520" baseline="31999"/>
              <a:t>o</a:t>
            </a:r>
            <a:r>
              <a:rPr sz="2520"/>
              <a:t> ısı farkı, geliştirilen vakum teknolojisi ile mümkündür.</a:t>
            </a:r>
          </a:p>
        </p:txBody>
      </p:sp>
      <p:sp>
        <p:nvSpPr>
          <p:cNvPr id="279" name="Shape 279"/>
          <p:cNvSpPr/>
          <p:nvPr/>
        </p:nvSpPr>
        <p:spPr>
          <a:xfrm>
            <a:off x="3989836" y="4958701"/>
            <a:ext cx="5148944" cy="1623327"/>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1480">
              <a:spcBef>
                <a:spcPts val="1080"/>
              </a:spcBef>
              <a:defRPr sz="1400" i="1">
                <a:solidFill>
                  <a:srgbClr val="000000"/>
                </a:solidFill>
                <a:uFillTx/>
                <a:latin typeface="Futura"/>
                <a:ea typeface="Futura"/>
                <a:cs typeface="Futura"/>
                <a:sym typeface="Futura"/>
              </a:defRPr>
            </a:pPr>
            <a:r>
              <a:rPr sz="1260" u="sng"/>
              <a:t>9 Mart 2011</a:t>
            </a:r>
            <a:r>
              <a:rPr sz="1260"/>
              <a:t>’de SRB enerji, Cenevre Uluslararası havaalanına, İsviçre'nin en büyük güneş enerjisi sistemlerinde birini oluşturacak güneş panellerini teslim etti. Sonuç olarak, 100'lerce yüksek- sıcaklık güneş enerji paneli havaalanı ana binasının çatısında 1200 metre karelik bir alanı kaplayacak. Binanın kış ayları boyunca sıcak, yaz ayları boyunca ise serin tutulmasını sağlayacak. İleri derecede yüksek boşluk içeren paneller, olağanüstü izolasyon sağlayarak, ısı kaybını geniş çapta azaltmakta ve verimliliği artırmaktadır. </a:t>
            </a:r>
          </a:p>
        </p:txBody>
      </p:sp>
      <p:sp>
        <p:nvSpPr>
          <p:cNvPr id="280" name="Shape 280"/>
          <p:cNvSpPr/>
          <p:nvPr/>
        </p:nvSpPr>
        <p:spPr>
          <a:xfrm>
            <a:off x="4121514" y="3995355"/>
            <a:ext cx="4282660" cy="570732"/>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1480">
              <a:spcBef>
                <a:spcPts val="1080"/>
              </a:spcBef>
              <a:defRPr sz="1800" i="1">
                <a:solidFill>
                  <a:schemeClr val="accent1"/>
                </a:solidFill>
                <a:uFillTx/>
                <a:latin typeface="Futura"/>
                <a:ea typeface="Futura"/>
                <a:cs typeface="Futura"/>
                <a:sym typeface="Futura"/>
              </a:defRPr>
            </a:pPr>
            <a:r>
              <a:rPr sz="1620"/>
              <a:t>"Paneller karla kaplı olduğu halde içlerinde 80</a:t>
            </a:r>
            <a:r>
              <a:rPr sz="1620" baseline="31999"/>
              <a:t>o</a:t>
            </a:r>
            <a:r>
              <a:rPr sz="1620"/>
              <a:t> C sıcaklığa ulaştık." </a:t>
            </a:r>
          </a:p>
        </p:txBody>
      </p:sp>
      <p:pic>
        <p:nvPicPr>
          <p:cNvPr id="281" name="image25.jpg" descr="C:\Documents and Settings\cmoreno\Escritorio\Comercial\Presentacion\02_Pictures\15_snow.JPG"/>
          <p:cNvPicPr>
            <a:picLocks noChangeAspect="1"/>
          </p:cNvPicPr>
          <p:nvPr/>
        </p:nvPicPr>
        <p:blipFill>
          <a:blip r:embed="rId3" cstate="print">
            <a:extLst/>
          </a:blip>
          <a:srcRect t="12230" r="12254"/>
          <a:stretch>
            <a:fillRect/>
          </a:stretch>
        </p:blipFill>
        <p:spPr>
          <a:xfrm>
            <a:off x="79928" y="3911228"/>
            <a:ext cx="3830106" cy="2862717"/>
          </a:xfrm>
          <a:prstGeom prst="rect">
            <a:avLst/>
          </a:prstGeom>
          <a:ln w="3175">
            <a:solidFill>
              <a:srgbClr val="A6A6A6"/>
            </a:solidFill>
            <a:bevel/>
          </a:ln>
          <a:effectLst>
            <a:outerShdw blurRad="38100" dist="25400" dir="2700000" rotWithShape="0">
              <a:srgbClr val="000000">
                <a:alpha val="40000"/>
              </a:srgbClr>
            </a:outerShdw>
          </a:effectLst>
        </p:spPr>
      </p:pic>
      <p:sp>
        <p:nvSpPr>
          <p:cNvPr id="282" name="Shape 282"/>
          <p:cNvSpPr>
            <a:spLocks noGrp="1"/>
          </p:cNvSpPr>
          <p:nvPr>
            <p:ph type="sldNum" sz="quarter" idx="4294967295"/>
          </p:nvPr>
        </p:nvSpPr>
        <p:spPr>
          <a:xfrm>
            <a:off x="8843474" y="-2358"/>
            <a:ext cx="260810" cy="265748"/>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32</a:t>
            </a:fld>
            <a:endParaRPr/>
          </a:p>
        </p:txBody>
      </p:sp>
      <p:sp>
        <p:nvSpPr>
          <p:cNvPr id="2" name="TextBox 1"/>
          <p:cNvSpPr txBox="1"/>
          <p:nvPr/>
        </p:nvSpPr>
        <p:spPr>
          <a:xfrm>
            <a:off x="1912544" y="3740839"/>
            <a:ext cx="6187848" cy="1200329"/>
          </a:xfrm>
          <a:prstGeom prst="rect">
            <a:avLst/>
          </a:prstGeom>
          <a:solidFill>
            <a:schemeClr val="tx1">
              <a:lumMod val="75000"/>
              <a:lumOff val="25000"/>
            </a:schemeClr>
          </a:solidFill>
        </p:spPr>
        <p:txBody>
          <a:bodyPr wrap="none" rtlCol="0">
            <a:spAutoFit/>
          </a:bodyPr>
          <a:lstStyle/>
          <a:p>
            <a:pPr algn="ctr"/>
            <a:r>
              <a:rPr lang="tr-TR" sz="3600" dirty="0" err="1" smtClean="0">
                <a:solidFill>
                  <a:schemeClr val="bg1"/>
                </a:solidFill>
              </a:rPr>
              <a:t>CERN’in</a:t>
            </a:r>
            <a:r>
              <a:rPr lang="tr-TR" sz="3600" dirty="0" smtClean="0">
                <a:solidFill>
                  <a:schemeClr val="bg1"/>
                </a:solidFill>
              </a:rPr>
              <a:t> buluş havuzu </a:t>
            </a:r>
          </a:p>
          <a:p>
            <a:pPr algn="ctr"/>
            <a:r>
              <a:rPr lang="tr-TR" sz="3600" dirty="0" smtClean="0">
                <a:solidFill>
                  <a:schemeClr val="bg1"/>
                </a:solidFill>
              </a:rPr>
              <a:t>ülkemizdeki firmalara da açıktır. </a:t>
            </a:r>
            <a:endParaRPr lang="en-US" sz="3600" dirty="0">
              <a:solidFill>
                <a:schemeClr val="bg1"/>
              </a:solidFill>
            </a:endParaRPr>
          </a:p>
        </p:txBody>
      </p:sp>
      <p:sp>
        <p:nvSpPr>
          <p:cNvPr id="10" name="9 Veri Yer Tutucusu"/>
          <p:cNvSpPr>
            <a:spLocks noGrp="1"/>
          </p:cNvSpPr>
          <p:nvPr>
            <p:ph type="dt" sz="half" idx="10"/>
          </p:nvPr>
        </p:nvSpPr>
        <p:spPr/>
        <p:txBody>
          <a:bodyPr/>
          <a:lstStyle/>
          <a:p>
            <a:r>
              <a:rPr lang="tr-TR" smtClean="0"/>
              <a:t>TTP10- CERN</a:t>
            </a:r>
            <a:endParaRPr lang="tr-TR"/>
          </a:p>
        </p:txBody>
      </p:sp>
    </p:spTree>
    <p:extLst>
      <p:ext uri="{BB962C8B-B14F-4D97-AF65-F5344CB8AC3E}">
        <p14:creationId xmlns:p14="http://schemas.microsoft.com/office/powerpoint/2010/main" val="39279501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BAZI DİĞER </a:t>
            </a:r>
            <a:r>
              <a:rPr lang="tr-TR" dirty="0" smtClean="0"/>
              <a:t>örnekler</a:t>
            </a:r>
            <a:endParaRPr lang="tr-TR" dirty="0"/>
          </a:p>
        </p:txBody>
      </p:sp>
      <p:sp>
        <p:nvSpPr>
          <p:cNvPr id="3" name="2 Metin Yer Tutucusu"/>
          <p:cNvSpPr>
            <a:spLocks noGrp="1"/>
          </p:cNvSpPr>
          <p:nvPr>
            <p:ph type="body" idx="1"/>
          </p:nvPr>
        </p:nvSpPr>
        <p:spPr/>
        <p:txBody>
          <a:bodyPr/>
          <a:lstStyle/>
          <a:p>
            <a:endParaRPr lang="tr-TR"/>
          </a:p>
        </p:txBody>
      </p:sp>
      <p:sp>
        <p:nvSpPr>
          <p:cNvPr id="4" name="3 Veri Yer Tutucusu"/>
          <p:cNvSpPr>
            <a:spLocks noGrp="1"/>
          </p:cNvSpPr>
          <p:nvPr>
            <p:ph type="dt" sz="half" idx="10"/>
          </p:nvPr>
        </p:nvSpPr>
        <p:spPr>
          <a:xfrm>
            <a:off x="457200" y="6592267"/>
            <a:ext cx="2133600" cy="365125"/>
          </a:xfrm>
        </p:spPr>
        <p:txBody>
          <a:bodyPr/>
          <a:lstStyle/>
          <a:p>
            <a:r>
              <a:rPr lang="tr-TR" smtClean="0"/>
              <a:t>TTP10- CERN</a:t>
            </a:r>
            <a:endParaRPr lang="tr-TR"/>
          </a:p>
        </p:txBody>
      </p:sp>
      <p:sp>
        <p:nvSpPr>
          <p:cNvPr id="5" name="4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a:xfrm>
            <a:off x="6553200" y="6592267"/>
            <a:ext cx="2133600" cy="365125"/>
          </a:xfrm>
        </p:spPr>
        <p:txBody>
          <a:bodyPr/>
          <a:lstStyle/>
          <a:p>
            <a:fld id="{52BC141D-2607-48E4-950F-B7461F5E6D62}" type="slidenum">
              <a:rPr lang="tr-TR" smtClean="0"/>
              <a:pPr/>
              <a:t>33</a:t>
            </a:fld>
            <a:endParaRPr lang="tr-T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l="38091" t="51050" r="20866" b="46199"/>
          <a:stretch>
            <a:fillRect/>
          </a:stretch>
        </p:blipFill>
        <p:spPr bwMode="auto">
          <a:xfrm>
            <a:off x="0" y="0"/>
            <a:ext cx="5004048" cy="188640"/>
          </a:xfrm>
          <a:prstGeom prst="rect">
            <a:avLst/>
          </a:prstGeom>
          <a:ln>
            <a:noFill/>
          </a:ln>
          <a:effectLst>
            <a:outerShdw blurRad="190500" algn="tl" rotWithShape="0">
              <a:srgbClr val="000000">
                <a:alpha val="70000"/>
              </a:srgbClr>
            </a:outerShdw>
          </a:effectLst>
        </p:spPr>
      </p:pic>
      <p:pic>
        <p:nvPicPr>
          <p:cNvPr id="7170" name="Picture 2"/>
          <p:cNvPicPr>
            <a:picLocks noChangeAspect="1" noChangeArrowheads="1"/>
          </p:cNvPicPr>
          <p:nvPr/>
        </p:nvPicPr>
        <p:blipFill>
          <a:blip r:embed="rId4" cstate="print"/>
          <a:srcRect l="20372" t="18500" r="20566" b="11151"/>
          <a:stretch>
            <a:fillRect/>
          </a:stretch>
        </p:blipFill>
        <p:spPr bwMode="auto">
          <a:xfrm>
            <a:off x="35496" y="260648"/>
            <a:ext cx="4248472" cy="2846476"/>
          </a:xfrm>
          <a:prstGeom prst="rect">
            <a:avLst/>
          </a:prstGeom>
          <a:ln>
            <a:noFill/>
          </a:ln>
          <a:effectLst>
            <a:outerShdw blurRad="190500" algn="tl" rotWithShape="0">
              <a:srgbClr val="000000">
                <a:alpha val="70000"/>
              </a:srgbClr>
            </a:outerShdw>
          </a:effectLst>
        </p:spPr>
      </p:pic>
      <p:pic>
        <p:nvPicPr>
          <p:cNvPr id="7171" name="Picture 3"/>
          <p:cNvPicPr>
            <a:picLocks noChangeAspect="1" noChangeArrowheads="1"/>
          </p:cNvPicPr>
          <p:nvPr/>
        </p:nvPicPr>
        <p:blipFill>
          <a:blip r:embed="rId5" cstate="print"/>
          <a:srcRect l="18697" t="12201" r="21650" b="20600"/>
          <a:stretch>
            <a:fillRect/>
          </a:stretch>
        </p:blipFill>
        <p:spPr bwMode="auto">
          <a:xfrm>
            <a:off x="4078070" y="476672"/>
            <a:ext cx="4886418" cy="3096344"/>
          </a:xfrm>
          <a:prstGeom prst="rect">
            <a:avLst/>
          </a:prstGeom>
          <a:ln>
            <a:noFill/>
          </a:ln>
          <a:effectLst>
            <a:outerShdw blurRad="190500" algn="tl" rotWithShape="0">
              <a:srgbClr val="000000">
                <a:alpha val="70000"/>
              </a:srgbClr>
            </a:outerShdw>
          </a:effectLst>
        </p:spPr>
      </p:pic>
      <p:pic>
        <p:nvPicPr>
          <p:cNvPr id="7172" name="Picture 4"/>
          <p:cNvPicPr>
            <a:picLocks noChangeAspect="1" noChangeArrowheads="1"/>
          </p:cNvPicPr>
          <p:nvPr/>
        </p:nvPicPr>
        <p:blipFill>
          <a:blip r:embed="rId6" cstate="print"/>
          <a:srcRect l="19878" t="9051" r="19879" b="9051"/>
          <a:stretch>
            <a:fillRect/>
          </a:stretch>
        </p:blipFill>
        <p:spPr bwMode="auto">
          <a:xfrm>
            <a:off x="251520" y="3284984"/>
            <a:ext cx="4032448" cy="3083637"/>
          </a:xfrm>
          <a:prstGeom prst="rect">
            <a:avLst/>
          </a:prstGeom>
          <a:ln>
            <a:noFill/>
          </a:ln>
          <a:effectLst>
            <a:outerShdw blurRad="190500" algn="tl" rotWithShape="0">
              <a:srgbClr val="000000">
                <a:alpha val="70000"/>
              </a:srgbClr>
            </a:outerShdw>
          </a:effectLst>
        </p:spPr>
      </p:pic>
      <p:pic>
        <p:nvPicPr>
          <p:cNvPr id="7173" name="Picture 5"/>
          <p:cNvPicPr>
            <a:picLocks noChangeAspect="1" noChangeArrowheads="1"/>
          </p:cNvPicPr>
          <p:nvPr/>
        </p:nvPicPr>
        <p:blipFill>
          <a:blip r:embed="rId7" cstate="print"/>
          <a:srcRect l="22832" t="19550" r="24603" b="17451"/>
          <a:stretch>
            <a:fillRect/>
          </a:stretch>
        </p:blipFill>
        <p:spPr bwMode="auto">
          <a:xfrm>
            <a:off x="4572000" y="3637742"/>
            <a:ext cx="4176464" cy="2815594"/>
          </a:xfrm>
          <a:prstGeom prst="rect">
            <a:avLst/>
          </a:prstGeom>
          <a:ln>
            <a:noFill/>
          </a:ln>
          <a:effectLst>
            <a:outerShdw blurRad="190500" algn="tl" rotWithShape="0">
              <a:srgbClr val="000000">
                <a:alpha val="70000"/>
              </a:srgbClr>
            </a:outerShdw>
          </a:effectLst>
        </p:spPr>
      </p:pic>
      <p:sp>
        <p:nvSpPr>
          <p:cNvPr id="10" name="9 Metin kutusu"/>
          <p:cNvSpPr txBox="1"/>
          <p:nvPr/>
        </p:nvSpPr>
        <p:spPr>
          <a:xfrm rot="21185147">
            <a:off x="2840140" y="3923570"/>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ÇAPRAZ BAĞLAMA</a:t>
            </a:r>
          </a:p>
        </p:txBody>
      </p:sp>
      <p:sp>
        <p:nvSpPr>
          <p:cNvPr id="11"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2"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34</a:t>
            </a:fld>
            <a:endParaRPr lang="tr-TR"/>
          </a:p>
        </p:txBody>
      </p:sp>
      <p:sp>
        <p:nvSpPr>
          <p:cNvPr id="13"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24217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cstate="print"/>
          <a:srcRect l="19878" t="9051" r="21060" b="14300"/>
          <a:stretch>
            <a:fillRect/>
          </a:stretch>
        </p:blipFill>
        <p:spPr bwMode="auto">
          <a:xfrm>
            <a:off x="4499992" y="332656"/>
            <a:ext cx="4176464" cy="3048819"/>
          </a:xfrm>
          <a:prstGeom prst="rect">
            <a:avLst/>
          </a:prstGeom>
          <a:ln>
            <a:noFill/>
          </a:ln>
          <a:effectLst>
            <a:outerShdw blurRad="190500" algn="tl" rotWithShape="0">
              <a:srgbClr val="000000">
                <a:alpha val="70000"/>
              </a:srgbClr>
            </a:outerShdw>
          </a:effectLst>
        </p:spPr>
      </p:pic>
      <p:pic>
        <p:nvPicPr>
          <p:cNvPr id="6146" name="Picture 2"/>
          <p:cNvPicPr>
            <a:picLocks noChangeAspect="1" noChangeArrowheads="1"/>
          </p:cNvPicPr>
          <p:nvPr/>
        </p:nvPicPr>
        <p:blipFill>
          <a:blip r:embed="rId4" cstate="print"/>
          <a:srcRect l="38091" t="51050" r="20866" b="46199"/>
          <a:stretch>
            <a:fillRect/>
          </a:stretch>
        </p:blipFill>
        <p:spPr bwMode="auto">
          <a:xfrm>
            <a:off x="0" y="0"/>
            <a:ext cx="5004048" cy="188640"/>
          </a:xfrm>
          <a:prstGeom prst="rect">
            <a:avLst/>
          </a:prstGeom>
          <a:ln>
            <a:noFill/>
          </a:ln>
          <a:effectLst>
            <a:outerShdw blurRad="190500" algn="tl" rotWithShape="0">
              <a:srgbClr val="000000">
                <a:alpha val="70000"/>
              </a:srgbClr>
            </a:outerShdw>
          </a:effectLst>
        </p:spPr>
      </p:pic>
      <p:pic>
        <p:nvPicPr>
          <p:cNvPr id="8194" name="Picture 2"/>
          <p:cNvPicPr>
            <a:picLocks noChangeAspect="1" noChangeArrowheads="1"/>
          </p:cNvPicPr>
          <p:nvPr/>
        </p:nvPicPr>
        <p:blipFill>
          <a:blip r:embed="rId5" cstate="print"/>
          <a:srcRect l="21553" t="15350" r="21157" b="12201"/>
          <a:stretch>
            <a:fillRect/>
          </a:stretch>
        </p:blipFill>
        <p:spPr bwMode="auto">
          <a:xfrm>
            <a:off x="107504" y="340070"/>
            <a:ext cx="4139952" cy="2944914"/>
          </a:xfrm>
          <a:prstGeom prst="rect">
            <a:avLst/>
          </a:prstGeom>
          <a:ln>
            <a:noFill/>
          </a:ln>
          <a:effectLst>
            <a:outerShdw blurRad="190500" algn="tl" rotWithShape="0">
              <a:srgbClr val="000000">
                <a:alpha val="70000"/>
              </a:srgbClr>
            </a:outerShdw>
          </a:effectLst>
        </p:spPr>
      </p:pic>
      <p:pic>
        <p:nvPicPr>
          <p:cNvPr id="8196" name="Picture 4"/>
          <p:cNvPicPr>
            <a:picLocks noChangeAspect="1" noChangeArrowheads="1"/>
          </p:cNvPicPr>
          <p:nvPr/>
        </p:nvPicPr>
        <p:blipFill>
          <a:blip r:embed="rId6" cstate="print"/>
          <a:srcRect l="18697" t="9051" r="22241" b="8001"/>
          <a:stretch>
            <a:fillRect/>
          </a:stretch>
        </p:blipFill>
        <p:spPr bwMode="auto">
          <a:xfrm>
            <a:off x="467544" y="3212976"/>
            <a:ext cx="4104456" cy="3242520"/>
          </a:xfrm>
          <a:prstGeom prst="rect">
            <a:avLst/>
          </a:prstGeom>
          <a:ln>
            <a:noFill/>
          </a:ln>
          <a:effectLst>
            <a:outerShdw blurRad="190500" algn="tl" rotWithShape="0">
              <a:srgbClr val="000000">
                <a:alpha val="70000"/>
              </a:srgbClr>
            </a:outerShdw>
          </a:effectLst>
        </p:spPr>
      </p:pic>
      <p:pic>
        <p:nvPicPr>
          <p:cNvPr id="8197" name="Picture 5"/>
          <p:cNvPicPr>
            <a:picLocks noChangeAspect="1" noChangeArrowheads="1"/>
          </p:cNvPicPr>
          <p:nvPr/>
        </p:nvPicPr>
        <p:blipFill>
          <a:blip r:embed="rId7" cstate="print"/>
          <a:srcRect l="19879" t="10101" r="20469" b="8001"/>
          <a:stretch>
            <a:fillRect/>
          </a:stretch>
        </p:blipFill>
        <p:spPr bwMode="auto">
          <a:xfrm>
            <a:off x="4716016" y="3140968"/>
            <a:ext cx="4248472" cy="3280998"/>
          </a:xfrm>
          <a:prstGeom prst="rect">
            <a:avLst/>
          </a:prstGeom>
          <a:ln>
            <a:noFill/>
          </a:ln>
          <a:effectLst>
            <a:outerShdw blurRad="190500" algn="tl" rotWithShape="0">
              <a:srgbClr val="000000">
                <a:alpha val="70000"/>
              </a:srgbClr>
            </a:outerShdw>
          </a:effectLst>
        </p:spPr>
      </p:pic>
      <p:sp>
        <p:nvSpPr>
          <p:cNvPr id="10" name="9 Metin kutusu"/>
          <p:cNvSpPr txBox="1"/>
          <p:nvPr/>
        </p:nvSpPr>
        <p:spPr>
          <a:xfrm rot="21185147">
            <a:off x="4514237" y="2355344"/>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BÜZÜLEN TÜPLER</a:t>
            </a:r>
          </a:p>
        </p:txBody>
      </p:sp>
      <p:sp>
        <p:nvSpPr>
          <p:cNvPr id="11" name="10 Metin kutusu"/>
          <p:cNvSpPr txBox="1"/>
          <p:nvPr/>
        </p:nvSpPr>
        <p:spPr>
          <a:xfrm rot="21185147">
            <a:off x="2714039" y="4875623"/>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OTOMOBİL PARÇALARI</a:t>
            </a:r>
          </a:p>
        </p:txBody>
      </p:sp>
      <p:sp>
        <p:nvSpPr>
          <p:cNvPr id="15"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6"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35</a:t>
            </a:fld>
            <a:endParaRPr lang="tr-TR"/>
          </a:p>
        </p:txBody>
      </p:sp>
      <p:sp>
        <p:nvSpPr>
          <p:cNvPr id="17"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98257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srcRect l="18600" t="11151" r="22338" b="12200"/>
          <a:stretch>
            <a:fillRect/>
          </a:stretch>
        </p:blipFill>
        <p:spPr bwMode="auto">
          <a:xfrm>
            <a:off x="4283968" y="476672"/>
            <a:ext cx="4044285" cy="2952328"/>
          </a:xfrm>
          <a:prstGeom prst="rect">
            <a:avLst/>
          </a:prstGeom>
          <a:ln>
            <a:noFill/>
          </a:ln>
          <a:effectLst>
            <a:outerShdw blurRad="190500" algn="tl" rotWithShape="0">
              <a:srgbClr val="000000">
                <a:alpha val="70000"/>
              </a:srgbClr>
            </a:outerShdw>
          </a:effectLst>
        </p:spPr>
      </p:pic>
      <p:pic>
        <p:nvPicPr>
          <p:cNvPr id="6146" name="Picture 2"/>
          <p:cNvPicPr>
            <a:picLocks noChangeAspect="1" noChangeArrowheads="1"/>
          </p:cNvPicPr>
          <p:nvPr/>
        </p:nvPicPr>
        <p:blipFill>
          <a:blip r:embed="rId3" cstate="print"/>
          <a:srcRect l="38091" t="51050" r="20866" b="46199"/>
          <a:stretch>
            <a:fillRect/>
          </a:stretch>
        </p:blipFill>
        <p:spPr bwMode="auto">
          <a:xfrm>
            <a:off x="0" y="0"/>
            <a:ext cx="5004048" cy="188640"/>
          </a:xfrm>
          <a:prstGeom prst="rect">
            <a:avLst/>
          </a:prstGeom>
          <a:ln>
            <a:noFill/>
          </a:ln>
          <a:effectLst>
            <a:outerShdw blurRad="190500" algn="tl" rotWithShape="0">
              <a:srgbClr val="000000">
                <a:alpha val="70000"/>
              </a:srgbClr>
            </a:outerShdw>
          </a:effectLst>
        </p:spPr>
      </p:pic>
      <p:pic>
        <p:nvPicPr>
          <p:cNvPr id="9218" name="Picture 2"/>
          <p:cNvPicPr>
            <a:picLocks noChangeAspect="1" noChangeArrowheads="1"/>
          </p:cNvPicPr>
          <p:nvPr/>
        </p:nvPicPr>
        <p:blipFill>
          <a:blip r:embed="rId4" cstate="print"/>
          <a:srcRect l="18600" t="10101" r="19976" b="5901"/>
          <a:stretch>
            <a:fillRect/>
          </a:stretch>
        </p:blipFill>
        <p:spPr bwMode="auto">
          <a:xfrm>
            <a:off x="107504" y="332656"/>
            <a:ext cx="3888432" cy="2991101"/>
          </a:xfrm>
          <a:prstGeom prst="rect">
            <a:avLst/>
          </a:prstGeom>
          <a:ln>
            <a:noFill/>
          </a:ln>
          <a:effectLst>
            <a:outerShdw blurRad="190500" algn="tl" rotWithShape="0">
              <a:srgbClr val="000000">
                <a:alpha val="70000"/>
              </a:srgbClr>
            </a:outerShdw>
          </a:effectLst>
        </p:spPr>
      </p:pic>
      <p:pic>
        <p:nvPicPr>
          <p:cNvPr id="9219" name="Picture 3"/>
          <p:cNvPicPr>
            <a:picLocks noChangeAspect="1" noChangeArrowheads="1"/>
          </p:cNvPicPr>
          <p:nvPr/>
        </p:nvPicPr>
        <p:blipFill>
          <a:blip r:embed="rId5" cstate="print"/>
          <a:srcRect l="32629" t="40303" r="34053" b="21650"/>
          <a:stretch>
            <a:fillRect/>
          </a:stretch>
        </p:blipFill>
        <p:spPr bwMode="auto">
          <a:xfrm>
            <a:off x="4328155" y="3356992"/>
            <a:ext cx="4708341" cy="3024336"/>
          </a:xfrm>
          <a:prstGeom prst="rect">
            <a:avLst/>
          </a:prstGeom>
          <a:ln>
            <a:noFill/>
          </a:ln>
          <a:effectLst>
            <a:outerShdw blurRad="190500" algn="tl" rotWithShape="0">
              <a:srgbClr val="000000">
                <a:alpha val="70000"/>
              </a:srgbClr>
            </a:outerShdw>
          </a:effectLst>
        </p:spPr>
      </p:pic>
      <p:pic>
        <p:nvPicPr>
          <p:cNvPr id="8" name="Picture 3"/>
          <p:cNvPicPr>
            <a:picLocks noChangeAspect="1" noChangeArrowheads="1"/>
          </p:cNvPicPr>
          <p:nvPr/>
        </p:nvPicPr>
        <p:blipFill>
          <a:blip r:embed="rId6" cstate="print"/>
          <a:srcRect l="18107" t="9051" r="34053" b="77519"/>
          <a:stretch>
            <a:fillRect/>
          </a:stretch>
        </p:blipFill>
        <p:spPr bwMode="auto">
          <a:xfrm>
            <a:off x="3203848" y="5877272"/>
            <a:ext cx="3168352" cy="500306"/>
          </a:xfrm>
          <a:prstGeom prst="rect">
            <a:avLst/>
          </a:prstGeom>
          <a:ln>
            <a:noFill/>
          </a:ln>
          <a:effectLst>
            <a:outerShdw blurRad="190500" algn="tl" rotWithShape="0">
              <a:srgbClr val="000000">
                <a:alpha val="70000"/>
              </a:srgbClr>
            </a:outerShdw>
          </a:effectLst>
        </p:spPr>
      </p:pic>
      <p:pic>
        <p:nvPicPr>
          <p:cNvPr id="10" name="Picture 3"/>
          <p:cNvPicPr>
            <a:picLocks noChangeAspect="1" noChangeArrowheads="1"/>
          </p:cNvPicPr>
          <p:nvPr/>
        </p:nvPicPr>
        <p:blipFill>
          <a:blip r:embed="rId7" cstate="print"/>
          <a:srcRect l="18900" t="12201" r="26173" b="16400"/>
          <a:stretch>
            <a:fillRect/>
          </a:stretch>
        </p:blipFill>
        <p:spPr bwMode="auto">
          <a:xfrm>
            <a:off x="395536" y="2852936"/>
            <a:ext cx="3600400" cy="2632551"/>
          </a:xfrm>
          <a:prstGeom prst="rect">
            <a:avLst/>
          </a:prstGeom>
          <a:ln>
            <a:noFill/>
          </a:ln>
          <a:effectLst>
            <a:outerShdw blurRad="190500" algn="tl" rotWithShape="0">
              <a:srgbClr val="000000">
                <a:alpha val="70000"/>
              </a:srgbClr>
            </a:outerShdw>
          </a:effectLst>
        </p:spPr>
      </p:pic>
      <p:sp>
        <p:nvSpPr>
          <p:cNvPr id="11" name="10 Metin kutusu"/>
          <p:cNvSpPr txBox="1"/>
          <p:nvPr/>
        </p:nvSpPr>
        <p:spPr>
          <a:xfrm rot="21185147">
            <a:off x="265767" y="555144"/>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KAPLAMA</a:t>
            </a:r>
          </a:p>
        </p:txBody>
      </p:sp>
      <p:sp>
        <p:nvSpPr>
          <p:cNvPr id="12" name="11 Metin kutusu"/>
          <p:cNvSpPr txBox="1"/>
          <p:nvPr/>
        </p:nvSpPr>
        <p:spPr>
          <a:xfrm rot="21185147">
            <a:off x="337774" y="3610837"/>
            <a:ext cx="3724204" cy="830997"/>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TIBBİ MALZEME STERİLİZASYONU</a:t>
            </a:r>
          </a:p>
        </p:txBody>
      </p:sp>
      <p:sp>
        <p:nvSpPr>
          <p:cNvPr id="16"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7"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36</a:t>
            </a:fld>
            <a:endParaRPr lang="tr-TR"/>
          </a:p>
        </p:txBody>
      </p:sp>
      <p:sp>
        <p:nvSpPr>
          <p:cNvPr id="18"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142844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2" cstate="print"/>
          <a:srcRect l="19879" t="32774" r="20469" b="13250"/>
          <a:stretch>
            <a:fillRect/>
          </a:stretch>
        </p:blipFill>
        <p:spPr bwMode="auto">
          <a:xfrm>
            <a:off x="2195736" y="0"/>
            <a:ext cx="6948264" cy="3536477"/>
          </a:xfrm>
          <a:prstGeom prst="rect">
            <a:avLst/>
          </a:prstGeom>
          <a:ln>
            <a:noFill/>
          </a:ln>
          <a:effectLst>
            <a:outerShdw blurRad="190500" algn="tl" rotWithShape="0">
              <a:srgbClr val="000000">
                <a:alpha val="70000"/>
              </a:srgbClr>
            </a:outerShdw>
          </a:effectLst>
        </p:spPr>
      </p:pic>
      <p:pic>
        <p:nvPicPr>
          <p:cNvPr id="13314" name="Picture 2"/>
          <p:cNvPicPr>
            <a:picLocks noChangeAspect="1" noChangeArrowheads="1"/>
          </p:cNvPicPr>
          <p:nvPr/>
        </p:nvPicPr>
        <p:blipFill>
          <a:blip r:embed="rId3" cstate="print"/>
          <a:srcRect l="38091" t="54200" r="21157" b="42650"/>
          <a:stretch>
            <a:fillRect/>
          </a:stretch>
        </p:blipFill>
        <p:spPr bwMode="auto">
          <a:xfrm>
            <a:off x="0" y="0"/>
            <a:ext cx="4968552" cy="216024"/>
          </a:xfrm>
          <a:prstGeom prst="rect">
            <a:avLst/>
          </a:prstGeom>
          <a:ln>
            <a:noFill/>
          </a:ln>
          <a:effectLst>
            <a:outerShdw blurRad="190500" algn="tl" rotWithShape="0">
              <a:srgbClr val="000000">
                <a:alpha val="70000"/>
              </a:srgbClr>
            </a:outerShdw>
          </a:effectLst>
        </p:spPr>
      </p:pic>
      <p:pic>
        <p:nvPicPr>
          <p:cNvPr id="13315" name="Picture 3"/>
          <p:cNvPicPr>
            <a:picLocks noChangeAspect="1" noChangeArrowheads="1"/>
          </p:cNvPicPr>
          <p:nvPr/>
        </p:nvPicPr>
        <p:blipFill>
          <a:blip r:embed="rId4" cstate="print"/>
          <a:srcRect l="30510" t="29000" r="26966" b="13251"/>
          <a:stretch>
            <a:fillRect/>
          </a:stretch>
        </p:blipFill>
        <p:spPr bwMode="auto">
          <a:xfrm>
            <a:off x="171657" y="1268760"/>
            <a:ext cx="2168095" cy="1656184"/>
          </a:xfrm>
          <a:prstGeom prst="rect">
            <a:avLst/>
          </a:prstGeom>
          <a:ln>
            <a:noFill/>
          </a:ln>
          <a:effectLst>
            <a:outerShdw blurRad="190500" algn="tl" rotWithShape="0">
              <a:srgbClr val="000000">
                <a:alpha val="70000"/>
              </a:srgbClr>
            </a:outerShdw>
          </a:effectLst>
        </p:spPr>
      </p:pic>
      <p:pic>
        <p:nvPicPr>
          <p:cNvPr id="13317" name="Picture 5"/>
          <p:cNvPicPr>
            <a:picLocks noChangeAspect="1" noChangeArrowheads="1"/>
          </p:cNvPicPr>
          <p:nvPr/>
        </p:nvPicPr>
        <p:blipFill>
          <a:blip r:embed="rId5" cstate="print"/>
          <a:srcRect l="20469" t="12201" r="19879" b="15350"/>
          <a:stretch>
            <a:fillRect/>
          </a:stretch>
        </p:blipFill>
        <p:spPr bwMode="auto">
          <a:xfrm>
            <a:off x="1043608" y="3212976"/>
            <a:ext cx="5184576" cy="3541938"/>
          </a:xfrm>
          <a:prstGeom prst="rect">
            <a:avLst/>
          </a:prstGeom>
          <a:ln>
            <a:noFill/>
          </a:ln>
          <a:effectLst>
            <a:outerShdw blurRad="190500" algn="tl" rotWithShape="0">
              <a:srgbClr val="000000">
                <a:alpha val="70000"/>
              </a:srgbClr>
            </a:outerShdw>
          </a:effectLst>
        </p:spPr>
      </p:pic>
      <p:sp>
        <p:nvSpPr>
          <p:cNvPr id="9" name="8 Metin kutusu"/>
          <p:cNvSpPr txBox="1"/>
          <p:nvPr/>
        </p:nvSpPr>
        <p:spPr>
          <a:xfrm rot="20443706">
            <a:off x="5040525" y="4617606"/>
            <a:ext cx="3724204" cy="1200329"/>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BACA GAZI TEMİZLİĞİ </a:t>
            </a:r>
            <a:r>
              <a:rPr lang="tr-TR" sz="2000" b="1" dirty="0">
                <a:solidFill>
                  <a:schemeClr val="bg1"/>
                </a:solidFill>
                <a:latin typeface="Arial" pitchFamily="34" charset="0"/>
                <a:cs typeface="Arial" pitchFamily="34" charset="0"/>
              </a:rPr>
              <a:t>VE YAN ÜRÜN OLARAK</a:t>
            </a:r>
            <a:r>
              <a:rPr lang="tr-TR" sz="2400" b="1" dirty="0">
                <a:solidFill>
                  <a:schemeClr val="bg1"/>
                </a:solidFill>
                <a:latin typeface="Arial" pitchFamily="34" charset="0"/>
                <a:cs typeface="Arial" pitchFamily="34" charset="0"/>
              </a:rPr>
              <a:t> </a:t>
            </a:r>
          </a:p>
          <a:p>
            <a:pPr algn="ctr"/>
            <a:r>
              <a:rPr lang="tr-TR" sz="2400" b="1" dirty="0">
                <a:solidFill>
                  <a:schemeClr val="bg1"/>
                </a:solidFill>
                <a:latin typeface="Arial" pitchFamily="34" charset="0"/>
                <a:cs typeface="Arial" pitchFamily="34" charset="0"/>
              </a:rPr>
              <a:t>SUNİ GÜBRE ÜRETİMİ</a:t>
            </a:r>
          </a:p>
        </p:txBody>
      </p:sp>
      <p:sp>
        <p:nvSpPr>
          <p:cNvPr id="13"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4"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37</a:t>
            </a:fld>
            <a:endParaRPr lang="tr-TR"/>
          </a:p>
        </p:txBody>
      </p:sp>
      <p:sp>
        <p:nvSpPr>
          <p:cNvPr id="15"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120456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l="24506" t="16400" r="22929" b="62600"/>
          <a:stretch>
            <a:fillRect/>
          </a:stretch>
        </p:blipFill>
        <p:spPr bwMode="auto">
          <a:xfrm>
            <a:off x="0" y="332656"/>
            <a:ext cx="6408712" cy="1440160"/>
          </a:xfrm>
          <a:prstGeom prst="rect">
            <a:avLst/>
          </a:prstGeom>
          <a:ln>
            <a:noFill/>
          </a:ln>
          <a:effectLst>
            <a:outerShdw blurRad="190500" algn="tl" rotWithShape="0">
              <a:srgbClr val="000000">
                <a:alpha val="70000"/>
              </a:srgbClr>
            </a:outerShdw>
          </a:effectLst>
        </p:spPr>
      </p:pic>
      <p:pic>
        <p:nvPicPr>
          <p:cNvPr id="14339" name="Picture 3"/>
          <p:cNvPicPr>
            <a:picLocks noChangeAspect="1" noChangeArrowheads="1"/>
          </p:cNvPicPr>
          <p:nvPr/>
        </p:nvPicPr>
        <p:blipFill>
          <a:blip r:embed="rId3" cstate="print"/>
          <a:srcRect l="19879" t="22700" r="18697" b="5901"/>
          <a:stretch>
            <a:fillRect/>
          </a:stretch>
        </p:blipFill>
        <p:spPr bwMode="auto">
          <a:xfrm>
            <a:off x="1691680" y="1700808"/>
            <a:ext cx="6938182" cy="4536504"/>
          </a:xfrm>
          <a:prstGeom prst="rect">
            <a:avLst/>
          </a:prstGeom>
          <a:ln>
            <a:noFill/>
          </a:ln>
          <a:effectLst>
            <a:outerShdw blurRad="190500" algn="tl" rotWithShape="0">
              <a:srgbClr val="000000">
                <a:alpha val="70000"/>
              </a:srgbClr>
            </a:outerShdw>
          </a:effectLst>
        </p:spPr>
      </p:pic>
      <p:pic>
        <p:nvPicPr>
          <p:cNvPr id="14340" name="Picture 4"/>
          <p:cNvPicPr>
            <a:picLocks noChangeAspect="1" noChangeArrowheads="1"/>
          </p:cNvPicPr>
          <p:nvPr/>
        </p:nvPicPr>
        <p:blipFill>
          <a:blip r:embed="rId4" cstate="print"/>
          <a:srcRect l="38188" t="59450" r="21060" b="37400"/>
          <a:stretch>
            <a:fillRect/>
          </a:stretch>
        </p:blipFill>
        <p:spPr bwMode="auto">
          <a:xfrm>
            <a:off x="0" y="0"/>
            <a:ext cx="4968552" cy="216024"/>
          </a:xfrm>
          <a:prstGeom prst="rect">
            <a:avLst/>
          </a:prstGeom>
          <a:ln>
            <a:noFill/>
          </a:ln>
          <a:effectLst>
            <a:outerShdw blurRad="190500" algn="tl" rotWithShape="0">
              <a:srgbClr val="000000">
                <a:alpha val="70000"/>
              </a:srgbClr>
            </a:outerShdw>
          </a:effectLst>
        </p:spPr>
      </p:pic>
      <p:sp>
        <p:nvSpPr>
          <p:cNvPr id="8" name="7 Metin kutusu"/>
          <p:cNvSpPr txBox="1"/>
          <p:nvPr/>
        </p:nvSpPr>
        <p:spPr>
          <a:xfrm rot="20636057">
            <a:off x="5169421" y="491879"/>
            <a:ext cx="3724204" cy="1200329"/>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err="1">
                <a:solidFill>
                  <a:schemeClr val="bg1"/>
                </a:solidFill>
                <a:latin typeface="Arial" pitchFamily="34" charset="0"/>
                <a:cs typeface="Arial" pitchFamily="34" charset="0"/>
              </a:rPr>
              <a:t>HİBRİT</a:t>
            </a:r>
            <a:r>
              <a:rPr lang="tr-TR" sz="2400" b="1" dirty="0">
                <a:solidFill>
                  <a:schemeClr val="bg1"/>
                </a:solidFill>
                <a:latin typeface="Arial" pitchFamily="34" charset="0"/>
                <a:cs typeface="Arial" pitchFamily="34" charset="0"/>
              </a:rPr>
              <a:t> </a:t>
            </a:r>
            <a:r>
              <a:rPr lang="tr-TR" sz="2400" b="1" dirty="0" err="1">
                <a:solidFill>
                  <a:schemeClr val="bg1"/>
                </a:solidFill>
                <a:latin typeface="Arial" pitchFamily="34" charset="0"/>
                <a:cs typeface="Arial" pitchFamily="34" charset="0"/>
              </a:rPr>
              <a:t>BİOGAZ</a:t>
            </a:r>
            <a:r>
              <a:rPr lang="tr-TR" sz="2400" b="1" dirty="0">
                <a:solidFill>
                  <a:schemeClr val="bg1"/>
                </a:solidFill>
                <a:latin typeface="Arial" pitchFamily="34" charset="0"/>
                <a:cs typeface="Arial" pitchFamily="34" charset="0"/>
              </a:rPr>
              <a:t>-ELEKTRON DEMETİ SİSTEMİ</a:t>
            </a:r>
          </a:p>
        </p:txBody>
      </p:sp>
      <p:sp>
        <p:nvSpPr>
          <p:cNvPr id="12"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3"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38</a:t>
            </a:fld>
            <a:endParaRPr lang="tr-TR"/>
          </a:p>
        </p:txBody>
      </p:sp>
      <p:sp>
        <p:nvSpPr>
          <p:cNvPr id="14"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708667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cstate="print"/>
          <a:srcRect l="18600" t="13251" r="29425" b="16400"/>
          <a:stretch>
            <a:fillRect/>
          </a:stretch>
        </p:blipFill>
        <p:spPr bwMode="auto">
          <a:xfrm>
            <a:off x="5076057" y="3760815"/>
            <a:ext cx="4067944" cy="3097185"/>
          </a:xfrm>
          <a:prstGeom prst="rect">
            <a:avLst/>
          </a:prstGeom>
          <a:noFill/>
          <a:ln w="9525">
            <a:noFill/>
            <a:miter lim="800000"/>
            <a:headEnd/>
            <a:tailEnd/>
          </a:ln>
        </p:spPr>
      </p:pic>
      <p:pic>
        <p:nvPicPr>
          <p:cNvPr id="15362" name="Picture 2"/>
          <p:cNvPicPr>
            <a:picLocks noChangeAspect="1" noChangeArrowheads="1"/>
          </p:cNvPicPr>
          <p:nvPr/>
        </p:nvPicPr>
        <p:blipFill>
          <a:blip r:embed="rId3" cstate="print"/>
          <a:srcRect l="38091" t="34250" r="20566" b="62600"/>
          <a:stretch>
            <a:fillRect/>
          </a:stretch>
        </p:blipFill>
        <p:spPr bwMode="auto">
          <a:xfrm>
            <a:off x="0" y="0"/>
            <a:ext cx="5040560" cy="216024"/>
          </a:xfrm>
          <a:prstGeom prst="rect">
            <a:avLst/>
          </a:prstGeom>
          <a:ln>
            <a:noFill/>
          </a:ln>
          <a:effectLst>
            <a:outerShdw blurRad="190500" algn="tl" rotWithShape="0">
              <a:srgbClr val="000000">
                <a:alpha val="70000"/>
              </a:srgbClr>
            </a:outerShdw>
          </a:effectLst>
        </p:spPr>
      </p:pic>
      <p:pic>
        <p:nvPicPr>
          <p:cNvPr id="15363" name="Picture 3"/>
          <p:cNvPicPr>
            <a:picLocks noChangeAspect="1" noChangeArrowheads="1"/>
          </p:cNvPicPr>
          <p:nvPr/>
        </p:nvPicPr>
        <p:blipFill>
          <a:blip r:embed="rId4" cstate="print"/>
          <a:srcRect l="18697" t="14300" r="24603" b="19551"/>
          <a:stretch>
            <a:fillRect/>
          </a:stretch>
        </p:blipFill>
        <p:spPr bwMode="auto">
          <a:xfrm>
            <a:off x="-36512" y="332656"/>
            <a:ext cx="3419872" cy="2244291"/>
          </a:xfrm>
          <a:prstGeom prst="rect">
            <a:avLst/>
          </a:prstGeom>
          <a:ln>
            <a:noFill/>
          </a:ln>
          <a:effectLst>
            <a:outerShdw blurRad="190500" algn="tl" rotWithShape="0">
              <a:srgbClr val="000000">
                <a:alpha val="70000"/>
              </a:srgbClr>
            </a:outerShdw>
          </a:effectLst>
        </p:spPr>
      </p:pic>
      <p:pic>
        <p:nvPicPr>
          <p:cNvPr id="15365" name="Picture 5"/>
          <p:cNvPicPr>
            <a:picLocks noChangeAspect="1" noChangeArrowheads="1"/>
          </p:cNvPicPr>
          <p:nvPr/>
        </p:nvPicPr>
        <p:blipFill>
          <a:blip r:embed="rId5" cstate="print"/>
          <a:srcRect l="19288" t="15350" r="22241" b="13251"/>
          <a:stretch>
            <a:fillRect/>
          </a:stretch>
        </p:blipFill>
        <p:spPr bwMode="auto">
          <a:xfrm>
            <a:off x="-36512" y="3717032"/>
            <a:ext cx="4536504" cy="3115983"/>
          </a:xfrm>
          <a:prstGeom prst="rect">
            <a:avLst/>
          </a:prstGeom>
          <a:ln>
            <a:noFill/>
          </a:ln>
          <a:effectLst>
            <a:outerShdw blurRad="190500" algn="tl" rotWithShape="0">
              <a:srgbClr val="000000">
                <a:alpha val="70000"/>
              </a:srgbClr>
            </a:outerShdw>
          </a:effectLst>
        </p:spPr>
      </p:pic>
      <p:pic>
        <p:nvPicPr>
          <p:cNvPr id="15368" name="Picture 8"/>
          <p:cNvPicPr>
            <a:picLocks noChangeAspect="1" noChangeArrowheads="1"/>
          </p:cNvPicPr>
          <p:nvPr/>
        </p:nvPicPr>
        <p:blipFill>
          <a:blip r:embed="rId6" cstate="print"/>
          <a:srcRect l="38091" t="20600" r="21157" b="76250"/>
          <a:stretch>
            <a:fillRect/>
          </a:stretch>
        </p:blipFill>
        <p:spPr bwMode="auto">
          <a:xfrm>
            <a:off x="4932040" y="3573016"/>
            <a:ext cx="3916211" cy="170270"/>
          </a:xfrm>
          <a:prstGeom prst="rect">
            <a:avLst/>
          </a:prstGeom>
          <a:ln>
            <a:noFill/>
          </a:ln>
          <a:effectLst>
            <a:outerShdw blurRad="190500" algn="tl" rotWithShape="0">
              <a:srgbClr val="000000">
                <a:alpha val="70000"/>
              </a:srgbClr>
            </a:outerShdw>
          </a:effectLst>
        </p:spPr>
      </p:pic>
      <p:pic>
        <p:nvPicPr>
          <p:cNvPr id="15364" name="Picture 4"/>
          <p:cNvPicPr>
            <a:picLocks noChangeAspect="1" noChangeArrowheads="1"/>
          </p:cNvPicPr>
          <p:nvPr/>
        </p:nvPicPr>
        <p:blipFill>
          <a:blip r:embed="rId7" cstate="print"/>
          <a:srcRect l="19288" t="14300" r="25194" b="23751"/>
          <a:stretch>
            <a:fillRect/>
          </a:stretch>
        </p:blipFill>
        <p:spPr bwMode="auto">
          <a:xfrm>
            <a:off x="3275856" y="476672"/>
            <a:ext cx="4703709" cy="2952328"/>
          </a:xfrm>
          <a:prstGeom prst="rect">
            <a:avLst/>
          </a:prstGeom>
          <a:ln>
            <a:noFill/>
          </a:ln>
          <a:effectLst>
            <a:outerShdw blurRad="190500" algn="tl" rotWithShape="0">
              <a:srgbClr val="000000">
                <a:alpha val="70000"/>
              </a:srgbClr>
            </a:outerShdw>
          </a:effectLst>
        </p:spPr>
      </p:pic>
      <p:pic>
        <p:nvPicPr>
          <p:cNvPr id="10" name="Picture 6"/>
          <p:cNvPicPr>
            <a:picLocks noChangeAspect="1" noChangeArrowheads="1"/>
          </p:cNvPicPr>
          <p:nvPr/>
        </p:nvPicPr>
        <p:blipFill>
          <a:blip r:embed="rId8" cstate="print"/>
          <a:srcRect l="21060" t="30050" r="51976" b="34250"/>
          <a:stretch>
            <a:fillRect/>
          </a:stretch>
        </p:blipFill>
        <p:spPr bwMode="auto">
          <a:xfrm>
            <a:off x="0" y="2564904"/>
            <a:ext cx="2223864" cy="1656184"/>
          </a:xfrm>
          <a:prstGeom prst="rect">
            <a:avLst/>
          </a:prstGeom>
          <a:ln>
            <a:noFill/>
          </a:ln>
          <a:effectLst>
            <a:outerShdw blurRad="190500" algn="tl" rotWithShape="0">
              <a:srgbClr val="000000">
                <a:alpha val="70000"/>
              </a:srgbClr>
            </a:outerShdw>
          </a:effectLst>
        </p:spPr>
      </p:pic>
      <p:pic>
        <p:nvPicPr>
          <p:cNvPr id="15366" name="Picture 6"/>
          <p:cNvPicPr>
            <a:picLocks noChangeAspect="1" noChangeArrowheads="1"/>
          </p:cNvPicPr>
          <p:nvPr/>
        </p:nvPicPr>
        <p:blipFill>
          <a:blip r:embed="rId8" cstate="print"/>
          <a:srcRect l="49872" t="30050" r="22241" b="34250"/>
          <a:stretch>
            <a:fillRect/>
          </a:stretch>
        </p:blipFill>
        <p:spPr bwMode="auto">
          <a:xfrm>
            <a:off x="2199972" y="2636912"/>
            <a:ext cx="2300020" cy="1656184"/>
          </a:xfrm>
          <a:prstGeom prst="rect">
            <a:avLst/>
          </a:prstGeom>
          <a:ln>
            <a:noFill/>
          </a:ln>
          <a:effectLst>
            <a:outerShdw blurRad="190500" algn="tl" rotWithShape="0">
              <a:srgbClr val="000000">
                <a:alpha val="70000"/>
              </a:srgbClr>
            </a:outerShdw>
          </a:effectLst>
        </p:spPr>
      </p:pic>
      <p:sp>
        <p:nvSpPr>
          <p:cNvPr id="14" name="13 Metin kutusu"/>
          <p:cNvSpPr txBox="1"/>
          <p:nvPr/>
        </p:nvSpPr>
        <p:spPr>
          <a:xfrm rot="20636057">
            <a:off x="4846594" y="1859732"/>
            <a:ext cx="3318214" cy="2308324"/>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buFont typeface="Arial" pitchFamily="34" charset="0"/>
              <a:buChar char="•"/>
            </a:pPr>
            <a:r>
              <a:rPr lang="tr-TR" sz="2400" b="1" dirty="0">
                <a:solidFill>
                  <a:schemeClr val="bg1"/>
                </a:solidFill>
                <a:latin typeface="Arial" pitchFamily="34" charset="0"/>
                <a:cs typeface="Arial" pitchFamily="34" charset="0"/>
              </a:rPr>
              <a:t>STERİLİZASYON</a:t>
            </a:r>
          </a:p>
          <a:p>
            <a:pPr>
              <a:buFont typeface="Arial" pitchFamily="34" charset="0"/>
              <a:buChar char="•"/>
            </a:pPr>
            <a:r>
              <a:rPr lang="tr-TR" sz="2400" b="1" dirty="0">
                <a:solidFill>
                  <a:schemeClr val="bg1"/>
                </a:solidFill>
                <a:latin typeface="Arial" pitchFamily="34" charset="0"/>
                <a:cs typeface="Arial" pitchFamily="34" charset="0"/>
              </a:rPr>
              <a:t>KURUTMA</a:t>
            </a:r>
          </a:p>
          <a:p>
            <a:pPr>
              <a:buFont typeface="Arial" pitchFamily="34" charset="0"/>
              <a:buChar char="•"/>
            </a:pPr>
            <a:r>
              <a:rPr lang="tr-TR" sz="2400" b="1" dirty="0">
                <a:solidFill>
                  <a:schemeClr val="bg1"/>
                </a:solidFill>
                <a:latin typeface="Arial" pitchFamily="34" charset="0"/>
                <a:cs typeface="Arial" pitchFamily="34" charset="0"/>
              </a:rPr>
              <a:t>KAPLAMA</a:t>
            </a:r>
          </a:p>
          <a:p>
            <a:pPr>
              <a:buFont typeface="Arial" pitchFamily="34" charset="0"/>
              <a:buChar char="•"/>
            </a:pPr>
            <a:r>
              <a:rPr lang="tr-TR" sz="2400" b="1" dirty="0">
                <a:solidFill>
                  <a:schemeClr val="bg1"/>
                </a:solidFill>
                <a:latin typeface="Arial" pitchFamily="34" charset="0"/>
                <a:cs typeface="Arial" pitchFamily="34" charset="0"/>
              </a:rPr>
              <a:t>GÜÇLENDİRME</a:t>
            </a:r>
          </a:p>
          <a:p>
            <a:pPr>
              <a:buFont typeface="Arial" pitchFamily="34" charset="0"/>
              <a:buChar char="•"/>
            </a:pPr>
            <a:r>
              <a:rPr lang="tr-TR" sz="2400" b="1" dirty="0">
                <a:solidFill>
                  <a:schemeClr val="bg1"/>
                </a:solidFill>
                <a:latin typeface="Arial" pitchFamily="34" charset="0"/>
                <a:cs typeface="Arial" pitchFamily="34" charset="0"/>
              </a:rPr>
              <a:t>ÇAPRAZ BAĞLAMA</a:t>
            </a:r>
          </a:p>
          <a:p>
            <a:pPr>
              <a:buFont typeface="Arial" pitchFamily="34" charset="0"/>
              <a:buChar char="•"/>
            </a:pPr>
            <a:r>
              <a:rPr lang="tr-TR" sz="2400" b="1" dirty="0">
                <a:solidFill>
                  <a:schemeClr val="bg1"/>
                </a:solidFill>
                <a:latin typeface="Arial" pitchFamily="34" charset="0"/>
                <a:cs typeface="Arial" pitchFamily="34" charset="0"/>
              </a:rPr>
              <a:t>YAPIŞTIRMA</a:t>
            </a:r>
          </a:p>
        </p:txBody>
      </p:sp>
      <p:pic>
        <p:nvPicPr>
          <p:cNvPr id="15367" name="Picture 7"/>
          <p:cNvPicPr>
            <a:picLocks noChangeAspect="1" noChangeArrowheads="1"/>
          </p:cNvPicPr>
          <p:nvPr/>
        </p:nvPicPr>
        <p:blipFill>
          <a:blip r:embed="rId9" cstate="print"/>
          <a:srcRect l="61812" t="82550" r="22241" b="5900"/>
          <a:stretch>
            <a:fillRect/>
          </a:stretch>
        </p:blipFill>
        <p:spPr bwMode="auto">
          <a:xfrm>
            <a:off x="7199784" y="0"/>
            <a:ext cx="1944216" cy="7920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3687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2 Metin kutusu"/>
          <p:cNvSpPr txBox="1">
            <a:spLocks noChangeArrowheads="1"/>
          </p:cNvSpPr>
          <p:nvPr/>
        </p:nvSpPr>
        <p:spPr bwMode="auto">
          <a:xfrm rot="-5400000">
            <a:off x="-2793999" y="3017837"/>
            <a:ext cx="6265862" cy="461963"/>
          </a:xfrm>
          <a:prstGeom prst="rect">
            <a:avLst/>
          </a:prstGeom>
          <a:noFill/>
          <a:ln w="9525">
            <a:noFill/>
            <a:miter lim="800000"/>
            <a:headEnd/>
            <a:tailEnd/>
          </a:ln>
        </p:spPr>
        <p:txBody>
          <a:bodyPr>
            <a:spAutoFit/>
          </a:bodyPr>
          <a:lstStyle/>
          <a:p>
            <a:r>
              <a:rPr lang="tr-TR" sz="2400">
                <a:solidFill>
                  <a:schemeClr val="bg1"/>
                </a:solidFill>
              </a:rPr>
              <a:t>http://www.interactions.org/beacons/tr/home</a:t>
            </a:r>
          </a:p>
        </p:txBody>
      </p:sp>
      <p:sp>
        <p:nvSpPr>
          <p:cNvPr id="4" name="3 Veri Yer Tutucusu"/>
          <p:cNvSpPr>
            <a:spLocks noGrp="1"/>
          </p:cNvSpPr>
          <p:nvPr>
            <p:ph type="dt" sz="half" idx="10"/>
          </p:nvPr>
        </p:nvSpPr>
        <p:spPr/>
        <p:txBody>
          <a:bodyPr/>
          <a:lstStyle/>
          <a:p>
            <a:r>
              <a:rPr lang="tr-TR" smtClean="0"/>
              <a:t>TTP10- CERN</a:t>
            </a:r>
            <a:endParaRPr lang="tr-TR"/>
          </a:p>
        </p:txBody>
      </p:sp>
      <p:sp>
        <p:nvSpPr>
          <p:cNvPr id="5" name="4 Slayt Numarası Yer Tutucusu"/>
          <p:cNvSpPr>
            <a:spLocks noGrp="1"/>
          </p:cNvSpPr>
          <p:nvPr>
            <p:ph type="sldNum" sz="quarter" idx="12"/>
          </p:nvPr>
        </p:nvSpPr>
        <p:spPr/>
        <p:txBody>
          <a:bodyPr/>
          <a:lstStyle/>
          <a:p>
            <a:fld id="{52BC141D-2607-48E4-950F-B7461F5E6D62}" type="slidenum">
              <a:rPr lang="tr-TR" smtClean="0"/>
              <a:pPr/>
              <a:t>4</a:t>
            </a:fld>
            <a:endParaRPr lang="tr-TR"/>
          </a:p>
        </p:txBody>
      </p:sp>
      <p:sp>
        <p:nvSpPr>
          <p:cNvPr id="6" name="5 Altbilgi Yer Tutucusu"/>
          <p:cNvSpPr>
            <a:spLocks noGrp="1"/>
          </p:cNvSpPr>
          <p:nvPr>
            <p:ph type="ftr" sz="quarter" idx="11"/>
          </p:nvPr>
        </p:nvSpPr>
        <p:spPr/>
        <p:txBody>
          <a:bodyPr/>
          <a:lstStyle/>
          <a:p>
            <a:r>
              <a:rPr lang="tr-TR" smtClean="0"/>
              <a:t>Serkant Ali Çetin - İstanbul Bilgi Üniversitesi</a:t>
            </a:r>
            <a:endParaRPr lang="tr-TR"/>
          </a:p>
        </p:txBody>
      </p:sp>
      <p:pic>
        <p:nvPicPr>
          <p:cNvPr id="29698" name="Picture 2"/>
          <p:cNvPicPr>
            <a:picLocks noChangeAspect="1" noChangeArrowheads="1"/>
          </p:cNvPicPr>
          <p:nvPr/>
        </p:nvPicPr>
        <p:blipFill>
          <a:blip r:embed="rId2" cstate="print"/>
          <a:srcRect/>
          <a:stretch>
            <a:fillRect/>
          </a:stretch>
        </p:blipFill>
        <p:spPr bwMode="auto">
          <a:xfrm>
            <a:off x="0" y="-27384"/>
            <a:ext cx="9324975" cy="6954838"/>
          </a:xfrm>
          <a:prstGeom prst="rect">
            <a:avLst/>
          </a:prstGeom>
          <a:noFill/>
          <a:ln w="9525">
            <a:noFill/>
            <a:miter lim="800000"/>
            <a:headEnd/>
            <a:tailEnd/>
          </a:ln>
        </p:spPr>
      </p:pic>
      <p:sp>
        <p:nvSpPr>
          <p:cNvPr id="2" name="Rectangle 1"/>
          <p:cNvSpPr/>
          <p:nvPr/>
        </p:nvSpPr>
        <p:spPr>
          <a:xfrm>
            <a:off x="2719858" y="0"/>
            <a:ext cx="3704284" cy="369332"/>
          </a:xfrm>
          <a:prstGeom prst="rect">
            <a:avLst/>
          </a:prstGeom>
        </p:spPr>
        <p:txBody>
          <a:bodyPr wrap="none">
            <a:spAutoFit/>
          </a:bodyPr>
          <a:lstStyle/>
          <a:p>
            <a:r>
              <a:rPr lang="en-US" dirty="0">
                <a:solidFill>
                  <a:schemeClr val="bg1"/>
                </a:solidFill>
              </a:rPr>
              <a:t>https://www.interactions.org/reports</a:t>
            </a:r>
            <a:endParaRPr lang="tr-TR"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l="38091" t="15350" r="20566" b="81500"/>
          <a:stretch>
            <a:fillRect/>
          </a:stretch>
        </p:blipFill>
        <p:spPr bwMode="auto">
          <a:xfrm>
            <a:off x="0" y="0"/>
            <a:ext cx="5040560" cy="216024"/>
          </a:xfrm>
          <a:prstGeom prst="rect">
            <a:avLst/>
          </a:prstGeom>
          <a:ln>
            <a:noFill/>
          </a:ln>
          <a:effectLst>
            <a:outerShdw blurRad="190500" algn="tl" rotWithShape="0">
              <a:srgbClr val="000000">
                <a:alpha val="70000"/>
              </a:srgbClr>
            </a:outerShdw>
          </a:effectLst>
        </p:spPr>
      </p:pic>
      <p:pic>
        <p:nvPicPr>
          <p:cNvPr id="16387" name="Picture 3"/>
          <p:cNvPicPr>
            <a:picLocks noChangeAspect="1" noChangeArrowheads="1"/>
          </p:cNvPicPr>
          <p:nvPr/>
        </p:nvPicPr>
        <p:blipFill>
          <a:blip r:embed="rId3" cstate="print"/>
          <a:srcRect l="72443" t="16400" r="11019" b="74150"/>
          <a:stretch>
            <a:fillRect/>
          </a:stretch>
        </p:blipFill>
        <p:spPr bwMode="auto">
          <a:xfrm>
            <a:off x="7127776" y="0"/>
            <a:ext cx="2016224" cy="648072"/>
          </a:xfrm>
          <a:prstGeom prst="rect">
            <a:avLst/>
          </a:prstGeom>
          <a:ln>
            <a:noFill/>
          </a:ln>
          <a:effectLst>
            <a:outerShdw blurRad="190500" algn="tl" rotWithShape="0">
              <a:srgbClr val="000000">
                <a:alpha val="70000"/>
              </a:srgbClr>
            </a:outerShdw>
          </a:effectLst>
        </p:spPr>
      </p:pic>
      <p:pic>
        <p:nvPicPr>
          <p:cNvPr id="16388" name="Picture 4"/>
          <p:cNvPicPr>
            <a:picLocks noChangeAspect="1" noChangeArrowheads="1"/>
          </p:cNvPicPr>
          <p:nvPr/>
        </p:nvPicPr>
        <p:blipFill>
          <a:blip r:embed="rId4" cstate="print"/>
          <a:srcRect l="8657" t="23750" r="26966" b="27950"/>
          <a:stretch>
            <a:fillRect/>
          </a:stretch>
        </p:blipFill>
        <p:spPr bwMode="auto">
          <a:xfrm>
            <a:off x="35496" y="260648"/>
            <a:ext cx="4752528" cy="2005654"/>
          </a:xfrm>
          <a:prstGeom prst="rect">
            <a:avLst/>
          </a:prstGeom>
          <a:ln>
            <a:noFill/>
          </a:ln>
          <a:effectLst>
            <a:outerShdw blurRad="190500" algn="tl" rotWithShape="0">
              <a:srgbClr val="000000">
                <a:alpha val="70000"/>
              </a:srgbClr>
            </a:outerShdw>
          </a:effectLst>
        </p:spPr>
      </p:pic>
      <p:pic>
        <p:nvPicPr>
          <p:cNvPr id="16389" name="Picture 5"/>
          <p:cNvPicPr>
            <a:picLocks noChangeAspect="1" noChangeArrowheads="1"/>
          </p:cNvPicPr>
          <p:nvPr/>
        </p:nvPicPr>
        <p:blipFill>
          <a:blip r:embed="rId5" cstate="print"/>
          <a:srcRect l="8657" t="10101" r="13972" b="11150"/>
          <a:stretch>
            <a:fillRect/>
          </a:stretch>
        </p:blipFill>
        <p:spPr bwMode="auto">
          <a:xfrm>
            <a:off x="4741911" y="980728"/>
            <a:ext cx="4402089" cy="2520280"/>
          </a:xfrm>
          <a:prstGeom prst="rect">
            <a:avLst/>
          </a:prstGeom>
          <a:ln>
            <a:noFill/>
          </a:ln>
          <a:effectLst>
            <a:outerShdw blurRad="190500" algn="tl" rotWithShape="0">
              <a:srgbClr val="000000">
                <a:alpha val="70000"/>
              </a:srgbClr>
            </a:outerShdw>
          </a:effectLst>
        </p:spPr>
      </p:pic>
      <p:pic>
        <p:nvPicPr>
          <p:cNvPr id="10" name="Picture 6"/>
          <p:cNvPicPr>
            <a:picLocks noChangeAspect="1" noChangeArrowheads="1"/>
          </p:cNvPicPr>
          <p:nvPr/>
        </p:nvPicPr>
        <p:blipFill>
          <a:blip r:embed="rId6" cstate="print"/>
          <a:srcRect l="48750" t="18379" r="9838" b="8001"/>
          <a:stretch>
            <a:fillRect/>
          </a:stretch>
        </p:blipFill>
        <p:spPr bwMode="auto">
          <a:xfrm>
            <a:off x="107504" y="2564904"/>
            <a:ext cx="3496072" cy="3496072"/>
          </a:xfrm>
          <a:prstGeom prst="rect">
            <a:avLst/>
          </a:prstGeom>
          <a:ln>
            <a:noFill/>
          </a:ln>
          <a:effectLst>
            <a:outerShdw blurRad="190500" algn="tl" rotWithShape="0">
              <a:srgbClr val="000000">
                <a:alpha val="70000"/>
              </a:srgbClr>
            </a:outerShdw>
          </a:effectLst>
        </p:spPr>
      </p:pic>
      <p:pic>
        <p:nvPicPr>
          <p:cNvPr id="11" name="Picture 6"/>
          <p:cNvPicPr>
            <a:picLocks noChangeAspect="1" noChangeArrowheads="1"/>
          </p:cNvPicPr>
          <p:nvPr/>
        </p:nvPicPr>
        <p:blipFill>
          <a:blip r:embed="rId6" cstate="print"/>
          <a:srcRect l="8657" t="10101" r="35826" b="83599"/>
          <a:stretch>
            <a:fillRect/>
          </a:stretch>
        </p:blipFill>
        <p:spPr bwMode="auto">
          <a:xfrm>
            <a:off x="-108520" y="4797152"/>
            <a:ext cx="4512501" cy="288032"/>
          </a:xfrm>
          <a:prstGeom prst="rect">
            <a:avLst/>
          </a:prstGeom>
          <a:ln>
            <a:noFill/>
          </a:ln>
          <a:effectLst>
            <a:outerShdw blurRad="190500" algn="tl" rotWithShape="0">
              <a:srgbClr val="000000">
                <a:alpha val="70000"/>
              </a:srgbClr>
            </a:outerShdw>
          </a:effectLst>
        </p:spPr>
      </p:pic>
      <p:pic>
        <p:nvPicPr>
          <p:cNvPr id="16390" name="Picture 6"/>
          <p:cNvPicPr>
            <a:picLocks noChangeAspect="1" noChangeArrowheads="1"/>
          </p:cNvPicPr>
          <p:nvPr/>
        </p:nvPicPr>
        <p:blipFill>
          <a:blip r:embed="rId6" cstate="print"/>
          <a:srcRect l="8657" t="21651" r="64175" b="59450"/>
          <a:stretch>
            <a:fillRect/>
          </a:stretch>
        </p:blipFill>
        <p:spPr bwMode="auto">
          <a:xfrm>
            <a:off x="2267744" y="5445224"/>
            <a:ext cx="2160240" cy="845311"/>
          </a:xfrm>
          <a:prstGeom prst="rect">
            <a:avLst/>
          </a:prstGeom>
          <a:ln>
            <a:noFill/>
          </a:ln>
          <a:effectLst>
            <a:outerShdw blurRad="190500" algn="tl" rotWithShape="0">
              <a:srgbClr val="000000">
                <a:alpha val="70000"/>
              </a:srgbClr>
            </a:outerShdw>
          </a:effectLst>
        </p:spPr>
      </p:pic>
      <p:pic>
        <p:nvPicPr>
          <p:cNvPr id="16391" name="Picture 7"/>
          <p:cNvPicPr>
            <a:picLocks noChangeAspect="1" noChangeArrowheads="1"/>
          </p:cNvPicPr>
          <p:nvPr/>
        </p:nvPicPr>
        <p:blipFill>
          <a:blip r:embed="rId7" cstate="print"/>
          <a:srcRect l="6885" t="10101" r="49409" b="15350"/>
          <a:stretch>
            <a:fillRect/>
          </a:stretch>
        </p:blipFill>
        <p:spPr bwMode="auto">
          <a:xfrm>
            <a:off x="4716016" y="3528392"/>
            <a:ext cx="3348736" cy="3212976"/>
          </a:xfrm>
          <a:prstGeom prst="rect">
            <a:avLst/>
          </a:prstGeom>
          <a:ln>
            <a:noFill/>
          </a:ln>
          <a:effectLst>
            <a:outerShdw blurRad="190500" algn="tl" rotWithShape="0">
              <a:srgbClr val="000000">
                <a:alpha val="70000"/>
              </a:srgbClr>
            </a:outerShdw>
          </a:effectLst>
        </p:spPr>
      </p:pic>
      <p:sp>
        <p:nvSpPr>
          <p:cNvPr id="13" name="12 Metin kutusu"/>
          <p:cNvSpPr txBox="1"/>
          <p:nvPr/>
        </p:nvSpPr>
        <p:spPr>
          <a:xfrm rot="20636057">
            <a:off x="3339020" y="3215222"/>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YÜZEY ARITMA</a:t>
            </a:r>
          </a:p>
        </p:txBody>
      </p:sp>
      <p:sp>
        <p:nvSpPr>
          <p:cNvPr id="17"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8"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40</a:t>
            </a:fld>
            <a:endParaRPr lang="tr-TR"/>
          </a:p>
        </p:txBody>
      </p:sp>
      <p:sp>
        <p:nvSpPr>
          <p:cNvPr id="19"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82478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p:cNvPicPr>
            <a:picLocks noChangeAspect="1" noChangeArrowheads="1"/>
          </p:cNvPicPr>
          <p:nvPr/>
        </p:nvPicPr>
        <p:blipFill>
          <a:blip r:embed="rId2" cstate="print"/>
          <a:srcRect l="21853" t="34250" r="22629" b="20600"/>
          <a:stretch>
            <a:fillRect/>
          </a:stretch>
        </p:blipFill>
        <p:spPr bwMode="auto">
          <a:xfrm>
            <a:off x="107504" y="404665"/>
            <a:ext cx="3456384" cy="1581112"/>
          </a:xfrm>
          <a:prstGeom prst="rect">
            <a:avLst/>
          </a:prstGeom>
          <a:ln>
            <a:noFill/>
          </a:ln>
          <a:effectLst>
            <a:outerShdw blurRad="190500" algn="tl" rotWithShape="0">
              <a:srgbClr val="000000">
                <a:alpha val="70000"/>
              </a:srgbClr>
            </a:outerShdw>
          </a:effectLst>
        </p:spPr>
      </p:pic>
      <p:pic>
        <p:nvPicPr>
          <p:cNvPr id="17415" name="Picture 7"/>
          <p:cNvPicPr>
            <a:picLocks noChangeAspect="1" noChangeArrowheads="1"/>
          </p:cNvPicPr>
          <p:nvPr/>
        </p:nvPicPr>
        <p:blipFill>
          <a:blip r:embed="rId3" cstate="print"/>
          <a:srcRect l="38188" t="26900" r="21060" b="69950"/>
          <a:stretch>
            <a:fillRect/>
          </a:stretch>
        </p:blipFill>
        <p:spPr bwMode="auto">
          <a:xfrm>
            <a:off x="0" y="0"/>
            <a:ext cx="4968552" cy="216024"/>
          </a:xfrm>
          <a:prstGeom prst="rect">
            <a:avLst/>
          </a:prstGeom>
          <a:ln>
            <a:noFill/>
          </a:ln>
          <a:effectLst>
            <a:outerShdw blurRad="190500" algn="tl" rotWithShape="0">
              <a:srgbClr val="000000">
                <a:alpha val="70000"/>
              </a:srgbClr>
            </a:outerShdw>
          </a:effectLst>
        </p:spPr>
      </p:pic>
      <p:pic>
        <p:nvPicPr>
          <p:cNvPr id="17413" name="Picture 5"/>
          <p:cNvPicPr>
            <a:picLocks noChangeAspect="1" noChangeArrowheads="1"/>
          </p:cNvPicPr>
          <p:nvPr/>
        </p:nvPicPr>
        <p:blipFill>
          <a:blip r:embed="rId4" cstate="print"/>
          <a:srcRect l="19288" t="14731" r="28147" b="44750"/>
          <a:stretch>
            <a:fillRect/>
          </a:stretch>
        </p:blipFill>
        <p:spPr bwMode="auto">
          <a:xfrm>
            <a:off x="179511" y="2112629"/>
            <a:ext cx="4862823" cy="2108459"/>
          </a:xfrm>
          <a:prstGeom prst="rect">
            <a:avLst/>
          </a:prstGeom>
          <a:ln>
            <a:noFill/>
          </a:ln>
          <a:effectLst>
            <a:outerShdw blurRad="190500" algn="tl" rotWithShape="0">
              <a:srgbClr val="000000">
                <a:alpha val="70000"/>
              </a:srgbClr>
            </a:outerShdw>
          </a:effectLst>
        </p:spPr>
      </p:pic>
      <p:pic>
        <p:nvPicPr>
          <p:cNvPr id="17414" name="Picture 6"/>
          <p:cNvPicPr>
            <a:picLocks noChangeAspect="1" noChangeArrowheads="1"/>
          </p:cNvPicPr>
          <p:nvPr/>
        </p:nvPicPr>
        <p:blipFill>
          <a:blip r:embed="rId5" cstate="print"/>
          <a:srcRect l="17516" t="15350" r="21060" b="9051"/>
          <a:stretch>
            <a:fillRect/>
          </a:stretch>
        </p:blipFill>
        <p:spPr bwMode="auto">
          <a:xfrm>
            <a:off x="4716016" y="3711493"/>
            <a:ext cx="3960440" cy="2741843"/>
          </a:xfrm>
          <a:prstGeom prst="rect">
            <a:avLst/>
          </a:prstGeom>
          <a:ln>
            <a:noFill/>
          </a:ln>
          <a:effectLst>
            <a:outerShdw blurRad="190500" algn="tl" rotWithShape="0">
              <a:srgbClr val="000000">
                <a:alpha val="70000"/>
              </a:srgbClr>
            </a:outerShdw>
          </a:effectLst>
        </p:spPr>
      </p:pic>
      <p:pic>
        <p:nvPicPr>
          <p:cNvPr id="17412" name="Picture 4"/>
          <p:cNvPicPr>
            <a:picLocks noChangeAspect="1" noChangeArrowheads="1"/>
          </p:cNvPicPr>
          <p:nvPr/>
        </p:nvPicPr>
        <p:blipFill>
          <a:blip r:embed="rId6" cstate="print"/>
          <a:srcRect l="21650" t="30050" r="22241" b="41600"/>
          <a:stretch>
            <a:fillRect/>
          </a:stretch>
        </p:blipFill>
        <p:spPr bwMode="auto">
          <a:xfrm>
            <a:off x="3275856" y="1194478"/>
            <a:ext cx="5835315" cy="1658458"/>
          </a:xfrm>
          <a:prstGeom prst="rect">
            <a:avLst/>
          </a:prstGeom>
          <a:ln>
            <a:noFill/>
          </a:ln>
          <a:effectLst>
            <a:outerShdw blurRad="190500" algn="tl" rotWithShape="0">
              <a:srgbClr val="000000">
                <a:alpha val="70000"/>
              </a:srgbClr>
            </a:outerShdw>
          </a:effectLst>
        </p:spPr>
      </p:pic>
      <p:sp>
        <p:nvSpPr>
          <p:cNvPr id="10" name="9 Metin kutusu"/>
          <p:cNvSpPr txBox="1"/>
          <p:nvPr/>
        </p:nvSpPr>
        <p:spPr>
          <a:xfrm rot="20636057">
            <a:off x="632918" y="4938282"/>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TOHUM IŞINLAMA</a:t>
            </a:r>
          </a:p>
        </p:txBody>
      </p:sp>
      <p:sp>
        <p:nvSpPr>
          <p:cNvPr id="11" name="10 Sağ Ok"/>
          <p:cNvSpPr/>
          <p:nvPr/>
        </p:nvSpPr>
        <p:spPr>
          <a:xfrm rot="3241772">
            <a:off x="6606546" y="4191463"/>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6"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41</a:t>
            </a:fld>
            <a:endParaRPr lang="tr-TR"/>
          </a:p>
        </p:txBody>
      </p:sp>
      <p:sp>
        <p:nvSpPr>
          <p:cNvPr id="17"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184486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l="35578" t="14384" r="35691" b="82050"/>
          <a:stretch>
            <a:fillRect/>
          </a:stretch>
        </p:blipFill>
        <p:spPr bwMode="auto">
          <a:xfrm rot="20357709">
            <a:off x="-29253" y="2199273"/>
            <a:ext cx="3245351" cy="226571"/>
          </a:xfrm>
          <a:prstGeom prst="rect">
            <a:avLst/>
          </a:prstGeom>
          <a:ln>
            <a:noFill/>
          </a:ln>
          <a:effectLst>
            <a:outerShdw blurRad="190500" algn="tl" rotWithShape="0">
              <a:srgbClr val="000000">
                <a:alpha val="70000"/>
              </a:srgbClr>
            </a:outerShdw>
          </a:effectLst>
        </p:spPr>
      </p:pic>
      <p:pic>
        <p:nvPicPr>
          <p:cNvPr id="18434" name="Picture 2"/>
          <p:cNvPicPr>
            <a:picLocks noChangeAspect="1" noChangeArrowheads="1"/>
          </p:cNvPicPr>
          <p:nvPr/>
        </p:nvPicPr>
        <p:blipFill>
          <a:blip r:embed="rId2" cstate="print"/>
          <a:srcRect l="21553" t="21887" r="25000" b="15350"/>
          <a:stretch>
            <a:fillRect/>
          </a:stretch>
        </p:blipFill>
        <p:spPr bwMode="auto">
          <a:xfrm>
            <a:off x="2779882" y="17239"/>
            <a:ext cx="6364119" cy="4203849"/>
          </a:xfrm>
          <a:prstGeom prst="rect">
            <a:avLst/>
          </a:prstGeom>
          <a:ln>
            <a:noFill/>
          </a:ln>
          <a:effectLst>
            <a:outerShdw blurRad="190500" algn="tl" rotWithShape="0">
              <a:srgbClr val="000000">
                <a:alpha val="70000"/>
              </a:srgbClr>
            </a:outerShdw>
          </a:effectLst>
        </p:spPr>
      </p:pic>
      <p:pic>
        <p:nvPicPr>
          <p:cNvPr id="18435" name="Picture 3"/>
          <p:cNvPicPr>
            <a:picLocks noChangeAspect="1" noChangeArrowheads="1"/>
          </p:cNvPicPr>
          <p:nvPr/>
        </p:nvPicPr>
        <p:blipFill>
          <a:blip r:embed="rId3" cstate="print"/>
          <a:srcRect l="20469" t="22300" r="23422" b="14300"/>
          <a:stretch>
            <a:fillRect/>
          </a:stretch>
        </p:blipFill>
        <p:spPr bwMode="auto">
          <a:xfrm>
            <a:off x="0" y="4149080"/>
            <a:ext cx="4305087" cy="2736304"/>
          </a:xfrm>
          <a:prstGeom prst="rect">
            <a:avLst/>
          </a:prstGeom>
          <a:ln>
            <a:noFill/>
          </a:ln>
          <a:effectLst>
            <a:outerShdw blurRad="190500" algn="tl" rotWithShape="0">
              <a:srgbClr val="000000">
                <a:alpha val="70000"/>
              </a:srgbClr>
            </a:outerShdw>
          </a:effectLst>
        </p:spPr>
      </p:pic>
      <p:pic>
        <p:nvPicPr>
          <p:cNvPr id="7" name="Picture 3"/>
          <p:cNvPicPr>
            <a:picLocks noChangeAspect="1" noChangeArrowheads="1"/>
          </p:cNvPicPr>
          <p:nvPr/>
        </p:nvPicPr>
        <p:blipFill>
          <a:blip r:embed="rId3" cstate="print"/>
          <a:srcRect l="19420" t="10101" r="23422" b="82441"/>
          <a:stretch>
            <a:fillRect/>
          </a:stretch>
        </p:blipFill>
        <p:spPr bwMode="auto">
          <a:xfrm>
            <a:off x="3923928" y="5373216"/>
            <a:ext cx="3923928" cy="288032"/>
          </a:xfrm>
          <a:prstGeom prst="rect">
            <a:avLst/>
          </a:prstGeom>
          <a:ln>
            <a:noFill/>
          </a:ln>
          <a:effectLst>
            <a:outerShdw blurRad="190500" algn="tl" rotWithShape="0">
              <a:srgbClr val="000000">
                <a:alpha val="70000"/>
              </a:srgbClr>
            </a:outerShdw>
          </a:effectLst>
        </p:spPr>
      </p:pic>
      <p:pic>
        <p:nvPicPr>
          <p:cNvPr id="18436" name="Picture 4"/>
          <p:cNvPicPr>
            <a:picLocks noChangeAspect="1" noChangeArrowheads="1"/>
          </p:cNvPicPr>
          <p:nvPr/>
        </p:nvPicPr>
        <p:blipFill>
          <a:blip r:embed="rId4" cstate="print"/>
          <a:srcRect l="38188" t="44750" r="20469" b="52100"/>
          <a:stretch>
            <a:fillRect/>
          </a:stretch>
        </p:blipFill>
        <p:spPr bwMode="auto">
          <a:xfrm>
            <a:off x="4103440" y="4581128"/>
            <a:ext cx="5040560" cy="216024"/>
          </a:xfrm>
          <a:prstGeom prst="rect">
            <a:avLst/>
          </a:prstGeom>
          <a:ln>
            <a:noFill/>
          </a:ln>
          <a:effectLst>
            <a:outerShdw blurRad="190500" algn="tl" rotWithShape="0">
              <a:srgbClr val="000000">
                <a:alpha val="70000"/>
              </a:srgbClr>
            </a:outerShdw>
          </a:effectLst>
        </p:spPr>
      </p:pic>
      <p:sp>
        <p:nvSpPr>
          <p:cNvPr id="10" name="9 Metin kutusu"/>
          <p:cNvSpPr txBox="1"/>
          <p:nvPr/>
        </p:nvSpPr>
        <p:spPr>
          <a:xfrm rot="20290571">
            <a:off x="-14671" y="730359"/>
            <a:ext cx="4284019" cy="830997"/>
          </a:xfrm>
          <a:prstGeom prst="rect">
            <a:avLst/>
          </a:prstGeom>
          <a:solidFill>
            <a:schemeClr val="bg1">
              <a:lumMod val="50000"/>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E-DEMETİ, GAMMA, X-IŞINI KARŞILAŞTIRMASI</a:t>
            </a:r>
          </a:p>
        </p:txBody>
      </p:sp>
      <p:sp>
        <p:nvSpPr>
          <p:cNvPr id="14"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5"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42</a:t>
            </a:fld>
            <a:endParaRPr lang="tr-TR"/>
          </a:p>
        </p:txBody>
      </p:sp>
      <p:sp>
        <p:nvSpPr>
          <p:cNvPr id="16"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185212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l="19781" t="25850" r="21157" b="16401"/>
          <a:stretch>
            <a:fillRect/>
          </a:stretch>
        </p:blipFill>
        <p:spPr bwMode="auto">
          <a:xfrm>
            <a:off x="4378380" y="1916832"/>
            <a:ext cx="3927708" cy="2160240"/>
          </a:xfrm>
          <a:prstGeom prst="rect">
            <a:avLst/>
          </a:prstGeom>
          <a:ln>
            <a:noFill/>
          </a:ln>
          <a:effectLst>
            <a:outerShdw blurRad="190500" algn="tl" rotWithShape="0">
              <a:srgbClr val="000000">
                <a:alpha val="70000"/>
              </a:srgbClr>
            </a:outerShdw>
          </a:effectLst>
        </p:spPr>
      </p:pic>
      <p:pic>
        <p:nvPicPr>
          <p:cNvPr id="20483" name="Picture 3"/>
          <p:cNvPicPr>
            <a:picLocks noChangeAspect="1" noChangeArrowheads="1"/>
          </p:cNvPicPr>
          <p:nvPr/>
        </p:nvPicPr>
        <p:blipFill>
          <a:blip r:embed="rId3" cstate="print"/>
          <a:srcRect l="18107" t="14300" r="21060" b="14301"/>
          <a:stretch>
            <a:fillRect/>
          </a:stretch>
        </p:blipFill>
        <p:spPr bwMode="auto">
          <a:xfrm>
            <a:off x="-36512" y="116632"/>
            <a:ext cx="4320480" cy="2852356"/>
          </a:xfrm>
          <a:prstGeom prst="rect">
            <a:avLst/>
          </a:prstGeom>
          <a:ln>
            <a:noFill/>
          </a:ln>
          <a:effectLst>
            <a:outerShdw blurRad="190500" algn="tl" rotWithShape="0">
              <a:srgbClr val="000000">
                <a:alpha val="70000"/>
              </a:srgbClr>
            </a:outerShdw>
          </a:effectLst>
        </p:spPr>
      </p:pic>
      <p:pic>
        <p:nvPicPr>
          <p:cNvPr id="20484" name="Picture 4"/>
          <p:cNvPicPr>
            <a:picLocks noChangeAspect="1" noChangeArrowheads="1"/>
          </p:cNvPicPr>
          <p:nvPr/>
        </p:nvPicPr>
        <p:blipFill>
          <a:blip r:embed="rId4" cstate="print"/>
          <a:srcRect l="19878" t="32150" r="22832" b="22700"/>
          <a:stretch>
            <a:fillRect/>
          </a:stretch>
        </p:blipFill>
        <p:spPr bwMode="auto">
          <a:xfrm>
            <a:off x="-36512" y="4610822"/>
            <a:ext cx="4968552" cy="2202554"/>
          </a:xfrm>
          <a:prstGeom prst="rect">
            <a:avLst/>
          </a:prstGeom>
          <a:ln>
            <a:noFill/>
          </a:ln>
          <a:effectLst>
            <a:outerShdw blurRad="190500" algn="tl" rotWithShape="0">
              <a:srgbClr val="000000">
                <a:alpha val="70000"/>
              </a:srgbClr>
            </a:outerShdw>
          </a:effectLst>
        </p:spPr>
      </p:pic>
      <p:pic>
        <p:nvPicPr>
          <p:cNvPr id="20485" name="Picture 5"/>
          <p:cNvPicPr>
            <a:picLocks noChangeAspect="1" noChangeArrowheads="1"/>
          </p:cNvPicPr>
          <p:nvPr/>
        </p:nvPicPr>
        <p:blipFill>
          <a:blip r:embed="rId5" cstate="print"/>
          <a:srcRect l="21651" t="26900" r="24603" b="22700"/>
          <a:stretch>
            <a:fillRect/>
          </a:stretch>
        </p:blipFill>
        <p:spPr bwMode="auto">
          <a:xfrm>
            <a:off x="4932040" y="4303651"/>
            <a:ext cx="4211960" cy="2221693"/>
          </a:xfrm>
          <a:prstGeom prst="rect">
            <a:avLst/>
          </a:prstGeom>
          <a:ln>
            <a:noFill/>
          </a:ln>
          <a:effectLst>
            <a:outerShdw blurRad="190500" algn="tl" rotWithShape="0">
              <a:srgbClr val="000000">
                <a:alpha val="70000"/>
              </a:srgbClr>
            </a:outerShdw>
          </a:effectLst>
        </p:spPr>
      </p:pic>
      <p:pic>
        <p:nvPicPr>
          <p:cNvPr id="9" name="Picture 5"/>
          <p:cNvPicPr>
            <a:picLocks noChangeAspect="1" noChangeArrowheads="1"/>
          </p:cNvPicPr>
          <p:nvPr/>
        </p:nvPicPr>
        <p:blipFill>
          <a:blip r:embed="rId6" cstate="print"/>
          <a:srcRect l="38188" t="31100" r="20469" b="66800"/>
          <a:stretch>
            <a:fillRect/>
          </a:stretch>
        </p:blipFill>
        <p:spPr bwMode="auto">
          <a:xfrm>
            <a:off x="0" y="0"/>
            <a:ext cx="5040560" cy="144016"/>
          </a:xfrm>
          <a:prstGeom prst="rect">
            <a:avLst/>
          </a:prstGeom>
          <a:ln>
            <a:noFill/>
          </a:ln>
          <a:effectLst>
            <a:outerShdw blurRad="190500" algn="tl" rotWithShape="0">
              <a:srgbClr val="000000">
                <a:alpha val="70000"/>
              </a:srgbClr>
            </a:outerShdw>
          </a:effectLst>
        </p:spPr>
      </p:pic>
      <p:pic>
        <p:nvPicPr>
          <p:cNvPr id="20486" name="Picture 6"/>
          <p:cNvPicPr>
            <a:picLocks noChangeAspect="1" noChangeArrowheads="1"/>
          </p:cNvPicPr>
          <p:nvPr/>
        </p:nvPicPr>
        <p:blipFill>
          <a:blip r:embed="rId7" cstate="print"/>
          <a:srcRect l="20372" t="60500" r="29425" b="30050"/>
          <a:stretch>
            <a:fillRect/>
          </a:stretch>
        </p:blipFill>
        <p:spPr bwMode="auto">
          <a:xfrm>
            <a:off x="6156176" y="4149080"/>
            <a:ext cx="2987824" cy="316357"/>
          </a:xfrm>
          <a:prstGeom prst="rect">
            <a:avLst/>
          </a:prstGeom>
          <a:ln>
            <a:noFill/>
          </a:ln>
          <a:effectLst>
            <a:outerShdw blurRad="190500" algn="tl" rotWithShape="0">
              <a:srgbClr val="000000">
                <a:alpha val="70000"/>
              </a:srgbClr>
            </a:outerShdw>
          </a:effectLst>
        </p:spPr>
      </p:pic>
      <p:pic>
        <p:nvPicPr>
          <p:cNvPr id="20487" name="Picture 7"/>
          <p:cNvPicPr>
            <a:picLocks noChangeAspect="1" noChangeArrowheads="1"/>
          </p:cNvPicPr>
          <p:nvPr/>
        </p:nvPicPr>
        <p:blipFill>
          <a:blip r:embed="rId8" cstate="print"/>
          <a:srcRect l="19288" t="30050" r="19879" b="18500"/>
          <a:stretch>
            <a:fillRect/>
          </a:stretch>
        </p:blipFill>
        <p:spPr bwMode="auto">
          <a:xfrm>
            <a:off x="5039544" y="0"/>
            <a:ext cx="4104456" cy="1952605"/>
          </a:xfrm>
          <a:prstGeom prst="rect">
            <a:avLst/>
          </a:prstGeom>
          <a:ln>
            <a:noFill/>
          </a:ln>
          <a:effectLst>
            <a:outerShdw blurRad="190500" algn="tl" rotWithShape="0">
              <a:srgbClr val="000000">
                <a:alpha val="70000"/>
              </a:srgbClr>
            </a:outerShdw>
          </a:effectLst>
        </p:spPr>
      </p:pic>
      <p:sp>
        <p:nvSpPr>
          <p:cNvPr id="12" name="11 Metin kutusu"/>
          <p:cNvSpPr txBox="1"/>
          <p:nvPr/>
        </p:nvSpPr>
        <p:spPr>
          <a:xfrm rot="20636057">
            <a:off x="2505124" y="937192"/>
            <a:ext cx="3724204" cy="830997"/>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E-DEMETİ İLE </a:t>
            </a:r>
          </a:p>
          <a:p>
            <a:pPr algn="ctr"/>
            <a:r>
              <a:rPr lang="tr-TR" sz="2400" b="1" dirty="0">
                <a:solidFill>
                  <a:schemeClr val="bg1"/>
                </a:solidFill>
                <a:latin typeface="Arial" pitchFamily="34" charset="0"/>
                <a:cs typeface="Arial" pitchFamily="34" charset="0"/>
              </a:rPr>
              <a:t>ASFALT IŞINLAMA</a:t>
            </a:r>
          </a:p>
        </p:txBody>
      </p:sp>
      <p:sp>
        <p:nvSpPr>
          <p:cNvPr id="13" name="12 Metin kutusu"/>
          <p:cNvSpPr txBox="1"/>
          <p:nvPr/>
        </p:nvSpPr>
        <p:spPr>
          <a:xfrm rot="20636057">
            <a:off x="4809381" y="4681609"/>
            <a:ext cx="3724204" cy="830997"/>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PET ŞİŞE STERİLİZASYONU</a:t>
            </a:r>
          </a:p>
        </p:txBody>
      </p:sp>
      <p:sp>
        <p:nvSpPr>
          <p:cNvPr id="17"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8"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43</a:t>
            </a:fld>
            <a:endParaRPr lang="tr-TR"/>
          </a:p>
        </p:txBody>
      </p:sp>
      <p:sp>
        <p:nvSpPr>
          <p:cNvPr id="19"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85836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l="18600" t="11151" r="25000" b="17450"/>
          <a:stretch>
            <a:fillRect/>
          </a:stretch>
        </p:blipFill>
        <p:spPr bwMode="auto">
          <a:xfrm>
            <a:off x="3995936" y="260648"/>
            <a:ext cx="4860032" cy="3460802"/>
          </a:xfrm>
          <a:prstGeom prst="rect">
            <a:avLst/>
          </a:prstGeom>
          <a:ln>
            <a:noFill/>
          </a:ln>
          <a:effectLst>
            <a:outerShdw blurRad="190500" algn="tl" rotWithShape="0">
              <a:srgbClr val="000000">
                <a:alpha val="70000"/>
              </a:srgbClr>
            </a:outerShdw>
          </a:effectLst>
        </p:spPr>
      </p:pic>
      <p:pic>
        <p:nvPicPr>
          <p:cNvPr id="21507" name="Picture 3"/>
          <p:cNvPicPr>
            <a:picLocks noChangeAspect="1" noChangeArrowheads="1"/>
          </p:cNvPicPr>
          <p:nvPr/>
        </p:nvPicPr>
        <p:blipFill>
          <a:blip r:embed="rId3" cstate="print"/>
          <a:srcRect l="19288" t="11151" r="21650" b="26900"/>
          <a:stretch>
            <a:fillRect/>
          </a:stretch>
        </p:blipFill>
        <p:spPr bwMode="auto">
          <a:xfrm>
            <a:off x="0" y="2708920"/>
            <a:ext cx="4759851" cy="2808312"/>
          </a:xfrm>
          <a:prstGeom prst="rect">
            <a:avLst/>
          </a:prstGeom>
          <a:ln>
            <a:noFill/>
          </a:ln>
          <a:effectLst>
            <a:outerShdw blurRad="190500" algn="tl" rotWithShape="0">
              <a:srgbClr val="000000">
                <a:alpha val="70000"/>
              </a:srgbClr>
            </a:outerShdw>
          </a:effectLst>
        </p:spPr>
      </p:pic>
      <p:pic>
        <p:nvPicPr>
          <p:cNvPr id="21508" name="Picture 4"/>
          <p:cNvPicPr>
            <a:picLocks noChangeAspect="1" noChangeArrowheads="1"/>
          </p:cNvPicPr>
          <p:nvPr/>
        </p:nvPicPr>
        <p:blipFill>
          <a:blip r:embed="rId4" cstate="print"/>
          <a:srcRect l="18697" t="11151" r="20469" b="25850"/>
          <a:stretch>
            <a:fillRect/>
          </a:stretch>
        </p:blipFill>
        <p:spPr bwMode="auto">
          <a:xfrm>
            <a:off x="4446678" y="3645024"/>
            <a:ext cx="4697322" cy="2736304"/>
          </a:xfrm>
          <a:prstGeom prst="rect">
            <a:avLst/>
          </a:prstGeom>
          <a:ln>
            <a:noFill/>
          </a:ln>
          <a:effectLst>
            <a:outerShdw blurRad="190500" algn="tl" rotWithShape="0">
              <a:srgbClr val="000000">
                <a:alpha val="70000"/>
              </a:srgbClr>
            </a:outerShdw>
          </a:effectLst>
        </p:spPr>
      </p:pic>
      <p:pic>
        <p:nvPicPr>
          <p:cNvPr id="21509" name="Picture 5"/>
          <p:cNvPicPr>
            <a:picLocks noChangeAspect="1" noChangeArrowheads="1"/>
          </p:cNvPicPr>
          <p:nvPr/>
        </p:nvPicPr>
        <p:blipFill>
          <a:blip r:embed="rId5" cstate="print"/>
          <a:srcRect l="38188" t="31100" r="20469" b="66800"/>
          <a:stretch>
            <a:fillRect/>
          </a:stretch>
        </p:blipFill>
        <p:spPr bwMode="auto">
          <a:xfrm>
            <a:off x="0" y="0"/>
            <a:ext cx="5040560" cy="144016"/>
          </a:xfrm>
          <a:prstGeom prst="rect">
            <a:avLst/>
          </a:prstGeom>
          <a:ln>
            <a:noFill/>
          </a:ln>
          <a:effectLst>
            <a:outerShdw blurRad="190500" algn="tl" rotWithShape="0">
              <a:srgbClr val="000000">
                <a:alpha val="70000"/>
              </a:srgbClr>
            </a:outerShdw>
          </a:effectLst>
        </p:spPr>
      </p:pic>
      <p:pic>
        <p:nvPicPr>
          <p:cNvPr id="21511" name="Picture 7"/>
          <p:cNvPicPr>
            <a:picLocks noChangeAspect="1" noChangeArrowheads="1"/>
          </p:cNvPicPr>
          <p:nvPr/>
        </p:nvPicPr>
        <p:blipFill>
          <a:blip r:embed="rId6" cstate="print"/>
          <a:srcRect l="19288" t="62600" r="21060" b="21650"/>
          <a:stretch>
            <a:fillRect/>
          </a:stretch>
        </p:blipFill>
        <p:spPr bwMode="auto">
          <a:xfrm>
            <a:off x="107504" y="1628800"/>
            <a:ext cx="4363685" cy="648072"/>
          </a:xfrm>
          <a:prstGeom prst="rect">
            <a:avLst/>
          </a:prstGeom>
          <a:ln>
            <a:noFill/>
          </a:ln>
          <a:effectLst>
            <a:outerShdw blurRad="190500" algn="tl" rotWithShape="0">
              <a:srgbClr val="000000">
                <a:alpha val="70000"/>
              </a:srgbClr>
            </a:outerShdw>
          </a:effectLst>
        </p:spPr>
      </p:pic>
      <p:sp>
        <p:nvSpPr>
          <p:cNvPr id="10" name="9 Metin kutusu"/>
          <p:cNvSpPr txBox="1"/>
          <p:nvPr/>
        </p:nvSpPr>
        <p:spPr>
          <a:xfrm rot="20636057">
            <a:off x="2762956" y="3071206"/>
            <a:ext cx="3724204" cy="461665"/>
          </a:xfrm>
          <a:prstGeom prst="rect">
            <a:avLst/>
          </a:prstGeom>
          <a:solidFill>
            <a:schemeClr val="tx1">
              <a:alpha val="59000"/>
            </a:schemeClr>
          </a:solidFill>
          <a:ln w="38100">
            <a:noFill/>
          </a:ln>
          <a:effectLst>
            <a:outerShdw blurRad="50800" dist="38100" dir="2700000" algn="tl" rotWithShape="0">
              <a:prstClr val="black">
                <a:alpha val="40000"/>
              </a:prstClr>
            </a:outerShdw>
          </a:effectLst>
        </p:spPr>
        <p:txBody>
          <a:bodyPr wrap="square" rtlCol="0">
            <a:spAutoFit/>
          </a:bodyPr>
          <a:lstStyle/>
          <a:p>
            <a:pPr algn="ctr"/>
            <a:r>
              <a:rPr lang="tr-TR" sz="2400" b="1" dirty="0">
                <a:solidFill>
                  <a:schemeClr val="bg1"/>
                </a:solidFill>
                <a:latin typeface="Arial" pitchFamily="34" charset="0"/>
                <a:cs typeface="Arial" pitchFamily="34" charset="0"/>
              </a:rPr>
              <a:t>ATIK SU ARITMA</a:t>
            </a:r>
          </a:p>
        </p:txBody>
      </p:sp>
      <p:sp>
        <p:nvSpPr>
          <p:cNvPr id="14" name="10 Veri Yer Tutucusu"/>
          <p:cNvSpPr>
            <a:spLocks noGrp="1"/>
          </p:cNvSpPr>
          <p:nvPr>
            <p:ph type="dt" sz="half" idx="10"/>
          </p:nvPr>
        </p:nvSpPr>
        <p:spPr>
          <a:xfrm>
            <a:off x="-9872" y="6592267"/>
            <a:ext cx="2133600" cy="365125"/>
          </a:xfrm>
        </p:spPr>
        <p:txBody>
          <a:bodyPr/>
          <a:lstStyle/>
          <a:p>
            <a:pPr>
              <a:defRPr/>
            </a:pPr>
            <a:r>
              <a:rPr lang="tr-TR" smtClean="0"/>
              <a:t>TTP10- CERN</a:t>
            </a:r>
            <a:endParaRPr lang="tr-TR" dirty="0"/>
          </a:p>
        </p:txBody>
      </p:sp>
      <p:sp>
        <p:nvSpPr>
          <p:cNvPr id="15" name="11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44</a:t>
            </a:fld>
            <a:endParaRPr lang="tr-TR"/>
          </a:p>
        </p:txBody>
      </p:sp>
      <p:sp>
        <p:nvSpPr>
          <p:cNvPr id="16" name="12 Altbilgi Yer Tutucusu"/>
          <p:cNvSpPr>
            <a:spLocks noGrp="1"/>
          </p:cNvSpPr>
          <p:nvPr>
            <p:ph type="ftr" sz="quarter" idx="11"/>
          </p:nvPr>
        </p:nvSpPr>
        <p:spPr>
          <a:xfrm>
            <a:off x="3124200" y="6592267"/>
            <a:ext cx="2895600" cy="365125"/>
          </a:xfrm>
        </p:spPr>
        <p:txBody>
          <a:bodyPr/>
          <a:lstStyle/>
          <a:p>
            <a:pPr>
              <a:defRPr/>
            </a:pPr>
            <a:r>
              <a:rPr lang="tr-TR" smtClean="0"/>
              <a:t>Serkant Ali Çetin - İstanbul Bilgi Üniversitesi</a:t>
            </a:r>
            <a:endParaRPr lang="tr-TR"/>
          </a:p>
        </p:txBody>
      </p:sp>
    </p:spTree>
    <p:extLst>
      <p:ext uri="{BB962C8B-B14F-4D97-AF65-F5344CB8AC3E}">
        <p14:creationId xmlns:p14="http://schemas.microsoft.com/office/powerpoint/2010/main" val="1963588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Türkiye’den örnekler</a:t>
            </a:r>
            <a:endParaRPr lang="tr-TR" dirty="0"/>
          </a:p>
        </p:txBody>
      </p:sp>
      <p:sp>
        <p:nvSpPr>
          <p:cNvPr id="3" name="2 Metin Yer Tutucusu"/>
          <p:cNvSpPr>
            <a:spLocks noGrp="1"/>
          </p:cNvSpPr>
          <p:nvPr>
            <p:ph type="body" idx="1"/>
          </p:nvPr>
        </p:nvSpPr>
        <p:spPr/>
        <p:txBody>
          <a:bodyPr/>
          <a:lstStyle/>
          <a:p>
            <a:endParaRPr lang="tr-TR"/>
          </a:p>
        </p:txBody>
      </p:sp>
      <p:sp>
        <p:nvSpPr>
          <p:cNvPr id="4" name="3 Veri Yer Tutucusu"/>
          <p:cNvSpPr>
            <a:spLocks noGrp="1"/>
          </p:cNvSpPr>
          <p:nvPr>
            <p:ph type="dt" sz="half" idx="10"/>
          </p:nvPr>
        </p:nvSpPr>
        <p:spPr>
          <a:xfrm>
            <a:off x="457200" y="6592267"/>
            <a:ext cx="2133600" cy="365125"/>
          </a:xfrm>
        </p:spPr>
        <p:txBody>
          <a:bodyPr/>
          <a:lstStyle/>
          <a:p>
            <a:r>
              <a:rPr lang="tr-TR" smtClean="0"/>
              <a:t>TTP10- CERN</a:t>
            </a:r>
            <a:endParaRPr lang="tr-TR"/>
          </a:p>
        </p:txBody>
      </p:sp>
      <p:sp>
        <p:nvSpPr>
          <p:cNvPr id="5" name="4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
        <p:nvSpPr>
          <p:cNvPr id="6" name="5 Slayt Numarası Yer Tutucusu"/>
          <p:cNvSpPr>
            <a:spLocks noGrp="1"/>
          </p:cNvSpPr>
          <p:nvPr>
            <p:ph type="sldNum" sz="quarter" idx="12"/>
          </p:nvPr>
        </p:nvSpPr>
        <p:spPr>
          <a:xfrm>
            <a:off x="6553200" y="6592267"/>
            <a:ext cx="2133600" cy="365125"/>
          </a:xfrm>
        </p:spPr>
        <p:txBody>
          <a:bodyPr/>
          <a:lstStyle/>
          <a:p>
            <a:fld id="{52BC141D-2607-48E4-950F-B7461F5E6D62}" type="slidenum">
              <a:rPr lang="tr-TR" smtClean="0"/>
              <a:pPr/>
              <a:t>45</a:t>
            </a:fld>
            <a:endParaRPr lang="tr-TR"/>
          </a:p>
        </p:txBody>
      </p:sp>
    </p:spTree>
    <p:extLst>
      <p:ext uri="{BB962C8B-B14F-4D97-AF65-F5344CB8AC3E}">
        <p14:creationId xmlns:p14="http://schemas.microsoft.com/office/powerpoint/2010/main" val="19798952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r>
              <a:rPr lang="tr-TR" smtClean="0"/>
              <a:t>TTP10- CERN</a:t>
            </a:r>
            <a:endParaRPr lang="tr-TR"/>
          </a:p>
        </p:txBody>
      </p:sp>
      <p:sp>
        <p:nvSpPr>
          <p:cNvPr id="3" name="2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4" name="3 Slayt Numarası Yer Tutucusu"/>
          <p:cNvSpPr>
            <a:spLocks noGrp="1"/>
          </p:cNvSpPr>
          <p:nvPr>
            <p:ph type="sldNum" sz="quarter" idx="12"/>
          </p:nvPr>
        </p:nvSpPr>
        <p:spPr/>
        <p:txBody>
          <a:bodyPr/>
          <a:lstStyle/>
          <a:p>
            <a:fld id="{52BC141D-2607-48E4-950F-B7461F5E6D62}" type="slidenum">
              <a:rPr lang="tr-TR" smtClean="0"/>
              <a:pPr/>
              <a:t>46</a:t>
            </a:fld>
            <a:endParaRPr lang="tr-TR"/>
          </a:p>
        </p:txBody>
      </p:sp>
      <p:pic>
        <p:nvPicPr>
          <p:cNvPr id="1026" name="Picture 2"/>
          <p:cNvPicPr>
            <a:picLocks noChangeAspect="1" noChangeArrowheads="1"/>
          </p:cNvPicPr>
          <p:nvPr/>
        </p:nvPicPr>
        <p:blipFill>
          <a:blip r:embed="rId2" cstate="print"/>
          <a:srcRect l="18600" t="11151" r="17613" b="4851"/>
          <a:stretch>
            <a:fillRect/>
          </a:stretch>
        </p:blipFill>
        <p:spPr bwMode="auto">
          <a:xfrm>
            <a:off x="683568" y="332656"/>
            <a:ext cx="7776864" cy="5760640"/>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Türkiye’deki Hızlandırıcılar (kurulmuş, kurulan, ön görülen, ar-ge yapılan, </a:t>
            </a:r>
            <a:r>
              <a:rPr lang="mr-IN" dirty="0" smtClean="0"/>
              <a:t>…</a:t>
            </a:r>
            <a:r>
              <a:rPr lang="tr-TR" dirty="0" smtClean="0"/>
              <a:t>)</a:t>
            </a:r>
            <a:endParaRPr lang="tr-TR" dirty="0"/>
          </a:p>
        </p:txBody>
      </p:sp>
      <p:sp>
        <p:nvSpPr>
          <p:cNvPr id="3" name="Content Placeholder 2"/>
          <p:cNvSpPr>
            <a:spLocks noGrp="1"/>
          </p:cNvSpPr>
          <p:nvPr>
            <p:ph idx="1"/>
          </p:nvPr>
        </p:nvSpPr>
        <p:spPr>
          <a:xfrm>
            <a:off x="457200" y="1600200"/>
            <a:ext cx="8229600" cy="4853136"/>
          </a:xfrm>
        </p:spPr>
        <p:txBody>
          <a:bodyPr>
            <a:normAutofit fontScale="62500" lnSpcReduction="20000"/>
          </a:bodyPr>
          <a:lstStyle/>
          <a:p>
            <a:r>
              <a:rPr lang="tr-TR" dirty="0" smtClean="0"/>
              <a:t>Türk Hızlandırıcı Merkezi Projesi</a:t>
            </a:r>
          </a:p>
          <a:p>
            <a:pPr lvl="1"/>
            <a:r>
              <a:rPr lang="tr-TR" dirty="0" smtClean="0"/>
              <a:t>Dört farklı hızlandırıcı tesisinin kavramsal tasarım raporu hazırlanarak devlete sunuldu:</a:t>
            </a:r>
          </a:p>
          <a:p>
            <a:pPr lvl="2"/>
            <a:r>
              <a:rPr lang="tr-TR" dirty="0" err="1" smtClean="0"/>
              <a:t>Linak</a:t>
            </a:r>
            <a:r>
              <a:rPr lang="tr-TR" dirty="0" smtClean="0"/>
              <a:t>-Halka tipli parçacık fabrikası</a:t>
            </a:r>
          </a:p>
          <a:p>
            <a:pPr lvl="2"/>
            <a:r>
              <a:rPr lang="tr-TR" dirty="0" smtClean="0"/>
              <a:t>Proton hızlandırıcısı (1 </a:t>
            </a:r>
            <a:r>
              <a:rPr lang="tr-TR" dirty="0" err="1" smtClean="0"/>
              <a:t>GeV</a:t>
            </a:r>
            <a:r>
              <a:rPr lang="tr-TR" dirty="0" smtClean="0"/>
              <a:t>)</a:t>
            </a:r>
          </a:p>
          <a:p>
            <a:pPr lvl="2"/>
            <a:r>
              <a:rPr lang="tr-TR" dirty="0" err="1" smtClean="0"/>
              <a:t>Eşzamanlayıcı</a:t>
            </a:r>
            <a:r>
              <a:rPr lang="tr-TR" dirty="0" smtClean="0"/>
              <a:t> Işınım Halkası</a:t>
            </a:r>
          </a:p>
          <a:p>
            <a:pPr lvl="2"/>
            <a:r>
              <a:rPr lang="tr-TR" dirty="0" err="1" smtClean="0"/>
              <a:t>Xray</a:t>
            </a:r>
            <a:r>
              <a:rPr lang="tr-TR" dirty="0" smtClean="0"/>
              <a:t> Serbest Elektron Lazeri</a:t>
            </a:r>
          </a:p>
          <a:p>
            <a:pPr lvl="1"/>
            <a:r>
              <a:rPr lang="tr-TR" dirty="0" smtClean="0"/>
              <a:t>Projenin test </a:t>
            </a:r>
            <a:r>
              <a:rPr lang="tr-TR" dirty="0" err="1" smtClean="0"/>
              <a:t>laboratuarı</a:t>
            </a:r>
            <a:r>
              <a:rPr lang="tr-TR" dirty="0" smtClean="0"/>
              <a:t> olarak ön görülmüş olan bir Kızılötesi Serbest Elektron Lazeri tesisi kuruluyor (TARLA)</a:t>
            </a:r>
          </a:p>
          <a:p>
            <a:r>
              <a:rPr lang="tr-TR" dirty="0"/>
              <a:t>TARLA (</a:t>
            </a:r>
            <a:r>
              <a:rPr lang="tr-TR" dirty="0" err="1"/>
              <a:t>Turkish</a:t>
            </a:r>
            <a:r>
              <a:rPr lang="tr-TR" dirty="0"/>
              <a:t> Accelerator </a:t>
            </a:r>
            <a:r>
              <a:rPr lang="tr-TR" dirty="0" err="1"/>
              <a:t>and</a:t>
            </a:r>
            <a:r>
              <a:rPr lang="tr-TR" dirty="0"/>
              <a:t> </a:t>
            </a:r>
            <a:r>
              <a:rPr lang="tr-TR" dirty="0" err="1"/>
              <a:t>Radiation</a:t>
            </a:r>
            <a:r>
              <a:rPr lang="tr-TR" dirty="0"/>
              <a:t> </a:t>
            </a:r>
            <a:r>
              <a:rPr lang="tr-TR" dirty="0" err="1"/>
              <a:t>Laboratory</a:t>
            </a:r>
            <a:r>
              <a:rPr lang="tr-TR" dirty="0"/>
              <a:t> at Ankara; Türk Hızlandırıcı Merkezi Projesinin ön/test tesisi</a:t>
            </a:r>
            <a:r>
              <a:rPr lang="tr-TR" dirty="0" smtClean="0"/>
              <a:t>)</a:t>
            </a:r>
          </a:p>
          <a:p>
            <a:pPr lvl="1"/>
            <a:r>
              <a:rPr lang="tr-TR" dirty="0" smtClean="0"/>
              <a:t>40 </a:t>
            </a:r>
            <a:r>
              <a:rPr lang="tr-TR" dirty="0" err="1" smtClean="0"/>
              <a:t>MeV</a:t>
            </a:r>
            <a:r>
              <a:rPr lang="tr-TR" dirty="0" smtClean="0"/>
              <a:t> </a:t>
            </a:r>
            <a:r>
              <a:rPr lang="tr-TR" dirty="0" err="1" smtClean="0"/>
              <a:t>süperiletken</a:t>
            </a:r>
            <a:r>
              <a:rPr lang="tr-TR" dirty="0" smtClean="0"/>
              <a:t> doğrusal elektron </a:t>
            </a:r>
            <a:r>
              <a:rPr lang="tr-TR" dirty="0" err="1" smtClean="0"/>
              <a:t>hızlandırısı</a:t>
            </a:r>
            <a:r>
              <a:rPr lang="tr-TR" dirty="0" smtClean="0"/>
              <a:t> üzerine optik </a:t>
            </a:r>
            <a:r>
              <a:rPr lang="tr-TR" dirty="0" err="1" smtClean="0"/>
              <a:t>rezonatör</a:t>
            </a:r>
            <a:r>
              <a:rPr lang="tr-TR" dirty="0" smtClean="0"/>
              <a:t> kurularak IR SEL </a:t>
            </a:r>
            <a:endParaRPr lang="tr-TR" dirty="0"/>
          </a:p>
          <a:p>
            <a:r>
              <a:rPr lang="tr-TR" dirty="0" smtClean="0"/>
              <a:t>TAEK SANAEM Proton </a:t>
            </a:r>
            <a:r>
              <a:rPr lang="tr-TR" dirty="0" err="1" smtClean="0"/>
              <a:t>Döndürgeci</a:t>
            </a:r>
            <a:r>
              <a:rPr lang="tr-TR" dirty="0" smtClean="0"/>
              <a:t> </a:t>
            </a:r>
          </a:p>
          <a:p>
            <a:pPr lvl="1"/>
            <a:r>
              <a:rPr lang="tr-TR" dirty="0" smtClean="0"/>
              <a:t>Ticari </a:t>
            </a:r>
            <a:r>
              <a:rPr lang="tr-TR" dirty="0" err="1" smtClean="0"/>
              <a:t>döndürgeç</a:t>
            </a:r>
            <a:endParaRPr lang="tr-TR" dirty="0" smtClean="0"/>
          </a:p>
          <a:p>
            <a:pPr lvl="1"/>
            <a:r>
              <a:rPr lang="tr-TR" dirty="0" smtClean="0"/>
              <a:t>30 </a:t>
            </a:r>
            <a:r>
              <a:rPr lang="tr-TR" dirty="0" err="1" smtClean="0"/>
              <a:t>MeV</a:t>
            </a:r>
            <a:endParaRPr lang="tr-TR" dirty="0"/>
          </a:p>
          <a:p>
            <a:r>
              <a:rPr lang="tr-TR" dirty="0"/>
              <a:t>TAEK SANAEM </a:t>
            </a:r>
            <a:r>
              <a:rPr lang="tr-TR" dirty="0" smtClean="0"/>
              <a:t>Elektron Hızlandırıcısı</a:t>
            </a:r>
          </a:p>
          <a:p>
            <a:pPr lvl="1"/>
            <a:r>
              <a:rPr lang="tr-TR" dirty="0" smtClean="0"/>
              <a:t>500 </a:t>
            </a:r>
            <a:r>
              <a:rPr lang="tr-TR" dirty="0" err="1" smtClean="0"/>
              <a:t>keV</a:t>
            </a:r>
            <a:r>
              <a:rPr lang="tr-TR" dirty="0" smtClean="0"/>
              <a:t>, baca gazı temizliği için pilot tesis</a:t>
            </a:r>
          </a:p>
        </p:txBody>
      </p:sp>
      <p:sp>
        <p:nvSpPr>
          <p:cNvPr id="4" name="Date Placeholder 3"/>
          <p:cNvSpPr>
            <a:spLocks noGrp="1"/>
          </p:cNvSpPr>
          <p:nvPr>
            <p:ph type="dt" sz="half" idx="10"/>
          </p:nvPr>
        </p:nvSpPr>
        <p:spPr/>
        <p:txBody>
          <a:bodyPr/>
          <a:lstStyle/>
          <a:p>
            <a:r>
              <a:rPr lang="tr-TR" smtClean="0"/>
              <a:t>TTP10- CERN</a:t>
            </a:r>
            <a:endParaRPr lang="tr-TR"/>
          </a:p>
        </p:txBody>
      </p:sp>
      <p:sp>
        <p:nvSpPr>
          <p:cNvPr id="5" name="Footer Placeholder 4"/>
          <p:cNvSpPr>
            <a:spLocks noGrp="1"/>
          </p:cNvSpPr>
          <p:nvPr>
            <p:ph type="ftr" sz="quarter" idx="11"/>
          </p:nvPr>
        </p:nvSpPr>
        <p:spPr/>
        <p:txBody>
          <a:bodyPr/>
          <a:lstStyle/>
          <a:p>
            <a:r>
              <a:rPr lang="tr-TR" smtClean="0"/>
              <a:t>Serkant Ali Çetin - İstanbul Bilgi Üniversitesi</a:t>
            </a:r>
            <a:endParaRPr lang="tr-TR"/>
          </a:p>
        </p:txBody>
      </p:sp>
      <p:sp>
        <p:nvSpPr>
          <p:cNvPr id="6" name="Slide Number Placeholder 5"/>
          <p:cNvSpPr>
            <a:spLocks noGrp="1"/>
          </p:cNvSpPr>
          <p:nvPr>
            <p:ph type="sldNum" sz="quarter" idx="12"/>
          </p:nvPr>
        </p:nvSpPr>
        <p:spPr/>
        <p:txBody>
          <a:bodyPr/>
          <a:lstStyle/>
          <a:p>
            <a:fld id="{52BC141D-2607-48E4-950F-B7461F5E6D62}" type="slidenum">
              <a:rPr lang="tr-TR" smtClean="0"/>
              <a:pPr/>
              <a:t>47</a:t>
            </a:fld>
            <a:endParaRPr lang="tr-TR"/>
          </a:p>
        </p:txBody>
      </p:sp>
      <p:pic>
        <p:nvPicPr>
          <p:cNvPr id="8" name="Picture 2"/>
          <p:cNvPicPr>
            <a:picLocks noChangeAspect="1" noChangeArrowheads="1"/>
          </p:cNvPicPr>
          <p:nvPr/>
        </p:nvPicPr>
        <p:blipFill rotWithShape="1">
          <a:blip r:embed="rId2" cstate="print"/>
          <a:srcRect l="60239" t="31100" r="19090" b="40550"/>
          <a:stretch/>
        </p:blipFill>
        <p:spPr bwMode="auto">
          <a:xfrm>
            <a:off x="6156176" y="4929308"/>
            <a:ext cx="2212246" cy="17065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17173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Türkiye’deki Hızlandırıcılar (kurulmuş, kurulan, ön görülen, ar-ge yapılan, </a:t>
            </a:r>
            <a:r>
              <a:rPr lang="mr-IN" dirty="0" smtClean="0"/>
              <a:t>…</a:t>
            </a:r>
            <a:r>
              <a:rPr lang="tr-TR" dirty="0" smtClean="0"/>
              <a:t>)</a:t>
            </a:r>
            <a:endParaRPr lang="tr-TR" dirty="0"/>
          </a:p>
        </p:txBody>
      </p:sp>
      <p:sp>
        <p:nvSpPr>
          <p:cNvPr id="3" name="Content Placeholder 2"/>
          <p:cNvSpPr>
            <a:spLocks noGrp="1"/>
          </p:cNvSpPr>
          <p:nvPr>
            <p:ph idx="1"/>
          </p:nvPr>
        </p:nvSpPr>
        <p:spPr>
          <a:xfrm>
            <a:off x="457200" y="1600200"/>
            <a:ext cx="8229600" cy="4853136"/>
          </a:xfrm>
        </p:spPr>
        <p:txBody>
          <a:bodyPr>
            <a:normAutofit fontScale="85000" lnSpcReduction="20000"/>
          </a:bodyPr>
          <a:lstStyle/>
          <a:p>
            <a:r>
              <a:rPr lang="tr-TR" dirty="0" smtClean="0"/>
              <a:t>TAEK SANAEM </a:t>
            </a:r>
            <a:r>
              <a:rPr lang="tr-TR" dirty="0" err="1" smtClean="0"/>
              <a:t>Promete</a:t>
            </a:r>
            <a:r>
              <a:rPr lang="tr-TR" dirty="0" smtClean="0"/>
              <a:t> Projesi (SPP)</a:t>
            </a:r>
          </a:p>
          <a:p>
            <a:pPr lvl="1"/>
            <a:r>
              <a:rPr lang="tr-TR" dirty="0" smtClean="0"/>
              <a:t>1 </a:t>
            </a:r>
            <a:r>
              <a:rPr lang="tr-TR" dirty="0" err="1" smtClean="0"/>
              <a:t>MeV’lik</a:t>
            </a:r>
            <a:r>
              <a:rPr lang="tr-TR" dirty="0" smtClean="0"/>
              <a:t> proton için RFQ</a:t>
            </a:r>
          </a:p>
          <a:p>
            <a:pPr lvl="1"/>
            <a:r>
              <a:rPr lang="tr-TR" dirty="0" smtClean="0"/>
              <a:t>352 MHz</a:t>
            </a:r>
          </a:p>
          <a:p>
            <a:pPr lvl="1"/>
            <a:r>
              <a:rPr lang="tr-TR" b="1" dirty="0" smtClean="0"/>
              <a:t>Yerli tasarım ve üretim</a:t>
            </a:r>
          </a:p>
          <a:p>
            <a:r>
              <a:rPr lang="tr-TR" dirty="0" smtClean="0"/>
              <a:t>TOBB Endüstriyel Hızlandırıcı </a:t>
            </a:r>
            <a:r>
              <a:rPr lang="tr-TR" dirty="0" err="1" smtClean="0"/>
              <a:t>Laboratuarı</a:t>
            </a:r>
            <a:endParaRPr lang="tr-TR" dirty="0" smtClean="0"/>
          </a:p>
          <a:p>
            <a:pPr lvl="1"/>
            <a:r>
              <a:rPr lang="tr-TR" dirty="0" smtClean="0"/>
              <a:t>Elektron Demetiyle Kaynak, </a:t>
            </a:r>
            <a:r>
              <a:rPr lang="mr-IN" dirty="0" smtClean="0"/>
              <a:t>…</a:t>
            </a:r>
            <a:endParaRPr lang="tr-TR" dirty="0" smtClean="0"/>
          </a:p>
          <a:p>
            <a:pPr lvl="1"/>
            <a:r>
              <a:rPr lang="tr-TR" b="1" dirty="0"/>
              <a:t>Yerli tasarım ve </a:t>
            </a:r>
            <a:r>
              <a:rPr lang="tr-TR" b="1" dirty="0" smtClean="0"/>
              <a:t>üretim</a:t>
            </a:r>
          </a:p>
          <a:p>
            <a:r>
              <a:rPr lang="tr-TR" dirty="0" smtClean="0"/>
              <a:t>BOUN Kandilli Algıç Hızlandırıcı Ve </a:t>
            </a:r>
            <a:r>
              <a:rPr lang="tr-TR" dirty="0" err="1" smtClean="0"/>
              <a:t>Enstrümantasyon</a:t>
            </a:r>
            <a:r>
              <a:rPr lang="tr-TR" dirty="0" smtClean="0"/>
              <a:t> </a:t>
            </a:r>
            <a:r>
              <a:rPr lang="tr-TR" dirty="0" err="1" smtClean="0"/>
              <a:t>Laboratuarı</a:t>
            </a:r>
            <a:r>
              <a:rPr lang="tr-TR" dirty="0" smtClean="0"/>
              <a:t> (KAHVE </a:t>
            </a:r>
            <a:r>
              <a:rPr lang="tr-TR" dirty="0" err="1" smtClean="0"/>
              <a:t>Lab</a:t>
            </a:r>
            <a:r>
              <a:rPr lang="tr-TR" dirty="0" smtClean="0"/>
              <a:t>)</a:t>
            </a:r>
          </a:p>
          <a:p>
            <a:pPr lvl="1"/>
            <a:r>
              <a:rPr lang="tr-TR" dirty="0"/>
              <a:t>Elektron Demetiyle Kaynak</a:t>
            </a:r>
          </a:p>
          <a:p>
            <a:pPr lvl="1"/>
            <a:r>
              <a:rPr lang="tr-TR" dirty="0" smtClean="0"/>
              <a:t>RFQ, 800MHz</a:t>
            </a:r>
          </a:p>
          <a:p>
            <a:pPr lvl="1"/>
            <a:r>
              <a:rPr lang="tr-TR" b="1" dirty="0"/>
              <a:t>Yerli tasarım ve </a:t>
            </a:r>
            <a:r>
              <a:rPr lang="tr-TR" b="1" dirty="0" smtClean="0"/>
              <a:t>üretim</a:t>
            </a:r>
            <a:endParaRPr lang="tr-TR" b="1" dirty="0"/>
          </a:p>
        </p:txBody>
      </p:sp>
      <p:sp>
        <p:nvSpPr>
          <p:cNvPr id="4" name="Date Placeholder 3"/>
          <p:cNvSpPr>
            <a:spLocks noGrp="1"/>
          </p:cNvSpPr>
          <p:nvPr>
            <p:ph type="dt" sz="half" idx="10"/>
          </p:nvPr>
        </p:nvSpPr>
        <p:spPr/>
        <p:txBody>
          <a:bodyPr/>
          <a:lstStyle/>
          <a:p>
            <a:r>
              <a:rPr lang="tr-TR" smtClean="0"/>
              <a:t>TTP10- CERN</a:t>
            </a:r>
            <a:endParaRPr lang="tr-TR"/>
          </a:p>
        </p:txBody>
      </p:sp>
      <p:sp>
        <p:nvSpPr>
          <p:cNvPr id="5" name="Footer Placeholder 4"/>
          <p:cNvSpPr>
            <a:spLocks noGrp="1"/>
          </p:cNvSpPr>
          <p:nvPr>
            <p:ph type="ftr" sz="quarter" idx="11"/>
          </p:nvPr>
        </p:nvSpPr>
        <p:spPr/>
        <p:txBody>
          <a:bodyPr/>
          <a:lstStyle/>
          <a:p>
            <a:r>
              <a:rPr lang="tr-TR" smtClean="0"/>
              <a:t>Serkant Ali Çetin - İstanbul Bilgi Üniversitesi</a:t>
            </a:r>
            <a:endParaRPr lang="tr-TR"/>
          </a:p>
        </p:txBody>
      </p:sp>
      <p:sp>
        <p:nvSpPr>
          <p:cNvPr id="6" name="Slide Number Placeholder 5"/>
          <p:cNvSpPr>
            <a:spLocks noGrp="1"/>
          </p:cNvSpPr>
          <p:nvPr>
            <p:ph type="sldNum" sz="quarter" idx="12"/>
          </p:nvPr>
        </p:nvSpPr>
        <p:spPr/>
        <p:txBody>
          <a:bodyPr/>
          <a:lstStyle/>
          <a:p>
            <a:fld id="{52BC141D-2607-48E4-950F-B7461F5E6D62}" type="slidenum">
              <a:rPr lang="tr-TR" smtClean="0"/>
              <a:pPr/>
              <a:t>48</a:t>
            </a:fld>
            <a:endParaRPr lang="tr-TR"/>
          </a:p>
        </p:txBody>
      </p:sp>
      <p:pic>
        <p:nvPicPr>
          <p:cNvPr id="8" name="Picture 7"/>
          <p:cNvPicPr>
            <a:picLocks noChangeAspect="1"/>
          </p:cNvPicPr>
          <p:nvPr/>
        </p:nvPicPr>
        <p:blipFill>
          <a:blip r:embed="rId2"/>
          <a:stretch>
            <a:fillRect/>
          </a:stretch>
        </p:blipFill>
        <p:spPr>
          <a:xfrm>
            <a:off x="6019800" y="1600200"/>
            <a:ext cx="2440632" cy="1564310"/>
          </a:xfrm>
          <a:prstGeom prst="rect">
            <a:avLst/>
          </a:prstGeom>
        </p:spPr>
      </p:pic>
      <p:pic>
        <p:nvPicPr>
          <p:cNvPr id="10" name="Picture 9"/>
          <p:cNvPicPr>
            <a:picLocks noChangeAspect="1"/>
          </p:cNvPicPr>
          <p:nvPr/>
        </p:nvPicPr>
        <p:blipFill>
          <a:blip r:embed="rId3"/>
          <a:stretch>
            <a:fillRect/>
          </a:stretch>
        </p:blipFill>
        <p:spPr>
          <a:xfrm>
            <a:off x="4742032" y="5037310"/>
            <a:ext cx="1834583" cy="1166169"/>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9519" y="4768626"/>
            <a:ext cx="2590800" cy="1943100"/>
          </a:xfrm>
          <a:prstGeom prst="rect">
            <a:avLst/>
          </a:prstGeom>
        </p:spPr>
      </p:pic>
    </p:spTree>
    <p:extLst>
      <p:ext uri="{BB962C8B-B14F-4D97-AF65-F5344CB8AC3E}">
        <p14:creationId xmlns:p14="http://schemas.microsoft.com/office/powerpoint/2010/main" val="124488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r>
              <a:rPr lang="tr-TR" smtClean="0"/>
              <a:t>TTP10- CERN</a:t>
            </a:r>
            <a:endParaRPr lang="tr-TR"/>
          </a:p>
        </p:txBody>
      </p:sp>
      <p:sp>
        <p:nvSpPr>
          <p:cNvPr id="3" name="2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4" name="3 Slayt Numarası Yer Tutucusu"/>
          <p:cNvSpPr>
            <a:spLocks noGrp="1"/>
          </p:cNvSpPr>
          <p:nvPr>
            <p:ph type="sldNum" sz="quarter" idx="12"/>
          </p:nvPr>
        </p:nvSpPr>
        <p:spPr/>
        <p:txBody>
          <a:bodyPr/>
          <a:lstStyle/>
          <a:p>
            <a:fld id="{52BC141D-2607-48E4-950F-B7461F5E6D62}" type="slidenum">
              <a:rPr lang="tr-TR" smtClean="0"/>
              <a:pPr/>
              <a:t>49</a:t>
            </a:fld>
            <a:endParaRPr lang="tr-TR"/>
          </a:p>
        </p:txBody>
      </p:sp>
      <p:pic>
        <p:nvPicPr>
          <p:cNvPr id="6147" name="Picture 3"/>
          <p:cNvPicPr>
            <a:picLocks noChangeAspect="1" noChangeArrowheads="1"/>
          </p:cNvPicPr>
          <p:nvPr/>
        </p:nvPicPr>
        <p:blipFill>
          <a:blip r:embed="rId2" cstate="print"/>
          <a:srcRect l="33463" t="20600" r="16925" b="14301"/>
          <a:stretch>
            <a:fillRect/>
          </a:stretch>
        </p:blipFill>
        <p:spPr bwMode="auto">
          <a:xfrm>
            <a:off x="827584" y="548680"/>
            <a:ext cx="7416824" cy="5474322"/>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cstate="print"/>
          <a:srcRect l="10110" r="72754"/>
          <a:stretch>
            <a:fillRect/>
          </a:stretch>
        </p:blipFill>
        <p:spPr bwMode="auto">
          <a:xfrm>
            <a:off x="0" y="-315913"/>
            <a:ext cx="9324975" cy="7200901"/>
          </a:xfrm>
          <a:prstGeom prst="rect">
            <a:avLst/>
          </a:prstGeom>
          <a:noFill/>
          <a:ln w="9525">
            <a:noFill/>
            <a:miter lim="800000"/>
            <a:headEnd/>
            <a:tailEnd/>
          </a:ln>
        </p:spPr>
      </p:pic>
      <p:grpSp>
        <p:nvGrpSpPr>
          <p:cNvPr id="2" name="11 Grup"/>
          <p:cNvGrpSpPr>
            <a:grpSpLocks/>
          </p:cNvGrpSpPr>
          <p:nvPr/>
        </p:nvGrpSpPr>
        <p:grpSpPr bwMode="auto">
          <a:xfrm>
            <a:off x="107950" y="115888"/>
            <a:ext cx="4535488" cy="6481762"/>
            <a:chOff x="5004048" y="0"/>
            <a:chExt cx="4139952" cy="5877272"/>
          </a:xfrm>
        </p:grpSpPr>
        <p:pic>
          <p:nvPicPr>
            <p:cNvPr id="30729" name="Picture 2"/>
            <p:cNvPicPr>
              <a:picLocks noChangeAspect="1" noChangeArrowheads="1"/>
            </p:cNvPicPr>
            <p:nvPr/>
          </p:nvPicPr>
          <p:blipFill>
            <a:blip r:embed="rId4" cstate="print"/>
            <a:srcRect l="2660" r="1534"/>
            <a:stretch>
              <a:fillRect/>
            </a:stretch>
          </p:blipFill>
          <p:spPr bwMode="auto">
            <a:xfrm>
              <a:off x="5004048" y="0"/>
              <a:ext cx="4074744" cy="2157655"/>
            </a:xfrm>
            <a:prstGeom prst="rect">
              <a:avLst/>
            </a:prstGeom>
            <a:noFill/>
            <a:ln w="9525">
              <a:noFill/>
              <a:miter lim="800000"/>
              <a:headEnd/>
              <a:tailEnd/>
            </a:ln>
          </p:spPr>
        </p:pic>
        <p:grpSp>
          <p:nvGrpSpPr>
            <p:cNvPr id="3" name="10 Grup"/>
            <p:cNvGrpSpPr>
              <a:grpSpLocks/>
            </p:cNvGrpSpPr>
            <p:nvPr/>
          </p:nvGrpSpPr>
          <p:grpSpPr bwMode="auto">
            <a:xfrm>
              <a:off x="5004048" y="2157655"/>
              <a:ext cx="4139952" cy="3719617"/>
              <a:chOff x="5004048" y="0"/>
              <a:chExt cx="4139952" cy="3719617"/>
            </a:xfrm>
          </p:grpSpPr>
          <p:pic>
            <p:nvPicPr>
              <p:cNvPr id="30731" name="Picture 3"/>
              <p:cNvPicPr>
                <a:picLocks noChangeAspect="1" noChangeArrowheads="1"/>
              </p:cNvPicPr>
              <p:nvPr/>
            </p:nvPicPr>
            <p:blipFill>
              <a:blip r:embed="rId5" cstate="print"/>
              <a:srcRect l="9627" r="11670"/>
              <a:stretch>
                <a:fillRect/>
              </a:stretch>
            </p:blipFill>
            <p:spPr bwMode="auto">
              <a:xfrm>
                <a:off x="5004048" y="0"/>
                <a:ext cx="4139952" cy="1523115"/>
              </a:xfrm>
              <a:prstGeom prst="rect">
                <a:avLst/>
              </a:prstGeom>
              <a:noFill/>
              <a:ln w="9525">
                <a:noFill/>
                <a:miter lim="800000"/>
                <a:headEnd/>
                <a:tailEnd/>
              </a:ln>
            </p:spPr>
          </p:pic>
          <p:pic>
            <p:nvPicPr>
              <p:cNvPr id="30732" name="Picture 4"/>
              <p:cNvPicPr>
                <a:picLocks noChangeAspect="1" noChangeArrowheads="1"/>
              </p:cNvPicPr>
              <p:nvPr/>
            </p:nvPicPr>
            <p:blipFill>
              <a:blip r:embed="rId6" cstate="print"/>
              <a:srcRect l="15015" r="13045"/>
              <a:stretch>
                <a:fillRect/>
              </a:stretch>
            </p:blipFill>
            <p:spPr bwMode="auto">
              <a:xfrm>
                <a:off x="5004048" y="1523115"/>
                <a:ext cx="4139952" cy="968373"/>
              </a:xfrm>
              <a:prstGeom prst="rect">
                <a:avLst/>
              </a:prstGeom>
              <a:noFill/>
              <a:ln w="9525">
                <a:noFill/>
                <a:miter lim="800000"/>
                <a:headEnd/>
                <a:tailEnd/>
              </a:ln>
            </p:spPr>
          </p:pic>
          <p:pic>
            <p:nvPicPr>
              <p:cNvPr id="30733" name="Picture 5"/>
              <p:cNvPicPr>
                <a:picLocks noChangeAspect="1" noChangeArrowheads="1"/>
              </p:cNvPicPr>
              <p:nvPr/>
            </p:nvPicPr>
            <p:blipFill>
              <a:blip r:embed="rId7" cstate="print"/>
              <a:srcRect l="14816"/>
              <a:stretch>
                <a:fillRect/>
              </a:stretch>
            </p:blipFill>
            <p:spPr bwMode="auto">
              <a:xfrm>
                <a:off x="5004048" y="2491488"/>
                <a:ext cx="4139952" cy="1228129"/>
              </a:xfrm>
              <a:prstGeom prst="rect">
                <a:avLst/>
              </a:prstGeom>
              <a:noFill/>
              <a:ln w="9525">
                <a:noFill/>
                <a:miter lim="800000"/>
                <a:headEnd/>
                <a:tailEnd/>
              </a:ln>
            </p:spPr>
          </p:pic>
        </p:grpSp>
      </p:grpSp>
      <p:sp>
        <p:nvSpPr>
          <p:cNvPr id="14" name="13 Veri Yer Tutucusu"/>
          <p:cNvSpPr>
            <a:spLocks noGrp="1"/>
          </p:cNvSpPr>
          <p:nvPr>
            <p:ph type="dt" sz="half" idx="10"/>
          </p:nvPr>
        </p:nvSpPr>
        <p:spPr/>
        <p:txBody>
          <a:bodyPr/>
          <a:lstStyle/>
          <a:p>
            <a:r>
              <a:rPr lang="tr-TR" smtClean="0"/>
              <a:t>TTP10- CERN</a:t>
            </a:r>
            <a:endParaRPr lang="tr-TR" dirty="0"/>
          </a:p>
        </p:txBody>
      </p:sp>
      <p:sp>
        <p:nvSpPr>
          <p:cNvPr id="15" name="14 Slayt Numarası Yer Tutucusu"/>
          <p:cNvSpPr>
            <a:spLocks noGrp="1"/>
          </p:cNvSpPr>
          <p:nvPr>
            <p:ph type="sldNum" sz="quarter" idx="12"/>
          </p:nvPr>
        </p:nvSpPr>
        <p:spPr/>
        <p:txBody>
          <a:bodyPr/>
          <a:lstStyle/>
          <a:p>
            <a:fld id="{52BC141D-2607-48E4-950F-B7461F5E6D62}" type="slidenum">
              <a:rPr lang="tr-TR" smtClean="0"/>
              <a:pPr/>
              <a:t>5</a:t>
            </a:fld>
            <a:endParaRPr lang="tr-TR"/>
          </a:p>
        </p:txBody>
      </p:sp>
      <p:sp>
        <p:nvSpPr>
          <p:cNvPr id="16" name="15 Altbilgi Yer Tutucusu"/>
          <p:cNvSpPr>
            <a:spLocks noGrp="1"/>
          </p:cNvSpPr>
          <p:nvPr>
            <p:ph type="ftr" sz="quarter" idx="11"/>
          </p:nvPr>
        </p:nvSpPr>
        <p:spPr/>
        <p:txBody>
          <a:bodyPr/>
          <a:lstStyle/>
          <a:p>
            <a:r>
              <a:rPr lang="tr-TR" dirty="0" err="1" smtClean="0"/>
              <a:t>Serkant</a:t>
            </a:r>
            <a:r>
              <a:rPr lang="tr-TR" dirty="0" smtClean="0"/>
              <a:t> Ali Çetin - İstanbul Bilgi Üniversitesi</a:t>
            </a:r>
            <a:endParaRPr lang="tr-TR" dirty="0"/>
          </a:p>
        </p:txBody>
      </p:sp>
      <p:grpSp>
        <p:nvGrpSpPr>
          <p:cNvPr id="4" name="9 Grup"/>
          <p:cNvGrpSpPr>
            <a:grpSpLocks/>
          </p:cNvGrpSpPr>
          <p:nvPr/>
        </p:nvGrpSpPr>
        <p:grpSpPr bwMode="auto">
          <a:xfrm>
            <a:off x="4743450" y="115888"/>
            <a:ext cx="4292600" cy="5689600"/>
            <a:chOff x="0" y="154541"/>
            <a:chExt cx="4148336" cy="5110663"/>
          </a:xfrm>
        </p:grpSpPr>
        <p:pic>
          <p:nvPicPr>
            <p:cNvPr id="30725" name="Picture 6"/>
            <p:cNvPicPr>
              <a:picLocks noChangeAspect="1" noChangeArrowheads="1"/>
            </p:cNvPicPr>
            <p:nvPr/>
          </p:nvPicPr>
          <p:blipFill>
            <a:blip r:embed="rId8" cstate="print"/>
            <a:srcRect r="4767"/>
            <a:stretch>
              <a:fillRect/>
            </a:stretch>
          </p:blipFill>
          <p:spPr bwMode="auto">
            <a:xfrm>
              <a:off x="0" y="154541"/>
              <a:ext cx="4148336" cy="2336948"/>
            </a:xfrm>
            <a:prstGeom prst="rect">
              <a:avLst/>
            </a:prstGeom>
            <a:noFill/>
            <a:ln w="9525">
              <a:noFill/>
              <a:miter lim="800000"/>
              <a:headEnd/>
              <a:tailEnd/>
            </a:ln>
          </p:spPr>
        </p:pic>
        <p:pic>
          <p:nvPicPr>
            <p:cNvPr id="30726" name="Picture 7"/>
            <p:cNvPicPr>
              <a:picLocks noChangeAspect="1" noChangeArrowheads="1"/>
            </p:cNvPicPr>
            <p:nvPr/>
          </p:nvPicPr>
          <p:blipFill>
            <a:blip r:embed="rId9" cstate="print"/>
            <a:srcRect l="52727" t="79955" b="3084"/>
            <a:stretch>
              <a:fillRect/>
            </a:stretch>
          </p:blipFill>
          <p:spPr bwMode="auto">
            <a:xfrm>
              <a:off x="8384" y="4473116"/>
              <a:ext cx="4139952" cy="792088"/>
            </a:xfrm>
            <a:prstGeom prst="rect">
              <a:avLst/>
            </a:prstGeom>
            <a:noFill/>
            <a:ln w="9525">
              <a:noFill/>
              <a:miter lim="800000"/>
              <a:headEnd/>
              <a:tailEnd/>
            </a:ln>
          </p:spPr>
        </p:pic>
        <p:pic>
          <p:nvPicPr>
            <p:cNvPr id="30727" name="Picture 7"/>
            <p:cNvPicPr>
              <a:picLocks noChangeAspect="1" noChangeArrowheads="1"/>
            </p:cNvPicPr>
            <p:nvPr/>
          </p:nvPicPr>
          <p:blipFill>
            <a:blip r:embed="rId9" cstate="print"/>
            <a:srcRect l="52631" b="77995"/>
            <a:stretch>
              <a:fillRect/>
            </a:stretch>
          </p:blipFill>
          <p:spPr bwMode="auto">
            <a:xfrm>
              <a:off x="0" y="3444359"/>
              <a:ext cx="4148336" cy="1027581"/>
            </a:xfrm>
            <a:prstGeom prst="rect">
              <a:avLst/>
            </a:prstGeom>
            <a:noFill/>
            <a:ln w="9525">
              <a:noFill/>
              <a:miter lim="800000"/>
              <a:headEnd/>
              <a:tailEnd/>
            </a:ln>
          </p:spPr>
        </p:pic>
        <p:pic>
          <p:nvPicPr>
            <p:cNvPr id="30728" name="Picture 7"/>
            <p:cNvPicPr>
              <a:picLocks noChangeAspect="1" noChangeArrowheads="1"/>
            </p:cNvPicPr>
            <p:nvPr/>
          </p:nvPicPr>
          <p:blipFill>
            <a:blip r:embed="rId9" cstate="print"/>
            <a:srcRect l="6908" t="79596" r="45724"/>
            <a:stretch>
              <a:fillRect/>
            </a:stretch>
          </p:blipFill>
          <p:spPr bwMode="auto">
            <a:xfrm>
              <a:off x="0" y="2491488"/>
              <a:ext cx="4148336" cy="952871"/>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Elektron Demetiyle Kaynak </a:t>
            </a:r>
            <a:br>
              <a:rPr lang="tr-TR" dirty="0" smtClean="0"/>
            </a:br>
            <a:r>
              <a:rPr lang="tr-TR" dirty="0" smtClean="0"/>
              <a:t>(</a:t>
            </a:r>
            <a:r>
              <a:rPr lang="tr-TR" dirty="0" err="1" smtClean="0"/>
              <a:t>Electron</a:t>
            </a:r>
            <a:r>
              <a:rPr lang="tr-TR" dirty="0" smtClean="0"/>
              <a:t> </a:t>
            </a:r>
            <a:r>
              <a:rPr lang="tr-TR" dirty="0" err="1" smtClean="0"/>
              <a:t>Baem</a:t>
            </a:r>
            <a:r>
              <a:rPr lang="tr-TR" dirty="0" smtClean="0"/>
              <a:t> </a:t>
            </a:r>
            <a:r>
              <a:rPr lang="tr-TR" dirty="0" err="1" smtClean="0"/>
              <a:t>Welding</a:t>
            </a:r>
            <a:r>
              <a:rPr lang="tr-TR" dirty="0" smtClean="0"/>
              <a:t>)</a:t>
            </a:r>
            <a:endParaRPr lang="tr-TR" dirty="0"/>
          </a:p>
        </p:txBody>
      </p:sp>
      <p:sp>
        <p:nvSpPr>
          <p:cNvPr id="3" name="Date Placeholder 2"/>
          <p:cNvSpPr>
            <a:spLocks noGrp="1"/>
          </p:cNvSpPr>
          <p:nvPr>
            <p:ph type="dt" sz="half" idx="10"/>
          </p:nvPr>
        </p:nvSpPr>
        <p:spPr/>
        <p:txBody>
          <a:bodyPr/>
          <a:lstStyle/>
          <a:p>
            <a:r>
              <a:rPr lang="tr-TR" smtClean="0"/>
              <a:t>TTP10- CERN</a:t>
            </a:r>
            <a:endParaRPr lang="tr-TR"/>
          </a:p>
        </p:txBody>
      </p:sp>
      <p:sp>
        <p:nvSpPr>
          <p:cNvPr id="4" name="Footer Placeholder 3"/>
          <p:cNvSpPr>
            <a:spLocks noGrp="1"/>
          </p:cNvSpPr>
          <p:nvPr>
            <p:ph type="ftr" sz="quarter" idx="11"/>
          </p:nvPr>
        </p:nvSpPr>
        <p:spPr/>
        <p:txBody>
          <a:bodyPr/>
          <a:lstStyle/>
          <a:p>
            <a:r>
              <a:rPr lang="tr-TR" smtClean="0"/>
              <a:t>Serkant Ali Çetin - İstanbul Bilgi Üniversitesi</a:t>
            </a:r>
            <a:endParaRPr lang="tr-TR"/>
          </a:p>
        </p:txBody>
      </p:sp>
      <p:sp>
        <p:nvSpPr>
          <p:cNvPr id="5" name="Slide Number Placeholder 4"/>
          <p:cNvSpPr>
            <a:spLocks noGrp="1"/>
          </p:cNvSpPr>
          <p:nvPr>
            <p:ph type="sldNum" sz="quarter" idx="12"/>
          </p:nvPr>
        </p:nvSpPr>
        <p:spPr/>
        <p:txBody>
          <a:bodyPr/>
          <a:lstStyle/>
          <a:p>
            <a:fld id="{52BC141D-2607-48E4-950F-B7461F5E6D62}" type="slidenum">
              <a:rPr lang="tr-TR" smtClean="0"/>
              <a:pPr/>
              <a:t>50</a:t>
            </a:fld>
            <a:endParaRPr lang="tr-T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9536" y="2996952"/>
            <a:ext cx="2748863" cy="366515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5103" y="1818751"/>
            <a:ext cx="2806209" cy="213096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585037"/>
            <a:ext cx="4032448" cy="3304717"/>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4688" y="3751017"/>
            <a:ext cx="3881448" cy="2911086"/>
          </a:xfrm>
          <a:prstGeom prst="rect">
            <a:avLst/>
          </a:prstGeom>
        </p:spPr>
      </p:pic>
    </p:spTree>
    <p:extLst>
      <p:ext uri="{BB962C8B-B14F-4D97-AF65-F5344CB8AC3E}">
        <p14:creationId xmlns:p14="http://schemas.microsoft.com/office/powerpoint/2010/main" val="10608790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r>
              <a:rPr lang="tr-TR" smtClean="0"/>
              <a:t>TTP10- CERN</a:t>
            </a:r>
            <a:endParaRPr lang="tr-TR"/>
          </a:p>
        </p:txBody>
      </p:sp>
      <p:sp>
        <p:nvSpPr>
          <p:cNvPr id="3" name="2 Altbilgi Yer Tutucusu"/>
          <p:cNvSpPr>
            <a:spLocks noGrp="1"/>
          </p:cNvSpPr>
          <p:nvPr>
            <p:ph type="ftr" sz="quarter" idx="11"/>
          </p:nvPr>
        </p:nvSpPr>
        <p:spPr/>
        <p:txBody>
          <a:bodyPr/>
          <a:lstStyle/>
          <a:p>
            <a:r>
              <a:rPr lang="tr-TR" smtClean="0"/>
              <a:t>Serkant Ali Çetin - İstanbul Bilgi Üniversitesi</a:t>
            </a:r>
            <a:endParaRPr lang="tr-TR"/>
          </a:p>
        </p:txBody>
      </p:sp>
      <p:sp>
        <p:nvSpPr>
          <p:cNvPr id="4" name="3 Slayt Numarası Yer Tutucusu"/>
          <p:cNvSpPr>
            <a:spLocks noGrp="1"/>
          </p:cNvSpPr>
          <p:nvPr>
            <p:ph type="sldNum" sz="quarter" idx="12"/>
          </p:nvPr>
        </p:nvSpPr>
        <p:spPr/>
        <p:txBody>
          <a:bodyPr/>
          <a:lstStyle/>
          <a:p>
            <a:fld id="{52BC141D-2607-48E4-950F-B7461F5E6D62}" type="slidenum">
              <a:rPr lang="tr-TR" smtClean="0"/>
              <a:pPr/>
              <a:t>51</a:t>
            </a:fld>
            <a:endParaRPr lang="tr-TR"/>
          </a:p>
        </p:txBody>
      </p:sp>
      <p:pic>
        <p:nvPicPr>
          <p:cNvPr id="5123" name="Picture 3"/>
          <p:cNvPicPr>
            <a:picLocks noChangeAspect="1" noChangeArrowheads="1"/>
          </p:cNvPicPr>
          <p:nvPr/>
        </p:nvPicPr>
        <p:blipFill>
          <a:blip r:embed="rId2" cstate="print"/>
          <a:srcRect l="33463" t="20600" r="16925" b="13251"/>
          <a:stretch>
            <a:fillRect/>
          </a:stretch>
        </p:blipFill>
        <p:spPr bwMode="auto">
          <a:xfrm>
            <a:off x="683568" y="476672"/>
            <a:ext cx="7632848" cy="572463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43408"/>
            <a:ext cx="8229600" cy="1143000"/>
          </a:xfrm>
        </p:spPr>
        <p:txBody>
          <a:bodyPr/>
          <a:lstStyle/>
          <a:p>
            <a:r>
              <a:rPr lang="tr-TR" dirty="0" smtClean="0"/>
              <a:t>Kıssadan hisse:</a:t>
            </a:r>
            <a:endParaRPr lang="tr-TR" dirty="0"/>
          </a:p>
        </p:txBody>
      </p:sp>
      <p:sp>
        <p:nvSpPr>
          <p:cNvPr id="3" name="2 İçerik Yer Tutucusu"/>
          <p:cNvSpPr>
            <a:spLocks noGrp="1"/>
          </p:cNvSpPr>
          <p:nvPr>
            <p:ph sz="half" idx="1"/>
          </p:nvPr>
        </p:nvSpPr>
        <p:spPr>
          <a:xfrm>
            <a:off x="-36512" y="764704"/>
            <a:ext cx="4392488" cy="4968552"/>
          </a:xfrm>
        </p:spPr>
        <p:txBody>
          <a:bodyPr>
            <a:noAutofit/>
          </a:bodyPr>
          <a:lstStyle/>
          <a:p>
            <a:r>
              <a:rPr lang="tr-TR" sz="1800" b="1" dirty="0" smtClean="0"/>
              <a:t>Bilimin ihtiyaçları yenilik gerektirir, yenilikler endüstriyi besler</a:t>
            </a:r>
            <a:r>
              <a:rPr lang="tr-TR" sz="1800" dirty="0" smtClean="0"/>
              <a:t>, endüstri de temel bilimler için daha güçlü araçlar sunar. </a:t>
            </a:r>
          </a:p>
          <a:p>
            <a:r>
              <a:rPr lang="tr-TR" sz="1800" dirty="0" smtClean="0"/>
              <a:t>2023 yılında Türkiye’nin 500 milyar dolar ihracat hedefine ulaşabilmesi için </a:t>
            </a:r>
            <a:r>
              <a:rPr lang="tr-TR" sz="1800" b="1" dirty="0" smtClean="0"/>
              <a:t>devlet, bilim ve sanayi el ele vermeli </a:t>
            </a:r>
            <a:r>
              <a:rPr lang="tr-TR" sz="1800" dirty="0" smtClean="0"/>
              <a:t>ve bu ortak amaca doğru yürümelidir.</a:t>
            </a:r>
          </a:p>
          <a:p>
            <a:r>
              <a:rPr lang="tr-TR" sz="1800" dirty="0" smtClean="0"/>
              <a:t>Devletin en </a:t>
            </a:r>
            <a:r>
              <a:rPr lang="tr-TR" sz="1800" b="1" dirty="0" smtClean="0"/>
              <a:t>başta hızlandırıcı ve parçacık fiziği olmak üzere temel bilimleri desteklemesi</a:t>
            </a:r>
            <a:r>
              <a:rPr lang="tr-TR" sz="1800" dirty="0" smtClean="0"/>
              <a:t>, bilim insanlarının biriktirdikleri </a:t>
            </a:r>
            <a:r>
              <a:rPr lang="tr-TR" sz="1800" b="1" dirty="0" smtClean="0"/>
              <a:t>bilgi ve deneyimlerden ürettikleri yenilikleri sanayiye aktarması</a:t>
            </a:r>
            <a:r>
              <a:rPr lang="tr-TR" sz="1800" dirty="0" smtClean="0"/>
              <a:t>, sanayinin de </a:t>
            </a:r>
            <a:r>
              <a:rPr lang="tr-TR" sz="1800" b="1" dirty="0" smtClean="0"/>
              <a:t>uzun vadeli düşünerek her zorluğu bir fırsat, her fırsatı da büyümek ve gelişmek için bir olanak </a:t>
            </a:r>
            <a:r>
              <a:rPr lang="tr-TR" sz="1800" dirty="0" smtClean="0"/>
              <a:t>olarak görmesi bu yoldaki en önemli             adımlardır.</a:t>
            </a:r>
            <a:endParaRPr lang="tr-TR" sz="1800" dirty="0"/>
          </a:p>
        </p:txBody>
      </p:sp>
      <p:sp>
        <p:nvSpPr>
          <p:cNvPr id="4" name="3 İçerik Yer Tutucusu"/>
          <p:cNvSpPr>
            <a:spLocks noGrp="1"/>
          </p:cNvSpPr>
          <p:nvPr>
            <p:ph sz="half" idx="2"/>
          </p:nvPr>
        </p:nvSpPr>
        <p:spPr>
          <a:xfrm>
            <a:off x="4427984" y="764704"/>
            <a:ext cx="4244280" cy="4525963"/>
          </a:xfrm>
        </p:spPr>
        <p:txBody>
          <a:bodyPr>
            <a:normAutofit/>
          </a:bodyPr>
          <a:lstStyle/>
          <a:p>
            <a:r>
              <a:rPr lang="tr-TR" sz="1800" dirty="0" smtClean="0"/>
              <a:t>Parçacık hızlandırıcıları ve parçacık </a:t>
            </a:r>
            <a:r>
              <a:rPr lang="tr-TR" sz="1800" dirty="0" err="1" smtClean="0"/>
              <a:t>algıçları</a:t>
            </a:r>
            <a:r>
              <a:rPr lang="tr-TR" sz="1800" dirty="0" smtClean="0"/>
              <a:t>  birçok </a:t>
            </a:r>
            <a:r>
              <a:rPr lang="tr-TR" sz="1800" b="1" dirty="0" smtClean="0"/>
              <a:t>mühendislik çözümleri </a:t>
            </a:r>
            <a:r>
              <a:rPr lang="tr-TR" sz="1800" dirty="0" smtClean="0"/>
              <a:t>gerektirmektedir. </a:t>
            </a:r>
            <a:r>
              <a:rPr lang="tr-TR" sz="1800" b="1" dirty="0" smtClean="0"/>
              <a:t>İleri teknolojiler </a:t>
            </a:r>
            <a:r>
              <a:rPr lang="tr-TR" sz="1800" dirty="0" smtClean="0"/>
              <a:t>bu çözümler için uğraşırken doğuyor!</a:t>
            </a:r>
          </a:p>
          <a:p>
            <a:r>
              <a:rPr lang="tr-TR" sz="1800" dirty="0" smtClean="0"/>
              <a:t>Türkiye’de </a:t>
            </a:r>
            <a:r>
              <a:rPr lang="tr-TR" sz="1800" b="1" dirty="0" smtClean="0"/>
              <a:t>hızlandırıcı ve </a:t>
            </a:r>
            <a:r>
              <a:rPr lang="tr-TR" sz="1800" b="1" dirty="0" err="1" smtClean="0"/>
              <a:t>algıç</a:t>
            </a:r>
            <a:r>
              <a:rPr lang="tr-TR" sz="1800" b="1" dirty="0" smtClean="0"/>
              <a:t> teknolojilerinin </a:t>
            </a:r>
            <a:r>
              <a:rPr lang="tr-TR" sz="1800" dirty="0" smtClean="0"/>
              <a:t>yaygın kullanımı için bu teknolojilere hakim olmalı ve gereken altyapının oluşmasını sağlamalıyız. </a:t>
            </a:r>
          </a:p>
          <a:p>
            <a:r>
              <a:rPr lang="tr-TR" sz="1800" dirty="0" smtClean="0"/>
              <a:t>Bu alanda yapılacak Ar-</a:t>
            </a:r>
            <a:r>
              <a:rPr lang="tr-TR" sz="1800" dirty="0" err="1" smtClean="0"/>
              <a:t>Ge’ye</a:t>
            </a:r>
            <a:r>
              <a:rPr lang="tr-TR" sz="1800" dirty="0" smtClean="0"/>
              <a:t> ayrılacak kaynaklar, içinde bulunduğumuz yüzyılda </a:t>
            </a:r>
            <a:r>
              <a:rPr lang="tr-TR" sz="1800" b="1" dirty="0" smtClean="0"/>
              <a:t>önemli kapıları kendi  anahtarlarımızla açmamızı </a:t>
            </a:r>
            <a:r>
              <a:rPr lang="tr-TR" sz="1800" dirty="0" smtClean="0"/>
              <a:t>sağlayacak ve endüstrimize önemli bir ivme katacaktır.</a:t>
            </a:r>
          </a:p>
        </p:txBody>
      </p:sp>
      <p:sp>
        <p:nvSpPr>
          <p:cNvPr id="5" name="4 Veri Yer Tutucusu"/>
          <p:cNvSpPr>
            <a:spLocks noGrp="1"/>
          </p:cNvSpPr>
          <p:nvPr>
            <p:ph type="dt" sz="half" idx="10"/>
          </p:nvPr>
        </p:nvSpPr>
        <p:spPr>
          <a:xfrm>
            <a:off x="-36512" y="6592267"/>
            <a:ext cx="2133600" cy="365125"/>
          </a:xfrm>
        </p:spPr>
        <p:txBody>
          <a:bodyPr/>
          <a:lstStyle/>
          <a:p>
            <a:r>
              <a:rPr lang="tr-TR" smtClean="0"/>
              <a:t>TTP10- CERN</a:t>
            </a:r>
            <a:endParaRPr lang="tr-TR"/>
          </a:p>
        </p:txBody>
      </p:sp>
      <p:sp>
        <p:nvSpPr>
          <p:cNvPr id="6" name="5 Altbilgi Yer Tutucusu"/>
          <p:cNvSpPr>
            <a:spLocks noGrp="1"/>
          </p:cNvSpPr>
          <p:nvPr>
            <p:ph type="ftr" sz="quarter" idx="11"/>
          </p:nvPr>
        </p:nvSpPr>
        <p:spPr>
          <a:xfrm>
            <a:off x="3124200" y="6592267"/>
            <a:ext cx="2895600" cy="365125"/>
          </a:xfrm>
        </p:spPr>
        <p:txBody>
          <a:bodyPr/>
          <a:lstStyle/>
          <a:p>
            <a:r>
              <a:rPr lang="tr-TR" smtClean="0"/>
              <a:t>Serkant Ali Çetin - İstanbul Bilgi Üniversitesi</a:t>
            </a:r>
            <a:endParaRPr lang="tr-TR"/>
          </a:p>
        </p:txBody>
      </p:sp>
      <p:sp>
        <p:nvSpPr>
          <p:cNvPr id="7" name="6 Slayt Numarası Yer Tutucusu"/>
          <p:cNvSpPr>
            <a:spLocks noGrp="1"/>
          </p:cNvSpPr>
          <p:nvPr>
            <p:ph type="sldNum" sz="quarter" idx="12"/>
          </p:nvPr>
        </p:nvSpPr>
        <p:spPr>
          <a:xfrm>
            <a:off x="7046912" y="6592267"/>
            <a:ext cx="2133600" cy="365125"/>
          </a:xfrm>
        </p:spPr>
        <p:txBody>
          <a:bodyPr/>
          <a:lstStyle/>
          <a:p>
            <a:fld id="{52BC141D-2607-48E4-950F-B7461F5E6D62}" type="slidenum">
              <a:rPr lang="tr-TR" smtClean="0"/>
              <a:pPr/>
              <a:t>52</a:t>
            </a:fld>
            <a:endParaRPr lang="tr-TR"/>
          </a:p>
        </p:txBody>
      </p:sp>
      <p:sp>
        <p:nvSpPr>
          <p:cNvPr id="8" name="7 Metin kutusu"/>
          <p:cNvSpPr txBox="1"/>
          <p:nvPr/>
        </p:nvSpPr>
        <p:spPr>
          <a:xfrm rot="21284096">
            <a:off x="3764598" y="4819193"/>
            <a:ext cx="5256584" cy="1477328"/>
          </a:xfrm>
          <a:prstGeom prst="rect">
            <a:avLst/>
          </a:prstGeom>
          <a:noFill/>
          <a:ln>
            <a:solidFill>
              <a:srgbClr val="C00000"/>
            </a:solidFill>
          </a:ln>
          <a:effectLst>
            <a:outerShdw blurRad="50800" dist="38100" dir="2700000" algn="tl" rotWithShape="0">
              <a:prstClr val="black">
                <a:alpha val="40000"/>
              </a:prstClr>
            </a:outerShdw>
          </a:effectLst>
        </p:spPr>
        <p:txBody>
          <a:bodyPr wrap="square" rtlCol="0">
            <a:spAutoFit/>
          </a:bodyPr>
          <a:lstStyle/>
          <a:p>
            <a:r>
              <a:rPr lang="tr-TR" dirty="0" smtClean="0"/>
              <a:t>En önemli 3 etkinlik: Öğretmek, öğrenmek, üretmek</a:t>
            </a:r>
          </a:p>
          <a:p>
            <a:r>
              <a:rPr lang="tr-TR" dirty="0" smtClean="0"/>
              <a:t>‣ hiç birini yapmadığımız gün: </a:t>
            </a:r>
            <a:r>
              <a:rPr lang="tr-TR" b="1" dirty="0" smtClean="0"/>
              <a:t>kötü geçmiştir</a:t>
            </a:r>
          </a:p>
          <a:p>
            <a:r>
              <a:rPr lang="tr-TR" dirty="0" smtClean="0"/>
              <a:t>‣ bunlardan birini yaptığımız gün: </a:t>
            </a:r>
            <a:r>
              <a:rPr lang="tr-TR" b="1" dirty="0" smtClean="0"/>
              <a:t>normal geçmiştir</a:t>
            </a:r>
          </a:p>
          <a:p>
            <a:r>
              <a:rPr lang="tr-TR" dirty="0" smtClean="0"/>
              <a:t>‣ bunlardan ikisini yaptığımız gün: </a:t>
            </a:r>
            <a:r>
              <a:rPr lang="tr-TR" b="1" dirty="0" smtClean="0"/>
              <a:t>iyi geçmiştir</a:t>
            </a:r>
          </a:p>
          <a:p>
            <a:r>
              <a:rPr lang="tr-TR" dirty="0" smtClean="0"/>
              <a:t>‣ bunlardan üçünü de yaptığımız gün: </a:t>
            </a:r>
            <a:r>
              <a:rPr lang="tr-TR" b="1" dirty="0" smtClean="0"/>
              <a:t>harika geçmiştir</a:t>
            </a:r>
            <a:endParaRPr lang="tr-T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8520" y="-27384"/>
            <a:ext cx="9252520" cy="7101699"/>
            <a:chOff x="-108520" y="-27384"/>
            <a:chExt cx="9252520" cy="7101699"/>
          </a:xfrm>
        </p:grpSpPr>
        <p:pic>
          <p:nvPicPr>
            <p:cNvPr id="1026" name="Picture 2" descr="CERN-logo.jpg (601×600)"/>
            <p:cNvPicPr>
              <a:picLocks noChangeAspect="1" noChangeArrowheads="1"/>
            </p:cNvPicPr>
            <p:nvPr/>
          </p:nvPicPr>
          <p:blipFill>
            <a:blip r:embed="rId2" cstate="print"/>
            <a:srcRect r="1810"/>
            <a:stretch>
              <a:fillRect/>
            </a:stretch>
          </p:blipFill>
          <p:spPr bwMode="auto">
            <a:xfrm>
              <a:off x="1115616" y="-27384"/>
              <a:ext cx="6984776" cy="7101699"/>
            </a:xfrm>
            <a:prstGeom prst="rect">
              <a:avLst/>
            </a:prstGeom>
            <a:noFill/>
          </p:spPr>
        </p:pic>
        <p:pic>
          <p:nvPicPr>
            <p:cNvPr id="10" name="Picture 2" descr="CERN-logo.jpg (601×600)"/>
            <p:cNvPicPr>
              <a:picLocks noChangeAspect="1" noChangeArrowheads="1"/>
            </p:cNvPicPr>
            <p:nvPr/>
          </p:nvPicPr>
          <p:blipFill rotWithShape="1">
            <a:blip r:embed="rId2" cstate="print"/>
            <a:srcRect l="-1" r="90890"/>
            <a:stretch/>
          </p:blipFill>
          <p:spPr bwMode="auto">
            <a:xfrm>
              <a:off x="-108520" y="-27384"/>
              <a:ext cx="1224136" cy="7101699"/>
            </a:xfrm>
            <a:prstGeom prst="rect">
              <a:avLst/>
            </a:prstGeom>
            <a:noFill/>
          </p:spPr>
        </p:pic>
        <p:pic>
          <p:nvPicPr>
            <p:cNvPr id="11" name="Picture 2" descr="CERN-logo.jpg (601×600)"/>
            <p:cNvPicPr>
              <a:picLocks noChangeAspect="1" noChangeArrowheads="1"/>
            </p:cNvPicPr>
            <p:nvPr/>
          </p:nvPicPr>
          <p:blipFill rotWithShape="1">
            <a:blip r:embed="rId2" cstate="print"/>
            <a:srcRect l="-1" r="90890"/>
            <a:stretch/>
          </p:blipFill>
          <p:spPr bwMode="auto">
            <a:xfrm>
              <a:off x="8100392" y="-27384"/>
              <a:ext cx="1043608" cy="7101699"/>
            </a:xfrm>
            <a:prstGeom prst="rect">
              <a:avLst/>
            </a:prstGeom>
            <a:noFill/>
          </p:spPr>
        </p:pic>
      </p:grpSp>
      <p:sp>
        <p:nvSpPr>
          <p:cNvPr id="3" name="TextBox 2"/>
          <p:cNvSpPr txBox="1"/>
          <p:nvPr/>
        </p:nvSpPr>
        <p:spPr>
          <a:xfrm>
            <a:off x="1012250" y="-27384"/>
            <a:ext cx="7736214" cy="523220"/>
          </a:xfrm>
          <a:prstGeom prst="rect">
            <a:avLst/>
          </a:prstGeom>
          <a:noFill/>
        </p:spPr>
        <p:txBody>
          <a:bodyPr wrap="square" rtlCol="0">
            <a:spAutoFit/>
          </a:bodyPr>
          <a:lstStyle/>
          <a:p>
            <a:r>
              <a:rPr lang="tr-TR" sz="2800" b="1" dirty="0" smtClean="0">
                <a:solidFill>
                  <a:schemeClr val="bg1">
                    <a:lumMod val="95000"/>
                  </a:schemeClr>
                </a:solidFill>
              </a:rPr>
              <a:t>TÜRK ÖĞRETMEN ÇALIŞTAYI - 10  / CERN 2020</a:t>
            </a:r>
            <a:endParaRPr lang="tr-TR" sz="2800" b="1"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l="10110" r="72754"/>
          <a:stretch>
            <a:fillRect/>
          </a:stretch>
        </p:blipFill>
        <p:spPr bwMode="auto">
          <a:xfrm>
            <a:off x="0" y="0"/>
            <a:ext cx="9324975" cy="6858000"/>
          </a:xfrm>
          <a:prstGeom prst="rect">
            <a:avLst/>
          </a:prstGeom>
          <a:noFill/>
          <a:ln w="9525">
            <a:noFill/>
            <a:miter lim="800000"/>
            <a:headEnd/>
            <a:tailEnd/>
          </a:ln>
        </p:spPr>
      </p:pic>
      <p:grpSp>
        <p:nvGrpSpPr>
          <p:cNvPr id="2" name="8 Grup"/>
          <p:cNvGrpSpPr>
            <a:grpSpLocks/>
          </p:cNvGrpSpPr>
          <p:nvPr/>
        </p:nvGrpSpPr>
        <p:grpSpPr bwMode="auto">
          <a:xfrm>
            <a:off x="250825" y="188913"/>
            <a:ext cx="4321175" cy="6335712"/>
            <a:chOff x="395536" y="836712"/>
            <a:chExt cx="3807526" cy="5797426"/>
          </a:xfrm>
        </p:grpSpPr>
        <p:pic>
          <p:nvPicPr>
            <p:cNvPr id="31755" name="Picture 2"/>
            <p:cNvPicPr>
              <a:picLocks noChangeAspect="1" noChangeArrowheads="1"/>
            </p:cNvPicPr>
            <p:nvPr/>
          </p:nvPicPr>
          <p:blipFill>
            <a:blip r:embed="rId3" cstate="print"/>
            <a:srcRect l="-455" r="243"/>
            <a:stretch>
              <a:fillRect/>
            </a:stretch>
          </p:blipFill>
          <p:spPr bwMode="auto">
            <a:xfrm>
              <a:off x="395536" y="836712"/>
              <a:ext cx="3807526" cy="2088232"/>
            </a:xfrm>
            <a:prstGeom prst="rect">
              <a:avLst/>
            </a:prstGeom>
            <a:noFill/>
            <a:ln w="9525">
              <a:noFill/>
              <a:miter lim="800000"/>
              <a:headEnd/>
              <a:tailEnd/>
            </a:ln>
          </p:spPr>
        </p:pic>
        <p:grpSp>
          <p:nvGrpSpPr>
            <p:cNvPr id="3" name="7 Grup"/>
            <p:cNvGrpSpPr>
              <a:grpSpLocks/>
            </p:cNvGrpSpPr>
            <p:nvPr/>
          </p:nvGrpSpPr>
          <p:grpSpPr bwMode="auto">
            <a:xfrm>
              <a:off x="414766" y="2924944"/>
              <a:ext cx="3788296" cy="3709194"/>
              <a:chOff x="414766" y="2924944"/>
              <a:chExt cx="3788296" cy="3709194"/>
            </a:xfrm>
          </p:grpSpPr>
          <p:pic>
            <p:nvPicPr>
              <p:cNvPr id="31757" name="Picture 3"/>
              <p:cNvPicPr>
                <a:picLocks noChangeAspect="1" noChangeArrowheads="1"/>
              </p:cNvPicPr>
              <p:nvPr/>
            </p:nvPicPr>
            <p:blipFill>
              <a:blip r:embed="rId4" cstate="print"/>
              <a:srcRect l="52371" t="80757"/>
              <a:stretch>
                <a:fillRect/>
              </a:stretch>
            </p:blipFill>
            <p:spPr bwMode="auto">
              <a:xfrm>
                <a:off x="423150" y="5749925"/>
                <a:ext cx="3779912" cy="884213"/>
              </a:xfrm>
              <a:prstGeom prst="rect">
                <a:avLst/>
              </a:prstGeom>
              <a:noFill/>
              <a:ln w="9525">
                <a:noFill/>
                <a:miter lim="800000"/>
                <a:headEnd/>
                <a:tailEnd/>
              </a:ln>
            </p:spPr>
          </p:pic>
          <p:pic>
            <p:nvPicPr>
              <p:cNvPr id="31758" name="Picture 3"/>
              <p:cNvPicPr>
                <a:picLocks noChangeAspect="1" noChangeArrowheads="1"/>
              </p:cNvPicPr>
              <p:nvPr/>
            </p:nvPicPr>
            <p:blipFill>
              <a:blip r:embed="rId4" cstate="print"/>
              <a:srcRect l="52264" b="80357"/>
              <a:stretch>
                <a:fillRect/>
              </a:stretch>
            </p:blipFill>
            <p:spPr bwMode="auto">
              <a:xfrm>
                <a:off x="414766" y="4847357"/>
                <a:ext cx="3788296" cy="902568"/>
              </a:xfrm>
              <a:prstGeom prst="rect">
                <a:avLst/>
              </a:prstGeom>
              <a:noFill/>
              <a:ln w="9525">
                <a:noFill/>
                <a:miter lim="800000"/>
                <a:headEnd/>
                <a:tailEnd/>
              </a:ln>
            </p:spPr>
          </p:pic>
          <p:pic>
            <p:nvPicPr>
              <p:cNvPr id="31759" name="Picture 3"/>
              <p:cNvPicPr>
                <a:picLocks noChangeAspect="1" noChangeArrowheads="1"/>
              </p:cNvPicPr>
              <p:nvPr/>
            </p:nvPicPr>
            <p:blipFill>
              <a:blip r:embed="rId4" cstate="print"/>
              <a:srcRect l="5121" t="81122" r="47145"/>
              <a:stretch>
                <a:fillRect/>
              </a:stretch>
            </p:blipFill>
            <p:spPr bwMode="auto">
              <a:xfrm>
                <a:off x="414766" y="3979912"/>
                <a:ext cx="3788296" cy="867445"/>
              </a:xfrm>
              <a:prstGeom prst="rect">
                <a:avLst/>
              </a:prstGeom>
              <a:noFill/>
              <a:ln w="9525">
                <a:noFill/>
                <a:miter lim="800000"/>
                <a:headEnd/>
                <a:tailEnd/>
              </a:ln>
            </p:spPr>
          </p:pic>
          <p:pic>
            <p:nvPicPr>
              <p:cNvPr id="31760" name="Picture 3"/>
              <p:cNvPicPr>
                <a:picLocks noChangeAspect="1" noChangeArrowheads="1"/>
              </p:cNvPicPr>
              <p:nvPr/>
            </p:nvPicPr>
            <p:blipFill>
              <a:blip r:embed="rId4" cstate="print"/>
              <a:srcRect l="5226" r="47038" b="77042"/>
              <a:stretch>
                <a:fillRect/>
              </a:stretch>
            </p:blipFill>
            <p:spPr bwMode="auto">
              <a:xfrm>
                <a:off x="414766" y="2924944"/>
                <a:ext cx="3788296" cy="1054968"/>
              </a:xfrm>
              <a:prstGeom prst="rect">
                <a:avLst/>
              </a:prstGeom>
              <a:noFill/>
              <a:ln w="9525">
                <a:noFill/>
                <a:miter lim="800000"/>
                <a:headEnd/>
                <a:tailEnd/>
              </a:ln>
            </p:spPr>
          </p:pic>
        </p:grpSp>
      </p:grpSp>
      <p:grpSp>
        <p:nvGrpSpPr>
          <p:cNvPr id="4" name="15 Grup"/>
          <p:cNvGrpSpPr>
            <a:grpSpLocks/>
          </p:cNvGrpSpPr>
          <p:nvPr/>
        </p:nvGrpSpPr>
        <p:grpSpPr bwMode="auto">
          <a:xfrm>
            <a:off x="4859338" y="96838"/>
            <a:ext cx="3863975" cy="6645275"/>
            <a:chOff x="-4284985" y="8286"/>
            <a:chExt cx="3863281" cy="6645274"/>
          </a:xfrm>
        </p:grpSpPr>
        <p:pic>
          <p:nvPicPr>
            <p:cNvPr id="31749" name="Picture 4"/>
            <p:cNvPicPr>
              <a:picLocks noChangeAspect="1" noChangeArrowheads="1"/>
            </p:cNvPicPr>
            <p:nvPr/>
          </p:nvPicPr>
          <p:blipFill>
            <a:blip r:embed="rId5" cstate="print"/>
            <a:srcRect/>
            <a:stretch>
              <a:fillRect/>
            </a:stretch>
          </p:blipFill>
          <p:spPr bwMode="auto">
            <a:xfrm>
              <a:off x="-4284985" y="8286"/>
              <a:ext cx="3863281" cy="2093415"/>
            </a:xfrm>
            <a:prstGeom prst="rect">
              <a:avLst/>
            </a:prstGeom>
            <a:noFill/>
            <a:ln w="9525">
              <a:noFill/>
              <a:miter lim="800000"/>
              <a:headEnd/>
              <a:tailEnd/>
            </a:ln>
          </p:spPr>
        </p:pic>
        <p:grpSp>
          <p:nvGrpSpPr>
            <p:cNvPr id="5" name="14 Grup"/>
            <p:cNvGrpSpPr>
              <a:grpSpLocks/>
            </p:cNvGrpSpPr>
            <p:nvPr/>
          </p:nvGrpSpPr>
          <p:grpSpPr bwMode="auto">
            <a:xfrm>
              <a:off x="-4284984" y="2060848"/>
              <a:ext cx="3863280" cy="4592712"/>
              <a:chOff x="-4501008" y="784225"/>
              <a:chExt cx="3863280" cy="4592712"/>
            </a:xfrm>
          </p:grpSpPr>
          <p:pic>
            <p:nvPicPr>
              <p:cNvPr id="31751" name="Picture 5"/>
              <p:cNvPicPr>
                <a:picLocks noChangeAspect="1" noChangeArrowheads="1"/>
              </p:cNvPicPr>
              <p:nvPr/>
            </p:nvPicPr>
            <p:blipFill>
              <a:blip r:embed="rId6" cstate="print"/>
              <a:srcRect l="50909" t="80843" r="423"/>
              <a:stretch>
                <a:fillRect/>
              </a:stretch>
            </p:blipFill>
            <p:spPr bwMode="auto">
              <a:xfrm>
                <a:off x="-4492624" y="4437112"/>
                <a:ext cx="3854896" cy="939825"/>
              </a:xfrm>
              <a:prstGeom prst="rect">
                <a:avLst/>
              </a:prstGeom>
              <a:noFill/>
              <a:ln w="9525">
                <a:noFill/>
                <a:miter lim="800000"/>
                <a:headEnd/>
                <a:tailEnd/>
              </a:ln>
            </p:spPr>
          </p:pic>
          <p:pic>
            <p:nvPicPr>
              <p:cNvPr id="31752" name="Picture 5"/>
              <p:cNvPicPr>
                <a:picLocks noChangeAspect="1" noChangeArrowheads="1"/>
              </p:cNvPicPr>
              <p:nvPr/>
            </p:nvPicPr>
            <p:blipFill>
              <a:blip r:embed="rId6" cstate="print"/>
              <a:srcRect l="50803" r="423" b="70700"/>
              <a:stretch>
                <a:fillRect/>
              </a:stretch>
            </p:blipFill>
            <p:spPr bwMode="auto">
              <a:xfrm>
                <a:off x="-4501008" y="2996952"/>
                <a:ext cx="3863280" cy="1437407"/>
              </a:xfrm>
              <a:prstGeom prst="rect">
                <a:avLst/>
              </a:prstGeom>
              <a:noFill/>
              <a:ln w="9525">
                <a:noFill/>
                <a:miter lim="800000"/>
                <a:headEnd/>
                <a:tailEnd/>
              </a:ln>
            </p:spPr>
          </p:pic>
          <p:pic>
            <p:nvPicPr>
              <p:cNvPr id="31753" name="Picture 5"/>
              <p:cNvPicPr>
                <a:picLocks noChangeAspect="1" noChangeArrowheads="1"/>
              </p:cNvPicPr>
              <p:nvPr/>
            </p:nvPicPr>
            <p:blipFill>
              <a:blip r:embed="rId6" cstate="print"/>
              <a:srcRect l="2834" t="80501" r="48393"/>
              <a:stretch>
                <a:fillRect/>
              </a:stretch>
            </p:blipFill>
            <p:spPr bwMode="auto">
              <a:xfrm>
                <a:off x="-4501008" y="2060848"/>
                <a:ext cx="3863280" cy="956593"/>
              </a:xfrm>
              <a:prstGeom prst="rect">
                <a:avLst/>
              </a:prstGeom>
              <a:noFill/>
              <a:ln w="9525">
                <a:noFill/>
                <a:miter lim="800000"/>
                <a:headEnd/>
                <a:tailEnd/>
              </a:ln>
            </p:spPr>
          </p:pic>
          <p:pic>
            <p:nvPicPr>
              <p:cNvPr id="31754" name="Picture 5"/>
              <p:cNvPicPr>
                <a:picLocks noChangeAspect="1" noChangeArrowheads="1"/>
              </p:cNvPicPr>
              <p:nvPr/>
            </p:nvPicPr>
            <p:blipFill>
              <a:blip r:embed="rId6" cstate="print"/>
              <a:srcRect l="2727" r="48499" b="73978"/>
              <a:stretch>
                <a:fillRect/>
              </a:stretch>
            </p:blipFill>
            <p:spPr bwMode="auto">
              <a:xfrm>
                <a:off x="-4501008" y="784225"/>
                <a:ext cx="3863280" cy="1276623"/>
              </a:xfrm>
              <a:prstGeom prst="rect">
                <a:avLst/>
              </a:prstGeom>
              <a:noFill/>
              <a:ln w="9525">
                <a:noFill/>
                <a:miter lim="800000"/>
                <a:headEnd/>
                <a:tailEnd/>
              </a:ln>
            </p:spPr>
          </p:pic>
        </p:grpSp>
      </p:grpSp>
      <p:sp>
        <p:nvSpPr>
          <p:cNvPr id="17" name="16 Veri Yer Tutucusu"/>
          <p:cNvSpPr>
            <a:spLocks noGrp="1"/>
          </p:cNvSpPr>
          <p:nvPr>
            <p:ph type="dt" sz="half" idx="10"/>
          </p:nvPr>
        </p:nvSpPr>
        <p:spPr/>
        <p:txBody>
          <a:bodyPr/>
          <a:lstStyle/>
          <a:p>
            <a:r>
              <a:rPr lang="tr-TR" smtClean="0"/>
              <a:t>TTP10- CERN</a:t>
            </a:r>
            <a:endParaRPr lang="tr-TR"/>
          </a:p>
        </p:txBody>
      </p:sp>
      <p:sp>
        <p:nvSpPr>
          <p:cNvPr id="18" name="17 Slayt Numarası Yer Tutucusu"/>
          <p:cNvSpPr>
            <a:spLocks noGrp="1"/>
          </p:cNvSpPr>
          <p:nvPr>
            <p:ph type="sldNum" sz="quarter" idx="12"/>
          </p:nvPr>
        </p:nvSpPr>
        <p:spPr/>
        <p:txBody>
          <a:bodyPr/>
          <a:lstStyle/>
          <a:p>
            <a:fld id="{52BC141D-2607-48E4-950F-B7461F5E6D62}" type="slidenum">
              <a:rPr lang="tr-TR" smtClean="0"/>
              <a:pPr/>
              <a:t>6</a:t>
            </a:fld>
            <a:endParaRPr lang="tr-TR"/>
          </a:p>
        </p:txBody>
      </p:sp>
      <p:sp>
        <p:nvSpPr>
          <p:cNvPr id="19" name="18 Altbilgi Yer Tutucusu"/>
          <p:cNvSpPr>
            <a:spLocks noGrp="1"/>
          </p:cNvSpPr>
          <p:nvPr>
            <p:ph type="ftr" sz="quarter" idx="11"/>
          </p:nvPr>
        </p:nvSpPr>
        <p:spPr/>
        <p:txBody>
          <a:bodyPr/>
          <a:lstStyle/>
          <a:p>
            <a:r>
              <a:rPr lang="tr-TR" smtClean="0"/>
              <a:t>Serkant Ali Çetin - İstanbul Bilgi Üniversitesi</a:t>
            </a:r>
            <a:endParaRPr lang="tr-T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51520" y="-27384"/>
            <a:ext cx="8640960" cy="1143000"/>
          </a:xfrm>
        </p:spPr>
        <p:txBody>
          <a:bodyPr>
            <a:noAutofit/>
          </a:bodyPr>
          <a:lstStyle/>
          <a:p>
            <a:r>
              <a:rPr lang="tr-TR" sz="3600" dirty="0" smtClean="0"/>
              <a:t>Temel Bilimlerin Işığında </a:t>
            </a:r>
            <a:br>
              <a:rPr lang="tr-TR" sz="3600" dirty="0" smtClean="0"/>
            </a:br>
            <a:r>
              <a:rPr lang="tr-TR" sz="3600" dirty="0" smtClean="0"/>
              <a:t>Teknolojinin Sınırlarını Zorlamak</a:t>
            </a:r>
            <a:endParaRPr lang="tr-TR" sz="3600" dirty="0"/>
          </a:p>
        </p:txBody>
      </p:sp>
      <p:sp>
        <p:nvSpPr>
          <p:cNvPr id="3" name="2 Veri Yer Tutucusu"/>
          <p:cNvSpPr>
            <a:spLocks noGrp="1"/>
          </p:cNvSpPr>
          <p:nvPr>
            <p:ph type="dt" sz="half" idx="10"/>
          </p:nvPr>
        </p:nvSpPr>
        <p:spPr>
          <a:xfrm>
            <a:off x="35496" y="6592267"/>
            <a:ext cx="2133600" cy="365125"/>
          </a:xfrm>
        </p:spPr>
        <p:txBody>
          <a:bodyPr/>
          <a:lstStyle/>
          <a:p>
            <a:r>
              <a:rPr lang="tr-TR" smtClean="0"/>
              <a:t>TTP10- CERN</a:t>
            </a:r>
            <a:endParaRPr lang="tr-TR"/>
          </a:p>
        </p:txBody>
      </p:sp>
      <p:sp>
        <p:nvSpPr>
          <p:cNvPr id="4" name="3 Altbilgi Yer Tutucusu"/>
          <p:cNvSpPr>
            <a:spLocks noGrp="1"/>
          </p:cNvSpPr>
          <p:nvPr>
            <p:ph type="ftr" sz="quarter" idx="11"/>
          </p:nvPr>
        </p:nvSpPr>
        <p:spPr>
          <a:xfrm>
            <a:off x="3124200" y="6592267"/>
            <a:ext cx="2895600" cy="365125"/>
          </a:xfrm>
        </p:spPr>
        <p:txBody>
          <a:bodyPr/>
          <a:lstStyle/>
          <a:p>
            <a:r>
              <a:rPr lang="tr-TR" dirty="0" err="1" smtClean="0"/>
              <a:t>Serkant</a:t>
            </a:r>
            <a:r>
              <a:rPr lang="tr-TR" dirty="0" smtClean="0"/>
              <a:t> Ali Çetin - İstanbul Bilgi Üniversitesi</a:t>
            </a:r>
            <a:endParaRPr lang="tr-TR" dirty="0"/>
          </a:p>
        </p:txBody>
      </p:sp>
      <p:sp>
        <p:nvSpPr>
          <p:cNvPr id="5" name="4 Slayt Numarası Yer Tutucusu"/>
          <p:cNvSpPr>
            <a:spLocks noGrp="1"/>
          </p:cNvSpPr>
          <p:nvPr>
            <p:ph type="sldNum" sz="quarter" idx="12"/>
          </p:nvPr>
        </p:nvSpPr>
        <p:spPr>
          <a:xfrm>
            <a:off x="6902896" y="6520259"/>
            <a:ext cx="2133600" cy="365125"/>
          </a:xfrm>
        </p:spPr>
        <p:txBody>
          <a:bodyPr/>
          <a:lstStyle/>
          <a:p>
            <a:fld id="{52BC141D-2607-48E4-950F-B7461F5E6D62}" type="slidenum">
              <a:rPr lang="tr-TR" smtClean="0"/>
              <a:pPr/>
              <a:t>7</a:t>
            </a:fld>
            <a:endParaRPr lang="tr-TR" dirty="0"/>
          </a:p>
        </p:txBody>
      </p:sp>
      <p:pic>
        <p:nvPicPr>
          <p:cNvPr id="16386" name="Picture 2"/>
          <p:cNvPicPr>
            <a:picLocks noChangeAspect="1" noChangeArrowheads="1"/>
          </p:cNvPicPr>
          <p:nvPr/>
        </p:nvPicPr>
        <p:blipFill>
          <a:blip r:embed="rId2" cstate="print"/>
          <a:srcRect l="6788" t="15350" r="21748" b="8001"/>
          <a:stretch>
            <a:fillRect/>
          </a:stretch>
        </p:blipFill>
        <p:spPr bwMode="auto">
          <a:xfrm>
            <a:off x="179512" y="1124744"/>
            <a:ext cx="8712968" cy="5256584"/>
          </a:xfrm>
          <a:prstGeom prst="rect">
            <a:avLst/>
          </a:prstGeom>
          <a:noFill/>
          <a:ln w="9525">
            <a:noFill/>
            <a:miter lim="800000"/>
            <a:headEnd/>
            <a:tailEnd/>
          </a:ln>
        </p:spPr>
      </p:pic>
      <p:sp>
        <p:nvSpPr>
          <p:cNvPr id="7" name="6 Metin kutusu"/>
          <p:cNvSpPr txBox="1"/>
          <p:nvPr/>
        </p:nvSpPr>
        <p:spPr>
          <a:xfrm>
            <a:off x="4355976" y="1916832"/>
            <a:ext cx="4392488" cy="3416320"/>
          </a:xfrm>
          <a:prstGeom prst="rect">
            <a:avLst/>
          </a:prstGeom>
          <a:solidFill>
            <a:schemeClr val="tx1">
              <a:lumMod val="65000"/>
              <a:lumOff val="35000"/>
              <a:alpha val="62000"/>
            </a:schemeClr>
          </a:solidFill>
        </p:spPr>
        <p:txBody>
          <a:bodyPr wrap="square" rtlCol="0">
            <a:spAutoFit/>
          </a:bodyPr>
          <a:lstStyle/>
          <a:p>
            <a:r>
              <a:rPr lang="tr-TR" dirty="0" smtClean="0">
                <a:solidFill>
                  <a:schemeClr val="bg1"/>
                </a:solidFill>
              </a:rPr>
              <a:t>Evreni kavrayışımızı artırmak için tasarlanan</a:t>
            </a:r>
          </a:p>
          <a:p>
            <a:r>
              <a:rPr lang="tr-TR" dirty="0" smtClean="0">
                <a:solidFill>
                  <a:schemeClr val="bg1"/>
                </a:solidFill>
              </a:rPr>
              <a:t>deneyler, yani parçacık fiziği deneyleri,</a:t>
            </a:r>
          </a:p>
          <a:p>
            <a:r>
              <a:rPr lang="tr-TR" dirty="0" smtClean="0">
                <a:solidFill>
                  <a:schemeClr val="bg1"/>
                </a:solidFill>
              </a:rPr>
              <a:t>mühendislerin önüne son derece zorlu hedefler koyuyor. Yapılan parçacık fiziği deneylerinde kullanılan düzeneklerin her biri, birer mühendislik harikası olarak ortaya çıkıyor. </a:t>
            </a:r>
          </a:p>
          <a:p>
            <a:endParaRPr lang="tr-TR" dirty="0" smtClean="0">
              <a:solidFill>
                <a:schemeClr val="bg1"/>
              </a:solidFill>
            </a:endParaRPr>
          </a:p>
          <a:p>
            <a:r>
              <a:rPr lang="tr-TR" dirty="0" smtClean="0">
                <a:solidFill>
                  <a:schemeClr val="bg1"/>
                </a:solidFill>
              </a:rPr>
              <a:t>Bu özel tasarım düzeneklerde kullanılan teknolojiler ise zaman içinde geniş kullanım alanları bularak günlük hayatımızın birer parçası haline geliyor.</a:t>
            </a:r>
            <a:endParaRPr lang="tr-TR"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50" name="Picture 6"/>
          <p:cNvPicPr>
            <a:picLocks noChangeAspect="1" noChangeArrowheads="1"/>
          </p:cNvPicPr>
          <p:nvPr/>
        </p:nvPicPr>
        <p:blipFill>
          <a:blip r:embed="rId2" cstate="print"/>
          <a:srcRect t="10785"/>
          <a:stretch>
            <a:fillRect/>
          </a:stretch>
        </p:blipFill>
        <p:spPr bwMode="auto">
          <a:xfrm>
            <a:off x="4997450" y="188640"/>
            <a:ext cx="4146550" cy="4168775"/>
          </a:xfrm>
          <a:prstGeom prst="rect">
            <a:avLst/>
          </a:prstGeom>
          <a:noFill/>
          <a:ln w="9525">
            <a:noFill/>
            <a:miter lim="800000"/>
            <a:headEnd/>
            <a:tailEnd/>
          </a:ln>
        </p:spPr>
      </p:pic>
      <p:pic>
        <p:nvPicPr>
          <p:cNvPr id="134148" name="Picture 2"/>
          <p:cNvPicPr>
            <a:picLocks noChangeAspect="1" noChangeArrowheads="1"/>
          </p:cNvPicPr>
          <p:nvPr/>
        </p:nvPicPr>
        <p:blipFill>
          <a:blip r:embed="rId3" cstate="print"/>
          <a:srcRect/>
          <a:stretch>
            <a:fillRect/>
          </a:stretch>
        </p:blipFill>
        <p:spPr bwMode="auto">
          <a:xfrm>
            <a:off x="34925" y="188640"/>
            <a:ext cx="5832475" cy="2670175"/>
          </a:xfrm>
          <a:prstGeom prst="rect">
            <a:avLst/>
          </a:prstGeom>
          <a:noFill/>
          <a:ln w="9525">
            <a:noFill/>
            <a:miter lim="800000"/>
            <a:headEnd/>
            <a:tailEnd/>
          </a:ln>
        </p:spPr>
      </p:pic>
      <p:grpSp>
        <p:nvGrpSpPr>
          <p:cNvPr id="2" name="15 Grup"/>
          <p:cNvGrpSpPr>
            <a:grpSpLocks/>
          </p:cNvGrpSpPr>
          <p:nvPr/>
        </p:nvGrpSpPr>
        <p:grpSpPr bwMode="auto">
          <a:xfrm>
            <a:off x="298450" y="3068960"/>
            <a:ext cx="4129088" cy="3279775"/>
            <a:chOff x="298847" y="3356992"/>
            <a:chExt cx="4129137" cy="3281139"/>
          </a:xfrm>
        </p:grpSpPr>
        <p:pic>
          <p:nvPicPr>
            <p:cNvPr id="134156" name="Picture 4"/>
            <p:cNvPicPr>
              <a:picLocks noChangeAspect="1" noChangeArrowheads="1"/>
            </p:cNvPicPr>
            <p:nvPr/>
          </p:nvPicPr>
          <p:blipFill>
            <a:blip r:embed="rId4" cstate="print"/>
            <a:srcRect/>
            <a:stretch>
              <a:fillRect/>
            </a:stretch>
          </p:blipFill>
          <p:spPr bwMode="auto">
            <a:xfrm>
              <a:off x="298847" y="3356992"/>
              <a:ext cx="4129137" cy="2784962"/>
            </a:xfrm>
            <a:prstGeom prst="rect">
              <a:avLst/>
            </a:prstGeom>
            <a:noFill/>
            <a:ln w="9525">
              <a:noFill/>
              <a:miter lim="800000"/>
              <a:headEnd/>
              <a:tailEnd/>
            </a:ln>
          </p:spPr>
        </p:pic>
        <p:pic>
          <p:nvPicPr>
            <p:cNvPr id="134157" name="Picture 7"/>
            <p:cNvPicPr>
              <a:picLocks noChangeAspect="1" noChangeArrowheads="1"/>
            </p:cNvPicPr>
            <p:nvPr/>
          </p:nvPicPr>
          <p:blipFill>
            <a:blip r:embed="rId5" cstate="print"/>
            <a:srcRect/>
            <a:stretch>
              <a:fillRect/>
            </a:stretch>
          </p:blipFill>
          <p:spPr bwMode="auto">
            <a:xfrm>
              <a:off x="2915816" y="5733256"/>
              <a:ext cx="1152525" cy="904875"/>
            </a:xfrm>
            <a:prstGeom prst="rect">
              <a:avLst/>
            </a:prstGeom>
            <a:noFill/>
            <a:ln w="9525">
              <a:noFill/>
              <a:miter lim="800000"/>
              <a:headEnd/>
              <a:tailEnd/>
            </a:ln>
          </p:spPr>
        </p:pic>
      </p:grpSp>
      <p:grpSp>
        <p:nvGrpSpPr>
          <p:cNvPr id="3" name="14 Grup"/>
          <p:cNvGrpSpPr>
            <a:grpSpLocks/>
          </p:cNvGrpSpPr>
          <p:nvPr/>
        </p:nvGrpSpPr>
        <p:grpSpPr bwMode="auto">
          <a:xfrm>
            <a:off x="4859338" y="4293096"/>
            <a:ext cx="4284662" cy="2016125"/>
            <a:chOff x="4860032" y="4509120"/>
            <a:chExt cx="4283968" cy="2016223"/>
          </a:xfrm>
        </p:grpSpPr>
        <p:pic>
          <p:nvPicPr>
            <p:cNvPr id="134154" name="Picture 5"/>
            <p:cNvPicPr>
              <a:picLocks noChangeAspect="1" noChangeArrowheads="1"/>
            </p:cNvPicPr>
            <p:nvPr/>
          </p:nvPicPr>
          <p:blipFill>
            <a:blip r:embed="rId6" cstate="print"/>
            <a:srcRect/>
            <a:stretch>
              <a:fillRect/>
            </a:stretch>
          </p:blipFill>
          <p:spPr bwMode="auto">
            <a:xfrm>
              <a:off x="4860032" y="4509120"/>
              <a:ext cx="3209773" cy="2016223"/>
            </a:xfrm>
            <a:prstGeom prst="rect">
              <a:avLst/>
            </a:prstGeom>
            <a:noFill/>
            <a:ln w="9525">
              <a:noFill/>
              <a:miter lim="800000"/>
              <a:headEnd/>
              <a:tailEnd/>
            </a:ln>
          </p:spPr>
        </p:pic>
        <p:pic>
          <p:nvPicPr>
            <p:cNvPr id="134155" name="Picture 8"/>
            <p:cNvPicPr>
              <a:picLocks noChangeAspect="1" noChangeArrowheads="1"/>
            </p:cNvPicPr>
            <p:nvPr/>
          </p:nvPicPr>
          <p:blipFill>
            <a:blip r:embed="rId7" cstate="print"/>
            <a:srcRect r="17427"/>
            <a:stretch>
              <a:fillRect/>
            </a:stretch>
          </p:blipFill>
          <p:spPr bwMode="auto">
            <a:xfrm>
              <a:off x="7956376" y="5445224"/>
              <a:ext cx="1187624" cy="1028700"/>
            </a:xfrm>
            <a:prstGeom prst="rect">
              <a:avLst/>
            </a:prstGeom>
            <a:noFill/>
            <a:ln w="9525">
              <a:noFill/>
              <a:miter lim="800000"/>
              <a:headEnd/>
              <a:tailEnd/>
            </a:ln>
          </p:spPr>
        </p:pic>
      </p:grpSp>
      <p:sp>
        <p:nvSpPr>
          <p:cNvPr id="14" name="13 Veri Yer Tutucusu"/>
          <p:cNvSpPr>
            <a:spLocks noGrp="1"/>
          </p:cNvSpPr>
          <p:nvPr>
            <p:ph type="dt" sz="half" idx="10"/>
          </p:nvPr>
        </p:nvSpPr>
        <p:spPr>
          <a:xfrm>
            <a:off x="-36512" y="6592267"/>
            <a:ext cx="2133600" cy="365125"/>
          </a:xfrm>
        </p:spPr>
        <p:txBody>
          <a:bodyPr/>
          <a:lstStyle/>
          <a:p>
            <a:pPr>
              <a:defRPr/>
            </a:pPr>
            <a:r>
              <a:rPr lang="tr-TR" smtClean="0"/>
              <a:t>TTP10- CERN</a:t>
            </a:r>
            <a:endParaRPr lang="tr-TR"/>
          </a:p>
        </p:txBody>
      </p:sp>
      <p:sp>
        <p:nvSpPr>
          <p:cNvPr id="15" name="14 Slayt Numarası Yer Tutucusu"/>
          <p:cNvSpPr>
            <a:spLocks noGrp="1"/>
          </p:cNvSpPr>
          <p:nvPr>
            <p:ph type="sldNum" sz="quarter" idx="12"/>
          </p:nvPr>
        </p:nvSpPr>
        <p:spPr>
          <a:xfrm>
            <a:off x="6974904" y="6592267"/>
            <a:ext cx="2133600" cy="365125"/>
          </a:xfrm>
        </p:spPr>
        <p:txBody>
          <a:bodyPr/>
          <a:lstStyle/>
          <a:p>
            <a:pPr>
              <a:defRPr/>
            </a:pPr>
            <a:fld id="{FB192E9D-2360-4987-AEA0-EA8D543B60A7}" type="slidenum">
              <a:rPr lang="tr-TR" smtClean="0"/>
              <a:pPr>
                <a:defRPr/>
              </a:pPr>
              <a:t>8</a:t>
            </a:fld>
            <a:endParaRPr lang="tr-TR"/>
          </a:p>
        </p:txBody>
      </p:sp>
      <p:sp>
        <p:nvSpPr>
          <p:cNvPr id="16" name="15 Altbilgi Yer Tutucusu"/>
          <p:cNvSpPr>
            <a:spLocks noGrp="1"/>
          </p:cNvSpPr>
          <p:nvPr>
            <p:ph type="ftr" sz="quarter" idx="11"/>
          </p:nvPr>
        </p:nvSpPr>
        <p:spPr>
          <a:xfrm>
            <a:off x="3124200" y="6592267"/>
            <a:ext cx="2895600" cy="365125"/>
          </a:xfrm>
        </p:spPr>
        <p:txBody>
          <a:bodyPr/>
          <a:lstStyle/>
          <a:p>
            <a:pPr>
              <a:defRPr/>
            </a:pPr>
            <a:r>
              <a:rPr lang="tr-TR" dirty="0" err="1" smtClean="0"/>
              <a:t>Serkant</a:t>
            </a:r>
            <a:r>
              <a:rPr lang="tr-TR" dirty="0" smtClean="0"/>
              <a:t> Ali Çetin - İstanbul Bilgi Üniversitesi</a:t>
            </a:r>
            <a:endParaRPr lang="tr-T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5"/>
          <p:cNvSpPr txBox="1">
            <a:spLocks noChangeArrowheads="1"/>
          </p:cNvSpPr>
          <p:nvPr/>
        </p:nvSpPr>
        <p:spPr bwMode="auto">
          <a:xfrm>
            <a:off x="971550" y="1268413"/>
            <a:ext cx="7272338" cy="366712"/>
          </a:xfrm>
          <a:prstGeom prst="rect">
            <a:avLst/>
          </a:prstGeom>
          <a:noFill/>
          <a:ln w="9525">
            <a:noFill/>
            <a:miter lim="800000"/>
            <a:headEnd/>
            <a:tailEnd/>
          </a:ln>
        </p:spPr>
        <p:txBody>
          <a:bodyPr>
            <a:spAutoFit/>
          </a:bodyPr>
          <a:lstStyle/>
          <a:p>
            <a:endParaRPr lang="en-US"/>
          </a:p>
        </p:txBody>
      </p:sp>
      <p:pic>
        <p:nvPicPr>
          <p:cNvPr id="136194" name="Picture 2"/>
          <p:cNvPicPr>
            <a:picLocks noChangeAspect="1" noChangeArrowheads="1"/>
          </p:cNvPicPr>
          <p:nvPr/>
        </p:nvPicPr>
        <p:blipFill>
          <a:blip r:embed="rId2" cstate="print"/>
          <a:srcRect/>
          <a:stretch>
            <a:fillRect/>
          </a:stretch>
        </p:blipFill>
        <p:spPr bwMode="auto">
          <a:xfrm>
            <a:off x="3059832" y="116632"/>
            <a:ext cx="6048672" cy="2542120"/>
          </a:xfrm>
          <a:prstGeom prst="rect">
            <a:avLst/>
          </a:prstGeom>
          <a:noFill/>
          <a:ln w="9525">
            <a:noFill/>
            <a:miter lim="800000"/>
            <a:headEnd/>
            <a:tailEnd/>
          </a:ln>
        </p:spPr>
      </p:pic>
      <p:pic>
        <p:nvPicPr>
          <p:cNvPr id="136195" name="Picture 3"/>
          <p:cNvPicPr>
            <a:picLocks noChangeAspect="1" noChangeArrowheads="1"/>
          </p:cNvPicPr>
          <p:nvPr/>
        </p:nvPicPr>
        <p:blipFill>
          <a:blip r:embed="rId3" cstate="print"/>
          <a:srcRect l="2826" t="11397" r="3101" b="8825"/>
          <a:stretch>
            <a:fillRect/>
          </a:stretch>
        </p:blipFill>
        <p:spPr bwMode="auto">
          <a:xfrm>
            <a:off x="3203848" y="3861048"/>
            <a:ext cx="5976664" cy="1512168"/>
          </a:xfrm>
          <a:prstGeom prst="rect">
            <a:avLst/>
          </a:prstGeom>
          <a:noFill/>
          <a:ln w="9525">
            <a:noFill/>
            <a:miter lim="800000"/>
            <a:headEnd/>
            <a:tailEnd/>
          </a:ln>
        </p:spPr>
      </p:pic>
      <p:sp>
        <p:nvSpPr>
          <p:cNvPr id="9" name="8 Veri Yer Tutucusu"/>
          <p:cNvSpPr>
            <a:spLocks noGrp="1"/>
          </p:cNvSpPr>
          <p:nvPr>
            <p:ph type="dt" sz="half" idx="10"/>
          </p:nvPr>
        </p:nvSpPr>
        <p:spPr>
          <a:xfrm>
            <a:off x="-36512" y="6592267"/>
            <a:ext cx="2133600" cy="365125"/>
          </a:xfrm>
        </p:spPr>
        <p:txBody>
          <a:bodyPr/>
          <a:lstStyle/>
          <a:p>
            <a:pPr>
              <a:defRPr/>
            </a:pPr>
            <a:r>
              <a:rPr lang="tr-TR" smtClean="0"/>
              <a:t>TTP10- CERN</a:t>
            </a:r>
            <a:endParaRPr lang="tr-TR"/>
          </a:p>
        </p:txBody>
      </p:sp>
      <p:sp>
        <p:nvSpPr>
          <p:cNvPr id="10" name="9 Slayt Numarası Yer Tutucusu"/>
          <p:cNvSpPr>
            <a:spLocks noGrp="1"/>
          </p:cNvSpPr>
          <p:nvPr>
            <p:ph type="sldNum" sz="quarter" idx="12"/>
          </p:nvPr>
        </p:nvSpPr>
        <p:spPr>
          <a:xfrm>
            <a:off x="7046912" y="6592267"/>
            <a:ext cx="2133600" cy="365125"/>
          </a:xfrm>
        </p:spPr>
        <p:txBody>
          <a:bodyPr/>
          <a:lstStyle/>
          <a:p>
            <a:pPr>
              <a:defRPr/>
            </a:pPr>
            <a:fld id="{FB192E9D-2360-4987-AEA0-EA8D543B60A7}" type="slidenum">
              <a:rPr lang="tr-TR" smtClean="0"/>
              <a:pPr>
                <a:defRPr/>
              </a:pPr>
              <a:t>9</a:t>
            </a:fld>
            <a:endParaRPr lang="tr-TR"/>
          </a:p>
        </p:txBody>
      </p:sp>
      <p:sp>
        <p:nvSpPr>
          <p:cNvPr id="11" name="10 Altbilgi Yer Tutucusu"/>
          <p:cNvSpPr>
            <a:spLocks noGrp="1"/>
          </p:cNvSpPr>
          <p:nvPr>
            <p:ph type="ftr" sz="quarter" idx="11"/>
          </p:nvPr>
        </p:nvSpPr>
        <p:spPr>
          <a:xfrm>
            <a:off x="3124200" y="6592267"/>
            <a:ext cx="2895600" cy="365125"/>
          </a:xfrm>
        </p:spPr>
        <p:txBody>
          <a:bodyPr/>
          <a:lstStyle/>
          <a:p>
            <a:pPr>
              <a:defRPr/>
            </a:pPr>
            <a:r>
              <a:rPr lang="tr-TR" smtClean="0"/>
              <a:t>Serkant</a:t>
            </a:r>
            <a:r>
              <a:rPr lang="tr-TR" dirty="0" smtClean="0"/>
              <a:t> Ali Çetin - İstanbul Bilgi Üniversitesi</a:t>
            </a:r>
            <a:endParaRPr lang="tr-TR" dirty="0"/>
          </a:p>
        </p:txBody>
      </p:sp>
      <p:pic>
        <p:nvPicPr>
          <p:cNvPr id="12" name="Picture 2"/>
          <p:cNvPicPr>
            <a:picLocks noChangeAspect="1" noChangeArrowheads="1"/>
          </p:cNvPicPr>
          <p:nvPr/>
        </p:nvPicPr>
        <p:blipFill>
          <a:blip r:embed="rId4" cstate="print"/>
          <a:srcRect l="5454" t="34651" r="5463" b="2753"/>
          <a:stretch>
            <a:fillRect/>
          </a:stretch>
        </p:blipFill>
        <p:spPr bwMode="auto">
          <a:xfrm>
            <a:off x="107504" y="2688346"/>
            <a:ext cx="3168352" cy="3620974"/>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l="9090" t="5589" r="9099" b="66467"/>
          <a:stretch>
            <a:fillRect/>
          </a:stretch>
        </p:blipFill>
        <p:spPr bwMode="auto">
          <a:xfrm>
            <a:off x="-36512" y="548680"/>
            <a:ext cx="3240360" cy="1800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fade">
                                      <p:cBhvr>
                                        <p:cTn id="7" dur="2000"/>
                                        <p:tgtEl>
                                          <p:spTgt spid="13619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136195"/>
                                        </p:tgtEl>
                                        <p:attrNameLst>
                                          <p:attrName>style.visibility</p:attrName>
                                        </p:attrNameLst>
                                      </p:cBhvr>
                                      <p:to>
                                        <p:strVal val="visible"/>
                                      </p:to>
                                    </p:set>
                                    <p:animEffect transition="in" filter="fade">
                                      <p:cBhvr>
                                        <p:cTn id="14" dur="2000"/>
                                        <p:tgtEl>
                                          <p:spTgt spid="136195"/>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3742</TotalTime>
  <Words>2221</Words>
  <Application>Microsoft Macintosh PowerPoint</Application>
  <PresentationFormat>On-screen Show (4:3)</PresentationFormat>
  <Paragraphs>324</Paragraphs>
  <Slides>53</Slides>
  <Notes>3</Notes>
  <HiddenSlides>2</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53</vt:i4>
      </vt:variant>
    </vt:vector>
  </HeadingPairs>
  <TitlesOfParts>
    <vt:vector size="68" baseType="lpstr">
      <vt:lpstr>Calibri</vt:lpstr>
      <vt:lpstr>Chalkboard</vt:lpstr>
      <vt:lpstr>Futura</vt:lpstr>
      <vt:lpstr>Gill Sans</vt:lpstr>
      <vt:lpstr>Helvetica</vt:lpstr>
      <vt:lpstr>Helvetica Light</vt:lpstr>
      <vt:lpstr>Helvetica Neue</vt:lpstr>
      <vt:lpstr>Helvetica Neue Light</vt:lpstr>
      <vt:lpstr>Lucida Grande</vt:lpstr>
      <vt:lpstr>Mangal</vt:lpstr>
      <vt:lpstr>Times New Roman</vt:lpstr>
      <vt:lpstr>Verdana</vt:lpstr>
      <vt:lpstr>Zapf Dingbats</vt:lpstr>
      <vt:lpstr>Arial</vt:lpstr>
      <vt:lpstr>Ofis Teması</vt:lpstr>
      <vt:lpstr>Deneysel Parçacık Fiziği Araştırmalarının Tetiklediği Diğer Uygulamalar</vt:lpstr>
      <vt:lpstr>PowerPoint Presentation</vt:lpstr>
      <vt:lpstr>PowerPoint Presentation</vt:lpstr>
      <vt:lpstr>PowerPoint Presentation</vt:lpstr>
      <vt:lpstr>PowerPoint Presentation</vt:lpstr>
      <vt:lpstr>PowerPoint Presentation</vt:lpstr>
      <vt:lpstr>Temel Bilimlerin Işığında  Teknolojinin Sınırlarını Zorlamak</vt:lpstr>
      <vt:lpstr>PowerPoint Presentation</vt:lpstr>
      <vt:lpstr>PowerPoint Presentation</vt:lpstr>
      <vt:lpstr>PowerPoint Presentation</vt:lpstr>
      <vt:lpstr>SOMUT ÖRNEKLER</vt:lpstr>
      <vt:lpstr>PowerPoint Presentation</vt:lpstr>
      <vt:lpstr>PowerPoint Presentation</vt:lpstr>
      <vt:lpstr>PowerPoint Presentation</vt:lpstr>
      <vt:lpstr>PowerPoint Presentation</vt:lpstr>
      <vt:lpstr>PowerPoint Presentation</vt:lpstr>
      <vt:lpstr>WWW    GRID     Endüstri 4.0</vt:lpstr>
      <vt:lpstr>Dokunmatik ekran, bilgisayar faresi …</vt:lpstr>
      <vt:lpstr>PowerPoint Presentation</vt:lpstr>
      <vt:lpstr>PowerPoint Presentation</vt:lpstr>
      <vt:lpstr>PowerPoint Presentation</vt:lpstr>
      <vt:lpstr>PowerPoint Presentation</vt:lpstr>
      <vt:lpstr>PowerPoint Presentation</vt:lpstr>
      <vt:lpstr>Algıçların TIP uygulamaları</vt:lpstr>
      <vt:lpstr>Tedavi</vt:lpstr>
      <vt:lpstr>Diğer yeni sağlık uygulamaları:</vt:lpstr>
      <vt:lpstr>ATLAS deneyinin günlük hayata katkısı</vt:lpstr>
      <vt:lpstr>Hızlandırıcı Sürümlü Sistemler - I Accelerator Driven Systems (ADS)</vt:lpstr>
      <vt:lpstr>Hızlandırıcı Sürümlü Sistemler - II Accelerator Driven Systems (ADS)</vt:lpstr>
      <vt:lpstr>Arındırma ve Elektron Demeti</vt:lpstr>
      <vt:lpstr>Baca Gazı Temizliği</vt:lpstr>
      <vt:lpstr>Büyük Hadron Çarpıştırıcısı ve güneş panelleri</vt:lpstr>
      <vt:lpstr>BAZI DİĞER örnekler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Türkiye’den örnekler</vt:lpstr>
      <vt:lpstr>PowerPoint Presentation</vt:lpstr>
      <vt:lpstr>Türkiye’deki Hızlandırıcılar (kurulmuş, kurulan, ön görülen, ar-ge yapılan, …)</vt:lpstr>
      <vt:lpstr>Türkiye’deki Hızlandırıcılar (kurulmuş, kurulan, ön görülen, ar-ge yapılan, …)</vt:lpstr>
      <vt:lpstr>PowerPoint Presentation</vt:lpstr>
      <vt:lpstr>Elektron Demetiyle Kaynak  (Electron Baem Welding)</vt:lpstr>
      <vt:lpstr>PowerPoint Presentation</vt:lpstr>
      <vt:lpstr>Kıssadan hisse:</vt:lpstr>
      <vt:lpstr>PowerPoint Presentation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Temel Araştırmaların Tetiklediği Endüstri Uygulamaları</dc:title>
  <dc:creator>serkant</dc:creator>
  <cp:lastModifiedBy>Serkant Cetin</cp:lastModifiedBy>
  <cp:revision>51</cp:revision>
  <dcterms:created xsi:type="dcterms:W3CDTF">2016-02-20T23:21:11Z</dcterms:created>
  <dcterms:modified xsi:type="dcterms:W3CDTF">2020-01-31T12:50:01Z</dcterms:modified>
</cp:coreProperties>
</file>