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313" r:id="rId5"/>
    <p:sldId id="310" r:id="rId6"/>
    <p:sldId id="268" r:id="rId7"/>
    <p:sldId id="302" r:id="rId8"/>
    <p:sldId id="315" r:id="rId9"/>
    <p:sldId id="306" r:id="rId10"/>
    <p:sldId id="307" r:id="rId11"/>
    <p:sldId id="308" r:id="rId12"/>
    <p:sldId id="291" r:id="rId13"/>
    <p:sldId id="311" r:id="rId14"/>
    <p:sldId id="292" r:id="rId15"/>
    <p:sldId id="312" r:id="rId16"/>
    <p:sldId id="317" r:id="rId17"/>
    <p:sldId id="282" r:id="rId18"/>
    <p:sldId id="263" r:id="rId1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36"/>
    <p:restoredTop sz="94673"/>
  </p:normalViewPr>
  <p:slideViewPr>
    <p:cSldViewPr snapToGrid="0" snapToObjects="1">
      <p:cViewPr varScale="1">
        <p:scale>
          <a:sx n="93" d="100"/>
          <a:sy n="93" d="100"/>
        </p:scale>
        <p:origin x="7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image" Target="../media/image3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image" Target="../media/image3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5DFCF9-FEC8-894D-9D16-E5F6537AB110}" type="doc">
      <dgm:prSet loTypeId="urn:microsoft.com/office/officeart/2008/layout/HexagonCluster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8460007-12ED-6445-9CF5-5308DEBA5EEC}">
      <dgm:prSet phldrT="[Text]"/>
      <dgm:spPr/>
      <dgm:t>
        <a:bodyPr/>
        <a:lstStyle/>
        <a:p>
          <a:r>
            <a:rPr lang="en-GB" dirty="0"/>
            <a:t>Applied Math</a:t>
          </a:r>
        </a:p>
        <a:p>
          <a:r>
            <a:rPr lang="en-GB" dirty="0"/>
            <a:t>LUT</a:t>
          </a:r>
        </a:p>
      </dgm:t>
    </dgm:pt>
    <dgm:pt modelId="{578E0964-4350-EE48-9752-168FB132552C}" type="parTrans" cxnId="{F999637E-7859-C442-B374-3F651B100343}">
      <dgm:prSet/>
      <dgm:spPr/>
      <dgm:t>
        <a:bodyPr/>
        <a:lstStyle/>
        <a:p>
          <a:endParaRPr lang="en-GB"/>
        </a:p>
      </dgm:t>
    </dgm:pt>
    <dgm:pt modelId="{DFC46261-5B6B-D541-81F1-5B8F95D27BCE}" type="sibTrans" cxnId="{F999637E-7859-C442-B374-3F651B100343}">
      <dgm:prSet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510" t="-10369" r="-25652" b="-19597"/>
          </a:stretch>
        </a:blipFill>
      </dgm:spPr>
      <dgm:t>
        <a:bodyPr/>
        <a:lstStyle/>
        <a:p>
          <a:endParaRPr lang="en-GB"/>
        </a:p>
      </dgm:t>
    </dgm:pt>
    <dgm:pt modelId="{7A9510BE-85D1-B04E-8F95-0E3BBF968908}">
      <dgm:prSet phldrT="[Text]"/>
      <dgm:spPr/>
      <dgm:t>
        <a:bodyPr/>
        <a:lstStyle/>
        <a:p>
          <a:r>
            <a:rPr lang="en-GB" dirty="0"/>
            <a:t>Neutrino community</a:t>
          </a:r>
        </a:p>
      </dgm:t>
    </dgm:pt>
    <dgm:pt modelId="{B3182FBE-8BE8-864D-860C-87B0D2054F56}" type="parTrans" cxnId="{6ED278CF-0135-1A4C-B354-3B5CC42EC73A}">
      <dgm:prSet/>
      <dgm:spPr/>
      <dgm:t>
        <a:bodyPr/>
        <a:lstStyle/>
        <a:p>
          <a:endParaRPr lang="en-GB"/>
        </a:p>
      </dgm:t>
    </dgm:pt>
    <dgm:pt modelId="{8C19F5B6-E059-854A-BD70-D75B24D1E07C}" type="sibTrans" cxnId="{6ED278CF-0135-1A4C-B354-3B5CC42EC73A}">
      <dgm:prSet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973" b="-42027"/>
          </a:stretch>
        </a:blipFill>
      </dgm:spPr>
      <dgm:t>
        <a:bodyPr/>
        <a:lstStyle/>
        <a:p>
          <a:endParaRPr lang="en-GB"/>
        </a:p>
      </dgm:t>
    </dgm:pt>
    <dgm:pt modelId="{95CF9FCE-F206-8440-A568-B45B2BF03E25}">
      <dgm:prSet phldrT="[Text]"/>
      <dgm:spPr/>
      <dgm:t>
        <a:bodyPr/>
        <a:lstStyle/>
        <a:p>
          <a:r>
            <a:rPr lang="en-GB" dirty="0"/>
            <a:t>Geology</a:t>
          </a:r>
        </a:p>
        <a:p>
          <a:r>
            <a:rPr lang="en-GB" dirty="0"/>
            <a:t>HY, OY</a:t>
          </a:r>
        </a:p>
      </dgm:t>
    </dgm:pt>
    <dgm:pt modelId="{C0C6D5CC-AF9E-1A45-9CEF-B423C3543E57}" type="parTrans" cxnId="{86870055-CD76-8D4B-BB5F-3F6325154BD3}">
      <dgm:prSet/>
      <dgm:spPr/>
      <dgm:t>
        <a:bodyPr/>
        <a:lstStyle/>
        <a:p>
          <a:endParaRPr lang="en-GB"/>
        </a:p>
      </dgm:t>
    </dgm:pt>
    <dgm:pt modelId="{336A1F3F-F6FA-0945-9990-AD429FDB1187}" type="sibTrans" cxnId="{86870055-CD76-8D4B-BB5F-3F6325154BD3}">
      <dgm:prSet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827" t="673" r="-31827" b="-673"/>
          </a:stretch>
        </a:blipFill>
      </dgm:spPr>
      <dgm:t>
        <a:bodyPr/>
        <a:lstStyle/>
        <a:p>
          <a:endParaRPr lang="en-GB"/>
        </a:p>
      </dgm:t>
    </dgm:pt>
    <dgm:pt modelId="{CA426E3B-526A-624F-9864-F7218C2D5ADF}" type="pres">
      <dgm:prSet presAssocID="{465DFCF9-FEC8-894D-9D16-E5F6537AB110}" presName="Name0" presStyleCnt="0">
        <dgm:presLayoutVars>
          <dgm:chMax val="21"/>
          <dgm:chPref val="21"/>
        </dgm:presLayoutVars>
      </dgm:prSet>
      <dgm:spPr/>
    </dgm:pt>
    <dgm:pt modelId="{0F850063-02AE-EB43-80B5-5E04C8768569}" type="pres">
      <dgm:prSet presAssocID="{88460007-12ED-6445-9CF5-5308DEBA5EEC}" presName="text1" presStyleCnt="0"/>
      <dgm:spPr/>
    </dgm:pt>
    <dgm:pt modelId="{634F63B5-E69D-FB4A-9965-5DEC2D3909E3}" type="pres">
      <dgm:prSet presAssocID="{88460007-12ED-6445-9CF5-5308DEBA5EEC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FB18091-CEEA-B744-B9AF-6BCCB8766DCE}" type="pres">
      <dgm:prSet presAssocID="{88460007-12ED-6445-9CF5-5308DEBA5EEC}" presName="textaccent1" presStyleCnt="0"/>
      <dgm:spPr/>
    </dgm:pt>
    <dgm:pt modelId="{AA00AF51-3DC5-BF47-9AEB-098AF162CB04}" type="pres">
      <dgm:prSet presAssocID="{88460007-12ED-6445-9CF5-5308DEBA5EEC}" presName="accentRepeatNode" presStyleLbl="solidAlignAcc1" presStyleIdx="0" presStyleCnt="6"/>
      <dgm:spPr/>
    </dgm:pt>
    <dgm:pt modelId="{6C32EC58-83D7-EA48-9395-EE23C563C7D7}" type="pres">
      <dgm:prSet presAssocID="{DFC46261-5B6B-D541-81F1-5B8F95D27BCE}" presName="image1" presStyleCnt="0"/>
      <dgm:spPr/>
    </dgm:pt>
    <dgm:pt modelId="{0A80AD6E-1934-6344-A31F-680E4F7FA5A7}" type="pres">
      <dgm:prSet presAssocID="{DFC46261-5B6B-D541-81F1-5B8F95D27BCE}" presName="imageRepeatNode" presStyleLbl="alignAcc1" presStyleIdx="0" presStyleCnt="3"/>
      <dgm:spPr/>
    </dgm:pt>
    <dgm:pt modelId="{227C2DCA-37E1-5E44-BDCF-07A562556F9A}" type="pres">
      <dgm:prSet presAssocID="{DFC46261-5B6B-D541-81F1-5B8F95D27BCE}" presName="imageaccent1" presStyleCnt="0"/>
      <dgm:spPr/>
    </dgm:pt>
    <dgm:pt modelId="{B8F5D92E-5E8E-E444-8E16-4DAD3B5D80C5}" type="pres">
      <dgm:prSet presAssocID="{DFC46261-5B6B-D541-81F1-5B8F95D27BCE}" presName="accentRepeatNode" presStyleLbl="solidAlignAcc1" presStyleIdx="1" presStyleCnt="6"/>
      <dgm:spPr/>
    </dgm:pt>
    <dgm:pt modelId="{05B45670-9FDD-C54D-AEEE-8BD20B76931D}" type="pres">
      <dgm:prSet presAssocID="{7A9510BE-85D1-B04E-8F95-0E3BBF968908}" presName="text2" presStyleCnt="0"/>
      <dgm:spPr/>
    </dgm:pt>
    <dgm:pt modelId="{37C40678-218A-2B49-BB98-84471403B851}" type="pres">
      <dgm:prSet presAssocID="{7A9510BE-85D1-B04E-8F95-0E3BBF968908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AFB5AD53-3348-5147-A90F-2486C3E14A11}" type="pres">
      <dgm:prSet presAssocID="{7A9510BE-85D1-B04E-8F95-0E3BBF968908}" presName="textaccent2" presStyleCnt="0"/>
      <dgm:spPr/>
    </dgm:pt>
    <dgm:pt modelId="{66B13B10-4FC5-AF4E-A299-9E9C8CB38F6E}" type="pres">
      <dgm:prSet presAssocID="{7A9510BE-85D1-B04E-8F95-0E3BBF968908}" presName="accentRepeatNode" presStyleLbl="solidAlignAcc1" presStyleIdx="2" presStyleCnt="6"/>
      <dgm:spPr/>
    </dgm:pt>
    <dgm:pt modelId="{2FBE30B1-AF9D-1F44-B466-4B01D59D840A}" type="pres">
      <dgm:prSet presAssocID="{8C19F5B6-E059-854A-BD70-D75B24D1E07C}" presName="image2" presStyleCnt="0"/>
      <dgm:spPr/>
    </dgm:pt>
    <dgm:pt modelId="{FFA21F5E-BC0B-414C-AAE2-BF521E42B2B9}" type="pres">
      <dgm:prSet presAssocID="{8C19F5B6-E059-854A-BD70-D75B24D1E07C}" presName="imageRepeatNode" presStyleLbl="alignAcc1" presStyleIdx="1" presStyleCnt="3"/>
      <dgm:spPr/>
    </dgm:pt>
    <dgm:pt modelId="{90A38F99-B47A-7648-8E6B-BB1C6683671E}" type="pres">
      <dgm:prSet presAssocID="{8C19F5B6-E059-854A-BD70-D75B24D1E07C}" presName="imageaccent2" presStyleCnt="0"/>
      <dgm:spPr/>
    </dgm:pt>
    <dgm:pt modelId="{890CC923-B6BA-494D-BE79-86FB4E81698B}" type="pres">
      <dgm:prSet presAssocID="{8C19F5B6-E059-854A-BD70-D75B24D1E07C}" presName="accentRepeatNode" presStyleLbl="solidAlignAcc1" presStyleIdx="3" presStyleCnt="6"/>
      <dgm:spPr/>
    </dgm:pt>
    <dgm:pt modelId="{3F1940A9-E039-244F-9D43-6C268D422377}" type="pres">
      <dgm:prSet presAssocID="{95CF9FCE-F206-8440-A568-B45B2BF03E25}" presName="text3" presStyleCnt="0"/>
      <dgm:spPr/>
    </dgm:pt>
    <dgm:pt modelId="{148EB0CA-CCD5-2240-9AB3-DD9F58F4E99B}" type="pres">
      <dgm:prSet presAssocID="{95CF9FCE-F206-8440-A568-B45B2BF03E25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85E1460-CEA8-3F4E-892B-0D99DE05D5A9}" type="pres">
      <dgm:prSet presAssocID="{95CF9FCE-F206-8440-A568-B45B2BF03E25}" presName="textaccent3" presStyleCnt="0"/>
      <dgm:spPr/>
    </dgm:pt>
    <dgm:pt modelId="{EF1E31FD-0129-9C4A-816C-B4E027727165}" type="pres">
      <dgm:prSet presAssocID="{95CF9FCE-F206-8440-A568-B45B2BF03E25}" presName="accentRepeatNode" presStyleLbl="solidAlignAcc1" presStyleIdx="4" presStyleCnt="6"/>
      <dgm:spPr/>
    </dgm:pt>
    <dgm:pt modelId="{C277A951-F89F-1146-9157-48F2CE18B729}" type="pres">
      <dgm:prSet presAssocID="{336A1F3F-F6FA-0945-9990-AD429FDB1187}" presName="image3" presStyleCnt="0"/>
      <dgm:spPr/>
    </dgm:pt>
    <dgm:pt modelId="{69259604-035F-7B4E-A1F5-FB8CB04FCA2C}" type="pres">
      <dgm:prSet presAssocID="{336A1F3F-F6FA-0945-9990-AD429FDB1187}" presName="imageRepeatNode" presStyleLbl="alignAcc1" presStyleIdx="2" presStyleCnt="3" custLinFactNeighborX="-1740"/>
      <dgm:spPr/>
    </dgm:pt>
    <dgm:pt modelId="{867EEE55-50F9-0E48-B997-B64E94C089CC}" type="pres">
      <dgm:prSet presAssocID="{336A1F3F-F6FA-0945-9990-AD429FDB1187}" presName="imageaccent3" presStyleCnt="0"/>
      <dgm:spPr/>
    </dgm:pt>
    <dgm:pt modelId="{2C4B6D0E-F5D3-6045-B120-FB568AFADEC3}" type="pres">
      <dgm:prSet presAssocID="{336A1F3F-F6FA-0945-9990-AD429FDB1187}" presName="accentRepeatNode" presStyleLbl="solidAlignAcc1" presStyleIdx="5" presStyleCnt="6" custLinFactX="300000" custLinFactNeighborX="355801" custLinFactNeighborY="-12993"/>
      <dgm:spPr/>
    </dgm:pt>
  </dgm:ptLst>
  <dgm:cxnLst>
    <dgm:cxn modelId="{D01D624A-C9BF-6B49-8641-0AAFB9678210}" type="presOf" srcId="{95CF9FCE-F206-8440-A568-B45B2BF03E25}" destId="{148EB0CA-CCD5-2240-9AB3-DD9F58F4E99B}" srcOrd="0" destOrd="0" presId="urn:microsoft.com/office/officeart/2008/layout/HexagonCluster"/>
    <dgm:cxn modelId="{86870055-CD76-8D4B-BB5F-3F6325154BD3}" srcId="{465DFCF9-FEC8-894D-9D16-E5F6537AB110}" destId="{95CF9FCE-F206-8440-A568-B45B2BF03E25}" srcOrd="2" destOrd="0" parTransId="{C0C6D5CC-AF9E-1A45-9CEF-B423C3543E57}" sibTransId="{336A1F3F-F6FA-0945-9990-AD429FDB1187}"/>
    <dgm:cxn modelId="{F999637E-7859-C442-B374-3F651B100343}" srcId="{465DFCF9-FEC8-894D-9D16-E5F6537AB110}" destId="{88460007-12ED-6445-9CF5-5308DEBA5EEC}" srcOrd="0" destOrd="0" parTransId="{578E0964-4350-EE48-9752-168FB132552C}" sibTransId="{DFC46261-5B6B-D541-81F1-5B8F95D27BCE}"/>
    <dgm:cxn modelId="{D0DCF18D-FF9D-0F4A-B743-82C57FC43E88}" type="presOf" srcId="{DFC46261-5B6B-D541-81F1-5B8F95D27BCE}" destId="{0A80AD6E-1934-6344-A31F-680E4F7FA5A7}" srcOrd="0" destOrd="0" presId="urn:microsoft.com/office/officeart/2008/layout/HexagonCluster"/>
    <dgm:cxn modelId="{CBB1349D-3075-6641-84D4-E38A2F374387}" type="presOf" srcId="{465DFCF9-FEC8-894D-9D16-E5F6537AB110}" destId="{CA426E3B-526A-624F-9864-F7218C2D5ADF}" srcOrd="0" destOrd="0" presId="urn:microsoft.com/office/officeart/2008/layout/HexagonCluster"/>
    <dgm:cxn modelId="{BBD8F6C4-9A96-604A-8995-FE8432C140CC}" type="presOf" srcId="{7A9510BE-85D1-B04E-8F95-0E3BBF968908}" destId="{37C40678-218A-2B49-BB98-84471403B851}" srcOrd="0" destOrd="0" presId="urn:microsoft.com/office/officeart/2008/layout/HexagonCluster"/>
    <dgm:cxn modelId="{6ED278CF-0135-1A4C-B354-3B5CC42EC73A}" srcId="{465DFCF9-FEC8-894D-9D16-E5F6537AB110}" destId="{7A9510BE-85D1-B04E-8F95-0E3BBF968908}" srcOrd="1" destOrd="0" parTransId="{B3182FBE-8BE8-864D-860C-87B0D2054F56}" sibTransId="{8C19F5B6-E059-854A-BD70-D75B24D1E07C}"/>
    <dgm:cxn modelId="{F0C6A1DA-DCA4-8F43-9C3F-1F6B1896154A}" type="presOf" srcId="{88460007-12ED-6445-9CF5-5308DEBA5EEC}" destId="{634F63B5-E69D-FB4A-9965-5DEC2D3909E3}" srcOrd="0" destOrd="0" presId="urn:microsoft.com/office/officeart/2008/layout/HexagonCluster"/>
    <dgm:cxn modelId="{5C2CDFE9-95E5-2C49-B3CB-978F7665D139}" type="presOf" srcId="{8C19F5B6-E059-854A-BD70-D75B24D1E07C}" destId="{FFA21F5E-BC0B-414C-AAE2-BF521E42B2B9}" srcOrd="0" destOrd="0" presId="urn:microsoft.com/office/officeart/2008/layout/HexagonCluster"/>
    <dgm:cxn modelId="{ABDD53F4-5B64-724C-B181-E1D376442FEE}" type="presOf" srcId="{336A1F3F-F6FA-0945-9990-AD429FDB1187}" destId="{69259604-035F-7B4E-A1F5-FB8CB04FCA2C}" srcOrd="0" destOrd="0" presId="urn:microsoft.com/office/officeart/2008/layout/HexagonCluster"/>
    <dgm:cxn modelId="{168DCEEA-8234-E844-B94B-52CBCDCFF71A}" type="presParOf" srcId="{CA426E3B-526A-624F-9864-F7218C2D5ADF}" destId="{0F850063-02AE-EB43-80B5-5E04C8768569}" srcOrd="0" destOrd="0" presId="urn:microsoft.com/office/officeart/2008/layout/HexagonCluster"/>
    <dgm:cxn modelId="{8C344661-40D0-8448-A410-78C90D9C6FEC}" type="presParOf" srcId="{0F850063-02AE-EB43-80B5-5E04C8768569}" destId="{634F63B5-E69D-FB4A-9965-5DEC2D3909E3}" srcOrd="0" destOrd="0" presId="urn:microsoft.com/office/officeart/2008/layout/HexagonCluster"/>
    <dgm:cxn modelId="{07C0DB1C-BA59-CC4E-9C92-2018079FF1B4}" type="presParOf" srcId="{CA426E3B-526A-624F-9864-F7218C2D5ADF}" destId="{4FB18091-CEEA-B744-B9AF-6BCCB8766DCE}" srcOrd="1" destOrd="0" presId="urn:microsoft.com/office/officeart/2008/layout/HexagonCluster"/>
    <dgm:cxn modelId="{0D8631AF-B3B8-A74C-8509-A7F7256F38DA}" type="presParOf" srcId="{4FB18091-CEEA-B744-B9AF-6BCCB8766DCE}" destId="{AA00AF51-3DC5-BF47-9AEB-098AF162CB04}" srcOrd="0" destOrd="0" presId="urn:microsoft.com/office/officeart/2008/layout/HexagonCluster"/>
    <dgm:cxn modelId="{6B603AA6-3B26-5B4A-8E45-699099C2FA81}" type="presParOf" srcId="{CA426E3B-526A-624F-9864-F7218C2D5ADF}" destId="{6C32EC58-83D7-EA48-9395-EE23C563C7D7}" srcOrd="2" destOrd="0" presId="urn:microsoft.com/office/officeart/2008/layout/HexagonCluster"/>
    <dgm:cxn modelId="{1333CD81-A995-3547-B700-2007399E863A}" type="presParOf" srcId="{6C32EC58-83D7-EA48-9395-EE23C563C7D7}" destId="{0A80AD6E-1934-6344-A31F-680E4F7FA5A7}" srcOrd="0" destOrd="0" presId="urn:microsoft.com/office/officeart/2008/layout/HexagonCluster"/>
    <dgm:cxn modelId="{4A8D9386-3FF6-E842-8392-7EF037884C7E}" type="presParOf" srcId="{CA426E3B-526A-624F-9864-F7218C2D5ADF}" destId="{227C2DCA-37E1-5E44-BDCF-07A562556F9A}" srcOrd="3" destOrd="0" presId="urn:microsoft.com/office/officeart/2008/layout/HexagonCluster"/>
    <dgm:cxn modelId="{B9CAE125-0DED-474B-AF44-76FB1E42C8FF}" type="presParOf" srcId="{227C2DCA-37E1-5E44-BDCF-07A562556F9A}" destId="{B8F5D92E-5E8E-E444-8E16-4DAD3B5D80C5}" srcOrd="0" destOrd="0" presId="urn:microsoft.com/office/officeart/2008/layout/HexagonCluster"/>
    <dgm:cxn modelId="{99BAC157-D8AD-2445-B1E6-96FFB31F063E}" type="presParOf" srcId="{CA426E3B-526A-624F-9864-F7218C2D5ADF}" destId="{05B45670-9FDD-C54D-AEEE-8BD20B76931D}" srcOrd="4" destOrd="0" presId="urn:microsoft.com/office/officeart/2008/layout/HexagonCluster"/>
    <dgm:cxn modelId="{4C34A2B0-A806-1C4D-BEA2-1EEB1DEC0DF5}" type="presParOf" srcId="{05B45670-9FDD-C54D-AEEE-8BD20B76931D}" destId="{37C40678-218A-2B49-BB98-84471403B851}" srcOrd="0" destOrd="0" presId="urn:microsoft.com/office/officeart/2008/layout/HexagonCluster"/>
    <dgm:cxn modelId="{A43742E6-FA45-C544-81A1-2568204FC3ED}" type="presParOf" srcId="{CA426E3B-526A-624F-9864-F7218C2D5ADF}" destId="{AFB5AD53-3348-5147-A90F-2486C3E14A11}" srcOrd="5" destOrd="0" presId="urn:microsoft.com/office/officeart/2008/layout/HexagonCluster"/>
    <dgm:cxn modelId="{58574E45-DB0C-584E-9D2D-065CF047A7DA}" type="presParOf" srcId="{AFB5AD53-3348-5147-A90F-2486C3E14A11}" destId="{66B13B10-4FC5-AF4E-A299-9E9C8CB38F6E}" srcOrd="0" destOrd="0" presId="urn:microsoft.com/office/officeart/2008/layout/HexagonCluster"/>
    <dgm:cxn modelId="{F80AF54B-8426-5D4C-90F9-137085C8C8AB}" type="presParOf" srcId="{CA426E3B-526A-624F-9864-F7218C2D5ADF}" destId="{2FBE30B1-AF9D-1F44-B466-4B01D59D840A}" srcOrd="6" destOrd="0" presId="urn:microsoft.com/office/officeart/2008/layout/HexagonCluster"/>
    <dgm:cxn modelId="{43D8302C-05D9-9342-A95E-1747B1EEA44B}" type="presParOf" srcId="{2FBE30B1-AF9D-1F44-B466-4B01D59D840A}" destId="{FFA21F5E-BC0B-414C-AAE2-BF521E42B2B9}" srcOrd="0" destOrd="0" presId="urn:microsoft.com/office/officeart/2008/layout/HexagonCluster"/>
    <dgm:cxn modelId="{B2D1A9C4-F1DA-BF44-BF19-598AAA0A92BC}" type="presParOf" srcId="{CA426E3B-526A-624F-9864-F7218C2D5ADF}" destId="{90A38F99-B47A-7648-8E6B-BB1C6683671E}" srcOrd="7" destOrd="0" presId="urn:microsoft.com/office/officeart/2008/layout/HexagonCluster"/>
    <dgm:cxn modelId="{D2614395-44CD-D141-BC33-31C511BB41DA}" type="presParOf" srcId="{90A38F99-B47A-7648-8E6B-BB1C6683671E}" destId="{890CC923-B6BA-494D-BE79-86FB4E81698B}" srcOrd="0" destOrd="0" presId="urn:microsoft.com/office/officeart/2008/layout/HexagonCluster"/>
    <dgm:cxn modelId="{8A3109F8-CEB6-934B-8439-5188EAA1379A}" type="presParOf" srcId="{CA426E3B-526A-624F-9864-F7218C2D5ADF}" destId="{3F1940A9-E039-244F-9D43-6C268D422377}" srcOrd="8" destOrd="0" presId="urn:microsoft.com/office/officeart/2008/layout/HexagonCluster"/>
    <dgm:cxn modelId="{478AE713-A989-5E41-9212-6A01C54205F8}" type="presParOf" srcId="{3F1940A9-E039-244F-9D43-6C268D422377}" destId="{148EB0CA-CCD5-2240-9AB3-DD9F58F4E99B}" srcOrd="0" destOrd="0" presId="urn:microsoft.com/office/officeart/2008/layout/HexagonCluster"/>
    <dgm:cxn modelId="{CBF15AC9-FD1F-DD49-8630-AD7438579FC1}" type="presParOf" srcId="{CA426E3B-526A-624F-9864-F7218C2D5ADF}" destId="{785E1460-CEA8-3F4E-892B-0D99DE05D5A9}" srcOrd="9" destOrd="0" presId="urn:microsoft.com/office/officeart/2008/layout/HexagonCluster"/>
    <dgm:cxn modelId="{CEAF50A7-DC1C-6246-A03D-5E8EAF372993}" type="presParOf" srcId="{785E1460-CEA8-3F4E-892B-0D99DE05D5A9}" destId="{EF1E31FD-0129-9C4A-816C-B4E027727165}" srcOrd="0" destOrd="0" presId="urn:microsoft.com/office/officeart/2008/layout/HexagonCluster"/>
    <dgm:cxn modelId="{C1437C9F-48AB-F746-BF7D-6B0184DD9470}" type="presParOf" srcId="{CA426E3B-526A-624F-9864-F7218C2D5ADF}" destId="{C277A951-F89F-1146-9157-48F2CE18B729}" srcOrd="10" destOrd="0" presId="urn:microsoft.com/office/officeart/2008/layout/HexagonCluster"/>
    <dgm:cxn modelId="{3A3A18FD-C70D-A242-9341-F60A8CC58395}" type="presParOf" srcId="{C277A951-F89F-1146-9157-48F2CE18B729}" destId="{69259604-035F-7B4E-A1F5-FB8CB04FCA2C}" srcOrd="0" destOrd="0" presId="urn:microsoft.com/office/officeart/2008/layout/HexagonCluster"/>
    <dgm:cxn modelId="{F0CBF841-19B0-5140-BE33-F9578759A7AF}" type="presParOf" srcId="{CA426E3B-526A-624F-9864-F7218C2D5ADF}" destId="{867EEE55-50F9-0E48-B997-B64E94C089CC}" srcOrd="11" destOrd="0" presId="urn:microsoft.com/office/officeart/2008/layout/HexagonCluster"/>
    <dgm:cxn modelId="{EA2680B3-EAD9-974B-BCDE-98C9339C6E3B}" type="presParOf" srcId="{867EEE55-50F9-0E48-B997-B64E94C089CC}" destId="{2C4B6D0E-F5D3-6045-B120-FB568AFADEC3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F63B5-E69D-FB4A-9965-5DEC2D3909E3}">
      <dsp:nvSpPr>
        <dsp:cNvPr id="0" name=""/>
        <dsp:cNvSpPr/>
      </dsp:nvSpPr>
      <dsp:spPr>
        <a:xfrm>
          <a:off x="1952345" y="3341447"/>
          <a:ext cx="2283968" cy="196917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3020" rIns="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Applied Math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LUT</a:t>
          </a:r>
        </a:p>
      </dsp:txBody>
      <dsp:txXfrm>
        <a:off x="2306774" y="3647026"/>
        <a:ext cx="1575110" cy="1358020"/>
      </dsp:txXfrm>
    </dsp:sp>
    <dsp:sp modelId="{AA00AF51-3DC5-BF47-9AEB-098AF162CB04}">
      <dsp:nvSpPr>
        <dsp:cNvPr id="0" name=""/>
        <dsp:cNvSpPr/>
      </dsp:nvSpPr>
      <dsp:spPr>
        <a:xfrm>
          <a:off x="2011680" y="4210799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80AD6E-1934-6344-A31F-680E4F7FA5A7}">
      <dsp:nvSpPr>
        <dsp:cNvPr id="0" name=""/>
        <dsp:cNvSpPr/>
      </dsp:nvSpPr>
      <dsp:spPr>
        <a:xfrm>
          <a:off x="0" y="2283761"/>
          <a:ext cx="2283968" cy="1969178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510" t="-10369" r="-25652" b="-19597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F5D92E-5E8E-E444-8E16-4DAD3B5D80C5}">
      <dsp:nvSpPr>
        <dsp:cNvPr id="0" name=""/>
        <dsp:cNvSpPr/>
      </dsp:nvSpPr>
      <dsp:spPr>
        <a:xfrm>
          <a:off x="1554886" y="3992811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40678-218A-2B49-BB98-84471403B851}">
      <dsp:nvSpPr>
        <dsp:cNvPr id="0" name=""/>
        <dsp:cNvSpPr/>
      </dsp:nvSpPr>
      <dsp:spPr>
        <a:xfrm>
          <a:off x="3898188" y="2260350"/>
          <a:ext cx="2283968" cy="196917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3020" rIns="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Neutrino community</a:t>
          </a:r>
        </a:p>
      </dsp:txBody>
      <dsp:txXfrm>
        <a:off x="4252617" y="2565929"/>
        <a:ext cx="1575110" cy="1358020"/>
      </dsp:txXfrm>
    </dsp:sp>
    <dsp:sp modelId="{66B13B10-4FC5-AF4E-A299-9E9C8CB38F6E}">
      <dsp:nvSpPr>
        <dsp:cNvPr id="0" name=""/>
        <dsp:cNvSpPr/>
      </dsp:nvSpPr>
      <dsp:spPr>
        <a:xfrm>
          <a:off x="5459577" y="3967318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21F5E-BC0B-414C-AAE2-BF521E42B2B9}">
      <dsp:nvSpPr>
        <dsp:cNvPr id="0" name=""/>
        <dsp:cNvSpPr/>
      </dsp:nvSpPr>
      <dsp:spPr>
        <a:xfrm>
          <a:off x="5844032" y="3341447"/>
          <a:ext cx="2283968" cy="1969178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973" b="-42027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0CC923-B6BA-494D-BE79-86FB4E81698B}">
      <dsp:nvSpPr>
        <dsp:cNvPr id="0" name=""/>
        <dsp:cNvSpPr/>
      </dsp:nvSpPr>
      <dsp:spPr>
        <a:xfrm>
          <a:off x="5903366" y="4210799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8EB0CA-CCD5-2240-9AB3-DD9F58F4E99B}">
      <dsp:nvSpPr>
        <dsp:cNvPr id="0" name=""/>
        <dsp:cNvSpPr/>
      </dsp:nvSpPr>
      <dsp:spPr>
        <a:xfrm>
          <a:off x="1952345" y="1183935"/>
          <a:ext cx="2283968" cy="196917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3020" rIns="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Geology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HY, OY</a:t>
          </a:r>
        </a:p>
      </dsp:txBody>
      <dsp:txXfrm>
        <a:off x="2306774" y="1489514"/>
        <a:ext cx="1575110" cy="1358020"/>
      </dsp:txXfrm>
    </dsp:sp>
    <dsp:sp modelId="{EF1E31FD-0129-9C4A-816C-B4E027727165}">
      <dsp:nvSpPr>
        <dsp:cNvPr id="0" name=""/>
        <dsp:cNvSpPr/>
      </dsp:nvSpPr>
      <dsp:spPr>
        <a:xfrm>
          <a:off x="3500729" y="1226596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259604-035F-7B4E-A1F5-FB8CB04FCA2C}">
      <dsp:nvSpPr>
        <dsp:cNvPr id="0" name=""/>
        <dsp:cNvSpPr/>
      </dsp:nvSpPr>
      <dsp:spPr>
        <a:xfrm>
          <a:off x="3858447" y="108040"/>
          <a:ext cx="2283968" cy="1969178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827" t="673" r="-31827" b="-673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4B6D0E-F5D3-6045-B120-FB568AFADEC3}">
      <dsp:nvSpPr>
        <dsp:cNvPr id="0" name=""/>
        <dsp:cNvSpPr/>
      </dsp:nvSpPr>
      <dsp:spPr>
        <a:xfrm>
          <a:off x="5719336" y="942764"/>
          <a:ext cx="267411" cy="23047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61BF0C-CCF8-AC41-B117-61A23598F162}" type="datetimeFigureOut">
              <a:rPr lang="en-US" smtClean="0"/>
              <a:t>11/6/19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8F49D-CCE1-E643-82FF-A3C3E27684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78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36387-C06C-8844-8C52-F1BD5E7F1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171A9F-15DB-174E-A940-65DAB9A019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41330-D58C-2548-BBCA-B393D4EFD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77AAF-D233-974F-A40D-393FEF7F1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1AAA2-09BB-EB43-8585-7527AE5F2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0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03FBF-D293-4D49-B681-A7A805D19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6A15E0-D84D-1E4B-902C-22D9995525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B383D-DA93-4A43-B0F8-9D4C5619F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7DA7C-E977-2640-9875-0ADBF242F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24EBC-AE70-9148-B790-E0641A175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38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8B8D7C-1544-6747-BD46-22C08BBB29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EDC53C-9AE8-6040-BE64-BEF96FB579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DAAE7-CEF4-2748-907F-1D80E2D60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4D835-DCF1-E24C-8FD2-EF6AA5957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59595-A6D8-AE4D-9D31-5870705D3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22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EDA8A-2996-C645-B11A-014BA8F91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51372-2F3E-1C4F-988B-DED0A8477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5C7C9-6608-3740-BD9A-647BC52D9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C6FB3-DF40-CA4C-B342-038A667C6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309BB-2272-7440-AB9E-32CB1A3A4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466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E522E-80B4-A54C-A6E6-0EAC7553C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6705F-7540-B249-90FF-5FA40F2A8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47BE8-757E-E548-8F5E-FFE423E6F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86B88-5AA0-3F4D-AF61-3053E6981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8B553-7E90-904B-AF85-950FFF444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458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198C6-61B3-CB43-B639-2A4A99890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BACEB-B6C3-304F-96B5-616048DFA6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EC92BB-882C-9741-9A49-0FE59D831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03FC5C-8BD7-8C40-8EA4-D366BFE4B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DEB71E-47EF-AD4F-AF27-83FDB1F25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BD6E0B-C7D6-0E46-9FD9-4E6AF0830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15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55530-F2FB-C34A-91CF-BD3D4E73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E29B8-8CE6-274B-AE9F-089DC6350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22DF3C-B299-A44D-A6E9-4B654F6A2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0B44A7-E9A3-E347-891F-281CB80109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984FCA-76A8-9040-9CCB-8812191F40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223147-BD36-1A4D-A120-EAC18393E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62B286-24DA-354C-A3B5-76C82AC8B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8C031A-3D13-454D-B747-6EECA387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1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D0984-D26B-494F-BA23-080C318AF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B0E49D-572C-C441-839D-527F23072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872E59-C2D6-C847-9540-97AC8D989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FB610A-D3ED-AA45-9013-F2F14C4BC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940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10050C-68C0-024E-ABF5-D4DABA540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9E011-2465-5C43-80EF-0DE1CA0F8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964C38-F242-964D-8F74-EF228FC51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30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FE495-0FBE-6D4F-BE10-4ACC5E5D1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68BF3-F1AE-5444-888A-FBE25FDF5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32F039-6BD3-C147-A0BE-8B76BDA9BD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8FB402-182A-0842-BC29-213680DBA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DE281A-53D0-5040-ACEC-3E44351D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FCD848-F424-8245-ABAA-82C48E8BD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96167-B21B-DE40-8D7C-D37F4818C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6233B1-8867-3247-989C-4FE43C8BC4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665AE-E044-FE47-A8A6-1C6AB9EB1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5D51A8-E2FF-DA41-8CBE-B6FC577D1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44F2D-F6C3-4E47-ABE7-2C5AD8BDB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E03470-197A-E645-9DBC-FF0DDC4EA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2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FC14CE-A273-144D-8AC5-8676ACBE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1D404D-CB10-6B4D-8FEB-9281A43B9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6F708-3B02-1542-8B78-FB4BF2C716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PPD 7/11/2019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C290EB-BF0F-434A-B38B-68288128B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W.H.Trzaska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D3133-F702-5245-A99C-46C11336C4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8A2C9-B310-D14E-9EED-BBC3CCE16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9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hyperlink" Target="https://arxiv.org/abs/1909.00417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3.png"/><Relationship Id="rId7" Type="http://schemas.openxmlformats.org/officeDocument/2006/relationships/image" Target="../media/image37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jpg"/><Relationship Id="rId4" Type="http://schemas.openxmlformats.org/officeDocument/2006/relationships/image" Target="../media/image34.jpg"/><Relationship Id="rId9" Type="http://schemas.openxmlformats.org/officeDocument/2006/relationships/image" Target="../media/image2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23.png"/><Relationship Id="rId3" Type="http://schemas.openxmlformats.org/officeDocument/2006/relationships/image" Target="../media/image10.jpg"/><Relationship Id="rId7" Type="http://schemas.openxmlformats.org/officeDocument/2006/relationships/diagramColors" Target="../diagrams/colors1.xml"/><Relationship Id="rId12" Type="http://schemas.openxmlformats.org/officeDocument/2006/relationships/image" Target="../media/image44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43.jp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2.png"/><Relationship Id="rId4" Type="http://schemas.openxmlformats.org/officeDocument/2006/relationships/diagramData" Target="../diagrams/data1.xml"/><Relationship Id="rId9" Type="http://schemas.openxmlformats.org/officeDocument/2006/relationships/image" Target="../media/image16.png"/><Relationship Id="rId14" Type="http://schemas.openxmlformats.org/officeDocument/2006/relationships/image" Target="../media/image24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1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g"/><Relationship Id="rId5" Type="http://schemas.openxmlformats.org/officeDocument/2006/relationships/image" Target="../media/image49.jpeg"/><Relationship Id="rId4" Type="http://schemas.openxmlformats.org/officeDocument/2006/relationships/image" Target="../media/image48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7" Type="http://schemas.openxmlformats.org/officeDocument/2006/relationships/image" Target="../media/image15.sv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tiff"/><Relationship Id="rId4" Type="http://schemas.openxmlformats.org/officeDocument/2006/relationships/image" Target="../media/image12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tiff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BC5D6-FEA4-194B-A8D1-90DAE14D4B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4153" y="156411"/>
            <a:ext cx="6131933" cy="3946357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b="1" dirty="0">
                <a:ln/>
                <a:solidFill>
                  <a:schemeClr val="accent3"/>
                </a:solidFill>
              </a:rPr>
              <a:t>Probing Physics Beyond the Standard Model </a:t>
            </a:r>
            <a:br>
              <a:rPr lang="en-US" b="1" dirty="0">
                <a:ln/>
                <a:solidFill>
                  <a:schemeClr val="accent3"/>
                </a:solidFill>
              </a:rPr>
            </a:br>
            <a:br>
              <a:rPr lang="en-US" sz="2400" b="1" dirty="0">
                <a:ln/>
                <a:solidFill>
                  <a:schemeClr val="accent3"/>
                </a:solidFill>
              </a:rPr>
            </a:br>
            <a:r>
              <a:rPr lang="en-US" sz="4000" b="1" u="sng" dirty="0">
                <a:ln/>
                <a:solidFill>
                  <a:schemeClr val="accent3"/>
                </a:solidFill>
              </a:rPr>
              <a:t>also in Finland?</a:t>
            </a:r>
            <a:endParaRPr lang="en-US" b="1" u="sng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D21349-9910-EA4E-AF61-A334005DFC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0294" y="4471644"/>
            <a:ext cx="3954379" cy="1655762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Wladyslaw H. </a:t>
            </a:r>
            <a:r>
              <a:rPr lang="en-US" dirty="0" err="1">
                <a:solidFill>
                  <a:srgbClr val="002060"/>
                </a:solidFill>
              </a:rPr>
              <a:t>Trzaska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3" descr="Univ_of_Jyv.gif">
            <a:extLst>
              <a:ext uri="{FF2B5EF4-FFF2-40B4-BE49-F238E27FC236}">
                <a16:creationId xmlns:a16="http://schemas.microsoft.com/office/drawing/2014/main" id="{A35C878A-59EB-6B4A-8A3A-A237E9358D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302" y="5080346"/>
            <a:ext cx="1868364" cy="10470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02DACD-9B95-8B4E-891F-FF52CFB762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434" b="2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2658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577CADF-0E15-D74B-93DD-7C34C62D7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5168" y="2375860"/>
            <a:ext cx="4521200" cy="4470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3EC903-A81E-CF48-857F-D20D5B42C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Background for the idea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AB2E89-8052-574C-A140-79698192B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217" y="2534949"/>
            <a:ext cx="8548255" cy="4115238"/>
          </a:xfrm>
        </p:spPr>
        <p:txBody>
          <a:bodyPr>
            <a:normAutofit/>
          </a:bodyPr>
          <a:lstStyle/>
          <a:p>
            <a:r>
              <a:rPr lang="en-US" dirty="0"/>
              <a:t>Ultra high-energy neutrinos are extragalactic &amp; rare</a:t>
            </a:r>
          </a:p>
          <a:p>
            <a:pPr lvl="1"/>
            <a:r>
              <a:rPr lang="en-US" dirty="0">
                <a:sym typeface="Wingdings" pitchFamily="2" charset="2"/>
              </a:rPr>
              <a:t>giant target mass + long measurements</a:t>
            </a:r>
            <a:endParaRPr lang="en-US" dirty="0"/>
          </a:p>
          <a:p>
            <a:r>
              <a:rPr lang="en-US" dirty="0"/>
              <a:t>Size of water and ice-based experiments  is limited ~km</a:t>
            </a:r>
            <a:r>
              <a:rPr lang="en-US" baseline="30000" dirty="0"/>
              <a:t>3</a:t>
            </a:r>
            <a:r>
              <a:rPr lang="en-US" dirty="0"/>
              <a:t> </a:t>
            </a:r>
          </a:p>
          <a:p>
            <a:r>
              <a:rPr lang="en-US" dirty="0"/>
              <a:t>The density of water and ice is only 1 g/cm</a:t>
            </a:r>
            <a:r>
              <a:rPr lang="en-US" baseline="30000" dirty="0"/>
              <a:t>3</a:t>
            </a:r>
            <a:r>
              <a:rPr lang="en-US" dirty="0"/>
              <a:t> </a:t>
            </a:r>
          </a:p>
          <a:p>
            <a:r>
              <a:rPr lang="en-US" dirty="0" err="1"/>
              <a:t>IceCube</a:t>
            </a:r>
            <a:r>
              <a:rPr lang="en-US" dirty="0"/>
              <a:t> optical sensors are pointing downwards</a:t>
            </a:r>
          </a:p>
          <a:p>
            <a:pPr lvl="1"/>
            <a:r>
              <a:rPr lang="en-US" dirty="0"/>
              <a:t>not optimized for top-to-bottom events</a:t>
            </a:r>
          </a:p>
          <a:p>
            <a:r>
              <a:rPr lang="en-US" dirty="0" err="1"/>
              <a:t>EeV</a:t>
            </a:r>
            <a:r>
              <a:rPr lang="en-US" dirty="0"/>
              <a:t> neutrinos are not expected to traverse Earth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7F8E71-C3D7-874F-8E5E-34003ED4C5E1}"/>
              </a:ext>
            </a:extLst>
          </p:cNvPr>
          <p:cNvGrpSpPr/>
          <p:nvPr/>
        </p:nvGrpSpPr>
        <p:grpSpPr>
          <a:xfrm>
            <a:off x="6884554" y="-222167"/>
            <a:ext cx="5307446" cy="2693541"/>
            <a:chOff x="6884554" y="-222167"/>
            <a:chExt cx="5307446" cy="269354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90E84BC-CB0D-C242-BDE8-A5446AD1C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59536" y="0"/>
              <a:ext cx="3432464" cy="247137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B0EFAEF-57BB-2949-A8FE-B06BE3804689}"/>
                </a:ext>
              </a:extLst>
            </p:cNvPr>
            <p:cNvSpPr txBox="1"/>
            <p:nvPr/>
          </p:nvSpPr>
          <p:spPr>
            <a:xfrm>
              <a:off x="9572907" y="-30917"/>
              <a:ext cx="2470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Ernie: 1.14 </a:t>
              </a:r>
              <a:r>
                <a:rPr lang="en-US" dirty="0" err="1"/>
                <a:t>PeV</a:t>
              </a:r>
              <a:r>
                <a:rPr lang="en-US" dirty="0"/>
                <a:t> neutrino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B3426C7-9601-CF4D-9029-0D86C5424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84554" y="-222167"/>
              <a:ext cx="2540000" cy="2540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AED14-FA53-D94C-B172-27066AE38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35820DD-58BC-5547-A962-C4FC150EE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1B263C3-6483-DC4A-8772-667926A20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7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EC903-A81E-CF48-857F-D20D5B42C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938" y="350837"/>
            <a:ext cx="7511716" cy="1325563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>
                <a:solidFill>
                  <a:srgbClr val="C00000"/>
                </a:solidFill>
              </a:rPr>
              <a:t>The idea: Acoustic detection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of </a:t>
            </a:r>
            <a:r>
              <a:rPr lang="en-US" dirty="0" err="1">
                <a:solidFill>
                  <a:srgbClr val="C00000"/>
                </a:solidFill>
              </a:rPr>
              <a:t>EeV</a:t>
            </a:r>
            <a:r>
              <a:rPr lang="en-US" dirty="0">
                <a:solidFill>
                  <a:srgbClr val="C00000"/>
                </a:solidFill>
              </a:rPr>
              <a:t> neutrinos </a:t>
            </a:r>
            <a:r>
              <a:rPr lang="en-US" u="sng" dirty="0">
                <a:solidFill>
                  <a:srgbClr val="C00000"/>
                </a:solidFill>
              </a:rPr>
              <a:t>in bedrock</a:t>
            </a:r>
          </a:p>
        </p:txBody>
      </p:sp>
      <p:pic>
        <p:nvPicPr>
          <p:cNvPr id="4" name="Picture 3" descr="Macintosh HD:Users:wtrzaska:Documents:_AcademyOfFinland:2017_RADDESS:pancake_and_BIP.png">
            <a:extLst>
              <a:ext uri="{FF2B5EF4-FFF2-40B4-BE49-F238E27FC236}">
                <a16:creationId xmlns:a16="http://schemas.microsoft.com/office/drawing/2014/main" id="{DF66D577-B511-4D4E-BBDF-31BB3CDC58E3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-1" r="-1729" b="2"/>
          <a:stretch/>
        </p:blipFill>
        <p:spPr bwMode="auto">
          <a:xfrm>
            <a:off x="6096000" y="1834123"/>
            <a:ext cx="6095980" cy="435943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D5DB9E4-CB66-6542-9DA2-13E6367EE28E}"/>
              </a:ext>
            </a:extLst>
          </p:cNvPr>
          <p:cNvGrpSpPr/>
          <p:nvPr/>
        </p:nvGrpSpPr>
        <p:grpSpPr>
          <a:xfrm>
            <a:off x="739758" y="2373997"/>
            <a:ext cx="5217326" cy="3699430"/>
            <a:chOff x="545795" y="2678797"/>
            <a:chExt cx="5217326" cy="369943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31118D2-3903-5D47-B670-4F2A674677EA}"/>
                </a:ext>
              </a:extLst>
            </p:cNvPr>
            <p:cNvGrpSpPr/>
            <p:nvPr/>
          </p:nvGrpSpPr>
          <p:grpSpPr>
            <a:xfrm>
              <a:off x="545795" y="2678797"/>
              <a:ext cx="4183453" cy="3331280"/>
              <a:chOff x="1022684" y="2841768"/>
              <a:chExt cx="4183453" cy="333128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5D4D2CAE-F67D-ED46-B487-7FA64B343903}"/>
                  </a:ext>
                </a:extLst>
              </p:cNvPr>
              <p:cNvGrpSpPr/>
              <p:nvPr/>
            </p:nvGrpSpPr>
            <p:grpSpPr>
              <a:xfrm>
                <a:off x="1022684" y="2841768"/>
                <a:ext cx="3027500" cy="2130951"/>
                <a:chOff x="421105" y="3960704"/>
                <a:chExt cx="3027500" cy="2130951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41DAD751-2BC3-6F40-A1DD-587352C8E4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21105" y="3960704"/>
                  <a:ext cx="2130951" cy="2130951"/>
                </a:xfrm>
                <a:prstGeom prst="rect">
                  <a:avLst/>
                </a:prstGeom>
              </p:spPr>
            </p:pic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96F80F5-6941-5644-B412-2054D8785AE2}"/>
                    </a:ext>
                  </a:extLst>
                </p:cNvPr>
                <p:cNvSpPr txBox="1"/>
                <p:nvPr/>
              </p:nvSpPr>
              <p:spPr>
                <a:xfrm>
                  <a:off x="2430378" y="4656220"/>
                  <a:ext cx="1018227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dirty="0"/>
                    <a:t>2018</a:t>
                  </a:r>
                </a:p>
              </p:txBody>
            </p: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0D96832-9373-4642-AAFA-5443A5C7BA42}"/>
                  </a:ext>
                </a:extLst>
              </p:cNvPr>
              <p:cNvSpPr txBox="1"/>
              <p:nvPr/>
            </p:nvSpPr>
            <p:spPr>
              <a:xfrm>
                <a:off x="1022684" y="4972719"/>
                <a:ext cx="418345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2060"/>
                    </a:solidFill>
                  </a:rPr>
                  <a:t>Oral presentation and</a:t>
                </a:r>
                <a:br>
                  <a:rPr lang="en-US" dirty="0">
                    <a:solidFill>
                      <a:srgbClr val="002060"/>
                    </a:solidFill>
                  </a:rPr>
                </a:br>
                <a:r>
                  <a:rPr lang="en-US" dirty="0">
                    <a:solidFill>
                      <a:srgbClr val="002060"/>
                    </a:solidFill>
                  </a:rPr>
                  <a:t>peer-reviewed proceedings:</a:t>
                </a:r>
              </a:p>
              <a:p>
                <a:r>
                  <a:rPr lang="en-US" dirty="0">
                    <a:solidFill>
                      <a:srgbClr val="002060"/>
                    </a:solidFill>
                  </a:rPr>
                  <a:t>EPJ Web of Conferences 216, 04009 (2019)</a:t>
                </a:r>
              </a:p>
              <a:p>
                <a:r>
                  <a:rPr lang="en-US" dirty="0">
                    <a:solidFill>
                      <a:srgbClr val="002060"/>
                    </a:solidFill>
                    <a:hlinkClick r:id="rId4"/>
                  </a:rPr>
                  <a:t>https://arxiv.org/abs/1909.00417</a:t>
                </a:r>
                <a:r>
                  <a:rPr lang="en-US" dirty="0">
                    <a:solidFill>
                      <a:srgbClr val="002060"/>
                    </a:solidFill>
                  </a:rPr>
                  <a:t> 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50A5BCD-1508-A84E-A0D7-F18A5D3DD72B}"/>
                </a:ext>
              </a:extLst>
            </p:cNvPr>
            <p:cNvSpPr txBox="1"/>
            <p:nvPr/>
          </p:nvSpPr>
          <p:spPr>
            <a:xfrm>
              <a:off x="545795" y="6008895"/>
              <a:ext cx="52173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/>
                <a:t>Acoustic and Radio EeV Neutrino detection Activities</a:t>
              </a:r>
              <a:endParaRPr lang="en-GB"/>
            </a:p>
          </p:txBody>
        </p:sp>
      </p:grpSp>
      <p:pic>
        <p:nvPicPr>
          <p:cNvPr id="15" name="Graphic 14" descr="Thumbs up sign">
            <a:extLst>
              <a:ext uri="{FF2B5EF4-FFF2-40B4-BE49-F238E27FC236}">
                <a16:creationId xmlns:a16="http://schemas.microsoft.com/office/drawing/2014/main" id="{7B7B0AE2-2038-2B41-BA52-586949EBA2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17200" y="2579811"/>
            <a:ext cx="1325563" cy="1325563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1F9749C-B8E4-1D4D-B4A4-BFC330AAD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3A3A302-E9EF-A243-A735-0899E44CF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8B5E25B-81E0-5A46-8773-2A5EE3D52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2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30BC9-DA63-6E4E-9221-7DEAD1A06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Rock </a:t>
            </a:r>
            <a:r>
              <a:rPr lang="en-US" dirty="0"/>
              <a:t>vs.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water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75982-8422-5C46-9694-9A89746D1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500" y="1787525"/>
            <a:ext cx="4331677" cy="4351338"/>
          </a:xfrm>
        </p:spPr>
        <p:txBody>
          <a:bodyPr>
            <a:normAutofit/>
          </a:bodyPr>
          <a:lstStyle/>
          <a:p>
            <a:r>
              <a:rPr lang="en-GB" dirty="0"/>
              <a:t>3x larger density</a:t>
            </a:r>
          </a:p>
          <a:p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increased target mass</a:t>
            </a:r>
          </a:p>
          <a:p>
            <a:r>
              <a:rPr lang="en-GB" dirty="0">
                <a:sym typeface="Wingdings" pitchFamily="2" charset="2"/>
              </a:rPr>
              <a:t> higher event rate </a:t>
            </a:r>
            <a:r>
              <a:rPr lang="en-GB" dirty="0"/>
              <a:t>for neutrinos</a:t>
            </a:r>
          </a:p>
          <a:p>
            <a:r>
              <a:rPr lang="en-GB" dirty="0"/>
              <a:t>4x larger speed of sound</a:t>
            </a:r>
          </a:p>
          <a:p>
            <a:r>
              <a:rPr lang="en-GB" dirty="0"/>
              <a:t>10x larger pressure pulse</a:t>
            </a:r>
          </a:p>
          <a:p>
            <a:r>
              <a:rPr lang="en-GB" dirty="0"/>
              <a:t>Longer attenuation length</a:t>
            </a:r>
          </a:p>
          <a:p>
            <a:r>
              <a:rPr lang="en-GB" dirty="0"/>
              <a:t>Logistics (mine vs. ocean)</a:t>
            </a:r>
            <a:endParaRPr lang="en-US" dirty="0"/>
          </a:p>
        </p:txBody>
      </p:sp>
      <p:pic>
        <p:nvPicPr>
          <p:cNvPr id="6" name="Picture 5" descr="A close up of a logo&#13;&#10;&#13;&#10;Description automatically generated">
            <a:extLst>
              <a:ext uri="{FF2B5EF4-FFF2-40B4-BE49-F238E27FC236}">
                <a16:creationId xmlns:a16="http://schemas.microsoft.com/office/drawing/2014/main" id="{805A6871-7227-1C4B-B6A2-01748D056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125" y="268288"/>
            <a:ext cx="5029200" cy="2844800"/>
          </a:xfrm>
          <a:prstGeom prst="rect">
            <a:avLst/>
          </a:prstGeom>
        </p:spPr>
      </p:pic>
      <p:pic>
        <p:nvPicPr>
          <p:cNvPr id="8" name="Picture 7" descr="A close up of a map&#13;&#10;&#13;&#10;Description automatically generated">
            <a:extLst>
              <a:ext uri="{FF2B5EF4-FFF2-40B4-BE49-F238E27FC236}">
                <a16:creationId xmlns:a16="http://schemas.microsoft.com/office/drawing/2014/main" id="{2F924169-5181-484D-AE72-EC99B226F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2125" y="3209925"/>
            <a:ext cx="3378200" cy="334645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D39B1-1250-5D43-A95D-08C64D12B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1C446-054F-2049-9B79-1F116519E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7DA98A-6CFA-5C43-9B29-67E632F9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6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D18A260-CAF7-3747-8558-44067A1C8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561"/>
            <a:ext cx="6464300" cy="1119606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2.  Infrastructure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876CDE-D1B7-9E45-BE73-92B781A8644E}"/>
              </a:ext>
            </a:extLst>
          </p:cNvPr>
          <p:cNvGrpSpPr/>
          <p:nvPr/>
        </p:nvGrpSpPr>
        <p:grpSpPr>
          <a:xfrm>
            <a:off x="9393676" y="1198287"/>
            <a:ext cx="2543036" cy="4369895"/>
            <a:chOff x="8907892" y="1584053"/>
            <a:chExt cx="2543036" cy="4369895"/>
          </a:xfrm>
        </p:grpSpPr>
        <p:pic>
          <p:nvPicPr>
            <p:cNvPr id="3" name="Picture 3">
              <a:extLst>
                <a:ext uri="{FF2B5EF4-FFF2-40B4-BE49-F238E27FC236}">
                  <a16:creationId xmlns:a16="http://schemas.microsoft.com/office/drawing/2014/main" id="{E11F8B4E-D771-9346-88A5-078A9EDF6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77457" y="1584053"/>
              <a:ext cx="1468858" cy="2871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BA262DA-DAF9-0743-A45D-922DC815DCC8}"/>
                </a:ext>
              </a:extLst>
            </p:cNvPr>
            <p:cNvGrpSpPr/>
            <p:nvPr/>
          </p:nvGrpSpPr>
          <p:grpSpPr>
            <a:xfrm>
              <a:off x="8907892" y="4010791"/>
              <a:ext cx="2530336" cy="1943157"/>
              <a:chOff x="358754" y="251664"/>
              <a:chExt cx="4671060" cy="3587115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3A21827-4FC5-044E-916A-82366C4B7323}"/>
                  </a:ext>
                </a:extLst>
              </p:cNvPr>
              <p:cNvPicPr/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>
                <a:off x="358754" y="251664"/>
                <a:ext cx="4671060" cy="358711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 descr="images.jpg">
                <a:extLst>
                  <a:ext uri="{FF2B5EF4-FFF2-40B4-BE49-F238E27FC236}">
                    <a16:creationId xmlns:a16="http://schemas.microsoft.com/office/drawing/2014/main" id="{01BCDDF9-E47A-CF40-B974-1206A08D83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8179" y="1385741"/>
                <a:ext cx="291357" cy="760883"/>
              </a:xfrm>
              <a:prstGeom prst="rect">
                <a:avLst/>
              </a:prstGeom>
            </p:spPr>
          </p:pic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0534755-E15E-E047-98BB-7D7B468CB0C3}"/>
                </a:ext>
              </a:extLst>
            </p:cNvPr>
            <p:cNvGrpSpPr/>
            <p:nvPr/>
          </p:nvGrpSpPr>
          <p:grpSpPr>
            <a:xfrm>
              <a:off x="8920592" y="4010791"/>
              <a:ext cx="2530336" cy="1943157"/>
              <a:chOff x="358754" y="251664"/>
              <a:chExt cx="4671060" cy="3587115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290791F-F0F9-864E-9764-8D39BBE37E8B}"/>
                  </a:ext>
                </a:extLst>
              </p:cNvPr>
              <p:cNvPicPr/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>
                <a:off x="358754" y="251664"/>
                <a:ext cx="4671060" cy="358711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6" name="Picture 15" descr="images.jpg">
                <a:extLst>
                  <a:ext uri="{FF2B5EF4-FFF2-40B4-BE49-F238E27FC236}">
                    <a16:creationId xmlns:a16="http://schemas.microsoft.com/office/drawing/2014/main" id="{6ECC1A4F-D0A5-E441-9AD2-A55A42D6A5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8179" y="1385741"/>
                <a:ext cx="291357" cy="760883"/>
              </a:xfrm>
              <a:prstGeom prst="rect">
                <a:avLst/>
              </a:prstGeom>
            </p:spPr>
          </p:pic>
        </p:grp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7E8B7D85-A1D0-254B-B0BE-84E74FA7B2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61" y="1140166"/>
            <a:ext cx="5946612" cy="481378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1BEDEDB-1D6B-EB42-B61B-E3F728B2D5DD}"/>
              </a:ext>
            </a:extLst>
          </p:cNvPr>
          <p:cNvGrpSpPr/>
          <p:nvPr/>
        </p:nvGrpSpPr>
        <p:grpSpPr>
          <a:xfrm>
            <a:off x="5830806" y="3429000"/>
            <a:ext cx="2400300" cy="2524948"/>
            <a:chOff x="5830806" y="3429000"/>
            <a:chExt cx="2400300" cy="2524948"/>
          </a:xfrm>
        </p:grpSpPr>
        <p:pic>
          <p:nvPicPr>
            <p:cNvPr id="11" name="Picture 10" descr="A close up of a sign&#13;&#10;&#13;&#10;Description automatically generated">
              <a:extLst>
                <a:ext uri="{FF2B5EF4-FFF2-40B4-BE49-F238E27FC236}">
                  <a16:creationId xmlns:a16="http://schemas.microsoft.com/office/drawing/2014/main" id="{7C9A22C8-896C-1240-8998-AC80EB1D6E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8268" r="19182"/>
            <a:stretch/>
          </p:blipFill>
          <p:spPr>
            <a:xfrm>
              <a:off x="6710900" y="5102988"/>
              <a:ext cx="524787" cy="85096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A9FB3EB-2195-E645-A35C-F02897BAB006}"/>
                </a:ext>
              </a:extLst>
            </p:cNvPr>
            <p:cNvSpPr txBox="1"/>
            <p:nvPr/>
          </p:nvSpPr>
          <p:spPr>
            <a:xfrm>
              <a:off x="5830806" y="3429000"/>
              <a:ext cx="24003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</a:rPr>
                <a:t>AMADEUS - The Acoustic Neutrino Detection Test System of the ANTARES Deep-Sea Neutrino Telescope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035A159-6E6B-8147-810D-12EF62ED6C2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511" r="-1" b="7652"/>
          <a:stretch/>
        </p:blipFill>
        <p:spPr>
          <a:xfrm>
            <a:off x="7241617" y="1216159"/>
            <a:ext cx="2986088" cy="1803776"/>
          </a:xfrm>
          <a:prstGeom prst="rect">
            <a:avLst/>
          </a:prstGeom>
        </p:spPr>
      </p:pic>
      <p:pic>
        <p:nvPicPr>
          <p:cNvPr id="18" name="Graphic 17" descr="Thumbs up sign">
            <a:extLst>
              <a:ext uri="{FF2B5EF4-FFF2-40B4-BE49-F238E27FC236}">
                <a16:creationId xmlns:a16="http://schemas.microsoft.com/office/drawing/2014/main" id="{B17F8E41-3107-2B4B-85B6-84E57682DD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37621" y="0"/>
            <a:ext cx="897865" cy="897865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5396E7-484B-9E4F-A68B-2C45510AC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234A92F-1824-4E4F-8F28-336CDC90B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488D9CED-7049-3845-8227-56A67BF59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1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3;&#10;&#13;&#10;Description automatically generated">
            <a:extLst>
              <a:ext uri="{FF2B5EF4-FFF2-40B4-BE49-F238E27FC236}">
                <a16:creationId xmlns:a16="http://schemas.microsoft.com/office/drawing/2014/main" id="{E2EC48EC-F9A5-6440-A998-7DBAB00B2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448" y="0"/>
            <a:ext cx="8825552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D0BCDB-BF45-E244-8294-2B7922AF23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18" r="9061"/>
          <a:stretch/>
        </p:blipFill>
        <p:spPr>
          <a:xfrm>
            <a:off x="17580" y="1449176"/>
            <a:ext cx="4765435" cy="54088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76ADEF-BA07-9247-8B04-03891FE7F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568" y="171696"/>
            <a:ext cx="3178879" cy="1041642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Size corrected 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>
                <a:solidFill>
                  <a:srgbClr val="C00000"/>
                </a:solidFill>
              </a:rPr>
              <a:t>for density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366DB1-DEFC-B24B-978E-707ECDDB8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40D25-E64C-834B-A281-C489E95C1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6DF6B-3AD7-9546-9B9E-DF0685FDD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92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A7F4FE9-CF5C-CC4D-B6BB-88E16028C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2994803"/>
            <a:ext cx="2130951" cy="21309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61E1B5-29F5-4C40-A6EC-04B785229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042" y="2005473"/>
            <a:ext cx="2042161" cy="1851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A65274-D4BD-8D42-A368-E7F9C550B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500" y="365125"/>
            <a:ext cx="68453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3. Know-how network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186CD1C-95F4-B447-B5C1-165F84702B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349014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9B5F4EA-9066-8743-9E54-5267F16AC5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6885" y="691957"/>
            <a:ext cx="3113314" cy="1313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7A3332-9BD8-3047-B65B-94B4551BD43D}"/>
              </a:ext>
            </a:extLst>
          </p:cNvPr>
          <p:cNvSpPr txBox="1"/>
          <p:nvPr/>
        </p:nvSpPr>
        <p:spPr>
          <a:xfrm>
            <a:off x="9891455" y="5358616"/>
            <a:ext cx="19078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THEIA</a:t>
            </a:r>
          </a:p>
        </p:txBody>
      </p:sp>
      <p:pic>
        <p:nvPicPr>
          <p:cNvPr id="9" name="Picture 8" descr="neutrino_logo.png">
            <a:extLst>
              <a:ext uri="{FF2B5EF4-FFF2-40B4-BE49-F238E27FC236}">
                <a16:creationId xmlns:a16="http://schemas.microsoft.com/office/drawing/2014/main" id="{E9B8BDB6-C63C-0D44-A4B9-37DAE1420F7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258" y="3884842"/>
            <a:ext cx="2308325" cy="923330"/>
          </a:xfrm>
          <a:prstGeom prst="rect">
            <a:avLst/>
          </a:prstGeom>
        </p:spPr>
      </p:pic>
      <p:pic>
        <p:nvPicPr>
          <p:cNvPr id="10" name="Picture 9" descr="A close up of a logo&#13;&#10;&#13;&#10;Description automatically generated">
            <a:extLst>
              <a:ext uri="{FF2B5EF4-FFF2-40B4-BE49-F238E27FC236}">
                <a16:creationId xmlns:a16="http://schemas.microsoft.com/office/drawing/2014/main" id="{FCAF4984-48FB-264D-BAB2-840BC3EEC34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37006" y="2174645"/>
            <a:ext cx="1156187" cy="11308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FC4B81-9C8A-9248-8AE0-A668DE26976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2650" y="5358616"/>
            <a:ext cx="3429000" cy="832757"/>
          </a:xfrm>
          <a:prstGeom prst="rect">
            <a:avLst/>
          </a:prstGeom>
        </p:spPr>
      </p:pic>
      <p:pic>
        <p:nvPicPr>
          <p:cNvPr id="12" name="Graphic 11" descr="Thumbs up sign">
            <a:extLst>
              <a:ext uri="{FF2B5EF4-FFF2-40B4-BE49-F238E27FC236}">
                <a16:creationId xmlns:a16="http://schemas.microsoft.com/office/drawing/2014/main" id="{E4D6317B-BF9B-D945-B07A-54F83A653F8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02015" y="1436378"/>
            <a:ext cx="1325563" cy="13255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D6F1D-16CC-B747-A675-0E713D1A5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9DA31-38C2-0F42-AF5E-9990A4821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6E38F06-5C29-154D-9408-87A7D52DC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3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09AB3-2B0F-4B4C-8993-405586C70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424" y="384809"/>
            <a:ext cx="5983224" cy="1325563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b="1" dirty="0">
                <a:ln/>
                <a:solidFill>
                  <a:schemeClr val="accent3"/>
                </a:solidFill>
              </a:rPr>
              <a:t>What is the bottleneck?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819CE0-D9D9-DB4C-B093-5B25FA8276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43" r="24010"/>
          <a:stretch/>
        </p:blipFill>
        <p:spPr>
          <a:xfrm>
            <a:off x="7050039" y="940193"/>
            <a:ext cx="4099185" cy="34790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EC79B7-11E2-DE4B-A1D8-7EE8733EACCC}"/>
              </a:ext>
            </a:extLst>
          </p:cNvPr>
          <p:cNvSpPr txBox="1"/>
          <p:nvPr/>
        </p:nvSpPr>
        <p:spPr>
          <a:xfrm>
            <a:off x="1071625" y="1611796"/>
            <a:ext cx="3320577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Funding for the on-site team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5A2CE56-3389-2A45-A9ED-5C511D0DCE3E}"/>
              </a:ext>
            </a:extLst>
          </p:cNvPr>
          <p:cNvGrpSpPr/>
          <p:nvPr/>
        </p:nvGrpSpPr>
        <p:grpSpPr>
          <a:xfrm>
            <a:off x="6303923" y="135925"/>
            <a:ext cx="5782962" cy="6514211"/>
            <a:chOff x="2792627" y="135925"/>
            <a:chExt cx="5782962" cy="651421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20B360A1-2278-8544-ACF5-5281FEEE74A7}"/>
                </a:ext>
              </a:extLst>
            </p:cNvPr>
            <p:cNvSpPr/>
            <p:nvPr/>
          </p:nvSpPr>
          <p:spPr>
            <a:xfrm rot="10800000">
              <a:off x="2792627" y="135925"/>
              <a:ext cx="2130518" cy="6514210"/>
            </a:xfrm>
            <a:custGeom>
              <a:avLst/>
              <a:gdLst>
                <a:gd name="connsiteX0" fmla="*/ 172621 w 2105432"/>
                <a:gd name="connsiteY0" fmla="*/ 0 h 6365929"/>
                <a:gd name="connsiteX1" fmla="*/ 147908 w 2105432"/>
                <a:gd name="connsiteY1" fmla="*/ 2113005 h 6365929"/>
                <a:gd name="connsiteX2" fmla="*/ 1766643 w 2105432"/>
                <a:gd name="connsiteY2" fmla="*/ 3336324 h 6365929"/>
                <a:gd name="connsiteX3" fmla="*/ 2063205 w 2105432"/>
                <a:gd name="connsiteY3" fmla="*/ 6314303 h 6365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5432" h="6365929">
                  <a:moveTo>
                    <a:pt x="172621" y="0"/>
                  </a:moveTo>
                  <a:cubicBezTo>
                    <a:pt x="27429" y="778475"/>
                    <a:pt x="-117762" y="1556951"/>
                    <a:pt x="147908" y="2113005"/>
                  </a:cubicBezTo>
                  <a:cubicBezTo>
                    <a:pt x="413578" y="2669059"/>
                    <a:pt x="1447427" y="2636108"/>
                    <a:pt x="1766643" y="3336324"/>
                  </a:cubicBezTo>
                  <a:cubicBezTo>
                    <a:pt x="2085859" y="4036540"/>
                    <a:pt x="2166178" y="6773562"/>
                    <a:pt x="2063205" y="6314303"/>
                  </a:cubicBezTo>
                </a:path>
              </a:pathLst>
            </a:custGeom>
            <a:ln w="38100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D2064B85-2B1C-EC49-B367-01116496A49E}"/>
                </a:ext>
              </a:extLst>
            </p:cNvPr>
            <p:cNvSpPr/>
            <p:nvPr/>
          </p:nvSpPr>
          <p:spPr>
            <a:xfrm rot="10800000" flipH="1">
              <a:off x="6187653" y="135926"/>
              <a:ext cx="2387936" cy="6514210"/>
            </a:xfrm>
            <a:custGeom>
              <a:avLst/>
              <a:gdLst>
                <a:gd name="connsiteX0" fmla="*/ 172621 w 2105432"/>
                <a:gd name="connsiteY0" fmla="*/ 0 h 6365929"/>
                <a:gd name="connsiteX1" fmla="*/ 147908 w 2105432"/>
                <a:gd name="connsiteY1" fmla="*/ 2113005 h 6365929"/>
                <a:gd name="connsiteX2" fmla="*/ 1766643 w 2105432"/>
                <a:gd name="connsiteY2" fmla="*/ 3336324 h 6365929"/>
                <a:gd name="connsiteX3" fmla="*/ 2063205 w 2105432"/>
                <a:gd name="connsiteY3" fmla="*/ 6314303 h 6365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5432" h="6365929">
                  <a:moveTo>
                    <a:pt x="172621" y="0"/>
                  </a:moveTo>
                  <a:cubicBezTo>
                    <a:pt x="27429" y="778475"/>
                    <a:pt x="-117762" y="1556951"/>
                    <a:pt x="147908" y="2113005"/>
                  </a:cubicBezTo>
                  <a:cubicBezTo>
                    <a:pt x="413578" y="2669059"/>
                    <a:pt x="1447427" y="2636108"/>
                    <a:pt x="1766643" y="3336324"/>
                  </a:cubicBezTo>
                  <a:cubicBezTo>
                    <a:pt x="2085859" y="4036540"/>
                    <a:pt x="2166178" y="6773562"/>
                    <a:pt x="2063205" y="6314303"/>
                  </a:cubicBezTo>
                </a:path>
              </a:pathLst>
            </a:custGeom>
            <a:ln w="38100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15618AF-80BC-D142-90CD-CC1DD437586B}"/>
              </a:ext>
            </a:extLst>
          </p:cNvPr>
          <p:cNvSpPr txBox="1"/>
          <p:nvPr/>
        </p:nvSpPr>
        <p:spPr>
          <a:xfrm>
            <a:off x="1249433" y="3377842"/>
            <a:ext cx="4862945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To make measurements in the mine, at least two scientist have to be stationed in </a:t>
            </a:r>
            <a:r>
              <a:rPr lang="en-US" sz="2400" dirty="0" err="1"/>
              <a:t>Pyhäsalmi</a:t>
            </a: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3F367B-1EA4-2E48-B3DB-E6217A87A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032" y="5655958"/>
            <a:ext cx="2918691" cy="8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B9A816-1626-F343-8918-E9021ACD3E8E}"/>
              </a:ext>
            </a:extLst>
          </p:cNvPr>
          <p:cNvSpPr txBox="1"/>
          <p:nvPr/>
        </p:nvSpPr>
        <p:spPr>
          <a:xfrm>
            <a:off x="1752698" y="5143888"/>
            <a:ext cx="385641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 grant from the Academy would solve the problem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BF0FCA-93C1-8241-82E7-13328CE2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5C5A136-056A-E943-B0D0-7AB4BFEBA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7DEB9E6-9692-5648-BC37-6DCCDABF0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4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oin, object&#13;&#10;&#13;&#10;Description automatically generated">
            <a:extLst>
              <a:ext uri="{FF2B5EF4-FFF2-40B4-BE49-F238E27FC236}">
                <a16:creationId xmlns:a16="http://schemas.microsoft.com/office/drawing/2014/main" id="{D08386C8-3D2A-A342-966E-1C1217CBD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11932" b="17513"/>
          <a:stretch/>
        </p:blipFill>
        <p:spPr>
          <a:xfrm>
            <a:off x="154930" y="2666334"/>
            <a:ext cx="5941070" cy="4191666"/>
          </a:xfrm>
          <a:prstGeom prst="rect">
            <a:avLst/>
          </a:prstGeom>
        </p:spPr>
      </p:pic>
      <p:pic>
        <p:nvPicPr>
          <p:cNvPr id="4" name="Picture 3" descr="A person in a suit posing for the camera&#10;&#10;Description automatically generated">
            <a:extLst>
              <a:ext uri="{FF2B5EF4-FFF2-40B4-BE49-F238E27FC236}">
                <a16:creationId xmlns:a16="http://schemas.microsoft.com/office/drawing/2014/main" id="{BA9EC918-44B6-5E4B-9D1F-4FB909BEBB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90" r="10682" b="3"/>
          <a:stretch/>
        </p:blipFill>
        <p:spPr>
          <a:xfrm>
            <a:off x="1" y="-6235"/>
            <a:ext cx="3255403" cy="2505456"/>
          </a:xfrm>
          <a:custGeom>
            <a:avLst/>
            <a:gdLst>
              <a:gd name="connsiteX0" fmla="*/ 0 w 3255403"/>
              <a:gd name="connsiteY0" fmla="*/ 0 h 2505456"/>
              <a:gd name="connsiteX1" fmla="*/ 3255403 w 3255403"/>
              <a:gd name="connsiteY1" fmla="*/ 0 h 2505456"/>
              <a:gd name="connsiteX2" fmla="*/ 2094477 w 3255403"/>
              <a:gd name="connsiteY2" fmla="*/ 2505456 h 2505456"/>
              <a:gd name="connsiteX3" fmla="*/ 0 w 3255403"/>
              <a:gd name="connsiteY3" fmla="*/ 2505456 h 2505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5403" h="2505456">
                <a:moveTo>
                  <a:pt x="0" y="0"/>
                </a:moveTo>
                <a:lnTo>
                  <a:pt x="3255403" y="0"/>
                </a:lnTo>
                <a:lnTo>
                  <a:pt x="2094477" y="2505456"/>
                </a:lnTo>
                <a:lnTo>
                  <a:pt x="0" y="2505456"/>
                </a:lnTo>
                <a:close/>
              </a:path>
            </a:pathLst>
          </a:custGeom>
        </p:spPr>
      </p:pic>
      <p:pic>
        <p:nvPicPr>
          <p:cNvPr id="12" name="Picture 11" descr="Fred Reines and Clyde Cowan.jpeg">
            <a:extLst>
              <a:ext uri="{FF2B5EF4-FFF2-40B4-BE49-F238E27FC236}">
                <a16:creationId xmlns:a16="http://schemas.microsoft.com/office/drawing/2014/main" id="{93949783-1963-C04C-8954-D24A0788A64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t="21993" r="-2" b="9980"/>
          <a:stretch/>
        </p:blipFill>
        <p:spPr>
          <a:xfrm>
            <a:off x="7381876" y="10"/>
            <a:ext cx="4810125" cy="2501827"/>
          </a:xfrm>
          <a:custGeom>
            <a:avLst/>
            <a:gdLst>
              <a:gd name="connsiteX0" fmla="*/ 1159248 w 4810125"/>
              <a:gd name="connsiteY0" fmla="*/ 0 h 2501837"/>
              <a:gd name="connsiteX1" fmla="*/ 4810125 w 4810125"/>
              <a:gd name="connsiteY1" fmla="*/ 0 h 2501837"/>
              <a:gd name="connsiteX2" fmla="*/ 4810125 w 4810125"/>
              <a:gd name="connsiteY2" fmla="*/ 2501837 h 2501837"/>
              <a:gd name="connsiteX3" fmla="*/ 0 w 4810125"/>
              <a:gd name="connsiteY3" fmla="*/ 2501837 h 2501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0125" h="2501837">
                <a:moveTo>
                  <a:pt x="1159248" y="0"/>
                </a:moveTo>
                <a:lnTo>
                  <a:pt x="4810125" y="0"/>
                </a:lnTo>
                <a:lnTo>
                  <a:pt x="4810125" y="2501837"/>
                </a:lnTo>
                <a:lnTo>
                  <a:pt x="0" y="2501837"/>
                </a:lnTo>
                <a:close/>
              </a:path>
            </a:pathLst>
          </a:custGeom>
        </p:spPr>
      </p:pic>
      <p:pic>
        <p:nvPicPr>
          <p:cNvPr id="11" name="Picture 10" descr="Koshiba01.jpg">
            <a:extLst>
              <a:ext uri="{FF2B5EF4-FFF2-40B4-BE49-F238E27FC236}">
                <a16:creationId xmlns:a16="http://schemas.microsoft.com/office/drawing/2014/main" id="{3F96714A-F3BD-5D43-86FD-FD1C5AAECD4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8"/>
          <a:stretch/>
        </p:blipFill>
        <p:spPr>
          <a:xfrm>
            <a:off x="4675537" y="-6235"/>
            <a:ext cx="3677817" cy="2505456"/>
          </a:xfrm>
          <a:custGeom>
            <a:avLst/>
            <a:gdLst>
              <a:gd name="connsiteX0" fmla="*/ 1160926 w 3677817"/>
              <a:gd name="connsiteY0" fmla="*/ 0 h 2505456"/>
              <a:gd name="connsiteX1" fmla="*/ 3677817 w 3677817"/>
              <a:gd name="connsiteY1" fmla="*/ 0 h 2505456"/>
              <a:gd name="connsiteX2" fmla="*/ 2516891 w 3677817"/>
              <a:gd name="connsiteY2" fmla="*/ 2505456 h 2505456"/>
              <a:gd name="connsiteX3" fmla="*/ 0 w 3677817"/>
              <a:gd name="connsiteY3" fmla="*/ 2505456 h 2505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7817" h="2505456">
                <a:moveTo>
                  <a:pt x="1160926" y="0"/>
                </a:moveTo>
                <a:lnTo>
                  <a:pt x="3677817" y="0"/>
                </a:lnTo>
                <a:lnTo>
                  <a:pt x="2516891" y="2505456"/>
                </a:lnTo>
                <a:lnTo>
                  <a:pt x="0" y="2505456"/>
                </a:lnTo>
                <a:close/>
              </a:path>
            </a:pathLst>
          </a:custGeom>
        </p:spPr>
      </p:pic>
      <p:sp>
        <p:nvSpPr>
          <p:cNvPr id="17" name="Freeform 43">
            <a:extLst>
              <a:ext uri="{FF2B5EF4-FFF2-40B4-BE49-F238E27FC236}">
                <a16:creationId xmlns:a16="http://schemas.microsoft.com/office/drawing/2014/main" id="{AAD8F19F-4A55-467B-BED0-8837659A90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53050" y="2660089"/>
            <a:ext cx="6838950" cy="4197911"/>
          </a:xfrm>
          <a:custGeom>
            <a:avLst/>
            <a:gdLst>
              <a:gd name="connsiteX0" fmla="*/ 4893809 w 6838950"/>
              <a:gd name="connsiteY0" fmla="*/ 0 h 4197911"/>
              <a:gd name="connsiteX1" fmla="*/ 4887586 w 6838950"/>
              <a:gd name="connsiteY1" fmla="*/ 0 h 4197911"/>
              <a:gd name="connsiteX2" fmla="*/ 3697795 w 6838950"/>
              <a:gd name="connsiteY2" fmla="*/ 0 h 4197911"/>
              <a:gd name="connsiteX3" fmla="*/ 2047750 w 6838950"/>
              <a:gd name="connsiteY3" fmla="*/ 0 h 4197911"/>
              <a:gd name="connsiteX4" fmla="*/ 0 w 6838950"/>
              <a:gd name="connsiteY4" fmla="*/ 0 h 4197911"/>
              <a:gd name="connsiteX5" fmla="*/ 0 w 6838950"/>
              <a:gd name="connsiteY5" fmla="*/ 4197911 h 4197911"/>
              <a:gd name="connsiteX6" fmla="*/ 6838950 w 6838950"/>
              <a:gd name="connsiteY6" fmla="*/ 4197911 h 419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38950" h="4197911">
                <a:moveTo>
                  <a:pt x="4893809" y="0"/>
                </a:moveTo>
                <a:lnTo>
                  <a:pt x="4887586" y="0"/>
                </a:lnTo>
                <a:lnTo>
                  <a:pt x="3697795" y="0"/>
                </a:lnTo>
                <a:lnTo>
                  <a:pt x="2047750" y="0"/>
                </a:lnTo>
                <a:lnTo>
                  <a:pt x="0" y="0"/>
                </a:lnTo>
                <a:lnTo>
                  <a:pt x="0" y="4197911"/>
                </a:lnTo>
                <a:lnTo>
                  <a:pt x="6838950" y="4197911"/>
                </a:lnTo>
                <a:close/>
              </a:path>
            </a:pathLst>
          </a:custGeom>
          <a:solidFill>
            <a:srgbClr val="8C5C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B31AC0-6BF0-004A-9491-42FC0B2D3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7956" y="2666334"/>
            <a:ext cx="4864044" cy="216387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b="1" u="sng" dirty="0">
                <a:solidFill>
                  <a:srgbClr val="FFFFFF"/>
                </a:solidFill>
              </a:rPr>
              <a:t>Conclusions:</a:t>
            </a:r>
            <a:br>
              <a:rPr lang="en-US" b="1" u="sng" dirty="0">
                <a:solidFill>
                  <a:srgbClr val="FFFFFF"/>
                </a:solidFill>
              </a:rPr>
            </a:b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1. Neutrinos are important &amp; relevant</a:t>
            </a:r>
            <a:endParaRPr lang="en-US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220px-Raymond_Davis,_Jr_2001.jpg">
            <a:extLst>
              <a:ext uri="{FF2B5EF4-FFF2-40B4-BE49-F238E27FC236}">
                <a16:creationId xmlns:a16="http://schemas.microsoft.com/office/drawing/2014/main" id="{91ADD9DB-F8E8-304D-B6B4-269C7590EA7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98" b="13291"/>
          <a:stretch/>
        </p:blipFill>
        <p:spPr>
          <a:xfrm>
            <a:off x="2261968" y="10"/>
            <a:ext cx="3393943" cy="2502833"/>
          </a:xfrm>
          <a:custGeom>
            <a:avLst/>
            <a:gdLst>
              <a:gd name="connsiteX0" fmla="*/ 1159715 w 3393943"/>
              <a:gd name="connsiteY0" fmla="*/ 0 h 2502843"/>
              <a:gd name="connsiteX1" fmla="*/ 3393943 w 3393943"/>
              <a:gd name="connsiteY1" fmla="*/ 0 h 2502843"/>
              <a:gd name="connsiteX2" fmla="*/ 2234228 w 3393943"/>
              <a:gd name="connsiteY2" fmla="*/ 2502843 h 2502843"/>
              <a:gd name="connsiteX3" fmla="*/ 0 w 3393943"/>
              <a:gd name="connsiteY3" fmla="*/ 2502843 h 2502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943" h="2502843">
                <a:moveTo>
                  <a:pt x="1159715" y="0"/>
                </a:moveTo>
                <a:lnTo>
                  <a:pt x="3393943" y="0"/>
                </a:lnTo>
                <a:lnTo>
                  <a:pt x="2234228" y="2502843"/>
                </a:lnTo>
                <a:lnTo>
                  <a:pt x="0" y="2502843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EBF86B-39DD-934B-9534-486CAB6375BC}"/>
              </a:ext>
            </a:extLst>
          </p:cNvPr>
          <p:cNvSpPr txBox="1"/>
          <p:nvPr/>
        </p:nvSpPr>
        <p:spPr>
          <a:xfrm>
            <a:off x="11458835" y="21397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1995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B9AA01-368A-B241-B1FA-A734B200710A}"/>
              </a:ext>
            </a:extLst>
          </p:cNvPr>
          <p:cNvSpPr txBox="1"/>
          <p:nvPr/>
        </p:nvSpPr>
        <p:spPr>
          <a:xfrm>
            <a:off x="4757459" y="21397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2002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B80981-9C58-3544-BFD0-DFB2B1353821}"/>
              </a:ext>
            </a:extLst>
          </p:cNvPr>
          <p:cNvSpPr txBox="1"/>
          <p:nvPr/>
        </p:nvSpPr>
        <p:spPr>
          <a:xfrm>
            <a:off x="2404865" y="21397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2002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1A8812-18BB-E14B-A5DA-806B7461D21C}"/>
              </a:ext>
            </a:extLst>
          </p:cNvPr>
          <p:cNvSpPr txBox="1"/>
          <p:nvPr/>
        </p:nvSpPr>
        <p:spPr>
          <a:xfrm>
            <a:off x="80422" y="212988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2015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8EF7FEE-69D2-9F43-839C-3ACF5D39BB89}"/>
              </a:ext>
            </a:extLst>
          </p:cNvPr>
          <p:cNvSpPr txBox="1">
            <a:spLocks/>
          </p:cNvSpPr>
          <p:nvPr/>
        </p:nvSpPr>
        <p:spPr>
          <a:xfrm>
            <a:off x="6370887" y="4987452"/>
            <a:ext cx="5666183" cy="173314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2. Finland has a realistic chance to make a significant contribution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AD8B1-DD7A-EC4B-BF5C-B87AF0A20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D9646-8813-C84C-9B15-E13A3FD6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C93A49-A19F-E645-AD10-9BD521191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22E8EE-7818-6C41-897A-7369CDE5587E}"/>
              </a:ext>
            </a:extLst>
          </p:cNvPr>
          <p:cNvSpPr txBox="1"/>
          <p:nvPr/>
        </p:nvSpPr>
        <p:spPr>
          <a:xfrm>
            <a:off x="1327149" y="5945386"/>
            <a:ext cx="5821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Artwork by Sandbox Studio, Chicago with Corinne </a:t>
            </a:r>
            <a:r>
              <a:rPr lang="en-GB" dirty="0" err="1">
                <a:solidFill>
                  <a:srgbClr val="00B0F0"/>
                </a:solidFill>
              </a:rPr>
              <a:t>Mucha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4A8112-10D5-CD40-86CE-C13E46CA3A0B}"/>
              </a:ext>
            </a:extLst>
          </p:cNvPr>
          <p:cNvSpPr txBox="1"/>
          <p:nvPr/>
        </p:nvSpPr>
        <p:spPr>
          <a:xfrm>
            <a:off x="428172" y="4034016"/>
            <a:ext cx="69317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C00000"/>
                </a:solidFill>
              </a:rPr>
              <a:t>Thank you for your attention!</a:t>
            </a:r>
          </a:p>
        </p:txBody>
      </p:sp>
      <p:pic>
        <p:nvPicPr>
          <p:cNvPr id="5" name="Picture 4" descr="A picture containing object&#10;&#10;Description automatically generated">
            <a:extLst>
              <a:ext uri="{FF2B5EF4-FFF2-40B4-BE49-F238E27FC236}">
                <a16:creationId xmlns:a16="http://schemas.microsoft.com/office/drawing/2014/main" id="{2295F6C1-3FDC-4C48-9533-26CE9AB78A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68" r="18454" b="2"/>
          <a:stretch/>
        </p:blipFill>
        <p:spPr>
          <a:xfrm>
            <a:off x="7552944" y="10"/>
            <a:ext cx="4636008" cy="6857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558EAD-F754-704F-998D-9DCC52A6B730}"/>
              </a:ext>
            </a:extLst>
          </p:cNvPr>
          <p:cNvSpPr txBox="1"/>
          <p:nvPr/>
        </p:nvSpPr>
        <p:spPr>
          <a:xfrm>
            <a:off x="1327149" y="5589702"/>
            <a:ext cx="582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>
                <a:solidFill>
                  <a:srgbClr val="00B0F0"/>
                </a:solidFill>
              </a:rPr>
              <a:t>Courtesy</a:t>
            </a:r>
            <a:r>
              <a:rPr lang="fi-FI" dirty="0">
                <a:solidFill>
                  <a:srgbClr val="00B0F0"/>
                </a:solidFill>
              </a:rPr>
              <a:t>: Wiki, TAUP, NASA, </a:t>
            </a:r>
            <a:r>
              <a:rPr lang="fi-FI" dirty="0" err="1">
                <a:solidFill>
                  <a:srgbClr val="00B0F0"/>
                </a:solidFill>
              </a:rPr>
              <a:t>IceCube</a:t>
            </a:r>
            <a:r>
              <a:rPr lang="fi-FI" dirty="0">
                <a:solidFill>
                  <a:srgbClr val="00B0F0"/>
                </a:solidFill>
              </a:rPr>
              <a:t>, JUNO, DUNE, KM3NeT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298171-7A0B-A54F-930F-226A99B61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6D2CF24-2102-1B4E-A0F3-FDFFD1E7A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BCB4B5-164A-BB42-AED9-42FFD2C7B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5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1B02B9-AFD7-7C4E-8014-F901A9495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30" y="223501"/>
            <a:ext cx="2794058" cy="13970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5DD033-2C2F-494B-A0D8-8B52755CC9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080" y="0"/>
            <a:ext cx="8439920" cy="20660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EA39CC-7E22-3247-903A-086143DCFB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0264" y="1170247"/>
            <a:ext cx="7928811" cy="5430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016B8D-2136-4A4F-BF8C-B429FC17A1E5}"/>
              </a:ext>
            </a:extLst>
          </p:cNvPr>
          <p:cNvSpPr txBox="1"/>
          <p:nvPr/>
        </p:nvSpPr>
        <p:spPr>
          <a:xfrm>
            <a:off x="1921130" y="1620530"/>
            <a:ext cx="1989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540 participants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Nobel laurates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146F84-F77E-D14C-B72C-72D7A945F4A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154" b="30126"/>
          <a:stretch/>
        </p:blipFill>
        <p:spPr>
          <a:xfrm>
            <a:off x="281975" y="3887391"/>
            <a:ext cx="2556677" cy="29423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BAE18F-29D9-FA44-B996-5A366DB98E24}"/>
              </a:ext>
            </a:extLst>
          </p:cNvPr>
          <p:cNvSpPr txBox="1"/>
          <p:nvPr/>
        </p:nvSpPr>
        <p:spPr>
          <a:xfrm>
            <a:off x="1636654" y="2815701"/>
            <a:ext cx="2341795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Plenary talk by </a:t>
            </a:r>
            <a:br>
              <a:rPr lang="en-US" dirty="0"/>
            </a:br>
            <a:r>
              <a:rPr lang="en-US" dirty="0"/>
              <a:t>Hitoshi Murayama </a:t>
            </a:r>
            <a:br>
              <a:rPr lang="en-US" dirty="0"/>
            </a:br>
            <a:r>
              <a:rPr lang="en-US" dirty="0"/>
              <a:t>at the opening session </a:t>
            </a:r>
            <a:br>
              <a:rPr lang="en-US" dirty="0"/>
            </a:br>
            <a:r>
              <a:rPr lang="en-US" dirty="0"/>
              <a:t>of TAUP 2019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7012FD-E806-9945-ADF0-6F3508F56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6FB82FB-7629-1349-A8F8-94378E649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D49D5E1-C23D-5F43-8D7E-DDF5B50B2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2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674A4-888B-6B48-80EB-DEA845D8C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061" y="1583229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Implicit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9FF5F-3CE5-9743-A3CD-239649195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916" y="3152378"/>
            <a:ext cx="10515600" cy="3359989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There is a broad consensus that we are at the threshold of a major breakthrough discovery in physics 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en-US" u="sng" dirty="0">
                <a:solidFill>
                  <a:srgbClr val="002060"/>
                </a:solidFill>
                <a:sym typeface="Wingdings" pitchFamily="2" charset="2"/>
              </a:rPr>
              <a:t>keep looking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!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We need more data 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 the first key steps towards the solution are bound to come from </a:t>
            </a:r>
            <a:r>
              <a:rPr lang="en-US" u="sng" dirty="0">
                <a:solidFill>
                  <a:srgbClr val="002060"/>
                </a:solidFill>
                <a:sym typeface="Wingdings" pitchFamily="2" charset="2"/>
              </a:rPr>
              <a:t>experiments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!</a:t>
            </a:r>
          </a:p>
          <a:p>
            <a:r>
              <a:rPr lang="en-US" dirty="0">
                <a:solidFill>
                  <a:srgbClr val="002060"/>
                </a:solidFill>
              </a:rPr>
              <a:t>Since neutrinos are the only known particles disobeying the predictions of the SM 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 focus on </a:t>
            </a:r>
            <a:r>
              <a:rPr lang="en-US" u="sng" dirty="0">
                <a:solidFill>
                  <a:srgbClr val="002060"/>
                </a:solidFill>
                <a:sym typeface="Wingdings" pitchFamily="2" charset="2"/>
              </a:rPr>
              <a:t>neutrinos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!</a:t>
            </a:r>
          </a:p>
          <a:p>
            <a:r>
              <a:rPr lang="en-US" dirty="0">
                <a:solidFill>
                  <a:srgbClr val="002060"/>
                </a:solidFill>
              </a:rPr>
              <a:t>Significance of cosmological aspects 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 importance of </a:t>
            </a:r>
            <a:r>
              <a:rPr lang="en-US" u="sng" dirty="0">
                <a:solidFill>
                  <a:srgbClr val="002060"/>
                </a:solidFill>
                <a:sym typeface="Wingdings" pitchFamily="2" charset="2"/>
              </a:rPr>
              <a:t>extragalactic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 messengers</a:t>
            </a:r>
            <a:r>
              <a:rPr lang="fi-FI" dirty="0">
                <a:solidFill>
                  <a:srgbClr val="002060"/>
                </a:solidFill>
                <a:effectLst/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760380-CE86-4441-8514-310A2B885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30" y="223501"/>
            <a:ext cx="2794058" cy="13970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A76685-BE90-2B4E-957A-80685E278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080" y="0"/>
            <a:ext cx="8439920" cy="20660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4019B6-BF3A-AE4E-B09C-526F2A43CE91}"/>
              </a:ext>
            </a:extLst>
          </p:cNvPr>
          <p:cNvSpPr txBox="1"/>
          <p:nvPr/>
        </p:nvSpPr>
        <p:spPr>
          <a:xfrm>
            <a:off x="5618439" y="2028721"/>
            <a:ext cx="59916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 Get more d</a:t>
            </a:r>
            <a:r>
              <a:rPr lang="en-US" sz="2800" dirty="0">
                <a:solidFill>
                  <a:srgbClr val="C00000"/>
                </a:solidFill>
              </a:rPr>
              <a:t>ata; especially interesting would be extragalactic neutrinos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C2CCF1-204B-8246-948A-BF4DAE372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5DCB70-D806-F046-AD59-D1A13C0B8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DBDF4F-2ABE-924C-AA61-EF865682D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2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F9D6BF-1C08-6F46-B6A9-6323175D4A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89" b="69789"/>
          <a:stretch/>
        </p:blipFill>
        <p:spPr>
          <a:xfrm>
            <a:off x="0" y="1671463"/>
            <a:ext cx="12311269" cy="51865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B2EDF2-28D8-674B-B4C0-27E473961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Global response to the BSM challenge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AC5254-71B1-AF42-9334-1A493D8AF23E}"/>
              </a:ext>
            </a:extLst>
          </p:cNvPr>
          <p:cNvSpPr txBox="1"/>
          <p:nvPr/>
        </p:nvSpPr>
        <p:spPr>
          <a:xfrm>
            <a:off x="927100" y="1242259"/>
            <a:ext cx="210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Just a few examples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501CB-6183-334E-BD84-C819312CF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4C480C-FCE5-B04F-A1B2-65750D63D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3FDA90-F933-7247-8743-4C5A437E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5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B0E0F96-82E7-E548-A547-6E43682FD5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910" b="21036"/>
          <a:stretch/>
        </p:blipFill>
        <p:spPr>
          <a:xfrm>
            <a:off x="0" y="3534929"/>
            <a:ext cx="12192000" cy="33230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C62BFEC-A2BE-4A4E-905A-9D5EB53315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377" b="25914"/>
          <a:stretch/>
        </p:blipFill>
        <p:spPr>
          <a:xfrm>
            <a:off x="0" y="0"/>
            <a:ext cx="12192000" cy="35349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395647-BD4A-B64D-A584-3676573E2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891" y="2443307"/>
            <a:ext cx="10515600" cy="1325563"/>
          </a:xfrm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IceCube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94E82A-2303-B44C-A030-A63B92240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A48CB-DAE0-B24D-8119-A64AD10DE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2FD28-10C5-FA45-B716-5FDF47AE1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9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3754DB-E541-2443-8CF7-BDCD72F36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0020"/>
            <a:ext cx="2042161" cy="18516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8F71B5-C789-FA4E-ABE1-29F91F57CEE5}"/>
              </a:ext>
            </a:extLst>
          </p:cNvPr>
          <p:cNvSpPr txBox="1"/>
          <p:nvPr/>
        </p:nvSpPr>
        <p:spPr>
          <a:xfrm>
            <a:off x="3517217" y="4516297"/>
            <a:ext cx="515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~550 participants from 72 institutions in 17 countries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D845F5-8D71-124A-8AB6-F2D134651BA4}"/>
              </a:ext>
            </a:extLst>
          </p:cNvPr>
          <p:cNvGrpSpPr/>
          <p:nvPr/>
        </p:nvGrpSpPr>
        <p:grpSpPr>
          <a:xfrm>
            <a:off x="2283122" y="410817"/>
            <a:ext cx="5846825" cy="3393650"/>
            <a:chOff x="2361057" y="891900"/>
            <a:chExt cx="5846825" cy="339365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35792C7-BCF0-8746-94A4-1A7C33777270}"/>
                </a:ext>
              </a:extLst>
            </p:cNvPr>
            <p:cNvGrpSpPr/>
            <p:nvPr/>
          </p:nvGrpSpPr>
          <p:grpSpPr>
            <a:xfrm>
              <a:off x="2361057" y="891900"/>
              <a:ext cx="5846825" cy="3393650"/>
              <a:chOff x="1527642" y="169246"/>
              <a:chExt cx="5681133" cy="3321608"/>
            </a:xfrm>
          </p:grpSpPr>
          <p:pic>
            <p:nvPicPr>
              <p:cNvPr id="8" name="Picture 7" descr="juno_coll_map2.tiff">
                <a:extLst>
                  <a:ext uri="{FF2B5EF4-FFF2-40B4-BE49-F238E27FC236}">
                    <a16:creationId xmlns:a16="http://schemas.microsoft.com/office/drawing/2014/main" id="{EB1B10A6-6E74-9B47-9017-FF413774FA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27642" y="169246"/>
                <a:ext cx="5681133" cy="3321608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BE0782-E17B-C842-85A0-001BE7F3EF6B}"/>
                  </a:ext>
                </a:extLst>
              </p:cNvPr>
              <p:cNvSpPr/>
              <p:nvPr/>
            </p:nvSpPr>
            <p:spPr>
              <a:xfrm>
                <a:off x="3928533" y="3149600"/>
                <a:ext cx="152400" cy="237067"/>
              </a:xfrm>
              <a:prstGeom prst="rect">
                <a:avLst/>
              </a:prstGeom>
              <a:solidFill>
                <a:schemeClr val="accent3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chemeClr val="accent4"/>
                  </a:solidFill>
                  <a:effectLst/>
                  <a:uFill>
                    <a:solidFill>
                      <a:schemeClr val="accent4"/>
                    </a:solidFill>
                  </a:uFill>
                  <a:latin typeface="+mn-lt"/>
                  <a:ea typeface="+mn-ea"/>
                  <a:cs typeface="+mn-cs"/>
                  <a:sym typeface="Arial"/>
                </a:endParaRP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C33757A-3AC8-9E42-8C57-AD2BF7BD8BC1}"/>
                </a:ext>
              </a:extLst>
            </p:cNvPr>
            <p:cNvSpPr/>
            <p:nvPr/>
          </p:nvSpPr>
          <p:spPr>
            <a:xfrm>
              <a:off x="4786251" y="3863340"/>
              <a:ext cx="357249" cy="338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0C7F6F6C-1002-4B46-A2E8-28F19A4163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3071" y="2776778"/>
            <a:ext cx="2137410" cy="20755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4AB1EF7-65BC-3A4D-9411-38E272FAF2D3}"/>
              </a:ext>
            </a:extLst>
          </p:cNvPr>
          <p:cNvSpPr txBox="1"/>
          <p:nvPr/>
        </p:nvSpPr>
        <p:spPr>
          <a:xfrm>
            <a:off x="8679389" y="578019"/>
            <a:ext cx="333571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Multipurpose, medium-baseline 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reactor neutrino experiment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BA88FB6-BE32-584E-8D2A-8C53CE5476B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53891"/>
            <a:ext cx="12192000" cy="168931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1CC142E6-D324-8343-812C-D3723D3D9D18}"/>
              </a:ext>
            </a:extLst>
          </p:cNvPr>
          <p:cNvSpPr txBox="1">
            <a:spLocks/>
          </p:cNvSpPr>
          <p:nvPr/>
        </p:nvSpPr>
        <p:spPr>
          <a:xfrm>
            <a:off x="2296770" y="1"/>
            <a:ext cx="9895230" cy="90118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1"/>
              <a:t>J</a:t>
            </a:r>
            <a:r>
              <a:rPr lang="en-GB" sz="4000"/>
              <a:t>iangmen </a:t>
            </a:r>
            <a:r>
              <a:rPr lang="en-GB" sz="4000" b="1"/>
              <a:t>U</a:t>
            </a:r>
            <a:r>
              <a:rPr lang="en-GB" sz="4000"/>
              <a:t>nderground </a:t>
            </a:r>
            <a:r>
              <a:rPr lang="en-GB" sz="4000" b="1"/>
              <a:t>N</a:t>
            </a:r>
            <a:r>
              <a:rPr lang="en-GB" sz="4000"/>
              <a:t>eutrino </a:t>
            </a:r>
            <a:r>
              <a:rPr lang="en-GB" sz="4000" b="1"/>
              <a:t>O</a:t>
            </a:r>
            <a:r>
              <a:rPr lang="en-GB" sz="4000"/>
              <a:t>bservatory</a:t>
            </a:r>
            <a:endParaRPr lang="en-US" sz="4000" dirty="0"/>
          </a:p>
        </p:txBody>
      </p:sp>
      <p:pic>
        <p:nvPicPr>
          <p:cNvPr id="16" name="Graphic 15" descr="Radioactive">
            <a:extLst>
              <a:ext uri="{FF2B5EF4-FFF2-40B4-BE49-F238E27FC236}">
                <a16:creationId xmlns:a16="http://schemas.microsoft.com/office/drawing/2014/main" id="{ED6741DC-198D-C246-BD76-1CD557C819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6829" y="2974946"/>
            <a:ext cx="1862052" cy="1862052"/>
          </a:xfrm>
          <a:prstGeom prst="rect">
            <a:avLst/>
          </a:prstGeom>
        </p:spPr>
      </p:pic>
      <p:sp>
        <p:nvSpPr>
          <p:cNvPr id="17" name="Left-right Arrow 16">
            <a:extLst>
              <a:ext uri="{FF2B5EF4-FFF2-40B4-BE49-F238E27FC236}">
                <a16:creationId xmlns:a16="http://schemas.microsoft.com/office/drawing/2014/main" id="{F3D2C76D-8335-054D-831B-BF2911902424}"/>
              </a:ext>
            </a:extLst>
          </p:cNvPr>
          <p:cNvSpPr/>
          <p:nvPr/>
        </p:nvSpPr>
        <p:spPr>
          <a:xfrm>
            <a:off x="2007765" y="3771537"/>
            <a:ext cx="8000911" cy="54619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53 km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37028E-6685-F54B-BF5D-DD74E041F51F}"/>
              </a:ext>
            </a:extLst>
          </p:cNvPr>
          <p:cNvSpPr txBox="1"/>
          <p:nvPr/>
        </p:nvSpPr>
        <p:spPr>
          <a:xfrm>
            <a:off x="10424160" y="2344190"/>
            <a:ext cx="146578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20 </a:t>
            </a:r>
            <a:r>
              <a:rPr lang="en-US" sz="2400" dirty="0" err="1"/>
              <a:t>kton</a:t>
            </a:r>
            <a:r>
              <a:rPr lang="en-US" sz="2400" dirty="0"/>
              <a:t> LS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24B51E-BBD2-BC46-A572-C8104F9E581A}"/>
              </a:ext>
            </a:extLst>
          </p:cNvPr>
          <p:cNvSpPr txBox="1"/>
          <p:nvPr/>
        </p:nvSpPr>
        <p:spPr>
          <a:xfrm>
            <a:off x="615142" y="2660073"/>
            <a:ext cx="12076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36 </a:t>
            </a:r>
            <a:r>
              <a:rPr lang="en-US" sz="2400" dirty="0" err="1">
                <a:solidFill>
                  <a:srgbClr val="002060"/>
                </a:solidFill>
              </a:rPr>
              <a:t>GW</a:t>
            </a:r>
            <a:r>
              <a:rPr lang="en-US" sz="2400" baseline="-25000" dirty="0" err="1">
                <a:solidFill>
                  <a:srgbClr val="002060"/>
                </a:solidFill>
              </a:rPr>
              <a:t>th</a:t>
            </a:r>
            <a:endParaRPr lang="en-US" sz="24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3DD7FA-BB80-7746-AC6B-BCC908DC0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8F1D3626-81A1-3440-8F5A-4999B4A1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A303AA2-53E1-9143-B250-E5C6DA486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5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F972A60-6D65-D343-A3BD-F20BA961A5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455" y="3243966"/>
            <a:ext cx="3113314" cy="13135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EA59596-BE34-7A45-A38F-5B92F2C387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63"/>
          <a:stretch/>
        </p:blipFill>
        <p:spPr>
          <a:xfrm>
            <a:off x="7471777" y="2822545"/>
            <a:ext cx="4720204" cy="26551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84DDDF-A861-4C46-ADA2-A27B9E716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127" y="3556164"/>
            <a:ext cx="2729707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Collaboration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90852E-40ED-074D-A2B3-8EA043F7CF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838"/>
          <a:stretch/>
        </p:blipFill>
        <p:spPr>
          <a:xfrm>
            <a:off x="-16358" y="0"/>
            <a:ext cx="12208339" cy="30497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37DE46-7F97-FF4A-956E-1AAE2FB8217A}"/>
              </a:ext>
            </a:extLst>
          </p:cNvPr>
          <p:cNvSpPr txBox="1"/>
          <p:nvPr/>
        </p:nvSpPr>
        <p:spPr>
          <a:xfrm>
            <a:off x="4387496" y="2128701"/>
            <a:ext cx="3416969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</a:rPr>
              <a:t>LBNO - phase of CP violation</a:t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>in the leptonic sector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A2B604-4650-1847-811D-C93B443729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6057" b="19610"/>
          <a:stretch/>
        </p:blipFill>
        <p:spPr>
          <a:xfrm>
            <a:off x="-19" y="5284738"/>
            <a:ext cx="12192000" cy="157326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ECEEFC1-1F64-1648-A7BB-A4B8CD91B87C}"/>
              </a:ext>
            </a:extLst>
          </p:cNvPr>
          <p:cNvSpPr txBox="1">
            <a:spLocks/>
          </p:cNvSpPr>
          <p:nvPr/>
        </p:nvSpPr>
        <p:spPr>
          <a:xfrm>
            <a:off x="207802" y="4517834"/>
            <a:ext cx="6198812" cy="569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~1000 members, 184 inst. 32 countries + CERN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44F4A2-2E25-8749-B880-7F34E9B0C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8678F52-6ABA-8346-9882-2B835F535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864329E-7F85-FE4F-9E87-DD6DEA1A7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59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5F3E40-8EF6-D041-A491-65740E240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3330684" cy="47267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62142F-7A5C-4140-8AA8-AE45950A1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237" y="4726745"/>
            <a:ext cx="10515600" cy="1325563"/>
          </a:xfrm>
        </p:spPr>
        <p:txBody>
          <a:bodyPr/>
          <a:lstStyle/>
          <a:p>
            <a:r>
              <a:rPr lang="en-US" dirty="0"/>
              <a:t>KM3NeT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C78EE4-935A-A942-8C4F-1700B39110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993" y="0"/>
            <a:ext cx="8870007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24FEEE-27D3-3D43-85C1-16854C3CD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29D2D-8EAC-0841-A76E-62800ABF5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5AD9A2-E949-394D-B8E9-D34192CB5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9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81908-C418-E34B-9610-DF9EFCE34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6414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What could be done in Finland </a:t>
            </a:r>
            <a:r>
              <a:rPr lang="en-US" u="sng" dirty="0">
                <a:solidFill>
                  <a:srgbClr val="C00000"/>
                </a:solidFill>
              </a:rPr>
              <a:t>now</a:t>
            </a:r>
            <a:r>
              <a:rPr lang="en-US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D2AFE0-4B8D-5343-A1F9-B1530FBE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76914"/>
            <a:ext cx="10515600" cy="269824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No financial resources 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 a </a:t>
            </a:r>
            <a:r>
              <a:rPr lang="en-US" u="sng" dirty="0">
                <a:solidFill>
                  <a:srgbClr val="002060"/>
                </a:solidFill>
                <a:sym typeface="Wingdings" pitchFamily="2" charset="2"/>
              </a:rPr>
              <a:t>novel idea 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is needed</a:t>
            </a:r>
            <a:br>
              <a:rPr lang="en-US" dirty="0">
                <a:solidFill>
                  <a:srgbClr val="002060"/>
                </a:solidFill>
                <a:sym typeface="Wingdings" pitchFamily="2" charset="2"/>
              </a:rPr>
            </a:br>
            <a:endParaRPr lang="en-US" dirty="0">
              <a:solidFill>
                <a:srgbClr val="002060"/>
              </a:solidFill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No new constructions  use the </a:t>
            </a:r>
            <a:r>
              <a:rPr lang="en-US" u="sng" dirty="0">
                <a:solidFill>
                  <a:srgbClr val="002060"/>
                </a:solidFill>
                <a:sym typeface="Wingdings" pitchFamily="2" charset="2"/>
              </a:rPr>
              <a:t>available infrastructure</a:t>
            </a:r>
            <a:br>
              <a:rPr lang="en-US" u="sng" dirty="0">
                <a:solidFill>
                  <a:srgbClr val="002060"/>
                </a:solidFill>
                <a:sym typeface="Wingdings" pitchFamily="2" charset="2"/>
              </a:rPr>
            </a:br>
            <a:endParaRPr lang="en-US" u="sng" dirty="0">
              <a:solidFill>
                <a:srgbClr val="002060"/>
              </a:solidFill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No new positions  rely on the </a:t>
            </a:r>
            <a:r>
              <a:rPr lang="en-US" u="sng" dirty="0">
                <a:solidFill>
                  <a:srgbClr val="002060"/>
                </a:solidFill>
                <a:sym typeface="Wingdings" pitchFamily="2" charset="2"/>
              </a:rPr>
              <a:t>network of experts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0" name="Picture 9" descr="A person in a costume&#13;&#10;&#13;&#10;Description automatically generated">
            <a:extLst>
              <a:ext uri="{FF2B5EF4-FFF2-40B4-BE49-F238E27FC236}">
                <a16:creationId xmlns:a16="http://schemas.microsoft.com/office/drawing/2014/main" id="{3CC5415A-C4DF-3B4C-A95B-3FDEA367E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0985" y="184311"/>
            <a:ext cx="1686510" cy="236638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DD0206-A3DD-FE48-8527-1DEF1FE2B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PPD 7/11/2019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F028A-8A1C-9C4B-B59E-D90686266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W.H.Trzaska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952AFD-75E6-0C4C-B6C6-2D1BAA69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8A2C9-B310-D14E-9EED-BBC3CCE16DCF}" type="slidenum">
              <a:rPr lang="en-US" smtClean="0"/>
              <a:t>9</a:t>
            </a:fld>
            <a:endParaRPr lang="en-US"/>
          </a:p>
        </p:txBody>
      </p:sp>
      <p:pic>
        <p:nvPicPr>
          <p:cNvPr id="11" name="Graphic 10" descr="Thumbs up sign">
            <a:extLst>
              <a:ext uri="{FF2B5EF4-FFF2-40B4-BE49-F238E27FC236}">
                <a16:creationId xmlns:a16="http://schemas.microsoft.com/office/drawing/2014/main" id="{0E457395-EEF8-974E-B062-451A6AEC00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10600" y="2884403"/>
            <a:ext cx="642421" cy="642421"/>
          </a:xfrm>
          <a:prstGeom prst="rect">
            <a:avLst/>
          </a:prstGeom>
        </p:spPr>
      </p:pic>
      <p:pic>
        <p:nvPicPr>
          <p:cNvPr id="12" name="Graphic 11" descr="Thumbs up sign">
            <a:extLst>
              <a:ext uri="{FF2B5EF4-FFF2-40B4-BE49-F238E27FC236}">
                <a16:creationId xmlns:a16="http://schemas.microsoft.com/office/drawing/2014/main" id="{6D97DC08-C26A-2C48-9E19-11B89EE9E3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74391" y="3854224"/>
            <a:ext cx="642421" cy="642421"/>
          </a:xfrm>
          <a:prstGeom prst="rect">
            <a:avLst/>
          </a:prstGeom>
        </p:spPr>
      </p:pic>
      <p:pic>
        <p:nvPicPr>
          <p:cNvPr id="13" name="Graphic 12" descr="Thumbs up sign">
            <a:extLst>
              <a:ext uri="{FF2B5EF4-FFF2-40B4-BE49-F238E27FC236}">
                <a16:creationId xmlns:a16="http://schemas.microsoft.com/office/drawing/2014/main" id="{4BBDE9F5-1BCE-6B43-B671-40E74C792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98530" y="4713210"/>
            <a:ext cx="642421" cy="64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20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3478</TotalTime>
  <Words>625</Words>
  <Application>Microsoft Macintosh PowerPoint</Application>
  <PresentationFormat>Widescreen</PresentationFormat>
  <Paragraphs>125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Probing Physics Beyond the Standard Model   also in Finland?</vt:lpstr>
      <vt:lpstr>PowerPoint Presentation</vt:lpstr>
      <vt:lpstr>Implicit conclusions</vt:lpstr>
      <vt:lpstr>Global response to the BSM challenge</vt:lpstr>
      <vt:lpstr>IceCube</vt:lpstr>
      <vt:lpstr>PowerPoint Presentation</vt:lpstr>
      <vt:lpstr>Collaboration</vt:lpstr>
      <vt:lpstr>KM3NeT</vt:lpstr>
      <vt:lpstr>What could be done in Finland now?</vt:lpstr>
      <vt:lpstr>Background for the idea</vt:lpstr>
      <vt:lpstr>The idea: Acoustic detection  of EeV neutrinos in bedrock</vt:lpstr>
      <vt:lpstr>Rock vs. water</vt:lpstr>
      <vt:lpstr>2.  Infrastructure</vt:lpstr>
      <vt:lpstr>Size corrected  for density</vt:lpstr>
      <vt:lpstr>3. Know-how network</vt:lpstr>
      <vt:lpstr>What is the bottleneck?</vt:lpstr>
      <vt:lpstr>Conclusions:  1. Neutrinos are important &amp; relevant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Probing Physics Beyond the Standard Model  also in Finland?</dc:title>
  <dc:creator>Trzaska, Wladyslaw</dc:creator>
  <cp:lastModifiedBy>Trzaska, Wladyslaw</cp:lastModifiedBy>
  <cp:revision>71</cp:revision>
  <dcterms:created xsi:type="dcterms:W3CDTF">2019-11-01T09:35:21Z</dcterms:created>
  <dcterms:modified xsi:type="dcterms:W3CDTF">2019-11-06T19:09:19Z</dcterms:modified>
</cp:coreProperties>
</file>