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892" r:id="rId5"/>
    <p:sldId id="894" r:id="rId6"/>
    <p:sldId id="908" r:id="rId7"/>
    <p:sldId id="879" r:id="rId8"/>
    <p:sldId id="925" r:id="rId9"/>
    <p:sldId id="909" r:id="rId10"/>
    <p:sldId id="907" r:id="rId11"/>
    <p:sldId id="911" r:id="rId12"/>
    <p:sldId id="910" r:id="rId13"/>
    <p:sldId id="912" r:id="rId14"/>
    <p:sldId id="926" r:id="rId15"/>
    <p:sldId id="913" r:id="rId16"/>
    <p:sldId id="915" r:id="rId17"/>
    <p:sldId id="914" r:id="rId18"/>
    <p:sldId id="917" r:id="rId19"/>
    <p:sldId id="918" r:id="rId20"/>
    <p:sldId id="916" r:id="rId21"/>
    <p:sldId id="920" r:id="rId22"/>
    <p:sldId id="927" r:id="rId23"/>
    <p:sldId id="897" r:id="rId24"/>
    <p:sldId id="921" r:id="rId25"/>
    <p:sldId id="922" r:id="rId26"/>
    <p:sldId id="929" r:id="rId27"/>
    <p:sldId id="930" r:id="rId28"/>
    <p:sldId id="928" r:id="rId29"/>
    <p:sldId id="919" r:id="rId30"/>
  </p:sldIdLst>
  <p:sldSz cx="9906000" cy="6858000" type="A4"/>
  <p:notesSz cx="9928225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6E01"/>
    <a:srgbClr val="5D9636"/>
    <a:srgbClr val="FF6600"/>
    <a:srgbClr val="FFA765"/>
    <a:srgbClr val="31EF55"/>
    <a:srgbClr val="FF3399"/>
    <a:srgbClr val="FF0000"/>
    <a:srgbClr val="485884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1" autoAdjust="0"/>
    <p:restoredTop sz="93191" autoAdjust="0"/>
  </p:normalViewPr>
  <p:slideViewPr>
    <p:cSldViewPr snapToGrid="0">
      <p:cViewPr varScale="1">
        <p:scale>
          <a:sx n="72" d="100"/>
          <a:sy n="72" d="100"/>
        </p:scale>
        <p:origin x="342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375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0D6AFD-2499-4321-B4BC-05A5B8ED4016}" type="datetimeFigureOut">
              <a:rPr lang="en-GB" smtClean="0"/>
              <a:t>08/06/2022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F1470-53D3-43B1-B7B6-1DA53A542CC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2289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1014AE5-6312-4F17-B82D-C1827AAB894F}" type="datetimeFigureOut">
              <a:rPr lang="en-US"/>
              <a:pPr>
                <a:defRPr/>
              </a:pPr>
              <a:t>6/8/2022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30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285A3FA-23C7-4DC7-81F3-A674BDD6BA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8147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1611" y="6524625"/>
            <a:ext cx="4449902" cy="333375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xxxxxxxxxxxxxxxxxxxxxxxx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12750" y="1295400"/>
            <a:ext cx="908050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1611" y="6524625"/>
            <a:ext cx="4449902" cy="333375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xxxxxxxxxxxxxxxxx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1295400" y="304800"/>
            <a:ext cx="7239000" cy="6191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20800" y="304800"/>
            <a:ext cx="726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title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2750" y="1295400"/>
            <a:ext cx="908050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1611" y="6524625"/>
            <a:ext cx="4481708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j-lt"/>
              </a:defRPr>
            </a:lvl1pPr>
          </a:lstStyle>
          <a:p>
            <a:r>
              <a:rPr lang="en-US" dirty="0" err="1"/>
              <a:t>xxxxxxxxxxxxxxxxxxxx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56363" y="6548438"/>
            <a:ext cx="321945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683319" y="6543924"/>
            <a:ext cx="7792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D459D33-7B0A-4578-B22D-F8876E111517}" type="slidenum">
              <a:rPr lang="en-US" sz="1000" smtClean="0">
                <a:latin typeface="+mj-lt"/>
              </a:rPr>
              <a:pPr algn="ctr"/>
              <a:t>‹#›</a:t>
            </a:fld>
            <a:endParaRPr lang="en-US" sz="1000" dirty="0">
              <a:latin typeface="+mj-lt"/>
            </a:endParaRPr>
          </a:p>
        </p:txBody>
      </p:sp>
      <p:pic>
        <p:nvPicPr>
          <p:cNvPr id="2055" name="Picture 7" descr="D:\Presentations\Objects\CMSlog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4" y="298845"/>
            <a:ext cx="640080" cy="615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9" descr="L:\WWW\Barrel_Silicon\Presentations\Photos_images\CERN_logo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414" y="300165"/>
            <a:ext cx="652922" cy="623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2060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2060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02060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02060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rgbClr val="002060"/>
          </a:solidFill>
          <a:latin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file:///\\lyonas2\home\meca\schibler\CMS%20TEDD\1.CAO\2019-11\Full%20TEDD%20Assembly%20-%20par%20product\AAA_Full_TEDD_Assembly_ByProduct.CATProduct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em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738A44-9D5D-41F5-8F45-487DD611245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C5A037-9592-4F7D-8E6C-BB1579890DC3}"/>
              </a:ext>
            </a:extLst>
          </p:cNvPr>
          <p:cNvSpPr txBox="1"/>
          <p:nvPr/>
        </p:nvSpPr>
        <p:spPr>
          <a:xfrm>
            <a:off x="1522697" y="376596"/>
            <a:ext cx="6834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Forum on Tracking Detector Mechanics 2022</a:t>
            </a:r>
            <a:endParaRPr lang="en-GB" b="1" dirty="0">
              <a:solidFill>
                <a:schemeClr val="bg2">
                  <a:lumMod val="10000"/>
                </a:schemeClr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3D69CDD-0081-41B6-8521-41461A21B69B}"/>
              </a:ext>
            </a:extLst>
          </p:cNvPr>
          <p:cNvSpPr txBox="1">
            <a:spLocks/>
          </p:cNvSpPr>
          <p:nvPr/>
        </p:nvSpPr>
        <p:spPr>
          <a:xfrm>
            <a:off x="2007407" y="1330911"/>
            <a:ext cx="5891185" cy="978729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Bef>
                <a:spcPts val="2400"/>
              </a:spcBef>
              <a:spcAft>
                <a:spcPts val="1800"/>
              </a:spcAft>
              <a:defRPr/>
            </a:pPr>
            <a:r>
              <a:rPr lang="en-US" sz="3200" b="1" dirty="0">
                <a:solidFill>
                  <a:srgbClr val="0070C0"/>
                </a:solidFill>
                <a:latin typeface="Calibri" panose="020F0502020204030204"/>
              </a:rPr>
              <a:t>Tilted TBPS Ring Mechanics for</a:t>
            </a:r>
            <a:br>
              <a:rPr lang="en-US" sz="3200" b="1" dirty="0">
                <a:solidFill>
                  <a:srgbClr val="0070C0"/>
                </a:solidFill>
                <a:latin typeface="Calibri" panose="020F0502020204030204"/>
              </a:rPr>
            </a:br>
            <a:r>
              <a:rPr lang="en-US" sz="3200" b="1" dirty="0">
                <a:solidFill>
                  <a:srgbClr val="0070C0"/>
                </a:solidFill>
                <a:latin typeface="Calibri" panose="020F0502020204030204"/>
              </a:rPr>
              <a:t>CMS Tracker Upgrade Phase II</a:t>
            </a: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49A351-DAD4-4A71-90B9-95F01CE3D916}"/>
              </a:ext>
            </a:extLst>
          </p:cNvPr>
          <p:cNvSpPr txBox="1"/>
          <p:nvPr/>
        </p:nvSpPr>
        <p:spPr>
          <a:xfrm>
            <a:off x="346391" y="2795172"/>
            <a:ext cx="56374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2060"/>
                </a:solidFill>
              </a:rPr>
              <a:t>Introduction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2060"/>
                </a:solidFill>
              </a:rPr>
              <a:t>Al-CF Anomalies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2060"/>
                </a:solidFill>
              </a:rPr>
              <a:t>Al-CF Investigation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2060"/>
                </a:solidFill>
              </a:rPr>
              <a:t>Ring Production 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7012CB-262F-4BEB-B25D-A7FBB35D88DC}"/>
              </a:ext>
            </a:extLst>
          </p:cNvPr>
          <p:cNvSpPr txBox="1"/>
          <p:nvPr/>
        </p:nvSpPr>
        <p:spPr>
          <a:xfrm>
            <a:off x="4478323" y="6104255"/>
            <a:ext cx="5427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1" dirty="0"/>
              <a:t>Speaker : Pierre Rose (CERN) </a:t>
            </a:r>
            <a:br>
              <a:rPr lang="en-US" sz="1800" b="1" i="1" dirty="0"/>
            </a:br>
            <a:r>
              <a:rPr lang="en-US" sz="1800" b="1" i="1" dirty="0"/>
              <a:t>Main contributors : EP-DT group (CERN)</a:t>
            </a:r>
            <a:endParaRPr lang="en-GB" sz="1800" b="1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496F2F-4B0E-4CF8-BBA1-48C68A68DFE6}"/>
              </a:ext>
            </a:extLst>
          </p:cNvPr>
          <p:cNvSpPr txBox="1"/>
          <p:nvPr/>
        </p:nvSpPr>
        <p:spPr>
          <a:xfrm>
            <a:off x="58723" y="6083093"/>
            <a:ext cx="5427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/>
              <a:t>09 June 2022</a:t>
            </a:r>
            <a:br>
              <a:rPr lang="en-US" sz="1800" b="1" i="1" dirty="0"/>
            </a:br>
            <a:r>
              <a:rPr lang="en-US" sz="1800" b="1" i="1" dirty="0"/>
              <a:t>https://indico.cern.ch/event/853861/</a:t>
            </a:r>
            <a:endParaRPr lang="en-GB" sz="1800" b="1" i="1" dirty="0"/>
          </a:p>
        </p:txBody>
      </p:sp>
    </p:spTree>
    <p:extLst>
      <p:ext uri="{BB962C8B-B14F-4D97-AF65-F5344CB8AC3E}">
        <p14:creationId xmlns:p14="http://schemas.microsoft.com/office/powerpoint/2010/main" val="1945935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A1B8650-4C2C-48F2-B9EC-34396A8BE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624" y="1007104"/>
            <a:ext cx="2810255" cy="3225372"/>
          </a:xfrm>
          <a:prstGeom prst="rect">
            <a:avLst/>
          </a:prstGeom>
        </p:spPr>
      </p:pic>
      <p:pic>
        <p:nvPicPr>
          <p:cNvPr id="19" name="Content Placeholder 4">
            <a:extLst>
              <a:ext uri="{FF2B5EF4-FFF2-40B4-BE49-F238E27FC236}">
                <a16:creationId xmlns:a16="http://schemas.microsoft.com/office/drawing/2014/main" id="{C3FE77C1-910D-4C0D-ABE8-862C7CC067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980" y="1141005"/>
            <a:ext cx="5999132" cy="2915941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D246E2-2425-4EF6-92E3-D21D149D558A}"/>
              </a:ext>
            </a:extLst>
          </p:cNvPr>
          <p:cNvCxnSpPr/>
          <p:nvPr/>
        </p:nvCxnSpPr>
        <p:spPr>
          <a:xfrm>
            <a:off x="6366770" y="2780239"/>
            <a:ext cx="1066800" cy="10886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F4B246A-8442-42B9-AA3B-A59C5D726BC5}"/>
              </a:ext>
            </a:extLst>
          </p:cNvPr>
          <p:cNvCxnSpPr/>
          <p:nvPr/>
        </p:nvCxnSpPr>
        <p:spPr>
          <a:xfrm>
            <a:off x="6366770" y="2727637"/>
            <a:ext cx="1066800" cy="10886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CA4E1FC-B23B-444C-AAA1-63A26FD01C4B}"/>
              </a:ext>
            </a:extLst>
          </p:cNvPr>
          <p:cNvCxnSpPr>
            <a:cxnSpLocks/>
          </p:cNvCxnSpPr>
          <p:nvPr/>
        </p:nvCxnSpPr>
        <p:spPr>
          <a:xfrm flipH="1" flipV="1">
            <a:off x="7203426" y="2832841"/>
            <a:ext cx="288558" cy="1310002"/>
          </a:xfrm>
          <a:prstGeom prst="straightConnector1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D3C102E-7528-410A-A115-5B19C0831C90}"/>
              </a:ext>
            </a:extLst>
          </p:cNvPr>
          <p:cNvSpPr txBox="1"/>
          <p:nvPr/>
        </p:nvSpPr>
        <p:spPr>
          <a:xfrm>
            <a:off x="6242906" y="4161194"/>
            <a:ext cx="2046515" cy="369332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Gap= 0.35/0.40mm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F69CA2FA-4A52-4190-BA02-393ABB0AB002}"/>
              </a:ext>
            </a:extLst>
          </p:cNvPr>
          <p:cNvSpPr txBox="1">
            <a:spLocks/>
          </p:cNvSpPr>
          <p:nvPr/>
        </p:nvSpPr>
        <p:spPr bwMode="auto">
          <a:xfrm>
            <a:off x="0" y="4668882"/>
            <a:ext cx="10046207" cy="185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2060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02060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060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rgbClr val="002060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In parallel, the Assembly Jigs were produced and adjusted, and delay occurred on the delivery of the Sandwich Plate Rings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Finally, the Ring production “started” at the end of October 2021 (3 months after the gluing of the cooling plate assemblies)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But the cooling plate assemblies were not as flat as before ! Factor 2 of deflection was observed on all the cooling plate assemblies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A bi-metallic effect was observed, but why did it occur now ? (and was never observed before (2019))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The assemblies are not as stable as we thought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b="1" kern="0" dirty="0">
                <a:solidFill>
                  <a:schemeClr val="tx1"/>
                </a:solidFill>
                <a:cs typeface="Calibri" panose="020F0502020204030204" pitchFamily="34" charset="0"/>
              </a:rPr>
              <a:t>Influence of the humidity ? Or influence of the design itself ? </a:t>
            </a: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(Casted Al-CF cooling adaptors didn’t have the 4 pads)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Problem with the CF cooling plate ? Problem with the Temperature ? Some other problem that we cannot imagine ?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8B00F89-9952-4EF4-9D1B-174AE7E95993}"/>
              </a:ext>
            </a:extLst>
          </p:cNvPr>
          <p:cNvSpPr txBox="1"/>
          <p:nvPr/>
        </p:nvSpPr>
        <p:spPr>
          <a:xfrm>
            <a:off x="8342375" y="4161194"/>
            <a:ext cx="2420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Before 0.17mm</a:t>
            </a:r>
            <a:endParaRPr lang="en-GB" sz="1600" i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C83C7D-1C58-4D37-A5DD-0B2CD795E796}"/>
              </a:ext>
            </a:extLst>
          </p:cNvPr>
          <p:cNvSpPr txBox="1"/>
          <p:nvPr/>
        </p:nvSpPr>
        <p:spPr>
          <a:xfrm>
            <a:off x="725425" y="4281402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L1 - Inner Assembly jig</a:t>
            </a:r>
            <a:endParaRPr lang="en-GB" sz="1600" i="1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727E357-D4C0-498A-B3CD-CF5977437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Al-CF Anomalies – </a:t>
            </a:r>
            <a:br>
              <a:rPr lang="en-US" sz="2000" dirty="0"/>
            </a:br>
            <a:r>
              <a:rPr lang="en-US" sz="2000" dirty="0"/>
              <a:t>TBPS Ring Production – 2021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01571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D57C5E4-C9F1-4C3E-A62A-A738102A19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456" y="2781300"/>
            <a:ext cx="10058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Arial" panose="020B0604020202020204" pitchFamily="34" charset="0"/>
              </a:rPr>
              <a:t>Al-CF Investigation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3740099"/>
            <a:ext cx="6598920" cy="762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294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2244639-623A-4FB7-9D75-81CC8593F6F9}"/>
              </a:ext>
            </a:extLst>
          </p:cNvPr>
          <p:cNvSpPr txBox="1"/>
          <p:nvPr/>
        </p:nvSpPr>
        <p:spPr>
          <a:xfrm>
            <a:off x="-814744" y="2738032"/>
            <a:ext cx="5371012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Test conditions: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Temperature: 70°C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Humidity: 100%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Time: 60 hours (weekend) </a:t>
            </a:r>
            <a:endParaRPr lang="fr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82D915-1CF5-4B4F-A6A8-C6F07E1F8C2A}"/>
              </a:ext>
            </a:extLst>
          </p:cNvPr>
          <p:cNvSpPr txBox="1"/>
          <p:nvPr/>
        </p:nvSpPr>
        <p:spPr>
          <a:xfrm>
            <a:off x="212868" y="1041366"/>
            <a:ext cx="94596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Temperature change (CTE) was quickly removed as a potential source of the deformation problem. Changing the temperature of the Cooling Plate assembly within 10°C range did not lead to any measurable deformations</a:t>
            </a:r>
            <a:b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Humidity influence ?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  A 1</a:t>
            </a:r>
            <a:r>
              <a:rPr lang="en-US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test was done on a Cooling Plate Assembly with Sintered Al-CF (From MB)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5581F5F2-5D22-4B47-B3F0-DE172B50542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39" y="3815250"/>
            <a:ext cx="2334497" cy="2325945"/>
          </a:xfrm>
          <a:prstGeom prst="rect">
            <a:avLst/>
          </a:prstGeom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1ED46829-1A5D-49BA-ACAE-E4852366BA6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917" y="3046738"/>
            <a:ext cx="5181600" cy="2162754"/>
          </a:xfrm>
          <a:prstGeom prst="rect">
            <a:avLst/>
          </a:prstGeom>
          <a:ln>
            <a:noFill/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732C554-A912-44E1-A5D7-CBB76293367C}"/>
              </a:ext>
            </a:extLst>
          </p:cNvPr>
          <p:cNvCxnSpPr/>
          <p:nvPr/>
        </p:nvCxnSpPr>
        <p:spPr>
          <a:xfrm flipV="1">
            <a:off x="6526639" y="3819139"/>
            <a:ext cx="620486" cy="1347283"/>
          </a:xfrm>
          <a:prstGeom prst="straightConnector1">
            <a:avLst/>
          </a:prstGeom>
          <a:ln w="28575"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B05A17A-72BE-4D95-A95B-83600E4BFA37}"/>
              </a:ext>
            </a:extLst>
          </p:cNvPr>
          <p:cNvSpPr txBox="1"/>
          <p:nvPr/>
        </p:nvSpPr>
        <p:spPr>
          <a:xfrm>
            <a:off x="4872487" y="5731161"/>
            <a:ext cx="303646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Deflection of 3.2mm !</a:t>
            </a:r>
            <a:endParaRPr lang="fr-CH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EF6EC2D-D43D-4486-8C0C-BB68E13858DF}"/>
              </a:ext>
            </a:extLst>
          </p:cNvPr>
          <p:cNvCxnSpPr>
            <a:cxnSpLocks/>
          </p:cNvCxnSpPr>
          <p:nvPr/>
        </p:nvCxnSpPr>
        <p:spPr>
          <a:xfrm flipV="1">
            <a:off x="6216242" y="4630723"/>
            <a:ext cx="174475" cy="1100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81572AE-A6D5-42C7-B4FB-6BA403AC5BB1}"/>
              </a:ext>
            </a:extLst>
          </p:cNvPr>
          <p:cNvSpPr txBox="1"/>
          <p:nvPr/>
        </p:nvSpPr>
        <p:spPr>
          <a:xfrm>
            <a:off x="499245" y="6102384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CP assembly inside a sealed bag with water</a:t>
            </a:r>
            <a:endParaRPr lang="en-GB" sz="1600" i="1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CB0E601-210C-45EE-A37F-7676B4526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Al-CF Investigation – </a:t>
            </a:r>
            <a:br>
              <a:rPr lang="en-US" sz="2000" dirty="0"/>
            </a:br>
            <a:r>
              <a:rPr lang="en-US" sz="2000" dirty="0"/>
              <a:t>Al-CF behavior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97990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C82D915-1CF5-4B4F-A6A8-C6F07E1F8C2A}"/>
              </a:ext>
            </a:extLst>
          </p:cNvPr>
          <p:cNvSpPr txBox="1"/>
          <p:nvPr/>
        </p:nvSpPr>
        <p:spPr>
          <a:xfrm>
            <a:off x="273993" y="1192249"/>
            <a:ext cx="968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Humidity influence ?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  A 2</a:t>
            </a:r>
            <a:r>
              <a:rPr lang="en-US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test was done with a MB Cooling plate assembly and a MA one (glued 3years ago) 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732C554-A912-44E1-A5D7-CBB76293367C}"/>
              </a:ext>
            </a:extLst>
          </p:cNvPr>
          <p:cNvCxnSpPr/>
          <p:nvPr/>
        </p:nvCxnSpPr>
        <p:spPr>
          <a:xfrm flipV="1">
            <a:off x="6526639" y="3819139"/>
            <a:ext cx="620486" cy="1347283"/>
          </a:xfrm>
          <a:prstGeom prst="straightConnector1">
            <a:avLst/>
          </a:prstGeom>
          <a:ln w="28575"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B51A29C7-0145-45F7-A5AF-F0B2DF2F5E3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90" y="3208010"/>
            <a:ext cx="1685434" cy="217843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5C96268-B920-4AE8-A3F0-72A613539792}"/>
              </a:ext>
            </a:extLst>
          </p:cNvPr>
          <p:cNvSpPr txBox="1"/>
          <p:nvPr/>
        </p:nvSpPr>
        <p:spPr>
          <a:xfrm>
            <a:off x="0" y="1989263"/>
            <a:ext cx="392044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Test conditions: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Temperature: 70°C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Humidity: 100%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Time: 18 hours </a:t>
            </a:r>
            <a:endParaRPr lang="fr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867617-1B8E-4074-997C-B2F9945490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863" t="31160" r="16906"/>
          <a:stretch/>
        </p:blipFill>
        <p:spPr>
          <a:xfrm>
            <a:off x="5381471" y="1998380"/>
            <a:ext cx="2784279" cy="14283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6F25108-E6F3-4CA1-98FB-A9106A0AC0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76" t="17872" r="11642" b="16345"/>
          <a:stretch/>
        </p:blipFill>
        <p:spPr>
          <a:xfrm>
            <a:off x="5117265" y="3970678"/>
            <a:ext cx="3312327" cy="131119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4C354C8-472E-4984-B7FC-12465CF075FA}"/>
              </a:ext>
            </a:extLst>
          </p:cNvPr>
          <p:cNvSpPr txBox="1"/>
          <p:nvPr/>
        </p:nvSpPr>
        <p:spPr>
          <a:xfrm>
            <a:off x="4000549" y="3417553"/>
            <a:ext cx="525991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Sintered Al-CF (MB)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Deformation from 0.35mm to 0.80mm</a:t>
            </a:r>
            <a:endParaRPr lang="fr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AD5FB7-F39E-4FBA-83A6-100853C7EFB9}"/>
              </a:ext>
            </a:extLst>
          </p:cNvPr>
          <p:cNvSpPr txBox="1"/>
          <p:nvPr/>
        </p:nvSpPr>
        <p:spPr>
          <a:xfrm>
            <a:off x="4565801" y="5256403"/>
            <a:ext cx="454216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Casted Al-CF (MA)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No visible deformation</a:t>
            </a:r>
            <a:endParaRPr lang="fr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6A8DAE-10CA-4ED3-9706-DE1B0FA7A3E5}"/>
              </a:ext>
            </a:extLst>
          </p:cNvPr>
          <p:cNvSpPr txBox="1"/>
          <p:nvPr/>
        </p:nvSpPr>
        <p:spPr>
          <a:xfrm>
            <a:off x="138898" y="5752050"/>
            <a:ext cx="10116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It seems that the moisture affects only the Sintered Al-CF, </a:t>
            </a:r>
            <a:b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but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as the Al-CF adaptor geometries in the two assemblies are not the same, could the source be the geometry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EF5C1AF-14CB-4CB6-A044-809DC7B4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Al-CF Investigation – </a:t>
            </a:r>
            <a:br>
              <a:rPr lang="en-US" sz="2000" dirty="0"/>
            </a:br>
            <a:r>
              <a:rPr lang="en-US" sz="2000" dirty="0"/>
              <a:t>Al-CF behavior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13119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C82D915-1CF5-4B4F-A6A8-C6F07E1F8C2A}"/>
              </a:ext>
            </a:extLst>
          </p:cNvPr>
          <p:cNvSpPr txBox="1"/>
          <p:nvPr/>
        </p:nvSpPr>
        <p:spPr>
          <a:xfrm>
            <a:off x="97208" y="998048"/>
            <a:ext cx="10168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Geometry influence ?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Tests were performed using 6 Casted and 6 Sintered Al-CF assemblies,</a:t>
            </a:r>
            <a:b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with 3 different geometrical designs (number of notches)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732C554-A912-44E1-A5D7-CBB76293367C}"/>
              </a:ext>
            </a:extLst>
          </p:cNvPr>
          <p:cNvCxnSpPr/>
          <p:nvPr/>
        </p:nvCxnSpPr>
        <p:spPr>
          <a:xfrm flipV="1">
            <a:off x="6526639" y="3819139"/>
            <a:ext cx="620486" cy="1347283"/>
          </a:xfrm>
          <a:prstGeom prst="straightConnector1">
            <a:avLst/>
          </a:prstGeom>
          <a:ln w="28575"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FAA57588-7891-4D83-8754-B247E1987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337" y="2022562"/>
            <a:ext cx="2488966" cy="143010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8188314-7E91-4FC2-B09D-A1363249F8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0281" y="2065809"/>
            <a:ext cx="2569848" cy="143010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DAF078C-3AD6-4D27-9A84-4E0DDCCFE1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076" y="2041488"/>
            <a:ext cx="2237924" cy="126966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93C6DA2-2F4B-4F8B-9C3A-F54CC93FCCC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337" y="3470711"/>
            <a:ext cx="2555809" cy="6987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ADD4C34-D451-48B5-9899-041F105D1FD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1988" y="3484326"/>
            <a:ext cx="2585572" cy="69875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A153C3B-F6AF-4029-819F-3617FAA3115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565" y="3484326"/>
            <a:ext cx="1915684" cy="56336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4D746AE-6E4D-420A-951C-6FDEDC695AB7}"/>
              </a:ext>
            </a:extLst>
          </p:cNvPr>
          <p:cNvSpPr txBox="1"/>
          <p:nvPr/>
        </p:nvSpPr>
        <p:spPr>
          <a:xfrm>
            <a:off x="387679" y="4212753"/>
            <a:ext cx="227628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 #1, no notched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9DEE90-3607-437A-A1F4-CE3A0D18BA10}"/>
              </a:ext>
            </a:extLst>
          </p:cNvPr>
          <p:cNvSpPr txBox="1"/>
          <p:nvPr/>
        </p:nvSpPr>
        <p:spPr>
          <a:xfrm>
            <a:off x="4469792" y="4183076"/>
            <a:ext cx="219776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 #2, 2 notches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4AD2982-8988-4BB7-97CC-1DB18E415DB7}"/>
              </a:ext>
            </a:extLst>
          </p:cNvPr>
          <p:cNvSpPr txBox="1"/>
          <p:nvPr/>
        </p:nvSpPr>
        <p:spPr>
          <a:xfrm>
            <a:off x="7625523" y="4196600"/>
            <a:ext cx="219776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 #3, 4 notches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B8948F-A447-4303-8AC5-31DE899FAD98}"/>
              </a:ext>
            </a:extLst>
          </p:cNvPr>
          <p:cNvSpPr txBox="1"/>
          <p:nvPr/>
        </p:nvSpPr>
        <p:spPr>
          <a:xfrm>
            <a:off x="1380460" y="4983688"/>
            <a:ext cx="830178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Test conditions: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50°</a:t>
            </a:r>
            <a:r>
              <a:rPr lang="fr-CH" sz="1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 and 100% RH for </a:t>
            </a:r>
            <a:r>
              <a:rPr lang="en-GB" sz="1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days</a:t>
            </a:r>
            <a:r>
              <a:rPr lang="fr-CH" sz="1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FBD8FF3-3823-4EA3-BEF1-03C43DD5C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Al-CF Investigation – </a:t>
            </a:r>
            <a:br>
              <a:rPr lang="en-US" sz="2000" dirty="0"/>
            </a:br>
            <a:r>
              <a:rPr lang="en-US" sz="2000" dirty="0"/>
              <a:t>Al-CF behavior</a:t>
            </a:r>
            <a:endParaRPr lang="en-GB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83A4D1-90CA-4E86-9070-2543EADFA7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31354" y="4663770"/>
            <a:ext cx="2148507" cy="204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179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463CF3-0153-48A2-B7D2-980F27CE0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072" y="1890517"/>
            <a:ext cx="6617598" cy="379569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732C554-A912-44E1-A5D7-CBB76293367C}"/>
              </a:ext>
            </a:extLst>
          </p:cNvPr>
          <p:cNvCxnSpPr/>
          <p:nvPr/>
        </p:nvCxnSpPr>
        <p:spPr>
          <a:xfrm flipV="1">
            <a:off x="6526639" y="3819139"/>
            <a:ext cx="620486" cy="1347283"/>
          </a:xfrm>
          <a:prstGeom prst="straightConnector1">
            <a:avLst/>
          </a:prstGeom>
          <a:ln w="28575"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6B0ACD5-A1F7-482D-90FC-77B2D017EB08}"/>
              </a:ext>
            </a:extLst>
          </p:cNvPr>
          <p:cNvSpPr txBox="1"/>
          <p:nvPr/>
        </p:nvSpPr>
        <p:spPr>
          <a:xfrm>
            <a:off x="114525" y="5926643"/>
            <a:ext cx="9407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There is no direct correlation between deformation and design (presence or absence of notches)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The bi-metallic effect is directly due to the Al-CF material itself, and visible only with the Sintered material.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D3405C-2C94-4270-99C2-7C6C7596A8AD}"/>
              </a:ext>
            </a:extLst>
          </p:cNvPr>
          <p:cNvSpPr txBox="1"/>
          <p:nvPr/>
        </p:nvSpPr>
        <p:spPr>
          <a:xfrm>
            <a:off x="6611330" y="2634177"/>
            <a:ext cx="2258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</a:rPr>
              <a:t>Sintered Al-CF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DA750D6-CA5D-44B9-BF18-03FE25198CE3}"/>
              </a:ext>
            </a:extLst>
          </p:cNvPr>
          <p:cNvSpPr txBox="1"/>
          <p:nvPr/>
        </p:nvSpPr>
        <p:spPr>
          <a:xfrm>
            <a:off x="6417350" y="4568565"/>
            <a:ext cx="2258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rgbClr val="00B0F0"/>
                </a:solidFill>
              </a:rPr>
              <a:t>Casted Al-CF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722BB11-0E34-4F1C-9C52-EAA6F6DFE61E}"/>
              </a:ext>
            </a:extLst>
          </p:cNvPr>
          <p:cNvSpPr/>
          <p:nvPr/>
        </p:nvSpPr>
        <p:spPr>
          <a:xfrm>
            <a:off x="6611330" y="2913506"/>
            <a:ext cx="225552" cy="13472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313FE6B-7EAF-485B-BBEE-B7DA86A2183A}"/>
              </a:ext>
            </a:extLst>
          </p:cNvPr>
          <p:cNvSpPr/>
          <p:nvPr/>
        </p:nvSpPr>
        <p:spPr>
          <a:xfrm>
            <a:off x="6611330" y="4961342"/>
            <a:ext cx="225552" cy="205079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DBFDDB7A-E675-43BB-8F64-16F29D66C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Al-CF Investigation – </a:t>
            </a:r>
            <a:br>
              <a:rPr lang="en-US" sz="2000" dirty="0"/>
            </a:br>
            <a:r>
              <a:rPr lang="en-US" sz="2000" dirty="0"/>
              <a:t>Al-CF behavior</a:t>
            </a: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1D3AD4-4107-4DB8-88AC-BA21B5FB58D2}"/>
              </a:ext>
            </a:extLst>
          </p:cNvPr>
          <p:cNvSpPr txBox="1"/>
          <p:nvPr/>
        </p:nvSpPr>
        <p:spPr>
          <a:xfrm>
            <a:off x="97208" y="998048"/>
            <a:ext cx="10168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Geometry influence ?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Tests were performed using 6 Casted and 6 Sintered Al-CF assemblies,</a:t>
            </a:r>
            <a:b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with 3 different geometrical designs (number of notches)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21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F93DA1D-C6C6-49C9-A07C-5CDDB31E0EA8}"/>
              </a:ext>
            </a:extLst>
          </p:cNvPr>
          <p:cNvSpPr txBox="1"/>
          <p:nvPr/>
        </p:nvSpPr>
        <p:spPr>
          <a:xfrm>
            <a:off x="137423" y="977300"/>
            <a:ext cx="97929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Samples that had been exposed to high level of humidity were analyzed at the EN-MME-MM group at CERN</a:t>
            </a:r>
            <a:b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(Materials, Metrology and Non-Destructive Testing)</a:t>
            </a:r>
            <a:b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samples were test with EDX analysis (Energy Dispersive X-Ray) and SEM (Scanning Electron Microscope)</a:t>
            </a:r>
            <a:b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10DD6F-CF52-4C19-A3BF-A81405F55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299" y="2250405"/>
            <a:ext cx="3440785" cy="1998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FEFF12-4491-4029-91C4-9F7C66877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236" y="2181138"/>
            <a:ext cx="3833769" cy="2067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CFB4EA-B6C5-408B-8E73-47854FE493F4}"/>
              </a:ext>
            </a:extLst>
          </p:cNvPr>
          <p:cNvSpPr txBox="1"/>
          <p:nvPr/>
        </p:nvSpPr>
        <p:spPr>
          <a:xfrm>
            <a:off x="161808" y="4248625"/>
            <a:ext cx="974419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Their conclusion:  “</a:t>
            </a:r>
            <a:r>
              <a:rPr lang="en-GB" sz="1600" i="1" dirty="0">
                <a:solidFill>
                  <a:schemeClr val="tx1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observed degradation of the MB wet sample the underwent extreme condition is understood to have </a:t>
            </a:r>
            <a:r>
              <a:rPr lang="en-GB" sz="1600" b="1" i="1" dirty="0">
                <a:solidFill>
                  <a:schemeClr val="tx1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extreme moisture sensitivity </a:t>
            </a:r>
            <a:r>
              <a:rPr lang="en-GB" sz="1600" i="1" dirty="0">
                <a:solidFill>
                  <a:schemeClr val="tx1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due to degradation induced by active galvanic corrosion phenomenon happening between the carbon fibre and aluminium matrix</a:t>
            </a:r>
            <a:r>
              <a:rPr lang="en-GB" sz="1600" i="1" dirty="0"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. </a:t>
            </a:r>
            <a:r>
              <a:rPr lang="en-GB" sz="1600" i="1" dirty="0">
                <a:solidFill>
                  <a:schemeClr val="tx1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This may be related to the more open structure due to the fabrication route of powder metallurg</a:t>
            </a:r>
            <a:r>
              <a:rPr lang="en-GB" sz="1600" i="1" dirty="0"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y”</a:t>
            </a:r>
            <a:br>
              <a:rPr lang="en-GB" sz="1600" i="1" dirty="0"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</a:br>
            <a:r>
              <a:rPr lang="en-GB" sz="1600" i="1" dirty="0"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“</a:t>
            </a:r>
            <a:r>
              <a:rPr lang="en-GB" sz="1600" i="1" dirty="0">
                <a:solidFill>
                  <a:schemeClr val="tx1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MA samples has slight breakdown on the outer surface of the pristine sample and not in the bulk material of the wet sample”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i="1" dirty="0">
              <a:latin typeface="Calibri" panose="020F0502020204030204" pitchFamily="34" charset="0"/>
              <a:ea typeface="+mn-lt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i="1" dirty="0">
                <a:solidFill>
                  <a:schemeClr val="tx1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Contact persons : katie.elizabeth.buchanan@cern.ch     Stefano.Sgobba@cern.ch</a:t>
            </a:r>
          </a:p>
          <a:p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366245B-4638-4BF3-A706-B17C52DC4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Al-CF Investigation – </a:t>
            </a:r>
            <a:br>
              <a:rPr lang="en-US" sz="2000" dirty="0"/>
            </a:br>
            <a:r>
              <a:rPr lang="en-US" sz="2000" dirty="0"/>
              <a:t>Material Inspection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89848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A34F1CD-59DD-4AC0-A4BB-9310943937C4}"/>
              </a:ext>
            </a:extLst>
          </p:cNvPr>
          <p:cNvSpPr txBox="1"/>
          <p:nvPr/>
        </p:nvSpPr>
        <p:spPr>
          <a:xfrm>
            <a:off x="0" y="961314"/>
            <a:ext cx="990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MB was informed about this moisture issue with their Sintered material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They proposed to “protect” the material by adding a coating on the adaptors as they usually coat all the pieces they sent to electronic consumers.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They propose to perform more moisture tests with coated adaptors (with coating of 12µm of Ni and 0.2µm of Au)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6 samples were produced, and the 3 best parts were tested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3 cooling plate assemblies were done with flatness below 100µm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7CA13B-5F3F-4954-A74A-BE1CDCD8B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44" y="2932177"/>
            <a:ext cx="3431323" cy="30662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9EA59E-B866-4458-B9B5-0D0B77A1D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835" y="2455188"/>
            <a:ext cx="4137483" cy="14256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8A4703-3796-4C50-92F7-A7C7F5C65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4247" y="3927753"/>
            <a:ext cx="4211753" cy="14572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C626AF-077B-4E0F-B9C0-E7C71F4DBE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4247" y="5374713"/>
            <a:ext cx="4211753" cy="14256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83B4A7-DBC0-4DE1-8A20-31A22D04539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99"/>
          <a:stretch/>
        </p:blipFill>
        <p:spPr>
          <a:xfrm>
            <a:off x="3826964" y="2857774"/>
            <a:ext cx="1814860" cy="9937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E43A618-ECDA-4972-9779-35C0D9CE11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2811" y="4159540"/>
            <a:ext cx="1883165" cy="9937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3FCBF24-E078-4A02-AFC9-9CCD9BFA85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92811" y="5475353"/>
            <a:ext cx="1813762" cy="100764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6C3AC6-C388-460D-9074-1D8B7299B38E}"/>
              </a:ext>
            </a:extLst>
          </p:cNvPr>
          <p:cNvSpPr txBox="1"/>
          <p:nvPr/>
        </p:nvSpPr>
        <p:spPr>
          <a:xfrm>
            <a:off x="436752" y="6144444"/>
            <a:ext cx="3002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Sintered Al-CF coating adaptors</a:t>
            </a:r>
            <a:endParaRPr lang="en-GB" sz="1600" i="1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F39BD46-74EE-4908-AFA7-E318537E3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Al-CF Investigation – </a:t>
            </a:r>
            <a:br>
              <a:rPr lang="en-US" sz="2000" dirty="0"/>
            </a:br>
            <a:r>
              <a:rPr lang="en-US" sz="2000" dirty="0"/>
              <a:t>Coating Measurements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82699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910E051-CF78-48B9-806F-35B3E703D0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158" y="911234"/>
            <a:ext cx="6194671" cy="28680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E8EA39-3084-4669-AE2E-2D561E600408}"/>
              </a:ext>
            </a:extLst>
          </p:cNvPr>
          <p:cNvSpPr txBox="1"/>
          <p:nvPr/>
        </p:nvSpPr>
        <p:spPr>
          <a:xfrm>
            <a:off x="79695" y="3894001"/>
            <a:ext cx="9746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Coating </a:t>
            </a:r>
            <a:r>
              <a:rPr lang="en-US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does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protect the pieces from the moisture absorption effect.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Coated pieces are acceptable for TBPS Ring production but do increase the radiation length of the parts by 15%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EN-MME-MM did analysis too :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8A4D2D-5685-466F-B81E-ECE2E8BF52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784" y="4839759"/>
            <a:ext cx="7382256" cy="144800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FDD251C6-D13F-4570-8F3E-CBB09D943C39}"/>
              </a:ext>
            </a:extLst>
          </p:cNvPr>
          <p:cNvSpPr/>
          <p:nvPr/>
        </p:nvSpPr>
        <p:spPr>
          <a:xfrm>
            <a:off x="6686026" y="1719743"/>
            <a:ext cx="360726" cy="411061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79B9A2F-04EC-4948-B751-540437F23D5E}"/>
              </a:ext>
            </a:extLst>
          </p:cNvPr>
          <p:cNvSpPr/>
          <p:nvPr/>
        </p:nvSpPr>
        <p:spPr>
          <a:xfrm>
            <a:off x="6686026" y="2576818"/>
            <a:ext cx="360726" cy="411061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585C19-A783-4ADB-BCA9-17D736FD0870}"/>
              </a:ext>
            </a:extLst>
          </p:cNvPr>
          <p:cNvSpPr txBox="1"/>
          <p:nvPr/>
        </p:nvSpPr>
        <p:spPr>
          <a:xfrm>
            <a:off x="7107561" y="2628459"/>
            <a:ext cx="749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Coated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460C7-D354-4B79-9119-B65C62220D5D}"/>
              </a:ext>
            </a:extLst>
          </p:cNvPr>
          <p:cNvSpPr txBox="1"/>
          <p:nvPr/>
        </p:nvSpPr>
        <p:spPr>
          <a:xfrm>
            <a:off x="7107560" y="1748916"/>
            <a:ext cx="1046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No- Coated 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9D926B6-5880-4CC4-BC90-4842D4023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Al-CF Investigation – </a:t>
            </a:r>
            <a:br>
              <a:rPr lang="en-US" sz="2000" dirty="0"/>
            </a:br>
            <a:r>
              <a:rPr lang="en-US" sz="2000" dirty="0"/>
              <a:t>Coating Measurements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11646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D57C5E4-C9F1-4C3E-A62A-A738102A19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7790" y="2781300"/>
            <a:ext cx="7486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Arial" panose="020B0604020202020204" pitchFamily="34" charset="0"/>
              </a:rPr>
              <a:t>Ring Production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3740099"/>
            <a:ext cx="6598920" cy="762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505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1974BEE7-43BC-4BA6-8023-A7EC7DB1E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57" y="1103830"/>
            <a:ext cx="8601899" cy="29446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8831C0-A4C6-4359-8210-7ADD728E5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Introduction – </a:t>
            </a:r>
            <a:br>
              <a:rPr lang="en-US" sz="2000" dirty="0"/>
            </a:br>
            <a:r>
              <a:rPr lang="en-US" sz="2000" dirty="0"/>
              <a:t>CMS – Outer Tracker Description</a:t>
            </a:r>
            <a:endParaRPr lang="en-GB" sz="20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5C2DAA3-5715-4CEB-A140-56DB9EF96342}"/>
              </a:ext>
            </a:extLst>
          </p:cNvPr>
          <p:cNvSpPr/>
          <p:nvPr/>
        </p:nvSpPr>
        <p:spPr>
          <a:xfrm>
            <a:off x="1526796" y="2608084"/>
            <a:ext cx="2566447" cy="835152"/>
          </a:xfrm>
          <a:custGeom>
            <a:avLst/>
            <a:gdLst>
              <a:gd name="connsiteX0" fmla="*/ 12192 w 2834640"/>
              <a:gd name="connsiteY0" fmla="*/ 841248 h 908304"/>
              <a:gd name="connsiteX1" fmla="*/ 6096 w 2834640"/>
              <a:gd name="connsiteY1" fmla="*/ 591312 h 908304"/>
              <a:gd name="connsiteX2" fmla="*/ 286512 w 2834640"/>
              <a:gd name="connsiteY2" fmla="*/ 597408 h 908304"/>
              <a:gd name="connsiteX3" fmla="*/ 286512 w 2834640"/>
              <a:gd name="connsiteY3" fmla="*/ 256032 h 908304"/>
              <a:gd name="connsiteX4" fmla="*/ 560832 w 2834640"/>
              <a:gd name="connsiteY4" fmla="*/ 249936 h 908304"/>
              <a:gd name="connsiteX5" fmla="*/ 560832 w 2834640"/>
              <a:gd name="connsiteY5" fmla="*/ 6096 h 908304"/>
              <a:gd name="connsiteX6" fmla="*/ 2828544 w 2834640"/>
              <a:gd name="connsiteY6" fmla="*/ 0 h 908304"/>
              <a:gd name="connsiteX7" fmla="*/ 2834640 w 2834640"/>
              <a:gd name="connsiteY7" fmla="*/ 896112 h 908304"/>
              <a:gd name="connsiteX8" fmla="*/ 0 w 2834640"/>
              <a:gd name="connsiteY8" fmla="*/ 908304 h 908304"/>
              <a:gd name="connsiteX9" fmla="*/ 12192 w 2834640"/>
              <a:gd name="connsiteY9" fmla="*/ 841248 h 908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4640" h="908304">
                <a:moveTo>
                  <a:pt x="12192" y="841248"/>
                </a:moveTo>
                <a:lnTo>
                  <a:pt x="6096" y="591312"/>
                </a:lnTo>
                <a:lnTo>
                  <a:pt x="286512" y="597408"/>
                </a:lnTo>
                <a:lnTo>
                  <a:pt x="286512" y="256032"/>
                </a:lnTo>
                <a:lnTo>
                  <a:pt x="560832" y="249936"/>
                </a:lnTo>
                <a:lnTo>
                  <a:pt x="560832" y="6096"/>
                </a:lnTo>
                <a:lnTo>
                  <a:pt x="2828544" y="0"/>
                </a:lnTo>
                <a:lnTo>
                  <a:pt x="2834640" y="896112"/>
                </a:lnTo>
                <a:lnTo>
                  <a:pt x="0" y="908304"/>
                </a:lnTo>
                <a:lnTo>
                  <a:pt x="12192" y="841248"/>
                </a:lnTo>
                <a:close/>
              </a:path>
            </a:pathLst>
          </a:custGeom>
          <a:noFill/>
          <a:ln w="349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79CD2E-2077-450C-884D-5B11D530F631}"/>
              </a:ext>
            </a:extLst>
          </p:cNvPr>
          <p:cNvSpPr txBox="1"/>
          <p:nvPr/>
        </p:nvSpPr>
        <p:spPr>
          <a:xfrm>
            <a:off x="2739070" y="2954921"/>
            <a:ext cx="1280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highlight>
                  <a:srgbClr val="FFFFFF"/>
                </a:highlight>
              </a:rPr>
              <a:t>Tilted TBPS</a:t>
            </a:r>
            <a:endParaRPr lang="en-GB" sz="1600" b="1" dirty="0">
              <a:highlight>
                <a:srgbClr val="FFFFFF"/>
              </a:highlight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6507F0-FC56-454D-B3CA-45B182BBCDB1}"/>
              </a:ext>
            </a:extLst>
          </p:cNvPr>
          <p:cNvSpPr txBox="1"/>
          <p:nvPr/>
        </p:nvSpPr>
        <p:spPr>
          <a:xfrm>
            <a:off x="2111087" y="1770166"/>
            <a:ext cx="892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TB2S</a:t>
            </a:r>
            <a:endParaRPr lang="en-GB" sz="16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CEC3E7-3D2E-46E8-90CC-8C31A9B7047C}"/>
              </a:ext>
            </a:extLst>
          </p:cNvPr>
          <p:cNvSpPr txBox="1"/>
          <p:nvPr/>
        </p:nvSpPr>
        <p:spPr>
          <a:xfrm>
            <a:off x="6429321" y="2230282"/>
            <a:ext cx="244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TEDD</a:t>
            </a:r>
            <a:endParaRPr lang="en-GB" sz="16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9F3596-9878-4FAE-BBE4-569CE0048E87}"/>
              </a:ext>
            </a:extLst>
          </p:cNvPr>
          <p:cNvSpPr txBox="1"/>
          <p:nvPr/>
        </p:nvSpPr>
        <p:spPr>
          <a:xfrm>
            <a:off x="709201" y="2678001"/>
            <a:ext cx="244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highlight>
                  <a:srgbClr val="FFFFFF"/>
                </a:highlight>
              </a:rPr>
              <a:t>Flat TBPS</a:t>
            </a:r>
            <a:endParaRPr lang="en-GB" sz="1600" b="1" dirty="0">
              <a:highlight>
                <a:srgbClr val="FFFFFF"/>
              </a:highlight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63893370-0226-4CC1-B19A-E73A2FA91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904" y="5112960"/>
            <a:ext cx="7644827" cy="1440239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Existing CMS Tracker will be replaced by a completely new one in LHC LS3 (2025)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Will use new Module types capable of selecting high momentum</a:t>
            </a:r>
            <a:r>
              <a:rPr lang="en-US" sz="1400" baseline="-25000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tracks (&gt;2-3 GeV)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         And innovant light-weight structures as the TBPS Tilted Rings.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See Kamil </a:t>
            </a:r>
            <a:r>
              <a:rPr lang="en-US" sz="1400" dirty="0" err="1">
                <a:solidFill>
                  <a:schemeClr val="tx1"/>
                </a:solidFill>
              </a:rPr>
              <a:t>Cichy’s</a:t>
            </a:r>
            <a:r>
              <a:rPr lang="en-US" sz="1400" dirty="0">
                <a:solidFill>
                  <a:schemeClr val="tx1"/>
                </a:solidFill>
              </a:rPr>
              <a:t> talk in Cornell University (2019) 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“</a:t>
            </a:r>
            <a:r>
              <a:rPr lang="en-GB" sz="1400" i="1" dirty="0">
                <a:solidFill>
                  <a:schemeClr val="tx1"/>
                </a:solidFill>
              </a:rPr>
              <a:t>Prototyping of ‘tilted’ Rings and design of global structures and assembly sequence for the TBPS</a:t>
            </a:r>
            <a:r>
              <a:rPr lang="en-GB" sz="1400" dirty="0">
                <a:solidFill>
                  <a:schemeClr val="tx1"/>
                </a:solidFill>
              </a:rPr>
              <a:t>”</a:t>
            </a:r>
            <a:br>
              <a:rPr lang="en-GB" sz="1400" dirty="0">
                <a:solidFill>
                  <a:schemeClr val="tx1"/>
                </a:solidFill>
              </a:rPr>
            </a:br>
            <a:r>
              <a:rPr lang="en-GB" sz="1400" u="sng" dirty="0">
                <a:solidFill>
                  <a:schemeClr val="tx1"/>
                </a:solidFill>
              </a:rPr>
              <a:t>https://indico.cern.ch/event/775863/</a:t>
            </a:r>
            <a:endParaRPr lang="en-US" sz="1400" u="sng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1C4DDD-206C-42AC-B802-F785C6FB99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6472" y="5370576"/>
            <a:ext cx="2219527" cy="14874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6697DA9-F640-4F9D-B1A7-B1AA511D86E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332" y="3911774"/>
            <a:ext cx="1368300" cy="1106093"/>
          </a:xfrm>
          <a:prstGeom prst="rect">
            <a:avLst/>
          </a:prstGeom>
        </p:spPr>
      </p:pic>
      <p:graphicFrame>
        <p:nvGraphicFramePr>
          <p:cNvPr id="22" name="Objet 10">
            <a:extLst>
              <a:ext uri="{FF2B5EF4-FFF2-40B4-BE49-F238E27FC236}">
                <a16:creationId xmlns:a16="http://schemas.microsoft.com/office/drawing/2014/main" id="{815F971F-2D3E-417B-A9F0-389A478473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755930"/>
              </p:ext>
            </p:extLst>
          </p:nvPr>
        </p:nvGraphicFramePr>
        <p:xfrm>
          <a:off x="6317540" y="3981794"/>
          <a:ext cx="987313" cy="1149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Produit" r:id="rId6" imgW="5294880" imgH="6164280" progId="CATIA.Product">
                  <p:link updateAutomatic="1"/>
                </p:oleObj>
              </mc:Choice>
              <mc:Fallback>
                <p:oleObj name="Produit" r:id="rId6" imgW="5294880" imgH="6164280" progId="CATIA.Product">
                  <p:link updateAutomatic="1"/>
                  <p:pic>
                    <p:nvPicPr>
                      <p:cNvPr id="22" name="Objet 10">
                        <a:extLst>
                          <a:ext uri="{FF2B5EF4-FFF2-40B4-BE49-F238E27FC236}">
                            <a16:creationId xmlns:a16="http://schemas.microsoft.com/office/drawing/2014/main" id="{815F971F-2D3E-417B-A9F0-389A478473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17540" y="3981794"/>
                        <a:ext cx="987313" cy="11495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200517F-F2C9-40E1-B6D4-CE7432559D38}"/>
              </a:ext>
            </a:extLst>
          </p:cNvPr>
          <p:cNvCxnSpPr>
            <a:cxnSpLocks/>
          </p:cNvCxnSpPr>
          <p:nvPr/>
        </p:nvCxnSpPr>
        <p:spPr>
          <a:xfrm>
            <a:off x="3727548" y="3274847"/>
            <a:ext cx="695542" cy="961437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DF3839C-FFCE-4C0B-BEA0-C4DF512D5C40}"/>
              </a:ext>
            </a:extLst>
          </p:cNvPr>
          <p:cNvCxnSpPr>
            <a:cxnSpLocks/>
          </p:cNvCxnSpPr>
          <p:nvPr/>
        </p:nvCxnSpPr>
        <p:spPr>
          <a:xfrm flipH="1">
            <a:off x="1576183" y="2399559"/>
            <a:ext cx="892698" cy="1592742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24B6EF8-4E5C-43C3-AC17-1A1F626772D1}"/>
              </a:ext>
            </a:extLst>
          </p:cNvPr>
          <p:cNvCxnSpPr>
            <a:cxnSpLocks/>
          </p:cNvCxnSpPr>
          <p:nvPr/>
        </p:nvCxnSpPr>
        <p:spPr>
          <a:xfrm>
            <a:off x="6725322" y="2547949"/>
            <a:ext cx="14128" cy="1453797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4B93C1C-0CD4-41CF-AF77-35AE1AF2EF3B}"/>
              </a:ext>
            </a:extLst>
          </p:cNvPr>
          <p:cNvCxnSpPr>
            <a:cxnSpLocks/>
          </p:cNvCxnSpPr>
          <p:nvPr/>
        </p:nvCxnSpPr>
        <p:spPr>
          <a:xfrm>
            <a:off x="7600854" y="3538330"/>
            <a:ext cx="968252" cy="229393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FC4937F0-A238-4BB5-8D37-3EE1FB77DCA5}"/>
              </a:ext>
            </a:extLst>
          </p:cNvPr>
          <p:cNvSpPr/>
          <p:nvPr/>
        </p:nvSpPr>
        <p:spPr>
          <a:xfrm>
            <a:off x="1170358" y="1445024"/>
            <a:ext cx="6516113" cy="1998212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D8C6E7C-72EB-4ADF-BB42-D1EC3459DAE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52" t="6756" r="1838" b="2437"/>
          <a:stretch/>
        </p:blipFill>
        <p:spPr>
          <a:xfrm>
            <a:off x="4065390" y="3859583"/>
            <a:ext cx="1619291" cy="1188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3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A038DC-307C-48D3-A295-45A234A76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853" y="1156976"/>
            <a:ext cx="3058110" cy="20735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404A06-8F6F-40A4-B737-E150B0C4A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1278" y="1195555"/>
            <a:ext cx="2939707" cy="20310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792EC6-8BB4-4E7E-9A41-FE958ED0D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1320" y="4567701"/>
            <a:ext cx="1703891" cy="2010666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C0BE1C9-B284-4516-9BE7-FD0006D7F7FA}"/>
              </a:ext>
            </a:extLst>
          </p:cNvPr>
          <p:cNvSpPr txBox="1">
            <a:spLocks/>
          </p:cNvSpPr>
          <p:nvPr/>
        </p:nvSpPr>
        <p:spPr bwMode="auto">
          <a:xfrm>
            <a:off x="121920" y="3548717"/>
            <a:ext cx="9635016" cy="112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2060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02060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060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rgbClr val="002060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600" kern="0" dirty="0">
                <a:solidFill>
                  <a:schemeClr val="tx1"/>
                </a:solidFill>
              </a:rPr>
              <a:t>The Tilted TBPS mechanics is constructed in CERN EP-DT facilities.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600" kern="0" dirty="0">
                <a:solidFill>
                  <a:schemeClr val="tx1"/>
                </a:solidFill>
              </a:rPr>
              <a:t>Temperature controlled space (288 m2) has been setup in 2021 and is the key facility for high-precision assembly gluing operations. The facility benefits of high-precision machining workshop, laboratory and office spaces in the same building cluster</a:t>
            </a:r>
            <a:endParaRPr lang="en-US" sz="1600" kern="0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A32015-863E-4C33-B10E-524D36E13FD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7291" y="4747609"/>
            <a:ext cx="3773517" cy="19068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CF9E7F-304D-4830-B236-0E41F0E80FC6}"/>
              </a:ext>
            </a:extLst>
          </p:cNvPr>
          <p:cNvSpPr txBox="1"/>
          <p:nvPr/>
        </p:nvSpPr>
        <p:spPr>
          <a:xfrm>
            <a:off x="1244252" y="3271718"/>
            <a:ext cx="20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Ring Assembly Zone</a:t>
            </a:r>
            <a:endParaRPr lang="en-GB" sz="12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FA83CE-E94B-4692-A94D-FB76DE416BF1}"/>
              </a:ext>
            </a:extLst>
          </p:cNvPr>
          <p:cNvSpPr txBox="1"/>
          <p:nvPr/>
        </p:nvSpPr>
        <p:spPr>
          <a:xfrm>
            <a:off x="4436075" y="3255948"/>
            <a:ext cx="20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Layer 3 Ring Assembly Jig</a:t>
            </a:r>
            <a:endParaRPr lang="en-GB" sz="12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24F43-CD4E-4398-BECA-7DA288751BFD}"/>
              </a:ext>
            </a:extLst>
          </p:cNvPr>
          <p:cNvSpPr txBox="1"/>
          <p:nvPr/>
        </p:nvSpPr>
        <p:spPr>
          <a:xfrm>
            <a:off x="7916055" y="6553200"/>
            <a:ext cx="20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Cooling Plate Assembly Jig</a:t>
            </a:r>
            <a:endParaRPr lang="en-GB" sz="12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2EB597-2598-4E97-9E60-C8A96B1E2867}"/>
              </a:ext>
            </a:extLst>
          </p:cNvPr>
          <p:cNvSpPr txBox="1"/>
          <p:nvPr/>
        </p:nvSpPr>
        <p:spPr>
          <a:xfrm>
            <a:off x="286054" y="6091535"/>
            <a:ext cx="2069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Ring Production </a:t>
            </a:r>
            <a:br>
              <a:rPr lang="en-US" sz="1200" i="1" dirty="0"/>
            </a:br>
            <a:r>
              <a:rPr lang="en-US" sz="1200" i="1" dirty="0"/>
              <a:t>Building layout </a:t>
            </a:r>
            <a:endParaRPr lang="en-GB" sz="1200" i="1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5795D286-9320-44E8-913D-09044069D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279633"/>
            <a:ext cx="7264400" cy="609600"/>
          </a:xfrm>
        </p:spPr>
        <p:txBody>
          <a:bodyPr/>
          <a:lstStyle/>
          <a:p>
            <a:r>
              <a:rPr lang="en-US" sz="2000" dirty="0"/>
              <a:t>Ring Production – </a:t>
            </a:r>
            <a:br>
              <a:rPr lang="en-US" sz="2000" dirty="0"/>
            </a:br>
            <a:r>
              <a:rPr lang="en-US" sz="2000" dirty="0"/>
              <a:t>Ring Assembly Building </a:t>
            </a:r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DCCB48-DE4C-4FC3-9F48-484EDE86B0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1300" y="1189482"/>
            <a:ext cx="2875636" cy="20432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FE82B0D-823D-4167-9B72-57DFF424F3FD}"/>
              </a:ext>
            </a:extLst>
          </p:cNvPr>
          <p:cNvSpPr txBox="1"/>
          <p:nvPr/>
        </p:nvSpPr>
        <p:spPr>
          <a:xfrm>
            <a:off x="7413656" y="3232697"/>
            <a:ext cx="20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L1 – Pipe Bending Jig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22579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5471D4-F613-4F40-9E77-3547D282F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909" y="1459037"/>
            <a:ext cx="5146910" cy="25017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C2192B-592D-40D0-9A0F-E8511385ABAE}"/>
              </a:ext>
            </a:extLst>
          </p:cNvPr>
          <p:cNvSpPr txBox="1"/>
          <p:nvPr/>
        </p:nvSpPr>
        <p:spPr>
          <a:xfrm>
            <a:off x="195072" y="5120640"/>
            <a:ext cx="8881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For the 1</a:t>
            </a:r>
            <a:r>
              <a:rPr lang="en-US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Ring L1-47°, Casted adaptors have been machined and installed in the Ring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Ring assembly was OK, pressure tested, metrology tested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Currently thermal tested, preliminary results look fine.</a:t>
            </a:r>
            <a:endParaRPr lang="en-GB" sz="180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59CCA-E8A9-4F58-90CB-512501247558}"/>
              </a:ext>
            </a:extLst>
          </p:cNvPr>
          <p:cNvSpPr txBox="1"/>
          <p:nvPr/>
        </p:nvSpPr>
        <p:spPr>
          <a:xfrm>
            <a:off x="1587399" y="3992916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Casted Al-CF Cooling Adaptor</a:t>
            </a:r>
            <a:endParaRPr lang="en-GB" sz="16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79CB16-FF6A-4CF9-8A7F-DF55593B34C1}"/>
              </a:ext>
            </a:extLst>
          </p:cNvPr>
          <p:cNvSpPr txBox="1"/>
          <p:nvPr/>
        </p:nvSpPr>
        <p:spPr>
          <a:xfrm>
            <a:off x="6979283" y="4717747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L1-47° Ring</a:t>
            </a:r>
            <a:endParaRPr lang="en-GB" sz="160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2791D9-B84A-4F1A-860D-40C99B88C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8929" y="1034151"/>
            <a:ext cx="2237548" cy="3712128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0E0EB80D-4C0C-4437-83B3-95D273BAF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279633"/>
            <a:ext cx="7264400" cy="609600"/>
          </a:xfrm>
        </p:spPr>
        <p:txBody>
          <a:bodyPr/>
          <a:lstStyle/>
          <a:p>
            <a:r>
              <a:rPr lang="en-US" sz="2000" dirty="0"/>
              <a:t>Ring Production – </a:t>
            </a:r>
            <a:br>
              <a:rPr lang="en-US" sz="2000" dirty="0"/>
            </a:br>
            <a:r>
              <a:rPr lang="en-US" sz="2000" dirty="0"/>
              <a:t>Ring L1-47°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379388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4C2192B-592D-40D0-9A0F-E8511385ABAE}"/>
              </a:ext>
            </a:extLst>
          </p:cNvPr>
          <p:cNvSpPr txBox="1"/>
          <p:nvPr/>
        </p:nvSpPr>
        <p:spPr>
          <a:xfrm>
            <a:off x="207759" y="4917127"/>
            <a:ext cx="9649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For the 2</a:t>
            </a:r>
            <a:r>
              <a:rPr lang="en-US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Ring L2-68°,Sintered coated Al-CF adaptors have been machined and used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Ring assembly was OK, Cooling Plates assemblies behaved as expected.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Currently at the metrology lab</a:t>
            </a:r>
          </a:p>
          <a:p>
            <a:endParaRPr lang="en-US" sz="180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0307D8-B123-4704-AC7E-9E4FBEED8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6936" y="1100104"/>
            <a:ext cx="2834640" cy="27994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25AD8A-5B51-41DF-B6F0-C7AB591D2B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759" y="1100103"/>
            <a:ext cx="3279853" cy="27994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A429F8-6891-481B-908D-E1652613AA4D}"/>
              </a:ext>
            </a:extLst>
          </p:cNvPr>
          <p:cNvSpPr txBox="1"/>
          <p:nvPr/>
        </p:nvSpPr>
        <p:spPr>
          <a:xfrm>
            <a:off x="4364736" y="4075061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L2-68° Ring</a:t>
            </a:r>
            <a:endParaRPr lang="en-GB" sz="16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B75B34-0682-40B0-AC58-0BCFD44FFDE5}"/>
              </a:ext>
            </a:extLst>
          </p:cNvPr>
          <p:cNvSpPr txBox="1"/>
          <p:nvPr/>
        </p:nvSpPr>
        <p:spPr>
          <a:xfrm>
            <a:off x="207759" y="4056880"/>
            <a:ext cx="3380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L2-68° Outer Assembly jig with Ring </a:t>
            </a:r>
            <a:endParaRPr lang="en-GB" sz="16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4FDE39-07E5-4ED6-A130-1095509B5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0880" y="1100104"/>
            <a:ext cx="2322365" cy="279944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202C118-CE88-4D14-9B75-32569CC24C6B}"/>
              </a:ext>
            </a:extLst>
          </p:cNvPr>
          <p:cNvSpPr txBox="1"/>
          <p:nvPr/>
        </p:nvSpPr>
        <p:spPr>
          <a:xfrm>
            <a:off x="6671576" y="4046447"/>
            <a:ext cx="3319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L2-68° Ring – on metrology machine</a:t>
            </a:r>
            <a:endParaRPr lang="en-GB" sz="1600" i="1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548B619-761F-43B5-A9AE-AE2ED911A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279633"/>
            <a:ext cx="7264400" cy="609600"/>
          </a:xfrm>
        </p:spPr>
        <p:txBody>
          <a:bodyPr/>
          <a:lstStyle/>
          <a:p>
            <a:r>
              <a:rPr lang="en-US" sz="2000" dirty="0"/>
              <a:t>Ring Production – </a:t>
            </a:r>
            <a:br>
              <a:rPr lang="en-US" sz="2000" dirty="0"/>
            </a:br>
            <a:r>
              <a:rPr lang="en-US" sz="2000" dirty="0"/>
              <a:t>Ring L2-68°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798561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D57C5E4-C9F1-4C3E-A62A-A738102A19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0155" y="256263"/>
            <a:ext cx="7486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Arial" panose="020B0604020202020204" pitchFamily="34" charset="0"/>
              </a:rPr>
              <a:t>Conclusion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F27832-0BF1-487C-9812-7243D7206011}"/>
              </a:ext>
            </a:extLst>
          </p:cNvPr>
          <p:cNvSpPr txBox="1"/>
          <p:nvPr/>
        </p:nvSpPr>
        <p:spPr>
          <a:xfrm>
            <a:off x="0" y="1741249"/>
            <a:ext cx="9906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Discovery </a:t>
            </a:r>
            <a:r>
              <a:rPr lang="en-GB" dirty="0"/>
              <a:t>of the moisture effects on Sintered Al-CF at the beginning of the Ring Production. Material behaviour now better understood and considered in the further production plans</a:t>
            </a:r>
            <a:r>
              <a:rPr lang="en-US" dirty="0"/>
              <a:t> </a:t>
            </a:r>
            <a:endParaRPr lang="en-GB" dirty="0"/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Controlled lab conditions (+22°C and Rh&lt;60%) seem to have no effect</a:t>
            </a:r>
            <a:br>
              <a:rPr lang="en-GB" dirty="0"/>
            </a:br>
            <a:r>
              <a:rPr lang="en-GB" dirty="0"/>
              <a:t> (at least in the time period of few months) for the Sintered Al-CF material, but any excursions to higher humidity levels must be avoided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 TBPS Ring pre-production now started with 2 Rings assembled</a:t>
            </a:r>
            <a:br>
              <a:rPr lang="en-GB" dirty="0"/>
            </a:br>
            <a:r>
              <a:rPr lang="en-GB" dirty="0"/>
              <a:t> (Layer 1 and Layer 2) and the first Ring Layer 3 Ring due this summer. Need to ramp-up production to full speed (1 Ring per week) by spring 2023.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9830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D57C5E4-C9F1-4C3E-A62A-A738102A19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7790" y="2781300"/>
            <a:ext cx="7486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Arial" panose="020B0604020202020204" pitchFamily="34" charset="0"/>
              </a:rPr>
              <a:t>Thanks !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3740099"/>
            <a:ext cx="6598920" cy="762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7685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D57C5E4-C9F1-4C3E-A62A-A738102A19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7790" y="2781300"/>
            <a:ext cx="7486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Arial" panose="020B0604020202020204" pitchFamily="34" charset="0"/>
              </a:rPr>
              <a:t>Spare Slides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3740099"/>
            <a:ext cx="6598920" cy="762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457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5ACE7-25B2-4CF1-A6BE-1386A1630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Al-CF behavior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D2BB69-AAEE-4036-96F2-C68C881ED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2849136"/>
            <a:ext cx="3543541" cy="20197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260844-F1AC-4C13-952E-A00554D0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8440" y="2849136"/>
            <a:ext cx="3593682" cy="20197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B14D63-62F8-4464-8D9C-AA24B1DB67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7249" y="2982655"/>
            <a:ext cx="1741983" cy="17527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37942F-9F52-4EA5-8F2A-45770A24726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1001"/>
          <a:stretch/>
        </p:blipFill>
        <p:spPr>
          <a:xfrm>
            <a:off x="145960" y="4934408"/>
            <a:ext cx="4587501" cy="7270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1ADC12-5F1D-4BAB-A9D5-DF7A5568DF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9520" y="4934408"/>
            <a:ext cx="4587502" cy="7270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90D701-32B2-47A8-AA07-5FAFB47A5A2B}"/>
              </a:ext>
            </a:extLst>
          </p:cNvPr>
          <p:cNvSpPr txBox="1"/>
          <p:nvPr/>
        </p:nvSpPr>
        <p:spPr>
          <a:xfrm>
            <a:off x="6204851" y="5661464"/>
            <a:ext cx="24819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Sintered Al-CF piece on 15/12/2021</a:t>
            </a:r>
            <a:r>
              <a:rPr lang="en-GB" sz="1000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68A9DF-8B65-4A73-B94C-87AE146D49E0}"/>
              </a:ext>
            </a:extLst>
          </p:cNvPr>
          <p:cNvSpPr txBox="1"/>
          <p:nvPr/>
        </p:nvSpPr>
        <p:spPr>
          <a:xfrm>
            <a:off x="1532726" y="5661464"/>
            <a:ext cx="205776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</a:rPr>
              <a:t>Casted Al-CF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piece on 15/12/2021</a:t>
            </a:r>
            <a:r>
              <a:rPr lang="en-GB" sz="1000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9FD21A-B447-4375-97E4-DF98D487E4E0}"/>
              </a:ext>
            </a:extLst>
          </p:cNvPr>
          <p:cNvSpPr txBox="1"/>
          <p:nvPr/>
        </p:nvSpPr>
        <p:spPr>
          <a:xfrm>
            <a:off x="101454" y="5907685"/>
            <a:ext cx="9603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“raw” materials acting differently on wet conditions (50°C – 100% RH) – 11days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Casted Al-CF     +0.015% of length , +0.8% of mass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Sintered Al-CF  +0.285% of length, +2.2% of mass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4A9935-48AF-4C29-951C-E09149B840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1939" y="979898"/>
            <a:ext cx="9622122" cy="187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51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A8BB7CF-10FB-45CA-972A-75854D129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38" y="3111503"/>
            <a:ext cx="4938575" cy="33844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73F6D5-815A-4480-8336-8ACD5344D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578" y="994985"/>
            <a:ext cx="4162948" cy="203593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E49C0C3-D146-4E88-87C6-34CA21A1B164}"/>
              </a:ext>
            </a:extLst>
          </p:cNvPr>
          <p:cNvGrpSpPr/>
          <p:nvPr/>
        </p:nvGrpSpPr>
        <p:grpSpPr>
          <a:xfrm>
            <a:off x="4994012" y="1153672"/>
            <a:ext cx="4390738" cy="1679346"/>
            <a:chOff x="5223024" y="2699071"/>
            <a:chExt cx="4390738" cy="167934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9E78286-7C4B-411F-8B82-19908FD27C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23024" y="2699071"/>
              <a:ext cx="4390738" cy="1576877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93386B7-F8E5-45CF-997F-655B72CCF09D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H="1" flipV="1">
              <a:off x="8431534" y="3315446"/>
              <a:ext cx="278054" cy="8013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6C0689-3C03-4A92-A04F-FB37514143A5}"/>
                </a:ext>
              </a:extLst>
            </p:cNvPr>
            <p:cNvSpPr txBox="1"/>
            <p:nvPr/>
          </p:nvSpPr>
          <p:spPr>
            <a:xfrm>
              <a:off x="8099967" y="4116807"/>
              <a:ext cx="121924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0070C0"/>
                  </a:solidFill>
                </a:rPr>
                <a:t>Cooling Adaptor</a:t>
              </a:r>
              <a:endParaRPr lang="en-GB" sz="1100" b="1" dirty="0">
                <a:solidFill>
                  <a:srgbClr val="0070C0"/>
                </a:solidFill>
              </a:endParaRPr>
            </a:p>
          </p:txBody>
        </p:sp>
      </p:grp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7A93FEA-6B50-48D9-8AFF-D7C1CA9E20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818595"/>
              </p:ext>
            </p:extLst>
          </p:nvPr>
        </p:nvGraphicFramePr>
        <p:xfrm>
          <a:off x="5146952" y="4213527"/>
          <a:ext cx="4703610" cy="22426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39389">
                  <a:extLst>
                    <a:ext uri="{9D8B030D-6E8A-4147-A177-3AD203B41FA5}">
                      <a16:colId xmlns:a16="http://schemas.microsoft.com/office/drawing/2014/main" val="4205743630"/>
                    </a:ext>
                  </a:extLst>
                </a:gridCol>
                <a:gridCol w="3264221">
                  <a:extLst>
                    <a:ext uri="{9D8B030D-6E8A-4147-A177-3AD203B41FA5}">
                      <a16:colId xmlns:a16="http://schemas.microsoft.com/office/drawing/2014/main" val="8994707"/>
                    </a:ext>
                  </a:extLst>
                </a:gridCol>
              </a:tblGrid>
              <a:tr h="237990">
                <a:tc>
                  <a:txBody>
                    <a:bodyPr/>
                    <a:lstStyle/>
                    <a:p>
                      <a:r>
                        <a:rPr lang="en-US" sz="1000" b="1" dirty="0"/>
                        <a:t>Component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Material</a:t>
                      </a:r>
                      <a:endParaRPr lang="en-GB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329021"/>
                  </a:ext>
                </a:extLst>
              </a:tr>
              <a:tr h="3417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Sandwich Plate Ring</a:t>
                      </a:r>
                      <a:endParaRPr lang="en-US" sz="1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M55J/DT120 carbon-fibre/epoxy + Airex R82.80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406773"/>
                  </a:ext>
                </a:extLst>
              </a:tr>
              <a:tr h="340853">
                <a:tc>
                  <a:txBody>
                    <a:bodyPr/>
                    <a:lstStyle/>
                    <a:p>
                      <a:r>
                        <a:rPr lang="en-US" sz="1000" dirty="0"/>
                        <a:t>Cooling Plate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K13D2U/EX-1515 carbon-fibre/cyanate</a:t>
                      </a:r>
                      <a:r>
                        <a:rPr lang="en-US" sz="1000" baseline="0" dirty="0"/>
                        <a:t> ester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214358"/>
                  </a:ext>
                </a:extLst>
              </a:tr>
              <a:tr h="23799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0C0"/>
                          </a:solidFill>
                        </a:rPr>
                        <a:t>Cooling Adaptor</a:t>
                      </a:r>
                      <a:endParaRPr lang="en-GB" sz="10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0C0"/>
                          </a:solidFill>
                        </a:rPr>
                        <a:t>Al-CF 4ppm </a:t>
                      </a:r>
                      <a:endParaRPr lang="en-GB" sz="10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336766"/>
                  </a:ext>
                </a:extLst>
              </a:tr>
              <a:tr h="237990">
                <a:tc>
                  <a:txBody>
                    <a:bodyPr/>
                    <a:lstStyle/>
                    <a:p>
                      <a:r>
                        <a:rPr lang="en-US" sz="1000" dirty="0"/>
                        <a:t>Cooling Pipe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Stainless</a:t>
                      </a:r>
                      <a:r>
                        <a:rPr lang="en-US" sz="1000" baseline="0" dirty="0"/>
                        <a:t> steel 316L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5702063"/>
                  </a:ext>
                </a:extLst>
              </a:tr>
              <a:tr h="340853">
                <a:tc>
                  <a:txBody>
                    <a:bodyPr/>
                    <a:lstStyle/>
                    <a:p>
                      <a:r>
                        <a:rPr lang="en-US" sz="1000" dirty="0"/>
                        <a:t>Cooling</a:t>
                      </a:r>
                      <a:r>
                        <a:rPr lang="en-US" sz="1000" baseline="0" dirty="0"/>
                        <a:t> Pipe conn.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Cu-Ni 70/30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595737"/>
                  </a:ext>
                </a:extLst>
              </a:tr>
              <a:tr h="237990">
                <a:tc>
                  <a:txBody>
                    <a:bodyPr/>
                    <a:lstStyle/>
                    <a:p>
                      <a:r>
                        <a:rPr lang="en-US" sz="1000" dirty="0"/>
                        <a:t>Cooling U-tube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Cu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358720"/>
                  </a:ext>
                </a:extLst>
              </a:tr>
              <a:tr h="237990">
                <a:tc>
                  <a:txBody>
                    <a:bodyPr/>
                    <a:lstStyle/>
                    <a:p>
                      <a:r>
                        <a:rPr lang="en-US" sz="1000" dirty="0"/>
                        <a:t>Positioning inserts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PEI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100917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8F5D15CD-BC45-4E25-B2BF-CB10B4335B7D}"/>
              </a:ext>
            </a:extLst>
          </p:cNvPr>
          <p:cNvSpPr/>
          <p:nvPr/>
        </p:nvSpPr>
        <p:spPr>
          <a:xfrm>
            <a:off x="5907024" y="1096385"/>
            <a:ext cx="2609088" cy="129235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3169D7-4287-4241-94F3-C9313C981A39}"/>
              </a:ext>
            </a:extLst>
          </p:cNvPr>
          <p:cNvSpPr txBox="1"/>
          <p:nvPr/>
        </p:nvSpPr>
        <p:spPr>
          <a:xfrm>
            <a:off x="6121382" y="2475755"/>
            <a:ext cx="17495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Cooling Plate Assembly </a:t>
            </a:r>
            <a:endParaRPr lang="en-GB" sz="1100" b="1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4CDCDB-6BC4-40C8-A949-5EE300623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Introduction – </a:t>
            </a:r>
            <a:br>
              <a:rPr lang="en-US" sz="2000" dirty="0"/>
            </a:br>
            <a:r>
              <a:rPr lang="en-US" sz="2000" dirty="0"/>
              <a:t>CMS – Outer Tracker Description</a:t>
            </a:r>
            <a:endParaRPr lang="en-GB" sz="2000" dirty="0"/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6406E88E-4CD1-4173-9C90-8633AC781F59}"/>
              </a:ext>
            </a:extLst>
          </p:cNvPr>
          <p:cNvSpPr txBox="1">
            <a:spLocks/>
          </p:cNvSpPr>
          <p:nvPr/>
        </p:nvSpPr>
        <p:spPr bwMode="auto">
          <a:xfrm>
            <a:off x="4769465" y="2841683"/>
            <a:ext cx="4513478" cy="152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2060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02060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060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rgbClr val="002060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>
                <a:solidFill>
                  <a:schemeClr val="accent1"/>
                </a:solidFill>
              </a:rPr>
              <a:t>     </a:t>
            </a:r>
            <a:r>
              <a:rPr lang="en-US" sz="1600" b="1" kern="0" dirty="0">
                <a:solidFill>
                  <a:srgbClr val="FFC000"/>
                </a:solidFill>
              </a:rPr>
              <a:t>TBPS Tilted Rings:</a:t>
            </a:r>
          </a:p>
          <a:p>
            <a:pPr marL="0" indent="0">
              <a:buNone/>
            </a:pPr>
            <a:r>
              <a:rPr lang="en-US" sz="1600" kern="0" dirty="0"/>
              <a:t>      3 layers (Ø600 – Ø850 – Ø1150)</a:t>
            </a:r>
          </a:p>
          <a:p>
            <a:pPr marL="0" indent="0">
              <a:buNone/>
            </a:pPr>
            <a:r>
              <a:rPr lang="en-US" sz="1600" kern="0" dirty="0"/>
              <a:t>        12 Rings per layer per end</a:t>
            </a:r>
          </a:p>
          <a:p>
            <a:pPr marL="0" indent="0">
              <a:buNone/>
            </a:pPr>
            <a:r>
              <a:rPr lang="en-US" sz="1600" kern="0" dirty="0"/>
              <a:t>           72 Rings in total, of 8 different types</a:t>
            </a:r>
          </a:p>
          <a:p>
            <a:pPr marL="0" indent="0">
              <a:buNone/>
            </a:pPr>
            <a:r>
              <a:rPr lang="en-US" sz="1600" kern="0" dirty="0"/>
              <a:t>           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F4FD5D-4A55-47C6-978B-E6886779FCF2}"/>
              </a:ext>
            </a:extLst>
          </p:cNvPr>
          <p:cNvSpPr txBox="1"/>
          <p:nvPr/>
        </p:nvSpPr>
        <p:spPr>
          <a:xfrm>
            <a:off x="8059698" y="2744180"/>
            <a:ext cx="207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Anomalies reported </a:t>
            </a:r>
            <a:br>
              <a:rPr lang="en-US" sz="16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this presentation</a:t>
            </a:r>
            <a:endParaRPr lang="en-GB" sz="16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829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03F3037-E7DD-42A4-9017-E31C9FEA0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25" y="1539746"/>
            <a:ext cx="7264400" cy="24860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0DF6C70-0C9D-42EC-9A9D-694F50566B5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6672" y="4206181"/>
            <a:ext cx="1938528" cy="11927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A24DE2-6B4E-4AF4-8EAB-B5AC26ABAB3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811" y="4009653"/>
            <a:ext cx="1768033" cy="181316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C5C4FE9-4B9D-4D4D-B6A0-B117C392380B}"/>
              </a:ext>
            </a:extLst>
          </p:cNvPr>
          <p:cNvCxnSpPr>
            <a:cxnSpLocks/>
          </p:cNvCxnSpPr>
          <p:nvPr/>
        </p:nvCxnSpPr>
        <p:spPr>
          <a:xfrm flipV="1">
            <a:off x="1972990" y="3384307"/>
            <a:ext cx="417353" cy="8796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F1BA346-F37E-4EA5-B23B-860E3C738D85}"/>
              </a:ext>
            </a:extLst>
          </p:cNvPr>
          <p:cNvCxnSpPr>
            <a:cxnSpLocks/>
          </p:cNvCxnSpPr>
          <p:nvPr/>
        </p:nvCxnSpPr>
        <p:spPr>
          <a:xfrm flipH="1" flipV="1">
            <a:off x="2536140" y="2499360"/>
            <a:ext cx="1442752" cy="21832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A8A5DA8A-ABDD-420D-BE93-A2374B6A859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4462" y="3991837"/>
            <a:ext cx="2014523" cy="162144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5BDB890-F7CD-4314-8369-6BE970269A00}"/>
              </a:ext>
            </a:extLst>
          </p:cNvPr>
          <p:cNvSpPr txBox="1"/>
          <p:nvPr/>
        </p:nvSpPr>
        <p:spPr>
          <a:xfrm>
            <a:off x="312947" y="5859503"/>
            <a:ext cx="207739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TBPS Ring </a:t>
            </a:r>
            <a:b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Cooling Adaptors (x1920)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4F2189-EA96-4248-8CAC-07DD7D0900B3}"/>
              </a:ext>
            </a:extLst>
          </p:cNvPr>
          <p:cNvSpPr txBox="1"/>
          <p:nvPr/>
        </p:nvSpPr>
        <p:spPr>
          <a:xfrm>
            <a:off x="3646688" y="5320894"/>
            <a:ext cx="1834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latin typeface="Calibri" pitchFamily="34" charset="0"/>
              </a:rPr>
              <a:t>TB2S Ladder</a:t>
            </a:r>
            <a:br>
              <a:rPr lang="en-US" sz="1400" dirty="0">
                <a:latin typeface="Calibri" pitchFamily="34" charset="0"/>
              </a:rPr>
            </a:br>
            <a:r>
              <a:rPr lang="en-US" sz="1400" dirty="0">
                <a:latin typeface="Calibri" pitchFamily="34" charset="0"/>
              </a:rPr>
              <a:t>Special Inserts</a:t>
            </a:r>
            <a:br>
              <a:rPr lang="en-US" sz="1400" dirty="0">
                <a:latin typeface="Calibri" pitchFamily="34" charset="0"/>
              </a:rPr>
            </a:br>
            <a:r>
              <a:rPr lang="en-US" sz="1400" dirty="0">
                <a:latin typeface="Calibri" pitchFamily="34" charset="0"/>
              </a:rPr>
              <a:t>at Module #1 (x368)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7E3A95-F3DE-48D7-A208-8B23ECA56A49}"/>
              </a:ext>
            </a:extLst>
          </p:cNvPr>
          <p:cNvSpPr txBox="1"/>
          <p:nvPr/>
        </p:nvSpPr>
        <p:spPr>
          <a:xfrm>
            <a:off x="6992875" y="5398937"/>
            <a:ext cx="183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2S Modules</a:t>
            </a:r>
            <a:b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Spacers (x15216)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301FF78-81C6-4A79-81BF-1A37C99DE50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7844" y="6131277"/>
            <a:ext cx="1201807" cy="5847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74E302-6EA6-4D0F-A719-6855F13AAF48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1014" y="5059237"/>
            <a:ext cx="1322039" cy="8309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CDDFA7D-E6C3-49E0-B68B-7E33ABEA1414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4324" y="5959132"/>
            <a:ext cx="1102990" cy="584775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20D551DD-3A9E-479C-8F6E-ACADD3395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Introduction – </a:t>
            </a:r>
            <a:br>
              <a:rPr lang="en-US" sz="2000" dirty="0"/>
            </a:br>
            <a:r>
              <a:rPr lang="en-US" sz="2000" dirty="0"/>
              <a:t>Al-CF components inside the Outer Tracker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94720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D57C5E4-C9F1-4C3E-A62A-A738102A19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7790" y="2781300"/>
            <a:ext cx="7486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latin typeface="Arial Rounded MT Bold" panose="020F0704030504030204" pitchFamily="34" charset="0"/>
                <a:cs typeface="Arial" panose="020B0604020202020204" pitchFamily="34" charset="0"/>
              </a:rPr>
              <a:t>Al-CF Anomalies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Rounded MT Bold" panose="020F070403050403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3740099"/>
            <a:ext cx="6598920" cy="762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920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C0AE93B-DDA2-4027-9C52-04CCECC23FAB}"/>
              </a:ext>
            </a:extLst>
          </p:cNvPr>
          <p:cNvSpPr txBox="1"/>
          <p:nvPr/>
        </p:nvSpPr>
        <p:spPr>
          <a:xfrm>
            <a:off x="304800" y="1405076"/>
            <a:ext cx="94427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Al-CF material from a Manufacturer (here called “MA”) has been used since the beginning of the CMS OT developments ~2012.</a:t>
            </a:r>
          </a:p>
          <a:p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Second Manufacturer (here called “MB”) proposes Al-CF since ~2018 with “nominally same” material properties as MA.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Manufacturing process for material production is different: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MA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Induction Melting Process =&gt; Casted Al-CF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MB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Sintering Process =&gt; Sintered Al-CF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MA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delivers Round disk shapes – not ideal for our use, early deliveries contained Al veins, but this aspect has been solved – They are considering to produce rectangular blocks.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MB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delivers rectangular blocks – ideal for use and no veins 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422B733-2285-45AF-ACA1-31899F72F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Al-CF Anomalies – </a:t>
            </a:r>
            <a:br>
              <a:rPr lang="en-US" sz="2000" dirty="0"/>
            </a:br>
            <a:r>
              <a:rPr lang="en-US" sz="2000" dirty="0"/>
              <a:t>Al-CF Material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24904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D9548EA0-6D5D-46B1-B7EF-E972A3193BD5}"/>
              </a:ext>
            </a:extLst>
          </p:cNvPr>
          <p:cNvSpPr txBox="1">
            <a:spLocks/>
          </p:cNvSpPr>
          <p:nvPr/>
        </p:nvSpPr>
        <p:spPr bwMode="auto">
          <a:xfrm>
            <a:off x="437254" y="5045542"/>
            <a:ext cx="9212211" cy="134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2060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02060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060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rgbClr val="002060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79388" indent="-179388"/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Geometry within specifications</a:t>
            </a:r>
          </a:p>
          <a:p>
            <a:pPr marL="179388" indent="-179388"/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Cooling performance validated </a:t>
            </a:r>
          </a:p>
          <a:p>
            <a:pPr marL="179388" indent="-179388"/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Deformations due temperature change: &lt; 100 µm after </a:t>
            </a:r>
            <a:r>
              <a:rPr lang="el-GR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Δ</a:t>
            </a: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T of 40°C.</a:t>
            </a:r>
          </a:p>
          <a:p>
            <a:pPr marL="179388" indent="-179388"/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Deformation under mechanical load: 65 µm under 1 kg (2-point support, full load concentrated in one point). </a:t>
            </a:r>
          </a:p>
          <a:p>
            <a:pPr marL="179388" indent="-179388"/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Electrical continuity : 25-230 </a:t>
            </a:r>
            <a:r>
              <a:rPr lang="el-GR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Ω</a:t>
            </a: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 between module supporting Cooling plates.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63F16CF-680D-4776-8FA1-E8CF8030F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8582" y="1132492"/>
            <a:ext cx="8345146" cy="627524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cs typeface="Calibri" panose="020F0502020204030204" pitchFamily="34" charset="0"/>
              </a:rPr>
              <a:t>Full-size TBPS Ring prototype was successfully made and tested in </a:t>
            </a:r>
            <a:r>
              <a:rPr lang="en-US" sz="1800" b="1" u="sng" dirty="0">
                <a:cs typeface="Calibri" panose="020F0502020204030204" pitchFamily="34" charset="0"/>
              </a:rPr>
              <a:t>2019</a:t>
            </a:r>
            <a:r>
              <a:rPr lang="en-US" sz="1800" b="1" dirty="0">
                <a:cs typeface="Calibri" panose="020F0502020204030204" pitchFamily="34" charset="0"/>
              </a:rPr>
              <a:t>, and validated the design, manufacturing method and material choices (including Al-CF material)</a:t>
            </a:r>
            <a:endParaRPr lang="en-GB" sz="1800" b="1" dirty="0"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FBFB46-9C34-4347-801F-3D728DCF9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151" y="1915262"/>
            <a:ext cx="2359820" cy="2865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123E98-81DE-4782-BD30-D897908EDDF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782" y="2644444"/>
            <a:ext cx="3519193" cy="2016054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EE7807-3C36-4BF7-ADA6-7386B720C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521" y="2197501"/>
            <a:ext cx="2749534" cy="24629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43D40D-A14C-41F4-936C-6B2F8F05CB7F}"/>
              </a:ext>
            </a:extLst>
          </p:cNvPr>
          <p:cNvSpPr txBox="1"/>
          <p:nvPr/>
        </p:nvSpPr>
        <p:spPr>
          <a:xfrm>
            <a:off x="3485042" y="1806305"/>
            <a:ext cx="3852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Calibri" panose="020F0502020204030204" pitchFamily="34" charset="0"/>
                <a:cs typeface="Calibri" panose="020F0502020204030204" pitchFamily="34" charset="0"/>
              </a:rPr>
              <a:t>Casted Al-CF was used (from MA)</a:t>
            </a:r>
            <a:endParaRPr lang="en-GB" sz="2000" b="1" i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2B1638-3412-4DEF-AEDB-3C4E703F1543}"/>
              </a:ext>
            </a:extLst>
          </p:cNvPr>
          <p:cNvSpPr txBox="1"/>
          <p:nvPr/>
        </p:nvSpPr>
        <p:spPr>
          <a:xfrm>
            <a:off x="908582" y="4582071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Deformation at D40◦C </a:t>
            </a:r>
            <a:endParaRPr lang="en-GB" sz="16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DD976-6806-4FC6-98B4-4ECDF69BB89F}"/>
              </a:ext>
            </a:extLst>
          </p:cNvPr>
          <p:cNvSpPr txBox="1"/>
          <p:nvPr/>
        </p:nvSpPr>
        <p:spPr>
          <a:xfrm>
            <a:off x="4005509" y="4626689"/>
            <a:ext cx="3159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Thermal test using dummy modules</a:t>
            </a:r>
            <a:endParaRPr lang="en-GB" sz="1600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21B8B2-0CF5-4601-A064-2F9A16CEEB34}"/>
              </a:ext>
            </a:extLst>
          </p:cNvPr>
          <p:cNvSpPr txBox="1"/>
          <p:nvPr/>
        </p:nvSpPr>
        <p:spPr>
          <a:xfrm>
            <a:off x="7164998" y="4755986"/>
            <a:ext cx="3852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Mechanical load measurements </a:t>
            </a:r>
            <a:endParaRPr lang="en-GB" sz="1600" i="1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C261858-9A59-4EE2-95AB-FE2DFD8C8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Al-CF Anomalies – </a:t>
            </a:r>
            <a:br>
              <a:rPr lang="en-US" sz="2000" dirty="0"/>
            </a:br>
            <a:r>
              <a:rPr lang="en-US" sz="2000" dirty="0"/>
              <a:t>TBPS Ring Prototyping -2019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42257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84FAE7D-5E0D-491C-9D2A-7A9040FE2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595652" y="763656"/>
            <a:ext cx="2785869" cy="36172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2D936C-9DEE-49F4-AEBF-51029D121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6601" y="1239667"/>
            <a:ext cx="2307866" cy="2725566"/>
          </a:xfrm>
          <a:prstGeom prst="rect">
            <a:avLst/>
          </a:prstGeom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1F56AC9-59F3-428A-B5AE-0AB655D8D273}"/>
              </a:ext>
            </a:extLst>
          </p:cNvPr>
          <p:cNvSpPr txBox="1">
            <a:spLocks/>
          </p:cNvSpPr>
          <p:nvPr/>
        </p:nvSpPr>
        <p:spPr bwMode="auto">
          <a:xfrm>
            <a:off x="221059" y="4411010"/>
            <a:ext cx="982895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2060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02060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060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rgbClr val="002060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Design of the Cooling Adaptor was updated by adding 4 pads to increase the thermal efficiency of the cooling assemblies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The assemblies were made in July 2021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Cooling Plate Gluing Jigs are used for both Inner and Outer Cooling Plate assemblies</a:t>
            </a:r>
            <a:b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en-US" sz="1400" i="1" kern="0" dirty="0">
                <a:solidFill>
                  <a:schemeClr val="tx1"/>
                </a:solidFill>
                <a:cs typeface="Calibri" panose="020F0502020204030204" pitchFamily="34" charset="0"/>
              </a:rPr>
              <a:t>  - CF Cooling Plate (</a:t>
            </a:r>
            <a:r>
              <a:rPr lang="en-GB" sz="1400" i="1" kern="0" dirty="0">
                <a:solidFill>
                  <a:schemeClr val="tx1"/>
                </a:solidFill>
                <a:cs typeface="Calibri" panose="020F0502020204030204" pitchFamily="34" charset="0"/>
              </a:rPr>
              <a:t>Five plies of 120 gsm K13D2U/EX1515 UD carbon-fibre / cyanate ester prepreg laminated to ~0.5 mm thick flat plates with [0, 90, 0, 90, 0] layup)</a:t>
            </a:r>
            <a:r>
              <a:rPr lang="en-US" sz="1400" i="1" kern="0" dirty="0">
                <a:solidFill>
                  <a:schemeClr val="tx1"/>
                </a:solidFill>
                <a:cs typeface="Calibri" panose="020F0502020204030204" pitchFamily="34" charset="0"/>
              </a:rPr>
              <a:t> + Sintered Al-CF Cooling Adaptor made from </a:t>
            </a:r>
            <a:r>
              <a:rPr lang="en-US" sz="1400" b="1" i="1" kern="0" dirty="0">
                <a:solidFill>
                  <a:schemeClr val="tx1"/>
                </a:solidFill>
                <a:cs typeface="Calibri" panose="020F0502020204030204" pitchFamily="34" charset="0"/>
              </a:rPr>
              <a:t>MB material</a:t>
            </a:r>
            <a:r>
              <a:rPr lang="en-US" sz="1400" i="1" kern="0" dirty="0">
                <a:solidFill>
                  <a:schemeClr val="tx1"/>
                </a:solidFill>
                <a:cs typeface="Calibri" panose="020F0502020204030204" pitchFamily="34" charset="0"/>
              </a:rPr>
              <a:t> + Al Inserts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kern="0" dirty="0" err="1">
                <a:solidFill>
                  <a:schemeClr val="tx1"/>
                </a:solidFill>
                <a:cs typeface="Calibri" panose="020F0502020204030204" pitchFamily="34" charset="0"/>
              </a:rPr>
              <a:t>Polytec</a:t>
            </a: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 EP 601-LV glue used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48h of curing at laboratory Temperature: ≈25°C with ≈50% Rh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22 Cooling Plate assemblies were glued for the Layer 1 Ring (nominal : 18)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15FD8A-9E21-4FCC-BA8A-EED3D31AAE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251" y="1680421"/>
            <a:ext cx="2552283" cy="18440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77B9BF-B002-473A-8A7C-8857F6C4FEC5}"/>
              </a:ext>
            </a:extLst>
          </p:cNvPr>
          <p:cNvSpPr txBox="1"/>
          <p:nvPr/>
        </p:nvSpPr>
        <p:spPr>
          <a:xfrm>
            <a:off x="681251" y="3524479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cs typeface="Times New Roman" panose="02020603050405020304" pitchFamily="18" charset="0"/>
              </a:rPr>
              <a:t>Sintered Al-CF cooling adaptor </a:t>
            </a:r>
            <a:endParaRPr lang="en-GB" sz="1400" i="1" dirty="0"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537AEE-D5D1-4662-BDA5-AE5488EC31A9}"/>
              </a:ext>
            </a:extLst>
          </p:cNvPr>
          <p:cNvSpPr txBox="1"/>
          <p:nvPr/>
        </p:nvSpPr>
        <p:spPr>
          <a:xfrm>
            <a:off x="3448934" y="3992856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cs typeface="Times New Roman" panose="02020603050405020304" pitchFamily="18" charset="0"/>
              </a:rPr>
              <a:t>Cooling Plate gluing jig</a:t>
            </a:r>
            <a:endParaRPr lang="en-GB" sz="1400" i="1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07751E-D4B1-4724-9D20-F940F5EC0A8B}"/>
              </a:ext>
            </a:extLst>
          </p:cNvPr>
          <p:cNvSpPr txBox="1"/>
          <p:nvPr/>
        </p:nvSpPr>
        <p:spPr>
          <a:xfrm>
            <a:off x="6752966" y="3965233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cs typeface="Times New Roman" panose="02020603050405020304" pitchFamily="18" charset="0"/>
              </a:rPr>
              <a:t>Cooling Plate Assembly </a:t>
            </a:r>
            <a:endParaRPr lang="en-GB" sz="1400" i="1" dirty="0">
              <a:cs typeface="Times New Roman" panose="02020603050405020304" pitchFamily="18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84B6300-4D20-45CF-BBF1-43A110361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Al-CF Anomalies – </a:t>
            </a:r>
            <a:br>
              <a:rPr lang="en-US" sz="2000" dirty="0"/>
            </a:br>
            <a:r>
              <a:rPr lang="en-US" sz="2000" dirty="0"/>
              <a:t>TBPS Ring Production – 2021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32265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3E0C391-E07B-47A4-B9A8-DB8B4A6AD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41" y="1023388"/>
            <a:ext cx="2469941" cy="18349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758CD1-28F5-425B-9480-268B27F68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41" y="3125637"/>
            <a:ext cx="2469940" cy="18349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9A56B1-35F3-44BB-80EF-AEACEEFD9E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7585" y="1158935"/>
            <a:ext cx="3062152" cy="16144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69AB60-4DC2-4A09-A84A-008DA17E5CF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358" y="3152403"/>
            <a:ext cx="3053475" cy="17695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04E0D5-4390-4C23-A929-3A1915DAC22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2164" y="1291680"/>
            <a:ext cx="3062152" cy="14566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75230C-8BE9-4936-9738-01470A0629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7949" y="3224729"/>
            <a:ext cx="3062152" cy="145255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BE1243C7-55E8-41C1-B8B1-C180E3B811F5}"/>
              </a:ext>
            </a:extLst>
          </p:cNvPr>
          <p:cNvSpPr/>
          <p:nvPr/>
        </p:nvSpPr>
        <p:spPr>
          <a:xfrm>
            <a:off x="9286897" y="2540723"/>
            <a:ext cx="411843" cy="257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075C3DB-8015-43C6-B680-9EEBC91EC91B}"/>
              </a:ext>
            </a:extLst>
          </p:cNvPr>
          <p:cNvSpPr/>
          <p:nvPr/>
        </p:nvSpPr>
        <p:spPr>
          <a:xfrm>
            <a:off x="9388259" y="4476468"/>
            <a:ext cx="411843" cy="257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A4D42F65-9767-4707-B825-2C39330FA10D}"/>
              </a:ext>
            </a:extLst>
          </p:cNvPr>
          <p:cNvSpPr txBox="1">
            <a:spLocks/>
          </p:cNvSpPr>
          <p:nvPr/>
        </p:nvSpPr>
        <p:spPr bwMode="auto">
          <a:xfrm>
            <a:off x="0" y="5096358"/>
            <a:ext cx="9893807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2060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02060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060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rgbClr val="002060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Flatness of every Cooling Plate was measured with Laser VR Keyence microscope in July 2021 before and after the gluing with the Al-CF adaptor (from MB)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Plate flatness measured to between 120 µm and 200 µm both for single Cooling Plates as for Cooling Plate + Al-CF Adaptor assemblies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400" kern="0" dirty="0">
                <a:solidFill>
                  <a:schemeClr val="tx1"/>
                </a:solidFill>
                <a:cs typeface="Calibri" panose="020F0502020204030204" pitchFamily="34" charset="0"/>
              </a:rPr>
              <a:t>All the assemblies were stored in a cupboard in a lab with no thermal/humidity control from July to October, with temperatures from +18°C to +35°C, as the lab air-conditioning was off (due Covid reasons)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7C20C3B-7662-44BC-A278-40EEE9259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04800"/>
            <a:ext cx="7264400" cy="609600"/>
          </a:xfrm>
        </p:spPr>
        <p:txBody>
          <a:bodyPr/>
          <a:lstStyle/>
          <a:p>
            <a:r>
              <a:rPr lang="en-US" sz="2000" dirty="0"/>
              <a:t>Al-CF Anomalies – </a:t>
            </a:r>
            <a:br>
              <a:rPr lang="en-US" sz="2000" dirty="0"/>
            </a:br>
            <a:r>
              <a:rPr lang="en-US" sz="2000" dirty="0"/>
              <a:t>TBPS Ring Production – 2021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77247697"/>
      </p:ext>
    </p:extLst>
  </p:cSld>
  <p:clrMapOvr>
    <a:masterClrMapping/>
  </p:clrMapOvr>
</p:sld>
</file>

<file path=ppt/theme/theme1.xml><?xml version="1.0" encoding="utf-8"?>
<a:theme xmlns:a="http://schemas.openxmlformats.org/drawingml/2006/main" name="CMSpresentatio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MSpresentatio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MS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42E0D0CBCC55478FD692B9EC62BDD5" ma:contentTypeVersion="0" ma:contentTypeDescription="Create a new document." ma:contentTypeScope="" ma:versionID="a0c0a90de52ff305cdb07ac71495199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D01BE5-01B9-4EA9-A78A-B44659A31B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452AC7-B6DF-4012-84A2-753ECB828FA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E2DDC00-411E-43BA-909F-555064FD61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111872</TotalTime>
  <Words>1962</Words>
  <Application>Microsoft Office PowerPoint</Application>
  <PresentationFormat>A4 Paper (210x297 mm)</PresentationFormat>
  <Paragraphs>186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Arial Rounded MT Bold</vt:lpstr>
      <vt:lpstr>Calibri</vt:lpstr>
      <vt:lpstr>Calibri Light</vt:lpstr>
      <vt:lpstr>Century Gothic</vt:lpstr>
      <vt:lpstr>Comic Sans MS</vt:lpstr>
      <vt:lpstr>Times New Roman</vt:lpstr>
      <vt:lpstr>Wingdings</vt:lpstr>
      <vt:lpstr>CMSpresentation</vt:lpstr>
      <vt:lpstr>file:///\\lyonas2\home\meca\schibler\CMS%20TEDD\1.CAO\2019-11\Full%20TEDD%20Assembly%20-%20par%20product\AAA_Full_TEDD_Assembly_ByProduct.CATProduct</vt:lpstr>
      <vt:lpstr>PowerPoint Presentation</vt:lpstr>
      <vt:lpstr>Introduction –  CMS – Outer Tracker Description</vt:lpstr>
      <vt:lpstr>Introduction –  CMS – Outer Tracker Description</vt:lpstr>
      <vt:lpstr>Introduction –  Al-CF components inside the Outer Tracker</vt:lpstr>
      <vt:lpstr>PowerPoint Presentation</vt:lpstr>
      <vt:lpstr>Al-CF Anomalies –  Al-CF Material</vt:lpstr>
      <vt:lpstr>Al-CF Anomalies –  TBPS Ring Prototyping -2019</vt:lpstr>
      <vt:lpstr>Al-CF Anomalies –  TBPS Ring Production – 2021</vt:lpstr>
      <vt:lpstr>Al-CF Anomalies –  TBPS Ring Production – 2021</vt:lpstr>
      <vt:lpstr>Al-CF Anomalies –  TBPS Ring Production – 2021</vt:lpstr>
      <vt:lpstr>PowerPoint Presentation</vt:lpstr>
      <vt:lpstr>Al-CF Investigation –  Al-CF behavior</vt:lpstr>
      <vt:lpstr>Al-CF Investigation –  Al-CF behavior</vt:lpstr>
      <vt:lpstr>Al-CF Investigation –  Al-CF behavior</vt:lpstr>
      <vt:lpstr>Al-CF Investigation –  Al-CF behavior</vt:lpstr>
      <vt:lpstr>Al-CF Investigation –  Material Inspection</vt:lpstr>
      <vt:lpstr>Al-CF Investigation –  Coating Measurements</vt:lpstr>
      <vt:lpstr>Al-CF Investigation –  Coating Measurements</vt:lpstr>
      <vt:lpstr>PowerPoint Presentation</vt:lpstr>
      <vt:lpstr>Ring Production –  Ring Assembly Building </vt:lpstr>
      <vt:lpstr>Ring Production –  Ring L1-47° </vt:lpstr>
      <vt:lpstr>Ring Production –  Ring L2-68° </vt:lpstr>
      <vt:lpstr>PowerPoint Presentation</vt:lpstr>
      <vt:lpstr>PowerPoint Presentation</vt:lpstr>
      <vt:lpstr>PowerPoint Presentation</vt:lpstr>
      <vt:lpstr>Al-CF behavior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Tracker Mechanics</dc:title>
  <dc:creator>Antti.Onnela@cern.ch</dc:creator>
  <cp:lastModifiedBy>Pierre Rose</cp:lastModifiedBy>
  <cp:revision>1961</cp:revision>
  <cp:lastPrinted>2020-03-04T16:59:36Z</cp:lastPrinted>
  <dcterms:created xsi:type="dcterms:W3CDTF">2002-06-04T07:06:59Z</dcterms:created>
  <dcterms:modified xsi:type="dcterms:W3CDTF">2022-06-08T22:23:23Z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0x0101002142E0D0CBCC55478FD692B9EC62BDD5</vt:lpwstr>
  </property>
</Properties>
</file>