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9" r:id="rId4"/>
    <p:sldId id="258" r:id="rId5"/>
    <p:sldId id="260" r:id="rId6"/>
    <p:sldId id="262" r:id="rId7"/>
    <p:sldId id="263" r:id="rId8"/>
    <p:sldId id="264" r:id="rId9"/>
    <p:sldId id="269" r:id="rId10"/>
    <p:sldId id="270" r:id="rId11"/>
    <p:sldId id="265" r:id="rId12"/>
    <p:sldId id="266" r:id="rId13"/>
    <p:sldId id="267" r:id="rId14"/>
    <p:sldId id="268" r:id="rId15"/>
    <p:sldId id="261" r:id="rId16"/>
    <p:sldId id="271" r:id="rId17"/>
    <p:sldId id="272" r:id="rId18"/>
  </p:sldIdLst>
  <p:sldSz cx="12192000" cy="6858000"/>
  <p:notesSz cx="6858000" cy="9144000"/>
  <p:defaultText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48"/>
      </p:cViewPr>
      <p:guideLst/>
    </p:cSldViewPr>
  </p:slideViewPr>
  <p:notesTextViewPr>
    <p:cViewPr>
      <p:scale>
        <a:sx n="1" d="1"/>
        <a:sy n="1" d="1"/>
      </p:scale>
      <p:origin x="0" y="0"/>
    </p:cViewPr>
  </p:notesTextViewPr>
  <p:notesViewPr>
    <p:cSldViewPr snapToGrid="0">
      <p:cViewPr varScale="1">
        <p:scale>
          <a:sx n="65" d="100"/>
          <a:sy n="65" d="100"/>
        </p:scale>
        <p:origin x="3154"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b-NO"/>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43B506-0A69-4CA5-B355-79ECBFE7AF1E}" type="datetimeFigureOut">
              <a:rPr lang="nb-NO" smtClean="0"/>
              <a:t>10.06.2022</a:t>
            </a:fld>
            <a:endParaRPr lang="nb-NO"/>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b-NO"/>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b-NO"/>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620AA2-9575-49A7-9899-3FFAA8F12D99}" type="slidenum">
              <a:rPr lang="nb-NO" smtClean="0"/>
              <a:t>‹#›</a:t>
            </a:fld>
            <a:endParaRPr lang="nb-NO"/>
          </a:p>
        </p:txBody>
      </p:sp>
    </p:spTree>
    <p:extLst>
      <p:ext uri="{BB962C8B-B14F-4D97-AF65-F5344CB8AC3E}">
        <p14:creationId xmlns:p14="http://schemas.microsoft.com/office/powerpoint/2010/main" val="11528354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b-NO"/>
          </a:p>
        </p:txBody>
      </p:sp>
      <p:sp>
        <p:nvSpPr>
          <p:cNvPr id="4" name="Slide Number Placeholder 3"/>
          <p:cNvSpPr>
            <a:spLocks noGrp="1"/>
          </p:cNvSpPr>
          <p:nvPr>
            <p:ph type="sldNum" sz="quarter" idx="5"/>
          </p:nvPr>
        </p:nvSpPr>
        <p:spPr/>
        <p:txBody>
          <a:bodyPr/>
          <a:lstStyle/>
          <a:p>
            <a:fld id="{4B620AA2-9575-49A7-9899-3FFAA8F12D99}" type="slidenum">
              <a:rPr lang="nb-NO" smtClean="0"/>
              <a:t>1</a:t>
            </a:fld>
            <a:endParaRPr lang="nb-NO"/>
          </a:p>
        </p:txBody>
      </p:sp>
    </p:spTree>
    <p:extLst>
      <p:ext uri="{BB962C8B-B14F-4D97-AF65-F5344CB8AC3E}">
        <p14:creationId xmlns:p14="http://schemas.microsoft.com/office/powerpoint/2010/main" val="202618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3061C-7CFD-4D78-9EC2-930B8F23242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b-NO"/>
          </a:p>
        </p:txBody>
      </p:sp>
      <p:sp>
        <p:nvSpPr>
          <p:cNvPr id="3" name="Subtitle 2">
            <a:extLst>
              <a:ext uri="{FF2B5EF4-FFF2-40B4-BE49-F238E27FC236}">
                <a16:creationId xmlns:a16="http://schemas.microsoft.com/office/drawing/2014/main" id="{80296586-FEDE-46E5-ACCA-8657B87990E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b-NO"/>
          </a:p>
        </p:txBody>
      </p:sp>
      <p:sp>
        <p:nvSpPr>
          <p:cNvPr id="4" name="Date Placeholder 3">
            <a:extLst>
              <a:ext uri="{FF2B5EF4-FFF2-40B4-BE49-F238E27FC236}">
                <a16:creationId xmlns:a16="http://schemas.microsoft.com/office/drawing/2014/main" id="{113A5A0C-17D8-4442-8108-5FA71E9E3FE2}"/>
              </a:ext>
            </a:extLst>
          </p:cNvPr>
          <p:cNvSpPr>
            <a:spLocks noGrp="1"/>
          </p:cNvSpPr>
          <p:nvPr>
            <p:ph type="dt" sz="half" idx="10"/>
          </p:nvPr>
        </p:nvSpPr>
        <p:spPr/>
        <p:txBody>
          <a:bodyPr/>
          <a:lstStyle/>
          <a:p>
            <a:r>
              <a:rPr lang="nb-NO"/>
              <a:t>10.06.2022</a:t>
            </a:r>
          </a:p>
        </p:txBody>
      </p:sp>
      <p:sp>
        <p:nvSpPr>
          <p:cNvPr id="5" name="Footer Placeholder 4">
            <a:extLst>
              <a:ext uri="{FF2B5EF4-FFF2-40B4-BE49-F238E27FC236}">
                <a16:creationId xmlns:a16="http://schemas.microsoft.com/office/drawing/2014/main" id="{E01C34A8-8D17-4F26-AE24-B6F17A9FBEC8}"/>
              </a:ext>
            </a:extLst>
          </p:cNvPr>
          <p:cNvSpPr>
            <a:spLocks noGrp="1"/>
          </p:cNvSpPr>
          <p:nvPr>
            <p:ph type="ftr" sz="quarter" idx="11"/>
          </p:nvPr>
        </p:nvSpPr>
        <p:spPr/>
        <p:txBody>
          <a:bodyPr/>
          <a:lstStyle/>
          <a:p>
            <a:r>
              <a:rPr lang="nb-NO"/>
              <a:t>Luca Contiero (NTNU - CERN)</a:t>
            </a:r>
          </a:p>
        </p:txBody>
      </p:sp>
      <p:sp>
        <p:nvSpPr>
          <p:cNvPr id="6" name="Slide Number Placeholder 5">
            <a:extLst>
              <a:ext uri="{FF2B5EF4-FFF2-40B4-BE49-F238E27FC236}">
                <a16:creationId xmlns:a16="http://schemas.microsoft.com/office/drawing/2014/main" id="{F2470FDF-568F-4AC5-B549-392F6704CBC2}"/>
              </a:ext>
            </a:extLst>
          </p:cNvPr>
          <p:cNvSpPr>
            <a:spLocks noGrp="1"/>
          </p:cNvSpPr>
          <p:nvPr>
            <p:ph type="sldNum" sz="quarter" idx="12"/>
          </p:nvPr>
        </p:nvSpPr>
        <p:spPr/>
        <p:txBody>
          <a:bodyPr/>
          <a:lstStyle/>
          <a:p>
            <a:fld id="{675F8F08-688A-4EE7-B6B6-E3435BB47A49}" type="slidenum">
              <a:rPr lang="nb-NO" smtClean="0"/>
              <a:t>‹#›</a:t>
            </a:fld>
            <a:endParaRPr lang="nb-NO"/>
          </a:p>
        </p:txBody>
      </p:sp>
    </p:spTree>
    <p:extLst>
      <p:ext uri="{BB962C8B-B14F-4D97-AF65-F5344CB8AC3E}">
        <p14:creationId xmlns:p14="http://schemas.microsoft.com/office/powerpoint/2010/main" val="2103716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4B82B-5968-4C5F-9499-44D49EC36B65}"/>
              </a:ext>
            </a:extLst>
          </p:cNvPr>
          <p:cNvSpPr>
            <a:spLocks noGrp="1"/>
          </p:cNvSpPr>
          <p:nvPr>
            <p:ph type="title"/>
          </p:nvPr>
        </p:nvSpPr>
        <p:spPr/>
        <p:txBody>
          <a:bodyPr/>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B0DE2A6F-EA10-4D40-AA4F-87BE8DC1FD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B4B693F5-BA6E-47AE-9E19-DC6D1B0DCC8F}"/>
              </a:ext>
            </a:extLst>
          </p:cNvPr>
          <p:cNvSpPr>
            <a:spLocks noGrp="1"/>
          </p:cNvSpPr>
          <p:nvPr>
            <p:ph type="dt" sz="half" idx="10"/>
          </p:nvPr>
        </p:nvSpPr>
        <p:spPr/>
        <p:txBody>
          <a:bodyPr/>
          <a:lstStyle/>
          <a:p>
            <a:r>
              <a:rPr lang="nb-NO"/>
              <a:t>10.06.2022</a:t>
            </a:r>
          </a:p>
        </p:txBody>
      </p:sp>
      <p:sp>
        <p:nvSpPr>
          <p:cNvPr id="5" name="Footer Placeholder 4">
            <a:extLst>
              <a:ext uri="{FF2B5EF4-FFF2-40B4-BE49-F238E27FC236}">
                <a16:creationId xmlns:a16="http://schemas.microsoft.com/office/drawing/2014/main" id="{19D61993-29A9-4C9C-A81B-7506A9CAFC66}"/>
              </a:ext>
            </a:extLst>
          </p:cNvPr>
          <p:cNvSpPr>
            <a:spLocks noGrp="1"/>
          </p:cNvSpPr>
          <p:nvPr>
            <p:ph type="ftr" sz="quarter" idx="11"/>
          </p:nvPr>
        </p:nvSpPr>
        <p:spPr/>
        <p:txBody>
          <a:bodyPr/>
          <a:lstStyle/>
          <a:p>
            <a:r>
              <a:rPr lang="nb-NO"/>
              <a:t>Luca Contiero (NTNU - CERN)</a:t>
            </a:r>
          </a:p>
        </p:txBody>
      </p:sp>
      <p:sp>
        <p:nvSpPr>
          <p:cNvPr id="6" name="Slide Number Placeholder 5">
            <a:extLst>
              <a:ext uri="{FF2B5EF4-FFF2-40B4-BE49-F238E27FC236}">
                <a16:creationId xmlns:a16="http://schemas.microsoft.com/office/drawing/2014/main" id="{7CB6C51F-C896-469B-8EB8-DC63094BAA9C}"/>
              </a:ext>
            </a:extLst>
          </p:cNvPr>
          <p:cNvSpPr>
            <a:spLocks noGrp="1"/>
          </p:cNvSpPr>
          <p:nvPr>
            <p:ph type="sldNum" sz="quarter" idx="12"/>
          </p:nvPr>
        </p:nvSpPr>
        <p:spPr/>
        <p:txBody>
          <a:bodyPr/>
          <a:lstStyle/>
          <a:p>
            <a:fld id="{675F8F08-688A-4EE7-B6B6-E3435BB47A49}" type="slidenum">
              <a:rPr lang="nb-NO" smtClean="0"/>
              <a:t>‹#›</a:t>
            </a:fld>
            <a:endParaRPr lang="nb-NO"/>
          </a:p>
        </p:txBody>
      </p:sp>
    </p:spTree>
    <p:extLst>
      <p:ext uri="{BB962C8B-B14F-4D97-AF65-F5344CB8AC3E}">
        <p14:creationId xmlns:p14="http://schemas.microsoft.com/office/powerpoint/2010/main" val="30086897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74504EC-C9D6-4FD9-A0A3-D10A172D6B2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b-NO"/>
          </a:p>
        </p:txBody>
      </p:sp>
      <p:sp>
        <p:nvSpPr>
          <p:cNvPr id="3" name="Vertical Text Placeholder 2">
            <a:extLst>
              <a:ext uri="{FF2B5EF4-FFF2-40B4-BE49-F238E27FC236}">
                <a16:creationId xmlns:a16="http://schemas.microsoft.com/office/drawing/2014/main" id="{2C24785D-4D28-40DD-9C50-6BBFD3651AB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6232E451-E5B3-474E-BD9D-D969C008D65B}"/>
              </a:ext>
            </a:extLst>
          </p:cNvPr>
          <p:cNvSpPr>
            <a:spLocks noGrp="1"/>
          </p:cNvSpPr>
          <p:nvPr>
            <p:ph type="dt" sz="half" idx="10"/>
          </p:nvPr>
        </p:nvSpPr>
        <p:spPr/>
        <p:txBody>
          <a:bodyPr/>
          <a:lstStyle/>
          <a:p>
            <a:r>
              <a:rPr lang="nb-NO"/>
              <a:t>10.06.2022</a:t>
            </a:r>
          </a:p>
        </p:txBody>
      </p:sp>
      <p:sp>
        <p:nvSpPr>
          <p:cNvPr id="5" name="Footer Placeholder 4">
            <a:extLst>
              <a:ext uri="{FF2B5EF4-FFF2-40B4-BE49-F238E27FC236}">
                <a16:creationId xmlns:a16="http://schemas.microsoft.com/office/drawing/2014/main" id="{CFA252ED-1DB3-4B66-BB84-DA45869A49CD}"/>
              </a:ext>
            </a:extLst>
          </p:cNvPr>
          <p:cNvSpPr>
            <a:spLocks noGrp="1"/>
          </p:cNvSpPr>
          <p:nvPr>
            <p:ph type="ftr" sz="quarter" idx="11"/>
          </p:nvPr>
        </p:nvSpPr>
        <p:spPr/>
        <p:txBody>
          <a:bodyPr/>
          <a:lstStyle/>
          <a:p>
            <a:r>
              <a:rPr lang="nb-NO"/>
              <a:t>Luca Contiero (NTNU - CERN)</a:t>
            </a:r>
          </a:p>
        </p:txBody>
      </p:sp>
      <p:sp>
        <p:nvSpPr>
          <p:cNvPr id="6" name="Slide Number Placeholder 5">
            <a:extLst>
              <a:ext uri="{FF2B5EF4-FFF2-40B4-BE49-F238E27FC236}">
                <a16:creationId xmlns:a16="http://schemas.microsoft.com/office/drawing/2014/main" id="{41C23501-3012-4A20-92AB-8106FC309D1C}"/>
              </a:ext>
            </a:extLst>
          </p:cNvPr>
          <p:cNvSpPr>
            <a:spLocks noGrp="1"/>
          </p:cNvSpPr>
          <p:nvPr>
            <p:ph type="sldNum" sz="quarter" idx="12"/>
          </p:nvPr>
        </p:nvSpPr>
        <p:spPr/>
        <p:txBody>
          <a:bodyPr/>
          <a:lstStyle/>
          <a:p>
            <a:fld id="{675F8F08-688A-4EE7-B6B6-E3435BB47A49}" type="slidenum">
              <a:rPr lang="nb-NO" smtClean="0"/>
              <a:t>‹#›</a:t>
            </a:fld>
            <a:endParaRPr lang="nb-NO"/>
          </a:p>
        </p:txBody>
      </p:sp>
    </p:spTree>
    <p:extLst>
      <p:ext uri="{BB962C8B-B14F-4D97-AF65-F5344CB8AC3E}">
        <p14:creationId xmlns:p14="http://schemas.microsoft.com/office/powerpoint/2010/main" val="7242251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DAC01D-4494-4247-A688-EC4A400333D9}"/>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E4D45E5B-1522-4CFF-A226-EC1535BFA1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0EEFF0C7-BD29-4C06-9036-E84DA727AC2A}"/>
              </a:ext>
            </a:extLst>
          </p:cNvPr>
          <p:cNvSpPr>
            <a:spLocks noGrp="1"/>
          </p:cNvSpPr>
          <p:nvPr>
            <p:ph type="dt" sz="half" idx="10"/>
          </p:nvPr>
        </p:nvSpPr>
        <p:spPr/>
        <p:txBody>
          <a:bodyPr/>
          <a:lstStyle/>
          <a:p>
            <a:r>
              <a:rPr lang="nb-NO"/>
              <a:t>10.06.2022</a:t>
            </a:r>
          </a:p>
        </p:txBody>
      </p:sp>
      <p:sp>
        <p:nvSpPr>
          <p:cNvPr id="5" name="Footer Placeholder 4">
            <a:extLst>
              <a:ext uri="{FF2B5EF4-FFF2-40B4-BE49-F238E27FC236}">
                <a16:creationId xmlns:a16="http://schemas.microsoft.com/office/drawing/2014/main" id="{9DF1950E-371E-439C-9324-BCF88AF0CC67}"/>
              </a:ext>
            </a:extLst>
          </p:cNvPr>
          <p:cNvSpPr>
            <a:spLocks noGrp="1"/>
          </p:cNvSpPr>
          <p:nvPr>
            <p:ph type="ftr" sz="quarter" idx="11"/>
          </p:nvPr>
        </p:nvSpPr>
        <p:spPr/>
        <p:txBody>
          <a:bodyPr/>
          <a:lstStyle/>
          <a:p>
            <a:r>
              <a:rPr lang="nb-NO"/>
              <a:t>Luca Contiero (NTNU - CERN)</a:t>
            </a:r>
          </a:p>
        </p:txBody>
      </p:sp>
      <p:sp>
        <p:nvSpPr>
          <p:cNvPr id="6" name="Slide Number Placeholder 5">
            <a:extLst>
              <a:ext uri="{FF2B5EF4-FFF2-40B4-BE49-F238E27FC236}">
                <a16:creationId xmlns:a16="http://schemas.microsoft.com/office/drawing/2014/main" id="{0BF88769-4CA4-4A84-89B4-361A792643DE}"/>
              </a:ext>
            </a:extLst>
          </p:cNvPr>
          <p:cNvSpPr>
            <a:spLocks noGrp="1"/>
          </p:cNvSpPr>
          <p:nvPr>
            <p:ph type="sldNum" sz="quarter" idx="12"/>
          </p:nvPr>
        </p:nvSpPr>
        <p:spPr/>
        <p:txBody>
          <a:bodyPr/>
          <a:lstStyle/>
          <a:p>
            <a:fld id="{675F8F08-688A-4EE7-B6B6-E3435BB47A49}" type="slidenum">
              <a:rPr lang="nb-NO" smtClean="0"/>
              <a:t>‹#›</a:t>
            </a:fld>
            <a:endParaRPr lang="nb-NO"/>
          </a:p>
        </p:txBody>
      </p:sp>
    </p:spTree>
    <p:extLst>
      <p:ext uri="{BB962C8B-B14F-4D97-AF65-F5344CB8AC3E}">
        <p14:creationId xmlns:p14="http://schemas.microsoft.com/office/powerpoint/2010/main" val="7841986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B826E-7123-4990-8D6E-FA650F0E8BB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b-NO"/>
          </a:p>
        </p:txBody>
      </p:sp>
      <p:sp>
        <p:nvSpPr>
          <p:cNvPr id="3" name="Text Placeholder 2">
            <a:extLst>
              <a:ext uri="{FF2B5EF4-FFF2-40B4-BE49-F238E27FC236}">
                <a16:creationId xmlns:a16="http://schemas.microsoft.com/office/drawing/2014/main" id="{7CD43DE7-D705-4B00-B45A-A09BF3E114A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5B8F9C-3BD5-4103-85E1-034C80BEB5C1}"/>
              </a:ext>
            </a:extLst>
          </p:cNvPr>
          <p:cNvSpPr>
            <a:spLocks noGrp="1"/>
          </p:cNvSpPr>
          <p:nvPr>
            <p:ph type="dt" sz="half" idx="10"/>
          </p:nvPr>
        </p:nvSpPr>
        <p:spPr/>
        <p:txBody>
          <a:bodyPr/>
          <a:lstStyle/>
          <a:p>
            <a:r>
              <a:rPr lang="nb-NO"/>
              <a:t>10.06.2022</a:t>
            </a:r>
          </a:p>
        </p:txBody>
      </p:sp>
      <p:sp>
        <p:nvSpPr>
          <p:cNvPr id="5" name="Footer Placeholder 4">
            <a:extLst>
              <a:ext uri="{FF2B5EF4-FFF2-40B4-BE49-F238E27FC236}">
                <a16:creationId xmlns:a16="http://schemas.microsoft.com/office/drawing/2014/main" id="{2B9DE925-770D-4D6A-BBD5-C79FBE75A54F}"/>
              </a:ext>
            </a:extLst>
          </p:cNvPr>
          <p:cNvSpPr>
            <a:spLocks noGrp="1"/>
          </p:cNvSpPr>
          <p:nvPr>
            <p:ph type="ftr" sz="quarter" idx="11"/>
          </p:nvPr>
        </p:nvSpPr>
        <p:spPr/>
        <p:txBody>
          <a:bodyPr/>
          <a:lstStyle/>
          <a:p>
            <a:r>
              <a:rPr lang="nb-NO"/>
              <a:t>Luca Contiero (NTNU - CERN)</a:t>
            </a:r>
          </a:p>
        </p:txBody>
      </p:sp>
      <p:sp>
        <p:nvSpPr>
          <p:cNvPr id="6" name="Slide Number Placeholder 5">
            <a:extLst>
              <a:ext uri="{FF2B5EF4-FFF2-40B4-BE49-F238E27FC236}">
                <a16:creationId xmlns:a16="http://schemas.microsoft.com/office/drawing/2014/main" id="{C61A459B-CFCC-4111-816D-6714568C01B0}"/>
              </a:ext>
            </a:extLst>
          </p:cNvPr>
          <p:cNvSpPr>
            <a:spLocks noGrp="1"/>
          </p:cNvSpPr>
          <p:nvPr>
            <p:ph type="sldNum" sz="quarter" idx="12"/>
          </p:nvPr>
        </p:nvSpPr>
        <p:spPr/>
        <p:txBody>
          <a:bodyPr/>
          <a:lstStyle/>
          <a:p>
            <a:fld id="{675F8F08-688A-4EE7-B6B6-E3435BB47A49}" type="slidenum">
              <a:rPr lang="nb-NO" smtClean="0"/>
              <a:t>‹#›</a:t>
            </a:fld>
            <a:endParaRPr lang="nb-NO"/>
          </a:p>
        </p:txBody>
      </p:sp>
    </p:spTree>
    <p:extLst>
      <p:ext uri="{BB962C8B-B14F-4D97-AF65-F5344CB8AC3E}">
        <p14:creationId xmlns:p14="http://schemas.microsoft.com/office/powerpoint/2010/main" val="2535664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742000-9526-4EF3-9012-9D2700D488BF}"/>
              </a:ext>
            </a:extLst>
          </p:cNvPr>
          <p:cNvSpPr>
            <a:spLocks noGrp="1"/>
          </p:cNvSpPr>
          <p:nvPr>
            <p:ph type="title"/>
          </p:nvPr>
        </p:nvSpPr>
        <p:spPr/>
        <p:txBody>
          <a:bodyPr/>
          <a:lstStyle/>
          <a:p>
            <a:r>
              <a:rPr lang="en-US"/>
              <a:t>Click to edit Master title style</a:t>
            </a:r>
            <a:endParaRPr lang="nb-NO"/>
          </a:p>
        </p:txBody>
      </p:sp>
      <p:sp>
        <p:nvSpPr>
          <p:cNvPr id="3" name="Content Placeholder 2">
            <a:extLst>
              <a:ext uri="{FF2B5EF4-FFF2-40B4-BE49-F238E27FC236}">
                <a16:creationId xmlns:a16="http://schemas.microsoft.com/office/drawing/2014/main" id="{CC8D19FB-66A2-4980-A349-6695A846384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Content Placeholder 3">
            <a:extLst>
              <a:ext uri="{FF2B5EF4-FFF2-40B4-BE49-F238E27FC236}">
                <a16:creationId xmlns:a16="http://schemas.microsoft.com/office/drawing/2014/main" id="{EDBF2AB8-E783-4F08-8849-2D7D4B57E8D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Date Placeholder 4">
            <a:extLst>
              <a:ext uri="{FF2B5EF4-FFF2-40B4-BE49-F238E27FC236}">
                <a16:creationId xmlns:a16="http://schemas.microsoft.com/office/drawing/2014/main" id="{3C77A8E0-096B-4812-A934-6D2FC58F3A33}"/>
              </a:ext>
            </a:extLst>
          </p:cNvPr>
          <p:cNvSpPr>
            <a:spLocks noGrp="1"/>
          </p:cNvSpPr>
          <p:nvPr>
            <p:ph type="dt" sz="half" idx="10"/>
          </p:nvPr>
        </p:nvSpPr>
        <p:spPr/>
        <p:txBody>
          <a:bodyPr/>
          <a:lstStyle/>
          <a:p>
            <a:r>
              <a:rPr lang="nb-NO"/>
              <a:t>10.06.2022</a:t>
            </a:r>
          </a:p>
        </p:txBody>
      </p:sp>
      <p:sp>
        <p:nvSpPr>
          <p:cNvPr id="6" name="Footer Placeholder 5">
            <a:extLst>
              <a:ext uri="{FF2B5EF4-FFF2-40B4-BE49-F238E27FC236}">
                <a16:creationId xmlns:a16="http://schemas.microsoft.com/office/drawing/2014/main" id="{EDE9022C-31AB-4ADF-AEC0-8677ECA09353}"/>
              </a:ext>
            </a:extLst>
          </p:cNvPr>
          <p:cNvSpPr>
            <a:spLocks noGrp="1"/>
          </p:cNvSpPr>
          <p:nvPr>
            <p:ph type="ftr" sz="quarter" idx="11"/>
          </p:nvPr>
        </p:nvSpPr>
        <p:spPr/>
        <p:txBody>
          <a:bodyPr/>
          <a:lstStyle/>
          <a:p>
            <a:r>
              <a:rPr lang="nb-NO"/>
              <a:t>Luca Contiero (NTNU - CERN)</a:t>
            </a:r>
          </a:p>
        </p:txBody>
      </p:sp>
      <p:sp>
        <p:nvSpPr>
          <p:cNvPr id="7" name="Slide Number Placeholder 6">
            <a:extLst>
              <a:ext uri="{FF2B5EF4-FFF2-40B4-BE49-F238E27FC236}">
                <a16:creationId xmlns:a16="http://schemas.microsoft.com/office/drawing/2014/main" id="{9046010D-C8F8-4D74-8D4B-F789C7DCA9DF}"/>
              </a:ext>
            </a:extLst>
          </p:cNvPr>
          <p:cNvSpPr>
            <a:spLocks noGrp="1"/>
          </p:cNvSpPr>
          <p:nvPr>
            <p:ph type="sldNum" sz="quarter" idx="12"/>
          </p:nvPr>
        </p:nvSpPr>
        <p:spPr/>
        <p:txBody>
          <a:bodyPr/>
          <a:lstStyle/>
          <a:p>
            <a:fld id="{675F8F08-688A-4EE7-B6B6-E3435BB47A49}" type="slidenum">
              <a:rPr lang="nb-NO" smtClean="0"/>
              <a:t>‹#›</a:t>
            </a:fld>
            <a:endParaRPr lang="nb-NO"/>
          </a:p>
        </p:txBody>
      </p:sp>
    </p:spTree>
    <p:extLst>
      <p:ext uri="{BB962C8B-B14F-4D97-AF65-F5344CB8AC3E}">
        <p14:creationId xmlns:p14="http://schemas.microsoft.com/office/powerpoint/2010/main" val="548842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85A25-851B-44A7-B782-91ABCBB21991}"/>
              </a:ext>
            </a:extLst>
          </p:cNvPr>
          <p:cNvSpPr>
            <a:spLocks noGrp="1"/>
          </p:cNvSpPr>
          <p:nvPr>
            <p:ph type="title"/>
          </p:nvPr>
        </p:nvSpPr>
        <p:spPr>
          <a:xfrm>
            <a:off x="839788" y="365125"/>
            <a:ext cx="10515600" cy="1325563"/>
          </a:xfrm>
        </p:spPr>
        <p:txBody>
          <a:bodyPr/>
          <a:lstStyle/>
          <a:p>
            <a:r>
              <a:rPr lang="en-US"/>
              <a:t>Click to edit Master title style</a:t>
            </a:r>
            <a:endParaRPr lang="nb-NO"/>
          </a:p>
        </p:txBody>
      </p:sp>
      <p:sp>
        <p:nvSpPr>
          <p:cNvPr id="3" name="Text Placeholder 2">
            <a:extLst>
              <a:ext uri="{FF2B5EF4-FFF2-40B4-BE49-F238E27FC236}">
                <a16:creationId xmlns:a16="http://schemas.microsoft.com/office/drawing/2014/main" id="{0AC2B680-7C19-4CF2-856E-8779E1D32B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AA11D64-9EB1-4A49-BF32-C71F8B906B8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5" name="Text Placeholder 4">
            <a:extLst>
              <a:ext uri="{FF2B5EF4-FFF2-40B4-BE49-F238E27FC236}">
                <a16:creationId xmlns:a16="http://schemas.microsoft.com/office/drawing/2014/main" id="{EC4AE748-01FE-43E8-B034-53A9D1BCBF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6967547-A9E9-4368-A380-49FD264FACD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7" name="Date Placeholder 6">
            <a:extLst>
              <a:ext uri="{FF2B5EF4-FFF2-40B4-BE49-F238E27FC236}">
                <a16:creationId xmlns:a16="http://schemas.microsoft.com/office/drawing/2014/main" id="{BFDC72BE-DF90-4F4A-9A83-D2E6933CEAD4}"/>
              </a:ext>
            </a:extLst>
          </p:cNvPr>
          <p:cNvSpPr>
            <a:spLocks noGrp="1"/>
          </p:cNvSpPr>
          <p:nvPr>
            <p:ph type="dt" sz="half" idx="10"/>
          </p:nvPr>
        </p:nvSpPr>
        <p:spPr/>
        <p:txBody>
          <a:bodyPr/>
          <a:lstStyle/>
          <a:p>
            <a:r>
              <a:rPr lang="nb-NO"/>
              <a:t>10.06.2022</a:t>
            </a:r>
          </a:p>
        </p:txBody>
      </p:sp>
      <p:sp>
        <p:nvSpPr>
          <p:cNvPr id="8" name="Footer Placeholder 7">
            <a:extLst>
              <a:ext uri="{FF2B5EF4-FFF2-40B4-BE49-F238E27FC236}">
                <a16:creationId xmlns:a16="http://schemas.microsoft.com/office/drawing/2014/main" id="{E02202F2-FE37-461F-A25D-01543C63512C}"/>
              </a:ext>
            </a:extLst>
          </p:cNvPr>
          <p:cNvSpPr>
            <a:spLocks noGrp="1"/>
          </p:cNvSpPr>
          <p:nvPr>
            <p:ph type="ftr" sz="quarter" idx="11"/>
          </p:nvPr>
        </p:nvSpPr>
        <p:spPr/>
        <p:txBody>
          <a:bodyPr/>
          <a:lstStyle/>
          <a:p>
            <a:r>
              <a:rPr lang="nb-NO"/>
              <a:t>Luca Contiero (NTNU - CERN)</a:t>
            </a:r>
          </a:p>
        </p:txBody>
      </p:sp>
      <p:sp>
        <p:nvSpPr>
          <p:cNvPr id="9" name="Slide Number Placeholder 8">
            <a:extLst>
              <a:ext uri="{FF2B5EF4-FFF2-40B4-BE49-F238E27FC236}">
                <a16:creationId xmlns:a16="http://schemas.microsoft.com/office/drawing/2014/main" id="{1543983D-A456-40D5-9E85-953F7F4DD486}"/>
              </a:ext>
            </a:extLst>
          </p:cNvPr>
          <p:cNvSpPr>
            <a:spLocks noGrp="1"/>
          </p:cNvSpPr>
          <p:nvPr>
            <p:ph type="sldNum" sz="quarter" idx="12"/>
          </p:nvPr>
        </p:nvSpPr>
        <p:spPr/>
        <p:txBody>
          <a:bodyPr/>
          <a:lstStyle/>
          <a:p>
            <a:fld id="{675F8F08-688A-4EE7-B6B6-E3435BB47A49}" type="slidenum">
              <a:rPr lang="nb-NO" smtClean="0"/>
              <a:t>‹#›</a:t>
            </a:fld>
            <a:endParaRPr lang="nb-NO"/>
          </a:p>
        </p:txBody>
      </p:sp>
    </p:spTree>
    <p:extLst>
      <p:ext uri="{BB962C8B-B14F-4D97-AF65-F5344CB8AC3E}">
        <p14:creationId xmlns:p14="http://schemas.microsoft.com/office/powerpoint/2010/main" val="9637007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0DFB7D-78A5-445A-8268-0FBB90A0616E}"/>
              </a:ext>
            </a:extLst>
          </p:cNvPr>
          <p:cNvSpPr>
            <a:spLocks noGrp="1"/>
          </p:cNvSpPr>
          <p:nvPr>
            <p:ph type="title"/>
          </p:nvPr>
        </p:nvSpPr>
        <p:spPr/>
        <p:txBody>
          <a:bodyPr/>
          <a:lstStyle/>
          <a:p>
            <a:r>
              <a:rPr lang="en-US"/>
              <a:t>Click to edit Master title style</a:t>
            </a:r>
            <a:endParaRPr lang="nb-NO"/>
          </a:p>
        </p:txBody>
      </p:sp>
      <p:sp>
        <p:nvSpPr>
          <p:cNvPr id="3" name="Date Placeholder 2">
            <a:extLst>
              <a:ext uri="{FF2B5EF4-FFF2-40B4-BE49-F238E27FC236}">
                <a16:creationId xmlns:a16="http://schemas.microsoft.com/office/drawing/2014/main" id="{E1C380C4-2ED9-40CB-837C-D419F844F9F6}"/>
              </a:ext>
            </a:extLst>
          </p:cNvPr>
          <p:cNvSpPr>
            <a:spLocks noGrp="1"/>
          </p:cNvSpPr>
          <p:nvPr>
            <p:ph type="dt" sz="half" idx="10"/>
          </p:nvPr>
        </p:nvSpPr>
        <p:spPr/>
        <p:txBody>
          <a:bodyPr/>
          <a:lstStyle/>
          <a:p>
            <a:r>
              <a:rPr lang="nb-NO"/>
              <a:t>10.06.2022</a:t>
            </a:r>
          </a:p>
        </p:txBody>
      </p:sp>
      <p:sp>
        <p:nvSpPr>
          <p:cNvPr id="4" name="Footer Placeholder 3">
            <a:extLst>
              <a:ext uri="{FF2B5EF4-FFF2-40B4-BE49-F238E27FC236}">
                <a16:creationId xmlns:a16="http://schemas.microsoft.com/office/drawing/2014/main" id="{F44E1045-7712-40C1-AE96-03EE56DD60AE}"/>
              </a:ext>
            </a:extLst>
          </p:cNvPr>
          <p:cNvSpPr>
            <a:spLocks noGrp="1"/>
          </p:cNvSpPr>
          <p:nvPr>
            <p:ph type="ftr" sz="quarter" idx="11"/>
          </p:nvPr>
        </p:nvSpPr>
        <p:spPr/>
        <p:txBody>
          <a:bodyPr/>
          <a:lstStyle/>
          <a:p>
            <a:r>
              <a:rPr lang="nb-NO"/>
              <a:t>Luca Contiero (NTNU - CERN)</a:t>
            </a:r>
          </a:p>
        </p:txBody>
      </p:sp>
      <p:sp>
        <p:nvSpPr>
          <p:cNvPr id="5" name="Slide Number Placeholder 4">
            <a:extLst>
              <a:ext uri="{FF2B5EF4-FFF2-40B4-BE49-F238E27FC236}">
                <a16:creationId xmlns:a16="http://schemas.microsoft.com/office/drawing/2014/main" id="{95F55EEC-7B2B-438F-BA99-182CAD883E03}"/>
              </a:ext>
            </a:extLst>
          </p:cNvPr>
          <p:cNvSpPr>
            <a:spLocks noGrp="1"/>
          </p:cNvSpPr>
          <p:nvPr>
            <p:ph type="sldNum" sz="quarter" idx="12"/>
          </p:nvPr>
        </p:nvSpPr>
        <p:spPr/>
        <p:txBody>
          <a:bodyPr/>
          <a:lstStyle/>
          <a:p>
            <a:fld id="{675F8F08-688A-4EE7-B6B6-E3435BB47A49}" type="slidenum">
              <a:rPr lang="nb-NO" smtClean="0"/>
              <a:t>‹#›</a:t>
            </a:fld>
            <a:endParaRPr lang="nb-NO"/>
          </a:p>
        </p:txBody>
      </p:sp>
    </p:spTree>
    <p:extLst>
      <p:ext uri="{BB962C8B-B14F-4D97-AF65-F5344CB8AC3E}">
        <p14:creationId xmlns:p14="http://schemas.microsoft.com/office/powerpoint/2010/main" val="1753500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57F798E-3AB3-40CD-A79F-22968DCA716A}"/>
              </a:ext>
            </a:extLst>
          </p:cNvPr>
          <p:cNvSpPr>
            <a:spLocks noGrp="1"/>
          </p:cNvSpPr>
          <p:nvPr>
            <p:ph type="dt" sz="half" idx="10"/>
          </p:nvPr>
        </p:nvSpPr>
        <p:spPr/>
        <p:txBody>
          <a:bodyPr/>
          <a:lstStyle/>
          <a:p>
            <a:r>
              <a:rPr lang="nb-NO"/>
              <a:t>10.06.2022</a:t>
            </a:r>
          </a:p>
        </p:txBody>
      </p:sp>
      <p:sp>
        <p:nvSpPr>
          <p:cNvPr id="3" name="Footer Placeholder 2">
            <a:extLst>
              <a:ext uri="{FF2B5EF4-FFF2-40B4-BE49-F238E27FC236}">
                <a16:creationId xmlns:a16="http://schemas.microsoft.com/office/drawing/2014/main" id="{A650C3DF-960B-4103-A926-DF7680659789}"/>
              </a:ext>
            </a:extLst>
          </p:cNvPr>
          <p:cNvSpPr>
            <a:spLocks noGrp="1"/>
          </p:cNvSpPr>
          <p:nvPr>
            <p:ph type="ftr" sz="quarter" idx="11"/>
          </p:nvPr>
        </p:nvSpPr>
        <p:spPr/>
        <p:txBody>
          <a:bodyPr/>
          <a:lstStyle/>
          <a:p>
            <a:r>
              <a:rPr lang="nb-NO"/>
              <a:t>Luca Contiero (NTNU - CERN)</a:t>
            </a:r>
          </a:p>
        </p:txBody>
      </p:sp>
      <p:sp>
        <p:nvSpPr>
          <p:cNvPr id="4" name="Slide Number Placeholder 3">
            <a:extLst>
              <a:ext uri="{FF2B5EF4-FFF2-40B4-BE49-F238E27FC236}">
                <a16:creationId xmlns:a16="http://schemas.microsoft.com/office/drawing/2014/main" id="{9BEDB223-73CC-4009-BB9E-AA5C1496C212}"/>
              </a:ext>
            </a:extLst>
          </p:cNvPr>
          <p:cNvSpPr>
            <a:spLocks noGrp="1"/>
          </p:cNvSpPr>
          <p:nvPr>
            <p:ph type="sldNum" sz="quarter" idx="12"/>
          </p:nvPr>
        </p:nvSpPr>
        <p:spPr/>
        <p:txBody>
          <a:bodyPr/>
          <a:lstStyle/>
          <a:p>
            <a:fld id="{675F8F08-688A-4EE7-B6B6-E3435BB47A49}" type="slidenum">
              <a:rPr lang="nb-NO" smtClean="0"/>
              <a:t>‹#›</a:t>
            </a:fld>
            <a:endParaRPr lang="nb-NO"/>
          </a:p>
        </p:txBody>
      </p:sp>
    </p:spTree>
    <p:extLst>
      <p:ext uri="{BB962C8B-B14F-4D97-AF65-F5344CB8AC3E}">
        <p14:creationId xmlns:p14="http://schemas.microsoft.com/office/powerpoint/2010/main" val="3634908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DD1AC-B4C7-458D-BB2E-A9C36B69BB8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Content Placeholder 2">
            <a:extLst>
              <a:ext uri="{FF2B5EF4-FFF2-40B4-BE49-F238E27FC236}">
                <a16:creationId xmlns:a16="http://schemas.microsoft.com/office/drawing/2014/main" id="{F88A2541-FEC1-4885-A0BF-172EC46F349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Text Placeholder 3">
            <a:extLst>
              <a:ext uri="{FF2B5EF4-FFF2-40B4-BE49-F238E27FC236}">
                <a16:creationId xmlns:a16="http://schemas.microsoft.com/office/drawing/2014/main" id="{09B2C508-6CCA-4C6D-BD25-C0CD72B1112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BFF4A6-0FAA-4066-A38C-5C98385A5E30}"/>
              </a:ext>
            </a:extLst>
          </p:cNvPr>
          <p:cNvSpPr>
            <a:spLocks noGrp="1"/>
          </p:cNvSpPr>
          <p:nvPr>
            <p:ph type="dt" sz="half" idx="10"/>
          </p:nvPr>
        </p:nvSpPr>
        <p:spPr/>
        <p:txBody>
          <a:bodyPr/>
          <a:lstStyle/>
          <a:p>
            <a:r>
              <a:rPr lang="nb-NO"/>
              <a:t>10.06.2022</a:t>
            </a:r>
          </a:p>
        </p:txBody>
      </p:sp>
      <p:sp>
        <p:nvSpPr>
          <p:cNvPr id="6" name="Footer Placeholder 5">
            <a:extLst>
              <a:ext uri="{FF2B5EF4-FFF2-40B4-BE49-F238E27FC236}">
                <a16:creationId xmlns:a16="http://schemas.microsoft.com/office/drawing/2014/main" id="{3F8DE32F-9A17-4616-A5ED-0F9C87E18BDC}"/>
              </a:ext>
            </a:extLst>
          </p:cNvPr>
          <p:cNvSpPr>
            <a:spLocks noGrp="1"/>
          </p:cNvSpPr>
          <p:nvPr>
            <p:ph type="ftr" sz="quarter" idx="11"/>
          </p:nvPr>
        </p:nvSpPr>
        <p:spPr/>
        <p:txBody>
          <a:bodyPr/>
          <a:lstStyle/>
          <a:p>
            <a:r>
              <a:rPr lang="nb-NO"/>
              <a:t>Luca Contiero (NTNU - CERN)</a:t>
            </a:r>
          </a:p>
        </p:txBody>
      </p:sp>
      <p:sp>
        <p:nvSpPr>
          <p:cNvPr id="7" name="Slide Number Placeholder 6">
            <a:extLst>
              <a:ext uri="{FF2B5EF4-FFF2-40B4-BE49-F238E27FC236}">
                <a16:creationId xmlns:a16="http://schemas.microsoft.com/office/drawing/2014/main" id="{5121DD44-FD5E-4FE0-BB23-550754B500C6}"/>
              </a:ext>
            </a:extLst>
          </p:cNvPr>
          <p:cNvSpPr>
            <a:spLocks noGrp="1"/>
          </p:cNvSpPr>
          <p:nvPr>
            <p:ph type="sldNum" sz="quarter" idx="12"/>
          </p:nvPr>
        </p:nvSpPr>
        <p:spPr/>
        <p:txBody>
          <a:bodyPr/>
          <a:lstStyle/>
          <a:p>
            <a:fld id="{675F8F08-688A-4EE7-B6B6-E3435BB47A49}" type="slidenum">
              <a:rPr lang="nb-NO" smtClean="0"/>
              <a:t>‹#›</a:t>
            </a:fld>
            <a:endParaRPr lang="nb-NO"/>
          </a:p>
        </p:txBody>
      </p:sp>
    </p:spTree>
    <p:extLst>
      <p:ext uri="{BB962C8B-B14F-4D97-AF65-F5344CB8AC3E}">
        <p14:creationId xmlns:p14="http://schemas.microsoft.com/office/powerpoint/2010/main" val="23828989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E0C925-390E-4CC5-8592-4617CDF796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b-NO"/>
          </a:p>
        </p:txBody>
      </p:sp>
      <p:sp>
        <p:nvSpPr>
          <p:cNvPr id="3" name="Picture Placeholder 2">
            <a:extLst>
              <a:ext uri="{FF2B5EF4-FFF2-40B4-BE49-F238E27FC236}">
                <a16:creationId xmlns:a16="http://schemas.microsoft.com/office/drawing/2014/main" id="{2801BF6B-37FA-4485-9D73-C817600E54F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b-NO"/>
          </a:p>
        </p:txBody>
      </p:sp>
      <p:sp>
        <p:nvSpPr>
          <p:cNvPr id="4" name="Text Placeholder 3">
            <a:extLst>
              <a:ext uri="{FF2B5EF4-FFF2-40B4-BE49-F238E27FC236}">
                <a16:creationId xmlns:a16="http://schemas.microsoft.com/office/drawing/2014/main" id="{8D0C6766-3836-4D13-8812-861241654B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93E3E4-380D-482B-87CE-4DEED4F6B924}"/>
              </a:ext>
            </a:extLst>
          </p:cNvPr>
          <p:cNvSpPr>
            <a:spLocks noGrp="1"/>
          </p:cNvSpPr>
          <p:nvPr>
            <p:ph type="dt" sz="half" idx="10"/>
          </p:nvPr>
        </p:nvSpPr>
        <p:spPr/>
        <p:txBody>
          <a:bodyPr/>
          <a:lstStyle/>
          <a:p>
            <a:r>
              <a:rPr lang="nb-NO"/>
              <a:t>10.06.2022</a:t>
            </a:r>
          </a:p>
        </p:txBody>
      </p:sp>
      <p:sp>
        <p:nvSpPr>
          <p:cNvPr id="6" name="Footer Placeholder 5">
            <a:extLst>
              <a:ext uri="{FF2B5EF4-FFF2-40B4-BE49-F238E27FC236}">
                <a16:creationId xmlns:a16="http://schemas.microsoft.com/office/drawing/2014/main" id="{661C59F0-4122-419D-961E-386759BB27D4}"/>
              </a:ext>
            </a:extLst>
          </p:cNvPr>
          <p:cNvSpPr>
            <a:spLocks noGrp="1"/>
          </p:cNvSpPr>
          <p:nvPr>
            <p:ph type="ftr" sz="quarter" idx="11"/>
          </p:nvPr>
        </p:nvSpPr>
        <p:spPr/>
        <p:txBody>
          <a:bodyPr/>
          <a:lstStyle/>
          <a:p>
            <a:r>
              <a:rPr lang="nb-NO"/>
              <a:t>Luca Contiero (NTNU - CERN)</a:t>
            </a:r>
          </a:p>
        </p:txBody>
      </p:sp>
      <p:sp>
        <p:nvSpPr>
          <p:cNvPr id="7" name="Slide Number Placeholder 6">
            <a:extLst>
              <a:ext uri="{FF2B5EF4-FFF2-40B4-BE49-F238E27FC236}">
                <a16:creationId xmlns:a16="http://schemas.microsoft.com/office/drawing/2014/main" id="{F1F70D0D-19F0-4613-A2C3-5F56199E3A2E}"/>
              </a:ext>
            </a:extLst>
          </p:cNvPr>
          <p:cNvSpPr>
            <a:spLocks noGrp="1"/>
          </p:cNvSpPr>
          <p:nvPr>
            <p:ph type="sldNum" sz="quarter" idx="12"/>
          </p:nvPr>
        </p:nvSpPr>
        <p:spPr/>
        <p:txBody>
          <a:bodyPr/>
          <a:lstStyle/>
          <a:p>
            <a:fld id="{675F8F08-688A-4EE7-B6B6-E3435BB47A49}" type="slidenum">
              <a:rPr lang="nb-NO" smtClean="0"/>
              <a:t>‹#›</a:t>
            </a:fld>
            <a:endParaRPr lang="nb-NO"/>
          </a:p>
        </p:txBody>
      </p:sp>
    </p:spTree>
    <p:extLst>
      <p:ext uri="{BB962C8B-B14F-4D97-AF65-F5344CB8AC3E}">
        <p14:creationId xmlns:p14="http://schemas.microsoft.com/office/powerpoint/2010/main" val="2915107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F3ADDB2-1690-4781-8523-CCED42F4EE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b-NO"/>
          </a:p>
        </p:txBody>
      </p:sp>
      <p:sp>
        <p:nvSpPr>
          <p:cNvPr id="3" name="Text Placeholder 2">
            <a:extLst>
              <a:ext uri="{FF2B5EF4-FFF2-40B4-BE49-F238E27FC236}">
                <a16:creationId xmlns:a16="http://schemas.microsoft.com/office/drawing/2014/main" id="{67344A11-F0BB-4C54-93D9-2F99876DCD0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b-NO"/>
          </a:p>
        </p:txBody>
      </p:sp>
      <p:sp>
        <p:nvSpPr>
          <p:cNvPr id="4" name="Date Placeholder 3">
            <a:extLst>
              <a:ext uri="{FF2B5EF4-FFF2-40B4-BE49-F238E27FC236}">
                <a16:creationId xmlns:a16="http://schemas.microsoft.com/office/drawing/2014/main" id="{460F2F2E-E028-4DAF-A4E2-EA754E5DB3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nb-NO"/>
              <a:t>10.06.2022</a:t>
            </a:r>
            <a:endParaRPr lang="nb-NO" dirty="0"/>
          </a:p>
        </p:txBody>
      </p:sp>
      <p:sp>
        <p:nvSpPr>
          <p:cNvPr id="5" name="Footer Placeholder 4">
            <a:extLst>
              <a:ext uri="{FF2B5EF4-FFF2-40B4-BE49-F238E27FC236}">
                <a16:creationId xmlns:a16="http://schemas.microsoft.com/office/drawing/2014/main" id="{640CB1B3-AB8A-4E47-816E-D5C6C69497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b-NO"/>
              <a:t>Luca Contiero (NTNU - CERN)</a:t>
            </a:r>
          </a:p>
        </p:txBody>
      </p:sp>
      <p:sp>
        <p:nvSpPr>
          <p:cNvPr id="6" name="Slide Number Placeholder 5">
            <a:extLst>
              <a:ext uri="{FF2B5EF4-FFF2-40B4-BE49-F238E27FC236}">
                <a16:creationId xmlns:a16="http://schemas.microsoft.com/office/drawing/2014/main" id="{8281146F-56EC-48B0-B162-E501E392A93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5F8F08-688A-4EE7-B6B6-E3435BB47A49}" type="slidenum">
              <a:rPr lang="nb-NO" smtClean="0"/>
              <a:t>‹#›</a:t>
            </a:fld>
            <a:endParaRPr lang="nb-NO"/>
          </a:p>
        </p:txBody>
      </p:sp>
    </p:spTree>
    <p:extLst>
      <p:ext uri="{BB962C8B-B14F-4D97-AF65-F5344CB8AC3E}">
        <p14:creationId xmlns:p14="http://schemas.microsoft.com/office/powerpoint/2010/main" val="1031523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b-N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cds.cern.ch/record/2784893" TargetMode="Externa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indico.cern.ch/event/957057/page/23281-the-roadmap-document" TargetMode="Externa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s://indico.cern.ch/event/233332/contributions/1546088/" TargetMode="External"/><Relationship Id="rId4" Type="http://schemas.openxmlformats.org/officeDocument/2006/relationships/image" Target="../media/image50.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553A3F-4DEE-4307-882A-D07F40FF9C6A}"/>
              </a:ext>
            </a:extLst>
          </p:cNvPr>
          <p:cNvSpPr txBox="1"/>
          <p:nvPr/>
        </p:nvSpPr>
        <p:spPr>
          <a:xfrm>
            <a:off x="490194" y="575035"/>
            <a:ext cx="11095348" cy="1323439"/>
          </a:xfrm>
          <a:prstGeom prst="rect">
            <a:avLst/>
          </a:prstGeom>
          <a:noFill/>
        </p:spPr>
        <p:txBody>
          <a:bodyPr wrap="square" rtlCol="0">
            <a:spAutoFit/>
          </a:bodyPr>
          <a:lstStyle/>
          <a:p>
            <a:pPr algn="ctr"/>
            <a:r>
              <a:rPr lang="en-US" sz="4000" b="1" i="0" dirty="0">
                <a:solidFill>
                  <a:srgbClr val="1A63A0"/>
                </a:solidFill>
                <a:effectLst/>
                <a:latin typeface="Roboto" panose="02000000000000000000" pitchFamily="2" charset="0"/>
              </a:rPr>
              <a:t>Hybrid cycle with Krypton for cooling of future silicon detectors in HEP</a:t>
            </a:r>
            <a:endParaRPr lang="nb-NO" sz="4000" dirty="0"/>
          </a:p>
        </p:txBody>
      </p:sp>
      <p:sp>
        <p:nvSpPr>
          <p:cNvPr id="5" name="TextBox 4">
            <a:extLst>
              <a:ext uri="{FF2B5EF4-FFF2-40B4-BE49-F238E27FC236}">
                <a16:creationId xmlns:a16="http://schemas.microsoft.com/office/drawing/2014/main" id="{1B54583E-1CCE-4F59-8732-B2798883C909}"/>
              </a:ext>
            </a:extLst>
          </p:cNvPr>
          <p:cNvSpPr txBox="1"/>
          <p:nvPr/>
        </p:nvSpPr>
        <p:spPr>
          <a:xfrm>
            <a:off x="1443872" y="2140667"/>
            <a:ext cx="9304256" cy="1815882"/>
          </a:xfrm>
          <a:prstGeom prst="rect">
            <a:avLst/>
          </a:prstGeom>
          <a:noFill/>
        </p:spPr>
        <p:txBody>
          <a:bodyPr wrap="square" rtlCol="0">
            <a:spAutoFit/>
          </a:bodyPr>
          <a:lstStyle/>
          <a:p>
            <a:pPr algn="ctr"/>
            <a:r>
              <a:rPr lang="nb-NO" sz="2400" dirty="0"/>
              <a:t>10</a:t>
            </a:r>
            <a:r>
              <a:rPr lang="nb-NO" sz="2400" baseline="30000" dirty="0"/>
              <a:t>th</a:t>
            </a:r>
            <a:r>
              <a:rPr lang="nb-NO" sz="2400" dirty="0"/>
              <a:t> June</a:t>
            </a:r>
          </a:p>
          <a:p>
            <a:pPr algn="ctr"/>
            <a:r>
              <a:rPr lang="nb-NO" sz="2400" b="1" dirty="0"/>
              <a:t>Luca Contiero (NTNU)</a:t>
            </a:r>
          </a:p>
          <a:p>
            <a:pPr algn="ctr"/>
            <a:r>
              <a:rPr lang="nb-NO" sz="2000" dirty="0"/>
              <a:t>Armin Hafner,  Krzysztof Banasiak, Pierre Barroca, Yosr Allouche (NTNU)</a:t>
            </a:r>
          </a:p>
          <a:p>
            <a:pPr algn="ctr"/>
            <a:r>
              <a:rPr lang="nb-NO" sz="2000" dirty="0"/>
              <a:t>Bart Verlaat &amp; Paolo Petagna (CERN)</a:t>
            </a:r>
          </a:p>
          <a:p>
            <a:pPr algn="ctr"/>
            <a:endParaRPr lang="nb-NO" sz="2400" dirty="0"/>
          </a:p>
        </p:txBody>
      </p:sp>
      <p:pic>
        <p:nvPicPr>
          <p:cNvPr id="6" name="Picture 2" descr="EP-DT">
            <a:extLst>
              <a:ext uri="{FF2B5EF4-FFF2-40B4-BE49-F238E27FC236}">
                <a16:creationId xmlns:a16="http://schemas.microsoft.com/office/drawing/2014/main" id="{87E3C520-3FE8-4CF0-B8EA-0B19FE6E9A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9564888" y="2937926"/>
            <a:ext cx="936447" cy="407150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a:extLst>
              <a:ext uri="{FF2B5EF4-FFF2-40B4-BE49-F238E27FC236}">
                <a16:creationId xmlns:a16="http://schemas.microsoft.com/office/drawing/2014/main" id="{D34904EB-636F-44DA-8A35-AF6A06A2BA9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5035" y="4216739"/>
            <a:ext cx="2724986" cy="151388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AAD1109E-5E63-4D0B-BD5D-525701510B7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17043" y="3778308"/>
            <a:ext cx="6931227" cy="5162007"/>
          </a:xfrm>
          <a:prstGeom prst="rect">
            <a:avLst/>
          </a:prstGeom>
          <a:noFill/>
          <a:extLst>
            <a:ext uri="{909E8E84-426E-40DD-AFC4-6F175D3DCCD1}">
              <a14:hiddenFill xmlns:a14="http://schemas.microsoft.com/office/drawing/2010/main">
                <a:solidFill>
                  <a:srgbClr val="FFFFFF"/>
                </a:solidFill>
              </a14:hiddenFill>
            </a:ext>
          </a:extLst>
        </p:spPr>
      </p:pic>
      <p:sp>
        <p:nvSpPr>
          <p:cNvPr id="9" name="Date Placeholder 8">
            <a:extLst>
              <a:ext uri="{FF2B5EF4-FFF2-40B4-BE49-F238E27FC236}">
                <a16:creationId xmlns:a16="http://schemas.microsoft.com/office/drawing/2014/main" id="{3DBCFE2B-D0E1-42E5-A356-F03C98DC7430}"/>
              </a:ext>
            </a:extLst>
          </p:cNvPr>
          <p:cNvSpPr>
            <a:spLocks noGrp="1"/>
          </p:cNvSpPr>
          <p:nvPr>
            <p:ph type="dt" sz="half" idx="10"/>
          </p:nvPr>
        </p:nvSpPr>
        <p:spPr/>
        <p:txBody>
          <a:bodyPr/>
          <a:lstStyle/>
          <a:p>
            <a:r>
              <a:rPr lang="nb-NO">
                <a:solidFill>
                  <a:schemeClr val="tx1"/>
                </a:solidFill>
              </a:rPr>
              <a:t>10.06.2022</a:t>
            </a:r>
          </a:p>
        </p:txBody>
      </p:sp>
      <p:sp>
        <p:nvSpPr>
          <p:cNvPr id="10" name="Footer Placeholder 9">
            <a:extLst>
              <a:ext uri="{FF2B5EF4-FFF2-40B4-BE49-F238E27FC236}">
                <a16:creationId xmlns:a16="http://schemas.microsoft.com/office/drawing/2014/main" id="{2A10319B-9205-46A8-8BA2-29D044610C53}"/>
              </a:ext>
            </a:extLst>
          </p:cNvPr>
          <p:cNvSpPr>
            <a:spLocks noGrp="1"/>
          </p:cNvSpPr>
          <p:nvPr>
            <p:ph type="ftr" sz="quarter" idx="11"/>
          </p:nvPr>
        </p:nvSpPr>
        <p:spPr/>
        <p:txBody>
          <a:bodyPr/>
          <a:lstStyle/>
          <a:p>
            <a:r>
              <a:rPr lang="nb-NO">
                <a:solidFill>
                  <a:schemeClr val="tx1"/>
                </a:solidFill>
              </a:rPr>
              <a:t>Luca Contiero (NTNU - CERN)</a:t>
            </a:r>
          </a:p>
        </p:txBody>
      </p:sp>
      <p:sp>
        <p:nvSpPr>
          <p:cNvPr id="11" name="Slide Number Placeholder 10">
            <a:extLst>
              <a:ext uri="{FF2B5EF4-FFF2-40B4-BE49-F238E27FC236}">
                <a16:creationId xmlns:a16="http://schemas.microsoft.com/office/drawing/2014/main" id="{D9CAD66C-B190-4286-B659-BCCAA225C9AB}"/>
              </a:ext>
            </a:extLst>
          </p:cNvPr>
          <p:cNvSpPr>
            <a:spLocks noGrp="1"/>
          </p:cNvSpPr>
          <p:nvPr>
            <p:ph type="sldNum" sz="quarter" idx="12"/>
          </p:nvPr>
        </p:nvSpPr>
        <p:spPr/>
        <p:txBody>
          <a:bodyPr/>
          <a:lstStyle/>
          <a:p>
            <a:fld id="{675F8F08-688A-4EE7-B6B6-E3435BB47A49}" type="slidenum">
              <a:rPr lang="nb-NO" smtClean="0">
                <a:solidFill>
                  <a:schemeClr val="tx1"/>
                </a:solidFill>
              </a:rPr>
              <a:t>1</a:t>
            </a:fld>
            <a:endParaRPr lang="nb-NO">
              <a:solidFill>
                <a:schemeClr val="tx1"/>
              </a:solidFill>
            </a:endParaRPr>
          </a:p>
        </p:txBody>
      </p:sp>
    </p:spTree>
    <p:extLst>
      <p:ext uri="{BB962C8B-B14F-4D97-AF65-F5344CB8AC3E}">
        <p14:creationId xmlns:p14="http://schemas.microsoft.com/office/powerpoint/2010/main" val="39656271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EDAEAE-B078-4A0B-8EA0-17941FB6068C}"/>
              </a:ext>
            </a:extLst>
          </p:cNvPr>
          <p:cNvSpPr txBox="1">
            <a:spLocks/>
          </p:cNvSpPr>
          <p:nvPr/>
        </p:nvSpPr>
        <p:spPr>
          <a:xfrm>
            <a:off x="838199" y="595914"/>
            <a:ext cx="11086707" cy="7296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b-NO" sz="4100" b="1" dirty="0">
                <a:solidFill>
                  <a:srgbClr val="FF0000"/>
                </a:solidFill>
              </a:rPr>
              <a:t>Overall heat transfer for </a:t>
            </a:r>
            <a:r>
              <a:rPr lang="nb-NO" sz="4100" b="1" dirty="0" err="1">
                <a:solidFill>
                  <a:srgbClr val="FF0000"/>
                </a:solidFill>
              </a:rPr>
              <a:t>the</a:t>
            </a:r>
            <a:r>
              <a:rPr lang="nb-NO" sz="4100" b="1" dirty="0">
                <a:solidFill>
                  <a:srgbClr val="FF0000"/>
                </a:solidFill>
              </a:rPr>
              <a:t> full </a:t>
            </a:r>
            <a:r>
              <a:rPr lang="nb-NO" sz="4100" b="1" dirty="0" err="1">
                <a:solidFill>
                  <a:srgbClr val="FF0000"/>
                </a:solidFill>
              </a:rPr>
              <a:t>picture</a:t>
            </a:r>
            <a:endParaRPr lang="nb-NO" sz="4100" b="1" dirty="0">
              <a:solidFill>
                <a:srgbClr val="FF0000"/>
              </a:solidFill>
            </a:endParaRPr>
          </a:p>
        </p:txBody>
      </p:sp>
      <p:pic>
        <p:nvPicPr>
          <p:cNvPr id="5" name="Picture 2" descr="EP-DT">
            <a:extLst>
              <a:ext uri="{FF2B5EF4-FFF2-40B4-BE49-F238E27FC236}">
                <a16:creationId xmlns:a16="http://schemas.microsoft.com/office/drawing/2014/main" id="{6BBF87BD-A5C3-4686-8279-317742BD4C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0BD6F4CA-FB25-4A31-8318-62E0335F3B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sp>
        <p:nvSpPr>
          <p:cNvPr id="23" name="Date Placeholder 22">
            <a:extLst>
              <a:ext uri="{FF2B5EF4-FFF2-40B4-BE49-F238E27FC236}">
                <a16:creationId xmlns:a16="http://schemas.microsoft.com/office/drawing/2014/main" id="{28D29804-A144-400D-BE77-537C596BB4DF}"/>
              </a:ext>
            </a:extLst>
          </p:cNvPr>
          <p:cNvSpPr>
            <a:spLocks noGrp="1"/>
          </p:cNvSpPr>
          <p:nvPr>
            <p:ph type="dt" sz="half" idx="10"/>
          </p:nvPr>
        </p:nvSpPr>
        <p:spPr/>
        <p:txBody>
          <a:bodyPr/>
          <a:lstStyle/>
          <a:p>
            <a:r>
              <a:rPr lang="nb-NO">
                <a:solidFill>
                  <a:schemeClr val="tx1"/>
                </a:solidFill>
              </a:rPr>
              <a:t>10.06.2022</a:t>
            </a:r>
          </a:p>
        </p:txBody>
      </p:sp>
      <p:sp>
        <p:nvSpPr>
          <p:cNvPr id="24" name="Footer Placeholder 23">
            <a:extLst>
              <a:ext uri="{FF2B5EF4-FFF2-40B4-BE49-F238E27FC236}">
                <a16:creationId xmlns:a16="http://schemas.microsoft.com/office/drawing/2014/main" id="{C05AF27D-0066-4285-B8D2-648D4012F00B}"/>
              </a:ext>
            </a:extLst>
          </p:cNvPr>
          <p:cNvSpPr>
            <a:spLocks noGrp="1"/>
          </p:cNvSpPr>
          <p:nvPr>
            <p:ph type="ftr" sz="quarter" idx="11"/>
          </p:nvPr>
        </p:nvSpPr>
        <p:spPr/>
        <p:txBody>
          <a:bodyPr/>
          <a:lstStyle/>
          <a:p>
            <a:r>
              <a:rPr lang="nb-NO">
                <a:solidFill>
                  <a:schemeClr val="tx1"/>
                </a:solidFill>
              </a:rPr>
              <a:t>Luca Contiero (NTNU - CERN)</a:t>
            </a:r>
          </a:p>
        </p:txBody>
      </p:sp>
      <p:sp>
        <p:nvSpPr>
          <p:cNvPr id="25" name="Slide Number Placeholder 24">
            <a:extLst>
              <a:ext uri="{FF2B5EF4-FFF2-40B4-BE49-F238E27FC236}">
                <a16:creationId xmlns:a16="http://schemas.microsoft.com/office/drawing/2014/main" id="{46929192-7036-4F80-8CE2-430893CFB115}"/>
              </a:ext>
            </a:extLst>
          </p:cNvPr>
          <p:cNvSpPr>
            <a:spLocks noGrp="1"/>
          </p:cNvSpPr>
          <p:nvPr>
            <p:ph type="sldNum" sz="quarter" idx="12"/>
          </p:nvPr>
        </p:nvSpPr>
        <p:spPr/>
        <p:txBody>
          <a:bodyPr/>
          <a:lstStyle/>
          <a:p>
            <a:fld id="{675F8F08-688A-4EE7-B6B6-E3435BB47A49}" type="slidenum">
              <a:rPr lang="nb-NO" smtClean="0">
                <a:solidFill>
                  <a:schemeClr val="tx1"/>
                </a:solidFill>
              </a:rPr>
              <a:t>10</a:t>
            </a:fld>
            <a:endParaRPr lang="nb-NO">
              <a:solidFill>
                <a:schemeClr val="tx1"/>
              </a:solidFill>
            </a:endParaRPr>
          </a:p>
        </p:txBody>
      </p:sp>
      <p:pic>
        <p:nvPicPr>
          <p:cNvPr id="12" name="Picture 2">
            <a:extLst>
              <a:ext uri="{FF2B5EF4-FFF2-40B4-BE49-F238E27FC236}">
                <a16:creationId xmlns:a16="http://schemas.microsoft.com/office/drawing/2014/main" id="{6D4F8CBF-3D62-4C87-A027-B8A19C3A0D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6700" y="1542827"/>
            <a:ext cx="7543800" cy="4578548"/>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11BD1932-56D9-47CB-8CD5-DEB14575947E}"/>
              </a:ext>
            </a:extLst>
          </p:cNvPr>
          <p:cNvSpPr txBox="1"/>
          <p:nvPr/>
        </p:nvSpPr>
        <p:spPr>
          <a:xfrm>
            <a:off x="7810500" y="1585813"/>
            <a:ext cx="4381500" cy="4770537"/>
          </a:xfrm>
          <a:prstGeom prst="rect">
            <a:avLst/>
          </a:prstGeom>
          <a:noFill/>
        </p:spPr>
        <p:txBody>
          <a:bodyPr wrap="square" rtlCol="0">
            <a:spAutoFit/>
          </a:bodyPr>
          <a:lstStyle/>
          <a:p>
            <a:pPr marL="285750" indent="-285750" algn="just">
              <a:buFont typeface="Arial" panose="020B0604020202020204" pitchFamily="34" charset="0"/>
              <a:buChar char="•"/>
            </a:pPr>
            <a:r>
              <a:rPr lang="nb-NO" sz="1600" dirty="0"/>
              <a:t>The optimal diameter is </a:t>
            </a:r>
            <a:r>
              <a:rPr lang="nb-NO" sz="1600" dirty="0" err="1"/>
              <a:t>slightly</a:t>
            </a:r>
            <a:r>
              <a:rPr lang="nb-NO" sz="1600" dirty="0"/>
              <a:t> different (Still </a:t>
            </a:r>
            <a:r>
              <a:rPr lang="nb-NO" sz="1600" dirty="0" err="1"/>
              <a:t>considering</a:t>
            </a:r>
            <a:r>
              <a:rPr lang="nb-NO" sz="1600" dirty="0"/>
              <a:t> </a:t>
            </a:r>
            <a:r>
              <a:rPr lang="nb-NO" sz="1600" dirty="0" err="1"/>
              <a:t>the</a:t>
            </a:r>
            <a:r>
              <a:rPr lang="nb-NO" sz="1600" dirty="0"/>
              <a:t> same inputs </a:t>
            </a:r>
            <a:r>
              <a:rPr lang="nb-NO" sz="1600" dirty="0" err="1"/>
              <a:t>taken</a:t>
            </a:r>
            <a:r>
              <a:rPr lang="nb-NO" sz="1600" dirty="0"/>
              <a:t> from </a:t>
            </a:r>
            <a:r>
              <a:rPr lang="en-GB" sz="1600" u="sng" dirty="0">
                <a:solidFill>
                  <a:srgbClr val="000000"/>
                </a:solidFill>
                <a:effectLst/>
                <a:ea typeface="Calibri" panose="020F0502020204030204" pitchFamily="34" charset="0"/>
                <a:hlinkClick r:id="rId5"/>
              </a:rPr>
              <a:t>https://cds.cern.ch/record/2784893</a:t>
            </a:r>
            <a:r>
              <a:rPr lang="en-GB" sz="1600" u="sng" dirty="0">
                <a:solidFill>
                  <a:srgbClr val="000000"/>
                </a:solidFill>
                <a:effectLst/>
                <a:ea typeface="Calibri" panose="020F0502020204030204" pitchFamily="34" charset="0"/>
              </a:rPr>
              <a:t>)</a:t>
            </a:r>
          </a:p>
          <a:p>
            <a:pPr marL="285750" indent="-285750" algn="just">
              <a:buFont typeface="Arial" panose="020B0604020202020204" pitchFamily="34" charset="0"/>
              <a:buChar char="•"/>
            </a:pPr>
            <a:endParaRPr lang="en-GB" sz="1600" u="sng" dirty="0">
              <a:solidFill>
                <a:srgbClr val="000000"/>
              </a:solidFill>
            </a:endParaRPr>
          </a:p>
          <a:p>
            <a:pPr marL="285750" indent="-285750" algn="just">
              <a:buFont typeface="Arial" panose="020B0604020202020204" pitchFamily="34" charset="0"/>
              <a:buChar char="•"/>
            </a:pPr>
            <a:r>
              <a:rPr lang="en-GB" sz="1600" dirty="0">
                <a:solidFill>
                  <a:srgbClr val="000000"/>
                </a:solidFill>
              </a:rPr>
              <a:t>This new heat transfer is incorporating the performance of the fluid and the impact on the tracking process</a:t>
            </a:r>
          </a:p>
          <a:p>
            <a:pPr marL="285750" indent="-285750" algn="just">
              <a:buFont typeface="Arial" panose="020B0604020202020204" pitchFamily="34" charset="0"/>
              <a:buChar char="•"/>
            </a:pPr>
            <a:endParaRPr lang="en-GB" sz="1600" dirty="0">
              <a:solidFill>
                <a:srgbClr val="000000"/>
              </a:solidFill>
            </a:endParaRPr>
          </a:p>
          <a:p>
            <a:pPr marL="285750" indent="-285750" algn="just">
              <a:buFont typeface="Arial" panose="020B0604020202020204" pitchFamily="34" charset="0"/>
              <a:buChar char="•"/>
            </a:pPr>
            <a:r>
              <a:rPr lang="en-GB" sz="1600" dirty="0">
                <a:solidFill>
                  <a:srgbClr val="000000"/>
                </a:solidFill>
              </a:rPr>
              <a:t>It allows to give a better overview of the optimal range where we should play</a:t>
            </a:r>
          </a:p>
          <a:p>
            <a:pPr marL="285750" indent="-285750" algn="just">
              <a:buFont typeface="Arial" panose="020B0604020202020204" pitchFamily="34" charset="0"/>
              <a:buChar char="•"/>
            </a:pPr>
            <a:endParaRPr lang="en-GB" sz="1600" dirty="0">
              <a:solidFill>
                <a:srgbClr val="000000"/>
              </a:solidFill>
            </a:endParaRPr>
          </a:p>
          <a:p>
            <a:pPr marL="285750" indent="-285750" algn="just">
              <a:buFont typeface="Arial" panose="020B0604020202020204" pitchFamily="34" charset="0"/>
              <a:buChar char="•"/>
            </a:pPr>
            <a:r>
              <a:rPr lang="en-GB" sz="1600" dirty="0">
                <a:solidFill>
                  <a:srgbClr val="000000"/>
                </a:solidFill>
              </a:rPr>
              <a:t>This analysis should be used to have a guideline - input for the design of the cooling unit</a:t>
            </a:r>
          </a:p>
          <a:p>
            <a:pPr marL="285750" indent="-285750" algn="just">
              <a:buFont typeface="Arial" panose="020B0604020202020204" pitchFamily="34" charset="0"/>
              <a:buChar char="•"/>
            </a:pPr>
            <a:endParaRPr lang="en-GB" sz="1600" dirty="0">
              <a:solidFill>
                <a:srgbClr val="000000"/>
              </a:solidFill>
            </a:endParaRPr>
          </a:p>
          <a:p>
            <a:pPr marL="285750" indent="-285750" algn="just">
              <a:buFont typeface="Arial" panose="020B0604020202020204" pitchFamily="34" charset="0"/>
              <a:buChar char="•"/>
            </a:pPr>
            <a:r>
              <a:rPr lang="en-GB" sz="1600" dirty="0">
                <a:solidFill>
                  <a:srgbClr val="000000"/>
                </a:solidFill>
              </a:rPr>
              <a:t>Radiation length for Krypton worst but we can reach temperature levels unattainable compared to CO</a:t>
            </a:r>
            <a:r>
              <a:rPr lang="en-GB" sz="1600" baseline="-25000" dirty="0">
                <a:solidFill>
                  <a:srgbClr val="000000"/>
                </a:solidFill>
              </a:rPr>
              <a:t>2 </a:t>
            </a:r>
            <a:r>
              <a:rPr lang="en-GB" sz="1600" dirty="0">
                <a:solidFill>
                  <a:srgbClr val="000000"/>
                </a:solidFill>
              </a:rPr>
              <a:t>(atomic weight – density as main factors)</a:t>
            </a:r>
            <a:endParaRPr lang="nb-NO" sz="1600" baseline="-25000" dirty="0"/>
          </a:p>
        </p:txBody>
      </p:sp>
    </p:spTree>
    <p:extLst>
      <p:ext uri="{BB962C8B-B14F-4D97-AF65-F5344CB8AC3E}">
        <p14:creationId xmlns:p14="http://schemas.microsoft.com/office/powerpoint/2010/main" val="28393666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EDAEAE-B078-4A0B-8EA0-17941FB6068C}"/>
              </a:ext>
            </a:extLst>
          </p:cNvPr>
          <p:cNvSpPr txBox="1">
            <a:spLocks/>
          </p:cNvSpPr>
          <p:nvPr/>
        </p:nvSpPr>
        <p:spPr>
          <a:xfrm>
            <a:off x="838200" y="595914"/>
            <a:ext cx="10515600" cy="729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b-NO" b="1" dirty="0">
                <a:solidFill>
                  <a:srgbClr val="FF0000"/>
                </a:solidFill>
              </a:rPr>
              <a:t>Challenges </a:t>
            </a:r>
            <a:r>
              <a:rPr lang="nb-NO" b="1" dirty="0" err="1">
                <a:solidFill>
                  <a:srgbClr val="FF0000"/>
                </a:solidFill>
              </a:rPr>
              <a:t>with</a:t>
            </a:r>
            <a:r>
              <a:rPr lang="nb-NO" b="1" dirty="0">
                <a:solidFill>
                  <a:srgbClr val="FF0000"/>
                </a:solidFill>
              </a:rPr>
              <a:t> Krypton cooling unit</a:t>
            </a:r>
          </a:p>
        </p:txBody>
      </p:sp>
      <p:pic>
        <p:nvPicPr>
          <p:cNvPr id="5" name="Picture 2" descr="EP-DT">
            <a:extLst>
              <a:ext uri="{FF2B5EF4-FFF2-40B4-BE49-F238E27FC236}">
                <a16:creationId xmlns:a16="http://schemas.microsoft.com/office/drawing/2014/main" id="{6BBF87BD-A5C3-4686-8279-317742BD4C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0BD6F4CA-FB25-4A31-8318-62E0335F3B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427B4A66-5D58-4743-A0A8-97FF6096C336}"/>
              </a:ext>
            </a:extLst>
          </p:cNvPr>
          <p:cNvPicPr>
            <a:picLocks noChangeAspect="1"/>
          </p:cNvPicPr>
          <p:nvPr/>
        </p:nvPicPr>
        <p:blipFill>
          <a:blip r:embed="rId4"/>
          <a:stretch>
            <a:fillRect/>
          </a:stretch>
        </p:blipFill>
        <p:spPr>
          <a:xfrm>
            <a:off x="838200" y="1461797"/>
            <a:ext cx="6948339" cy="4800289"/>
          </a:xfrm>
          <a:prstGeom prst="rect">
            <a:avLst/>
          </a:prstGeom>
        </p:spPr>
      </p:pic>
      <p:sp>
        <p:nvSpPr>
          <p:cNvPr id="11" name="Oval 10">
            <a:extLst>
              <a:ext uri="{FF2B5EF4-FFF2-40B4-BE49-F238E27FC236}">
                <a16:creationId xmlns:a16="http://schemas.microsoft.com/office/drawing/2014/main" id="{42D0CFF0-DF6F-4A2B-8B4B-96C8FDD779C9}"/>
              </a:ext>
            </a:extLst>
          </p:cNvPr>
          <p:cNvSpPr/>
          <p:nvPr/>
        </p:nvSpPr>
        <p:spPr>
          <a:xfrm>
            <a:off x="6130653" y="2119443"/>
            <a:ext cx="1503184" cy="416702"/>
          </a:xfrm>
          <a:prstGeom prst="ellipse">
            <a:avLst/>
          </a:prstGeom>
          <a:noFill/>
          <a:ln w="190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2" name="TextBox 11">
            <a:extLst>
              <a:ext uri="{FF2B5EF4-FFF2-40B4-BE49-F238E27FC236}">
                <a16:creationId xmlns:a16="http://schemas.microsoft.com/office/drawing/2014/main" id="{E59138AC-6B39-4E9A-BE47-623DFBD1D77F}"/>
              </a:ext>
            </a:extLst>
          </p:cNvPr>
          <p:cNvSpPr txBox="1"/>
          <p:nvPr/>
        </p:nvSpPr>
        <p:spPr>
          <a:xfrm>
            <a:off x="3995343" y="2229485"/>
            <a:ext cx="1679025" cy="523220"/>
          </a:xfrm>
          <a:prstGeom prst="rect">
            <a:avLst/>
          </a:prstGeom>
          <a:noFill/>
        </p:spPr>
        <p:txBody>
          <a:bodyPr wrap="square" rtlCol="0">
            <a:spAutoFit/>
          </a:bodyPr>
          <a:lstStyle/>
          <a:p>
            <a:pPr algn="ctr"/>
            <a:r>
              <a:rPr lang="nb-NO" sz="1400" b="1" dirty="0" err="1"/>
              <a:t>Supercritical</a:t>
            </a:r>
            <a:r>
              <a:rPr lang="nb-NO" sz="1400" b="1" dirty="0"/>
              <a:t> </a:t>
            </a:r>
            <a:r>
              <a:rPr lang="nb-NO" sz="1400" b="1" dirty="0" err="1"/>
              <a:t>coodown</a:t>
            </a:r>
            <a:r>
              <a:rPr lang="nb-NO" sz="1400" b="1" dirty="0"/>
              <a:t> </a:t>
            </a:r>
            <a:r>
              <a:rPr lang="nb-NO" sz="1400" b="1" dirty="0" err="1"/>
              <a:t>required</a:t>
            </a:r>
            <a:endParaRPr lang="nb-NO" sz="1400" b="1" dirty="0"/>
          </a:p>
        </p:txBody>
      </p:sp>
      <p:cxnSp>
        <p:nvCxnSpPr>
          <p:cNvPr id="13" name="Straight Arrow Connector 12">
            <a:extLst>
              <a:ext uri="{FF2B5EF4-FFF2-40B4-BE49-F238E27FC236}">
                <a16:creationId xmlns:a16="http://schemas.microsoft.com/office/drawing/2014/main" id="{92DA55E7-F224-4DE7-88B6-2BA0E6F74F75}"/>
              </a:ext>
            </a:extLst>
          </p:cNvPr>
          <p:cNvCxnSpPr>
            <a:cxnSpLocks/>
          </p:cNvCxnSpPr>
          <p:nvPr/>
        </p:nvCxnSpPr>
        <p:spPr>
          <a:xfrm flipH="1">
            <a:off x="4807670" y="1732609"/>
            <a:ext cx="1781090" cy="416702"/>
          </a:xfrm>
          <a:prstGeom prst="straightConnector1">
            <a:avLst/>
          </a:prstGeom>
          <a:ln w="38100">
            <a:tailEnd type="triangle"/>
          </a:ln>
        </p:spPr>
        <p:style>
          <a:lnRef idx="1">
            <a:schemeClr val="dk1"/>
          </a:lnRef>
          <a:fillRef idx="0">
            <a:schemeClr val="dk1"/>
          </a:fillRef>
          <a:effectRef idx="0">
            <a:schemeClr val="dk1"/>
          </a:effectRef>
          <a:fontRef idx="minor">
            <a:schemeClr val="tx1"/>
          </a:fontRef>
        </p:style>
      </p:cxnSp>
      <p:sp>
        <p:nvSpPr>
          <p:cNvPr id="14" name="TextBox 13">
            <a:extLst>
              <a:ext uri="{FF2B5EF4-FFF2-40B4-BE49-F238E27FC236}">
                <a16:creationId xmlns:a16="http://schemas.microsoft.com/office/drawing/2014/main" id="{D0AC53FD-0007-473B-9628-BC7CBEBC5BEA}"/>
              </a:ext>
            </a:extLst>
          </p:cNvPr>
          <p:cNvSpPr txBox="1"/>
          <p:nvPr/>
        </p:nvSpPr>
        <p:spPr>
          <a:xfrm>
            <a:off x="7751974" y="1732609"/>
            <a:ext cx="4405461" cy="3693319"/>
          </a:xfrm>
          <a:prstGeom prst="rect">
            <a:avLst/>
          </a:prstGeom>
          <a:noFill/>
        </p:spPr>
        <p:txBody>
          <a:bodyPr wrap="square" rtlCol="0">
            <a:spAutoFit/>
          </a:bodyPr>
          <a:lstStyle/>
          <a:p>
            <a:endParaRPr lang="nb-NO" dirty="0"/>
          </a:p>
          <a:p>
            <a:pPr marL="285750" indent="-285750" algn="just">
              <a:buFont typeface="Arial" panose="020B0604020202020204" pitchFamily="34" charset="0"/>
              <a:buChar char="•"/>
            </a:pPr>
            <a:r>
              <a:rPr lang="nb-NO" b="1" dirty="0" err="1"/>
              <a:t>Starting</a:t>
            </a:r>
            <a:r>
              <a:rPr lang="nb-NO" b="1" dirty="0"/>
              <a:t> in gas </a:t>
            </a:r>
            <a:r>
              <a:rPr lang="nb-NO" b="1" dirty="0" err="1"/>
              <a:t>phase</a:t>
            </a:r>
            <a:r>
              <a:rPr lang="nb-NO" b="1" dirty="0"/>
              <a:t> </a:t>
            </a:r>
            <a:r>
              <a:rPr lang="nb-NO" dirty="0"/>
              <a:t>(</a:t>
            </a:r>
            <a:r>
              <a:rPr lang="nb-NO" dirty="0" err="1"/>
              <a:t>room</a:t>
            </a:r>
            <a:r>
              <a:rPr lang="nb-NO" dirty="0"/>
              <a:t> </a:t>
            </a:r>
            <a:r>
              <a:rPr lang="nb-NO" dirty="0" err="1"/>
              <a:t>temperature</a:t>
            </a:r>
            <a:r>
              <a:rPr lang="nb-NO" dirty="0"/>
              <a:t>) </a:t>
            </a:r>
            <a:r>
              <a:rPr lang="nb-NO" dirty="0" err="1"/>
              <a:t>requires</a:t>
            </a:r>
            <a:r>
              <a:rPr lang="nb-NO" dirty="0"/>
              <a:t> a </a:t>
            </a:r>
            <a:r>
              <a:rPr lang="nb-NO" dirty="0" err="1"/>
              <a:t>special</a:t>
            </a:r>
            <a:r>
              <a:rPr lang="nb-NO" dirty="0"/>
              <a:t> </a:t>
            </a:r>
            <a:r>
              <a:rPr lang="nb-NO" dirty="0" err="1"/>
              <a:t>cycle</a:t>
            </a:r>
            <a:endParaRPr lang="nb-NO" dirty="0"/>
          </a:p>
          <a:p>
            <a:pPr marL="285750" indent="-285750" algn="just">
              <a:buFont typeface="Arial" panose="020B0604020202020204" pitchFamily="34" charset="0"/>
              <a:buChar char="•"/>
            </a:pPr>
            <a:endParaRPr lang="nb-NO" dirty="0"/>
          </a:p>
          <a:p>
            <a:pPr marL="285750" indent="-285750" algn="just">
              <a:buFont typeface="Arial" panose="020B0604020202020204" pitchFamily="34" charset="0"/>
              <a:buChar char="•"/>
            </a:pPr>
            <a:r>
              <a:rPr lang="nb-NO" u="sng" dirty="0" err="1"/>
              <a:t>Supercritical</a:t>
            </a:r>
            <a:r>
              <a:rPr lang="nb-NO" u="sng" dirty="0"/>
              <a:t> </a:t>
            </a:r>
            <a:r>
              <a:rPr lang="nb-NO" u="sng" dirty="0" err="1"/>
              <a:t>cooldown</a:t>
            </a:r>
            <a:r>
              <a:rPr lang="nb-NO" u="sng" dirty="0"/>
              <a:t> to </a:t>
            </a:r>
            <a:r>
              <a:rPr lang="nb-NO" u="sng" dirty="0" err="1"/>
              <a:t>avoid</a:t>
            </a:r>
            <a:r>
              <a:rPr lang="nb-NO" u="sng" dirty="0"/>
              <a:t> </a:t>
            </a:r>
            <a:r>
              <a:rPr lang="nb-NO" u="sng" dirty="0" err="1"/>
              <a:t>thermal</a:t>
            </a:r>
            <a:r>
              <a:rPr lang="nb-NO" u="sng" dirty="0"/>
              <a:t> </a:t>
            </a:r>
            <a:r>
              <a:rPr lang="nb-NO" u="sng" dirty="0" err="1"/>
              <a:t>shock</a:t>
            </a:r>
            <a:r>
              <a:rPr lang="nb-NO" u="sng" dirty="0"/>
              <a:t> </a:t>
            </a:r>
            <a:r>
              <a:rPr lang="nb-NO" u="sng" dirty="0" err="1"/>
              <a:t>inside</a:t>
            </a:r>
            <a:r>
              <a:rPr lang="nb-NO" u="sng" dirty="0"/>
              <a:t> </a:t>
            </a:r>
            <a:r>
              <a:rPr lang="nb-NO" u="sng" dirty="0" err="1"/>
              <a:t>the</a:t>
            </a:r>
            <a:r>
              <a:rPr lang="nb-NO" u="sng" dirty="0"/>
              <a:t> </a:t>
            </a:r>
            <a:r>
              <a:rPr lang="nb-NO" u="sng" dirty="0" err="1"/>
              <a:t>detector</a:t>
            </a:r>
            <a:endParaRPr lang="nb-NO" u="sng" dirty="0"/>
          </a:p>
          <a:p>
            <a:pPr marL="285750" indent="-285750" algn="just">
              <a:buFont typeface="Arial" panose="020B0604020202020204" pitchFamily="34" charset="0"/>
              <a:buChar char="•"/>
            </a:pPr>
            <a:endParaRPr lang="nb-NO" dirty="0"/>
          </a:p>
          <a:p>
            <a:pPr marL="285750" indent="-285750" algn="just">
              <a:buFont typeface="Arial" panose="020B0604020202020204" pitchFamily="34" charset="0"/>
              <a:buChar char="•"/>
            </a:pPr>
            <a:r>
              <a:rPr lang="nb-NO" dirty="0" err="1"/>
              <a:t>Delicate</a:t>
            </a:r>
            <a:r>
              <a:rPr lang="nb-NO" dirty="0"/>
              <a:t> </a:t>
            </a:r>
            <a:r>
              <a:rPr lang="nb-NO" dirty="0" err="1"/>
              <a:t>components</a:t>
            </a:r>
            <a:r>
              <a:rPr lang="nb-NO" dirty="0"/>
              <a:t> must be </a:t>
            </a:r>
            <a:r>
              <a:rPr lang="nb-NO" dirty="0" err="1"/>
              <a:t>cooled</a:t>
            </a:r>
            <a:r>
              <a:rPr lang="nb-NO" dirty="0"/>
              <a:t> </a:t>
            </a:r>
            <a:r>
              <a:rPr lang="nb-NO" dirty="0" err="1"/>
              <a:t>down</a:t>
            </a:r>
            <a:r>
              <a:rPr lang="nb-NO" dirty="0"/>
              <a:t> </a:t>
            </a:r>
            <a:r>
              <a:rPr lang="nb-NO" dirty="0" err="1"/>
              <a:t>slowly</a:t>
            </a:r>
            <a:r>
              <a:rPr lang="nb-NO" dirty="0"/>
              <a:t>  </a:t>
            </a:r>
            <a:r>
              <a:rPr lang="nb-NO" dirty="0">
                <a:sym typeface="Wingdings" panose="05000000000000000000" pitchFamily="2" charset="2"/>
              </a:rPr>
              <a:t> at </a:t>
            </a:r>
            <a:r>
              <a:rPr lang="nb-NO" dirty="0" err="1">
                <a:sym typeface="Wingdings" panose="05000000000000000000" pitchFamily="2" charset="2"/>
              </a:rPr>
              <a:t>high</a:t>
            </a:r>
            <a:r>
              <a:rPr lang="nb-NO" dirty="0">
                <a:sym typeface="Wingdings" panose="05000000000000000000" pitchFamily="2" charset="2"/>
              </a:rPr>
              <a:t> pressure </a:t>
            </a:r>
            <a:r>
              <a:rPr lang="nb-NO" dirty="0" err="1">
                <a:sym typeface="Wingdings" panose="05000000000000000000" pitchFamily="2" charset="2"/>
              </a:rPr>
              <a:t>nearly</a:t>
            </a:r>
            <a:r>
              <a:rPr lang="nb-NO" dirty="0">
                <a:sym typeface="Wingdings" panose="05000000000000000000" pitchFamily="2" charset="2"/>
              </a:rPr>
              <a:t> </a:t>
            </a:r>
            <a:r>
              <a:rPr lang="nb-NO" dirty="0" err="1">
                <a:sym typeface="Wingdings" panose="05000000000000000000" pitchFamily="2" charset="2"/>
              </a:rPr>
              <a:t>vertical</a:t>
            </a:r>
            <a:r>
              <a:rPr lang="nb-NO" dirty="0">
                <a:sym typeface="Wingdings" panose="05000000000000000000" pitchFamily="2" charset="2"/>
              </a:rPr>
              <a:t> </a:t>
            </a:r>
            <a:r>
              <a:rPr lang="nb-NO" dirty="0" err="1">
                <a:sym typeface="Wingdings" panose="05000000000000000000" pitchFamily="2" charset="2"/>
              </a:rPr>
              <a:t>isothermal</a:t>
            </a:r>
            <a:r>
              <a:rPr lang="nb-NO" dirty="0">
                <a:sym typeface="Wingdings" panose="05000000000000000000" pitchFamily="2" charset="2"/>
              </a:rPr>
              <a:t> lines</a:t>
            </a:r>
            <a:endParaRPr lang="nb-NO" dirty="0"/>
          </a:p>
          <a:p>
            <a:pPr algn="just"/>
            <a:endParaRPr lang="nb-NO" dirty="0"/>
          </a:p>
          <a:p>
            <a:pPr marL="285750" indent="-285750" algn="just">
              <a:buFont typeface="Arial" panose="020B0604020202020204" pitchFamily="34" charset="0"/>
              <a:buChar char="•"/>
            </a:pPr>
            <a:r>
              <a:rPr lang="nb-NO" dirty="0"/>
              <a:t>Oil-</a:t>
            </a:r>
            <a:r>
              <a:rPr lang="nb-NO" dirty="0" err="1"/>
              <a:t>free</a:t>
            </a:r>
            <a:r>
              <a:rPr lang="nb-NO" dirty="0"/>
              <a:t> </a:t>
            </a:r>
            <a:r>
              <a:rPr lang="nb-NO" dirty="0" err="1"/>
              <a:t>machine</a:t>
            </a:r>
            <a:r>
              <a:rPr lang="nb-NO" dirty="0"/>
              <a:t> must be used (turbocompressors)</a:t>
            </a:r>
          </a:p>
        </p:txBody>
      </p:sp>
      <p:sp>
        <p:nvSpPr>
          <p:cNvPr id="8" name="Date Placeholder 7">
            <a:extLst>
              <a:ext uri="{FF2B5EF4-FFF2-40B4-BE49-F238E27FC236}">
                <a16:creationId xmlns:a16="http://schemas.microsoft.com/office/drawing/2014/main" id="{4B4637FF-FD7B-412D-B2CB-30CED0378D76}"/>
              </a:ext>
            </a:extLst>
          </p:cNvPr>
          <p:cNvSpPr>
            <a:spLocks noGrp="1"/>
          </p:cNvSpPr>
          <p:nvPr>
            <p:ph type="dt" sz="half" idx="10"/>
          </p:nvPr>
        </p:nvSpPr>
        <p:spPr/>
        <p:txBody>
          <a:bodyPr/>
          <a:lstStyle/>
          <a:p>
            <a:r>
              <a:rPr lang="nb-NO">
                <a:solidFill>
                  <a:schemeClr val="tx1"/>
                </a:solidFill>
              </a:rPr>
              <a:t>10.06.2022</a:t>
            </a:r>
          </a:p>
        </p:txBody>
      </p:sp>
      <p:sp>
        <p:nvSpPr>
          <p:cNvPr id="9" name="Footer Placeholder 8">
            <a:extLst>
              <a:ext uri="{FF2B5EF4-FFF2-40B4-BE49-F238E27FC236}">
                <a16:creationId xmlns:a16="http://schemas.microsoft.com/office/drawing/2014/main" id="{1A92E4F2-1710-4652-B2A0-725CEC885072}"/>
              </a:ext>
            </a:extLst>
          </p:cNvPr>
          <p:cNvSpPr>
            <a:spLocks noGrp="1"/>
          </p:cNvSpPr>
          <p:nvPr>
            <p:ph type="ftr" sz="quarter" idx="11"/>
          </p:nvPr>
        </p:nvSpPr>
        <p:spPr/>
        <p:txBody>
          <a:bodyPr/>
          <a:lstStyle/>
          <a:p>
            <a:r>
              <a:rPr lang="nb-NO">
                <a:solidFill>
                  <a:schemeClr val="tx1"/>
                </a:solidFill>
              </a:rPr>
              <a:t>Luca Contiero (NTNU - CERN)</a:t>
            </a:r>
          </a:p>
        </p:txBody>
      </p:sp>
      <p:sp>
        <p:nvSpPr>
          <p:cNvPr id="15" name="Slide Number Placeholder 14">
            <a:extLst>
              <a:ext uri="{FF2B5EF4-FFF2-40B4-BE49-F238E27FC236}">
                <a16:creationId xmlns:a16="http://schemas.microsoft.com/office/drawing/2014/main" id="{DFA32144-691F-4D24-B65F-2FA11DC988EB}"/>
              </a:ext>
            </a:extLst>
          </p:cNvPr>
          <p:cNvSpPr>
            <a:spLocks noGrp="1"/>
          </p:cNvSpPr>
          <p:nvPr>
            <p:ph type="sldNum" sz="quarter" idx="12"/>
          </p:nvPr>
        </p:nvSpPr>
        <p:spPr/>
        <p:txBody>
          <a:bodyPr/>
          <a:lstStyle/>
          <a:p>
            <a:fld id="{675F8F08-688A-4EE7-B6B6-E3435BB47A49}" type="slidenum">
              <a:rPr lang="nb-NO" smtClean="0">
                <a:solidFill>
                  <a:schemeClr val="tx1"/>
                </a:solidFill>
              </a:rPr>
              <a:t>11</a:t>
            </a:fld>
            <a:endParaRPr lang="nb-NO">
              <a:solidFill>
                <a:schemeClr val="tx1"/>
              </a:solidFill>
            </a:endParaRPr>
          </a:p>
        </p:txBody>
      </p:sp>
    </p:spTree>
    <p:extLst>
      <p:ext uri="{BB962C8B-B14F-4D97-AF65-F5344CB8AC3E}">
        <p14:creationId xmlns:p14="http://schemas.microsoft.com/office/powerpoint/2010/main" val="749802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EDAEAE-B078-4A0B-8EA0-17941FB6068C}"/>
              </a:ext>
            </a:extLst>
          </p:cNvPr>
          <p:cNvSpPr txBox="1">
            <a:spLocks/>
          </p:cNvSpPr>
          <p:nvPr/>
        </p:nvSpPr>
        <p:spPr>
          <a:xfrm>
            <a:off x="838200" y="565822"/>
            <a:ext cx="10515600" cy="729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b-NO" b="1" dirty="0">
                <a:solidFill>
                  <a:srgbClr val="FF0000"/>
                </a:solidFill>
              </a:rPr>
              <a:t>PID Hybrid </a:t>
            </a:r>
            <a:r>
              <a:rPr lang="nb-NO" b="1" dirty="0" err="1">
                <a:solidFill>
                  <a:srgbClr val="FF0000"/>
                </a:solidFill>
              </a:rPr>
              <a:t>cycle</a:t>
            </a:r>
            <a:r>
              <a:rPr lang="nb-NO" b="1" dirty="0">
                <a:solidFill>
                  <a:srgbClr val="FF0000"/>
                </a:solidFill>
              </a:rPr>
              <a:t> </a:t>
            </a:r>
            <a:r>
              <a:rPr lang="nb-NO" b="1" dirty="0" err="1">
                <a:solidFill>
                  <a:srgbClr val="FF0000"/>
                </a:solidFill>
              </a:rPr>
              <a:t>with</a:t>
            </a:r>
            <a:r>
              <a:rPr lang="nb-NO" b="1" dirty="0">
                <a:solidFill>
                  <a:srgbClr val="FF0000"/>
                </a:solidFill>
              </a:rPr>
              <a:t> Krypton</a:t>
            </a:r>
          </a:p>
        </p:txBody>
      </p:sp>
      <p:pic>
        <p:nvPicPr>
          <p:cNvPr id="5" name="Picture 2" descr="EP-DT">
            <a:extLst>
              <a:ext uri="{FF2B5EF4-FFF2-40B4-BE49-F238E27FC236}">
                <a16:creationId xmlns:a16="http://schemas.microsoft.com/office/drawing/2014/main" id="{6BBF87BD-A5C3-4686-8279-317742BD4C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0BD6F4CA-FB25-4A31-8318-62E0335F3B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Diagram, schematic&#10;&#10;Description automatically generated">
            <a:extLst>
              <a:ext uri="{FF2B5EF4-FFF2-40B4-BE49-F238E27FC236}">
                <a16:creationId xmlns:a16="http://schemas.microsoft.com/office/drawing/2014/main" id="{8F8A2D7F-256C-49B2-9EC8-075F414BB9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7738" y="1465964"/>
            <a:ext cx="7930073" cy="4890386"/>
          </a:xfrm>
          <a:prstGeom prst="rect">
            <a:avLst/>
          </a:prstGeom>
        </p:spPr>
      </p:pic>
      <p:sp>
        <p:nvSpPr>
          <p:cNvPr id="2" name="TextBox 1">
            <a:extLst>
              <a:ext uri="{FF2B5EF4-FFF2-40B4-BE49-F238E27FC236}">
                <a16:creationId xmlns:a16="http://schemas.microsoft.com/office/drawing/2014/main" id="{F9A03FE5-E246-4D95-B39D-A0D3427DA9D4}"/>
              </a:ext>
            </a:extLst>
          </p:cNvPr>
          <p:cNvSpPr txBox="1"/>
          <p:nvPr/>
        </p:nvSpPr>
        <p:spPr>
          <a:xfrm>
            <a:off x="8217811" y="1904231"/>
            <a:ext cx="3839064" cy="3785652"/>
          </a:xfrm>
          <a:prstGeom prst="rect">
            <a:avLst/>
          </a:prstGeom>
          <a:noFill/>
        </p:spPr>
        <p:txBody>
          <a:bodyPr wrap="square" rtlCol="0">
            <a:spAutoFit/>
          </a:bodyPr>
          <a:lstStyle/>
          <a:p>
            <a:pPr marL="285750" indent="-285750" algn="just">
              <a:buFont typeface="Arial" panose="020B0604020202020204" pitchFamily="34" charset="0"/>
              <a:buChar char="•"/>
            </a:pPr>
            <a:r>
              <a:rPr lang="nb-NO" sz="1600" dirty="0"/>
              <a:t>Heat </a:t>
            </a:r>
            <a:r>
              <a:rPr lang="nb-NO" sz="1600" dirty="0" err="1"/>
              <a:t>rejection</a:t>
            </a:r>
            <a:r>
              <a:rPr lang="nb-NO" sz="1600" dirty="0"/>
              <a:t> via CO</a:t>
            </a:r>
            <a:r>
              <a:rPr lang="nb-NO" sz="1600" baseline="-25000" dirty="0"/>
              <a:t>2</a:t>
            </a:r>
            <a:r>
              <a:rPr lang="nb-NO" sz="1600" dirty="0"/>
              <a:t> </a:t>
            </a:r>
            <a:r>
              <a:rPr lang="nb-NO" sz="1600" dirty="0" err="1"/>
              <a:t>primary</a:t>
            </a:r>
            <a:r>
              <a:rPr lang="nb-NO" sz="1600" dirty="0"/>
              <a:t> </a:t>
            </a:r>
            <a:r>
              <a:rPr lang="nb-NO" sz="1600" dirty="0" err="1"/>
              <a:t>chiller</a:t>
            </a:r>
            <a:r>
              <a:rPr lang="nb-NO" sz="1600" dirty="0"/>
              <a:t> + IHX</a:t>
            </a:r>
          </a:p>
          <a:p>
            <a:pPr marL="285750" indent="-285750" algn="just">
              <a:buFont typeface="Arial" panose="020B0604020202020204" pitchFamily="34" charset="0"/>
              <a:buChar char="•"/>
            </a:pPr>
            <a:endParaRPr lang="nb-NO" sz="1600" dirty="0"/>
          </a:p>
          <a:p>
            <a:pPr marL="285750" indent="-285750" algn="just">
              <a:buFont typeface="Arial" panose="020B0604020202020204" pitchFamily="34" charset="0"/>
              <a:buChar char="•"/>
            </a:pPr>
            <a:r>
              <a:rPr lang="nb-NO" sz="1600" u="sng" dirty="0"/>
              <a:t>No </a:t>
            </a:r>
            <a:r>
              <a:rPr lang="nb-NO" sz="1600" u="sng" dirty="0" err="1"/>
              <a:t>active</a:t>
            </a:r>
            <a:r>
              <a:rPr lang="nb-NO" sz="1600" u="sng" dirty="0"/>
              <a:t> </a:t>
            </a:r>
            <a:r>
              <a:rPr lang="nb-NO" sz="1600" u="sng" dirty="0" err="1"/>
              <a:t>components</a:t>
            </a:r>
            <a:r>
              <a:rPr lang="nb-NO" sz="1600" u="sng" dirty="0"/>
              <a:t> in </a:t>
            </a:r>
            <a:r>
              <a:rPr lang="nb-NO" sz="1600" u="sng" dirty="0" err="1"/>
              <a:t>the</a:t>
            </a:r>
            <a:r>
              <a:rPr lang="nb-NO" sz="1600" u="sng" dirty="0"/>
              <a:t> non-</a:t>
            </a:r>
            <a:r>
              <a:rPr lang="nb-NO" sz="1600" u="sng" dirty="0" err="1"/>
              <a:t>accessible</a:t>
            </a:r>
            <a:r>
              <a:rPr lang="nb-NO" sz="1600" u="sng" dirty="0"/>
              <a:t> area</a:t>
            </a:r>
          </a:p>
          <a:p>
            <a:pPr marL="285750" indent="-285750" algn="just">
              <a:buFont typeface="Arial" panose="020B0604020202020204" pitchFamily="34" charset="0"/>
              <a:buChar char="•"/>
            </a:pPr>
            <a:endParaRPr lang="nb-NO" sz="1600" dirty="0"/>
          </a:p>
          <a:p>
            <a:pPr marL="285750" indent="-285750" algn="just">
              <a:buFont typeface="Arial" panose="020B0604020202020204" pitchFamily="34" charset="0"/>
              <a:buChar char="•"/>
            </a:pPr>
            <a:r>
              <a:rPr lang="nb-NO" sz="1600" u="sng" dirty="0" err="1"/>
              <a:t>Ejector</a:t>
            </a:r>
            <a:r>
              <a:rPr lang="nb-NO" sz="1600" dirty="0"/>
              <a:t> is a passive </a:t>
            </a:r>
            <a:r>
              <a:rPr lang="nb-NO" sz="1600" dirty="0" err="1"/>
              <a:t>device</a:t>
            </a:r>
            <a:r>
              <a:rPr lang="nb-NO" sz="1600" dirty="0"/>
              <a:t> used for </a:t>
            </a:r>
            <a:r>
              <a:rPr lang="nb-NO" sz="1600" u="sng" dirty="0" err="1">
                <a:sym typeface="Wingdings" panose="05000000000000000000" pitchFamily="2" charset="2"/>
              </a:rPr>
              <a:t>liquid</a:t>
            </a:r>
            <a:r>
              <a:rPr lang="nb-NO" sz="1600" u="sng" dirty="0">
                <a:sym typeface="Wingdings" panose="05000000000000000000" pitchFamily="2" charset="2"/>
              </a:rPr>
              <a:t> </a:t>
            </a:r>
            <a:r>
              <a:rPr lang="nb-NO" sz="1600" u="sng" dirty="0" err="1">
                <a:sym typeface="Wingdings" panose="05000000000000000000" pitchFamily="2" charset="2"/>
              </a:rPr>
              <a:t>recirculation</a:t>
            </a:r>
            <a:endParaRPr lang="nb-NO" sz="1600" u="sng" dirty="0">
              <a:sym typeface="Wingdings" panose="05000000000000000000" pitchFamily="2" charset="2"/>
            </a:endParaRP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r>
              <a:rPr lang="nb-NO" sz="1600" dirty="0" err="1">
                <a:sym typeface="Wingdings" panose="05000000000000000000" pitchFamily="2" charset="2"/>
              </a:rPr>
              <a:t>Flow</a:t>
            </a:r>
            <a:r>
              <a:rPr lang="nb-NO" sz="1600" dirty="0">
                <a:sym typeface="Wingdings" panose="05000000000000000000" pitchFamily="2" charset="2"/>
              </a:rPr>
              <a:t> </a:t>
            </a:r>
            <a:r>
              <a:rPr lang="nb-NO" sz="1600" dirty="0" err="1">
                <a:sym typeface="Wingdings" panose="05000000000000000000" pitchFamily="2" charset="2"/>
              </a:rPr>
              <a:t>distribution</a:t>
            </a:r>
            <a:r>
              <a:rPr lang="nb-NO" sz="1600" dirty="0">
                <a:sym typeface="Wingdings" panose="05000000000000000000" pitchFamily="2" charset="2"/>
              </a:rPr>
              <a:t> via </a:t>
            </a:r>
            <a:r>
              <a:rPr lang="nb-NO" sz="1600" dirty="0" err="1">
                <a:sym typeface="Wingdings" panose="05000000000000000000" pitchFamily="2" charset="2"/>
              </a:rPr>
              <a:t>capillary</a:t>
            </a:r>
            <a:r>
              <a:rPr lang="nb-NO" sz="1600" dirty="0">
                <a:sym typeface="Wingdings" panose="05000000000000000000" pitchFamily="2" charset="2"/>
              </a:rPr>
              <a:t> (</a:t>
            </a:r>
            <a:r>
              <a:rPr lang="nb-NO" sz="1600" dirty="0" err="1">
                <a:sym typeface="Wingdings" panose="05000000000000000000" pitchFamily="2" charset="2"/>
              </a:rPr>
              <a:t>no</a:t>
            </a:r>
            <a:r>
              <a:rPr lang="nb-NO" sz="1600" dirty="0">
                <a:sym typeface="Wingdings" panose="05000000000000000000" pitchFamily="2" charset="2"/>
              </a:rPr>
              <a:t> </a:t>
            </a:r>
            <a:r>
              <a:rPr lang="nb-NO" sz="1600" dirty="0" err="1">
                <a:sym typeface="Wingdings" panose="05000000000000000000" pitchFamily="2" charset="2"/>
              </a:rPr>
              <a:t>active</a:t>
            </a:r>
            <a:r>
              <a:rPr lang="nb-NO" sz="1600" dirty="0">
                <a:sym typeface="Wingdings" panose="05000000000000000000" pitchFamily="2" charset="2"/>
              </a:rPr>
              <a:t> </a:t>
            </a:r>
            <a:r>
              <a:rPr lang="nb-NO" sz="1600" dirty="0" err="1">
                <a:sym typeface="Wingdings" panose="05000000000000000000" pitchFamily="2" charset="2"/>
              </a:rPr>
              <a:t>valves</a:t>
            </a:r>
            <a:r>
              <a:rPr lang="nb-NO" sz="1600" dirty="0">
                <a:sym typeface="Wingdings" panose="05000000000000000000" pitchFamily="2" charset="2"/>
              </a:rPr>
              <a:t>)   </a:t>
            </a:r>
            <a:r>
              <a:rPr lang="nb-NO" sz="1600" dirty="0" err="1">
                <a:sym typeface="Wingdings" panose="05000000000000000000" pitchFamily="2" charset="2"/>
              </a:rPr>
              <a:t>Ejector</a:t>
            </a:r>
            <a:r>
              <a:rPr lang="nb-NO" sz="1600" dirty="0">
                <a:sym typeface="Wingdings" panose="05000000000000000000" pitchFamily="2" charset="2"/>
              </a:rPr>
              <a:t> design</a:t>
            </a: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r>
              <a:rPr lang="nb-NO" sz="1600" dirty="0">
                <a:sym typeface="Wingdings" panose="05000000000000000000" pitchFamily="2" charset="2"/>
              </a:rPr>
              <a:t>Long </a:t>
            </a:r>
            <a:r>
              <a:rPr lang="nb-NO" sz="1600" dirty="0" err="1">
                <a:sym typeface="Wingdings" panose="05000000000000000000" pitchFamily="2" charset="2"/>
              </a:rPr>
              <a:t>distances</a:t>
            </a:r>
            <a:r>
              <a:rPr lang="nb-NO" sz="1600" dirty="0">
                <a:sym typeface="Wingdings" panose="05000000000000000000" pitchFamily="2" charset="2"/>
              </a:rPr>
              <a:t> </a:t>
            </a:r>
            <a:r>
              <a:rPr lang="nb-NO" sz="1600" dirty="0" err="1">
                <a:sym typeface="Wingdings" panose="05000000000000000000" pitchFamily="2" charset="2"/>
              </a:rPr>
              <a:t>covered</a:t>
            </a:r>
            <a:r>
              <a:rPr lang="nb-NO" sz="1600" dirty="0">
                <a:sym typeface="Wingdings" panose="05000000000000000000" pitchFamily="2" charset="2"/>
              </a:rPr>
              <a:t> by </a:t>
            </a:r>
            <a:r>
              <a:rPr lang="nb-NO" sz="1600" dirty="0" err="1">
                <a:sym typeface="Wingdings" panose="05000000000000000000" pitchFamily="2" charset="2"/>
              </a:rPr>
              <a:t>using</a:t>
            </a:r>
            <a:r>
              <a:rPr lang="nb-NO" sz="1600" dirty="0">
                <a:sym typeface="Wingdings" panose="05000000000000000000" pitchFamily="2" charset="2"/>
              </a:rPr>
              <a:t> </a:t>
            </a:r>
            <a:r>
              <a:rPr lang="nb-NO" sz="1600" dirty="0" err="1">
                <a:sym typeface="Wingdings" panose="05000000000000000000" pitchFamily="2" charset="2"/>
              </a:rPr>
              <a:t>concentric</a:t>
            </a:r>
            <a:r>
              <a:rPr lang="nb-NO" sz="1600" dirty="0">
                <a:sym typeface="Wingdings" panose="05000000000000000000" pitchFamily="2" charset="2"/>
              </a:rPr>
              <a:t> lines (</a:t>
            </a:r>
            <a:r>
              <a:rPr lang="nb-NO" sz="1600" dirty="0" err="1">
                <a:sym typeface="Wingdings" panose="05000000000000000000" pitchFamily="2" charset="2"/>
              </a:rPr>
              <a:t>avoiding</a:t>
            </a:r>
            <a:r>
              <a:rPr lang="nb-NO" sz="1600" dirty="0">
                <a:sym typeface="Wingdings" panose="05000000000000000000" pitchFamily="2" charset="2"/>
              </a:rPr>
              <a:t> double </a:t>
            </a:r>
            <a:r>
              <a:rPr lang="nb-NO" sz="1600" dirty="0" err="1">
                <a:sym typeface="Wingdings" panose="05000000000000000000" pitchFamily="2" charset="2"/>
              </a:rPr>
              <a:t>insulation</a:t>
            </a:r>
            <a:r>
              <a:rPr lang="nb-NO" sz="1600" dirty="0">
                <a:sym typeface="Wingdings" panose="05000000000000000000" pitchFamily="2" charset="2"/>
              </a:rPr>
              <a:t>)</a:t>
            </a:r>
            <a:endParaRPr lang="nb-NO" sz="1600" dirty="0"/>
          </a:p>
        </p:txBody>
      </p:sp>
      <p:cxnSp>
        <p:nvCxnSpPr>
          <p:cNvPr id="7" name="Straight Connector 6">
            <a:extLst>
              <a:ext uri="{FF2B5EF4-FFF2-40B4-BE49-F238E27FC236}">
                <a16:creationId xmlns:a16="http://schemas.microsoft.com/office/drawing/2014/main" id="{93BAA2B4-032E-4602-861E-6E6F78F1888D}"/>
              </a:ext>
            </a:extLst>
          </p:cNvPr>
          <p:cNvCxnSpPr>
            <a:cxnSpLocks/>
          </p:cNvCxnSpPr>
          <p:nvPr/>
        </p:nvCxnSpPr>
        <p:spPr>
          <a:xfrm>
            <a:off x="2705492" y="1276634"/>
            <a:ext cx="0" cy="4726445"/>
          </a:xfrm>
          <a:prstGeom prst="line">
            <a:avLst/>
          </a:prstGeom>
          <a:ln w="571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1026" name="Picture 2" descr="Centro Sill Shop - Cartello Simbolo w003 Pericolo materiale radioattivo |  Segnaletica Centro Sill">
            <a:extLst>
              <a:ext uri="{FF2B5EF4-FFF2-40B4-BE49-F238E27FC236}">
                <a16:creationId xmlns:a16="http://schemas.microsoft.com/office/drawing/2014/main" id="{8FF03887-1696-44F6-B1DD-8F33F8AD9C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1059730" y="4562573"/>
            <a:ext cx="1324466" cy="132446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entro Sill Shop - Cartello Simbolo w003 Pericolo materiale radioattivo |  Segnaletica Centro Sill">
            <a:extLst>
              <a:ext uri="{FF2B5EF4-FFF2-40B4-BE49-F238E27FC236}">
                <a16:creationId xmlns:a16="http://schemas.microsoft.com/office/drawing/2014/main" id="{194550E6-873F-44F7-89C1-A16B53E2AB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a:off x="3297021" y="4562573"/>
            <a:ext cx="1324466" cy="1324466"/>
          </a:xfrm>
          <a:prstGeom prst="rect">
            <a:avLst/>
          </a:prstGeom>
          <a:noFill/>
          <a:extLst>
            <a:ext uri="{909E8E84-426E-40DD-AFC4-6F175D3DCCD1}">
              <a14:hiddenFill xmlns:a14="http://schemas.microsoft.com/office/drawing/2010/main">
                <a:solidFill>
                  <a:srgbClr val="FFFFFF"/>
                </a:solidFill>
              </a14:hiddenFill>
            </a:ext>
          </a:extLst>
        </p:spPr>
      </p:pic>
      <p:sp>
        <p:nvSpPr>
          <p:cNvPr id="8" name="Multiplication Sign 7">
            <a:extLst>
              <a:ext uri="{FF2B5EF4-FFF2-40B4-BE49-F238E27FC236}">
                <a16:creationId xmlns:a16="http://schemas.microsoft.com/office/drawing/2014/main" id="{2A9750B0-E9EA-49FE-BE80-7DEF9A221565}"/>
              </a:ext>
            </a:extLst>
          </p:cNvPr>
          <p:cNvSpPr/>
          <p:nvPr/>
        </p:nvSpPr>
        <p:spPr>
          <a:xfrm>
            <a:off x="3484675" y="4793251"/>
            <a:ext cx="949157" cy="93566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 name="TextBox 2">
            <a:extLst>
              <a:ext uri="{FF2B5EF4-FFF2-40B4-BE49-F238E27FC236}">
                <a16:creationId xmlns:a16="http://schemas.microsoft.com/office/drawing/2014/main" id="{D66FCE16-8F37-45A6-9EB1-B2EEA99EFDC1}"/>
              </a:ext>
            </a:extLst>
          </p:cNvPr>
          <p:cNvSpPr txBox="1"/>
          <p:nvPr/>
        </p:nvSpPr>
        <p:spPr>
          <a:xfrm>
            <a:off x="287739" y="5887039"/>
            <a:ext cx="2398900" cy="369332"/>
          </a:xfrm>
          <a:prstGeom prst="rect">
            <a:avLst/>
          </a:prstGeom>
          <a:noFill/>
        </p:spPr>
        <p:txBody>
          <a:bodyPr wrap="square" rtlCol="0">
            <a:spAutoFit/>
          </a:bodyPr>
          <a:lstStyle/>
          <a:p>
            <a:pPr algn="ctr"/>
            <a:r>
              <a:rPr lang="en-US" dirty="0"/>
              <a:t>No accessible area</a:t>
            </a:r>
            <a:endParaRPr lang="nb-NO" dirty="0"/>
          </a:p>
        </p:txBody>
      </p:sp>
      <p:sp>
        <p:nvSpPr>
          <p:cNvPr id="12" name="Date Placeholder 11">
            <a:extLst>
              <a:ext uri="{FF2B5EF4-FFF2-40B4-BE49-F238E27FC236}">
                <a16:creationId xmlns:a16="http://schemas.microsoft.com/office/drawing/2014/main" id="{7D8687FC-5D49-46D7-9E1A-666C97381854}"/>
              </a:ext>
            </a:extLst>
          </p:cNvPr>
          <p:cNvSpPr>
            <a:spLocks noGrp="1"/>
          </p:cNvSpPr>
          <p:nvPr>
            <p:ph type="dt" sz="half" idx="10"/>
          </p:nvPr>
        </p:nvSpPr>
        <p:spPr/>
        <p:txBody>
          <a:bodyPr/>
          <a:lstStyle/>
          <a:p>
            <a:r>
              <a:rPr lang="nb-NO" dirty="0">
                <a:solidFill>
                  <a:schemeClr val="tx1"/>
                </a:solidFill>
              </a:rPr>
              <a:t>10.06.2022</a:t>
            </a:r>
          </a:p>
        </p:txBody>
      </p:sp>
      <p:sp>
        <p:nvSpPr>
          <p:cNvPr id="13" name="Footer Placeholder 12">
            <a:extLst>
              <a:ext uri="{FF2B5EF4-FFF2-40B4-BE49-F238E27FC236}">
                <a16:creationId xmlns:a16="http://schemas.microsoft.com/office/drawing/2014/main" id="{76659A84-0263-482C-BEC1-159180B82F84}"/>
              </a:ext>
            </a:extLst>
          </p:cNvPr>
          <p:cNvSpPr>
            <a:spLocks noGrp="1"/>
          </p:cNvSpPr>
          <p:nvPr>
            <p:ph type="ftr" sz="quarter" idx="11"/>
          </p:nvPr>
        </p:nvSpPr>
        <p:spPr/>
        <p:txBody>
          <a:bodyPr/>
          <a:lstStyle/>
          <a:p>
            <a:r>
              <a:rPr lang="nb-NO" dirty="0">
                <a:solidFill>
                  <a:schemeClr val="tx1"/>
                </a:solidFill>
              </a:rPr>
              <a:t>Luca Contiero (NTNU - CERN)</a:t>
            </a:r>
          </a:p>
        </p:txBody>
      </p:sp>
      <p:sp>
        <p:nvSpPr>
          <p:cNvPr id="14" name="Slide Number Placeholder 13">
            <a:extLst>
              <a:ext uri="{FF2B5EF4-FFF2-40B4-BE49-F238E27FC236}">
                <a16:creationId xmlns:a16="http://schemas.microsoft.com/office/drawing/2014/main" id="{5668F27B-8555-4415-8D0C-39F3EDA4AC3F}"/>
              </a:ext>
            </a:extLst>
          </p:cNvPr>
          <p:cNvSpPr>
            <a:spLocks noGrp="1"/>
          </p:cNvSpPr>
          <p:nvPr>
            <p:ph type="sldNum" sz="quarter" idx="12"/>
          </p:nvPr>
        </p:nvSpPr>
        <p:spPr/>
        <p:txBody>
          <a:bodyPr/>
          <a:lstStyle/>
          <a:p>
            <a:fld id="{675F8F08-688A-4EE7-B6B6-E3435BB47A49}" type="slidenum">
              <a:rPr lang="nb-NO" smtClean="0">
                <a:solidFill>
                  <a:schemeClr val="tx1"/>
                </a:solidFill>
              </a:rPr>
              <a:t>12</a:t>
            </a:fld>
            <a:endParaRPr lang="nb-NO">
              <a:solidFill>
                <a:schemeClr val="tx1"/>
              </a:solidFill>
            </a:endParaRPr>
          </a:p>
        </p:txBody>
      </p:sp>
    </p:spTree>
    <p:extLst>
      <p:ext uri="{BB962C8B-B14F-4D97-AF65-F5344CB8AC3E}">
        <p14:creationId xmlns:p14="http://schemas.microsoft.com/office/powerpoint/2010/main" val="27858033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EDAEAE-B078-4A0B-8EA0-17941FB6068C}"/>
              </a:ext>
            </a:extLst>
          </p:cNvPr>
          <p:cNvSpPr txBox="1">
            <a:spLocks/>
          </p:cNvSpPr>
          <p:nvPr/>
        </p:nvSpPr>
        <p:spPr>
          <a:xfrm>
            <a:off x="770312" y="532164"/>
            <a:ext cx="10515600" cy="72964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b-NO" b="1" dirty="0" err="1">
                <a:solidFill>
                  <a:srgbClr val="FF0000"/>
                </a:solidFill>
              </a:rPr>
              <a:t>Supercritical</a:t>
            </a:r>
            <a:r>
              <a:rPr lang="nb-NO" b="1" dirty="0">
                <a:solidFill>
                  <a:srgbClr val="FF0000"/>
                </a:solidFill>
              </a:rPr>
              <a:t> </a:t>
            </a:r>
            <a:r>
              <a:rPr lang="nb-NO" b="1" dirty="0" err="1">
                <a:solidFill>
                  <a:srgbClr val="FF0000"/>
                </a:solidFill>
              </a:rPr>
              <a:t>cooldown</a:t>
            </a:r>
            <a:r>
              <a:rPr lang="nb-NO" b="1" dirty="0">
                <a:solidFill>
                  <a:srgbClr val="FF0000"/>
                </a:solidFill>
              </a:rPr>
              <a:t> </a:t>
            </a:r>
            <a:r>
              <a:rPr lang="nb-NO" b="1" dirty="0" err="1">
                <a:solidFill>
                  <a:srgbClr val="FF0000"/>
                </a:solidFill>
              </a:rPr>
              <a:t>process</a:t>
            </a:r>
            <a:endParaRPr lang="nb-NO" b="1" dirty="0">
              <a:solidFill>
                <a:srgbClr val="FF0000"/>
              </a:solidFill>
            </a:endParaRPr>
          </a:p>
        </p:txBody>
      </p:sp>
      <p:pic>
        <p:nvPicPr>
          <p:cNvPr id="5" name="Picture 2" descr="EP-DT">
            <a:extLst>
              <a:ext uri="{FF2B5EF4-FFF2-40B4-BE49-F238E27FC236}">
                <a16:creationId xmlns:a16="http://schemas.microsoft.com/office/drawing/2014/main" id="{6BBF87BD-A5C3-4686-8279-317742BD4C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0BD6F4CA-FB25-4A31-8318-62E0335F3B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B1239AEF-B632-4996-A458-E8E08C5B473B}"/>
              </a:ext>
            </a:extLst>
          </p:cNvPr>
          <p:cNvSpPr txBox="1"/>
          <p:nvPr/>
        </p:nvSpPr>
        <p:spPr>
          <a:xfrm>
            <a:off x="9275975" y="1874033"/>
            <a:ext cx="2916024" cy="3493264"/>
          </a:xfrm>
          <a:prstGeom prst="rect">
            <a:avLst/>
          </a:prstGeom>
          <a:noFill/>
        </p:spPr>
        <p:txBody>
          <a:bodyPr wrap="square" rtlCol="0">
            <a:spAutoFit/>
          </a:bodyPr>
          <a:lstStyle/>
          <a:p>
            <a:pPr marL="285750" indent="-285750" algn="just">
              <a:buFont typeface="Arial" panose="020B0604020202020204" pitchFamily="34" charset="0"/>
              <a:buChar char="•"/>
            </a:pPr>
            <a:r>
              <a:rPr lang="nb-NO" sz="1700" dirty="0" err="1"/>
              <a:t>Unit’s</a:t>
            </a:r>
            <a:r>
              <a:rPr lang="nb-NO" sz="1700" dirty="0"/>
              <a:t> </a:t>
            </a:r>
            <a:r>
              <a:rPr lang="nb-NO" sz="1700" dirty="0" err="1"/>
              <a:t>charging</a:t>
            </a:r>
            <a:r>
              <a:rPr lang="nb-NO" sz="1700" dirty="0"/>
              <a:t> to </a:t>
            </a:r>
            <a:r>
              <a:rPr lang="nb-NO" sz="1700" dirty="0" err="1"/>
              <a:t>the</a:t>
            </a:r>
            <a:r>
              <a:rPr lang="nb-NO" sz="1700" dirty="0"/>
              <a:t> </a:t>
            </a:r>
            <a:r>
              <a:rPr lang="nb-NO" sz="1700" dirty="0" err="1"/>
              <a:t>desired</a:t>
            </a:r>
            <a:r>
              <a:rPr lang="nb-NO" sz="1700" dirty="0"/>
              <a:t> pressure </a:t>
            </a:r>
            <a:r>
              <a:rPr lang="nb-NO" sz="1700" dirty="0" err="1"/>
              <a:t>level</a:t>
            </a:r>
            <a:endParaRPr lang="nb-NO" sz="1700" dirty="0"/>
          </a:p>
          <a:p>
            <a:pPr marL="285750" indent="-285750" algn="just">
              <a:buFont typeface="Arial" panose="020B0604020202020204" pitchFamily="34" charset="0"/>
              <a:buChar char="•"/>
            </a:pPr>
            <a:endParaRPr lang="nb-NO" sz="1700" dirty="0"/>
          </a:p>
          <a:p>
            <a:pPr marL="285750" indent="-285750" algn="just">
              <a:buFont typeface="Arial" panose="020B0604020202020204" pitchFamily="34" charset="0"/>
              <a:buChar char="•"/>
            </a:pPr>
            <a:r>
              <a:rPr lang="nb-NO" sz="1700" dirty="0"/>
              <a:t>Operating at </a:t>
            </a:r>
            <a:r>
              <a:rPr lang="nb-NO" sz="1700" dirty="0" err="1"/>
              <a:t>high</a:t>
            </a:r>
            <a:r>
              <a:rPr lang="nb-NO" sz="1700" dirty="0"/>
              <a:t>-pressure</a:t>
            </a:r>
          </a:p>
          <a:p>
            <a:pPr marL="285750" indent="-285750" algn="just">
              <a:buFont typeface="Arial" panose="020B0604020202020204" pitchFamily="34" charset="0"/>
              <a:buChar char="•"/>
            </a:pPr>
            <a:endParaRPr lang="nb-NO" sz="1700" dirty="0"/>
          </a:p>
          <a:p>
            <a:pPr marL="285750" indent="-285750" algn="just">
              <a:buFont typeface="Arial" panose="020B0604020202020204" pitchFamily="34" charset="0"/>
              <a:buChar char="•"/>
            </a:pPr>
            <a:r>
              <a:rPr lang="nb-NO" sz="1700" dirty="0" err="1"/>
              <a:t>Concentric</a:t>
            </a:r>
            <a:r>
              <a:rPr lang="nb-NO" sz="1700" dirty="0"/>
              <a:t> line as </a:t>
            </a:r>
            <a:r>
              <a:rPr lang="nb-NO" sz="1700" dirty="0" err="1"/>
              <a:t>safety</a:t>
            </a:r>
            <a:r>
              <a:rPr lang="nb-NO" sz="1700" dirty="0"/>
              <a:t> </a:t>
            </a:r>
            <a:r>
              <a:rPr lang="nb-NO" sz="1700" dirty="0" err="1"/>
              <a:t>against</a:t>
            </a:r>
            <a:r>
              <a:rPr lang="nb-NO" sz="1700" dirty="0"/>
              <a:t> fast </a:t>
            </a:r>
            <a:r>
              <a:rPr lang="nb-NO" sz="1700" dirty="0" err="1"/>
              <a:t>overcooling</a:t>
            </a:r>
            <a:endParaRPr lang="nb-NO" sz="1700" dirty="0"/>
          </a:p>
          <a:p>
            <a:pPr marL="285750" indent="-285750" algn="just">
              <a:buFont typeface="Arial" panose="020B0604020202020204" pitchFamily="34" charset="0"/>
              <a:buChar char="•"/>
            </a:pPr>
            <a:endParaRPr lang="nb-NO" sz="1700" dirty="0"/>
          </a:p>
          <a:p>
            <a:pPr marL="285750" indent="-285750" algn="just">
              <a:buFont typeface="Arial" panose="020B0604020202020204" pitchFamily="34" charset="0"/>
              <a:buChar char="•"/>
            </a:pPr>
            <a:r>
              <a:rPr lang="nb-NO" sz="1700" dirty="0" err="1"/>
              <a:t>Simultaneous</a:t>
            </a:r>
            <a:r>
              <a:rPr lang="nb-NO" sz="1700" dirty="0"/>
              <a:t> </a:t>
            </a:r>
            <a:r>
              <a:rPr lang="nb-NO" sz="1700" dirty="0" err="1"/>
              <a:t>charging</a:t>
            </a:r>
            <a:r>
              <a:rPr lang="nb-NO" sz="1700" dirty="0"/>
              <a:t> during </a:t>
            </a:r>
            <a:r>
              <a:rPr lang="nb-NO" sz="1700" dirty="0" err="1"/>
              <a:t>the</a:t>
            </a:r>
            <a:r>
              <a:rPr lang="nb-NO" sz="1700" dirty="0"/>
              <a:t> </a:t>
            </a:r>
            <a:r>
              <a:rPr lang="nb-NO" sz="1700" dirty="0" err="1"/>
              <a:t>cooldown</a:t>
            </a:r>
            <a:r>
              <a:rPr lang="nb-NO" sz="1700" dirty="0"/>
              <a:t> </a:t>
            </a:r>
            <a:r>
              <a:rPr lang="nb-NO" sz="1700" dirty="0" err="1"/>
              <a:t>process</a:t>
            </a:r>
            <a:r>
              <a:rPr lang="nb-NO" sz="1700" dirty="0"/>
              <a:t> to </a:t>
            </a:r>
            <a:r>
              <a:rPr lang="nb-NO" sz="1700" dirty="0" err="1"/>
              <a:t>operate</a:t>
            </a:r>
            <a:r>
              <a:rPr lang="nb-NO" sz="1700" dirty="0"/>
              <a:t> in </a:t>
            </a:r>
            <a:r>
              <a:rPr lang="nb-NO" sz="1700" dirty="0" err="1"/>
              <a:t>the</a:t>
            </a:r>
            <a:r>
              <a:rPr lang="nb-NO" sz="1700" dirty="0"/>
              <a:t> </a:t>
            </a:r>
            <a:r>
              <a:rPr lang="nb-NO" sz="1700" dirty="0" err="1"/>
              <a:t>zone</a:t>
            </a:r>
            <a:r>
              <a:rPr lang="nb-NO" sz="1700" dirty="0"/>
              <a:t> </a:t>
            </a:r>
            <a:r>
              <a:rPr lang="nb-NO" sz="1700" dirty="0" err="1"/>
              <a:t>of</a:t>
            </a:r>
            <a:r>
              <a:rPr lang="nb-NO" sz="1700" dirty="0"/>
              <a:t> </a:t>
            </a:r>
            <a:r>
              <a:rPr lang="nb-NO" sz="1700" dirty="0" err="1"/>
              <a:t>nearly</a:t>
            </a:r>
            <a:r>
              <a:rPr lang="nb-NO" sz="1700" dirty="0"/>
              <a:t> </a:t>
            </a:r>
            <a:r>
              <a:rPr lang="nb-NO" sz="1700" dirty="0" err="1"/>
              <a:t>isothermal</a:t>
            </a:r>
            <a:r>
              <a:rPr lang="nb-NO" sz="1700" dirty="0"/>
              <a:t> lines</a:t>
            </a:r>
          </a:p>
        </p:txBody>
      </p:sp>
      <p:pic>
        <p:nvPicPr>
          <p:cNvPr id="7" name="Picture 6">
            <a:extLst>
              <a:ext uri="{FF2B5EF4-FFF2-40B4-BE49-F238E27FC236}">
                <a16:creationId xmlns:a16="http://schemas.microsoft.com/office/drawing/2014/main" id="{0FE1E922-5E72-4DD6-A3D7-C227D7FB467F}"/>
              </a:ext>
            </a:extLst>
          </p:cNvPr>
          <p:cNvPicPr>
            <a:picLocks noChangeAspect="1"/>
          </p:cNvPicPr>
          <p:nvPr/>
        </p:nvPicPr>
        <p:blipFill>
          <a:blip r:embed="rId4"/>
          <a:stretch>
            <a:fillRect/>
          </a:stretch>
        </p:blipFill>
        <p:spPr>
          <a:xfrm>
            <a:off x="1" y="1144384"/>
            <a:ext cx="9275974" cy="5128659"/>
          </a:xfrm>
          <a:prstGeom prst="rect">
            <a:avLst/>
          </a:prstGeom>
        </p:spPr>
      </p:pic>
      <p:sp>
        <p:nvSpPr>
          <p:cNvPr id="10" name="Date Placeholder 9">
            <a:extLst>
              <a:ext uri="{FF2B5EF4-FFF2-40B4-BE49-F238E27FC236}">
                <a16:creationId xmlns:a16="http://schemas.microsoft.com/office/drawing/2014/main" id="{91C2EFB2-F6F9-4441-9340-EF5B5F4BB613}"/>
              </a:ext>
            </a:extLst>
          </p:cNvPr>
          <p:cNvSpPr>
            <a:spLocks noGrp="1"/>
          </p:cNvSpPr>
          <p:nvPr>
            <p:ph type="dt" sz="half" idx="10"/>
          </p:nvPr>
        </p:nvSpPr>
        <p:spPr/>
        <p:txBody>
          <a:bodyPr/>
          <a:lstStyle/>
          <a:p>
            <a:r>
              <a:rPr lang="nb-NO" dirty="0">
                <a:solidFill>
                  <a:schemeClr val="tx1"/>
                </a:solidFill>
              </a:rPr>
              <a:t>10.06.2022</a:t>
            </a:r>
          </a:p>
        </p:txBody>
      </p:sp>
      <p:sp>
        <p:nvSpPr>
          <p:cNvPr id="11" name="Footer Placeholder 10">
            <a:extLst>
              <a:ext uri="{FF2B5EF4-FFF2-40B4-BE49-F238E27FC236}">
                <a16:creationId xmlns:a16="http://schemas.microsoft.com/office/drawing/2014/main" id="{E1F521C8-E808-4B96-8A8E-7B4DF38E2DD8}"/>
              </a:ext>
            </a:extLst>
          </p:cNvPr>
          <p:cNvSpPr>
            <a:spLocks noGrp="1"/>
          </p:cNvSpPr>
          <p:nvPr>
            <p:ph type="ftr" sz="quarter" idx="11"/>
          </p:nvPr>
        </p:nvSpPr>
        <p:spPr/>
        <p:txBody>
          <a:bodyPr/>
          <a:lstStyle/>
          <a:p>
            <a:r>
              <a:rPr lang="nb-NO">
                <a:solidFill>
                  <a:schemeClr val="tx1"/>
                </a:solidFill>
              </a:rPr>
              <a:t>Luca Contiero (NTNU - CERN)</a:t>
            </a:r>
          </a:p>
        </p:txBody>
      </p:sp>
      <p:sp>
        <p:nvSpPr>
          <p:cNvPr id="12" name="Slide Number Placeholder 11">
            <a:extLst>
              <a:ext uri="{FF2B5EF4-FFF2-40B4-BE49-F238E27FC236}">
                <a16:creationId xmlns:a16="http://schemas.microsoft.com/office/drawing/2014/main" id="{E9A64459-4836-49BC-8325-3FFB114CB23D}"/>
              </a:ext>
            </a:extLst>
          </p:cNvPr>
          <p:cNvSpPr>
            <a:spLocks noGrp="1"/>
          </p:cNvSpPr>
          <p:nvPr>
            <p:ph type="sldNum" sz="quarter" idx="12"/>
          </p:nvPr>
        </p:nvSpPr>
        <p:spPr/>
        <p:txBody>
          <a:bodyPr/>
          <a:lstStyle/>
          <a:p>
            <a:fld id="{675F8F08-688A-4EE7-B6B6-E3435BB47A49}" type="slidenum">
              <a:rPr lang="nb-NO" smtClean="0">
                <a:solidFill>
                  <a:schemeClr val="tx1"/>
                </a:solidFill>
              </a:rPr>
              <a:t>13</a:t>
            </a:fld>
            <a:endParaRPr lang="nb-NO">
              <a:solidFill>
                <a:schemeClr val="tx1"/>
              </a:solidFill>
            </a:endParaRPr>
          </a:p>
        </p:txBody>
      </p:sp>
      <p:cxnSp>
        <p:nvCxnSpPr>
          <p:cNvPr id="8" name="Straight Arrow Connector 7">
            <a:extLst>
              <a:ext uri="{FF2B5EF4-FFF2-40B4-BE49-F238E27FC236}">
                <a16:creationId xmlns:a16="http://schemas.microsoft.com/office/drawing/2014/main" id="{49BD6E59-4154-42D1-A211-0DAAFCBCCE22}"/>
              </a:ext>
            </a:extLst>
          </p:cNvPr>
          <p:cNvCxnSpPr>
            <a:cxnSpLocks/>
          </p:cNvCxnSpPr>
          <p:nvPr/>
        </p:nvCxnSpPr>
        <p:spPr>
          <a:xfrm flipH="1" flipV="1">
            <a:off x="6096000" y="3595592"/>
            <a:ext cx="407709" cy="1504309"/>
          </a:xfrm>
          <a:prstGeom prst="straightConnector1">
            <a:avLst/>
          </a:prstGeom>
          <a:ln w="38100">
            <a:tailEnd type="triangle"/>
          </a:ln>
        </p:spPr>
        <p:style>
          <a:lnRef idx="3">
            <a:schemeClr val="dk1"/>
          </a:lnRef>
          <a:fillRef idx="0">
            <a:schemeClr val="dk1"/>
          </a:fillRef>
          <a:effectRef idx="2">
            <a:schemeClr val="dk1"/>
          </a:effectRef>
          <a:fontRef idx="minor">
            <a:schemeClr val="tx1"/>
          </a:fontRef>
        </p:style>
      </p:cxnSp>
      <p:sp>
        <p:nvSpPr>
          <p:cNvPr id="14" name="Arrow: Right 13">
            <a:extLst>
              <a:ext uri="{FF2B5EF4-FFF2-40B4-BE49-F238E27FC236}">
                <a16:creationId xmlns:a16="http://schemas.microsoft.com/office/drawing/2014/main" id="{97539093-A2D8-406D-9833-E916F05CA42A}"/>
              </a:ext>
            </a:extLst>
          </p:cNvPr>
          <p:cNvSpPr/>
          <p:nvPr/>
        </p:nvSpPr>
        <p:spPr>
          <a:xfrm rot="10800000">
            <a:off x="3355942" y="2006275"/>
            <a:ext cx="2111604" cy="256158"/>
          </a:xfrm>
          <a:prstGeom prst="rightArrow">
            <a:avLst>
              <a:gd name="adj1" fmla="val 50000"/>
              <a:gd name="adj2" fmla="val 50000"/>
            </a:avLst>
          </a:prstGeom>
          <a:solidFill>
            <a:schemeClr val="accent5">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pic>
        <p:nvPicPr>
          <p:cNvPr id="16" name="Picture 15" descr="Diagram, schematic&#10;&#10;Description automatically generated">
            <a:extLst>
              <a:ext uri="{FF2B5EF4-FFF2-40B4-BE49-F238E27FC236}">
                <a16:creationId xmlns:a16="http://schemas.microsoft.com/office/drawing/2014/main" id="{C3E54089-E5A2-4AC6-8A9C-AEA990FDE5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584" y="2554665"/>
            <a:ext cx="4519080" cy="2315550"/>
          </a:xfrm>
          <a:prstGeom prst="rect">
            <a:avLst/>
          </a:prstGeom>
        </p:spPr>
      </p:pic>
    </p:spTree>
    <p:extLst>
      <p:ext uri="{BB962C8B-B14F-4D97-AF65-F5344CB8AC3E}">
        <p14:creationId xmlns:p14="http://schemas.microsoft.com/office/powerpoint/2010/main" val="3241569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EDAEAE-B078-4A0B-8EA0-17941FB6068C}"/>
              </a:ext>
            </a:extLst>
          </p:cNvPr>
          <p:cNvSpPr txBox="1">
            <a:spLocks/>
          </p:cNvSpPr>
          <p:nvPr/>
        </p:nvSpPr>
        <p:spPr>
          <a:xfrm>
            <a:off x="677944" y="352084"/>
            <a:ext cx="10515600" cy="9903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b-NO" b="1" dirty="0">
                <a:solidFill>
                  <a:srgbClr val="FF0000"/>
                </a:solidFill>
              </a:rPr>
              <a:t>Transcritical – </a:t>
            </a:r>
            <a:r>
              <a:rPr lang="nb-NO" b="1" dirty="0" err="1">
                <a:solidFill>
                  <a:srgbClr val="FF0000"/>
                </a:solidFill>
              </a:rPr>
              <a:t>subcritical</a:t>
            </a:r>
            <a:r>
              <a:rPr lang="nb-NO" b="1" dirty="0">
                <a:solidFill>
                  <a:srgbClr val="FF0000"/>
                </a:solidFill>
              </a:rPr>
              <a:t> </a:t>
            </a:r>
            <a:r>
              <a:rPr lang="nb-NO" b="1" dirty="0" err="1">
                <a:solidFill>
                  <a:srgbClr val="FF0000"/>
                </a:solidFill>
              </a:rPr>
              <a:t>cycle</a:t>
            </a:r>
            <a:endParaRPr lang="nb-NO" b="1" dirty="0">
              <a:solidFill>
                <a:srgbClr val="FF0000"/>
              </a:solidFill>
            </a:endParaRPr>
          </a:p>
        </p:txBody>
      </p:sp>
      <p:pic>
        <p:nvPicPr>
          <p:cNvPr id="5" name="Picture 2" descr="EP-DT">
            <a:extLst>
              <a:ext uri="{FF2B5EF4-FFF2-40B4-BE49-F238E27FC236}">
                <a16:creationId xmlns:a16="http://schemas.microsoft.com/office/drawing/2014/main" id="{6BBF87BD-A5C3-4686-8279-317742BD4C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0BD6F4CA-FB25-4A31-8318-62E0335F3B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E2E8553C-7351-496A-BC43-979FFAD1DB73}"/>
              </a:ext>
            </a:extLst>
          </p:cNvPr>
          <p:cNvPicPr>
            <a:picLocks noChangeAspect="1"/>
          </p:cNvPicPr>
          <p:nvPr/>
        </p:nvPicPr>
        <p:blipFill>
          <a:blip r:embed="rId4"/>
          <a:stretch>
            <a:fillRect/>
          </a:stretch>
        </p:blipFill>
        <p:spPr>
          <a:xfrm>
            <a:off x="431276" y="1222437"/>
            <a:ext cx="7214647" cy="5192410"/>
          </a:xfrm>
          <a:prstGeom prst="rect">
            <a:avLst/>
          </a:prstGeom>
        </p:spPr>
      </p:pic>
      <p:pic>
        <p:nvPicPr>
          <p:cNvPr id="9" name="Picture 8" descr="Diagram, schematic&#10;&#10;Description automatically generated">
            <a:extLst>
              <a:ext uri="{FF2B5EF4-FFF2-40B4-BE49-F238E27FC236}">
                <a16:creationId xmlns:a16="http://schemas.microsoft.com/office/drawing/2014/main" id="{FBD3D77F-5BBA-4AD5-A476-6F6274859F3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95821" y="1316138"/>
            <a:ext cx="7214647" cy="3948615"/>
          </a:xfrm>
          <a:prstGeom prst="rect">
            <a:avLst/>
          </a:prstGeom>
        </p:spPr>
      </p:pic>
      <p:sp>
        <p:nvSpPr>
          <p:cNvPr id="2" name="TextBox 1">
            <a:extLst>
              <a:ext uri="{FF2B5EF4-FFF2-40B4-BE49-F238E27FC236}">
                <a16:creationId xmlns:a16="http://schemas.microsoft.com/office/drawing/2014/main" id="{1AF11BC5-C650-4208-8A1F-032120E21B47}"/>
              </a:ext>
            </a:extLst>
          </p:cNvPr>
          <p:cNvSpPr txBox="1"/>
          <p:nvPr/>
        </p:nvSpPr>
        <p:spPr>
          <a:xfrm>
            <a:off x="1850070" y="4233474"/>
            <a:ext cx="886120" cy="307777"/>
          </a:xfrm>
          <a:prstGeom prst="rect">
            <a:avLst/>
          </a:prstGeom>
          <a:noFill/>
        </p:spPr>
        <p:txBody>
          <a:bodyPr wrap="square" rtlCol="0">
            <a:spAutoFit/>
          </a:bodyPr>
          <a:lstStyle/>
          <a:p>
            <a:r>
              <a:rPr lang="nb-NO" sz="1400" b="1" dirty="0" err="1"/>
              <a:t>Capillary</a:t>
            </a:r>
            <a:endParaRPr lang="nb-NO" sz="1400" b="1" dirty="0"/>
          </a:p>
        </p:txBody>
      </p:sp>
      <p:sp>
        <p:nvSpPr>
          <p:cNvPr id="8" name="TextBox 7">
            <a:extLst>
              <a:ext uri="{FF2B5EF4-FFF2-40B4-BE49-F238E27FC236}">
                <a16:creationId xmlns:a16="http://schemas.microsoft.com/office/drawing/2014/main" id="{2709BA1E-FBF8-4743-A668-0F6145B7B7BB}"/>
              </a:ext>
            </a:extLst>
          </p:cNvPr>
          <p:cNvSpPr txBox="1"/>
          <p:nvPr/>
        </p:nvSpPr>
        <p:spPr>
          <a:xfrm>
            <a:off x="2209400" y="5217968"/>
            <a:ext cx="886120" cy="307777"/>
          </a:xfrm>
          <a:prstGeom prst="rect">
            <a:avLst/>
          </a:prstGeom>
          <a:noFill/>
        </p:spPr>
        <p:txBody>
          <a:bodyPr wrap="square" rtlCol="0">
            <a:spAutoFit/>
          </a:bodyPr>
          <a:lstStyle/>
          <a:p>
            <a:r>
              <a:rPr lang="nb-NO" sz="1400" b="1" dirty="0"/>
              <a:t>Detector</a:t>
            </a:r>
          </a:p>
        </p:txBody>
      </p:sp>
      <p:cxnSp>
        <p:nvCxnSpPr>
          <p:cNvPr id="10" name="Straight Arrow Connector 9">
            <a:extLst>
              <a:ext uri="{FF2B5EF4-FFF2-40B4-BE49-F238E27FC236}">
                <a16:creationId xmlns:a16="http://schemas.microsoft.com/office/drawing/2014/main" id="{981945C9-A73F-44B2-9D34-EDF07C6CE4D6}"/>
              </a:ext>
            </a:extLst>
          </p:cNvPr>
          <p:cNvCxnSpPr>
            <a:cxnSpLocks/>
            <a:stCxn id="8" idx="0"/>
          </p:cNvCxnSpPr>
          <p:nvPr/>
        </p:nvCxnSpPr>
        <p:spPr>
          <a:xfrm flipV="1">
            <a:off x="2652460" y="4726308"/>
            <a:ext cx="220341" cy="491660"/>
          </a:xfrm>
          <a:prstGeom prst="straightConnector1">
            <a:avLst/>
          </a:prstGeom>
          <a:ln w="12700">
            <a:tailEnd type="triangle"/>
          </a:ln>
        </p:spPr>
        <p:style>
          <a:lnRef idx="1">
            <a:schemeClr val="dk1"/>
          </a:lnRef>
          <a:fillRef idx="0">
            <a:schemeClr val="dk1"/>
          </a:fillRef>
          <a:effectRef idx="0">
            <a:schemeClr val="dk1"/>
          </a:effectRef>
          <a:fontRef idx="minor">
            <a:schemeClr val="tx1"/>
          </a:fontRef>
        </p:style>
      </p:cxnSp>
      <p:cxnSp>
        <p:nvCxnSpPr>
          <p:cNvPr id="12" name="Connector: Curved 11">
            <a:extLst>
              <a:ext uri="{FF2B5EF4-FFF2-40B4-BE49-F238E27FC236}">
                <a16:creationId xmlns:a16="http://schemas.microsoft.com/office/drawing/2014/main" id="{D8EEB3A7-13E7-472E-87C5-0FA9823B11A0}"/>
              </a:ext>
            </a:extLst>
          </p:cNvPr>
          <p:cNvCxnSpPr>
            <a:cxnSpLocks/>
          </p:cNvCxnSpPr>
          <p:nvPr/>
        </p:nvCxnSpPr>
        <p:spPr>
          <a:xfrm rot="10800000">
            <a:off x="2771480" y="4216314"/>
            <a:ext cx="609214" cy="480769"/>
          </a:xfrm>
          <a:prstGeom prst="curvedConnector3">
            <a:avLst>
              <a:gd name="adj1" fmla="val 50000"/>
            </a:avLst>
          </a:prstGeom>
          <a:ln w="19050">
            <a:tailEnd type="triangle"/>
          </a:ln>
        </p:spPr>
        <p:style>
          <a:lnRef idx="1">
            <a:schemeClr val="dk1"/>
          </a:lnRef>
          <a:fillRef idx="0">
            <a:schemeClr val="dk1"/>
          </a:fillRef>
          <a:effectRef idx="0">
            <a:schemeClr val="dk1"/>
          </a:effectRef>
          <a:fontRef idx="minor">
            <a:schemeClr val="tx1"/>
          </a:fontRef>
        </p:style>
      </p:cxnSp>
      <p:pic>
        <p:nvPicPr>
          <p:cNvPr id="16" name="Picture 15">
            <a:extLst>
              <a:ext uri="{FF2B5EF4-FFF2-40B4-BE49-F238E27FC236}">
                <a16:creationId xmlns:a16="http://schemas.microsoft.com/office/drawing/2014/main" id="{BE7A8864-FB67-4BAF-B860-36E72E207669}"/>
              </a:ext>
            </a:extLst>
          </p:cNvPr>
          <p:cNvPicPr>
            <a:picLocks noChangeAspect="1"/>
          </p:cNvPicPr>
          <p:nvPr/>
        </p:nvPicPr>
        <p:blipFill>
          <a:blip r:embed="rId6"/>
          <a:stretch>
            <a:fillRect/>
          </a:stretch>
        </p:blipFill>
        <p:spPr>
          <a:xfrm>
            <a:off x="7676059" y="5291032"/>
            <a:ext cx="4396867" cy="1566968"/>
          </a:xfrm>
          <a:prstGeom prst="rect">
            <a:avLst/>
          </a:prstGeom>
        </p:spPr>
      </p:pic>
      <p:sp>
        <p:nvSpPr>
          <p:cNvPr id="17" name="Oval 16">
            <a:extLst>
              <a:ext uri="{FF2B5EF4-FFF2-40B4-BE49-F238E27FC236}">
                <a16:creationId xmlns:a16="http://schemas.microsoft.com/office/drawing/2014/main" id="{E83D9D1A-F542-4D27-9557-6D6401A42786}"/>
              </a:ext>
            </a:extLst>
          </p:cNvPr>
          <p:cNvSpPr/>
          <p:nvPr/>
        </p:nvSpPr>
        <p:spPr>
          <a:xfrm>
            <a:off x="3454731" y="4881425"/>
            <a:ext cx="250003" cy="287086"/>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3" name="Oval 22">
            <a:extLst>
              <a:ext uri="{FF2B5EF4-FFF2-40B4-BE49-F238E27FC236}">
                <a16:creationId xmlns:a16="http://schemas.microsoft.com/office/drawing/2014/main" id="{771C6DE0-3A96-4797-88D1-F526D31494D3}"/>
              </a:ext>
            </a:extLst>
          </p:cNvPr>
          <p:cNvSpPr/>
          <p:nvPr/>
        </p:nvSpPr>
        <p:spPr>
          <a:xfrm>
            <a:off x="2975921" y="2703332"/>
            <a:ext cx="292231" cy="287086"/>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4" name="Oval 23">
            <a:extLst>
              <a:ext uri="{FF2B5EF4-FFF2-40B4-BE49-F238E27FC236}">
                <a16:creationId xmlns:a16="http://schemas.microsoft.com/office/drawing/2014/main" id="{5DC4F5DD-B89B-4E89-BE17-2A949C9BD90A}"/>
              </a:ext>
            </a:extLst>
          </p:cNvPr>
          <p:cNvSpPr/>
          <p:nvPr/>
        </p:nvSpPr>
        <p:spPr>
          <a:xfrm>
            <a:off x="3410807" y="4215982"/>
            <a:ext cx="292231" cy="287086"/>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5" name="Oval 24">
            <a:extLst>
              <a:ext uri="{FF2B5EF4-FFF2-40B4-BE49-F238E27FC236}">
                <a16:creationId xmlns:a16="http://schemas.microsoft.com/office/drawing/2014/main" id="{B809279A-659D-4A94-B0C9-2AEE57FF2F5D}"/>
              </a:ext>
            </a:extLst>
          </p:cNvPr>
          <p:cNvSpPr/>
          <p:nvPr/>
        </p:nvSpPr>
        <p:spPr>
          <a:xfrm>
            <a:off x="3104988" y="4885185"/>
            <a:ext cx="292231" cy="253907"/>
          </a:xfrm>
          <a:prstGeom prst="ellipse">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21" name="TextBox 20">
            <a:extLst>
              <a:ext uri="{FF2B5EF4-FFF2-40B4-BE49-F238E27FC236}">
                <a16:creationId xmlns:a16="http://schemas.microsoft.com/office/drawing/2014/main" id="{0259DEAA-F451-48DD-ADC4-A7B2A5346C7A}"/>
              </a:ext>
            </a:extLst>
          </p:cNvPr>
          <p:cNvSpPr txBox="1"/>
          <p:nvPr/>
        </p:nvSpPr>
        <p:spPr>
          <a:xfrm>
            <a:off x="3434883" y="4828189"/>
            <a:ext cx="269851" cy="369332"/>
          </a:xfrm>
          <a:prstGeom prst="rect">
            <a:avLst/>
          </a:prstGeom>
          <a:noFill/>
        </p:spPr>
        <p:txBody>
          <a:bodyPr wrap="square" rtlCol="0">
            <a:spAutoFit/>
          </a:bodyPr>
          <a:lstStyle/>
          <a:p>
            <a:r>
              <a:rPr lang="en-US" dirty="0"/>
              <a:t>2</a:t>
            </a:r>
            <a:endParaRPr lang="nb-NO" dirty="0"/>
          </a:p>
        </p:txBody>
      </p:sp>
      <p:sp>
        <p:nvSpPr>
          <p:cNvPr id="26" name="TextBox 25">
            <a:extLst>
              <a:ext uri="{FF2B5EF4-FFF2-40B4-BE49-F238E27FC236}">
                <a16:creationId xmlns:a16="http://schemas.microsoft.com/office/drawing/2014/main" id="{5403BA0E-D086-4A05-BFD0-F17BC69C2DDA}"/>
              </a:ext>
            </a:extLst>
          </p:cNvPr>
          <p:cNvSpPr txBox="1"/>
          <p:nvPr/>
        </p:nvSpPr>
        <p:spPr>
          <a:xfrm>
            <a:off x="3142652" y="4804494"/>
            <a:ext cx="292231" cy="369332"/>
          </a:xfrm>
          <a:prstGeom prst="rect">
            <a:avLst/>
          </a:prstGeom>
          <a:noFill/>
        </p:spPr>
        <p:txBody>
          <a:bodyPr wrap="square" rtlCol="0">
            <a:spAutoFit/>
          </a:bodyPr>
          <a:lstStyle/>
          <a:p>
            <a:r>
              <a:rPr lang="en-US" dirty="0"/>
              <a:t>3</a:t>
            </a:r>
            <a:endParaRPr lang="nb-NO" dirty="0"/>
          </a:p>
        </p:txBody>
      </p:sp>
      <p:sp>
        <p:nvSpPr>
          <p:cNvPr id="27" name="TextBox 26">
            <a:extLst>
              <a:ext uri="{FF2B5EF4-FFF2-40B4-BE49-F238E27FC236}">
                <a16:creationId xmlns:a16="http://schemas.microsoft.com/office/drawing/2014/main" id="{06178FC1-5B4B-4281-B3C2-2C2719AFD379}"/>
              </a:ext>
            </a:extLst>
          </p:cNvPr>
          <p:cNvSpPr txBox="1"/>
          <p:nvPr/>
        </p:nvSpPr>
        <p:spPr>
          <a:xfrm>
            <a:off x="3410807" y="4186972"/>
            <a:ext cx="256942" cy="369332"/>
          </a:xfrm>
          <a:prstGeom prst="rect">
            <a:avLst/>
          </a:prstGeom>
          <a:noFill/>
        </p:spPr>
        <p:txBody>
          <a:bodyPr wrap="square" rtlCol="0">
            <a:spAutoFit/>
          </a:bodyPr>
          <a:lstStyle/>
          <a:p>
            <a:r>
              <a:rPr lang="en-US" dirty="0"/>
              <a:t>4</a:t>
            </a:r>
            <a:endParaRPr lang="nb-NO" dirty="0"/>
          </a:p>
        </p:txBody>
      </p:sp>
      <p:sp>
        <p:nvSpPr>
          <p:cNvPr id="18" name="TextBox 17">
            <a:extLst>
              <a:ext uri="{FF2B5EF4-FFF2-40B4-BE49-F238E27FC236}">
                <a16:creationId xmlns:a16="http://schemas.microsoft.com/office/drawing/2014/main" id="{86998C76-EAA1-41EE-B0C0-D24C632876B5}"/>
              </a:ext>
            </a:extLst>
          </p:cNvPr>
          <p:cNvSpPr txBox="1"/>
          <p:nvPr/>
        </p:nvSpPr>
        <p:spPr>
          <a:xfrm>
            <a:off x="2969443" y="2662209"/>
            <a:ext cx="292231" cy="369332"/>
          </a:xfrm>
          <a:prstGeom prst="rect">
            <a:avLst/>
          </a:prstGeom>
          <a:noFill/>
        </p:spPr>
        <p:txBody>
          <a:bodyPr wrap="square" rtlCol="0">
            <a:spAutoFit/>
          </a:bodyPr>
          <a:lstStyle/>
          <a:p>
            <a:r>
              <a:rPr lang="en-US" dirty="0"/>
              <a:t>1</a:t>
            </a:r>
            <a:endParaRPr lang="nb-NO" dirty="0"/>
          </a:p>
        </p:txBody>
      </p:sp>
      <p:sp>
        <p:nvSpPr>
          <p:cNvPr id="14" name="Date Placeholder 13">
            <a:extLst>
              <a:ext uri="{FF2B5EF4-FFF2-40B4-BE49-F238E27FC236}">
                <a16:creationId xmlns:a16="http://schemas.microsoft.com/office/drawing/2014/main" id="{A468849C-7448-4004-8237-FED1B76B63E9}"/>
              </a:ext>
            </a:extLst>
          </p:cNvPr>
          <p:cNvSpPr>
            <a:spLocks noGrp="1"/>
          </p:cNvSpPr>
          <p:nvPr>
            <p:ph type="dt" sz="half" idx="10"/>
          </p:nvPr>
        </p:nvSpPr>
        <p:spPr/>
        <p:txBody>
          <a:bodyPr/>
          <a:lstStyle/>
          <a:p>
            <a:r>
              <a:rPr lang="nb-NO">
                <a:solidFill>
                  <a:schemeClr val="tx1"/>
                </a:solidFill>
              </a:rPr>
              <a:t>10.06.2022</a:t>
            </a:r>
          </a:p>
        </p:txBody>
      </p:sp>
      <p:sp>
        <p:nvSpPr>
          <p:cNvPr id="15" name="Footer Placeholder 14">
            <a:extLst>
              <a:ext uri="{FF2B5EF4-FFF2-40B4-BE49-F238E27FC236}">
                <a16:creationId xmlns:a16="http://schemas.microsoft.com/office/drawing/2014/main" id="{93F0F0DB-3F3E-44BE-BED5-188BE4B606F8}"/>
              </a:ext>
            </a:extLst>
          </p:cNvPr>
          <p:cNvSpPr>
            <a:spLocks noGrp="1"/>
          </p:cNvSpPr>
          <p:nvPr>
            <p:ph type="ftr" sz="quarter" idx="11"/>
          </p:nvPr>
        </p:nvSpPr>
        <p:spPr/>
        <p:txBody>
          <a:bodyPr/>
          <a:lstStyle/>
          <a:p>
            <a:r>
              <a:rPr lang="nb-NO" dirty="0">
                <a:solidFill>
                  <a:schemeClr val="tx1"/>
                </a:solidFill>
              </a:rPr>
              <a:t>Luca Contiero (NTNU - CERN)</a:t>
            </a:r>
          </a:p>
        </p:txBody>
      </p:sp>
      <p:sp>
        <p:nvSpPr>
          <p:cNvPr id="19" name="Slide Number Placeholder 18">
            <a:extLst>
              <a:ext uri="{FF2B5EF4-FFF2-40B4-BE49-F238E27FC236}">
                <a16:creationId xmlns:a16="http://schemas.microsoft.com/office/drawing/2014/main" id="{61462CEA-36C0-405B-B2EA-02B44EF8D890}"/>
              </a:ext>
            </a:extLst>
          </p:cNvPr>
          <p:cNvSpPr>
            <a:spLocks noGrp="1"/>
          </p:cNvSpPr>
          <p:nvPr>
            <p:ph type="sldNum" sz="quarter" idx="12"/>
          </p:nvPr>
        </p:nvSpPr>
        <p:spPr/>
        <p:txBody>
          <a:bodyPr/>
          <a:lstStyle/>
          <a:p>
            <a:fld id="{675F8F08-688A-4EE7-B6B6-E3435BB47A49}" type="slidenum">
              <a:rPr lang="nb-NO" smtClean="0">
                <a:solidFill>
                  <a:schemeClr val="tx1"/>
                </a:solidFill>
              </a:rPr>
              <a:t>14</a:t>
            </a:fld>
            <a:endParaRPr lang="nb-NO" dirty="0">
              <a:solidFill>
                <a:schemeClr val="tx1"/>
              </a:solidFill>
            </a:endParaRPr>
          </a:p>
        </p:txBody>
      </p:sp>
    </p:spTree>
    <p:extLst>
      <p:ext uri="{BB962C8B-B14F-4D97-AF65-F5344CB8AC3E}">
        <p14:creationId xmlns:p14="http://schemas.microsoft.com/office/powerpoint/2010/main" val="532976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BA8F9-C82B-4D3F-958C-85E26794BE65}"/>
              </a:ext>
            </a:extLst>
          </p:cNvPr>
          <p:cNvSpPr>
            <a:spLocks noGrp="1"/>
          </p:cNvSpPr>
          <p:nvPr>
            <p:ph type="title"/>
          </p:nvPr>
        </p:nvSpPr>
        <p:spPr>
          <a:xfrm>
            <a:off x="838200" y="365126"/>
            <a:ext cx="10515600" cy="907494"/>
          </a:xfrm>
        </p:spPr>
        <p:txBody>
          <a:bodyPr/>
          <a:lstStyle/>
          <a:p>
            <a:pPr algn="ctr"/>
            <a:r>
              <a:rPr lang="nb-NO" b="1" dirty="0" err="1">
                <a:solidFill>
                  <a:srgbClr val="FF0000"/>
                </a:solidFill>
              </a:rPr>
              <a:t>Conclusion</a:t>
            </a:r>
            <a:r>
              <a:rPr lang="nb-NO" b="1" dirty="0">
                <a:solidFill>
                  <a:srgbClr val="FF0000"/>
                </a:solidFill>
              </a:rPr>
              <a:t> and </a:t>
            </a:r>
            <a:r>
              <a:rPr lang="nb-NO" b="1" dirty="0" err="1">
                <a:solidFill>
                  <a:srgbClr val="FF0000"/>
                </a:solidFill>
              </a:rPr>
              <a:t>future</a:t>
            </a:r>
            <a:r>
              <a:rPr lang="nb-NO" b="1" dirty="0">
                <a:solidFill>
                  <a:srgbClr val="FF0000"/>
                </a:solidFill>
              </a:rPr>
              <a:t> </a:t>
            </a:r>
            <a:r>
              <a:rPr lang="nb-NO" b="1" dirty="0" err="1">
                <a:solidFill>
                  <a:srgbClr val="FF0000"/>
                </a:solidFill>
              </a:rPr>
              <a:t>work</a:t>
            </a:r>
            <a:endParaRPr lang="nb-NO" b="1" dirty="0">
              <a:solidFill>
                <a:srgbClr val="FF0000"/>
              </a:solidFill>
            </a:endParaRPr>
          </a:p>
        </p:txBody>
      </p:sp>
      <p:sp>
        <p:nvSpPr>
          <p:cNvPr id="6" name="Date Placeholder 5">
            <a:extLst>
              <a:ext uri="{FF2B5EF4-FFF2-40B4-BE49-F238E27FC236}">
                <a16:creationId xmlns:a16="http://schemas.microsoft.com/office/drawing/2014/main" id="{92167690-7920-4734-9A1C-73EACA7F6D88}"/>
              </a:ext>
            </a:extLst>
          </p:cNvPr>
          <p:cNvSpPr>
            <a:spLocks noGrp="1"/>
          </p:cNvSpPr>
          <p:nvPr>
            <p:ph type="dt" sz="half" idx="10"/>
          </p:nvPr>
        </p:nvSpPr>
        <p:spPr/>
        <p:txBody>
          <a:bodyPr/>
          <a:lstStyle/>
          <a:p>
            <a:r>
              <a:rPr lang="nb-NO">
                <a:solidFill>
                  <a:schemeClr val="tx1"/>
                </a:solidFill>
              </a:rPr>
              <a:t>10.06.2022</a:t>
            </a:r>
          </a:p>
        </p:txBody>
      </p:sp>
      <p:sp>
        <p:nvSpPr>
          <p:cNvPr id="7" name="Footer Placeholder 6">
            <a:extLst>
              <a:ext uri="{FF2B5EF4-FFF2-40B4-BE49-F238E27FC236}">
                <a16:creationId xmlns:a16="http://schemas.microsoft.com/office/drawing/2014/main" id="{E8D66BB1-68F2-4C7D-BD85-F16D0ABAB9A0}"/>
              </a:ext>
            </a:extLst>
          </p:cNvPr>
          <p:cNvSpPr>
            <a:spLocks noGrp="1"/>
          </p:cNvSpPr>
          <p:nvPr>
            <p:ph type="ftr" sz="quarter" idx="11"/>
          </p:nvPr>
        </p:nvSpPr>
        <p:spPr/>
        <p:txBody>
          <a:bodyPr/>
          <a:lstStyle/>
          <a:p>
            <a:r>
              <a:rPr lang="nb-NO">
                <a:solidFill>
                  <a:schemeClr val="tx1"/>
                </a:solidFill>
              </a:rPr>
              <a:t>Luca Contiero (NTNU - CERN)</a:t>
            </a:r>
          </a:p>
        </p:txBody>
      </p:sp>
      <p:sp>
        <p:nvSpPr>
          <p:cNvPr id="8" name="Slide Number Placeholder 7">
            <a:extLst>
              <a:ext uri="{FF2B5EF4-FFF2-40B4-BE49-F238E27FC236}">
                <a16:creationId xmlns:a16="http://schemas.microsoft.com/office/drawing/2014/main" id="{96108A67-8263-43DD-A4AE-B3582547B892}"/>
              </a:ext>
            </a:extLst>
          </p:cNvPr>
          <p:cNvSpPr>
            <a:spLocks noGrp="1"/>
          </p:cNvSpPr>
          <p:nvPr>
            <p:ph type="sldNum" sz="quarter" idx="12"/>
          </p:nvPr>
        </p:nvSpPr>
        <p:spPr/>
        <p:txBody>
          <a:bodyPr/>
          <a:lstStyle/>
          <a:p>
            <a:fld id="{675F8F08-688A-4EE7-B6B6-E3435BB47A49}" type="slidenum">
              <a:rPr lang="nb-NO" smtClean="0">
                <a:solidFill>
                  <a:schemeClr val="tx1"/>
                </a:solidFill>
              </a:rPr>
              <a:t>15</a:t>
            </a:fld>
            <a:endParaRPr lang="nb-NO">
              <a:solidFill>
                <a:schemeClr val="tx1"/>
              </a:solidFill>
            </a:endParaRPr>
          </a:p>
        </p:txBody>
      </p:sp>
      <p:sp>
        <p:nvSpPr>
          <p:cNvPr id="3" name="TextBox 2">
            <a:extLst>
              <a:ext uri="{FF2B5EF4-FFF2-40B4-BE49-F238E27FC236}">
                <a16:creationId xmlns:a16="http://schemas.microsoft.com/office/drawing/2014/main" id="{8575BB98-15A4-442E-B38D-0562BACE3973}"/>
              </a:ext>
            </a:extLst>
          </p:cNvPr>
          <p:cNvSpPr txBox="1"/>
          <p:nvPr/>
        </p:nvSpPr>
        <p:spPr>
          <a:xfrm>
            <a:off x="0" y="1272620"/>
            <a:ext cx="12074965" cy="4801314"/>
          </a:xfrm>
          <a:prstGeom prst="rect">
            <a:avLst/>
          </a:prstGeom>
          <a:noFill/>
        </p:spPr>
        <p:txBody>
          <a:bodyPr wrap="square" rtlCol="0">
            <a:spAutoFit/>
          </a:bodyPr>
          <a:lstStyle/>
          <a:p>
            <a:pPr marL="285750" indent="-285750" algn="just">
              <a:buFont typeface="Arial" panose="020B0604020202020204" pitchFamily="34" charset="0"/>
              <a:buChar char="•"/>
            </a:pPr>
            <a:r>
              <a:rPr lang="nb-NO" dirty="0"/>
              <a:t>Krypton stands </a:t>
            </a:r>
            <a:r>
              <a:rPr lang="nb-NO" dirty="0" err="1"/>
              <a:t>out</a:t>
            </a:r>
            <a:r>
              <a:rPr lang="nb-NO" dirty="0"/>
              <a:t> as </a:t>
            </a:r>
            <a:r>
              <a:rPr lang="nb-NO" dirty="0" err="1"/>
              <a:t>the</a:t>
            </a:r>
            <a:r>
              <a:rPr lang="nb-NO" dirty="0"/>
              <a:t> most </a:t>
            </a:r>
            <a:r>
              <a:rPr lang="nb-NO" dirty="0" err="1"/>
              <a:t>performant</a:t>
            </a:r>
            <a:r>
              <a:rPr lang="nb-NO" dirty="0"/>
              <a:t> </a:t>
            </a:r>
            <a:r>
              <a:rPr lang="nb-NO" dirty="0" err="1"/>
              <a:t>coolant</a:t>
            </a:r>
            <a:r>
              <a:rPr lang="nb-NO" dirty="0"/>
              <a:t> for </a:t>
            </a:r>
            <a:r>
              <a:rPr lang="nb-NO" dirty="0" err="1"/>
              <a:t>the</a:t>
            </a:r>
            <a:r>
              <a:rPr lang="nb-NO" dirty="0"/>
              <a:t> </a:t>
            </a:r>
            <a:r>
              <a:rPr lang="nb-NO" dirty="0" err="1"/>
              <a:t>future</a:t>
            </a:r>
            <a:r>
              <a:rPr lang="nb-NO" dirty="0"/>
              <a:t> </a:t>
            </a:r>
            <a:r>
              <a:rPr lang="nb-NO" dirty="0" err="1"/>
              <a:t>particle</a:t>
            </a:r>
            <a:r>
              <a:rPr lang="nb-NO" dirty="0"/>
              <a:t> </a:t>
            </a:r>
            <a:r>
              <a:rPr lang="nb-NO" dirty="0" err="1"/>
              <a:t>infrustructure</a:t>
            </a:r>
            <a:r>
              <a:rPr lang="nb-NO" dirty="0"/>
              <a:t> at CERN</a:t>
            </a:r>
          </a:p>
          <a:p>
            <a:pPr marL="285750" indent="-285750" algn="just">
              <a:buFont typeface="Arial" panose="020B0604020202020204" pitchFamily="34" charset="0"/>
              <a:buChar char="•"/>
            </a:pPr>
            <a:endParaRPr lang="nb-NO" dirty="0"/>
          </a:p>
          <a:p>
            <a:pPr marL="285750" indent="-285750" algn="just">
              <a:buFont typeface="Arial" panose="020B0604020202020204" pitchFamily="34" charset="0"/>
              <a:buChar char="•"/>
            </a:pPr>
            <a:r>
              <a:rPr lang="nb-NO" dirty="0"/>
              <a:t>Same pressure </a:t>
            </a:r>
            <a:r>
              <a:rPr lang="nb-NO" dirty="0" err="1"/>
              <a:t>level</a:t>
            </a:r>
            <a:r>
              <a:rPr lang="nb-NO" dirty="0"/>
              <a:t> </a:t>
            </a:r>
            <a:r>
              <a:rPr lang="nb-NO" dirty="0" err="1"/>
              <a:t>of</a:t>
            </a:r>
            <a:r>
              <a:rPr lang="nb-NO" dirty="0"/>
              <a:t> CO</a:t>
            </a:r>
            <a:r>
              <a:rPr lang="nb-NO" baseline="-25000" dirty="0"/>
              <a:t>2</a:t>
            </a:r>
            <a:r>
              <a:rPr lang="nb-NO" dirty="0"/>
              <a:t>, diameter </a:t>
            </a:r>
            <a:r>
              <a:rPr lang="nb-NO" dirty="0" err="1"/>
              <a:t>expected</a:t>
            </a:r>
            <a:r>
              <a:rPr lang="nb-NO" dirty="0"/>
              <a:t> to be in </a:t>
            </a:r>
            <a:r>
              <a:rPr lang="nb-NO" dirty="0" err="1"/>
              <a:t>the</a:t>
            </a:r>
            <a:r>
              <a:rPr lang="nb-NO" dirty="0"/>
              <a:t> same range</a:t>
            </a:r>
          </a:p>
          <a:p>
            <a:pPr marL="285750" indent="-285750" algn="just">
              <a:buFont typeface="Arial" panose="020B0604020202020204" pitchFamily="34" charset="0"/>
              <a:buChar char="•"/>
            </a:pPr>
            <a:endParaRPr lang="nb-NO" dirty="0"/>
          </a:p>
          <a:p>
            <a:pPr marL="285750" indent="-285750" algn="just">
              <a:buFont typeface="Arial" panose="020B0604020202020204" pitchFamily="34" charset="0"/>
              <a:buChar char="•"/>
            </a:pPr>
            <a:r>
              <a:rPr lang="nb-NO" dirty="0"/>
              <a:t>A </a:t>
            </a:r>
            <a:r>
              <a:rPr lang="nb-NO" dirty="0" err="1"/>
              <a:t>special</a:t>
            </a:r>
            <a:r>
              <a:rPr lang="nb-NO" dirty="0"/>
              <a:t> hybrid </a:t>
            </a:r>
            <a:r>
              <a:rPr lang="nb-NO" dirty="0" err="1"/>
              <a:t>cycle</a:t>
            </a:r>
            <a:r>
              <a:rPr lang="nb-NO" dirty="0"/>
              <a:t> is under design to </a:t>
            </a:r>
            <a:r>
              <a:rPr lang="nb-NO" dirty="0" err="1"/>
              <a:t>accomplish</a:t>
            </a:r>
            <a:r>
              <a:rPr lang="nb-NO" dirty="0"/>
              <a:t> </a:t>
            </a:r>
            <a:r>
              <a:rPr lang="nb-NO" dirty="0" err="1"/>
              <a:t>the</a:t>
            </a:r>
            <a:r>
              <a:rPr lang="nb-NO" dirty="0"/>
              <a:t> </a:t>
            </a:r>
            <a:r>
              <a:rPr lang="nb-NO" dirty="0" err="1"/>
              <a:t>harsh</a:t>
            </a:r>
            <a:r>
              <a:rPr lang="nb-NO" dirty="0"/>
              <a:t> </a:t>
            </a:r>
            <a:r>
              <a:rPr lang="nb-NO" dirty="0" err="1"/>
              <a:t>requirement</a:t>
            </a:r>
            <a:r>
              <a:rPr lang="nb-NO" dirty="0"/>
              <a:t> </a:t>
            </a:r>
            <a:r>
              <a:rPr lang="nb-NO" dirty="0" err="1"/>
              <a:t>imposed</a:t>
            </a:r>
            <a:r>
              <a:rPr lang="nb-NO" dirty="0"/>
              <a:t> by </a:t>
            </a:r>
            <a:r>
              <a:rPr lang="nb-NO" dirty="0" err="1"/>
              <a:t>the</a:t>
            </a:r>
            <a:r>
              <a:rPr lang="nb-NO" dirty="0"/>
              <a:t> </a:t>
            </a:r>
            <a:r>
              <a:rPr lang="nb-NO" dirty="0" err="1"/>
              <a:t>detector</a:t>
            </a:r>
            <a:r>
              <a:rPr lang="nb-NO" dirty="0"/>
              <a:t> (</a:t>
            </a:r>
            <a:r>
              <a:rPr lang="nb-NO" dirty="0" err="1"/>
              <a:t>gentle</a:t>
            </a:r>
            <a:r>
              <a:rPr lang="nb-NO" dirty="0"/>
              <a:t> </a:t>
            </a:r>
            <a:r>
              <a:rPr lang="nb-NO" dirty="0" err="1"/>
              <a:t>cooldown</a:t>
            </a:r>
            <a:r>
              <a:rPr lang="nb-NO" dirty="0"/>
              <a:t>, </a:t>
            </a:r>
            <a:r>
              <a:rPr lang="nb-NO" dirty="0" err="1"/>
              <a:t>thermal</a:t>
            </a:r>
            <a:r>
              <a:rPr lang="nb-NO" dirty="0"/>
              <a:t> </a:t>
            </a:r>
            <a:r>
              <a:rPr lang="nb-NO" dirty="0" err="1"/>
              <a:t>runnaway</a:t>
            </a:r>
            <a:r>
              <a:rPr lang="nb-NO" dirty="0"/>
              <a:t>, etc..) </a:t>
            </a:r>
            <a:r>
              <a:rPr lang="nb-NO" dirty="0">
                <a:sym typeface="Wingdings" panose="05000000000000000000" pitchFamily="2" charset="2"/>
              </a:rPr>
              <a:t> </a:t>
            </a:r>
            <a:r>
              <a:rPr lang="nb-NO" dirty="0" err="1">
                <a:sym typeface="Wingdings" panose="05000000000000000000" pitchFamily="2" charset="2"/>
              </a:rPr>
              <a:t>supercritical</a:t>
            </a:r>
            <a:r>
              <a:rPr lang="nb-NO" dirty="0">
                <a:sym typeface="Wingdings" panose="05000000000000000000" pitchFamily="2" charset="2"/>
              </a:rPr>
              <a:t> </a:t>
            </a:r>
            <a:r>
              <a:rPr lang="nb-NO" dirty="0" err="1">
                <a:sym typeface="Wingdings" panose="05000000000000000000" pitchFamily="2" charset="2"/>
              </a:rPr>
              <a:t>cooldown</a:t>
            </a:r>
            <a:r>
              <a:rPr lang="nb-NO" dirty="0">
                <a:sym typeface="Wingdings" panose="05000000000000000000" pitchFamily="2" charset="2"/>
              </a:rPr>
              <a:t> </a:t>
            </a:r>
            <a:r>
              <a:rPr lang="nb-NO" dirty="0" err="1">
                <a:sym typeface="Wingdings" panose="05000000000000000000" pitchFamily="2" charset="2"/>
              </a:rPr>
              <a:t>cycle</a:t>
            </a:r>
            <a:r>
              <a:rPr lang="nb-NO" dirty="0">
                <a:sym typeface="Wingdings" panose="05000000000000000000" pitchFamily="2" charset="2"/>
              </a:rPr>
              <a:t> to </a:t>
            </a:r>
            <a:r>
              <a:rPr lang="nb-NO" dirty="0" err="1">
                <a:sym typeface="Wingdings" panose="05000000000000000000" pitchFamily="2" charset="2"/>
              </a:rPr>
              <a:t>liquefy</a:t>
            </a:r>
            <a:r>
              <a:rPr lang="nb-NO" dirty="0">
                <a:sym typeface="Wingdings" panose="05000000000000000000" pitchFamily="2" charset="2"/>
              </a:rPr>
              <a:t> Krypton to </a:t>
            </a:r>
            <a:r>
              <a:rPr lang="nb-NO" dirty="0" err="1">
                <a:sym typeface="Wingdings" panose="05000000000000000000" pitchFamily="2" charset="2"/>
              </a:rPr>
              <a:t>the</a:t>
            </a:r>
            <a:r>
              <a:rPr lang="nb-NO" dirty="0">
                <a:sym typeface="Wingdings" panose="05000000000000000000" pitchFamily="2" charset="2"/>
              </a:rPr>
              <a:t> </a:t>
            </a:r>
            <a:r>
              <a:rPr lang="nb-NO" dirty="0" err="1">
                <a:sym typeface="Wingdings" panose="05000000000000000000" pitchFamily="2" charset="2"/>
              </a:rPr>
              <a:t>desired</a:t>
            </a:r>
            <a:r>
              <a:rPr lang="nb-NO" dirty="0">
                <a:sym typeface="Wingdings" panose="05000000000000000000" pitchFamily="2" charset="2"/>
              </a:rPr>
              <a:t> </a:t>
            </a:r>
            <a:r>
              <a:rPr lang="nb-NO" dirty="0" err="1">
                <a:sym typeface="Wingdings" panose="05000000000000000000" pitchFamily="2" charset="2"/>
              </a:rPr>
              <a:t>temperature</a:t>
            </a:r>
            <a:r>
              <a:rPr lang="nb-NO" dirty="0">
                <a:sym typeface="Wingdings" panose="05000000000000000000" pitchFamily="2" charset="2"/>
              </a:rPr>
              <a:t> </a:t>
            </a:r>
            <a:endParaRPr lang="nb-NO" dirty="0"/>
          </a:p>
          <a:p>
            <a:pPr marL="285750" indent="-285750" algn="just">
              <a:buFont typeface="Arial" panose="020B0604020202020204" pitchFamily="34" charset="0"/>
              <a:buChar char="•"/>
            </a:pPr>
            <a:endParaRPr lang="nb-NO" dirty="0"/>
          </a:p>
          <a:p>
            <a:pPr algn="just"/>
            <a:r>
              <a:rPr lang="nb-NO" dirty="0" err="1"/>
              <a:t>But</a:t>
            </a:r>
            <a:r>
              <a:rPr lang="nb-NO" dirty="0"/>
              <a:t> </a:t>
            </a:r>
            <a:r>
              <a:rPr lang="nb-NO" u="sng" dirty="0" err="1"/>
              <a:t>we</a:t>
            </a:r>
            <a:r>
              <a:rPr lang="nb-NO" u="sng" dirty="0"/>
              <a:t> </a:t>
            </a:r>
            <a:r>
              <a:rPr lang="nb-NO" u="sng" dirty="0" err="1"/>
              <a:t>need</a:t>
            </a:r>
            <a:r>
              <a:rPr lang="nb-NO" u="sng" dirty="0"/>
              <a:t> real data </a:t>
            </a:r>
            <a:r>
              <a:rPr lang="nb-NO" dirty="0"/>
              <a:t>and </a:t>
            </a:r>
            <a:r>
              <a:rPr lang="nb-NO" dirty="0" err="1"/>
              <a:t>then</a:t>
            </a:r>
            <a:r>
              <a:rPr lang="nb-NO" dirty="0"/>
              <a:t> </a:t>
            </a:r>
            <a:r>
              <a:rPr lang="nb-NO" dirty="0" err="1"/>
              <a:t>model</a:t>
            </a:r>
            <a:r>
              <a:rPr lang="nb-NO" dirty="0"/>
              <a:t> </a:t>
            </a:r>
            <a:r>
              <a:rPr lang="nb-NO" dirty="0" err="1"/>
              <a:t>appropriately</a:t>
            </a:r>
            <a:r>
              <a:rPr lang="nb-NO" dirty="0"/>
              <a:t> </a:t>
            </a:r>
            <a:r>
              <a:rPr lang="nb-NO" dirty="0" err="1"/>
              <a:t>the</a:t>
            </a:r>
            <a:r>
              <a:rPr lang="nb-NO" dirty="0"/>
              <a:t> </a:t>
            </a:r>
            <a:r>
              <a:rPr lang="nb-NO" dirty="0" err="1"/>
              <a:t>cycle</a:t>
            </a:r>
            <a:r>
              <a:rPr lang="nb-NO" dirty="0"/>
              <a:t>, so:</a:t>
            </a:r>
          </a:p>
          <a:p>
            <a:pPr algn="just"/>
            <a:endParaRPr lang="nb-NO" dirty="0"/>
          </a:p>
          <a:p>
            <a:pPr marL="342900" indent="-342900" algn="just">
              <a:buFont typeface="+mj-lt"/>
              <a:buAutoNum type="arabicPeriod"/>
            </a:pPr>
            <a:r>
              <a:rPr lang="nb-NO" dirty="0"/>
              <a:t>Plan to </a:t>
            </a:r>
            <a:r>
              <a:rPr lang="nb-NO" dirty="0" err="1"/>
              <a:t>build</a:t>
            </a:r>
            <a:r>
              <a:rPr lang="nb-NO" dirty="0"/>
              <a:t> up a </a:t>
            </a:r>
            <a:r>
              <a:rPr lang="nb-NO" dirty="0" err="1"/>
              <a:t>setup</a:t>
            </a:r>
            <a:r>
              <a:rPr lang="nb-NO" dirty="0"/>
              <a:t> at CERN to test HTC and DP </a:t>
            </a:r>
            <a:r>
              <a:rPr lang="nb-NO" dirty="0" err="1"/>
              <a:t>of</a:t>
            </a:r>
            <a:r>
              <a:rPr lang="nb-NO" dirty="0"/>
              <a:t> Krypton (</a:t>
            </a:r>
            <a:r>
              <a:rPr lang="nb-NO" dirty="0" err="1"/>
              <a:t>subcritical</a:t>
            </a:r>
            <a:r>
              <a:rPr lang="nb-NO" dirty="0"/>
              <a:t> – </a:t>
            </a:r>
            <a:r>
              <a:rPr lang="nb-NO" dirty="0" err="1"/>
              <a:t>supercritical</a:t>
            </a:r>
            <a:r>
              <a:rPr lang="nb-NO" dirty="0"/>
              <a:t>) </a:t>
            </a:r>
          </a:p>
          <a:p>
            <a:pPr marL="342900" indent="-342900" algn="just">
              <a:buFont typeface="+mj-lt"/>
              <a:buAutoNum type="arabicPeriod"/>
            </a:pPr>
            <a:endParaRPr lang="nb-NO" dirty="0"/>
          </a:p>
          <a:p>
            <a:pPr marL="342900" indent="-342900" algn="just">
              <a:buFont typeface="+mj-lt"/>
              <a:buAutoNum type="arabicPeriod"/>
            </a:pPr>
            <a:r>
              <a:rPr lang="nb-NO" dirty="0"/>
              <a:t>In Trondheim (Norway), </a:t>
            </a:r>
            <a:r>
              <a:rPr lang="nb-NO" dirty="0" err="1"/>
              <a:t>building</a:t>
            </a:r>
            <a:r>
              <a:rPr lang="nb-NO" dirty="0"/>
              <a:t> a </a:t>
            </a:r>
            <a:r>
              <a:rPr lang="nb-NO" dirty="0" err="1"/>
              <a:t>small</a:t>
            </a:r>
            <a:r>
              <a:rPr lang="nb-NO" dirty="0"/>
              <a:t> </a:t>
            </a:r>
            <a:r>
              <a:rPr lang="nb-NO" dirty="0" err="1"/>
              <a:t>setup</a:t>
            </a:r>
            <a:r>
              <a:rPr lang="nb-NO" dirty="0"/>
              <a:t> to prove </a:t>
            </a:r>
            <a:r>
              <a:rPr lang="nb-NO" dirty="0" err="1"/>
              <a:t>the</a:t>
            </a:r>
            <a:r>
              <a:rPr lang="nb-NO" dirty="0"/>
              <a:t> cooling </a:t>
            </a:r>
            <a:r>
              <a:rPr lang="nb-NO" dirty="0" err="1"/>
              <a:t>concept</a:t>
            </a:r>
            <a:r>
              <a:rPr lang="nb-NO" dirty="0"/>
              <a:t> </a:t>
            </a:r>
            <a:r>
              <a:rPr lang="nb-NO" dirty="0" err="1"/>
              <a:t>of</a:t>
            </a:r>
            <a:r>
              <a:rPr lang="nb-NO" dirty="0"/>
              <a:t> </a:t>
            </a:r>
            <a:r>
              <a:rPr lang="nb-NO" dirty="0" err="1"/>
              <a:t>the</a:t>
            </a:r>
            <a:r>
              <a:rPr lang="nb-NO" dirty="0"/>
              <a:t> Krypton </a:t>
            </a:r>
            <a:r>
              <a:rPr lang="nb-NO" dirty="0" err="1"/>
              <a:t>cycle</a:t>
            </a:r>
            <a:r>
              <a:rPr lang="nb-NO" dirty="0"/>
              <a:t> </a:t>
            </a:r>
            <a:r>
              <a:rPr lang="nb-NO" dirty="0">
                <a:sym typeface="Wingdings" panose="05000000000000000000" pitchFamily="2" charset="2"/>
              </a:rPr>
              <a:t> </a:t>
            </a:r>
            <a:r>
              <a:rPr lang="nb-NO" dirty="0" err="1">
                <a:sym typeface="Wingdings" panose="05000000000000000000" pitchFamily="2" charset="2"/>
              </a:rPr>
              <a:t>need</a:t>
            </a:r>
            <a:r>
              <a:rPr lang="nb-NO" dirty="0">
                <a:sym typeface="Wingdings" panose="05000000000000000000" pitchFamily="2" charset="2"/>
              </a:rPr>
              <a:t> </a:t>
            </a:r>
            <a:r>
              <a:rPr lang="nb-NO" dirty="0" err="1">
                <a:sym typeface="Wingdings" panose="05000000000000000000" pitchFamily="2" charset="2"/>
              </a:rPr>
              <a:t>of</a:t>
            </a:r>
            <a:r>
              <a:rPr lang="nb-NO" dirty="0">
                <a:sym typeface="Wingdings" panose="05000000000000000000" pitchFamily="2" charset="2"/>
              </a:rPr>
              <a:t> a more </a:t>
            </a:r>
            <a:r>
              <a:rPr lang="nb-NO" dirty="0" err="1">
                <a:sym typeface="Wingdings" panose="05000000000000000000" pitchFamily="2" charset="2"/>
              </a:rPr>
              <a:t>manageable</a:t>
            </a:r>
            <a:r>
              <a:rPr lang="nb-NO" dirty="0">
                <a:sym typeface="Wingdings" panose="05000000000000000000" pitchFamily="2" charset="2"/>
              </a:rPr>
              <a:t>  </a:t>
            </a:r>
            <a:r>
              <a:rPr lang="nb-NO" dirty="0" err="1">
                <a:sym typeface="Wingdings" panose="05000000000000000000" pitchFamily="2" charset="2"/>
              </a:rPr>
              <a:t>refrigerant</a:t>
            </a:r>
            <a:r>
              <a:rPr lang="nb-NO" dirty="0">
                <a:sym typeface="Wingdings" panose="05000000000000000000" pitchFamily="2" charset="2"/>
              </a:rPr>
              <a:t> , </a:t>
            </a:r>
            <a:r>
              <a:rPr lang="nb-NO" dirty="0" err="1">
                <a:sym typeface="Wingdings" panose="05000000000000000000" pitchFamily="2" charset="2"/>
              </a:rPr>
              <a:t>idea</a:t>
            </a:r>
            <a:r>
              <a:rPr lang="nb-NO" dirty="0">
                <a:sym typeface="Wingdings" panose="05000000000000000000" pitchFamily="2" charset="2"/>
              </a:rPr>
              <a:t> </a:t>
            </a:r>
            <a:r>
              <a:rPr lang="nb-NO" dirty="0" err="1">
                <a:sym typeface="Wingdings" panose="05000000000000000000" pitchFamily="2" charset="2"/>
              </a:rPr>
              <a:t>of</a:t>
            </a:r>
            <a:r>
              <a:rPr lang="nb-NO" dirty="0">
                <a:sym typeface="Wingdings" panose="05000000000000000000" pitchFamily="2" charset="2"/>
              </a:rPr>
              <a:t> </a:t>
            </a:r>
            <a:r>
              <a:rPr lang="nb-NO" dirty="0" err="1">
                <a:sym typeface="Wingdings" panose="05000000000000000000" pitchFamily="2" charset="2"/>
              </a:rPr>
              <a:t>using</a:t>
            </a:r>
            <a:r>
              <a:rPr lang="nb-NO" dirty="0">
                <a:sym typeface="Wingdings" panose="05000000000000000000" pitchFamily="2" charset="2"/>
              </a:rPr>
              <a:t> Xenon for </a:t>
            </a:r>
            <a:r>
              <a:rPr lang="nb-NO" dirty="0" err="1">
                <a:sym typeface="Wingdings" panose="05000000000000000000" pitchFamily="2" charset="2"/>
              </a:rPr>
              <a:t>the</a:t>
            </a:r>
            <a:r>
              <a:rPr lang="nb-NO" dirty="0">
                <a:sym typeface="Wingdings" panose="05000000000000000000" pitchFamily="2" charset="2"/>
              </a:rPr>
              <a:t> </a:t>
            </a:r>
            <a:r>
              <a:rPr lang="nb-NO" dirty="0" err="1">
                <a:sym typeface="Wingdings" panose="05000000000000000000" pitchFamily="2" charset="2"/>
              </a:rPr>
              <a:t>following</a:t>
            </a:r>
            <a:r>
              <a:rPr lang="nb-NO" dirty="0">
                <a:sym typeface="Wingdings" panose="05000000000000000000" pitchFamily="2" charset="2"/>
              </a:rPr>
              <a:t> </a:t>
            </a:r>
            <a:r>
              <a:rPr lang="nb-NO" dirty="0" err="1">
                <a:sym typeface="Wingdings" panose="05000000000000000000" pitchFamily="2" charset="2"/>
              </a:rPr>
              <a:t>reasons</a:t>
            </a:r>
            <a:r>
              <a:rPr lang="nb-NO" dirty="0">
                <a:sym typeface="Wingdings" panose="05000000000000000000" pitchFamily="2" charset="2"/>
              </a:rPr>
              <a:t>:</a:t>
            </a:r>
          </a:p>
          <a:p>
            <a:pPr algn="just"/>
            <a:r>
              <a:rPr lang="nb-NO" dirty="0">
                <a:sym typeface="Wingdings" panose="05000000000000000000" pitchFamily="2" charset="2"/>
              </a:rPr>
              <a:t>       </a:t>
            </a:r>
          </a:p>
          <a:p>
            <a:pPr algn="just"/>
            <a:r>
              <a:rPr lang="nb-NO" dirty="0">
                <a:sym typeface="Wingdings" panose="05000000000000000000" pitchFamily="2" charset="2"/>
              </a:rPr>
              <a:t>      A) Xenon is </a:t>
            </a:r>
            <a:r>
              <a:rPr lang="nb-NO" dirty="0" err="1">
                <a:sym typeface="Wingdings" panose="05000000000000000000" pitchFamily="2" charset="2"/>
              </a:rPr>
              <a:t>another</a:t>
            </a:r>
            <a:r>
              <a:rPr lang="nb-NO" dirty="0">
                <a:sym typeface="Wingdings" panose="05000000000000000000" pitchFamily="2" charset="2"/>
              </a:rPr>
              <a:t> noble gas, </a:t>
            </a:r>
            <a:r>
              <a:rPr lang="nb-NO" dirty="0" err="1">
                <a:sym typeface="Wingdings" panose="05000000000000000000" pitchFamily="2" charset="2"/>
              </a:rPr>
              <a:t>with</a:t>
            </a:r>
            <a:r>
              <a:rPr lang="nb-NO" dirty="0">
                <a:sym typeface="Wingdings" panose="05000000000000000000" pitchFamily="2" charset="2"/>
              </a:rPr>
              <a:t> same pressure </a:t>
            </a:r>
            <a:r>
              <a:rPr lang="nb-NO" dirty="0" err="1">
                <a:sym typeface="Wingdings" panose="05000000000000000000" pitchFamily="2" charset="2"/>
              </a:rPr>
              <a:t>level</a:t>
            </a:r>
            <a:r>
              <a:rPr lang="nb-NO" dirty="0">
                <a:sym typeface="Wingdings" panose="05000000000000000000" pitchFamily="2" charset="2"/>
              </a:rPr>
              <a:t> </a:t>
            </a:r>
            <a:r>
              <a:rPr lang="nb-NO" dirty="0" err="1">
                <a:sym typeface="Wingdings" panose="05000000000000000000" pitchFamily="2" charset="2"/>
              </a:rPr>
              <a:t>of</a:t>
            </a:r>
            <a:r>
              <a:rPr lang="nb-NO" dirty="0">
                <a:sym typeface="Wingdings" panose="05000000000000000000" pitchFamily="2" charset="2"/>
              </a:rPr>
              <a:t> Krypton and CO</a:t>
            </a:r>
            <a:r>
              <a:rPr lang="nb-NO" baseline="-25000" dirty="0">
                <a:sym typeface="Wingdings" panose="05000000000000000000" pitchFamily="2" charset="2"/>
              </a:rPr>
              <a:t>2</a:t>
            </a:r>
            <a:r>
              <a:rPr lang="nb-NO" dirty="0">
                <a:sym typeface="Wingdings" panose="05000000000000000000" pitchFamily="2" charset="2"/>
              </a:rPr>
              <a:t>  </a:t>
            </a:r>
            <a:r>
              <a:rPr lang="nb-NO" dirty="0" err="1">
                <a:sym typeface="Wingdings" panose="05000000000000000000" pitchFamily="2" charset="2"/>
              </a:rPr>
              <a:t>similar</a:t>
            </a:r>
            <a:r>
              <a:rPr lang="nb-NO" dirty="0">
                <a:sym typeface="Wingdings" panose="05000000000000000000" pitchFamily="2" charset="2"/>
              </a:rPr>
              <a:t> cooling </a:t>
            </a:r>
            <a:r>
              <a:rPr lang="nb-NO" dirty="0" err="1">
                <a:sym typeface="Wingdings" panose="05000000000000000000" pitchFamily="2" charset="2"/>
              </a:rPr>
              <a:t>construction</a:t>
            </a:r>
            <a:endParaRPr lang="nb-NO" dirty="0">
              <a:sym typeface="Wingdings" panose="05000000000000000000" pitchFamily="2" charset="2"/>
            </a:endParaRPr>
          </a:p>
          <a:p>
            <a:pPr algn="just"/>
            <a:r>
              <a:rPr lang="nb-NO" dirty="0">
                <a:sym typeface="Wingdings" panose="05000000000000000000" pitchFamily="2" charset="2"/>
              </a:rPr>
              <a:t>      B) Critical </a:t>
            </a:r>
            <a:r>
              <a:rPr lang="nb-NO" dirty="0" err="1">
                <a:sym typeface="Wingdings" panose="05000000000000000000" pitchFamily="2" charset="2"/>
              </a:rPr>
              <a:t>temperature</a:t>
            </a:r>
            <a:r>
              <a:rPr lang="nb-NO" dirty="0">
                <a:sym typeface="Wingdings" panose="05000000000000000000" pitchFamily="2" charset="2"/>
              </a:rPr>
              <a:t> ≈ 17°C, </a:t>
            </a:r>
            <a:r>
              <a:rPr lang="nb-NO" dirty="0" err="1">
                <a:sym typeface="Wingdings" panose="05000000000000000000" pitchFamily="2" charset="2"/>
              </a:rPr>
              <a:t>rejecting</a:t>
            </a:r>
            <a:r>
              <a:rPr lang="nb-NO" dirty="0">
                <a:sym typeface="Wingdings" panose="05000000000000000000" pitchFamily="2" charset="2"/>
              </a:rPr>
              <a:t> heat by </a:t>
            </a:r>
            <a:r>
              <a:rPr lang="nb-NO" dirty="0" err="1">
                <a:sym typeface="Wingdings" panose="05000000000000000000" pitchFamily="2" charset="2"/>
              </a:rPr>
              <a:t>using</a:t>
            </a:r>
            <a:r>
              <a:rPr lang="nb-NO" dirty="0">
                <a:sym typeface="Wingdings" panose="05000000000000000000" pitchFamily="2" charset="2"/>
              </a:rPr>
              <a:t> water/or CO</a:t>
            </a:r>
            <a:r>
              <a:rPr lang="nb-NO" baseline="-25000" dirty="0">
                <a:sym typeface="Wingdings" panose="05000000000000000000" pitchFamily="2" charset="2"/>
              </a:rPr>
              <a:t>2</a:t>
            </a:r>
          </a:p>
          <a:p>
            <a:pPr algn="just"/>
            <a:r>
              <a:rPr lang="nb-NO" dirty="0">
                <a:sym typeface="Wingdings" panose="05000000000000000000" pitchFamily="2" charset="2"/>
              </a:rPr>
              <a:t>      C) </a:t>
            </a:r>
            <a:r>
              <a:rPr lang="nb-NO" dirty="0" err="1">
                <a:sym typeface="Wingdings" panose="05000000000000000000" pitchFamily="2" charset="2"/>
              </a:rPr>
              <a:t>Getting</a:t>
            </a:r>
            <a:r>
              <a:rPr lang="nb-NO" dirty="0">
                <a:sym typeface="Wingdings" panose="05000000000000000000" pitchFamily="2" charset="2"/>
              </a:rPr>
              <a:t> </a:t>
            </a:r>
            <a:r>
              <a:rPr lang="nb-NO" dirty="0" err="1">
                <a:sym typeface="Wingdings" panose="05000000000000000000" pitchFamily="2" charset="2"/>
              </a:rPr>
              <a:t>experience</a:t>
            </a:r>
            <a:r>
              <a:rPr lang="nb-NO" dirty="0">
                <a:sym typeface="Wingdings" panose="05000000000000000000" pitchFamily="2" charset="2"/>
              </a:rPr>
              <a:t> </a:t>
            </a:r>
            <a:r>
              <a:rPr lang="nb-NO" dirty="0" err="1">
                <a:sym typeface="Wingdings" panose="05000000000000000000" pitchFamily="2" charset="2"/>
              </a:rPr>
              <a:t>with</a:t>
            </a:r>
            <a:r>
              <a:rPr lang="nb-NO" dirty="0">
                <a:sym typeface="Wingdings" panose="05000000000000000000" pitchFamily="2" charset="2"/>
              </a:rPr>
              <a:t> </a:t>
            </a:r>
            <a:r>
              <a:rPr lang="nb-NO" dirty="0" err="1">
                <a:sym typeface="Wingdings" panose="05000000000000000000" pitchFamily="2" charset="2"/>
              </a:rPr>
              <a:t>ejector</a:t>
            </a:r>
            <a:r>
              <a:rPr lang="nb-NO" dirty="0">
                <a:sym typeface="Wingdings" panose="05000000000000000000" pitchFamily="2" charset="2"/>
              </a:rPr>
              <a:t> design for an </a:t>
            </a:r>
            <a:r>
              <a:rPr lang="nb-NO" dirty="0" err="1">
                <a:sym typeface="Wingdings" panose="05000000000000000000" pitchFamily="2" charset="2"/>
              </a:rPr>
              <a:t>extreme</a:t>
            </a:r>
            <a:r>
              <a:rPr lang="nb-NO" dirty="0">
                <a:sym typeface="Wingdings" panose="05000000000000000000" pitchFamily="2" charset="2"/>
              </a:rPr>
              <a:t> </a:t>
            </a:r>
            <a:r>
              <a:rPr lang="nb-NO" dirty="0" err="1">
                <a:sym typeface="Wingdings" panose="05000000000000000000" pitchFamily="2" charset="2"/>
              </a:rPr>
              <a:t>dynamic</a:t>
            </a:r>
            <a:r>
              <a:rPr lang="nb-NO" dirty="0">
                <a:sym typeface="Wingdings" panose="05000000000000000000" pitchFamily="2" charset="2"/>
              </a:rPr>
              <a:t> system</a:t>
            </a:r>
            <a:endParaRPr lang="nb-NO" dirty="0"/>
          </a:p>
        </p:txBody>
      </p:sp>
      <p:pic>
        <p:nvPicPr>
          <p:cNvPr id="9" name="Picture 2" descr="EP-DT">
            <a:extLst>
              <a:ext uri="{FF2B5EF4-FFF2-40B4-BE49-F238E27FC236}">
                <a16:creationId xmlns:a16="http://schemas.microsoft.com/office/drawing/2014/main" id="{863E7927-1688-4D3D-A916-740E057663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AF1DAFF0-99D4-4F41-A48A-85DF77620B4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75005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BA8F9-C82B-4D3F-958C-85E26794BE65}"/>
              </a:ext>
            </a:extLst>
          </p:cNvPr>
          <p:cNvSpPr>
            <a:spLocks noGrp="1"/>
          </p:cNvSpPr>
          <p:nvPr>
            <p:ph type="title"/>
          </p:nvPr>
        </p:nvSpPr>
        <p:spPr>
          <a:xfrm>
            <a:off x="838200" y="2872655"/>
            <a:ext cx="10515600" cy="907494"/>
          </a:xfrm>
        </p:spPr>
        <p:txBody>
          <a:bodyPr/>
          <a:lstStyle/>
          <a:p>
            <a:pPr algn="ctr"/>
            <a:r>
              <a:rPr lang="nb-NO" b="1" i="1" dirty="0" err="1"/>
              <a:t>Thanks</a:t>
            </a:r>
            <a:r>
              <a:rPr lang="nb-NO" b="1" i="1" dirty="0"/>
              <a:t> for </a:t>
            </a:r>
            <a:r>
              <a:rPr lang="nb-NO" b="1" i="1" dirty="0" err="1"/>
              <a:t>your</a:t>
            </a:r>
            <a:r>
              <a:rPr lang="nb-NO" b="1" i="1" dirty="0"/>
              <a:t> </a:t>
            </a:r>
            <a:r>
              <a:rPr lang="nb-NO" b="1" i="1" dirty="0" err="1"/>
              <a:t>attention</a:t>
            </a:r>
            <a:endParaRPr lang="nb-NO" b="1" i="1" dirty="0"/>
          </a:p>
        </p:txBody>
      </p:sp>
      <p:sp>
        <p:nvSpPr>
          <p:cNvPr id="6" name="Date Placeholder 5">
            <a:extLst>
              <a:ext uri="{FF2B5EF4-FFF2-40B4-BE49-F238E27FC236}">
                <a16:creationId xmlns:a16="http://schemas.microsoft.com/office/drawing/2014/main" id="{92167690-7920-4734-9A1C-73EACA7F6D88}"/>
              </a:ext>
            </a:extLst>
          </p:cNvPr>
          <p:cNvSpPr>
            <a:spLocks noGrp="1"/>
          </p:cNvSpPr>
          <p:nvPr>
            <p:ph type="dt" sz="half" idx="10"/>
          </p:nvPr>
        </p:nvSpPr>
        <p:spPr/>
        <p:txBody>
          <a:bodyPr/>
          <a:lstStyle/>
          <a:p>
            <a:r>
              <a:rPr lang="nb-NO">
                <a:solidFill>
                  <a:schemeClr val="tx1"/>
                </a:solidFill>
              </a:rPr>
              <a:t>10.06.2022</a:t>
            </a:r>
          </a:p>
        </p:txBody>
      </p:sp>
      <p:sp>
        <p:nvSpPr>
          <p:cNvPr id="7" name="Footer Placeholder 6">
            <a:extLst>
              <a:ext uri="{FF2B5EF4-FFF2-40B4-BE49-F238E27FC236}">
                <a16:creationId xmlns:a16="http://schemas.microsoft.com/office/drawing/2014/main" id="{E8D66BB1-68F2-4C7D-BD85-F16D0ABAB9A0}"/>
              </a:ext>
            </a:extLst>
          </p:cNvPr>
          <p:cNvSpPr>
            <a:spLocks noGrp="1"/>
          </p:cNvSpPr>
          <p:nvPr>
            <p:ph type="ftr" sz="quarter" idx="11"/>
          </p:nvPr>
        </p:nvSpPr>
        <p:spPr/>
        <p:txBody>
          <a:bodyPr/>
          <a:lstStyle/>
          <a:p>
            <a:r>
              <a:rPr lang="nb-NO">
                <a:solidFill>
                  <a:schemeClr val="tx1"/>
                </a:solidFill>
              </a:rPr>
              <a:t>Luca Contiero (NTNU - CERN)</a:t>
            </a:r>
          </a:p>
        </p:txBody>
      </p:sp>
      <p:sp>
        <p:nvSpPr>
          <p:cNvPr id="8" name="Slide Number Placeholder 7">
            <a:extLst>
              <a:ext uri="{FF2B5EF4-FFF2-40B4-BE49-F238E27FC236}">
                <a16:creationId xmlns:a16="http://schemas.microsoft.com/office/drawing/2014/main" id="{96108A67-8263-43DD-A4AE-B3582547B892}"/>
              </a:ext>
            </a:extLst>
          </p:cNvPr>
          <p:cNvSpPr>
            <a:spLocks noGrp="1"/>
          </p:cNvSpPr>
          <p:nvPr>
            <p:ph type="sldNum" sz="quarter" idx="12"/>
          </p:nvPr>
        </p:nvSpPr>
        <p:spPr/>
        <p:txBody>
          <a:bodyPr/>
          <a:lstStyle/>
          <a:p>
            <a:fld id="{675F8F08-688A-4EE7-B6B6-E3435BB47A49}" type="slidenum">
              <a:rPr lang="nb-NO" smtClean="0">
                <a:solidFill>
                  <a:schemeClr val="tx1"/>
                </a:solidFill>
              </a:rPr>
              <a:t>16</a:t>
            </a:fld>
            <a:endParaRPr lang="nb-NO">
              <a:solidFill>
                <a:schemeClr val="tx1"/>
              </a:solidFill>
            </a:endParaRPr>
          </a:p>
        </p:txBody>
      </p:sp>
      <p:pic>
        <p:nvPicPr>
          <p:cNvPr id="9" name="Picture 2" descr="EP-DT">
            <a:extLst>
              <a:ext uri="{FF2B5EF4-FFF2-40B4-BE49-F238E27FC236}">
                <a16:creationId xmlns:a16="http://schemas.microsoft.com/office/drawing/2014/main" id="{863E7927-1688-4D3D-A916-740E057663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AF1DAFF0-99D4-4F41-A48A-85DF77620B4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65502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9BA8F9-C82B-4D3F-958C-85E26794BE65}"/>
              </a:ext>
            </a:extLst>
          </p:cNvPr>
          <p:cNvSpPr>
            <a:spLocks noGrp="1"/>
          </p:cNvSpPr>
          <p:nvPr>
            <p:ph type="title"/>
          </p:nvPr>
        </p:nvSpPr>
        <p:spPr>
          <a:xfrm>
            <a:off x="838200" y="365126"/>
            <a:ext cx="10515600" cy="907494"/>
          </a:xfrm>
        </p:spPr>
        <p:txBody>
          <a:bodyPr/>
          <a:lstStyle/>
          <a:p>
            <a:pPr algn="ctr"/>
            <a:r>
              <a:rPr lang="nb-NO" b="1" dirty="0" err="1">
                <a:solidFill>
                  <a:srgbClr val="FF0000"/>
                </a:solidFill>
              </a:rPr>
              <a:t>Backup</a:t>
            </a:r>
            <a:r>
              <a:rPr lang="nb-NO" b="1" dirty="0">
                <a:solidFill>
                  <a:srgbClr val="FF0000"/>
                </a:solidFill>
              </a:rPr>
              <a:t> slide</a:t>
            </a:r>
          </a:p>
        </p:txBody>
      </p:sp>
      <p:sp>
        <p:nvSpPr>
          <p:cNvPr id="6" name="Date Placeholder 5">
            <a:extLst>
              <a:ext uri="{FF2B5EF4-FFF2-40B4-BE49-F238E27FC236}">
                <a16:creationId xmlns:a16="http://schemas.microsoft.com/office/drawing/2014/main" id="{92167690-7920-4734-9A1C-73EACA7F6D88}"/>
              </a:ext>
            </a:extLst>
          </p:cNvPr>
          <p:cNvSpPr>
            <a:spLocks noGrp="1"/>
          </p:cNvSpPr>
          <p:nvPr>
            <p:ph type="dt" sz="half" idx="10"/>
          </p:nvPr>
        </p:nvSpPr>
        <p:spPr/>
        <p:txBody>
          <a:bodyPr/>
          <a:lstStyle/>
          <a:p>
            <a:r>
              <a:rPr lang="nb-NO">
                <a:solidFill>
                  <a:schemeClr val="tx1"/>
                </a:solidFill>
              </a:rPr>
              <a:t>10.06.2022</a:t>
            </a:r>
          </a:p>
        </p:txBody>
      </p:sp>
      <p:sp>
        <p:nvSpPr>
          <p:cNvPr id="7" name="Footer Placeholder 6">
            <a:extLst>
              <a:ext uri="{FF2B5EF4-FFF2-40B4-BE49-F238E27FC236}">
                <a16:creationId xmlns:a16="http://schemas.microsoft.com/office/drawing/2014/main" id="{E8D66BB1-68F2-4C7D-BD85-F16D0ABAB9A0}"/>
              </a:ext>
            </a:extLst>
          </p:cNvPr>
          <p:cNvSpPr>
            <a:spLocks noGrp="1"/>
          </p:cNvSpPr>
          <p:nvPr>
            <p:ph type="ftr" sz="quarter" idx="11"/>
          </p:nvPr>
        </p:nvSpPr>
        <p:spPr/>
        <p:txBody>
          <a:bodyPr/>
          <a:lstStyle/>
          <a:p>
            <a:r>
              <a:rPr lang="nb-NO">
                <a:solidFill>
                  <a:schemeClr val="tx1"/>
                </a:solidFill>
              </a:rPr>
              <a:t>Luca Contiero (NTNU - CERN)</a:t>
            </a:r>
          </a:p>
        </p:txBody>
      </p:sp>
      <p:sp>
        <p:nvSpPr>
          <p:cNvPr id="8" name="Slide Number Placeholder 7">
            <a:extLst>
              <a:ext uri="{FF2B5EF4-FFF2-40B4-BE49-F238E27FC236}">
                <a16:creationId xmlns:a16="http://schemas.microsoft.com/office/drawing/2014/main" id="{96108A67-8263-43DD-A4AE-B3582547B892}"/>
              </a:ext>
            </a:extLst>
          </p:cNvPr>
          <p:cNvSpPr>
            <a:spLocks noGrp="1"/>
          </p:cNvSpPr>
          <p:nvPr>
            <p:ph type="sldNum" sz="quarter" idx="12"/>
          </p:nvPr>
        </p:nvSpPr>
        <p:spPr/>
        <p:txBody>
          <a:bodyPr/>
          <a:lstStyle/>
          <a:p>
            <a:fld id="{675F8F08-688A-4EE7-B6B6-E3435BB47A49}" type="slidenum">
              <a:rPr lang="nb-NO" smtClean="0">
                <a:solidFill>
                  <a:schemeClr val="tx1"/>
                </a:solidFill>
              </a:rPr>
              <a:t>17</a:t>
            </a:fld>
            <a:endParaRPr lang="nb-NO">
              <a:solidFill>
                <a:schemeClr val="tx1"/>
              </a:solidFill>
            </a:endParaRPr>
          </a:p>
        </p:txBody>
      </p:sp>
      <p:pic>
        <p:nvPicPr>
          <p:cNvPr id="9" name="Picture 2" descr="EP-DT">
            <a:extLst>
              <a:ext uri="{FF2B5EF4-FFF2-40B4-BE49-F238E27FC236}">
                <a16:creationId xmlns:a16="http://schemas.microsoft.com/office/drawing/2014/main" id="{863E7927-1688-4D3D-A916-740E057663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a:extLst>
              <a:ext uri="{FF2B5EF4-FFF2-40B4-BE49-F238E27FC236}">
                <a16:creationId xmlns:a16="http://schemas.microsoft.com/office/drawing/2014/main" id="{AF1DAFF0-99D4-4F41-A48A-85DF77620B4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CB89D709-D4FF-4D5E-81EA-209F27C415DB}"/>
              </a:ext>
            </a:extLst>
          </p:cNvPr>
          <p:cNvPicPr>
            <a:picLocks noChangeAspect="1"/>
          </p:cNvPicPr>
          <p:nvPr/>
        </p:nvPicPr>
        <p:blipFill>
          <a:blip r:embed="rId4"/>
          <a:stretch>
            <a:fillRect/>
          </a:stretch>
        </p:blipFill>
        <p:spPr>
          <a:xfrm>
            <a:off x="171450" y="2119312"/>
            <a:ext cx="5924550" cy="2619375"/>
          </a:xfrm>
          <a:prstGeom prst="rect">
            <a:avLst/>
          </a:prstGeom>
        </p:spPr>
      </p:pic>
      <p:pic>
        <p:nvPicPr>
          <p:cNvPr id="1026" name="Picture 2">
            <a:extLst>
              <a:ext uri="{FF2B5EF4-FFF2-40B4-BE49-F238E27FC236}">
                <a16:creationId xmlns:a16="http://schemas.microsoft.com/office/drawing/2014/main" id="{262CC346-2969-4841-AB76-B876337CAEB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39660" y="1723986"/>
            <a:ext cx="5654184" cy="3861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133884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A6526-29C0-445E-9A3C-74429B9E2CD7}"/>
              </a:ext>
            </a:extLst>
          </p:cNvPr>
          <p:cNvSpPr>
            <a:spLocks noGrp="1"/>
          </p:cNvSpPr>
          <p:nvPr>
            <p:ph type="title"/>
          </p:nvPr>
        </p:nvSpPr>
        <p:spPr>
          <a:xfrm>
            <a:off x="4872487" y="0"/>
            <a:ext cx="2447025" cy="1059925"/>
          </a:xfrm>
        </p:spPr>
        <p:txBody>
          <a:bodyPr/>
          <a:lstStyle/>
          <a:p>
            <a:r>
              <a:rPr lang="nb-NO" b="1" dirty="0" err="1">
                <a:solidFill>
                  <a:srgbClr val="FF0000"/>
                </a:solidFill>
              </a:rPr>
              <a:t>Abstract</a:t>
            </a:r>
            <a:endParaRPr lang="nb-NO" b="1" dirty="0">
              <a:solidFill>
                <a:srgbClr val="FF0000"/>
              </a:solidFill>
            </a:endParaRPr>
          </a:p>
        </p:txBody>
      </p:sp>
      <p:pic>
        <p:nvPicPr>
          <p:cNvPr id="4" name="Picture 2" descr="EP-DT">
            <a:extLst>
              <a:ext uri="{FF2B5EF4-FFF2-40B4-BE49-F238E27FC236}">
                <a16:creationId xmlns:a16="http://schemas.microsoft.com/office/drawing/2014/main" id="{FA972271-1642-419C-A319-88699FD1A8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423530" y="-925571"/>
            <a:ext cx="617610" cy="268526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139C3D9A-14D1-400B-B819-E8DFFB7308A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9930" y="0"/>
            <a:ext cx="1907863" cy="10599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FF86E46C-3313-4CCA-AF86-04932F11E2F3}"/>
              </a:ext>
            </a:extLst>
          </p:cNvPr>
          <p:cNvSpPr txBox="1"/>
          <p:nvPr/>
        </p:nvSpPr>
        <p:spPr>
          <a:xfrm>
            <a:off x="116264" y="1059925"/>
            <a:ext cx="11761510" cy="5016758"/>
          </a:xfrm>
          <a:prstGeom prst="rect">
            <a:avLst/>
          </a:prstGeom>
          <a:noFill/>
        </p:spPr>
        <p:txBody>
          <a:bodyPr wrap="square" rtlCol="0">
            <a:spAutoFit/>
          </a:bodyPr>
          <a:lstStyle/>
          <a:p>
            <a:pPr marL="285750" indent="-285750" algn="just">
              <a:buFont typeface="Arial" panose="020B0604020202020204" pitchFamily="34" charset="0"/>
              <a:buChar char="•"/>
            </a:pPr>
            <a:r>
              <a:rPr lang="en-US" sz="1600" b="0" i="0" dirty="0">
                <a:effectLst/>
                <a:latin typeface="Arial" panose="020B0604020202020204" pitchFamily="34" charset="0"/>
                <a:cs typeface="Arial" panose="020B0604020202020204" pitchFamily="34" charset="0"/>
              </a:rPr>
              <a:t>The Large Hadron Collider (LHC) will soon deliver much more radiation after LS4. The level of radiation has already pushed the current CO2 cooling unit to its limit, represented by the triple point (≈ -56°C). To sustain the harsh requirements imposed in terms of radiation, temperature levels and mass minimization the sensors should be maintained at a temperature sufficiently low to prevent the thermal runaway while at the same time the heat load generated inside in the readout electronics and sensor must be removed. The refrigerant Krypton stands out as the most promising coolant thanks to the best thermal performance with the smaller cooling pipes inside the detector and to the highest resistance to radiation, being a noble gas. As side-effect to reach temperature levels unattainable by CO2, higher radiation length is expected due to the larger atomic number and lower liquid-vapor density ratio. Besides investigating the work done so far on thermal management design aimed to reduce the temperature difference sensor – coolant it is crucial to ensure a stable and controlled cooling rate without shocking the detector.</a:t>
            </a:r>
          </a:p>
          <a:p>
            <a:pPr algn="just"/>
            <a:endParaRPr lang="en-US" sz="1600" b="0" i="0" dirty="0">
              <a:effectLst/>
              <a:latin typeface="Arial" panose="020B0604020202020204" pitchFamily="34" charset="0"/>
              <a:cs typeface="Arial" panose="020B0604020202020204" pitchFamily="34" charset="0"/>
            </a:endParaRPr>
          </a:p>
          <a:p>
            <a:pPr marL="285750" indent="-285750" algn="just">
              <a:buFont typeface="Arial" panose="020B0604020202020204" pitchFamily="34" charset="0"/>
              <a:buChar char="•"/>
            </a:pPr>
            <a:r>
              <a:rPr lang="en-US" sz="1600" b="0" i="0" dirty="0">
                <a:effectLst/>
                <a:latin typeface="Arial" panose="020B0604020202020204" pitchFamily="34" charset="0"/>
                <a:cs typeface="Arial" panose="020B0604020202020204" pitchFamily="34" charset="0"/>
              </a:rPr>
              <a:t>Krypton being a high-working pressure fluid is able to remove efficiently the heat generated inside the detector via the use of small tubes, with less impact in terms of space compared to others low-temperature working fluids. The same silicon sensor technology currently used with two-phase CO2 flowing in titanium tubes located close to the heat source (electronics &amp; sensors) will be adopted. A much lower critical and NBP temperatures compared to CO2 require a completely new cooling cycle. In fact, the vapor phase at room temperature imposes a gentle supercritical cool-down process to avoid the shock of the detector. A special cycle technology is also needed to work either in sub or supercritical state, covering a very large temperature range. A specific control logic must be implemented to cool down gently the detector while maintaining an acceptable temperature gradient along the detector. Different components are activated according to the operating conditions in terms of working envelope (either sub or supercritical), as well as according to the temperature levels.</a:t>
            </a:r>
            <a:endParaRPr lang="nb-NO" sz="1600" dirty="0">
              <a:latin typeface="Arial" panose="020B0604020202020204" pitchFamily="34" charset="0"/>
              <a:cs typeface="Arial" panose="020B0604020202020204" pitchFamily="34" charset="0"/>
            </a:endParaRPr>
          </a:p>
        </p:txBody>
      </p:sp>
      <p:sp>
        <p:nvSpPr>
          <p:cNvPr id="9" name="Date Placeholder 8">
            <a:extLst>
              <a:ext uri="{FF2B5EF4-FFF2-40B4-BE49-F238E27FC236}">
                <a16:creationId xmlns:a16="http://schemas.microsoft.com/office/drawing/2014/main" id="{EF1DDE81-7EB3-4189-95ED-13652E839D46}"/>
              </a:ext>
            </a:extLst>
          </p:cNvPr>
          <p:cNvSpPr>
            <a:spLocks noGrp="1"/>
          </p:cNvSpPr>
          <p:nvPr>
            <p:ph type="dt" sz="half" idx="10"/>
          </p:nvPr>
        </p:nvSpPr>
        <p:spPr/>
        <p:txBody>
          <a:bodyPr/>
          <a:lstStyle/>
          <a:p>
            <a:r>
              <a:rPr lang="nb-NO">
                <a:solidFill>
                  <a:schemeClr val="tx1"/>
                </a:solidFill>
              </a:rPr>
              <a:t>10.06.2022</a:t>
            </a:r>
          </a:p>
        </p:txBody>
      </p:sp>
      <p:sp>
        <p:nvSpPr>
          <p:cNvPr id="10" name="Footer Placeholder 9">
            <a:extLst>
              <a:ext uri="{FF2B5EF4-FFF2-40B4-BE49-F238E27FC236}">
                <a16:creationId xmlns:a16="http://schemas.microsoft.com/office/drawing/2014/main" id="{C06F5925-3C22-40F0-9DAA-D6E5926BE4FE}"/>
              </a:ext>
            </a:extLst>
          </p:cNvPr>
          <p:cNvSpPr>
            <a:spLocks noGrp="1"/>
          </p:cNvSpPr>
          <p:nvPr>
            <p:ph type="ftr" sz="quarter" idx="11"/>
          </p:nvPr>
        </p:nvSpPr>
        <p:spPr/>
        <p:txBody>
          <a:bodyPr/>
          <a:lstStyle/>
          <a:p>
            <a:r>
              <a:rPr lang="nb-NO">
                <a:solidFill>
                  <a:schemeClr val="tx1"/>
                </a:solidFill>
              </a:rPr>
              <a:t>Luca Contiero (NTNU - CERN)</a:t>
            </a:r>
          </a:p>
        </p:txBody>
      </p:sp>
      <p:sp>
        <p:nvSpPr>
          <p:cNvPr id="11" name="Slide Number Placeholder 10">
            <a:extLst>
              <a:ext uri="{FF2B5EF4-FFF2-40B4-BE49-F238E27FC236}">
                <a16:creationId xmlns:a16="http://schemas.microsoft.com/office/drawing/2014/main" id="{9B82404D-D7B0-4A11-AD8F-497E6FB7939C}"/>
              </a:ext>
            </a:extLst>
          </p:cNvPr>
          <p:cNvSpPr>
            <a:spLocks noGrp="1"/>
          </p:cNvSpPr>
          <p:nvPr>
            <p:ph type="sldNum" sz="quarter" idx="12"/>
          </p:nvPr>
        </p:nvSpPr>
        <p:spPr/>
        <p:txBody>
          <a:bodyPr/>
          <a:lstStyle/>
          <a:p>
            <a:fld id="{675F8F08-688A-4EE7-B6B6-E3435BB47A49}" type="slidenum">
              <a:rPr lang="nb-NO" smtClean="0">
                <a:solidFill>
                  <a:schemeClr val="tx1"/>
                </a:solidFill>
              </a:rPr>
              <a:t>2</a:t>
            </a:fld>
            <a:endParaRPr lang="nb-NO">
              <a:solidFill>
                <a:schemeClr val="tx1"/>
              </a:solidFill>
            </a:endParaRPr>
          </a:p>
        </p:txBody>
      </p:sp>
    </p:spTree>
    <p:extLst>
      <p:ext uri="{BB962C8B-B14F-4D97-AF65-F5344CB8AC3E}">
        <p14:creationId xmlns:p14="http://schemas.microsoft.com/office/powerpoint/2010/main" val="10412877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6A6526-29C0-445E-9A3C-74429B9E2CD7}"/>
              </a:ext>
            </a:extLst>
          </p:cNvPr>
          <p:cNvSpPr>
            <a:spLocks noGrp="1"/>
          </p:cNvSpPr>
          <p:nvPr>
            <p:ph type="title"/>
          </p:nvPr>
        </p:nvSpPr>
        <p:spPr>
          <a:xfrm>
            <a:off x="2006308" y="-1"/>
            <a:ext cx="7484882" cy="1059925"/>
          </a:xfrm>
        </p:spPr>
        <p:txBody>
          <a:bodyPr>
            <a:normAutofit fontScale="90000"/>
          </a:bodyPr>
          <a:lstStyle/>
          <a:p>
            <a:pPr algn="ctr"/>
            <a:r>
              <a:rPr lang="nb-NO" b="1" dirty="0" err="1">
                <a:solidFill>
                  <a:srgbClr val="FF0000"/>
                </a:solidFill>
              </a:rPr>
              <a:t>Why</a:t>
            </a:r>
            <a:r>
              <a:rPr lang="nb-NO" b="1" dirty="0">
                <a:solidFill>
                  <a:srgbClr val="FF0000"/>
                </a:solidFill>
              </a:rPr>
              <a:t> </a:t>
            </a:r>
            <a:r>
              <a:rPr lang="nb-NO" b="1" dirty="0" err="1">
                <a:solidFill>
                  <a:srgbClr val="FF0000"/>
                </a:solidFill>
              </a:rPr>
              <a:t>the</a:t>
            </a:r>
            <a:r>
              <a:rPr lang="nb-NO" b="1" dirty="0">
                <a:solidFill>
                  <a:srgbClr val="FF0000"/>
                </a:solidFill>
              </a:rPr>
              <a:t> </a:t>
            </a:r>
            <a:r>
              <a:rPr lang="nb-NO" b="1" dirty="0" err="1">
                <a:solidFill>
                  <a:srgbClr val="FF0000"/>
                </a:solidFill>
              </a:rPr>
              <a:t>need</a:t>
            </a:r>
            <a:r>
              <a:rPr lang="nb-NO" b="1" dirty="0">
                <a:solidFill>
                  <a:srgbClr val="FF0000"/>
                </a:solidFill>
              </a:rPr>
              <a:t> </a:t>
            </a:r>
            <a:r>
              <a:rPr lang="nb-NO" b="1" dirty="0" err="1">
                <a:solidFill>
                  <a:srgbClr val="FF0000"/>
                </a:solidFill>
              </a:rPr>
              <a:t>of</a:t>
            </a:r>
            <a:r>
              <a:rPr lang="nb-NO" b="1" dirty="0">
                <a:solidFill>
                  <a:srgbClr val="FF0000"/>
                </a:solidFill>
              </a:rPr>
              <a:t> a </a:t>
            </a:r>
            <a:r>
              <a:rPr lang="nb-NO" b="1" dirty="0" err="1">
                <a:solidFill>
                  <a:srgbClr val="FF0000"/>
                </a:solidFill>
              </a:rPr>
              <a:t>colder</a:t>
            </a:r>
            <a:r>
              <a:rPr lang="nb-NO" b="1" dirty="0">
                <a:solidFill>
                  <a:srgbClr val="FF0000"/>
                </a:solidFill>
              </a:rPr>
              <a:t> </a:t>
            </a:r>
            <a:r>
              <a:rPr lang="nb-NO" b="1" dirty="0" err="1">
                <a:solidFill>
                  <a:srgbClr val="FF0000"/>
                </a:solidFill>
              </a:rPr>
              <a:t>coolant</a:t>
            </a:r>
            <a:r>
              <a:rPr lang="nb-NO" b="1" dirty="0">
                <a:solidFill>
                  <a:srgbClr val="FF0000"/>
                </a:solidFill>
              </a:rPr>
              <a:t> ?</a:t>
            </a:r>
          </a:p>
        </p:txBody>
      </p:sp>
      <p:pic>
        <p:nvPicPr>
          <p:cNvPr id="4" name="Picture 2" descr="EP-DT">
            <a:extLst>
              <a:ext uri="{FF2B5EF4-FFF2-40B4-BE49-F238E27FC236}">
                <a16:creationId xmlns:a16="http://schemas.microsoft.com/office/drawing/2014/main" id="{FA972271-1642-419C-A319-88699FD1A8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139C3D9A-14D1-400B-B819-E8DFFB7308A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361B022B-9DB6-4577-B62B-415646F0E66E}"/>
              </a:ext>
            </a:extLst>
          </p:cNvPr>
          <p:cNvPicPr>
            <a:picLocks noChangeAspect="1"/>
          </p:cNvPicPr>
          <p:nvPr/>
        </p:nvPicPr>
        <p:blipFill rotWithShape="1">
          <a:blip r:embed="rId4"/>
          <a:srcRect r="658" b="15723"/>
          <a:stretch/>
        </p:blipFill>
        <p:spPr>
          <a:xfrm>
            <a:off x="1144523" y="4545938"/>
            <a:ext cx="4169784" cy="1990101"/>
          </a:xfrm>
          <a:prstGeom prst="rect">
            <a:avLst/>
          </a:prstGeom>
        </p:spPr>
      </p:pic>
      <p:cxnSp>
        <p:nvCxnSpPr>
          <p:cNvPr id="8" name="Straight Arrow Connector 7">
            <a:extLst>
              <a:ext uri="{FF2B5EF4-FFF2-40B4-BE49-F238E27FC236}">
                <a16:creationId xmlns:a16="http://schemas.microsoft.com/office/drawing/2014/main" id="{36465723-178C-4D03-9B7D-F8A5F0BB08A2}"/>
              </a:ext>
            </a:extLst>
          </p:cNvPr>
          <p:cNvCxnSpPr/>
          <p:nvPr/>
        </p:nvCxnSpPr>
        <p:spPr>
          <a:xfrm flipV="1">
            <a:off x="5542961" y="1140643"/>
            <a:ext cx="0" cy="4623721"/>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BA8C3692-C9DA-47DA-8A98-ED83EF64862C}"/>
              </a:ext>
            </a:extLst>
          </p:cNvPr>
          <p:cNvCxnSpPr>
            <a:cxnSpLocks/>
          </p:cNvCxnSpPr>
          <p:nvPr/>
        </p:nvCxnSpPr>
        <p:spPr>
          <a:xfrm>
            <a:off x="5542961" y="5764364"/>
            <a:ext cx="5739352"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11" name="TextBox 10">
            <a:extLst>
              <a:ext uri="{FF2B5EF4-FFF2-40B4-BE49-F238E27FC236}">
                <a16:creationId xmlns:a16="http://schemas.microsoft.com/office/drawing/2014/main" id="{9BA331B5-86E7-44F1-8852-219BE792E97A}"/>
              </a:ext>
            </a:extLst>
          </p:cNvPr>
          <p:cNvSpPr txBox="1"/>
          <p:nvPr/>
        </p:nvSpPr>
        <p:spPr>
          <a:xfrm>
            <a:off x="4645813" y="955977"/>
            <a:ext cx="867266" cy="369332"/>
          </a:xfrm>
          <a:prstGeom prst="rect">
            <a:avLst/>
          </a:prstGeom>
          <a:noFill/>
        </p:spPr>
        <p:txBody>
          <a:bodyPr wrap="square" rtlCol="0">
            <a:spAutoFit/>
          </a:bodyPr>
          <a:lstStyle/>
          <a:p>
            <a:r>
              <a:rPr lang="nb-NO" dirty="0"/>
              <a:t>Power</a:t>
            </a:r>
          </a:p>
        </p:txBody>
      </p:sp>
      <p:sp>
        <p:nvSpPr>
          <p:cNvPr id="12" name="TextBox 11">
            <a:extLst>
              <a:ext uri="{FF2B5EF4-FFF2-40B4-BE49-F238E27FC236}">
                <a16:creationId xmlns:a16="http://schemas.microsoft.com/office/drawing/2014/main" id="{07F3E9DA-0C5A-43DC-9164-B3250ADBF4A4}"/>
              </a:ext>
            </a:extLst>
          </p:cNvPr>
          <p:cNvSpPr txBox="1"/>
          <p:nvPr/>
        </p:nvSpPr>
        <p:spPr>
          <a:xfrm>
            <a:off x="10848680" y="5850060"/>
            <a:ext cx="867266" cy="369332"/>
          </a:xfrm>
          <a:prstGeom prst="rect">
            <a:avLst/>
          </a:prstGeom>
          <a:noFill/>
        </p:spPr>
        <p:txBody>
          <a:bodyPr wrap="square" rtlCol="0">
            <a:spAutoFit/>
          </a:bodyPr>
          <a:lstStyle/>
          <a:p>
            <a:r>
              <a:rPr lang="nb-NO" dirty="0"/>
              <a:t>T [°C]</a:t>
            </a:r>
          </a:p>
        </p:txBody>
      </p:sp>
      <p:sp>
        <p:nvSpPr>
          <p:cNvPr id="15" name="Arrow: Down 14">
            <a:extLst>
              <a:ext uri="{FF2B5EF4-FFF2-40B4-BE49-F238E27FC236}">
                <a16:creationId xmlns:a16="http://schemas.microsoft.com/office/drawing/2014/main" id="{6929ED24-5D9D-4B96-8EAD-7BEE85DE6D1B}"/>
              </a:ext>
            </a:extLst>
          </p:cNvPr>
          <p:cNvSpPr/>
          <p:nvPr/>
        </p:nvSpPr>
        <p:spPr>
          <a:xfrm>
            <a:off x="2180734" y="5476973"/>
            <a:ext cx="193251" cy="373087"/>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8" name="Arc 17">
            <a:extLst>
              <a:ext uri="{FF2B5EF4-FFF2-40B4-BE49-F238E27FC236}">
                <a16:creationId xmlns:a16="http://schemas.microsoft.com/office/drawing/2014/main" id="{159F760A-200A-4A1F-AEFA-D7395ADAF10E}"/>
              </a:ext>
            </a:extLst>
          </p:cNvPr>
          <p:cNvSpPr/>
          <p:nvPr/>
        </p:nvSpPr>
        <p:spPr>
          <a:xfrm rot="5400000">
            <a:off x="6628246" y="943820"/>
            <a:ext cx="1719556" cy="3274242"/>
          </a:xfrm>
          <a:prstGeom prst="arc">
            <a:avLst>
              <a:gd name="adj1" fmla="val 16337457"/>
              <a:gd name="adj2" fmla="val 0"/>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b-NO">
              <a:solidFill>
                <a:srgbClr val="FF0000"/>
              </a:solidFill>
            </a:endParaRPr>
          </a:p>
        </p:txBody>
      </p:sp>
      <p:cxnSp>
        <p:nvCxnSpPr>
          <p:cNvPr id="20" name="Straight Connector 19">
            <a:extLst>
              <a:ext uri="{FF2B5EF4-FFF2-40B4-BE49-F238E27FC236}">
                <a16:creationId xmlns:a16="http://schemas.microsoft.com/office/drawing/2014/main" id="{D0E92CC4-28DF-410E-BF7F-D8D92BBCEE63}"/>
              </a:ext>
            </a:extLst>
          </p:cNvPr>
          <p:cNvCxnSpPr>
            <a:cxnSpLocks/>
            <a:stCxn id="18" idx="2"/>
          </p:cNvCxnSpPr>
          <p:nvPr/>
        </p:nvCxnSpPr>
        <p:spPr>
          <a:xfrm flipH="1">
            <a:off x="5542961" y="3440719"/>
            <a:ext cx="1945063" cy="1178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C0242D20-90E3-4375-979B-9A489B8A8334}"/>
              </a:ext>
            </a:extLst>
          </p:cNvPr>
          <p:cNvCxnSpPr>
            <a:cxnSpLocks/>
          </p:cNvCxnSpPr>
          <p:nvPr/>
        </p:nvCxnSpPr>
        <p:spPr>
          <a:xfrm flipH="1">
            <a:off x="9120416" y="1154650"/>
            <a:ext cx="370774" cy="1552611"/>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74DB5849-69DD-404D-A25B-F062EC7744E4}"/>
              </a:ext>
            </a:extLst>
          </p:cNvPr>
          <p:cNvCxnSpPr/>
          <p:nvPr/>
        </p:nvCxnSpPr>
        <p:spPr>
          <a:xfrm flipV="1">
            <a:off x="7748833" y="1059924"/>
            <a:ext cx="2121031" cy="470444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4" name="Arc 33">
            <a:extLst>
              <a:ext uri="{FF2B5EF4-FFF2-40B4-BE49-F238E27FC236}">
                <a16:creationId xmlns:a16="http://schemas.microsoft.com/office/drawing/2014/main" id="{2AD8B432-C2A1-49EE-9905-C20F314DA404}"/>
              </a:ext>
            </a:extLst>
          </p:cNvPr>
          <p:cNvSpPr/>
          <p:nvPr/>
        </p:nvSpPr>
        <p:spPr>
          <a:xfrm>
            <a:off x="7591721" y="5476973"/>
            <a:ext cx="565607" cy="527899"/>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b-NO"/>
          </a:p>
        </p:txBody>
      </p:sp>
      <p:cxnSp>
        <p:nvCxnSpPr>
          <p:cNvPr id="35" name="Straight Connector 34">
            <a:extLst>
              <a:ext uri="{FF2B5EF4-FFF2-40B4-BE49-F238E27FC236}">
                <a16:creationId xmlns:a16="http://schemas.microsoft.com/office/drawing/2014/main" id="{91A20DE4-CB12-4212-8932-C68A1B5A8424}"/>
              </a:ext>
            </a:extLst>
          </p:cNvPr>
          <p:cNvCxnSpPr>
            <a:cxnSpLocks/>
          </p:cNvCxnSpPr>
          <p:nvPr/>
        </p:nvCxnSpPr>
        <p:spPr>
          <a:xfrm flipV="1">
            <a:off x="7748833" y="955977"/>
            <a:ext cx="0" cy="4784945"/>
          </a:xfrm>
          <a:prstGeom prst="line">
            <a:avLst/>
          </a:prstGeom>
          <a:ln w="19050">
            <a:solidFill>
              <a:srgbClr val="00B050"/>
            </a:solidFill>
            <a:prstDash val="sysDash"/>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17384A90-FDFA-46D3-922F-9681C6EF0932}"/>
              </a:ext>
            </a:extLst>
          </p:cNvPr>
          <p:cNvSpPr txBox="1"/>
          <p:nvPr/>
        </p:nvSpPr>
        <p:spPr>
          <a:xfrm>
            <a:off x="7711836" y="831483"/>
            <a:ext cx="1962364" cy="307777"/>
          </a:xfrm>
          <a:prstGeom prst="rect">
            <a:avLst/>
          </a:prstGeom>
          <a:noFill/>
        </p:spPr>
        <p:txBody>
          <a:bodyPr wrap="square" rtlCol="0">
            <a:spAutoFit/>
          </a:bodyPr>
          <a:lstStyle/>
          <a:p>
            <a:r>
              <a:rPr lang="nb-NO" sz="1400" dirty="0">
                <a:sym typeface="Wingdings" panose="05000000000000000000" pitchFamily="2" charset="2"/>
              </a:rPr>
              <a:t>∞ </a:t>
            </a:r>
            <a:r>
              <a:rPr lang="nb-NO" sz="1400" dirty="0" err="1"/>
              <a:t>conductance</a:t>
            </a:r>
            <a:r>
              <a:rPr lang="nb-NO" sz="1400" dirty="0"/>
              <a:t> </a:t>
            </a:r>
          </a:p>
        </p:txBody>
      </p:sp>
      <p:sp>
        <p:nvSpPr>
          <p:cNvPr id="38" name="TextBox 37">
            <a:extLst>
              <a:ext uri="{FF2B5EF4-FFF2-40B4-BE49-F238E27FC236}">
                <a16:creationId xmlns:a16="http://schemas.microsoft.com/office/drawing/2014/main" id="{CB081718-5301-41AB-BE92-78A7DFF04AA3}"/>
              </a:ext>
            </a:extLst>
          </p:cNvPr>
          <p:cNvSpPr txBox="1"/>
          <p:nvPr/>
        </p:nvSpPr>
        <p:spPr>
          <a:xfrm>
            <a:off x="8157328" y="5243271"/>
            <a:ext cx="1962364" cy="307777"/>
          </a:xfrm>
          <a:prstGeom prst="rect">
            <a:avLst/>
          </a:prstGeom>
          <a:noFill/>
        </p:spPr>
        <p:txBody>
          <a:bodyPr wrap="square" rtlCol="0">
            <a:spAutoFit/>
          </a:bodyPr>
          <a:lstStyle/>
          <a:p>
            <a:r>
              <a:rPr lang="nb-NO" sz="1400" dirty="0" err="1">
                <a:sym typeface="Wingdings" panose="05000000000000000000" pitchFamily="2" charset="2"/>
              </a:rPr>
              <a:t>Thermal</a:t>
            </a:r>
            <a:r>
              <a:rPr lang="nb-NO" sz="1400" dirty="0">
                <a:sym typeface="Wingdings" panose="05000000000000000000" pitchFamily="2" charset="2"/>
              </a:rPr>
              <a:t> </a:t>
            </a:r>
            <a:r>
              <a:rPr lang="nb-NO" sz="1400" dirty="0" err="1">
                <a:sym typeface="Wingdings" panose="05000000000000000000" pitchFamily="2" charset="2"/>
              </a:rPr>
              <a:t>conductance</a:t>
            </a:r>
            <a:endParaRPr lang="nb-NO" sz="1400" dirty="0"/>
          </a:p>
        </p:txBody>
      </p:sp>
      <p:cxnSp>
        <p:nvCxnSpPr>
          <p:cNvPr id="40" name="Straight Arrow Connector 39">
            <a:extLst>
              <a:ext uri="{FF2B5EF4-FFF2-40B4-BE49-F238E27FC236}">
                <a16:creationId xmlns:a16="http://schemas.microsoft.com/office/drawing/2014/main" id="{8C4CBC95-9A43-481C-B362-71A5E24DD5FD}"/>
              </a:ext>
            </a:extLst>
          </p:cNvPr>
          <p:cNvCxnSpPr/>
          <p:nvPr/>
        </p:nvCxnSpPr>
        <p:spPr>
          <a:xfrm>
            <a:off x="9417377" y="2243579"/>
            <a:ext cx="452487" cy="46368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8E10B546-CE24-45C0-880E-49A8752B6793}"/>
              </a:ext>
            </a:extLst>
          </p:cNvPr>
          <p:cNvSpPr txBox="1"/>
          <p:nvPr/>
        </p:nvSpPr>
        <p:spPr>
          <a:xfrm>
            <a:off x="9901281" y="2689932"/>
            <a:ext cx="2242043" cy="307777"/>
          </a:xfrm>
          <a:prstGeom prst="rect">
            <a:avLst/>
          </a:prstGeom>
          <a:noFill/>
        </p:spPr>
        <p:txBody>
          <a:bodyPr wrap="square" rtlCol="0">
            <a:spAutoFit/>
          </a:bodyPr>
          <a:lstStyle/>
          <a:p>
            <a:r>
              <a:rPr lang="nb-NO" sz="1400" b="1" dirty="0" err="1">
                <a:sym typeface="Wingdings" panose="05000000000000000000" pitchFamily="2" charset="2"/>
              </a:rPr>
              <a:t>Thermal</a:t>
            </a:r>
            <a:r>
              <a:rPr lang="nb-NO" sz="1400" b="1" dirty="0">
                <a:sym typeface="Wingdings" panose="05000000000000000000" pitchFamily="2" charset="2"/>
              </a:rPr>
              <a:t> </a:t>
            </a:r>
            <a:r>
              <a:rPr lang="nb-NO" sz="1400" b="1" dirty="0" err="1">
                <a:sym typeface="Wingdings" panose="05000000000000000000" pitchFamily="2" charset="2"/>
              </a:rPr>
              <a:t>runnaway</a:t>
            </a:r>
            <a:endParaRPr lang="nb-NO" sz="1400" b="1" dirty="0"/>
          </a:p>
        </p:txBody>
      </p:sp>
      <p:sp>
        <p:nvSpPr>
          <p:cNvPr id="42" name="TextBox 41">
            <a:extLst>
              <a:ext uri="{FF2B5EF4-FFF2-40B4-BE49-F238E27FC236}">
                <a16:creationId xmlns:a16="http://schemas.microsoft.com/office/drawing/2014/main" id="{9054EFBA-9EFF-4C91-BFF7-307E6C07BD38}"/>
              </a:ext>
            </a:extLst>
          </p:cNvPr>
          <p:cNvSpPr txBox="1"/>
          <p:nvPr/>
        </p:nvSpPr>
        <p:spPr>
          <a:xfrm>
            <a:off x="117035" y="1545996"/>
            <a:ext cx="5117982" cy="3046988"/>
          </a:xfrm>
          <a:prstGeom prst="rect">
            <a:avLst/>
          </a:prstGeom>
          <a:noFill/>
        </p:spPr>
        <p:txBody>
          <a:bodyPr wrap="square" rtlCol="0">
            <a:spAutoFit/>
          </a:bodyPr>
          <a:lstStyle/>
          <a:p>
            <a:pPr marL="285750" indent="-285750" algn="just">
              <a:buFont typeface="Arial" panose="020B0604020202020204" pitchFamily="34" charset="0"/>
              <a:buChar char="•"/>
            </a:pPr>
            <a:r>
              <a:rPr lang="nb-NO" sz="1600" dirty="0"/>
              <a:t>Power </a:t>
            </a:r>
            <a:r>
              <a:rPr lang="nb-NO" sz="1600" dirty="0" err="1"/>
              <a:t>dissipation</a:t>
            </a:r>
            <a:r>
              <a:rPr lang="nb-NO" sz="1600" dirty="0"/>
              <a:t> in </a:t>
            </a:r>
            <a:r>
              <a:rPr lang="nb-NO" sz="1600" dirty="0" err="1"/>
              <a:t>the</a:t>
            </a:r>
            <a:r>
              <a:rPr lang="nb-NO" sz="1600" dirty="0"/>
              <a:t> </a:t>
            </a:r>
            <a:r>
              <a:rPr lang="nb-NO" sz="1600" dirty="0" err="1"/>
              <a:t>detector</a:t>
            </a:r>
            <a:r>
              <a:rPr lang="nb-NO" sz="1600" dirty="0"/>
              <a:t> is a </a:t>
            </a:r>
            <a:r>
              <a:rPr lang="nb-NO" sz="1600" dirty="0" err="1"/>
              <a:t>function</a:t>
            </a:r>
            <a:r>
              <a:rPr lang="nb-NO" sz="1600" dirty="0"/>
              <a:t> </a:t>
            </a:r>
            <a:r>
              <a:rPr lang="nb-NO" sz="1600" dirty="0" err="1"/>
              <a:t>of</a:t>
            </a:r>
            <a:r>
              <a:rPr lang="nb-NO" sz="1600" dirty="0"/>
              <a:t> </a:t>
            </a:r>
            <a:r>
              <a:rPr lang="nb-NO" sz="1600" dirty="0" err="1"/>
              <a:t>the</a:t>
            </a:r>
            <a:r>
              <a:rPr lang="nb-NO" sz="1600" dirty="0"/>
              <a:t> </a:t>
            </a:r>
            <a:r>
              <a:rPr lang="nb-NO" sz="1600" dirty="0" err="1"/>
              <a:t>temperature</a:t>
            </a:r>
            <a:endParaRPr lang="nb-NO" sz="1600" dirty="0"/>
          </a:p>
          <a:p>
            <a:pPr marL="285750" indent="-285750" algn="just">
              <a:buFont typeface="Arial" panose="020B0604020202020204" pitchFamily="34" charset="0"/>
              <a:buChar char="•"/>
            </a:pPr>
            <a:endParaRPr lang="nb-NO" sz="1600" dirty="0"/>
          </a:p>
          <a:p>
            <a:pPr marL="285750" indent="-285750" algn="just">
              <a:buFont typeface="Arial" panose="020B0604020202020204" pitchFamily="34" charset="0"/>
              <a:buChar char="•"/>
            </a:pPr>
            <a:r>
              <a:rPr lang="nb-NO" sz="1600" dirty="0" err="1"/>
              <a:t>Thermal</a:t>
            </a:r>
            <a:r>
              <a:rPr lang="nb-NO" sz="1600" dirty="0"/>
              <a:t> </a:t>
            </a:r>
            <a:r>
              <a:rPr lang="nb-NO" sz="1600" dirty="0" err="1"/>
              <a:t>runnaway</a:t>
            </a:r>
            <a:r>
              <a:rPr lang="nb-NO" sz="1600" dirty="0"/>
              <a:t> </a:t>
            </a:r>
            <a:r>
              <a:rPr lang="nb-NO" sz="1600" dirty="0">
                <a:sym typeface="Wingdings" panose="05000000000000000000" pitchFamily="2" charset="2"/>
              </a:rPr>
              <a:t> </a:t>
            </a:r>
            <a:r>
              <a:rPr lang="nb-NO" sz="1600" dirty="0" err="1">
                <a:sym typeface="Wingdings" panose="05000000000000000000" pitchFamily="2" charset="2"/>
              </a:rPr>
              <a:t>the</a:t>
            </a:r>
            <a:r>
              <a:rPr lang="nb-NO" sz="1600" dirty="0">
                <a:sym typeface="Wingdings" panose="05000000000000000000" pitchFamily="2" charset="2"/>
              </a:rPr>
              <a:t> T° </a:t>
            </a:r>
            <a:r>
              <a:rPr lang="nb-NO" sz="1600" dirty="0" err="1">
                <a:sym typeface="Wingdings" panose="05000000000000000000" pitchFamily="2" charset="2"/>
              </a:rPr>
              <a:t>increases</a:t>
            </a:r>
            <a:r>
              <a:rPr lang="nb-NO" sz="1600" dirty="0">
                <a:sym typeface="Wingdings" panose="05000000000000000000" pitchFamily="2" charset="2"/>
              </a:rPr>
              <a:t> faster </a:t>
            </a:r>
            <a:r>
              <a:rPr lang="nb-NO" sz="1600" dirty="0" err="1">
                <a:sym typeface="Wingdings" panose="05000000000000000000" pitchFamily="2" charset="2"/>
              </a:rPr>
              <a:t>than</a:t>
            </a:r>
            <a:r>
              <a:rPr lang="nb-NO" sz="1600" dirty="0">
                <a:sym typeface="Wingdings" panose="05000000000000000000" pitchFamily="2" charset="2"/>
              </a:rPr>
              <a:t> </a:t>
            </a:r>
            <a:r>
              <a:rPr lang="nb-NO" sz="1600" dirty="0" err="1">
                <a:sym typeface="Wingdings" panose="05000000000000000000" pitchFamily="2" charset="2"/>
              </a:rPr>
              <a:t>what</a:t>
            </a:r>
            <a:r>
              <a:rPr lang="nb-NO" sz="1600" dirty="0">
                <a:sym typeface="Wingdings" panose="05000000000000000000" pitchFamily="2" charset="2"/>
              </a:rPr>
              <a:t> </a:t>
            </a:r>
            <a:r>
              <a:rPr lang="nb-NO" sz="1600" dirty="0" err="1">
                <a:sym typeface="Wingdings" panose="05000000000000000000" pitchFamily="2" charset="2"/>
              </a:rPr>
              <a:t>the</a:t>
            </a:r>
            <a:r>
              <a:rPr lang="nb-NO" sz="1600" dirty="0">
                <a:sym typeface="Wingdings" panose="05000000000000000000" pitchFamily="2" charset="2"/>
              </a:rPr>
              <a:t> unit </a:t>
            </a:r>
            <a:r>
              <a:rPr lang="nb-NO" sz="1600" dirty="0" err="1">
                <a:sym typeface="Wingdings" panose="05000000000000000000" pitchFamily="2" charset="2"/>
              </a:rPr>
              <a:t>can</a:t>
            </a:r>
            <a:r>
              <a:rPr lang="nb-NO" sz="1600" dirty="0">
                <a:sym typeface="Wingdings" panose="05000000000000000000" pitchFamily="2" charset="2"/>
              </a:rPr>
              <a:t> cool </a:t>
            </a:r>
            <a:r>
              <a:rPr lang="nb-NO" sz="1600" dirty="0" err="1">
                <a:sym typeface="Wingdings" panose="05000000000000000000" pitchFamily="2" charset="2"/>
              </a:rPr>
              <a:t>down</a:t>
            </a:r>
            <a:endParaRPr lang="nb-NO" sz="1600" dirty="0">
              <a:sym typeface="Wingdings" panose="05000000000000000000" pitchFamily="2" charset="2"/>
            </a:endParaRPr>
          </a:p>
          <a:p>
            <a:pPr marL="285750" indent="-285750" algn="just">
              <a:buFont typeface="Arial" panose="020B0604020202020204" pitchFamily="34" charset="0"/>
              <a:buChar char="•"/>
            </a:pPr>
            <a:endParaRPr lang="nb-NO" sz="1600" dirty="0">
              <a:sym typeface="Wingdings" panose="05000000000000000000" pitchFamily="2" charset="2"/>
            </a:endParaRPr>
          </a:p>
          <a:p>
            <a:pPr algn="just"/>
            <a:r>
              <a:rPr lang="nb-NO" sz="1600" dirty="0" err="1">
                <a:sym typeface="Wingdings" panose="05000000000000000000" pitchFamily="2" charset="2"/>
              </a:rPr>
              <a:t>Two</a:t>
            </a:r>
            <a:r>
              <a:rPr lang="nb-NO" sz="1600" dirty="0">
                <a:sym typeface="Wingdings" panose="05000000000000000000" pitchFamily="2" charset="2"/>
              </a:rPr>
              <a:t> </a:t>
            </a:r>
            <a:r>
              <a:rPr lang="nb-NO" sz="1600" dirty="0" err="1">
                <a:sym typeface="Wingdings" panose="05000000000000000000" pitchFamily="2" charset="2"/>
              </a:rPr>
              <a:t>things</a:t>
            </a:r>
            <a:r>
              <a:rPr lang="nb-NO" sz="1600" dirty="0">
                <a:sym typeface="Wingdings" panose="05000000000000000000" pitchFamily="2" charset="2"/>
              </a:rPr>
              <a:t> must be </a:t>
            </a:r>
            <a:r>
              <a:rPr lang="nb-NO" sz="1600" dirty="0" err="1">
                <a:sym typeface="Wingdings" panose="05000000000000000000" pitchFamily="2" charset="2"/>
              </a:rPr>
              <a:t>considered</a:t>
            </a:r>
            <a:r>
              <a:rPr lang="nb-NO" sz="1600" dirty="0">
                <a:sym typeface="Wingdings" panose="05000000000000000000" pitchFamily="2" charset="2"/>
              </a:rPr>
              <a:t>:</a:t>
            </a:r>
          </a:p>
          <a:p>
            <a:pPr algn="just"/>
            <a:endParaRPr lang="nb-NO" sz="1600" dirty="0">
              <a:sym typeface="Wingdings" panose="05000000000000000000" pitchFamily="2" charset="2"/>
            </a:endParaRPr>
          </a:p>
          <a:p>
            <a:pPr marL="342900" indent="-342900" algn="just">
              <a:buAutoNum type="alphaUcParenR"/>
            </a:pPr>
            <a:r>
              <a:rPr lang="nb-NO" sz="1600" dirty="0">
                <a:sym typeface="Wingdings" panose="05000000000000000000" pitchFamily="2" charset="2"/>
              </a:rPr>
              <a:t>High </a:t>
            </a:r>
            <a:r>
              <a:rPr lang="nb-NO" sz="1600" dirty="0" err="1">
                <a:sym typeface="Wingdings" panose="05000000000000000000" pitchFamily="2" charset="2"/>
              </a:rPr>
              <a:t>thermal</a:t>
            </a:r>
            <a:r>
              <a:rPr lang="nb-NO" sz="1600" dirty="0">
                <a:sym typeface="Wingdings" panose="05000000000000000000" pitchFamily="2" charset="2"/>
              </a:rPr>
              <a:t> </a:t>
            </a:r>
            <a:r>
              <a:rPr lang="nb-NO" sz="1600" dirty="0" err="1">
                <a:sym typeface="Wingdings" panose="05000000000000000000" pitchFamily="2" charset="2"/>
              </a:rPr>
              <a:t>conductance</a:t>
            </a:r>
            <a:r>
              <a:rPr lang="nb-NO" sz="1600" dirty="0">
                <a:sym typeface="Wingdings" panose="05000000000000000000" pitchFamily="2" charset="2"/>
              </a:rPr>
              <a:t> (</a:t>
            </a:r>
            <a:r>
              <a:rPr lang="nb-NO" sz="1600" dirty="0" err="1">
                <a:sym typeface="Wingdings" panose="05000000000000000000" pitchFamily="2" charset="2"/>
              </a:rPr>
              <a:t>low</a:t>
            </a:r>
            <a:r>
              <a:rPr lang="nb-NO" sz="1600" dirty="0">
                <a:sym typeface="Wingdings" panose="05000000000000000000" pitchFamily="2" charset="2"/>
              </a:rPr>
              <a:t> </a:t>
            </a:r>
            <a:r>
              <a:rPr lang="el-GR" sz="1600" dirty="0">
                <a:sym typeface="Wingdings" panose="05000000000000000000" pitchFamily="2" charset="2"/>
              </a:rPr>
              <a:t>Δ</a:t>
            </a:r>
            <a:r>
              <a:rPr lang="nb-NO" sz="1600" dirty="0">
                <a:sym typeface="Wingdings" panose="05000000000000000000" pitchFamily="2" charset="2"/>
              </a:rPr>
              <a:t>T) and </a:t>
            </a:r>
            <a:r>
              <a:rPr lang="nb-NO" sz="1600" dirty="0" err="1">
                <a:sym typeface="Wingdings" panose="05000000000000000000" pitchFamily="2" charset="2"/>
              </a:rPr>
              <a:t>light</a:t>
            </a:r>
            <a:r>
              <a:rPr lang="nb-NO" sz="1600" dirty="0">
                <a:sym typeface="Wingdings" panose="05000000000000000000" pitchFamily="2" charset="2"/>
              </a:rPr>
              <a:t> </a:t>
            </a:r>
            <a:r>
              <a:rPr lang="nb-NO" sz="1600" dirty="0" err="1">
                <a:sym typeface="Wingdings" panose="05000000000000000000" pitchFamily="2" charset="2"/>
              </a:rPr>
              <a:t>weight</a:t>
            </a:r>
            <a:r>
              <a:rPr lang="nb-NO" sz="1600" dirty="0">
                <a:sym typeface="Wingdings" panose="05000000000000000000" pitchFamily="2" charset="2"/>
              </a:rPr>
              <a:t> </a:t>
            </a:r>
            <a:r>
              <a:rPr lang="nb-NO" sz="1600" dirty="0" err="1">
                <a:sym typeface="Wingdings" panose="05000000000000000000" pitchFamily="2" charset="2"/>
              </a:rPr>
              <a:t>of</a:t>
            </a:r>
            <a:r>
              <a:rPr lang="nb-NO" sz="1600" dirty="0">
                <a:sym typeface="Wingdings" panose="05000000000000000000" pitchFamily="2" charset="2"/>
              </a:rPr>
              <a:t> </a:t>
            </a:r>
            <a:r>
              <a:rPr lang="nb-NO" sz="1600" dirty="0" err="1">
                <a:sym typeface="Wingdings" panose="05000000000000000000" pitchFamily="2" charset="2"/>
              </a:rPr>
              <a:t>the</a:t>
            </a:r>
            <a:r>
              <a:rPr lang="nb-NO" sz="1600" dirty="0">
                <a:sym typeface="Wingdings" panose="05000000000000000000" pitchFamily="2" charset="2"/>
              </a:rPr>
              <a:t> </a:t>
            </a:r>
            <a:r>
              <a:rPr lang="nb-NO" sz="1600" dirty="0" err="1">
                <a:sym typeface="Wingdings" panose="05000000000000000000" pitchFamily="2" charset="2"/>
              </a:rPr>
              <a:t>structure</a:t>
            </a:r>
            <a:r>
              <a:rPr lang="nb-NO" sz="1600" dirty="0">
                <a:sym typeface="Wingdings" panose="05000000000000000000" pitchFamily="2" charset="2"/>
              </a:rPr>
              <a:t> </a:t>
            </a:r>
            <a:r>
              <a:rPr lang="nb-NO" sz="1600" dirty="0" err="1">
                <a:sym typeface="Wingdings" panose="05000000000000000000" pitchFamily="2" charset="2"/>
              </a:rPr>
              <a:t>surrounding</a:t>
            </a:r>
            <a:r>
              <a:rPr lang="nb-NO" sz="1600" dirty="0">
                <a:sym typeface="Wingdings" panose="05000000000000000000" pitchFamily="2" charset="2"/>
              </a:rPr>
              <a:t> </a:t>
            </a:r>
            <a:r>
              <a:rPr lang="nb-NO" sz="1600" dirty="0" err="1">
                <a:sym typeface="Wingdings" panose="05000000000000000000" pitchFamily="2" charset="2"/>
              </a:rPr>
              <a:t>the</a:t>
            </a:r>
            <a:r>
              <a:rPr lang="nb-NO" sz="1600" dirty="0">
                <a:sym typeface="Wingdings" panose="05000000000000000000" pitchFamily="2" charset="2"/>
              </a:rPr>
              <a:t> cooling pipe</a:t>
            </a:r>
          </a:p>
          <a:p>
            <a:pPr marL="342900" indent="-342900" algn="just">
              <a:buAutoNum type="alphaUcParenR"/>
            </a:pPr>
            <a:endParaRPr lang="nb-NO" sz="1600" dirty="0">
              <a:sym typeface="Wingdings" panose="05000000000000000000" pitchFamily="2" charset="2"/>
            </a:endParaRPr>
          </a:p>
          <a:p>
            <a:pPr marL="342900" indent="-342900" algn="just">
              <a:buAutoNum type="alphaUcParenR"/>
            </a:pPr>
            <a:r>
              <a:rPr lang="nb-NO" sz="1600" dirty="0" err="1">
                <a:sym typeface="Wingdings" panose="05000000000000000000" pitchFamily="2" charset="2"/>
              </a:rPr>
              <a:t>Need</a:t>
            </a:r>
            <a:r>
              <a:rPr lang="nb-NO" sz="1600" dirty="0">
                <a:sym typeface="Wingdings" panose="05000000000000000000" pitchFamily="2" charset="2"/>
              </a:rPr>
              <a:t> to </a:t>
            </a:r>
            <a:r>
              <a:rPr lang="nb-NO" sz="1600" dirty="0" err="1">
                <a:sym typeface="Wingdings" panose="05000000000000000000" pitchFamily="2" charset="2"/>
              </a:rPr>
              <a:t>go</a:t>
            </a:r>
            <a:r>
              <a:rPr lang="nb-NO" sz="1600" dirty="0">
                <a:sym typeface="Wingdings" panose="05000000000000000000" pitchFamily="2" charset="2"/>
              </a:rPr>
              <a:t> </a:t>
            </a:r>
            <a:r>
              <a:rPr lang="nb-NO" sz="1600" dirty="0" err="1">
                <a:sym typeface="Wingdings" panose="05000000000000000000" pitchFamily="2" charset="2"/>
              </a:rPr>
              <a:t>much</a:t>
            </a:r>
            <a:r>
              <a:rPr lang="nb-NO" sz="1600" dirty="0">
                <a:sym typeface="Wingdings" panose="05000000000000000000" pitchFamily="2" charset="2"/>
              </a:rPr>
              <a:t> </a:t>
            </a:r>
            <a:r>
              <a:rPr lang="nb-NO" sz="1600" dirty="0" err="1">
                <a:sym typeface="Wingdings" panose="05000000000000000000" pitchFamily="2" charset="2"/>
              </a:rPr>
              <a:t>colder</a:t>
            </a:r>
            <a:r>
              <a:rPr lang="nb-NO" sz="1600" dirty="0">
                <a:sym typeface="Wingdings" panose="05000000000000000000" pitchFamily="2" charset="2"/>
              </a:rPr>
              <a:t> to be stable</a:t>
            </a:r>
            <a:endParaRPr lang="nb-NO" sz="1600" dirty="0"/>
          </a:p>
        </p:txBody>
      </p:sp>
      <p:cxnSp>
        <p:nvCxnSpPr>
          <p:cNvPr id="43" name="Straight Connector 42">
            <a:extLst>
              <a:ext uri="{FF2B5EF4-FFF2-40B4-BE49-F238E27FC236}">
                <a16:creationId xmlns:a16="http://schemas.microsoft.com/office/drawing/2014/main" id="{07908828-0091-4797-914C-8C625472A8D6}"/>
              </a:ext>
            </a:extLst>
          </p:cNvPr>
          <p:cNvCxnSpPr>
            <a:cxnSpLocks/>
          </p:cNvCxnSpPr>
          <p:nvPr/>
        </p:nvCxnSpPr>
        <p:spPr>
          <a:xfrm flipV="1">
            <a:off x="6230346" y="1721162"/>
            <a:ext cx="3969456" cy="4043201"/>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48" name="Arc 47">
            <a:extLst>
              <a:ext uri="{FF2B5EF4-FFF2-40B4-BE49-F238E27FC236}">
                <a16:creationId xmlns:a16="http://schemas.microsoft.com/office/drawing/2014/main" id="{2D8C002B-5779-4D3B-A5C2-A367F65A9389}"/>
              </a:ext>
            </a:extLst>
          </p:cNvPr>
          <p:cNvSpPr/>
          <p:nvPr/>
        </p:nvSpPr>
        <p:spPr>
          <a:xfrm>
            <a:off x="6213806" y="5495573"/>
            <a:ext cx="565607" cy="527899"/>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b-NO"/>
          </a:p>
        </p:txBody>
      </p:sp>
      <p:sp>
        <p:nvSpPr>
          <p:cNvPr id="49" name="TextBox 48">
            <a:extLst>
              <a:ext uri="{FF2B5EF4-FFF2-40B4-BE49-F238E27FC236}">
                <a16:creationId xmlns:a16="http://schemas.microsoft.com/office/drawing/2014/main" id="{F2D2552E-D4FF-46D5-B065-AB7DBAE3EC3A}"/>
              </a:ext>
            </a:extLst>
          </p:cNvPr>
          <p:cNvSpPr txBox="1"/>
          <p:nvPr/>
        </p:nvSpPr>
        <p:spPr>
          <a:xfrm>
            <a:off x="8693017" y="3968163"/>
            <a:ext cx="2695333" cy="523220"/>
          </a:xfrm>
          <a:prstGeom prst="rect">
            <a:avLst/>
          </a:prstGeom>
          <a:noFill/>
        </p:spPr>
        <p:txBody>
          <a:bodyPr wrap="square" rtlCol="0">
            <a:spAutoFit/>
          </a:bodyPr>
          <a:lstStyle/>
          <a:p>
            <a:pPr algn="ctr"/>
            <a:r>
              <a:rPr lang="nb-NO" sz="1400" dirty="0" err="1">
                <a:sym typeface="Wingdings" panose="05000000000000000000" pitchFamily="2" charset="2"/>
              </a:rPr>
              <a:t>Larger</a:t>
            </a:r>
            <a:r>
              <a:rPr lang="nb-NO" sz="1400" dirty="0">
                <a:sym typeface="Wingdings" panose="05000000000000000000" pitchFamily="2" charset="2"/>
              </a:rPr>
              <a:t> </a:t>
            </a:r>
            <a:r>
              <a:rPr lang="el-GR" sz="1400" dirty="0">
                <a:sym typeface="Wingdings" panose="05000000000000000000" pitchFamily="2" charset="2"/>
              </a:rPr>
              <a:t>Δ</a:t>
            </a:r>
            <a:r>
              <a:rPr lang="nb-NO" sz="1400" dirty="0">
                <a:sym typeface="Wingdings" panose="05000000000000000000" pitchFamily="2" charset="2"/>
              </a:rPr>
              <a:t>T </a:t>
            </a:r>
            <a:r>
              <a:rPr lang="nb-NO" sz="1400" dirty="0" err="1">
                <a:sym typeface="Wingdings" panose="05000000000000000000" pitchFamily="2" charset="2"/>
              </a:rPr>
              <a:t>along</a:t>
            </a:r>
            <a:r>
              <a:rPr lang="nb-NO" sz="1400" dirty="0">
                <a:sym typeface="Wingdings" panose="05000000000000000000" pitchFamily="2" charset="2"/>
              </a:rPr>
              <a:t> </a:t>
            </a:r>
            <a:r>
              <a:rPr lang="nb-NO" sz="1400" dirty="0" err="1">
                <a:sym typeface="Wingdings" panose="05000000000000000000" pitchFamily="2" charset="2"/>
              </a:rPr>
              <a:t>the</a:t>
            </a:r>
            <a:r>
              <a:rPr lang="nb-NO" sz="1400" dirty="0">
                <a:sym typeface="Wingdings" panose="05000000000000000000" pitchFamily="2" charset="2"/>
              </a:rPr>
              <a:t> </a:t>
            </a:r>
            <a:r>
              <a:rPr lang="nb-NO" sz="1400" dirty="0" err="1">
                <a:sym typeface="Wingdings" panose="05000000000000000000" pitchFamily="2" charset="2"/>
              </a:rPr>
              <a:t>thermal</a:t>
            </a:r>
            <a:r>
              <a:rPr lang="nb-NO" sz="1400" dirty="0">
                <a:sym typeface="Wingdings" panose="05000000000000000000" pitchFamily="2" charset="2"/>
              </a:rPr>
              <a:t> </a:t>
            </a:r>
            <a:r>
              <a:rPr lang="nb-NO" sz="1400" dirty="0" err="1">
                <a:sym typeface="Wingdings" panose="05000000000000000000" pitchFamily="2" charset="2"/>
              </a:rPr>
              <a:t>path</a:t>
            </a:r>
            <a:r>
              <a:rPr lang="nb-NO" sz="1400" dirty="0">
                <a:sym typeface="Wingdings" panose="05000000000000000000" pitchFamily="2" charset="2"/>
              </a:rPr>
              <a:t> </a:t>
            </a:r>
            <a:r>
              <a:rPr lang="nb-NO" sz="1400" dirty="0" err="1">
                <a:sym typeface="Wingdings" panose="05000000000000000000" pitchFamily="2" charset="2"/>
              </a:rPr>
              <a:t>requires</a:t>
            </a:r>
            <a:r>
              <a:rPr lang="nb-NO" sz="1400" dirty="0">
                <a:sym typeface="Wingdings" panose="05000000000000000000" pitchFamily="2" charset="2"/>
              </a:rPr>
              <a:t> more cooling </a:t>
            </a:r>
            <a:endParaRPr lang="nb-NO" sz="1400" dirty="0"/>
          </a:p>
        </p:txBody>
      </p:sp>
      <p:cxnSp>
        <p:nvCxnSpPr>
          <p:cNvPr id="50" name="Straight Arrow Connector 49">
            <a:extLst>
              <a:ext uri="{FF2B5EF4-FFF2-40B4-BE49-F238E27FC236}">
                <a16:creationId xmlns:a16="http://schemas.microsoft.com/office/drawing/2014/main" id="{71FC3CD1-A786-4445-BEB4-7547C0383DF5}"/>
              </a:ext>
            </a:extLst>
          </p:cNvPr>
          <p:cNvCxnSpPr/>
          <p:nvPr/>
        </p:nvCxnSpPr>
        <p:spPr>
          <a:xfrm>
            <a:off x="8530806" y="3527879"/>
            <a:ext cx="452487" cy="46368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4C746DD-CD4A-4913-9980-729FEB7C96F4}"/>
              </a:ext>
            </a:extLst>
          </p:cNvPr>
          <p:cNvCxnSpPr>
            <a:cxnSpLocks/>
          </p:cNvCxnSpPr>
          <p:nvPr/>
        </p:nvCxnSpPr>
        <p:spPr>
          <a:xfrm flipV="1">
            <a:off x="5614460" y="1325309"/>
            <a:ext cx="4356688" cy="4433584"/>
          </a:xfrm>
          <a:prstGeom prst="line">
            <a:avLst/>
          </a:prstGeom>
          <a:ln w="28575">
            <a:solidFill>
              <a:srgbClr val="00B0F0"/>
            </a:solidFill>
            <a:prstDash val="lgDash"/>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685D2FD8-8A54-4B56-92A0-1BA9FA6E0AC9}"/>
              </a:ext>
            </a:extLst>
          </p:cNvPr>
          <p:cNvSpPr txBox="1"/>
          <p:nvPr/>
        </p:nvSpPr>
        <p:spPr>
          <a:xfrm>
            <a:off x="10008145" y="1112247"/>
            <a:ext cx="1725174" cy="523220"/>
          </a:xfrm>
          <a:prstGeom prst="rect">
            <a:avLst/>
          </a:prstGeom>
          <a:noFill/>
        </p:spPr>
        <p:txBody>
          <a:bodyPr wrap="square" rtlCol="0">
            <a:spAutoFit/>
          </a:bodyPr>
          <a:lstStyle/>
          <a:p>
            <a:pPr algn="just"/>
            <a:r>
              <a:rPr lang="nb-NO" sz="1400" b="1" dirty="0">
                <a:sym typeface="Wingdings" panose="05000000000000000000" pitchFamily="2" charset="2"/>
              </a:rPr>
              <a:t>Stable cooling </a:t>
            </a:r>
            <a:r>
              <a:rPr lang="nb-NO" sz="1400" b="1" dirty="0" err="1">
                <a:sym typeface="Wingdings" panose="05000000000000000000" pitchFamily="2" charset="2"/>
              </a:rPr>
              <a:t>with</a:t>
            </a:r>
            <a:r>
              <a:rPr lang="nb-NO" sz="1400" b="1" dirty="0">
                <a:sym typeface="Wingdings" panose="05000000000000000000" pitchFamily="2" charset="2"/>
              </a:rPr>
              <a:t> a </a:t>
            </a:r>
            <a:r>
              <a:rPr lang="nb-NO" sz="1400" b="1" dirty="0" err="1">
                <a:sym typeface="Wingdings" panose="05000000000000000000" pitchFamily="2" charset="2"/>
              </a:rPr>
              <a:t>colder</a:t>
            </a:r>
            <a:r>
              <a:rPr lang="nb-NO" sz="1400" b="1" dirty="0">
                <a:sym typeface="Wingdings" panose="05000000000000000000" pitchFamily="2" charset="2"/>
              </a:rPr>
              <a:t> </a:t>
            </a:r>
            <a:r>
              <a:rPr lang="nb-NO" sz="1400" b="1" dirty="0" err="1">
                <a:sym typeface="Wingdings" panose="05000000000000000000" pitchFamily="2" charset="2"/>
              </a:rPr>
              <a:t>coolant</a:t>
            </a:r>
            <a:endParaRPr lang="nb-NO" sz="1400" b="1" dirty="0"/>
          </a:p>
        </p:txBody>
      </p:sp>
      <p:sp>
        <p:nvSpPr>
          <p:cNvPr id="54" name="Arc 53">
            <a:extLst>
              <a:ext uri="{FF2B5EF4-FFF2-40B4-BE49-F238E27FC236}">
                <a16:creationId xmlns:a16="http://schemas.microsoft.com/office/drawing/2014/main" id="{2B84CAD0-A863-499C-ACCF-04B7D0B98559}"/>
              </a:ext>
            </a:extLst>
          </p:cNvPr>
          <p:cNvSpPr/>
          <p:nvPr/>
        </p:nvSpPr>
        <p:spPr>
          <a:xfrm rot="5400000">
            <a:off x="4829488" y="-191499"/>
            <a:ext cx="4339825" cy="2912883"/>
          </a:xfrm>
          <a:prstGeom prst="arc">
            <a:avLst>
              <a:gd name="adj1" fmla="val 16337457"/>
              <a:gd name="adj2" fmla="val 0"/>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b-NO">
              <a:solidFill>
                <a:srgbClr val="FF0000"/>
              </a:solidFill>
            </a:endParaRPr>
          </a:p>
        </p:txBody>
      </p:sp>
      <p:sp>
        <p:nvSpPr>
          <p:cNvPr id="55" name="TextBox 54">
            <a:extLst>
              <a:ext uri="{FF2B5EF4-FFF2-40B4-BE49-F238E27FC236}">
                <a16:creationId xmlns:a16="http://schemas.microsoft.com/office/drawing/2014/main" id="{85608171-B2B9-466E-840F-07D974C1F43C}"/>
              </a:ext>
            </a:extLst>
          </p:cNvPr>
          <p:cNvSpPr txBox="1"/>
          <p:nvPr/>
        </p:nvSpPr>
        <p:spPr>
          <a:xfrm>
            <a:off x="5539829" y="1545996"/>
            <a:ext cx="2250625" cy="738664"/>
          </a:xfrm>
          <a:prstGeom prst="rect">
            <a:avLst/>
          </a:prstGeom>
          <a:noFill/>
        </p:spPr>
        <p:txBody>
          <a:bodyPr wrap="square" rtlCol="0">
            <a:spAutoFit/>
          </a:bodyPr>
          <a:lstStyle/>
          <a:p>
            <a:pPr algn="ctr"/>
            <a:r>
              <a:rPr lang="nb-NO" sz="1400" b="1" dirty="0">
                <a:sym typeface="Wingdings" panose="05000000000000000000" pitchFamily="2" charset="2"/>
              </a:rPr>
              <a:t>More </a:t>
            </a:r>
            <a:r>
              <a:rPr lang="nb-NO" sz="1400" b="1" dirty="0" err="1">
                <a:sym typeface="Wingdings" panose="05000000000000000000" pitchFamily="2" charset="2"/>
              </a:rPr>
              <a:t>radiation</a:t>
            </a:r>
            <a:r>
              <a:rPr lang="nb-NO" sz="1400" b="1" dirty="0">
                <a:sym typeface="Wingdings" panose="05000000000000000000" pitchFamily="2" charset="2"/>
              </a:rPr>
              <a:t>  </a:t>
            </a:r>
            <a:r>
              <a:rPr lang="nb-NO" sz="1400" b="1" dirty="0" err="1">
                <a:sym typeface="Wingdings" panose="05000000000000000000" pitchFamily="2" charset="2"/>
              </a:rPr>
              <a:t>Higher</a:t>
            </a:r>
            <a:r>
              <a:rPr lang="nb-NO" sz="1400" b="1" dirty="0">
                <a:sym typeface="Wingdings" panose="05000000000000000000" pitchFamily="2" charset="2"/>
              </a:rPr>
              <a:t> </a:t>
            </a:r>
            <a:r>
              <a:rPr lang="nb-NO" sz="1400" b="1" dirty="0" err="1">
                <a:sym typeface="Wingdings" panose="05000000000000000000" pitchFamily="2" charset="2"/>
              </a:rPr>
              <a:t>power</a:t>
            </a:r>
            <a:r>
              <a:rPr lang="nb-NO" sz="1400" b="1" dirty="0">
                <a:sym typeface="Wingdings" panose="05000000000000000000" pitchFamily="2" charset="2"/>
              </a:rPr>
              <a:t> </a:t>
            </a:r>
            <a:r>
              <a:rPr lang="nb-NO" sz="1400" b="1" dirty="0" err="1">
                <a:sym typeface="Wingdings" panose="05000000000000000000" pitchFamily="2" charset="2"/>
              </a:rPr>
              <a:t>dissipated</a:t>
            </a:r>
            <a:r>
              <a:rPr lang="nb-NO" sz="1400" b="1" dirty="0">
                <a:sym typeface="Wingdings" panose="05000000000000000000" pitchFamily="2" charset="2"/>
              </a:rPr>
              <a:t>  </a:t>
            </a:r>
            <a:r>
              <a:rPr lang="nb-NO" sz="1400" b="1" dirty="0" err="1">
                <a:sym typeface="Wingdings" panose="05000000000000000000" pitchFamily="2" charset="2"/>
              </a:rPr>
              <a:t>colder</a:t>
            </a:r>
            <a:r>
              <a:rPr lang="nb-NO" sz="1400" b="1" dirty="0">
                <a:sym typeface="Wingdings" panose="05000000000000000000" pitchFamily="2" charset="2"/>
              </a:rPr>
              <a:t> fluid !</a:t>
            </a:r>
            <a:endParaRPr lang="nb-NO" sz="1400" b="1" dirty="0"/>
          </a:p>
        </p:txBody>
      </p:sp>
      <p:cxnSp>
        <p:nvCxnSpPr>
          <p:cNvPr id="56" name="Straight Arrow Connector 55">
            <a:extLst>
              <a:ext uri="{FF2B5EF4-FFF2-40B4-BE49-F238E27FC236}">
                <a16:creationId xmlns:a16="http://schemas.microsoft.com/office/drawing/2014/main" id="{3BABA404-7351-484B-8FDF-5A47DD9532F3}"/>
              </a:ext>
            </a:extLst>
          </p:cNvPr>
          <p:cNvCxnSpPr/>
          <p:nvPr/>
        </p:nvCxnSpPr>
        <p:spPr>
          <a:xfrm>
            <a:off x="7591721" y="2075476"/>
            <a:ext cx="452487" cy="46368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3" name="Date Placeholder 12">
            <a:extLst>
              <a:ext uri="{FF2B5EF4-FFF2-40B4-BE49-F238E27FC236}">
                <a16:creationId xmlns:a16="http://schemas.microsoft.com/office/drawing/2014/main" id="{2104C293-07BA-423D-BA64-7E200FBABE93}"/>
              </a:ext>
            </a:extLst>
          </p:cNvPr>
          <p:cNvSpPr>
            <a:spLocks noGrp="1"/>
          </p:cNvSpPr>
          <p:nvPr>
            <p:ph type="dt" sz="half" idx="10"/>
          </p:nvPr>
        </p:nvSpPr>
        <p:spPr/>
        <p:txBody>
          <a:bodyPr/>
          <a:lstStyle/>
          <a:p>
            <a:r>
              <a:rPr lang="nb-NO">
                <a:solidFill>
                  <a:schemeClr val="tx1"/>
                </a:solidFill>
              </a:rPr>
              <a:t>10.06.2022</a:t>
            </a:r>
          </a:p>
        </p:txBody>
      </p:sp>
      <p:sp>
        <p:nvSpPr>
          <p:cNvPr id="14" name="Footer Placeholder 13">
            <a:extLst>
              <a:ext uri="{FF2B5EF4-FFF2-40B4-BE49-F238E27FC236}">
                <a16:creationId xmlns:a16="http://schemas.microsoft.com/office/drawing/2014/main" id="{55F6E396-1327-47A1-AB77-E26EEDE55AA5}"/>
              </a:ext>
            </a:extLst>
          </p:cNvPr>
          <p:cNvSpPr>
            <a:spLocks noGrp="1"/>
          </p:cNvSpPr>
          <p:nvPr>
            <p:ph type="ftr" sz="quarter" idx="11"/>
          </p:nvPr>
        </p:nvSpPr>
        <p:spPr/>
        <p:txBody>
          <a:bodyPr/>
          <a:lstStyle/>
          <a:p>
            <a:r>
              <a:rPr lang="nb-NO">
                <a:solidFill>
                  <a:schemeClr val="tx1"/>
                </a:solidFill>
              </a:rPr>
              <a:t>Luca Contiero (NTNU - CERN)</a:t>
            </a:r>
          </a:p>
        </p:txBody>
      </p:sp>
      <p:sp>
        <p:nvSpPr>
          <p:cNvPr id="16" name="Slide Number Placeholder 15">
            <a:extLst>
              <a:ext uri="{FF2B5EF4-FFF2-40B4-BE49-F238E27FC236}">
                <a16:creationId xmlns:a16="http://schemas.microsoft.com/office/drawing/2014/main" id="{EA3D8411-53A4-4290-ABD0-2D7ED3B0F7A8}"/>
              </a:ext>
            </a:extLst>
          </p:cNvPr>
          <p:cNvSpPr>
            <a:spLocks noGrp="1"/>
          </p:cNvSpPr>
          <p:nvPr>
            <p:ph type="sldNum" sz="quarter" idx="12"/>
          </p:nvPr>
        </p:nvSpPr>
        <p:spPr/>
        <p:txBody>
          <a:bodyPr/>
          <a:lstStyle/>
          <a:p>
            <a:fld id="{675F8F08-688A-4EE7-B6B6-E3435BB47A49}" type="slidenum">
              <a:rPr lang="nb-NO" smtClean="0">
                <a:solidFill>
                  <a:schemeClr val="tx1"/>
                </a:solidFill>
              </a:rPr>
              <a:t>3</a:t>
            </a:fld>
            <a:endParaRPr lang="nb-NO">
              <a:solidFill>
                <a:schemeClr val="tx1"/>
              </a:solidFill>
            </a:endParaRPr>
          </a:p>
        </p:txBody>
      </p:sp>
      <p:sp>
        <p:nvSpPr>
          <p:cNvPr id="36" name="TextBox 35">
            <a:extLst>
              <a:ext uri="{FF2B5EF4-FFF2-40B4-BE49-F238E27FC236}">
                <a16:creationId xmlns:a16="http://schemas.microsoft.com/office/drawing/2014/main" id="{DF30B3F7-9B62-43BF-B0D2-0BACA6ABA6AE}"/>
              </a:ext>
            </a:extLst>
          </p:cNvPr>
          <p:cNvSpPr txBox="1"/>
          <p:nvPr/>
        </p:nvSpPr>
        <p:spPr>
          <a:xfrm>
            <a:off x="6927176" y="5829465"/>
            <a:ext cx="1962364" cy="307777"/>
          </a:xfrm>
          <a:prstGeom prst="rect">
            <a:avLst/>
          </a:prstGeom>
          <a:noFill/>
        </p:spPr>
        <p:txBody>
          <a:bodyPr wrap="square" rtlCol="0">
            <a:spAutoFit/>
          </a:bodyPr>
          <a:lstStyle/>
          <a:p>
            <a:r>
              <a:rPr lang="nb-NO" sz="1400" dirty="0" err="1">
                <a:sym typeface="Wingdings" panose="05000000000000000000" pitchFamily="2" charset="2"/>
              </a:rPr>
              <a:t>Coolant</a:t>
            </a:r>
            <a:r>
              <a:rPr lang="nb-NO" sz="1400" dirty="0">
                <a:sym typeface="Wingdings" panose="05000000000000000000" pitchFamily="2" charset="2"/>
              </a:rPr>
              <a:t> </a:t>
            </a:r>
            <a:r>
              <a:rPr lang="nb-NO" sz="1400" dirty="0" err="1">
                <a:sym typeface="Wingdings" panose="05000000000000000000" pitchFamily="2" charset="2"/>
              </a:rPr>
              <a:t>Temperature</a:t>
            </a:r>
            <a:endParaRPr lang="nb-NO" sz="1400" dirty="0"/>
          </a:p>
        </p:txBody>
      </p:sp>
      <p:cxnSp>
        <p:nvCxnSpPr>
          <p:cNvPr id="6" name="Straight Arrow Connector 5">
            <a:extLst>
              <a:ext uri="{FF2B5EF4-FFF2-40B4-BE49-F238E27FC236}">
                <a16:creationId xmlns:a16="http://schemas.microsoft.com/office/drawing/2014/main" id="{5B4D199A-6FCE-42A7-B9C3-87E4D71D321E}"/>
              </a:ext>
            </a:extLst>
          </p:cNvPr>
          <p:cNvCxnSpPr>
            <a:stCxn id="36" idx="1"/>
          </p:cNvCxnSpPr>
          <p:nvPr/>
        </p:nvCxnSpPr>
        <p:spPr>
          <a:xfrm flipH="1" flipV="1">
            <a:off x="5614460" y="5983353"/>
            <a:ext cx="1312716" cy="1"/>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2068957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70E38FD-5CCB-4E79-84AA-DFEB247E9E45}"/>
              </a:ext>
            </a:extLst>
          </p:cNvPr>
          <p:cNvSpPr>
            <a:spLocks noGrp="1"/>
          </p:cNvSpPr>
          <p:nvPr>
            <p:ph type="title"/>
          </p:nvPr>
        </p:nvSpPr>
        <p:spPr>
          <a:xfrm>
            <a:off x="838200" y="595914"/>
            <a:ext cx="10515600" cy="729649"/>
          </a:xfrm>
        </p:spPr>
        <p:txBody>
          <a:bodyPr>
            <a:normAutofit/>
          </a:bodyPr>
          <a:lstStyle/>
          <a:p>
            <a:pPr algn="ctr"/>
            <a:r>
              <a:rPr lang="nb-NO" b="1" dirty="0" err="1">
                <a:solidFill>
                  <a:srgbClr val="FF0000"/>
                </a:solidFill>
              </a:rPr>
              <a:t>Why</a:t>
            </a:r>
            <a:r>
              <a:rPr lang="nb-NO" b="1" dirty="0">
                <a:solidFill>
                  <a:srgbClr val="FF0000"/>
                </a:solidFill>
              </a:rPr>
              <a:t> </a:t>
            </a:r>
            <a:r>
              <a:rPr lang="nb-NO" b="1" dirty="0" err="1">
                <a:solidFill>
                  <a:srgbClr val="FF0000"/>
                </a:solidFill>
              </a:rPr>
              <a:t>the</a:t>
            </a:r>
            <a:r>
              <a:rPr lang="nb-NO" b="1" dirty="0">
                <a:solidFill>
                  <a:srgbClr val="FF0000"/>
                </a:solidFill>
              </a:rPr>
              <a:t> </a:t>
            </a:r>
            <a:r>
              <a:rPr lang="nb-NO" b="1" dirty="0" err="1">
                <a:solidFill>
                  <a:srgbClr val="FF0000"/>
                </a:solidFill>
              </a:rPr>
              <a:t>need</a:t>
            </a:r>
            <a:r>
              <a:rPr lang="nb-NO" b="1" dirty="0">
                <a:solidFill>
                  <a:srgbClr val="FF0000"/>
                </a:solidFill>
              </a:rPr>
              <a:t> </a:t>
            </a:r>
            <a:r>
              <a:rPr lang="nb-NO" b="1" dirty="0" err="1">
                <a:solidFill>
                  <a:srgbClr val="FF0000"/>
                </a:solidFill>
              </a:rPr>
              <a:t>of</a:t>
            </a:r>
            <a:r>
              <a:rPr lang="nb-NO" b="1" dirty="0">
                <a:solidFill>
                  <a:srgbClr val="FF0000"/>
                </a:solidFill>
              </a:rPr>
              <a:t> a </a:t>
            </a:r>
            <a:r>
              <a:rPr lang="nb-NO" b="1" dirty="0" err="1">
                <a:solidFill>
                  <a:srgbClr val="FF0000"/>
                </a:solidFill>
              </a:rPr>
              <a:t>colder</a:t>
            </a:r>
            <a:r>
              <a:rPr lang="nb-NO" b="1" dirty="0">
                <a:solidFill>
                  <a:srgbClr val="FF0000"/>
                </a:solidFill>
              </a:rPr>
              <a:t> </a:t>
            </a:r>
            <a:r>
              <a:rPr lang="nb-NO" b="1" dirty="0" err="1">
                <a:solidFill>
                  <a:srgbClr val="FF0000"/>
                </a:solidFill>
              </a:rPr>
              <a:t>coolant</a:t>
            </a:r>
            <a:r>
              <a:rPr lang="nb-NO" b="1" dirty="0">
                <a:solidFill>
                  <a:srgbClr val="FF0000"/>
                </a:solidFill>
              </a:rPr>
              <a:t> </a:t>
            </a:r>
            <a:r>
              <a:rPr lang="nb-NO" b="1" dirty="0" err="1">
                <a:solidFill>
                  <a:srgbClr val="FF0000"/>
                </a:solidFill>
              </a:rPr>
              <a:t>than</a:t>
            </a:r>
            <a:r>
              <a:rPr lang="nb-NO" b="1" dirty="0">
                <a:solidFill>
                  <a:srgbClr val="FF0000"/>
                </a:solidFill>
              </a:rPr>
              <a:t> CO</a:t>
            </a:r>
            <a:r>
              <a:rPr lang="nb-NO" b="1" baseline="-25000" dirty="0">
                <a:solidFill>
                  <a:srgbClr val="FF0000"/>
                </a:solidFill>
              </a:rPr>
              <a:t>2</a:t>
            </a:r>
            <a:r>
              <a:rPr lang="nb-NO" b="1" dirty="0">
                <a:solidFill>
                  <a:srgbClr val="FF0000"/>
                </a:solidFill>
              </a:rPr>
              <a:t> ?</a:t>
            </a:r>
          </a:p>
        </p:txBody>
      </p:sp>
      <p:pic>
        <p:nvPicPr>
          <p:cNvPr id="5" name="Picture 2" descr="EP-DT">
            <a:extLst>
              <a:ext uri="{FF2B5EF4-FFF2-40B4-BE49-F238E27FC236}">
                <a16:creationId xmlns:a16="http://schemas.microsoft.com/office/drawing/2014/main" id="{D1E55499-0A1C-410D-9BE6-6DB4CAC8E8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5EF9A123-1C98-4467-8715-7EDB5AEED62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EF076DE4-1A7B-4063-AD0F-31FE2F92D10B}"/>
              </a:ext>
            </a:extLst>
          </p:cNvPr>
          <p:cNvPicPr>
            <a:picLocks noChangeAspect="1"/>
          </p:cNvPicPr>
          <p:nvPr/>
        </p:nvPicPr>
        <p:blipFill>
          <a:blip r:embed="rId4"/>
          <a:stretch>
            <a:fillRect/>
          </a:stretch>
        </p:blipFill>
        <p:spPr>
          <a:xfrm>
            <a:off x="509047" y="1321778"/>
            <a:ext cx="5863473" cy="4848062"/>
          </a:xfrm>
          <a:prstGeom prst="rect">
            <a:avLst/>
          </a:prstGeom>
        </p:spPr>
      </p:pic>
      <p:sp>
        <p:nvSpPr>
          <p:cNvPr id="9" name="TextBox 8">
            <a:extLst>
              <a:ext uri="{FF2B5EF4-FFF2-40B4-BE49-F238E27FC236}">
                <a16:creationId xmlns:a16="http://schemas.microsoft.com/office/drawing/2014/main" id="{6629B2D7-5332-4D8B-821B-B3085C0AE611}"/>
              </a:ext>
            </a:extLst>
          </p:cNvPr>
          <p:cNvSpPr txBox="1"/>
          <p:nvPr/>
        </p:nvSpPr>
        <p:spPr>
          <a:xfrm>
            <a:off x="6593091" y="1321778"/>
            <a:ext cx="5213023" cy="4247317"/>
          </a:xfrm>
          <a:prstGeom prst="rect">
            <a:avLst/>
          </a:prstGeom>
          <a:noFill/>
        </p:spPr>
        <p:txBody>
          <a:bodyPr wrap="square" rtlCol="0">
            <a:spAutoFit/>
          </a:bodyPr>
          <a:lstStyle/>
          <a:p>
            <a:pPr marL="285750" indent="-285750">
              <a:buFont typeface="Arial" panose="020B0604020202020204" pitchFamily="34" charset="0"/>
              <a:buChar char="•"/>
            </a:pPr>
            <a:r>
              <a:rPr lang="nb-NO" dirty="0"/>
              <a:t>CO</a:t>
            </a:r>
            <a:r>
              <a:rPr lang="nb-NO" baseline="-25000" dirty="0"/>
              <a:t>2</a:t>
            </a:r>
            <a:r>
              <a:rPr lang="nb-NO" dirty="0"/>
              <a:t> triple </a:t>
            </a:r>
            <a:r>
              <a:rPr lang="nb-NO" dirty="0" err="1"/>
              <a:t>point</a:t>
            </a:r>
            <a:r>
              <a:rPr lang="nb-NO" dirty="0"/>
              <a:t> </a:t>
            </a:r>
            <a:r>
              <a:rPr lang="nb-NO" dirty="0" err="1"/>
              <a:t>around</a:t>
            </a:r>
            <a:r>
              <a:rPr lang="nb-NO" dirty="0"/>
              <a:t> -56°C </a:t>
            </a:r>
            <a:r>
              <a:rPr lang="nb-NO" dirty="0">
                <a:sym typeface="Wingdings" panose="05000000000000000000" pitchFamily="2" charset="2"/>
              </a:rPr>
              <a:t> </a:t>
            </a:r>
            <a:r>
              <a:rPr lang="nb-NO" dirty="0" err="1">
                <a:sym typeface="Wingdings" panose="05000000000000000000" pitchFamily="2" charset="2"/>
              </a:rPr>
              <a:t>lowest</a:t>
            </a:r>
            <a:r>
              <a:rPr lang="nb-NO" dirty="0">
                <a:sym typeface="Wingdings" panose="05000000000000000000" pitchFamily="2" charset="2"/>
              </a:rPr>
              <a:t> </a:t>
            </a:r>
            <a:r>
              <a:rPr lang="nb-NO" dirty="0" err="1">
                <a:sym typeface="Wingdings" panose="05000000000000000000" pitchFamily="2" charset="2"/>
              </a:rPr>
              <a:t>possible</a:t>
            </a:r>
            <a:r>
              <a:rPr lang="nb-NO" dirty="0">
                <a:sym typeface="Wingdings" panose="05000000000000000000" pitchFamily="2" charset="2"/>
              </a:rPr>
              <a:t> </a:t>
            </a:r>
            <a:r>
              <a:rPr lang="nb-NO" dirty="0" err="1">
                <a:sym typeface="Wingdings" panose="05000000000000000000" pitchFamily="2" charset="2"/>
              </a:rPr>
              <a:t>evaporating</a:t>
            </a:r>
            <a:r>
              <a:rPr lang="nb-NO" dirty="0">
                <a:sym typeface="Wingdings" panose="05000000000000000000" pitchFamily="2" charset="2"/>
              </a:rPr>
              <a:t> </a:t>
            </a:r>
            <a:r>
              <a:rPr lang="nb-NO" dirty="0" err="1">
                <a:sym typeface="Wingdings" panose="05000000000000000000" pitchFamily="2" charset="2"/>
              </a:rPr>
              <a:t>temperature</a:t>
            </a:r>
            <a:endParaRPr lang="nb-NO" dirty="0">
              <a:sym typeface="Wingdings" panose="05000000000000000000" pitchFamily="2" charset="2"/>
            </a:endParaRPr>
          </a:p>
          <a:p>
            <a:pPr marL="285750" indent="-285750">
              <a:buFont typeface="Arial" panose="020B0604020202020204" pitchFamily="34" charset="0"/>
              <a:buChar char="•"/>
            </a:pPr>
            <a:endParaRPr lang="nb-NO" dirty="0">
              <a:sym typeface="Wingdings" panose="05000000000000000000" pitchFamily="2" charset="2"/>
            </a:endParaRPr>
          </a:p>
          <a:p>
            <a:pPr marL="285750" indent="-285750">
              <a:buFont typeface="Arial" panose="020B0604020202020204" pitchFamily="34" charset="0"/>
              <a:buChar char="•"/>
            </a:pPr>
            <a:r>
              <a:rPr lang="nb-NO" dirty="0">
                <a:sym typeface="Wingdings" panose="05000000000000000000" pitchFamily="2" charset="2"/>
              </a:rPr>
              <a:t>The </a:t>
            </a:r>
            <a:r>
              <a:rPr lang="nb-NO" dirty="0" err="1">
                <a:sym typeface="Wingdings" panose="05000000000000000000" pitchFamily="2" charset="2"/>
              </a:rPr>
              <a:t>current</a:t>
            </a:r>
            <a:r>
              <a:rPr lang="nb-NO" dirty="0">
                <a:sym typeface="Wingdings" panose="05000000000000000000" pitchFamily="2" charset="2"/>
              </a:rPr>
              <a:t> limit is </a:t>
            </a:r>
            <a:r>
              <a:rPr lang="nb-NO" dirty="0" err="1">
                <a:sym typeface="Wingdings" panose="05000000000000000000" pitchFamily="2" charset="2"/>
              </a:rPr>
              <a:t>around</a:t>
            </a:r>
            <a:r>
              <a:rPr lang="nb-NO" dirty="0">
                <a:sym typeface="Wingdings" panose="05000000000000000000" pitchFamily="2" charset="2"/>
              </a:rPr>
              <a:t> -45°C (</a:t>
            </a:r>
            <a:r>
              <a:rPr lang="nb-NO" dirty="0" err="1">
                <a:sym typeface="Wingdings" panose="05000000000000000000" pitchFamily="2" charset="2"/>
              </a:rPr>
              <a:t>around</a:t>
            </a:r>
            <a:r>
              <a:rPr lang="nb-NO" dirty="0">
                <a:sym typeface="Wingdings" panose="05000000000000000000" pitchFamily="2" charset="2"/>
              </a:rPr>
              <a:t> -50°C </a:t>
            </a:r>
            <a:r>
              <a:rPr lang="nb-NO" dirty="0" err="1">
                <a:sym typeface="Wingdings" panose="05000000000000000000" pitchFamily="2" charset="2"/>
              </a:rPr>
              <a:t>on</a:t>
            </a:r>
            <a:r>
              <a:rPr lang="nb-NO" dirty="0">
                <a:sym typeface="Wingdings" panose="05000000000000000000" pitchFamily="2" charset="2"/>
              </a:rPr>
              <a:t> </a:t>
            </a:r>
            <a:r>
              <a:rPr lang="nb-NO" dirty="0" err="1">
                <a:sym typeface="Wingdings" panose="05000000000000000000" pitchFamily="2" charset="2"/>
              </a:rPr>
              <a:t>the</a:t>
            </a:r>
            <a:r>
              <a:rPr lang="nb-NO" dirty="0">
                <a:sym typeface="Wingdings" panose="05000000000000000000" pitchFamily="2" charset="2"/>
              </a:rPr>
              <a:t> </a:t>
            </a:r>
            <a:r>
              <a:rPr lang="nb-NO" dirty="0" err="1">
                <a:sym typeface="Wingdings" panose="05000000000000000000" pitchFamily="2" charset="2"/>
              </a:rPr>
              <a:t>primary</a:t>
            </a:r>
            <a:r>
              <a:rPr lang="nb-NO" dirty="0">
                <a:sym typeface="Wingdings" panose="05000000000000000000" pitchFamily="2" charset="2"/>
              </a:rPr>
              <a:t> </a:t>
            </a:r>
            <a:r>
              <a:rPr lang="nb-NO" dirty="0" err="1">
                <a:sym typeface="Wingdings" panose="05000000000000000000" pitchFamily="2" charset="2"/>
              </a:rPr>
              <a:t>chiller</a:t>
            </a:r>
            <a:r>
              <a:rPr lang="nb-NO" dirty="0">
                <a:sym typeface="Wingdings" panose="05000000000000000000" pitchFamily="2" charset="2"/>
              </a:rPr>
              <a:t> side)</a:t>
            </a:r>
          </a:p>
          <a:p>
            <a:pPr marL="285750" indent="-285750">
              <a:buFont typeface="Arial" panose="020B0604020202020204" pitchFamily="34" charset="0"/>
              <a:buChar char="•"/>
            </a:pPr>
            <a:endParaRPr lang="nb-NO" dirty="0">
              <a:sym typeface="Wingdings" panose="05000000000000000000" pitchFamily="2" charset="2"/>
            </a:endParaRPr>
          </a:p>
          <a:p>
            <a:pPr marL="285750" indent="-285750">
              <a:buFont typeface="Arial" panose="020B0604020202020204" pitchFamily="34" charset="0"/>
              <a:buChar char="•"/>
            </a:pPr>
            <a:r>
              <a:rPr lang="nb-NO" dirty="0" err="1">
                <a:sym typeface="Wingdings" panose="05000000000000000000" pitchFamily="2" charset="2"/>
              </a:rPr>
              <a:t>Existing</a:t>
            </a:r>
            <a:r>
              <a:rPr lang="nb-NO" dirty="0">
                <a:sym typeface="Wingdings" panose="05000000000000000000" pitchFamily="2" charset="2"/>
              </a:rPr>
              <a:t> 2PACL </a:t>
            </a:r>
            <a:r>
              <a:rPr lang="nb-NO" dirty="0" err="1">
                <a:sym typeface="Wingdings" panose="05000000000000000000" pitchFamily="2" charset="2"/>
              </a:rPr>
              <a:t>needs</a:t>
            </a:r>
            <a:r>
              <a:rPr lang="nb-NO" dirty="0">
                <a:sym typeface="Wingdings" panose="05000000000000000000" pitchFamily="2" charset="2"/>
              </a:rPr>
              <a:t> a </a:t>
            </a:r>
            <a:r>
              <a:rPr lang="nb-NO" dirty="0" err="1">
                <a:sym typeface="Wingdings" panose="05000000000000000000" pitchFamily="2" charset="2"/>
              </a:rPr>
              <a:t>certain</a:t>
            </a:r>
            <a:r>
              <a:rPr lang="nb-NO" dirty="0">
                <a:sym typeface="Wingdings" panose="05000000000000000000" pitchFamily="2" charset="2"/>
              </a:rPr>
              <a:t> </a:t>
            </a:r>
            <a:r>
              <a:rPr lang="nb-NO" dirty="0" err="1">
                <a:sym typeface="Wingdings" panose="05000000000000000000" pitchFamily="2" charset="2"/>
              </a:rPr>
              <a:t>subcooling</a:t>
            </a:r>
            <a:r>
              <a:rPr lang="nb-NO" dirty="0">
                <a:sym typeface="Wingdings" panose="05000000000000000000" pitchFamily="2" charset="2"/>
              </a:rPr>
              <a:t> at </a:t>
            </a:r>
            <a:r>
              <a:rPr lang="nb-NO" dirty="0" err="1">
                <a:sym typeface="Wingdings" panose="05000000000000000000" pitchFamily="2" charset="2"/>
              </a:rPr>
              <a:t>the</a:t>
            </a:r>
            <a:r>
              <a:rPr lang="nb-NO" dirty="0">
                <a:sym typeface="Wingdings" panose="05000000000000000000" pitchFamily="2" charset="2"/>
              </a:rPr>
              <a:t> </a:t>
            </a:r>
            <a:r>
              <a:rPr lang="nb-NO" dirty="0" err="1">
                <a:sym typeface="Wingdings" panose="05000000000000000000" pitchFamily="2" charset="2"/>
              </a:rPr>
              <a:t>inlet</a:t>
            </a:r>
            <a:r>
              <a:rPr lang="nb-NO" dirty="0">
                <a:sym typeface="Wingdings" panose="05000000000000000000" pitchFamily="2" charset="2"/>
              </a:rPr>
              <a:t> </a:t>
            </a:r>
            <a:r>
              <a:rPr lang="nb-NO" dirty="0" err="1">
                <a:sym typeface="Wingdings" panose="05000000000000000000" pitchFamily="2" charset="2"/>
              </a:rPr>
              <a:t>of</a:t>
            </a:r>
            <a:r>
              <a:rPr lang="nb-NO" dirty="0">
                <a:sym typeface="Wingdings" panose="05000000000000000000" pitchFamily="2" charset="2"/>
              </a:rPr>
              <a:t> </a:t>
            </a:r>
            <a:r>
              <a:rPr lang="nb-NO" dirty="0" err="1">
                <a:sym typeface="Wingdings" panose="05000000000000000000" pitchFamily="2" charset="2"/>
              </a:rPr>
              <a:t>the</a:t>
            </a:r>
            <a:r>
              <a:rPr lang="nb-NO" dirty="0">
                <a:sym typeface="Wingdings" panose="05000000000000000000" pitchFamily="2" charset="2"/>
              </a:rPr>
              <a:t> pump</a:t>
            </a:r>
          </a:p>
          <a:p>
            <a:pPr marL="285750" indent="-285750">
              <a:buFont typeface="Arial" panose="020B0604020202020204" pitchFamily="34" charset="0"/>
              <a:buChar char="•"/>
            </a:pPr>
            <a:endParaRPr lang="nb-NO" dirty="0">
              <a:sym typeface="Wingdings" panose="05000000000000000000" pitchFamily="2" charset="2"/>
            </a:endParaRPr>
          </a:p>
          <a:p>
            <a:pPr marL="285750" indent="-285750">
              <a:buFont typeface="Arial" panose="020B0604020202020204" pitchFamily="34" charset="0"/>
              <a:buChar char="•"/>
            </a:pPr>
            <a:r>
              <a:rPr lang="nb-NO" dirty="0">
                <a:sym typeface="Wingdings" panose="05000000000000000000" pitchFamily="2" charset="2"/>
              </a:rPr>
              <a:t>The </a:t>
            </a:r>
            <a:r>
              <a:rPr lang="nb-NO" dirty="0" err="1">
                <a:sym typeface="Wingdings" panose="05000000000000000000" pitchFamily="2" charset="2"/>
              </a:rPr>
              <a:t>condensation</a:t>
            </a:r>
            <a:r>
              <a:rPr lang="nb-NO" dirty="0">
                <a:sym typeface="Wingdings" panose="05000000000000000000" pitchFamily="2" charset="2"/>
              </a:rPr>
              <a:t> </a:t>
            </a:r>
            <a:r>
              <a:rPr lang="nb-NO" dirty="0" err="1">
                <a:sym typeface="Wingdings" panose="05000000000000000000" pitchFamily="2" charset="2"/>
              </a:rPr>
              <a:t>of</a:t>
            </a:r>
            <a:r>
              <a:rPr lang="nb-NO" dirty="0">
                <a:sym typeface="Wingdings" panose="05000000000000000000" pitchFamily="2" charset="2"/>
              </a:rPr>
              <a:t> </a:t>
            </a:r>
            <a:r>
              <a:rPr lang="nb-NO" dirty="0" err="1">
                <a:sym typeface="Wingdings" panose="05000000000000000000" pitchFamily="2" charset="2"/>
              </a:rPr>
              <a:t>the</a:t>
            </a:r>
            <a:r>
              <a:rPr lang="nb-NO" dirty="0">
                <a:sym typeface="Wingdings" panose="05000000000000000000" pitchFamily="2" charset="2"/>
              </a:rPr>
              <a:t> </a:t>
            </a:r>
            <a:r>
              <a:rPr lang="nb-NO" dirty="0" err="1">
                <a:sym typeface="Wingdings" panose="05000000000000000000" pitchFamily="2" charset="2"/>
              </a:rPr>
              <a:t>returning</a:t>
            </a:r>
            <a:r>
              <a:rPr lang="nb-NO" dirty="0">
                <a:sym typeface="Wingdings" panose="05000000000000000000" pitchFamily="2" charset="2"/>
              </a:rPr>
              <a:t> </a:t>
            </a:r>
            <a:r>
              <a:rPr lang="nb-NO" dirty="0" err="1">
                <a:sym typeface="Wingdings" panose="05000000000000000000" pitchFamily="2" charset="2"/>
              </a:rPr>
              <a:t>two-phase</a:t>
            </a:r>
            <a:r>
              <a:rPr lang="nb-NO" dirty="0">
                <a:sym typeface="Wingdings" panose="05000000000000000000" pitchFamily="2" charset="2"/>
              </a:rPr>
              <a:t> </a:t>
            </a:r>
            <a:r>
              <a:rPr lang="nb-NO" dirty="0" err="1">
                <a:sym typeface="Wingdings" panose="05000000000000000000" pitchFamily="2" charset="2"/>
              </a:rPr>
              <a:t>flow</a:t>
            </a:r>
            <a:r>
              <a:rPr lang="nb-NO" dirty="0">
                <a:sym typeface="Wingdings" panose="05000000000000000000" pitchFamily="2" charset="2"/>
              </a:rPr>
              <a:t> is done via a </a:t>
            </a:r>
            <a:r>
              <a:rPr lang="nb-NO" dirty="0" err="1">
                <a:sym typeface="Wingdings" panose="05000000000000000000" pitchFamily="2" charset="2"/>
              </a:rPr>
              <a:t>primarly</a:t>
            </a:r>
            <a:r>
              <a:rPr lang="nb-NO" dirty="0">
                <a:sym typeface="Wingdings" panose="05000000000000000000" pitchFamily="2" charset="2"/>
              </a:rPr>
              <a:t> </a:t>
            </a:r>
            <a:r>
              <a:rPr lang="nb-NO" dirty="0" err="1">
                <a:sym typeface="Wingdings" panose="05000000000000000000" pitchFamily="2" charset="2"/>
              </a:rPr>
              <a:t>chiller</a:t>
            </a:r>
            <a:r>
              <a:rPr lang="nb-NO" dirty="0">
                <a:sym typeface="Wingdings" panose="05000000000000000000" pitchFamily="2" charset="2"/>
              </a:rPr>
              <a:t> </a:t>
            </a:r>
            <a:r>
              <a:rPr lang="nb-NO" dirty="0" err="1">
                <a:sym typeface="Wingdings" panose="05000000000000000000" pitchFamily="2" charset="2"/>
              </a:rPr>
              <a:t>with</a:t>
            </a:r>
            <a:r>
              <a:rPr lang="nb-NO" dirty="0">
                <a:sym typeface="Wingdings" panose="05000000000000000000" pitchFamily="2" charset="2"/>
              </a:rPr>
              <a:t> CO</a:t>
            </a:r>
            <a:r>
              <a:rPr lang="nb-NO" baseline="-25000" dirty="0">
                <a:sym typeface="Wingdings" panose="05000000000000000000" pitchFamily="2" charset="2"/>
              </a:rPr>
              <a:t>2</a:t>
            </a:r>
          </a:p>
          <a:p>
            <a:pPr marL="285750" indent="-285750">
              <a:buFont typeface="Arial" panose="020B0604020202020204" pitchFamily="34" charset="0"/>
              <a:buChar char="•"/>
            </a:pPr>
            <a:endParaRPr lang="nb-NO" dirty="0">
              <a:sym typeface="Wingdings" panose="05000000000000000000" pitchFamily="2" charset="2"/>
            </a:endParaRPr>
          </a:p>
          <a:p>
            <a:pPr marL="285750" indent="-285750">
              <a:buFont typeface="Arial" panose="020B0604020202020204" pitchFamily="34" charset="0"/>
              <a:buChar char="•"/>
            </a:pPr>
            <a:r>
              <a:rPr lang="nb-NO" b="1" u="sng" dirty="0"/>
              <a:t>New </a:t>
            </a:r>
            <a:r>
              <a:rPr lang="nb-NO" b="1" u="sng" dirty="0" err="1"/>
              <a:t>temperature</a:t>
            </a:r>
            <a:r>
              <a:rPr lang="nb-NO" b="1" u="sng" dirty="0"/>
              <a:t> </a:t>
            </a:r>
            <a:r>
              <a:rPr lang="nb-NO" b="1" u="sng" dirty="0" err="1"/>
              <a:t>domain</a:t>
            </a:r>
            <a:r>
              <a:rPr lang="nb-NO" b="1" u="sng" dirty="0"/>
              <a:t> </a:t>
            </a:r>
            <a:r>
              <a:rPr lang="nb-NO" b="1" u="sng" dirty="0" err="1"/>
              <a:t>expected</a:t>
            </a:r>
            <a:r>
              <a:rPr lang="nb-NO" b="1" u="sng" dirty="0"/>
              <a:t> to be </a:t>
            </a:r>
            <a:r>
              <a:rPr lang="nb-NO" b="1" u="sng" dirty="0" err="1"/>
              <a:t>around</a:t>
            </a:r>
            <a:r>
              <a:rPr lang="nb-NO" b="1" u="sng" dirty="0"/>
              <a:t> -60 to -80°C</a:t>
            </a:r>
            <a:r>
              <a:rPr lang="nb-NO" b="1" dirty="0"/>
              <a:t> </a:t>
            </a:r>
            <a:r>
              <a:rPr lang="nb-NO" b="1" dirty="0">
                <a:sym typeface="Wingdings" panose="05000000000000000000" pitchFamily="2" charset="2"/>
              </a:rPr>
              <a:t> New </a:t>
            </a:r>
            <a:r>
              <a:rPr lang="nb-NO" b="1" dirty="0" err="1">
                <a:sym typeface="Wingdings" panose="05000000000000000000" pitchFamily="2" charset="2"/>
              </a:rPr>
              <a:t>environmental-friendly</a:t>
            </a:r>
            <a:r>
              <a:rPr lang="nb-NO" b="1" dirty="0">
                <a:sym typeface="Wingdings" panose="05000000000000000000" pitchFamily="2" charset="2"/>
              </a:rPr>
              <a:t> </a:t>
            </a:r>
            <a:r>
              <a:rPr lang="nb-NO" b="1" dirty="0" err="1">
                <a:sym typeface="Wingdings" panose="05000000000000000000" pitchFamily="2" charset="2"/>
              </a:rPr>
              <a:t>refrigerant</a:t>
            </a:r>
            <a:r>
              <a:rPr lang="nb-NO" b="1" dirty="0">
                <a:sym typeface="Wingdings" panose="05000000000000000000" pitchFamily="2" charset="2"/>
              </a:rPr>
              <a:t>!</a:t>
            </a:r>
            <a:endParaRPr lang="nb-NO" b="1" dirty="0"/>
          </a:p>
        </p:txBody>
      </p:sp>
      <p:sp>
        <p:nvSpPr>
          <p:cNvPr id="10" name="Date Placeholder 9">
            <a:extLst>
              <a:ext uri="{FF2B5EF4-FFF2-40B4-BE49-F238E27FC236}">
                <a16:creationId xmlns:a16="http://schemas.microsoft.com/office/drawing/2014/main" id="{0976F73B-E35D-4831-B7D3-F0BAF895FA9A}"/>
              </a:ext>
            </a:extLst>
          </p:cNvPr>
          <p:cNvSpPr>
            <a:spLocks noGrp="1"/>
          </p:cNvSpPr>
          <p:nvPr>
            <p:ph type="dt" sz="half" idx="10"/>
          </p:nvPr>
        </p:nvSpPr>
        <p:spPr/>
        <p:txBody>
          <a:bodyPr/>
          <a:lstStyle/>
          <a:p>
            <a:r>
              <a:rPr lang="nb-NO" dirty="0">
                <a:solidFill>
                  <a:schemeClr val="tx1"/>
                </a:solidFill>
              </a:rPr>
              <a:t>10.06.2022</a:t>
            </a:r>
          </a:p>
        </p:txBody>
      </p:sp>
      <p:sp>
        <p:nvSpPr>
          <p:cNvPr id="11" name="Footer Placeholder 10">
            <a:extLst>
              <a:ext uri="{FF2B5EF4-FFF2-40B4-BE49-F238E27FC236}">
                <a16:creationId xmlns:a16="http://schemas.microsoft.com/office/drawing/2014/main" id="{BE837578-578D-44AE-AE90-1C2E2F2C29B1}"/>
              </a:ext>
            </a:extLst>
          </p:cNvPr>
          <p:cNvSpPr>
            <a:spLocks noGrp="1"/>
          </p:cNvSpPr>
          <p:nvPr>
            <p:ph type="ftr" sz="quarter" idx="11"/>
          </p:nvPr>
        </p:nvSpPr>
        <p:spPr/>
        <p:txBody>
          <a:bodyPr/>
          <a:lstStyle/>
          <a:p>
            <a:r>
              <a:rPr lang="nb-NO">
                <a:solidFill>
                  <a:schemeClr val="tx1"/>
                </a:solidFill>
              </a:rPr>
              <a:t>Luca Contiero (NTNU - CERN)</a:t>
            </a:r>
          </a:p>
        </p:txBody>
      </p:sp>
      <p:sp>
        <p:nvSpPr>
          <p:cNvPr id="12" name="Slide Number Placeholder 11">
            <a:extLst>
              <a:ext uri="{FF2B5EF4-FFF2-40B4-BE49-F238E27FC236}">
                <a16:creationId xmlns:a16="http://schemas.microsoft.com/office/drawing/2014/main" id="{C516F38A-E424-4BBE-B17A-A5B529549E45}"/>
              </a:ext>
            </a:extLst>
          </p:cNvPr>
          <p:cNvSpPr>
            <a:spLocks noGrp="1"/>
          </p:cNvSpPr>
          <p:nvPr>
            <p:ph type="sldNum" sz="quarter" idx="12"/>
          </p:nvPr>
        </p:nvSpPr>
        <p:spPr/>
        <p:txBody>
          <a:bodyPr/>
          <a:lstStyle/>
          <a:p>
            <a:fld id="{675F8F08-688A-4EE7-B6B6-E3435BB47A49}" type="slidenum">
              <a:rPr lang="nb-NO" smtClean="0">
                <a:solidFill>
                  <a:schemeClr val="tx1"/>
                </a:solidFill>
              </a:rPr>
              <a:t>4</a:t>
            </a:fld>
            <a:endParaRPr lang="nb-NO">
              <a:solidFill>
                <a:schemeClr val="tx1"/>
              </a:solidFill>
            </a:endParaRPr>
          </a:p>
        </p:txBody>
      </p:sp>
      <p:sp>
        <p:nvSpPr>
          <p:cNvPr id="13" name="TextBox 12">
            <a:extLst>
              <a:ext uri="{FF2B5EF4-FFF2-40B4-BE49-F238E27FC236}">
                <a16:creationId xmlns:a16="http://schemas.microsoft.com/office/drawing/2014/main" id="{095C7A02-C387-4138-B676-CD9F9D467022}"/>
              </a:ext>
            </a:extLst>
          </p:cNvPr>
          <p:cNvSpPr txBox="1"/>
          <p:nvPr/>
        </p:nvSpPr>
        <p:spPr>
          <a:xfrm>
            <a:off x="6593091" y="5601716"/>
            <a:ext cx="6094428" cy="307777"/>
          </a:xfrm>
          <a:prstGeom prst="rect">
            <a:avLst/>
          </a:prstGeom>
          <a:noFill/>
        </p:spPr>
        <p:txBody>
          <a:bodyPr wrap="square">
            <a:spAutoFit/>
          </a:bodyPr>
          <a:lstStyle/>
          <a:p>
            <a:r>
              <a:rPr lang="nb-NO" sz="1400" u="sng" dirty="0">
                <a:solidFill>
                  <a:srgbClr val="0000FF"/>
                </a:solidFill>
                <a:effectLst/>
                <a:latin typeface="Calibri" panose="020F0502020204030204" pitchFamily="34" charset="0"/>
                <a:ea typeface="Times New Roman" panose="02020603050405020304" pitchFamily="18" charset="0"/>
                <a:hlinkClick r:id="rId5"/>
              </a:rPr>
              <a:t>https://indico.cern.ch/event/957057/page/23281-the-roadmap-document</a:t>
            </a:r>
            <a:endParaRPr lang="nb-NO" sz="1400" dirty="0"/>
          </a:p>
        </p:txBody>
      </p:sp>
    </p:spTree>
    <p:extLst>
      <p:ext uri="{BB962C8B-B14F-4D97-AF65-F5344CB8AC3E}">
        <p14:creationId xmlns:p14="http://schemas.microsoft.com/office/powerpoint/2010/main" val="9949286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EDAEAE-B078-4A0B-8EA0-17941FB6068C}"/>
              </a:ext>
            </a:extLst>
          </p:cNvPr>
          <p:cNvSpPr txBox="1">
            <a:spLocks/>
          </p:cNvSpPr>
          <p:nvPr/>
        </p:nvSpPr>
        <p:spPr>
          <a:xfrm>
            <a:off x="838200" y="595914"/>
            <a:ext cx="10515600" cy="72964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b-NO" b="1" dirty="0" err="1">
                <a:solidFill>
                  <a:srgbClr val="FF0000"/>
                </a:solidFill>
              </a:rPr>
              <a:t>Selection</a:t>
            </a:r>
            <a:r>
              <a:rPr lang="nb-NO" b="1" dirty="0">
                <a:solidFill>
                  <a:srgbClr val="FF0000"/>
                </a:solidFill>
              </a:rPr>
              <a:t> </a:t>
            </a:r>
            <a:r>
              <a:rPr lang="nb-NO" b="1" dirty="0" err="1">
                <a:solidFill>
                  <a:srgbClr val="FF0000"/>
                </a:solidFill>
              </a:rPr>
              <a:t>of</a:t>
            </a:r>
            <a:r>
              <a:rPr lang="nb-NO" b="1" dirty="0">
                <a:solidFill>
                  <a:srgbClr val="FF0000"/>
                </a:solidFill>
              </a:rPr>
              <a:t> </a:t>
            </a:r>
            <a:r>
              <a:rPr lang="nb-NO" b="1" dirty="0" err="1">
                <a:solidFill>
                  <a:srgbClr val="FF0000"/>
                </a:solidFill>
              </a:rPr>
              <a:t>the</a:t>
            </a:r>
            <a:r>
              <a:rPr lang="nb-NO" b="1" dirty="0">
                <a:solidFill>
                  <a:srgbClr val="FF0000"/>
                </a:solidFill>
              </a:rPr>
              <a:t> best </a:t>
            </a:r>
            <a:r>
              <a:rPr lang="nb-NO" b="1" dirty="0" err="1">
                <a:solidFill>
                  <a:srgbClr val="FF0000"/>
                </a:solidFill>
              </a:rPr>
              <a:t>natural</a:t>
            </a:r>
            <a:r>
              <a:rPr lang="nb-NO" b="1" dirty="0">
                <a:solidFill>
                  <a:srgbClr val="FF0000"/>
                </a:solidFill>
              </a:rPr>
              <a:t> cooling </a:t>
            </a:r>
            <a:r>
              <a:rPr lang="nb-NO" b="1" dirty="0" err="1">
                <a:solidFill>
                  <a:srgbClr val="FF0000"/>
                </a:solidFill>
              </a:rPr>
              <a:t>choice</a:t>
            </a:r>
            <a:r>
              <a:rPr lang="nb-NO" b="1" dirty="0">
                <a:solidFill>
                  <a:srgbClr val="FF0000"/>
                </a:solidFill>
              </a:rPr>
              <a:t> in HEP</a:t>
            </a:r>
          </a:p>
        </p:txBody>
      </p:sp>
      <p:pic>
        <p:nvPicPr>
          <p:cNvPr id="5" name="Picture 2" descr="EP-DT">
            <a:extLst>
              <a:ext uri="{FF2B5EF4-FFF2-40B4-BE49-F238E27FC236}">
                <a16:creationId xmlns:a16="http://schemas.microsoft.com/office/drawing/2014/main" id="{6BBF87BD-A5C3-4686-8279-317742BD4C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0BD6F4CA-FB25-4A31-8318-62E0335F3B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9624252-988F-4A4B-82FE-93C197E36AFB}"/>
              </a:ext>
            </a:extLst>
          </p:cNvPr>
          <p:cNvSpPr txBox="1"/>
          <p:nvPr/>
        </p:nvSpPr>
        <p:spPr>
          <a:xfrm>
            <a:off x="-4286" y="1835245"/>
            <a:ext cx="7616857" cy="1200329"/>
          </a:xfrm>
          <a:prstGeom prst="rect">
            <a:avLst/>
          </a:prstGeom>
          <a:noFill/>
        </p:spPr>
        <p:txBody>
          <a:bodyPr wrap="square" rtlCol="0">
            <a:spAutoFit/>
          </a:bodyPr>
          <a:lstStyle/>
          <a:p>
            <a:r>
              <a:rPr lang="nb-NO" dirty="0"/>
              <a:t>In a </a:t>
            </a:r>
            <a:r>
              <a:rPr lang="nb-NO" dirty="0" err="1"/>
              <a:t>detector</a:t>
            </a:r>
            <a:r>
              <a:rPr lang="nb-NO" dirty="0"/>
              <a:t> cooling </a:t>
            </a:r>
            <a:r>
              <a:rPr lang="nb-NO" dirty="0" err="1"/>
              <a:t>application</a:t>
            </a:r>
            <a:r>
              <a:rPr lang="nb-NO" dirty="0"/>
              <a:t> </a:t>
            </a:r>
            <a:r>
              <a:rPr lang="nb-NO" dirty="0" err="1"/>
              <a:t>the</a:t>
            </a:r>
            <a:r>
              <a:rPr lang="nb-NO" dirty="0"/>
              <a:t> </a:t>
            </a:r>
            <a:r>
              <a:rPr lang="nb-NO" dirty="0" err="1"/>
              <a:t>choice</a:t>
            </a:r>
            <a:r>
              <a:rPr lang="nb-NO" dirty="0"/>
              <a:t> </a:t>
            </a:r>
            <a:r>
              <a:rPr lang="nb-NO" dirty="0" err="1"/>
              <a:t>of</a:t>
            </a:r>
            <a:r>
              <a:rPr lang="nb-NO" dirty="0"/>
              <a:t> </a:t>
            </a:r>
            <a:r>
              <a:rPr lang="nb-NO" dirty="0" err="1"/>
              <a:t>the</a:t>
            </a:r>
            <a:r>
              <a:rPr lang="nb-NO" dirty="0"/>
              <a:t> </a:t>
            </a:r>
            <a:r>
              <a:rPr lang="nb-NO" dirty="0" err="1"/>
              <a:t>coolant</a:t>
            </a:r>
            <a:r>
              <a:rPr lang="nb-NO" dirty="0"/>
              <a:t> is </a:t>
            </a:r>
            <a:r>
              <a:rPr lang="nb-NO" dirty="0" err="1"/>
              <a:t>twofold</a:t>
            </a:r>
            <a:r>
              <a:rPr lang="nb-NO" dirty="0"/>
              <a:t>:</a:t>
            </a:r>
          </a:p>
          <a:p>
            <a:endParaRPr lang="nb-NO" dirty="0"/>
          </a:p>
          <a:p>
            <a:pPr marL="285750" indent="-285750">
              <a:buFont typeface="Arial" panose="020B0604020202020204" pitchFamily="34" charset="0"/>
              <a:buChar char="•"/>
            </a:pPr>
            <a:r>
              <a:rPr lang="nb-NO" dirty="0" err="1"/>
              <a:t>Having</a:t>
            </a:r>
            <a:r>
              <a:rPr lang="nb-NO" dirty="0"/>
              <a:t> </a:t>
            </a:r>
            <a:r>
              <a:rPr lang="nb-NO" dirty="0" err="1"/>
              <a:t>the</a:t>
            </a:r>
            <a:r>
              <a:rPr lang="nb-NO" dirty="0"/>
              <a:t> best </a:t>
            </a:r>
            <a:r>
              <a:rPr lang="nb-NO" dirty="0" err="1"/>
              <a:t>thermal</a:t>
            </a:r>
            <a:r>
              <a:rPr lang="nb-NO" dirty="0"/>
              <a:t> </a:t>
            </a:r>
            <a:r>
              <a:rPr lang="nb-NO" dirty="0" err="1"/>
              <a:t>performance</a:t>
            </a:r>
            <a:r>
              <a:rPr lang="nb-NO" dirty="0"/>
              <a:t> </a:t>
            </a:r>
            <a:r>
              <a:rPr lang="nb-NO" dirty="0" err="1"/>
              <a:t>with</a:t>
            </a:r>
            <a:r>
              <a:rPr lang="nb-NO" dirty="0"/>
              <a:t> </a:t>
            </a:r>
            <a:r>
              <a:rPr lang="nb-NO" dirty="0" err="1"/>
              <a:t>the</a:t>
            </a:r>
            <a:r>
              <a:rPr lang="nb-NO" dirty="0"/>
              <a:t> </a:t>
            </a:r>
            <a:r>
              <a:rPr lang="nb-NO" dirty="0" err="1"/>
              <a:t>smallest</a:t>
            </a:r>
            <a:r>
              <a:rPr lang="nb-NO" dirty="0"/>
              <a:t> </a:t>
            </a:r>
            <a:r>
              <a:rPr lang="nb-NO" dirty="0" err="1"/>
              <a:t>possible</a:t>
            </a:r>
            <a:r>
              <a:rPr lang="nb-NO" dirty="0"/>
              <a:t> cooling pipe</a:t>
            </a:r>
          </a:p>
          <a:p>
            <a:pPr marL="285750" indent="-285750">
              <a:buFont typeface="Arial" panose="020B0604020202020204" pitchFamily="34" charset="0"/>
              <a:buChar char="•"/>
            </a:pPr>
            <a:r>
              <a:rPr lang="nb-NO" dirty="0" err="1"/>
              <a:t>Avoid</a:t>
            </a:r>
            <a:r>
              <a:rPr lang="nb-NO" dirty="0"/>
              <a:t> an </a:t>
            </a:r>
            <a:r>
              <a:rPr lang="nb-NO" dirty="0" err="1"/>
              <a:t>uneven</a:t>
            </a:r>
            <a:r>
              <a:rPr lang="nb-NO" dirty="0"/>
              <a:t> </a:t>
            </a:r>
            <a:r>
              <a:rPr lang="nb-NO" dirty="0" err="1"/>
              <a:t>temperature</a:t>
            </a:r>
            <a:r>
              <a:rPr lang="nb-NO" dirty="0"/>
              <a:t> </a:t>
            </a:r>
            <a:r>
              <a:rPr lang="nb-NO" dirty="0" err="1"/>
              <a:t>distribution</a:t>
            </a:r>
            <a:r>
              <a:rPr lang="nb-NO" dirty="0"/>
              <a:t> </a:t>
            </a:r>
            <a:r>
              <a:rPr lang="nb-NO" dirty="0" err="1"/>
              <a:t>along</a:t>
            </a:r>
            <a:r>
              <a:rPr lang="nb-NO" dirty="0"/>
              <a:t> </a:t>
            </a:r>
            <a:r>
              <a:rPr lang="nb-NO" dirty="0" err="1"/>
              <a:t>the</a:t>
            </a:r>
            <a:r>
              <a:rPr lang="nb-NO" dirty="0"/>
              <a:t> </a:t>
            </a:r>
            <a:r>
              <a:rPr lang="nb-NO" dirty="0" err="1"/>
              <a:t>silicon</a:t>
            </a:r>
            <a:r>
              <a:rPr lang="nb-NO" dirty="0"/>
              <a:t> sensors</a:t>
            </a:r>
          </a:p>
        </p:txBody>
      </p:sp>
      <p:sp>
        <p:nvSpPr>
          <p:cNvPr id="8" name="Right Brace 7">
            <a:extLst>
              <a:ext uri="{FF2B5EF4-FFF2-40B4-BE49-F238E27FC236}">
                <a16:creationId xmlns:a16="http://schemas.microsoft.com/office/drawing/2014/main" id="{51B1BE7A-59A2-4AAA-933C-B22D03EE2FAC}"/>
              </a:ext>
            </a:extLst>
          </p:cNvPr>
          <p:cNvSpPr/>
          <p:nvPr/>
        </p:nvSpPr>
        <p:spPr>
          <a:xfrm>
            <a:off x="7381188" y="2145397"/>
            <a:ext cx="499620" cy="923330"/>
          </a:xfrm>
          <a:prstGeom prst="rightBrace">
            <a:avLst/>
          </a:prstGeom>
          <a:ln w="12700"/>
        </p:spPr>
        <p:style>
          <a:lnRef idx="1">
            <a:schemeClr val="dk1"/>
          </a:lnRef>
          <a:fillRef idx="0">
            <a:schemeClr val="dk1"/>
          </a:fillRef>
          <a:effectRef idx="0">
            <a:schemeClr val="dk1"/>
          </a:effectRef>
          <a:fontRef idx="minor">
            <a:schemeClr val="tx1"/>
          </a:fontRef>
        </p:style>
        <p:txBody>
          <a:bodyPr rtlCol="0" anchor="ctr"/>
          <a:lstStyle/>
          <a:p>
            <a:pPr algn="ctr"/>
            <a:endParaRPr lang="nb-NO" dirty="0"/>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9A8D7022-30E5-457A-8851-C745DDDA3D07}"/>
                  </a:ext>
                </a:extLst>
              </p:cNvPr>
              <p:cNvSpPr txBox="1"/>
              <p:nvPr/>
            </p:nvSpPr>
            <p:spPr>
              <a:xfrm>
                <a:off x="7692474" y="1809821"/>
                <a:ext cx="4350944" cy="1215910"/>
              </a:xfrm>
              <a:prstGeom prst="rect">
                <a:avLst/>
              </a:prstGeom>
              <a:noFill/>
            </p:spPr>
            <p:txBody>
              <a:bodyPr wrap="square" rtlCol="0">
                <a:spAutoFit/>
              </a:bodyPr>
              <a:lstStyle/>
              <a:p>
                <a:r>
                  <a:rPr lang="nb-NO" b="1" dirty="0"/>
                  <a:t>Volumetric Heat Transfer </a:t>
                </a:r>
                <a:r>
                  <a:rPr lang="nb-NO" b="1" dirty="0" err="1"/>
                  <a:t>Coefficient</a:t>
                </a:r>
                <a:r>
                  <a:rPr lang="nb-NO" b="1" dirty="0"/>
                  <a:t> (VHTC)</a:t>
                </a:r>
              </a:p>
              <a:p>
                <a:endParaRPr lang="nb-NO" dirty="0"/>
              </a:p>
              <a:p>
                <a:pPr algn="ctr"/>
                <a14:m>
                  <m:oMathPara xmlns:m="http://schemas.openxmlformats.org/officeDocument/2006/math">
                    <m:oMathParaPr>
                      <m:jc m:val="centerGroup"/>
                    </m:oMathParaPr>
                    <m:oMath xmlns:m="http://schemas.openxmlformats.org/officeDocument/2006/math">
                      <m:f>
                        <m:fPr>
                          <m:ctrlPr>
                            <a:rPr lang="nb-NO" i="1" smtClean="0">
                              <a:latin typeface="Cambria Math" panose="02040503050406030204" pitchFamily="18" charset="0"/>
                            </a:rPr>
                          </m:ctrlPr>
                        </m:fPr>
                        <m:num>
                          <m:r>
                            <a:rPr lang="nb-NO" b="0" i="1" smtClean="0">
                              <a:latin typeface="Cambria Math" panose="02040503050406030204" pitchFamily="18" charset="0"/>
                            </a:rPr>
                            <m:t>𝑄</m:t>
                          </m:r>
                        </m:num>
                        <m:den>
                          <m:r>
                            <a:rPr lang="nb-NO" b="0" i="1" smtClean="0">
                              <a:latin typeface="Cambria Math" panose="02040503050406030204" pitchFamily="18" charset="0"/>
                            </a:rPr>
                            <m:t>𝑉𝑜𝑙𝑢𝑚𝑒</m:t>
                          </m:r>
                          <m:r>
                            <a:rPr lang="nb-NO" b="0" i="1" smtClean="0">
                              <a:latin typeface="Cambria Math" panose="02040503050406030204" pitchFamily="18" charset="0"/>
                            </a:rPr>
                            <m:t>∗</m:t>
                          </m:r>
                          <m:r>
                            <a:rPr lang="nb-NO" b="0" i="1" smtClean="0">
                              <a:latin typeface="Cambria Math" panose="02040503050406030204" pitchFamily="18" charset="0"/>
                            </a:rPr>
                            <m:t>𝐷𝑇</m:t>
                          </m:r>
                          <m:r>
                            <a:rPr lang="nb-NO" b="0" i="1" smtClean="0">
                              <a:latin typeface="Cambria Math" panose="02040503050406030204" pitchFamily="18" charset="0"/>
                            </a:rPr>
                            <m:t>(</m:t>
                          </m:r>
                          <m:r>
                            <a:rPr lang="nb-NO" b="0" i="1" smtClean="0">
                              <a:latin typeface="Cambria Math" panose="02040503050406030204" pitchFamily="18" charset="0"/>
                            </a:rPr>
                            <m:t>𝐻𝑇𝐶</m:t>
                          </m:r>
                          <m:r>
                            <a:rPr lang="nb-NO" b="0" i="1" smtClean="0">
                              <a:latin typeface="Cambria Math" panose="02040503050406030204" pitchFamily="18" charset="0"/>
                            </a:rPr>
                            <m:t>+</m:t>
                          </m:r>
                          <m:r>
                            <a:rPr lang="nb-NO" b="0" i="1" smtClean="0">
                              <a:latin typeface="Cambria Math" panose="02040503050406030204" pitchFamily="18" charset="0"/>
                            </a:rPr>
                            <m:t>𝐷𝑃</m:t>
                          </m:r>
                          <m:r>
                            <a:rPr lang="nb-NO" b="0" i="1" smtClean="0">
                              <a:latin typeface="Cambria Math" panose="02040503050406030204" pitchFamily="18" charset="0"/>
                            </a:rPr>
                            <m:t>)</m:t>
                          </m:r>
                        </m:den>
                      </m:f>
                    </m:oMath>
                  </m:oMathPara>
                </a14:m>
                <a:endParaRPr lang="nb-NO" dirty="0"/>
              </a:p>
            </p:txBody>
          </p:sp>
        </mc:Choice>
        <mc:Fallback xmlns="">
          <p:sp>
            <p:nvSpPr>
              <p:cNvPr id="9" name="TextBox 8">
                <a:extLst>
                  <a:ext uri="{FF2B5EF4-FFF2-40B4-BE49-F238E27FC236}">
                    <a16:creationId xmlns:a16="http://schemas.microsoft.com/office/drawing/2014/main" id="{9A8D7022-30E5-457A-8851-C745DDDA3D07}"/>
                  </a:ext>
                </a:extLst>
              </p:cNvPr>
              <p:cNvSpPr txBox="1">
                <a:spLocks noRot="1" noChangeAspect="1" noMove="1" noResize="1" noEditPoints="1" noAdjustHandles="1" noChangeArrowheads="1" noChangeShapeType="1" noTextEdit="1"/>
              </p:cNvSpPr>
              <p:nvPr/>
            </p:nvSpPr>
            <p:spPr>
              <a:xfrm>
                <a:off x="7692474" y="1809821"/>
                <a:ext cx="4350944" cy="1215910"/>
              </a:xfrm>
              <a:prstGeom prst="rect">
                <a:avLst/>
              </a:prstGeom>
              <a:blipFill>
                <a:blip r:embed="rId4"/>
                <a:stretch>
                  <a:fillRect l="-1261" t="-3015" r="-420"/>
                </a:stretch>
              </a:blipFill>
            </p:spPr>
            <p:txBody>
              <a:bodyPr/>
              <a:lstStyle/>
              <a:p>
                <a:r>
                  <a:rPr lang="nb-NO">
                    <a:noFill/>
                  </a:rPr>
                  <a:t> </a:t>
                </a:r>
              </a:p>
            </p:txBody>
          </p:sp>
        </mc:Fallback>
      </mc:AlternateContent>
      <p:cxnSp>
        <p:nvCxnSpPr>
          <p:cNvPr id="22" name="Straight Arrow Connector 21">
            <a:extLst>
              <a:ext uri="{FF2B5EF4-FFF2-40B4-BE49-F238E27FC236}">
                <a16:creationId xmlns:a16="http://schemas.microsoft.com/office/drawing/2014/main" id="{4EFCDA51-CC52-48EB-BFEF-E9676AAE63FD}"/>
              </a:ext>
            </a:extLst>
          </p:cNvPr>
          <p:cNvCxnSpPr/>
          <p:nvPr/>
        </p:nvCxnSpPr>
        <p:spPr>
          <a:xfrm flipV="1">
            <a:off x="671342" y="3513100"/>
            <a:ext cx="0" cy="251695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CEE13CD7-5A70-4C92-84FE-AF73100BDDF0}"/>
              </a:ext>
            </a:extLst>
          </p:cNvPr>
          <p:cNvCxnSpPr>
            <a:cxnSpLocks/>
          </p:cNvCxnSpPr>
          <p:nvPr/>
        </p:nvCxnSpPr>
        <p:spPr>
          <a:xfrm>
            <a:off x="671342" y="6031628"/>
            <a:ext cx="3891699"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25" name="Arc 24">
            <a:extLst>
              <a:ext uri="{FF2B5EF4-FFF2-40B4-BE49-F238E27FC236}">
                <a16:creationId xmlns:a16="http://schemas.microsoft.com/office/drawing/2014/main" id="{42153C49-B12E-4E34-8D4B-E14559D4903A}"/>
              </a:ext>
            </a:extLst>
          </p:cNvPr>
          <p:cNvSpPr/>
          <p:nvPr/>
        </p:nvSpPr>
        <p:spPr>
          <a:xfrm rot="245262">
            <a:off x="-1758361" y="5508159"/>
            <a:ext cx="4878936" cy="1027515"/>
          </a:xfrm>
          <a:prstGeom prst="arc">
            <a:avLst>
              <a:gd name="adj1" fmla="val 16200000"/>
              <a:gd name="adj2" fmla="val 21361532"/>
            </a:avLst>
          </a:pr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b-NO"/>
          </a:p>
        </p:txBody>
      </p:sp>
      <p:sp>
        <p:nvSpPr>
          <p:cNvPr id="26" name="TextBox 25">
            <a:extLst>
              <a:ext uri="{FF2B5EF4-FFF2-40B4-BE49-F238E27FC236}">
                <a16:creationId xmlns:a16="http://schemas.microsoft.com/office/drawing/2014/main" id="{DE1067D3-8549-433C-861B-6C9DAEAFDEC8}"/>
              </a:ext>
            </a:extLst>
          </p:cNvPr>
          <p:cNvSpPr txBox="1"/>
          <p:nvPr/>
        </p:nvSpPr>
        <p:spPr>
          <a:xfrm>
            <a:off x="470367" y="5580762"/>
            <a:ext cx="2670859" cy="369332"/>
          </a:xfrm>
          <a:prstGeom prst="rect">
            <a:avLst/>
          </a:prstGeom>
          <a:noFill/>
        </p:spPr>
        <p:txBody>
          <a:bodyPr wrap="square" rtlCol="0">
            <a:spAutoFit/>
          </a:bodyPr>
          <a:lstStyle/>
          <a:p>
            <a:pPr algn="ctr"/>
            <a:r>
              <a:rPr lang="nb-NO" dirty="0" err="1"/>
              <a:t>T</a:t>
            </a:r>
            <a:r>
              <a:rPr lang="nb-NO" baseline="-25000" dirty="0" err="1"/>
              <a:t>fluid</a:t>
            </a:r>
            <a:endParaRPr lang="nb-NO" baseline="-25000" dirty="0"/>
          </a:p>
        </p:txBody>
      </p:sp>
      <p:sp>
        <p:nvSpPr>
          <p:cNvPr id="27" name="Arc 26">
            <a:extLst>
              <a:ext uri="{FF2B5EF4-FFF2-40B4-BE49-F238E27FC236}">
                <a16:creationId xmlns:a16="http://schemas.microsoft.com/office/drawing/2014/main" id="{D79BA103-BFDE-4EE9-AEBF-2ECC18681DF3}"/>
              </a:ext>
            </a:extLst>
          </p:cNvPr>
          <p:cNvSpPr/>
          <p:nvPr/>
        </p:nvSpPr>
        <p:spPr>
          <a:xfrm rot="812857">
            <a:off x="-2216565" y="4986629"/>
            <a:ext cx="5597511" cy="784614"/>
          </a:xfrm>
          <a:prstGeom prst="arc">
            <a:avLst>
              <a:gd name="adj1" fmla="val 16200000"/>
              <a:gd name="adj2" fmla="val 21361532"/>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b-NO"/>
          </a:p>
        </p:txBody>
      </p:sp>
      <p:sp>
        <p:nvSpPr>
          <p:cNvPr id="28" name="TextBox 27">
            <a:extLst>
              <a:ext uri="{FF2B5EF4-FFF2-40B4-BE49-F238E27FC236}">
                <a16:creationId xmlns:a16="http://schemas.microsoft.com/office/drawing/2014/main" id="{760B115B-43E3-434B-912A-4EA332828686}"/>
              </a:ext>
            </a:extLst>
          </p:cNvPr>
          <p:cNvSpPr txBox="1"/>
          <p:nvPr/>
        </p:nvSpPr>
        <p:spPr>
          <a:xfrm>
            <a:off x="1892182" y="5402591"/>
            <a:ext cx="2670859" cy="369332"/>
          </a:xfrm>
          <a:prstGeom prst="rect">
            <a:avLst/>
          </a:prstGeom>
          <a:noFill/>
        </p:spPr>
        <p:txBody>
          <a:bodyPr wrap="square" rtlCol="0">
            <a:spAutoFit/>
          </a:bodyPr>
          <a:lstStyle/>
          <a:p>
            <a:pPr algn="ctr"/>
            <a:r>
              <a:rPr lang="nb-NO" dirty="0" err="1"/>
              <a:t>T</a:t>
            </a:r>
            <a:r>
              <a:rPr lang="nb-NO" baseline="-25000" dirty="0" err="1"/>
              <a:t>wall</a:t>
            </a:r>
            <a:endParaRPr lang="nb-NO" baseline="-25000" dirty="0"/>
          </a:p>
        </p:txBody>
      </p:sp>
      <p:sp>
        <p:nvSpPr>
          <p:cNvPr id="29" name="Oval 28">
            <a:extLst>
              <a:ext uri="{FF2B5EF4-FFF2-40B4-BE49-F238E27FC236}">
                <a16:creationId xmlns:a16="http://schemas.microsoft.com/office/drawing/2014/main" id="{C082C5DD-2103-41F0-8AA3-DBD84CDAEC18}"/>
              </a:ext>
            </a:extLst>
          </p:cNvPr>
          <p:cNvSpPr/>
          <p:nvPr/>
        </p:nvSpPr>
        <p:spPr>
          <a:xfrm>
            <a:off x="470367" y="4857523"/>
            <a:ext cx="388726" cy="306061"/>
          </a:xfrm>
          <a:prstGeom prst="ellipse">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30" name="TextBox 29">
            <a:extLst>
              <a:ext uri="{FF2B5EF4-FFF2-40B4-BE49-F238E27FC236}">
                <a16:creationId xmlns:a16="http://schemas.microsoft.com/office/drawing/2014/main" id="{FF3ADEA7-164F-498D-A061-6890B17887A7}"/>
              </a:ext>
            </a:extLst>
          </p:cNvPr>
          <p:cNvSpPr txBox="1"/>
          <p:nvPr/>
        </p:nvSpPr>
        <p:spPr>
          <a:xfrm>
            <a:off x="3086033" y="5597668"/>
            <a:ext cx="2670859" cy="369332"/>
          </a:xfrm>
          <a:prstGeom prst="rect">
            <a:avLst/>
          </a:prstGeom>
          <a:noFill/>
        </p:spPr>
        <p:txBody>
          <a:bodyPr wrap="square" rtlCol="0">
            <a:spAutoFit/>
          </a:bodyPr>
          <a:lstStyle/>
          <a:p>
            <a:pPr algn="ctr"/>
            <a:r>
              <a:rPr lang="nb-NO" dirty="0" err="1"/>
              <a:t>Length</a:t>
            </a:r>
            <a:endParaRPr lang="nb-NO" dirty="0"/>
          </a:p>
        </p:txBody>
      </p:sp>
      <p:sp>
        <p:nvSpPr>
          <p:cNvPr id="31" name="TextBox 30">
            <a:extLst>
              <a:ext uri="{FF2B5EF4-FFF2-40B4-BE49-F238E27FC236}">
                <a16:creationId xmlns:a16="http://schemas.microsoft.com/office/drawing/2014/main" id="{7FD68CAD-D256-4165-8C9E-25C5151C6335}"/>
              </a:ext>
            </a:extLst>
          </p:cNvPr>
          <p:cNvSpPr txBox="1"/>
          <p:nvPr/>
        </p:nvSpPr>
        <p:spPr>
          <a:xfrm>
            <a:off x="-885811" y="3942226"/>
            <a:ext cx="2670859" cy="369332"/>
          </a:xfrm>
          <a:prstGeom prst="rect">
            <a:avLst/>
          </a:prstGeom>
          <a:noFill/>
        </p:spPr>
        <p:txBody>
          <a:bodyPr wrap="square" rtlCol="0">
            <a:spAutoFit/>
          </a:bodyPr>
          <a:lstStyle/>
          <a:p>
            <a:pPr algn="ctr"/>
            <a:r>
              <a:rPr lang="nb-NO" dirty="0"/>
              <a:t>T</a:t>
            </a:r>
          </a:p>
        </p:txBody>
      </p:sp>
      <p:cxnSp>
        <p:nvCxnSpPr>
          <p:cNvPr id="33" name="Straight Arrow Connector 32">
            <a:extLst>
              <a:ext uri="{FF2B5EF4-FFF2-40B4-BE49-F238E27FC236}">
                <a16:creationId xmlns:a16="http://schemas.microsoft.com/office/drawing/2014/main" id="{39052EB4-A218-4B55-B728-E13FBB96E5E5}"/>
              </a:ext>
            </a:extLst>
          </p:cNvPr>
          <p:cNvCxnSpPr>
            <a:cxnSpLocks/>
          </p:cNvCxnSpPr>
          <p:nvPr/>
        </p:nvCxnSpPr>
        <p:spPr>
          <a:xfrm flipV="1">
            <a:off x="865512" y="4440345"/>
            <a:ext cx="1235625" cy="464316"/>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34" name="TextBox 33">
            <a:extLst>
              <a:ext uri="{FF2B5EF4-FFF2-40B4-BE49-F238E27FC236}">
                <a16:creationId xmlns:a16="http://schemas.microsoft.com/office/drawing/2014/main" id="{328643A4-8335-40E6-814B-A2E61334EBD8}"/>
              </a:ext>
            </a:extLst>
          </p:cNvPr>
          <p:cNvSpPr txBox="1"/>
          <p:nvPr/>
        </p:nvSpPr>
        <p:spPr>
          <a:xfrm>
            <a:off x="1927317" y="3683291"/>
            <a:ext cx="2670859" cy="923330"/>
          </a:xfrm>
          <a:prstGeom prst="rect">
            <a:avLst/>
          </a:prstGeom>
          <a:noFill/>
        </p:spPr>
        <p:txBody>
          <a:bodyPr wrap="square" rtlCol="0">
            <a:spAutoFit/>
          </a:bodyPr>
          <a:lstStyle/>
          <a:p>
            <a:pPr algn="ctr"/>
            <a:r>
              <a:rPr lang="nb-NO" dirty="0" err="1"/>
              <a:t>T</a:t>
            </a:r>
            <a:r>
              <a:rPr lang="nb-NO" baseline="-25000" dirty="0" err="1"/>
              <a:t>wall</a:t>
            </a:r>
            <a:r>
              <a:rPr lang="nb-NO" dirty="0"/>
              <a:t> as </a:t>
            </a:r>
            <a:r>
              <a:rPr lang="nb-NO" dirty="0" err="1"/>
              <a:t>low</a:t>
            </a:r>
            <a:r>
              <a:rPr lang="nb-NO" dirty="0"/>
              <a:t> as </a:t>
            </a:r>
            <a:r>
              <a:rPr lang="nb-NO" dirty="0" err="1"/>
              <a:t>possible</a:t>
            </a:r>
            <a:r>
              <a:rPr lang="nb-NO" dirty="0"/>
              <a:t>, </a:t>
            </a:r>
            <a:r>
              <a:rPr lang="nb-NO" dirty="0" err="1"/>
              <a:t>considering</a:t>
            </a:r>
            <a:r>
              <a:rPr lang="nb-NO" dirty="0"/>
              <a:t> </a:t>
            </a:r>
            <a:r>
              <a:rPr lang="nb-NO" dirty="0" err="1"/>
              <a:t>the</a:t>
            </a:r>
            <a:r>
              <a:rPr lang="nb-NO" dirty="0"/>
              <a:t> DT </a:t>
            </a:r>
            <a:r>
              <a:rPr lang="nb-NO" dirty="0" err="1"/>
              <a:t>along</a:t>
            </a:r>
            <a:r>
              <a:rPr lang="nb-NO" dirty="0"/>
              <a:t> </a:t>
            </a:r>
            <a:r>
              <a:rPr lang="nb-NO" dirty="0" err="1"/>
              <a:t>the</a:t>
            </a:r>
            <a:r>
              <a:rPr lang="nb-NO" dirty="0"/>
              <a:t> pipe </a:t>
            </a:r>
            <a:r>
              <a:rPr lang="nb-NO" dirty="0" err="1"/>
              <a:t>structure</a:t>
            </a:r>
            <a:endParaRPr lang="nb-NO" dirty="0"/>
          </a:p>
        </p:txBody>
      </p:sp>
      <p:cxnSp>
        <p:nvCxnSpPr>
          <p:cNvPr id="36" name="Straight Arrow Connector 35">
            <a:extLst>
              <a:ext uri="{FF2B5EF4-FFF2-40B4-BE49-F238E27FC236}">
                <a16:creationId xmlns:a16="http://schemas.microsoft.com/office/drawing/2014/main" id="{FAEF86D7-7635-4BA6-9CE7-65561A5D9C2A}"/>
              </a:ext>
            </a:extLst>
          </p:cNvPr>
          <p:cNvCxnSpPr/>
          <p:nvPr/>
        </p:nvCxnSpPr>
        <p:spPr>
          <a:xfrm>
            <a:off x="470366" y="5509276"/>
            <a:ext cx="0" cy="50118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37" name="Straight Arrow Connector 36">
            <a:extLst>
              <a:ext uri="{FF2B5EF4-FFF2-40B4-BE49-F238E27FC236}">
                <a16:creationId xmlns:a16="http://schemas.microsoft.com/office/drawing/2014/main" id="{9981C21D-7DD6-4315-8CE4-78E0DDA92075}"/>
              </a:ext>
            </a:extLst>
          </p:cNvPr>
          <p:cNvCxnSpPr>
            <a:cxnSpLocks/>
          </p:cNvCxnSpPr>
          <p:nvPr/>
        </p:nvCxnSpPr>
        <p:spPr>
          <a:xfrm>
            <a:off x="1482082" y="5258686"/>
            <a:ext cx="0" cy="322076"/>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39" name="TextBox 38">
            <a:extLst>
              <a:ext uri="{FF2B5EF4-FFF2-40B4-BE49-F238E27FC236}">
                <a16:creationId xmlns:a16="http://schemas.microsoft.com/office/drawing/2014/main" id="{21C0EB35-476B-4102-9AB3-BD228212C619}"/>
              </a:ext>
            </a:extLst>
          </p:cNvPr>
          <p:cNvSpPr txBox="1"/>
          <p:nvPr/>
        </p:nvSpPr>
        <p:spPr>
          <a:xfrm>
            <a:off x="-1072384" y="5530884"/>
            <a:ext cx="2670859" cy="369332"/>
          </a:xfrm>
          <a:prstGeom prst="rect">
            <a:avLst/>
          </a:prstGeom>
          <a:noFill/>
        </p:spPr>
        <p:txBody>
          <a:bodyPr wrap="square" rtlCol="0">
            <a:spAutoFit/>
          </a:bodyPr>
          <a:lstStyle/>
          <a:p>
            <a:pPr algn="ctr"/>
            <a:r>
              <a:rPr lang="nb-NO" dirty="0"/>
              <a:t>DP</a:t>
            </a:r>
            <a:endParaRPr lang="nb-NO" baseline="-25000" dirty="0"/>
          </a:p>
        </p:txBody>
      </p:sp>
      <p:sp>
        <p:nvSpPr>
          <p:cNvPr id="40" name="TextBox 39">
            <a:extLst>
              <a:ext uri="{FF2B5EF4-FFF2-40B4-BE49-F238E27FC236}">
                <a16:creationId xmlns:a16="http://schemas.microsoft.com/office/drawing/2014/main" id="{EF8F8113-BF21-4CBD-B9C7-ABD9C29D1974}"/>
              </a:ext>
            </a:extLst>
          </p:cNvPr>
          <p:cNvSpPr txBox="1"/>
          <p:nvPr/>
        </p:nvSpPr>
        <p:spPr>
          <a:xfrm>
            <a:off x="421571" y="5273234"/>
            <a:ext cx="2670859" cy="276999"/>
          </a:xfrm>
          <a:prstGeom prst="rect">
            <a:avLst/>
          </a:prstGeom>
          <a:noFill/>
        </p:spPr>
        <p:txBody>
          <a:bodyPr wrap="square" rtlCol="0">
            <a:spAutoFit/>
          </a:bodyPr>
          <a:lstStyle/>
          <a:p>
            <a:pPr algn="ctr"/>
            <a:r>
              <a:rPr lang="nb-NO" baseline="-25000" dirty="0"/>
              <a:t>f(HTC)</a:t>
            </a:r>
          </a:p>
        </p:txBody>
      </p:sp>
      <p:cxnSp>
        <p:nvCxnSpPr>
          <p:cNvPr id="41" name="Straight Arrow Connector 40">
            <a:extLst>
              <a:ext uri="{FF2B5EF4-FFF2-40B4-BE49-F238E27FC236}">
                <a16:creationId xmlns:a16="http://schemas.microsoft.com/office/drawing/2014/main" id="{148A58EF-6DCC-439D-8308-612911E16090}"/>
              </a:ext>
            </a:extLst>
          </p:cNvPr>
          <p:cNvCxnSpPr/>
          <p:nvPr/>
        </p:nvCxnSpPr>
        <p:spPr>
          <a:xfrm flipV="1">
            <a:off x="7880808" y="3561342"/>
            <a:ext cx="0" cy="2516957"/>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cxnSp>
        <p:nvCxnSpPr>
          <p:cNvPr id="42" name="Straight Arrow Connector 41">
            <a:extLst>
              <a:ext uri="{FF2B5EF4-FFF2-40B4-BE49-F238E27FC236}">
                <a16:creationId xmlns:a16="http://schemas.microsoft.com/office/drawing/2014/main" id="{DBAB9E78-3F28-4A02-9005-1ED8AC36313F}"/>
              </a:ext>
            </a:extLst>
          </p:cNvPr>
          <p:cNvCxnSpPr>
            <a:cxnSpLocks/>
          </p:cNvCxnSpPr>
          <p:nvPr/>
        </p:nvCxnSpPr>
        <p:spPr>
          <a:xfrm>
            <a:off x="7880808" y="6079870"/>
            <a:ext cx="3891699" cy="0"/>
          </a:xfrm>
          <a:prstGeom prst="straightConnector1">
            <a:avLst/>
          </a:prstGeom>
          <a:ln w="28575">
            <a:tailEnd type="triangle"/>
          </a:ln>
        </p:spPr>
        <p:style>
          <a:lnRef idx="1">
            <a:schemeClr val="dk1"/>
          </a:lnRef>
          <a:fillRef idx="0">
            <a:schemeClr val="dk1"/>
          </a:fillRef>
          <a:effectRef idx="0">
            <a:schemeClr val="dk1"/>
          </a:effectRef>
          <a:fontRef idx="minor">
            <a:schemeClr val="tx1"/>
          </a:fontRef>
        </p:style>
      </p:cxnSp>
      <p:sp>
        <p:nvSpPr>
          <p:cNvPr id="43" name="TextBox 42">
            <a:extLst>
              <a:ext uri="{FF2B5EF4-FFF2-40B4-BE49-F238E27FC236}">
                <a16:creationId xmlns:a16="http://schemas.microsoft.com/office/drawing/2014/main" id="{CB737AEF-988C-4EAE-9300-C5D20902BEE5}"/>
              </a:ext>
            </a:extLst>
          </p:cNvPr>
          <p:cNvSpPr txBox="1"/>
          <p:nvPr/>
        </p:nvSpPr>
        <p:spPr>
          <a:xfrm>
            <a:off x="8814633" y="5703564"/>
            <a:ext cx="1083119" cy="369332"/>
          </a:xfrm>
          <a:prstGeom prst="rect">
            <a:avLst/>
          </a:prstGeom>
          <a:noFill/>
        </p:spPr>
        <p:txBody>
          <a:bodyPr wrap="square" rtlCol="0">
            <a:spAutoFit/>
          </a:bodyPr>
          <a:lstStyle/>
          <a:p>
            <a:pPr algn="ctr"/>
            <a:r>
              <a:rPr lang="nb-NO" dirty="0" err="1"/>
              <a:t>T</a:t>
            </a:r>
            <a:r>
              <a:rPr lang="nb-NO" baseline="-25000" dirty="0" err="1"/>
              <a:t>fluid</a:t>
            </a:r>
            <a:endParaRPr lang="nb-NO" baseline="-25000" dirty="0"/>
          </a:p>
        </p:txBody>
      </p:sp>
      <p:sp>
        <p:nvSpPr>
          <p:cNvPr id="44" name="TextBox 43">
            <a:extLst>
              <a:ext uri="{FF2B5EF4-FFF2-40B4-BE49-F238E27FC236}">
                <a16:creationId xmlns:a16="http://schemas.microsoft.com/office/drawing/2014/main" id="{73508E89-A51C-40FE-870F-293886C8243C}"/>
              </a:ext>
            </a:extLst>
          </p:cNvPr>
          <p:cNvSpPr txBox="1"/>
          <p:nvPr/>
        </p:nvSpPr>
        <p:spPr>
          <a:xfrm>
            <a:off x="8547148" y="5111466"/>
            <a:ext cx="2670859" cy="369332"/>
          </a:xfrm>
          <a:prstGeom prst="rect">
            <a:avLst/>
          </a:prstGeom>
          <a:noFill/>
        </p:spPr>
        <p:txBody>
          <a:bodyPr wrap="square" rtlCol="0">
            <a:spAutoFit/>
          </a:bodyPr>
          <a:lstStyle/>
          <a:p>
            <a:pPr algn="ctr"/>
            <a:r>
              <a:rPr lang="nb-NO" dirty="0" err="1"/>
              <a:t>T</a:t>
            </a:r>
            <a:r>
              <a:rPr lang="nb-NO" baseline="-25000" dirty="0" err="1"/>
              <a:t>wall</a:t>
            </a:r>
            <a:endParaRPr lang="nb-NO" baseline="-25000" dirty="0"/>
          </a:p>
        </p:txBody>
      </p:sp>
      <p:sp>
        <p:nvSpPr>
          <p:cNvPr id="46" name="TextBox 45">
            <a:extLst>
              <a:ext uri="{FF2B5EF4-FFF2-40B4-BE49-F238E27FC236}">
                <a16:creationId xmlns:a16="http://schemas.microsoft.com/office/drawing/2014/main" id="{949C89DE-31FE-486D-9117-A431F15DFF66}"/>
              </a:ext>
            </a:extLst>
          </p:cNvPr>
          <p:cNvSpPr txBox="1"/>
          <p:nvPr/>
        </p:nvSpPr>
        <p:spPr>
          <a:xfrm>
            <a:off x="6357043" y="3901554"/>
            <a:ext cx="2670859" cy="369332"/>
          </a:xfrm>
          <a:prstGeom prst="rect">
            <a:avLst/>
          </a:prstGeom>
          <a:noFill/>
        </p:spPr>
        <p:txBody>
          <a:bodyPr wrap="square" rtlCol="0">
            <a:spAutoFit/>
          </a:bodyPr>
          <a:lstStyle/>
          <a:p>
            <a:pPr algn="ctr"/>
            <a:r>
              <a:rPr lang="nb-NO" dirty="0"/>
              <a:t>T</a:t>
            </a:r>
          </a:p>
        </p:txBody>
      </p:sp>
      <p:sp>
        <p:nvSpPr>
          <p:cNvPr id="48" name="TextBox 47">
            <a:extLst>
              <a:ext uri="{FF2B5EF4-FFF2-40B4-BE49-F238E27FC236}">
                <a16:creationId xmlns:a16="http://schemas.microsoft.com/office/drawing/2014/main" id="{ED624DB0-52E9-49E0-930E-D666566ABE4E}"/>
              </a:ext>
            </a:extLst>
          </p:cNvPr>
          <p:cNvSpPr txBox="1"/>
          <p:nvPr/>
        </p:nvSpPr>
        <p:spPr>
          <a:xfrm>
            <a:off x="4591353" y="4706514"/>
            <a:ext cx="2670859" cy="646331"/>
          </a:xfrm>
          <a:prstGeom prst="rect">
            <a:avLst/>
          </a:prstGeom>
          <a:noFill/>
        </p:spPr>
        <p:txBody>
          <a:bodyPr wrap="square" rtlCol="0">
            <a:spAutoFit/>
          </a:bodyPr>
          <a:lstStyle/>
          <a:p>
            <a:pPr algn="ctr"/>
            <a:r>
              <a:rPr lang="nb-NO" dirty="0"/>
              <a:t>By </a:t>
            </a:r>
            <a:r>
              <a:rPr lang="nb-NO" dirty="0" err="1"/>
              <a:t>decreasing</a:t>
            </a:r>
            <a:r>
              <a:rPr lang="nb-NO" dirty="0"/>
              <a:t> </a:t>
            </a:r>
            <a:r>
              <a:rPr lang="nb-NO" dirty="0" err="1"/>
              <a:t>the</a:t>
            </a:r>
            <a:r>
              <a:rPr lang="nb-NO" dirty="0"/>
              <a:t> diameter</a:t>
            </a:r>
          </a:p>
        </p:txBody>
      </p:sp>
      <p:cxnSp>
        <p:nvCxnSpPr>
          <p:cNvPr id="49" name="Straight Arrow Connector 48">
            <a:extLst>
              <a:ext uri="{FF2B5EF4-FFF2-40B4-BE49-F238E27FC236}">
                <a16:creationId xmlns:a16="http://schemas.microsoft.com/office/drawing/2014/main" id="{4C017186-4A4F-498B-8EE2-9E1F3B9E3B14}"/>
              </a:ext>
            </a:extLst>
          </p:cNvPr>
          <p:cNvCxnSpPr>
            <a:cxnSpLocks/>
          </p:cNvCxnSpPr>
          <p:nvPr/>
        </p:nvCxnSpPr>
        <p:spPr>
          <a:xfrm>
            <a:off x="7750421" y="5357524"/>
            <a:ext cx="0" cy="715372"/>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52" name="Arc 51">
            <a:extLst>
              <a:ext uri="{FF2B5EF4-FFF2-40B4-BE49-F238E27FC236}">
                <a16:creationId xmlns:a16="http://schemas.microsoft.com/office/drawing/2014/main" id="{1DB9BB02-1A8E-4601-B436-D55A02615E8C}"/>
              </a:ext>
            </a:extLst>
          </p:cNvPr>
          <p:cNvSpPr/>
          <p:nvPr/>
        </p:nvSpPr>
        <p:spPr>
          <a:xfrm rot="245262">
            <a:off x="5441339" y="5503061"/>
            <a:ext cx="4878936" cy="1027515"/>
          </a:xfrm>
          <a:prstGeom prst="arc">
            <a:avLst>
              <a:gd name="adj1" fmla="val 16200000"/>
              <a:gd name="adj2" fmla="val 21361532"/>
            </a:avLst>
          </a:pr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b-NO"/>
          </a:p>
        </p:txBody>
      </p:sp>
      <p:sp>
        <p:nvSpPr>
          <p:cNvPr id="53" name="Arc 52">
            <a:extLst>
              <a:ext uri="{FF2B5EF4-FFF2-40B4-BE49-F238E27FC236}">
                <a16:creationId xmlns:a16="http://schemas.microsoft.com/office/drawing/2014/main" id="{2E70A919-70B9-4B1B-9320-68F9B122D162}"/>
              </a:ext>
            </a:extLst>
          </p:cNvPr>
          <p:cNvSpPr/>
          <p:nvPr/>
        </p:nvSpPr>
        <p:spPr>
          <a:xfrm rot="812857">
            <a:off x="5005901" y="4932437"/>
            <a:ext cx="5597511" cy="784614"/>
          </a:xfrm>
          <a:prstGeom prst="arc">
            <a:avLst>
              <a:gd name="adj1" fmla="val 16200000"/>
              <a:gd name="adj2" fmla="val 21361532"/>
            </a:avLst>
          </a:pr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b-NO"/>
          </a:p>
        </p:txBody>
      </p:sp>
      <p:sp>
        <p:nvSpPr>
          <p:cNvPr id="54" name="Arc 53">
            <a:extLst>
              <a:ext uri="{FF2B5EF4-FFF2-40B4-BE49-F238E27FC236}">
                <a16:creationId xmlns:a16="http://schemas.microsoft.com/office/drawing/2014/main" id="{8228FA3E-31F1-4C2D-8A17-7EF8ECDA925F}"/>
              </a:ext>
            </a:extLst>
          </p:cNvPr>
          <p:cNvSpPr/>
          <p:nvPr/>
        </p:nvSpPr>
        <p:spPr>
          <a:xfrm rot="434137">
            <a:off x="5418575" y="5282467"/>
            <a:ext cx="4877478" cy="1047906"/>
          </a:xfrm>
          <a:prstGeom prst="arc">
            <a:avLst>
              <a:gd name="adj1" fmla="val 16200000"/>
              <a:gd name="adj2" fmla="val 21375735"/>
            </a:avLst>
          </a:prstGeom>
          <a:ln w="19050">
            <a:solidFill>
              <a:srgbClr val="0070C0"/>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b-NO"/>
          </a:p>
        </p:txBody>
      </p:sp>
      <p:sp>
        <p:nvSpPr>
          <p:cNvPr id="56" name="TextBox 55">
            <a:extLst>
              <a:ext uri="{FF2B5EF4-FFF2-40B4-BE49-F238E27FC236}">
                <a16:creationId xmlns:a16="http://schemas.microsoft.com/office/drawing/2014/main" id="{E379B423-CD07-4654-8267-D702F40FD22D}"/>
              </a:ext>
            </a:extLst>
          </p:cNvPr>
          <p:cNvSpPr txBox="1"/>
          <p:nvPr/>
        </p:nvSpPr>
        <p:spPr>
          <a:xfrm>
            <a:off x="6072832" y="5580762"/>
            <a:ext cx="2670859" cy="369332"/>
          </a:xfrm>
          <a:prstGeom prst="rect">
            <a:avLst/>
          </a:prstGeom>
          <a:noFill/>
        </p:spPr>
        <p:txBody>
          <a:bodyPr wrap="square" rtlCol="0">
            <a:spAutoFit/>
          </a:bodyPr>
          <a:lstStyle/>
          <a:p>
            <a:pPr algn="ctr"/>
            <a:r>
              <a:rPr lang="nb-NO" dirty="0"/>
              <a:t>DP ↑</a:t>
            </a:r>
            <a:endParaRPr lang="nb-NO" baseline="-25000" dirty="0"/>
          </a:p>
        </p:txBody>
      </p:sp>
      <p:sp>
        <p:nvSpPr>
          <p:cNvPr id="57" name="Arc 56">
            <a:extLst>
              <a:ext uri="{FF2B5EF4-FFF2-40B4-BE49-F238E27FC236}">
                <a16:creationId xmlns:a16="http://schemas.microsoft.com/office/drawing/2014/main" id="{803C8390-159B-4A8B-B7FA-7BEABDFDC2DC}"/>
              </a:ext>
            </a:extLst>
          </p:cNvPr>
          <p:cNvSpPr/>
          <p:nvPr/>
        </p:nvSpPr>
        <p:spPr>
          <a:xfrm rot="812857">
            <a:off x="4983982" y="5045773"/>
            <a:ext cx="5597511" cy="784614"/>
          </a:xfrm>
          <a:prstGeom prst="arc">
            <a:avLst>
              <a:gd name="adj1" fmla="val 16200000"/>
              <a:gd name="adj2" fmla="val 21361532"/>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b-NO"/>
          </a:p>
        </p:txBody>
      </p:sp>
      <p:cxnSp>
        <p:nvCxnSpPr>
          <p:cNvPr id="59" name="Straight Arrow Connector 58">
            <a:extLst>
              <a:ext uri="{FF2B5EF4-FFF2-40B4-BE49-F238E27FC236}">
                <a16:creationId xmlns:a16="http://schemas.microsoft.com/office/drawing/2014/main" id="{6232DF04-0BDC-4D58-8DAC-8AA43A8622AA}"/>
              </a:ext>
            </a:extLst>
          </p:cNvPr>
          <p:cNvCxnSpPr/>
          <p:nvPr/>
        </p:nvCxnSpPr>
        <p:spPr>
          <a:xfrm>
            <a:off x="4776281" y="5369668"/>
            <a:ext cx="2052536" cy="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sp>
        <p:nvSpPr>
          <p:cNvPr id="60" name="TextBox 59">
            <a:extLst>
              <a:ext uri="{FF2B5EF4-FFF2-40B4-BE49-F238E27FC236}">
                <a16:creationId xmlns:a16="http://schemas.microsoft.com/office/drawing/2014/main" id="{A435F41F-6D0A-4642-B183-7AF8DAD22D1D}"/>
              </a:ext>
            </a:extLst>
          </p:cNvPr>
          <p:cNvSpPr txBox="1"/>
          <p:nvPr/>
        </p:nvSpPr>
        <p:spPr>
          <a:xfrm>
            <a:off x="9136783" y="3699265"/>
            <a:ext cx="2670859" cy="646331"/>
          </a:xfrm>
          <a:prstGeom prst="rect">
            <a:avLst/>
          </a:prstGeom>
          <a:noFill/>
        </p:spPr>
        <p:txBody>
          <a:bodyPr wrap="square" rtlCol="0">
            <a:spAutoFit/>
          </a:bodyPr>
          <a:lstStyle/>
          <a:p>
            <a:pPr algn="ctr"/>
            <a:r>
              <a:rPr lang="nb-NO" u="sng" dirty="0" err="1"/>
              <a:t>Low</a:t>
            </a:r>
            <a:r>
              <a:rPr lang="nb-NO" u="sng" dirty="0"/>
              <a:t> </a:t>
            </a:r>
            <a:r>
              <a:rPr lang="nb-NO" u="sng" dirty="0" err="1"/>
              <a:t>T</a:t>
            </a:r>
            <a:r>
              <a:rPr lang="nb-NO" u="sng" baseline="-25000" dirty="0" err="1"/>
              <a:t>wall</a:t>
            </a:r>
            <a:r>
              <a:rPr lang="nb-NO" u="sng" dirty="0"/>
              <a:t> </a:t>
            </a:r>
            <a:r>
              <a:rPr lang="nb-NO" u="sng" dirty="0" err="1"/>
              <a:t>because</a:t>
            </a:r>
            <a:r>
              <a:rPr lang="nb-NO" u="sng" dirty="0"/>
              <a:t> </a:t>
            </a:r>
            <a:r>
              <a:rPr lang="nb-NO" u="sng" dirty="0" err="1"/>
              <a:t>of</a:t>
            </a:r>
            <a:r>
              <a:rPr lang="nb-NO" u="sng" dirty="0"/>
              <a:t> </a:t>
            </a:r>
            <a:r>
              <a:rPr lang="nb-NO" u="sng" dirty="0" err="1"/>
              <a:t>the</a:t>
            </a:r>
            <a:r>
              <a:rPr lang="nb-NO" u="sng" dirty="0"/>
              <a:t> </a:t>
            </a:r>
            <a:r>
              <a:rPr lang="nb-NO" u="sng" dirty="0" err="1"/>
              <a:t>better</a:t>
            </a:r>
            <a:r>
              <a:rPr lang="nb-NO" u="sng" dirty="0"/>
              <a:t> HTC</a:t>
            </a:r>
          </a:p>
        </p:txBody>
      </p:sp>
      <p:sp>
        <p:nvSpPr>
          <p:cNvPr id="3" name="Oval 2">
            <a:extLst>
              <a:ext uri="{FF2B5EF4-FFF2-40B4-BE49-F238E27FC236}">
                <a16:creationId xmlns:a16="http://schemas.microsoft.com/office/drawing/2014/main" id="{E62513DE-763D-4EF6-A3C4-B92FB04A16DD}"/>
              </a:ext>
            </a:extLst>
          </p:cNvPr>
          <p:cNvSpPr/>
          <p:nvPr/>
        </p:nvSpPr>
        <p:spPr>
          <a:xfrm>
            <a:off x="6968539" y="5555599"/>
            <a:ext cx="783754" cy="431715"/>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cxnSp>
        <p:nvCxnSpPr>
          <p:cNvPr id="21" name="Straight Arrow Connector 20">
            <a:extLst>
              <a:ext uri="{FF2B5EF4-FFF2-40B4-BE49-F238E27FC236}">
                <a16:creationId xmlns:a16="http://schemas.microsoft.com/office/drawing/2014/main" id="{45EEDB2B-2BAC-417A-8A14-341870E7B160}"/>
              </a:ext>
            </a:extLst>
          </p:cNvPr>
          <p:cNvCxnSpPr>
            <a:cxnSpLocks/>
          </p:cNvCxnSpPr>
          <p:nvPr/>
        </p:nvCxnSpPr>
        <p:spPr>
          <a:xfrm flipV="1">
            <a:off x="7439136" y="4247102"/>
            <a:ext cx="1697647" cy="1195369"/>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55" name="TextBox 54">
            <a:extLst>
              <a:ext uri="{FF2B5EF4-FFF2-40B4-BE49-F238E27FC236}">
                <a16:creationId xmlns:a16="http://schemas.microsoft.com/office/drawing/2014/main" id="{6BB3F8B7-A8BE-48BB-A6C5-240DA084EA8B}"/>
              </a:ext>
            </a:extLst>
          </p:cNvPr>
          <p:cNvSpPr txBox="1"/>
          <p:nvPr/>
        </p:nvSpPr>
        <p:spPr>
          <a:xfrm rot="19527533">
            <a:off x="7681162" y="4441074"/>
            <a:ext cx="1236125" cy="369332"/>
          </a:xfrm>
          <a:prstGeom prst="rect">
            <a:avLst/>
          </a:prstGeom>
          <a:noFill/>
        </p:spPr>
        <p:txBody>
          <a:bodyPr wrap="square" rtlCol="0">
            <a:spAutoFit/>
          </a:bodyPr>
          <a:lstStyle/>
          <a:p>
            <a:pPr algn="ctr"/>
            <a:r>
              <a:rPr lang="nb-NO" dirty="0"/>
              <a:t>Trade-</a:t>
            </a:r>
            <a:r>
              <a:rPr lang="nb-NO" dirty="0" err="1"/>
              <a:t>off</a:t>
            </a:r>
            <a:endParaRPr lang="nb-NO" dirty="0"/>
          </a:p>
        </p:txBody>
      </p:sp>
      <p:sp>
        <p:nvSpPr>
          <p:cNvPr id="12" name="Date Placeholder 11">
            <a:extLst>
              <a:ext uri="{FF2B5EF4-FFF2-40B4-BE49-F238E27FC236}">
                <a16:creationId xmlns:a16="http://schemas.microsoft.com/office/drawing/2014/main" id="{8ECAE3F9-B6D0-4E66-98CA-C2982B8A2684}"/>
              </a:ext>
            </a:extLst>
          </p:cNvPr>
          <p:cNvSpPr>
            <a:spLocks noGrp="1"/>
          </p:cNvSpPr>
          <p:nvPr>
            <p:ph type="dt" sz="half" idx="10"/>
          </p:nvPr>
        </p:nvSpPr>
        <p:spPr>
          <a:xfrm>
            <a:off x="716965" y="6278688"/>
            <a:ext cx="2743200" cy="365125"/>
          </a:xfrm>
        </p:spPr>
        <p:txBody>
          <a:bodyPr/>
          <a:lstStyle/>
          <a:p>
            <a:r>
              <a:rPr lang="nb-NO" dirty="0">
                <a:solidFill>
                  <a:schemeClr val="tx1"/>
                </a:solidFill>
              </a:rPr>
              <a:t>10.06.2022</a:t>
            </a:r>
          </a:p>
        </p:txBody>
      </p:sp>
      <p:sp>
        <p:nvSpPr>
          <p:cNvPr id="13" name="Footer Placeholder 12">
            <a:extLst>
              <a:ext uri="{FF2B5EF4-FFF2-40B4-BE49-F238E27FC236}">
                <a16:creationId xmlns:a16="http://schemas.microsoft.com/office/drawing/2014/main" id="{BCF0FBEE-5219-47E5-B882-54EE0799B96B}"/>
              </a:ext>
            </a:extLst>
          </p:cNvPr>
          <p:cNvSpPr>
            <a:spLocks noGrp="1"/>
          </p:cNvSpPr>
          <p:nvPr>
            <p:ph type="ftr" sz="quarter" idx="11"/>
          </p:nvPr>
        </p:nvSpPr>
        <p:spPr/>
        <p:txBody>
          <a:bodyPr/>
          <a:lstStyle/>
          <a:p>
            <a:r>
              <a:rPr lang="nb-NO">
                <a:solidFill>
                  <a:schemeClr val="tx1"/>
                </a:solidFill>
              </a:rPr>
              <a:t>Luca Contiero (NTNU - CERN)</a:t>
            </a:r>
          </a:p>
        </p:txBody>
      </p:sp>
      <p:sp>
        <p:nvSpPr>
          <p:cNvPr id="14" name="Slide Number Placeholder 13">
            <a:extLst>
              <a:ext uri="{FF2B5EF4-FFF2-40B4-BE49-F238E27FC236}">
                <a16:creationId xmlns:a16="http://schemas.microsoft.com/office/drawing/2014/main" id="{2FB6D187-2531-4C61-B331-8A655CC0E820}"/>
              </a:ext>
            </a:extLst>
          </p:cNvPr>
          <p:cNvSpPr>
            <a:spLocks noGrp="1"/>
          </p:cNvSpPr>
          <p:nvPr>
            <p:ph type="sldNum" sz="quarter" idx="12"/>
          </p:nvPr>
        </p:nvSpPr>
        <p:spPr>
          <a:xfrm>
            <a:off x="8688350" y="6273101"/>
            <a:ext cx="2743200" cy="365125"/>
          </a:xfrm>
        </p:spPr>
        <p:txBody>
          <a:bodyPr/>
          <a:lstStyle/>
          <a:p>
            <a:fld id="{675F8F08-688A-4EE7-B6B6-E3435BB47A49}" type="slidenum">
              <a:rPr lang="nb-NO" smtClean="0">
                <a:solidFill>
                  <a:schemeClr val="tx1"/>
                </a:solidFill>
              </a:rPr>
              <a:t>5</a:t>
            </a:fld>
            <a:endParaRPr lang="nb-NO">
              <a:solidFill>
                <a:schemeClr val="tx1"/>
              </a:solidFill>
            </a:endParaRPr>
          </a:p>
        </p:txBody>
      </p:sp>
      <p:sp>
        <p:nvSpPr>
          <p:cNvPr id="45" name="TextBox 44">
            <a:extLst>
              <a:ext uri="{FF2B5EF4-FFF2-40B4-BE49-F238E27FC236}">
                <a16:creationId xmlns:a16="http://schemas.microsoft.com/office/drawing/2014/main" id="{C91B40DA-F99E-4063-B1E5-266FFA3A2F33}"/>
              </a:ext>
            </a:extLst>
          </p:cNvPr>
          <p:cNvSpPr txBox="1"/>
          <p:nvPr/>
        </p:nvSpPr>
        <p:spPr>
          <a:xfrm>
            <a:off x="7439136" y="1464824"/>
            <a:ext cx="4727314" cy="307777"/>
          </a:xfrm>
          <a:prstGeom prst="rect">
            <a:avLst/>
          </a:prstGeom>
          <a:noFill/>
        </p:spPr>
        <p:txBody>
          <a:bodyPr wrap="square">
            <a:spAutoFit/>
          </a:bodyPr>
          <a:lstStyle/>
          <a:p>
            <a:r>
              <a:rPr lang="nb-NO" sz="1400" u="sng" dirty="0">
                <a:solidFill>
                  <a:srgbClr val="0000FF"/>
                </a:solidFill>
                <a:effectLst/>
                <a:latin typeface="Calibri" panose="020F0502020204030204" pitchFamily="34" charset="0"/>
                <a:ea typeface="Times New Roman" panose="02020603050405020304" pitchFamily="18" charset="0"/>
                <a:hlinkClick r:id="rId5"/>
              </a:rPr>
              <a:t>https://indico.cern.ch/event/233332/contributions/1546088/</a:t>
            </a:r>
            <a:endParaRPr lang="nb-NO" sz="1400" dirty="0"/>
          </a:p>
        </p:txBody>
      </p:sp>
    </p:spTree>
    <p:extLst>
      <p:ext uri="{BB962C8B-B14F-4D97-AF65-F5344CB8AC3E}">
        <p14:creationId xmlns:p14="http://schemas.microsoft.com/office/powerpoint/2010/main" val="2131433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EDAEAE-B078-4A0B-8EA0-17941FB6068C}"/>
              </a:ext>
            </a:extLst>
          </p:cNvPr>
          <p:cNvSpPr txBox="1">
            <a:spLocks/>
          </p:cNvSpPr>
          <p:nvPr/>
        </p:nvSpPr>
        <p:spPr>
          <a:xfrm>
            <a:off x="838200" y="595914"/>
            <a:ext cx="10515600" cy="72964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b-NO" b="1" dirty="0" err="1">
                <a:solidFill>
                  <a:srgbClr val="FF0000"/>
                </a:solidFill>
              </a:rPr>
              <a:t>Selection</a:t>
            </a:r>
            <a:r>
              <a:rPr lang="nb-NO" b="1" dirty="0">
                <a:solidFill>
                  <a:srgbClr val="FF0000"/>
                </a:solidFill>
              </a:rPr>
              <a:t> </a:t>
            </a:r>
            <a:r>
              <a:rPr lang="nb-NO" b="1" dirty="0" err="1">
                <a:solidFill>
                  <a:srgbClr val="FF0000"/>
                </a:solidFill>
              </a:rPr>
              <a:t>of</a:t>
            </a:r>
            <a:r>
              <a:rPr lang="nb-NO" b="1" dirty="0">
                <a:solidFill>
                  <a:srgbClr val="FF0000"/>
                </a:solidFill>
              </a:rPr>
              <a:t> </a:t>
            </a:r>
            <a:r>
              <a:rPr lang="nb-NO" b="1" dirty="0" err="1">
                <a:solidFill>
                  <a:srgbClr val="FF0000"/>
                </a:solidFill>
              </a:rPr>
              <a:t>the</a:t>
            </a:r>
            <a:r>
              <a:rPr lang="nb-NO" b="1" dirty="0">
                <a:solidFill>
                  <a:srgbClr val="FF0000"/>
                </a:solidFill>
              </a:rPr>
              <a:t> best </a:t>
            </a:r>
            <a:r>
              <a:rPr lang="nb-NO" b="1" dirty="0" err="1">
                <a:solidFill>
                  <a:srgbClr val="FF0000"/>
                </a:solidFill>
              </a:rPr>
              <a:t>natural</a:t>
            </a:r>
            <a:r>
              <a:rPr lang="nb-NO" b="1" dirty="0">
                <a:solidFill>
                  <a:srgbClr val="FF0000"/>
                </a:solidFill>
              </a:rPr>
              <a:t> cooling </a:t>
            </a:r>
            <a:r>
              <a:rPr lang="nb-NO" b="1" dirty="0" err="1">
                <a:solidFill>
                  <a:srgbClr val="FF0000"/>
                </a:solidFill>
              </a:rPr>
              <a:t>choice</a:t>
            </a:r>
            <a:r>
              <a:rPr lang="nb-NO" b="1" dirty="0">
                <a:solidFill>
                  <a:srgbClr val="FF0000"/>
                </a:solidFill>
              </a:rPr>
              <a:t> in HEP</a:t>
            </a:r>
          </a:p>
        </p:txBody>
      </p:sp>
      <p:pic>
        <p:nvPicPr>
          <p:cNvPr id="5" name="Picture 2" descr="EP-DT">
            <a:extLst>
              <a:ext uri="{FF2B5EF4-FFF2-40B4-BE49-F238E27FC236}">
                <a16:creationId xmlns:a16="http://schemas.microsoft.com/office/drawing/2014/main" id="{6BBF87BD-A5C3-4686-8279-317742BD4C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0BD6F4CA-FB25-4A31-8318-62E0335F3B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9624252-988F-4A4B-82FE-93C197E36AFB}"/>
              </a:ext>
            </a:extLst>
          </p:cNvPr>
          <p:cNvSpPr txBox="1"/>
          <p:nvPr/>
        </p:nvSpPr>
        <p:spPr>
          <a:xfrm>
            <a:off x="125506" y="1275147"/>
            <a:ext cx="11651530" cy="646331"/>
          </a:xfrm>
          <a:prstGeom prst="rect">
            <a:avLst/>
          </a:prstGeom>
          <a:noFill/>
        </p:spPr>
        <p:txBody>
          <a:bodyPr wrap="square" rtlCol="0">
            <a:spAutoFit/>
          </a:bodyPr>
          <a:lstStyle/>
          <a:p>
            <a:pPr marL="285750" indent="-285750">
              <a:buFont typeface="Arial" panose="020B0604020202020204" pitchFamily="34" charset="0"/>
              <a:buChar char="•"/>
            </a:pPr>
            <a:r>
              <a:rPr lang="nb-NO" dirty="0"/>
              <a:t>Optimum tube diameter in terms </a:t>
            </a:r>
            <a:r>
              <a:rPr lang="nb-NO" dirty="0" err="1"/>
              <a:t>of</a:t>
            </a:r>
            <a:r>
              <a:rPr lang="nb-NO" dirty="0"/>
              <a:t> </a:t>
            </a:r>
            <a:r>
              <a:rPr lang="nb-NO" dirty="0" err="1"/>
              <a:t>thermal</a:t>
            </a:r>
            <a:r>
              <a:rPr lang="nb-NO" dirty="0"/>
              <a:t> </a:t>
            </a:r>
            <a:r>
              <a:rPr lang="nb-NO" dirty="0" err="1"/>
              <a:t>performance</a:t>
            </a:r>
            <a:r>
              <a:rPr lang="nb-NO" dirty="0"/>
              <a:t> and material </a:t>
            </a:r>
            <a:r>
              <a:rPr lang="nb-NO" dirty="0" err="1"/>
              <a:t>saving</a:t>
            </a:r>
            <a:r>
              <a:rPr lang="nb-NO" dirty="0"/>
              <a:t> </a:t>
            </a:r>
            <a:r>
              <a:rPr lang="nb-NO" dirty="0" err="1"/>
              <a:t>achieved</a:t>
            </a:r>
            <a:r>
              <a:rPr lang="nb-NO" dirty="0"/>
              <a:t> </a:t>
            </a:r>
            <a:r>
              <a:rPr lang="nb-NO" dirty="0" err="1"/>
              <a:t>with</a:t>
            </a:r>
            <a:r>
              <a:rPr lang="nb-NO" dirty="0"/>
              <a:t> </a:t>
            </a:r>
            <a:r>
              <a:rPr lang="nb-NO" dirty="0" err="1"/>
              <a:t>the</a:t>
            </a:r>
            <a:r>
              <a:rPr lang="nb-NO" dirty="0"/>
              <a:t> </a:t>
            </a:r>
            <a:r>
              <a:rPr lang="nb-NO" dirty="0" err="1"/>
              <a:t>peak</a:t>
            </a:r>
            <a:r>
              <a:rPr lang="nb-NO" dirty="0"/>
              <a:t> </a:t>
            </a:r>
            <a:r>
              <a:rPr lang="nb-NO" dirty="0" err="1"/>
              <a:t>of</a:t>
            </a:r>
            <a:r>
              <a:rPr lang="nb-NO" dirty="0"/>
              <a:t> </a:t>
            </a:r>
            <a:r>
              <a:rPr lang="nb-NO" dirty="0" err="1"/>
              <a:t>the</a:t>
            </a:r>
            <a:r>
              <a:rPr lang="nb-NO" dirty="0"/>
              <a:t> VHTC (trade-</a:t>
            </a:r>
            <a:r>
              <a:rPr lang="nb-NO" dirty="0" err="1"/>
              <a:t>off</a:t>
            </a:r>
            <a:r>
              <a:rPr lang="nb-NO" dirty="0"/>
              <a:t> </a:t>
            </a:r>
            <a:r>
              <a:rPr lang="nb-NO" dirty="0" err="1"/>
              <a:t>process</a:t>
            </a:r>
            <a:r>
              <a:rPr lang="nb-NO" dirty="0"/>
              <a:t>)</a:t>
            </a:r>
          </a:p>
        </p:txBody>
      </p:sp>
      <p:pic>
        <p:nvPicPr>
          <p:cNvPr id="47" name="Picture 46" descr="Chart, line chart&#10;&#10;Description automatically generated">
            <a:extLst>
              <a:ext uri="{FF2B5EF4-FFF2-40B4-BE49-F238E27FC236}">
                <a16:creationId xmlns:a16="http://schemas.microsoft.com/office/drawing/2014/main" id="{263D216F-6FD6-4EB3-83C8-CE8C1EDA58A0}"/>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32097" y="1736289"/>
            <a:ext cx="6837460" cy="4230878"/>
          </a:xfrm>
          <a:prstGeom prst="rect">
            <a:avLst/>
          </a:prstGeom>
          <a:noFill/>
        </p:spPr>
      </p:pic>
      <p:sp>
        <p:nvSpPr>
          <p:cNvPr id="2" name="TextBox 1">
            <a:extLst>
              <a:ext uri="{FF2B5EF4-FFF2-40B4-BE49-F238E27FC236}">
                <a16:creationId xmlns:a16="http://schemas.microsoft.com/office/drawing/2014/main" id="{24EDD84D-C2B3-4D1B-8480-3A5BFE3245EA}"/>
              </a:ext>
            </a:extLst>
          </p:cNvPr>
          <p:cNvSpPr txBox="1"/>
          <p:nvPr/>
        </p:nvSpPr>
        <p:spPr>
          <a:xfrm>
            <a:off x="663913" y="5886015"/>
            <a:ext cx="10864174" cy="369332"/>
          </a:xfrm>
          <a:prstGeom prst="rect">
            <a:avLst/>
          </a:prstGeom>
          <a:noFill/>
        </p:spPr>
        <p:txBody>
          <a:bodyPr wrap="square" rtlCol="0">
            <a:spAutoFit/>
          </a:bodyPr>
          <a:lstStyle/>
          <a:p>
            <a:pPr algn="ctr"/>
            <a:r>
              <a:rPr lang="nb-NO" dirty="0" err="1"/>
              <a:t>Length</a:t>
            </a:r>
            <a:r>
              <a:rPr lang="nb-NO" dirty="0"/>
              <a:t> = 2 [m]; Q = 200 [W] ; </a:t>
            </a:r>
            <a:r>
              <a:rPr lang="nb-NO" dirty="0" err="1"/>
              <a:t>Vapor</a:t>
            </a:r>
            <a:r>
              <a:rPr lang="nb-NO" dirty="0"/>
              <a:t> </a:t>
            </a:r>
            <a:r>
              <a:rPr lang="nb-NO" dirty="0" err="1"/>
              <a:t>quality</a:t>
            </a:r>
            <a:r>
              <a:rPr lang="nb-NO" dirty="0"/>
              <a:t> </a:t>
            </a:r>
            <a:r>
              <a:rPr lang="nb-NO" dirty="0" err="1"/>
              <a:t>change</a:t>
            </a:r>
            <a:r>
              <a:rPr lang="nb-NO" dirty="0"/>
              <a:t> = 0-35%; T = -80 [°C] ; Fluid = Krypton</a:t>
            </a:r>
          </a:p>
        </p:txBody>
      </p:sp>
      <p:sp>
        <p:nvSpPr>
          <p:cNvPr id="10" name="Date Placeholder 9">
            <a:extLst>
              <a:ext uri="{FF2B5EF4-FFF2-40B4-BE49-F238E27FC236}">
                <a16:creationId xmlns:a16="http://schemas.microsoft.com/office/drawing/2014/main" id="{99E8BEA6-D79F-44AD-A98D-BB1A087E2D80}"/>
              </a:ext>
            </a:extLst>
          </p:cNvPr>
          <p:cNvSpPr>
            <a:spLocks noGrp="1"/>
          </p:cNvSpPr>
          <p:nvPr>
            <p:ph type="dt" sz="half" idx="10"/>
          </p:nvPr>
        </p:nvSpPr>
        <p:spPr/>
        <p:txBody>
          <a:bodyPr/>
          <a:lstStyle/>
          <a:p>
            <a:r>
              <a:rPr lang="nb-NO">
                <a:solidFill>
                  <a:schemeClr val="tx1"/>
                </a:solidFill>
              </a:rPr>
              <a:t>10.06.2022</a:t>
            </a:r>
          </a:p>
        </p:txBody>
      </p:sp>
      <p:sp>
        <p:nvSpPr>
          <p:cNvPr id="11" name="Footer Placeholder 10">
            <a:extLst>
              <a:ext uri="{FF2B5EF4-FFF2-40B4-BE49-F238E27FC236}">
                <a16:creationId xmlns:a16="http://schemas.microsoft.com/office/drawing/2014/main" id="{51B7CC40-91F8-48D4-8C1D-14000B75222C}"/>
              </a:ext>
            </a:extLst>
          </p:cNvPr>
          <p:cNvSpPr>
            <a:spLocks noGrp="1"/>
          </p:cNvSpPr>
          <p:nvPr>
            <p:ph type="ftr" sz="quarter" idx="11"/>
          </p:nvPr>
        </p:nvSpPr>
        <p:spPr/>
        <p:txBody>
          <a:bodyPr/>
          <a:lstStyle/>
          <a:p>
            <a:r>
              <a:rPr lang="nb-NO">
                <a:solidFill>
                  <a:schemeClr val="tx1"/>
                </a:solidFill>
              </a:rPr>
              <a:t>Luca Contiero (NTNU - CERN)</a:t>
            </a:r>
          </a:p>
        </p:txBody>
      </p:sp>
      <p:sp>
        <p:nvSpPr>
          <p:cNvPr id="12" name="Slide Number Placeholder 11">
            <a:extLst>
              <a:ext uri="{FF2B5EF4-FFF2-40B4-BE49-F238E27FC236}">
                <a16:creationId xmlns:a16="http://schemas.microsoft.com/office/drawing/2014/main" id="{C3CAF427-E40D-4828-B133-5F81937AEBD9}"/>
              </a:ext>
            </a:extLst>
          </p:cNvPr>
          <p:cNvSpPr>
            <a:spLocks noGrp="1"/>
          </p:cNvSpPr>
          <p:nvPr>
            <p:ph type="sldNum" sz="quarter" idx="12"/>
          </p:nvPr>
        </p:nvSpPr>
        <p:spPr/>
        <p:txBody>
          <a:bodyPr/>
          <a:lstStyle/>
          <a:p>
            <a:fld id="{675F8F08-688A-4EE7-B6B6-E3435BB47A49}" type="slidenum">
              <a:rPr lang="nb-NO" smtClean="0">
                <a:solidFill>
                  <a:schemeClr val="tx1"/>
                </a:solidFill>
              </a:rPr>
              <a:t>6</a:t>
            </a:fld>
            <a:endParaRPr lang="nb-NO">
              <a:solidFill>
                <a:schemeClr val="tx1"/>
              </a:solidFill>
            </a:endParaRPr>
          </a:p>
        </p:txBody>
      </p:sp>
    </p:spTree>
    <p:extLst>
      <p:ext uri="{BB962C8B-B14F-4D97-AF65-F5344CB8AC3E}">
        <p14:creationId xmlns:p14="http://schemas.microsoft.com/office/powerpoint/2010/main" val="1588170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EDAEAE-B078-4A0B-8EA0-17941FB6068C}"/>
              </a:ext>
            </a:extLst>
          </p:cNvPr>
          <p:cNvSpPr txBox="1">
            <a:spLocks/>
          </p:cNvSpPr>
          <p:nvPr/>
        </p:nvSpPr>
        <p:spPr>
          <a:xfrm>
            <a:off x="838200" y="670681"/>
            <a:ext cx="10515600" cy="585782"/>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b-NO" b="1" dirty="0" err="1">
                <a:solidFill>
                  <a:srgbClr val="FF0000"/>
                </a:solidFill>
              </a:rPr>
              <a:t>Selection</a:t>
            </a:r>
            <a:r>
              <a:rPr lang="nb-NO" b="1" dirty="0">
                <a:solidFill>
                  <a:srgbClr val="FF0000"/>
                </a:solidFill>
              </a:rPr>
              <a:t> </a:t>
            </a:r>
            <a:r>
              <a:rPr lang="nb-NO" b="1" dirty="0" err="1">
                <a:solidFill>
                  <a:srgbClr val="FF0000"/>
                </a:solidFill>
              </a:rPr>
              <a:t>of</a:t>
            </a:r>
            <a:r>
              <a:rPr lang="nb-NO" b="1" dirty="0">
                <a:solidFill>
                  <a:srgbClr val="FF0000"/>
                </a:solidFill>
              </a:rPr>
              <a:t> </a:t>
            </a:r>
            <a:r>
              <a:rPr lang="nb-NO" b="1" dirty="0" err="1">
                <a:solidFill>
                  <a:srgbClr val="FF0000"/>
                </a:solidFill>
              </a:rPr>
              <a:t>the</a:t>
            </a:r>
            <a:r>
              <a:rPr lang="nb-NO" b="1" dirty="0">
                <a:solidFill>
                  <a:srgbClr val="FF0000"/>
                </a:solidFill>
              </a:rPr>
              <a:t> best </a:t>
            </a:r>
            <a:r>
              <a:rPr lang="nb-NO" b="1" dirty="0" err="1">
                <a:solidFill>
                  <a:srgbClr val="FF0000"/>
                </a:solidFill>
              </a:rPr>
              <a:t>natural</a:t>
            </a:r>
            <a:r>
              <a:rPr lang="nb-NO" b="1" dirty="0">
                <a:solidFill>
                  <a:srgbClr val="FF0000"/>
                </a:solidFill>
              </a:rPr>
              <a:t> cooling </a:t>
            </a:r>
            <a:r>
              <a:rPr lang="nb-NO" b="1" dirty="0" err="1">
                <a:solidFill>
                  <a:srgbClr val="FF0000"/>
                </a:solidFill>
              </a:rPr>
              <a:t>choice</a:t>
            </a:r>
            <a:r>
              <a:rPr lang="nb-NO" b="1" dirty="0">
                <a:solidFill>
                  <a:srgbClr val="FF0000"/>
                </a:solidFill>
              </a:rPr>
              <a:t> in HEP</a:t>
            </a:r>
          </a:p>
        </p:txBody>
      </p:sp>
      <p:pic>
        <p:nvPicPr>
          <p:cNvPr id="5" name="Picture 2" descr="EP-DT">
            <a:extLst>
              <a:ext uri="{FF2B5EF4-FFF2-40B4-BE49-F238E27FC236}">
                <a16:creationId xmlns:a16="http://schemas.microsoft.com/office/drawing/2014/main" id="{6BBF87BD-A5C3-4686-8279-317742BD4C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0BD6F4CA-FB25-4A31-8318-62E0335F3B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Chart, histogram&#10;&#10;Description automatically generated">
            <a:extLst>
              <a:ext uri="{FF2B5EF4-FFF2-40B4-BE49-F238E27FC236}">
                <a16:creationId xmlns:a16="http://schemas.microsoft.com/office/drawing/2014/main" id="{36B28F1F-CCAA-4A34-8858-B41846BC7927}"/>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4868" y="1615778"/>
            <a:ext cx="5454681" cy="3856506"/>
          </a:xfrm>
          <a:prstGeom prst="rect">
            <a:avLst/>
          </a:prstGeom>
          <a:noFill/>
        </p:spPr>
      </p:pic>
      <p:sp>
        <p:nvSpPr>
          <p:cNvPr id="9" name="TextBox 8">
            <a:extLst>
              <a:ext uri="{FF2B5EF4-FFF2-40B4-BE49-F238E27FC236}">
                <a16:creationId xmlns:a16="http://schemas.microsoft.com/office/drawing/2014/main" id="{99FA1555-7452-45FA-8EDA-702EA03D8C77}"/>
              </a:ext>
            </a:extLst>
          </p:cNvPr>
          <p:cNvSpPr txBox="1"/>
          <p:nvPr/>
        </p:nvSpPr>
        <p:spPr>
          <a:xfrm>
            <a:off x="19184" y="5547051"/>
            <a:ext cx="5820365" cy="646331"/>
          </a:xfrm>
          <a:prstGeom prst="rect">
            <a:avLst/>
          </a:prstGeom>
          <a:noFill/>
        </p:spPr>
        <p:txBody>
          <a:bodyPr wrap="square" rtlCol="0">
            <a:spAutoFit/>
          </a:bodyPr>
          <a:lstStyle/>
          <a:p>
            <a:pPr algn="ctr"/>
            <a:r>
              <a:rPr lang="nb-NO" dirty="0" err="1"/>
              <a:t>Length</a:t>
            </a:r>
            <a:r>
              <a:rPr lang="nb-NO" dirty="0"/>
              <a:t> = 2 [m]; Q = 200 [W] ; </a:t>
            </a:r>
            <a:r>
              <a:rPr lang="nb-NO" dirty="0" err="1"/>
              <a:t>Vapor</a:t>
            </a:r>
            <a:r>
              <a:rPr lang="nb-NO" dirty="0"/>
              <a:t> </a:t>
            </a:r>
            <a:r>
              <a:rPr lang="nb-NO" dirty="0" err="1"/>
              <a:t>quality</a:t>
            </a:r>
            <a:r>
              <a:rPr lang="nb-NO" dirty="0"/>
              <a:t> </a:t>
            </a:r>
            <a:r>
              <a:rPr lang="nb-NO" dirty="0" err="1"/>
              <a:t>change</a:t>
            </a:r>
            <a:r>
              <a:rPr lang="nb-NO" dirty="0"/>
              <a:t> = 0-35%; T = -80 [°C]</a:t>
            </a:r>
          </a:p>
        </p:txBody>
      </p:sp>
      <p:sp>
        <p:nvSpPr>
          <p:cNvPr id="3" name="Oval 2">
            <a:extLst>
              <a:ext uri="{FF2B5EF4-FFF2-40B4-BE49-F238E27FC236}">
                <a16:creationId xmlns:a16="http://schemas.microsoft.com/office/drawing/2014/main" id="{7EC69D2D-FF6A-4347-A175-AB9C98FA3EE3}"/>
              </a:ext>
            </a:extLst>
          </p:cNvPr>
          <p:cNvSpPr/>
          <p:nvPr/>
        </p:nvSpPr>
        <p:spPr>
          <a:xfrm>
            <a:off x="3695307" y="1742368"/>
            <a:ext cx="2073897" cy="265541"/>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0" name="TextBox 9">
            <a:extLst>
              <a:ext uri="{FF2B5EF4-FFF2-40B4-BE49-F238E27FC236}">
                <a16:creationId xmlns:a16="http://schemas.microsoft.com/office/drawing/2014/main" id="{0E7B6E9B-05E4-4F99-B6F8-ACF9D2698884}"/>
              </a:ext>
            </a:extLst>
          </p:cNvPr>
          <p:cNvSpPr txBox="1"/>
          <p:nvPr/>
        </p:nvSpPr>
        <p:spPr>
          <a:xfrm>
            <a:off x="5839549" y="1219625"/>
            <a:ext cx="6352451" cy="5262979"/>
          </a:xfrm>
          <a:prstGeom prst="rect">
            <a:avLst/>
          </a:prstGeom>
          <a:noFill/>
        </p:spPr>
        <p:txBody>
          <a:bodyPr wrap="square" rtlCol="0">
            <a:spAutoFit/>
          </a:bodyPr>
          <a:lstStyle/>
          <a:p>
            <a:pPr marL="285750" indent="-285750" algn="just">
              <a:buFont typeface="Arial" panose="020B0604020202020204" pitchFamily="34" charset="0"/>
              <a:buChar char="•"/>
            </a:pPr>
            <a:r>
              <a:rPr lang="nb-NO" sz="1600" dirty="0" err="1"/>
              <a:t>Larger</a:t>
            </a:r>
            <a:r>
              <a:rPr lang="nb-NO" sz="1600" dirty="0"/>
              <a:t> diameters </a:t>
            </a:r>
            <a:r>
              <a:rPr lang="nb-NO" sz="1600" dirty="0" err="1"/>
              <a:t>unaccepatble</a:t>
            </a:r>
            <a:r>
              <a:rPr lang="nb-NO" sz="1600" dirty="0"/>
              <a:t> for </a:t>
            </a:r>
            <a:r>
              <a:rPr lang="nb-NO" sz="1600" dirty="0" err="1"/>
              <a:t>low-mass</a:t>
            </a:r>
            <a:r>
              <a:rPr lang="nb-NO" sz="1600" dirty="0"/>
              <a:t> </a:t>
            </a:r>
            <a:r>
              <a:rPr lang="nb-NO" sz="1600" dirty="0" err="1"/>
              <a:t>detector</a:t>
            </a:r>
            <a:r>
              <a:rPr lang="nb-NO" sz="1600" dirty="0"/>
              <a:t> design</a:t>
            </a:r>
          </a:p>
          <a:p>
            <a:pPr algn="just"/>
            <a:endParaRPr lang="nb-NO" sz="1600" u="sng" dirty="0"/>
          </a:p>
          <a:p>
            <a:pPr marL="285750" indent="-285750" algn="just">
              <a:buFont typeface="Arial" panose="020B0604020202020204" pitchFamily="34" charset="0"/>
              <a:buChar char="•"/>
            </a:pPr>
            <a:r>
              <a:rPr lang="en-US" sz="1600" dirty="0"/>
              <a:t>High pressure fluids are less sensitive to pressure changes, which is beneficial for stable temperature systems</a:t>
            </a: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r>
              <a:rPr lang="nb-NO" sz="1600" dirty="0" err="1">
                <a:sym typeface="Wingdings" panose="05000000000000000000" pitchFamily="2" charset="2"/>
              </a:rPr>
              <a:t>Clausius-Clapeyron</a:t>
            </a:r>
            <a:r>
              <a:rPr lang="nb-NO" sz="1600" dirty="0">
                <a:sym typeface="Wingdings" panose="05000000000000000000" pitchFamily="2" charset="2"/>
              </a:rPr>
              <a:t> </a:t>
            </a: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r>
              <a:rPr lang="nb-NO" sz="1600" dirty="0">
                <a:sym typeface="Wingdings" panose="05000000000000000000" pitchFamily="2" charset="2"/>
              </a:rPr>
              <a:t>Pressure losses </a:t>
            </a:r>
            <a:r>
              <a:rPr lang="nb-NO" sz="1600" dirty="0" err="1">
                <a:sym typeface="Wingdings" panose="05000000000000000000" pitchFamily="2" charset="2"/>
              </a:rPr>
              <a:t>acceptable</a:t>
            </a:r>
            <a:r>
              <a:rPr lang="nb-NO" sz="1600" dirty="0">
                <a:sym typeface="Wingdings" panose="05000000000000000000" pitchFamily="2" charset="2"/>
              </a:rPr>
              <a:t> (for same DT) for Krypton up to 7 times </a:t>
            </a:r>
            <a:r>
              <a:rPr lang="nb-NO" sz="1600" dirty="0" err="1">
                <a:sym typeface="Wingdings" panose="05000000000000000000" pitchFamily="2" charset="2"/>
              </a:rPr>
              <a:t>those</a:t>
            </a:r>
            <a:r>
              <a:rPr lang="nb-NO" sz="1600" dirty="0">
                <a:sym typeface="Wingdings" panose="05000000000000000000" pitchFamily="2" charset="2"/>
              </a:rPr>
              <a:t> </a:t>
            </a:r>
            <a:r>
              <a:rPr lang="nb-NO" sz="1600" dirty="0" err="1">
                <a:sym typeface="Wingdings" panose="05000000000000000000" pitchFamily="2" charset="2"/>
              </a:rPr>
              <a:t>occuring</a:t>
            </a:r>
            <a:r>
              <a:rPr lang="nb-NO" sz="1600" dirty="0">
                <a:sym typeface="Wingdings" panose="05000000000000000000" pitchFamily="2" charset="2"/>
              </a:rPr>
              <a:t> </a:t>
            </a:r>
            <a:r>
              <a:rPr lang="nb-NO" sz="1600" dirty="0" err="1">
                <a:sym typeface="Wingdings" panose="05000000000000000000" pitchFamily="2" charset="2"/>
              </a:rPr>
              <a:t>with</a:t>
            </a:r>
            <a:r>
              <a:rPr lang="nb-NO" sz="1600" dirty="0">
                <a:sym typeface="Wingdings" panose="05000000000000000000" pitchFamily="2" charset="2"/>
              </a:rPr>
              <a:t> Xenon, HCs or N</a:t>
            </a:r>
            <a:r>
              <a:rPr lang="nb-NO" sz="1600" baseline="-25000" dirty="0">
                <a:sym typeface="Wingdings" panose="05000000000000000000" pitchFamily="2" charset="2"/>
              </a:rPr>
              <a:t>2</a:t>
            </a:r>
            <a:r>
              <a:rPr lang="nb-NO" sz="1600" dirty="0">
                <a:sym typeface="Wingdings" panose="05000000000000000000" pitchFamily="2" charset="2"/>
              </a:rPr>
              <a:t>O</a:t>
            </a:r>
          </a:p>
          <a:p>
            <a:pPr marL="285750" indent="-285750" algn="just">
              <a:buFont typeface="Arial" panose="020B0604020202020204" pitchFamily="34" charset="0"/>
              <a:buChar char="•"/>
            </a:pPr>
            <a:endParaRPr lang="nb-NO" sz="1600" dirty="0">
              <a:sym typeface="Wingdings" panose="05000000000000000000" pitchFamily="2" charset="2"/>
            </a:endParaRPr>
          </a:p>
          <a:p>
            <a:pPr marL="285750" indent="-285750" algn="just">
              <a:buFont typeface="Arial" panose="020B0604020202020204" pitchFamily="34" charset="0"/>
              <a:buChar char="•"/>
            </a:pPr>
            <a:r>
              <a:rPr lang="nb-NO" sz="1600" u="sng" dirty="0" err="1">
                <a:sym typeface="Wingdings" panose="05000000000000000000" pitchFamily="2" charset="2"/>
              </a:rPr>
              <a:t>Larger</a:t>
            </a:r>
            <a:r>
              <a:rPr lang="nb-NO" sz="1600" u="sng" dirty="0">
                <a:sym typeface="Wingdings" panose="05000000000000000000" pitchFamily="2" charset="2"/>
              </a:rPr>
              <a:t> DP </a:t>
            </a:r>
            <a:r>
              <a:rPr lang="nb-NO" sz="1600" u="sng" dirty="0" err="1">
                <a:sym typeface="Wingdings" panose="05000000000000000000" pitchFamily="2" charset="2"/>
              </a:rPr>
              <a:t>are</a:t>
            </a:r>
            <a:r>
              <a:rPr lang="nb-NO" sz="1600" u="sng" dirty="0">
                <a:sym typeface="Wingdings" panose="05000000000000000000" pitchFamily="2" charset="2"/>
              </a:rPr>
              <a:t> </a:t>
            </a:r>
            <a:r>
              <a:rPr lang="nb-NO" sz="1600" u="sng" dirty="0" err="1">
                <a:sym typeface="Wingdings" panose="05000000000000000000" pitchFamily="2" charset="2"/>
              </a:rPr>
              <a:t>acceptable</a:t>
            </a:r>
            <a:r>
              <a:rPr lang="nb-NO" sz="1600" u="sng" dirty="0">
                <a:sym typeface="Wingdings" panose="05000000000000000000" pitchFamily="2" charset="2"/>
              </a:rPr>
              <a:t> </a:t>
            </a:r>
            <a:r>
              <a:rPr lang="nb-NO" sz="1600" u="sng" dirty="0" err="1">
                <a:sym typeface="Wingdings" panose="05000000000000000000" pitchFamily="2" charset="2"/>
              </a:rPr>
              <a:t>with</a:t>
            </a:r>
            <a:r>
              <a:rPr lang="nb-NO" sz="1600" u="sng" dirty="0">
                <a:sym typeface="Wingdings" panose="05000000000000000000" pitchFamily="2" charset="2"/>
              </a:rPr>
              <a:t> Krypton, </a:t>
            </a:r>
            <a:r>
              <a:rPr lang="nb-NO" sz="1600" u="sng" dirty="0" err="1">
                <a:sym typeface="Wingdings" panose="05000000000000000000" pitchFamily="2" charset="2"/>
              </a:rPr>
              <a:t>resulting</a:t>
            </a:r>
            <a:r>
              <a:rPr lang="nb-NO" sz="1600" u="sng" dirty="0">
                <a:sym typeface="Wingdings" panose="05000000000000000000" pitchFamily="2" charset="2"/>
              </a:rPr>
              <a:t> in </a:t>
            </a:r>
            <a:r>
              <a:rPr lang="nb-NO" sz="1600" u="sng" dirty="0" err="1">
                <a:sym typeface="Wingdings" panose="05000000000000000000" pitchFamily="2" charset="2"/>
              </a:rPr>
              <a:t>higher</a:t>
            </a:r>
            <a:r>
              <a:rPr lang="nb-NO" sz="1600" u="sng" dirty="0">
                <a:sym typeface="Wingdings" panose="05000000000000000000" pitchFamily="2" charset="2"/>
              </a:rPr>
              <a:t> </a:t>
            </a:r>
            <a:r>
              <a:rPr lang="nb-NO" sz="1600" u="sng" dirty="0" err="1">
                <a:sym typeface="Wingdings" panose="05000000000000000000" pitchFamily="2" charset="2"/>
              </a:rPr>
              <a:t>velocities</a:t>
            </a:r>
            <a:r>
              <a:rPr lang="nb-NO" sz="1600" u="sng" dirty="0">
                <a:sym typeface="Wingdings" panose="05000000000000000000" pitchFamily="2" charset="2"/>
              </a:rPr>
              <a:t> in </a:t>
            </a:r>
            <a:r>
              <a:rPr lang="nb-NO" sz="1600" u="sng" dirty="0" err="1">
                <a:sym typeface="Wingdings" panose="05000000000000000000" pitchFamily="2" charset="2"/>
              </a:rPr>
              <a:t>the</a:t>
            </a:r>
            <a:r>
              <a:rPr lang="nb-NO" sz="1600" u="sng" dirty="0">
                <a:sym typeface="Wingdings" panose="05000000000000000000" pitchFamily="2" charset="2"/>
              </a:rPr>
              <a:t> evaporator and </a:t>
            </a:r>
            <a:r>
              <a:rPr lang="nb-NO" sz="1600" u="sng" dirty="0" err="1">
                <a:sym typeface="Wingdings" panose="05000000000000000000" pitchFamily="2" charset="2"/>
              </a:rPr>
              <a:t>thus</a:t>
            </a:r>
            <a:r>
              <a:rPr lang="nb-NO" sz="1600" u="sng" dirty="0">
                <a:sym typeface="Wingdings" panose="05000000000000000000" pitchFamily="2" charset="2"/>
              </a:rPr>
              <a:t> </a:t>
            </a:r>
            <a:r>
              <a:rPr lang="nb-NO" sz="1600" u="sng" dirty="0" err="1">
                <a:sym typeface="Wingdings" panose="05000000000000000000" pitchFamily="2" charset="2"/>
              </a:rPr>
              <a:t>better</a:t>
            </a:r>
            <a:r>
              <a:rPr lang="nb-NO" sz="1600" u="sng" dirty="0">
                <a:sym typeface="Wingdings" panose="05000000000000000000" pitchFamily="2" charset="2"/>
              </a:rPr>
              <a:t> HTC </a:t>
            </a:r>
            <a:endParaRPr lang="nb-NO" sz="1600" dirty="0">
              <a:sym typeface="Wingdings" panose="05000000000000000000" pitchFamily="2" charset="2"/>
            </a:endParaRPr>
          </a:p>
          <a:p>
            <a:pPr marL="285750" indent="-285750" algn="just">
              <a:buFont typeface="Arial" panose="020B0604020202020204" pitchFamily="34" charset="0"/>
              <a:buChar char="•"/>
            </a:pPr>
            <a:r>
              <a:rPr lang="nb-NO" sz="1600" b="1" u="sng" dirty="0"/>
              <a:t>Krypton as </a:t>
            </a:r>
            <a:r>
              <a:rPr lang="nb-NO" sz="1600" b="1" u="sng" dirty="0" err="1"/>
              <a:t>the</a:t>
            </a:r>
            <a:r>
              <a:rPr lang="nb-NO" sz="1600" b="1" u="sng" dirty="0"/>
              <a:t> most </a:t>
            </a:r>
            <a:r>
              <a:rPr lang="nb-NO" sz="1600" b="1" u="sng" dirty="0" err="1"/>
              <a:t>promising</a:t>
            </a:r>
            <a:r>
              <a:rPr lang="nb-NO" sz="1600" b="1" u="sng" dirty="0"/>
              <a:t> </a:t>
            </a:r>
            <a:r>
              <a:rPr lang="nb-NO" sz="1600" b="1" u="sng" dirty="0" err="1"/>
              <a:t>coolant</a:t>
            </a:r>
            <a:r>
              <a:rPr lang="nb-NO" sz="1600" b="1" u="sng" dirty="0"/>
              <a:t> for </a:t>
            </a:r>
            <a:r>
              <a:rPr lang="nb-NO" sz="1600" b="1" u="sng" dirty="0" err="1"/>
              <a:t>the</a:t>
            </a:r>
            <a:r>
              <a:rPr lang="nb-NO" sz="1600" b="1" u="sng" dirty="0"/>
              <a:t> </a:t>
            </a:r>
            <a:r>
              <a:rPr lang="nb-NO" sz="1600" b="1" u="sng" dirty="0" err="1"/>
              <a:t>future</a:t>
            </a:r>
            <a:r>
              <a:rPr lang="nb-NO" sz="1600" b="1" u="sng" dirty="0"/>
              <a:t> in HEP</a:t>
            </a:r>
          </a:p>
          <a:p>
            <a:pPr algn="just"/>
            <a:endParaRPr lang="nb-NO" sz="1600" dirty="0"/>
          </a:p>
        </p:txBody>
      </p:sp>
      <p:pic>
        <p:nvPicPr>
          <p:cNvPr id="7" name="Picture 6">
            <a:extLst>
              <a:ext uri="{FF2B5EF4-FFF2-40B4-BE49-F238E27FC236}">
                <a16:creationId xmlns:a16="http://schemas.microsoft.com/office/drawing/2014/main" id="{9580BAA1-45A0-434C-AF72-870B59C600E4}"/>
              </a:ext>
            </a:extLst>
          </p:cNvPr>
          <p:cNvPicPr>
            <a:picLocks noChangeAspect="1"/>
          </p:cNvPicPr>
          <p:nvPr/>
        </p:nvPicPr>
        <p:blipFill>
          <a:blip r:embed="rId5"/>
          <a:stretch>
            <a:fillRect/>
          </a:stretch>
        </p:blipFill>
        <p:spPr>
          <a:xfrm>
            <a:off x="7903983" y="2417033"/>
            <a:ext cx="1381419" cy="651014"/>
          </a:xfrm>
          <a:prstGeom prst="rect">
            <a:avLst/>
          </a:prstGeom>
        </p:spPr>
      </p:pic>
      <p:graphicFrame>
        <p:nvGraphicFramePr>
          <p:cNvPr id="2" name="Table 10">
            <a:extLst>
              <a:ext uri="{FF2B5EF4-FFF2-40B4-BE49-F238E27FC236}">
                <a16:creationId xmlns:a16="http://schemas.microsoft.com/office/drawing/2014/main" id="{91243C05-7848-42FE-A2E7-A5CADCFE95A5}"/>
              </a:ext>
            </a:extLst>
          </p:cNvPr>
          <p:cNvGraphicFramePr>
            <a:graphicFrameLocks noGrp="1"/>
          </p:cNvGraphicFramePr>
          <p:nvPr>
            <p:extLst>
              <p:ext uri="{D42A27DB-BD31-4B8C-83A1-F6EECF244321}">
                <p14:modId xmlns:p14="http://schemas.microsoft.com/office/powerpoint/2010/main" val="3938609127"/>
              </p:ext>
            </p:extLst>
          </p:nvPr>
        </p:nvGraphicFramePr>
        <p:xfrm>
          <a:off x="5996813" y="3014278"/>
          <a:ext cx="6037922" cy="1463040"/>
        </p:xfrm>
        <a:graphic>
          <a:graphicData uri="http://schemas.openxmlformats.org/drawingml/2006/table">
            <a:tbl>
              <a:tblPr firstRow="1" bandRow="1">
                <a:tableStyleId>{5940675A-B579-460E-94D1-54222C63F5DA}</a:tableStyleId>
              </a:tblPr>
              <a:tblGrid>
                <a:gridCol w="694613">
                  <a:extLst>
                    <a:ext uri="{9D8B030D-6E8A-4147-A177-3AD203B41FA5}">
                      <a16:colId xmlns:a16="http://schemas.microsoft.com/office/drawing/2014/main" val="1128270693"/>
                    </a:ext>
                  </a:extLst>
                </a:gridCol>
                <a:gridCol w="901667">
                  <a:extLst>
                    <a:ext uri="{9D8B030D-6E8A-4147-A177-3AD203B41FA5}">
                      <a16:colId xmlns:a16="http://schemas.microsoft.com/office/drawing/2014/main" val="2026843393"/>
                    </a:ext>
                  </a:extLst>
                </a:gridCol>
                <a:gridCol w="1068727">
                  <a:extLst>
                    <a:ext uri="{9D8B030D-6E8A-4147-A177-3AD203B41FA5}">
                      <a16:colId xmlns:a16="http://schemas.microsoft.com/office/drawing/2014/main" val="3473780034"/>
                    </a:ext>
                  </a:extLst>
                </a:gridCol>
                <a:gridCol w="1134179">
                  <a:extLst>
                    <a:ext uri="{9D8B030D-6E8A-4147-A177-3AD203B41FA5}">
                      <a16:colId xmlns:a16="http://schemas.microsoft.com/office/drawing/2014/main" val="3626501850"/>
                    </a:ext>
                  </a:extLst>
                </a:gridCol>
                <a:gridCol w="1114955">
                  <a:extLst>
                    <a:ext uri="{9D8B030D-6E8A-4147-A177-3AD203B41FA5}">
                      <a16:colId xmlns:a16="http://schemas.microsoft.com/office/drawing/2014/main" val="2459827426"/>
                    </a:ext>
                  </a:extLst>
                </a:gridCol>
                <a:gridCol w="1123781">
                  <a:extLst>
                    <a:ext uri="{9D8B030D-6E8A-4147-A177-3AD203B41FA5}">
                      <a16:colId xmlns:a16="http://schemas.microsoft.com/office/drawing/2014/main" val="3312628433"/>
                    </a:ext>
                  </a:extLst>
                </a:gridCol>
              </a:tblGrid>
              <a:tr h="345257">
                <a:tc>
                  <a:txBody>
                    <a:bodyPr/>
                    <a:lstStyle/>
                    <a:p>
                      <a:pPr algn="ctr"/>
                      <a:r>
                        <a:rPr lang="nb-NO" dirty="0"/>
                        <a:t>T</a:t>
                      </a:r>
                    </a:p>
                  </a:txBody>
                  <a:tcPr anchor="ctr"/>
                </a:tc>
                <a:tc>
                  <a:txBody>
                    <a:bodyPr/>
                    <a:lstStyle/>
                    <a:p>
                      <a:pPr algn="ctr"/>
                      <a:r>
                        <a:rPr lang="nb-NO" dirty="0"/>
                        <a:t>Xenon</a:t>
                      </a:r>
                    </a:p>
                  </a:txBody>
                  <a:tcPr anchor="ctr"/>
                </a:tc>
                <a:tc>
                  <a:txBody>
                    <a:bodyPr/>
                    <a:lstStyle/>
                    <a:p>
                      <a:pPr algn="ctr"/>
                      <a:r>
                        <a:rPr lang="nb-NO" dirty="0"/>
                        <a:t>N</a:t>
                      </a:r>
                      <a:r>
                        <a:rPr lang="nb-NO" baseline="-25000" dirty="0"/>
                        <a:t>2</a:t>
                      </a:r>
                      <a:r>
                        <a:rPr lang="nb-NO" dirty="0"/>
                        <a:t>O</a:t>
                      </a:r>
                    </a:p>
                  </a:txBody>
                  <a:tcPr anchor="ctr"/>
                </a:tc>
                <a:tc>
                  <a:txBody>
                    <a:bodyPr/>
                    <a:lstStyle/>
                    <a:p>
                      <a:pPr algn="ctr"/>
                      <a:r>
                        <a:rPr lang="nb-NO" dirty="0" err="1"/>
                        <a:t>Ethane</a:t>
                      </a:r>
                      <a:endParaRPr lang="nb-NO" dirty="0"/>
                    </a:p>
                  </a:txBody>
                  <a:tcPr anchor="ctr"/>
                </a:tc>
                <a:tc>
                  <a:txBody>
                    <a:bodyPr/>
                    <a:lstStyle/>
                    <a:p>
                      <a:pPr algn="ctr"/>
                      <a:r>
                        <a:rPr lang="nb-NO" dirty="0" err="1"/>
                        <a:t>Ethylene</a:t>
                      </a:r>
                      <a:endParaRPr lang="nb-NO" dirty="0"/>
                    </a:p>
                  </a:txBody>
                  <a:tcPr anchor="ctr"/>
                </a:tc>
                <a:tc>
                  <a:txBody>
                    <a:bodyPr/>
                    <a:lstStyle/>
                    <a:p>
                      <a:pPr algn="ctr"/>
                      <a:r>
                        <a:rPr lang="nb-NO" dirty="0"/>
                        <a:t>Krypton</a:t>
                      </a:r>
                    </a:p>
                  </a:txBody>
                  <a:tcPr anchor="ctr"/>
                </a:tc>
                <a:extLst>
                  <a:ext uri="{0D108BD9-81ED-4DB2-BD59-A6C34878D82A}">
                    <a16:rowId xmlns:a16="http://schemas.microsoft.com/office/drawing/2014/main" val="507277530"/>
                  </a:ext>
                </a:extLst>
              </a:tr>
              <a:tr h="345257">
                <a:tc>
                  <a:txBody>
                    <a:bodyPr/>
                    <a:lstStyle/>
                    <a:p>
                      <a:pPr algn="ctr"/>
                      <a:r>
                        <a:rPr lang="nb-NO" dirty="0"/>
                        <a:t>[°C]</a:t>
                      </a:r>
                    </a:p>
                  </a:txBody>
                  <a:tcPr anchor="ctr"/>
                </a:tc>
                <a:tc gridSpan="5">
                  <a:txBody>
                    <a:bodyPr/>
                    <a:lstStyle/>
                    <a:p>
                      <a:pPr algn="ctr"/>
                      <a:r>
                        <a:rPr lang="nb-NO" dirty="0"/>
                        <a:t>[K/</a:t>
                      </a:r>
                      <a:r>
                        <a:rPr lang="nb-NO" dirty="0" err="1"/>
                        <a:t>Pa</a:t>
                      </a:r>
                      <a:r>
                        <a:rPr lang="nb-NO" dirty="0"/>
                        <a:t>]</a:t>
                      </a:r>
                    </a:p>
                  </a:txBody>
                  <a:tcPr anchor="ctr"/>
                </a:tc>
                <a:tc hMerge="1">
                  <a:txBody>
                    <a:bodyPr/>
                    <a:lstStyle/>
                    <a:p>
                      <a:endParaRPr lang="nb-NO"/>
                    </a:p>
                  </a:txBody>
                  <a:tcPr/>
                </a:tc>
                <a:tc hMerge="1">
                  <a:txBody>
                    <a:bodyPr/>
                    <a:lstStyle/>
                    <a:p>
                      <a:pPr algn="ctr"/>
                      <a:endParaRPr lang="nb-NO" dirty="0"/>
                    </a:p>
                  </a:txBody>
                  <a:tcPr anchor="ctr"/>
                </a:tc>
                <a:tc hMerge="1">
                  <a:txBody>
                    <a:bodyPr/>
                    <a:lstStyle/>
                    <a:p>
                      <a:pPr algn="ctr"/>
                      <a:endParaRPr lang="nb-NO"/>
                    </a:p>
                  </a:txBody>
                  <a:tcPr anchor="ctr"/>
                </a:tc>
                <a:tc hMerge="1">
                  <a:txBody>
                    <a:bodyPr/>
                    <a:lstStyle/>
                    <a:p>
                      <a:pPr algn="ctr"/>
                      <a:endParaRPr lang="nb-NO" dirty="0"/>
                    </a:p>
                  </a:txBody>
                  <a:tcPr anchor="ctr"/>
                </a:tc>
                <a:extLst>
                  <a:ext uri="{0D108BD9-81ED-4DB2-BD59-A6C34878D82A}">
                    <a16:rowId xmlns:a16="http://schemas.microsoft.com/office/drawing/2014/main" val="1763741179"/>
                  </a:ext>
                </a:extLst>
              </a:tr>
              <a:tr h="345257">
                <a:tc>
                  <a:txBody>
                    <a:bodyPr/>
                    <a:lstStyle/>
                    <a:p>
                      <a:pPr algn="ctr"/>
                      <a:r>
                        <a:rPr lang="nb-NO" dirty="0"/>
                        <a:t>-70</a:t>
                      </a:r>
                    </a:p>
                  </a:txBody>
                  <a:tcPr anchor="ctr"/>
                </a:tc>
                <a:tc>
                  <a:txBody>
                    <a:bodyPr/>
                    <a:lstStyle/>
                    <a:p>
                      <a:pPr algn="ctr"/>
                      <a:r>
                        <a:rPr lang="nb-NO" dirty="0"/>
                        <a:t>6.12e-5</a:t>
                      </a:r>
                    </a:p>
                  </a:txBody>
                  <a:tcPr anchor="ctr"/>
                </a:tc>
                <a:tc>
                  <a:txBody>
                    <a:bodyPr/>
                    <a:lstStyle/>
                    <a:p>
                      <a:pPr algn="ctr"/>
                      <a:r>
                        <a:rPr lang="nb-NO"/>
                        <a:t>1.13e-4</a:t>
                      </a:r>
                      <a:endParaRPr lang="nb-NO" dirty="0"/>
                    </a:p>
                  </a:txBody>
                  <a:tcPr anchor="ctr"/>
                </a:tc>
                <a:tc>
                  <a:txBody>
                    <a:bodyPr/>
                    <a:lstStyle/>
                    <a:p>
                      <a:pPr algn="ctr"/>
                      <a:r>
                        <a:rPr lang="nb-NO" dirty="0"/>
                        <a:t>1.3e-4</a:t>
                      </a:r>
                    </a:p>
                  </a:txBody>
                  <a:tcPr anchor="ctr"/>
                </a:tc>
                <a:tc>
                  <a:txBody>
                    <a:bodyPr/>
                    <a:lstStyle/>
                    <a:p>
                      <a:pPr algn="ctr"/>
                      <a:r>
                        <a:rPr lang="nb-NO" dirty="0"/>
                        <a:t>6.65e-5</a:t>
                      </a:r>
                    </a:p>
                  </a:txBody>
                  <a:tcPr anchor="ctr"/>
                </a:tc>
                <a:tc>
                  <a:txBody>
                    <a:bodyPr/>
                    <a:lstStyle/>
                    <a:p>
                      <a:pPr algn="ctr"/>
                      <a:r>
                        <a:rPr lang="nb-NO" dirty="0"/>
                        <a:t>9.47e-6</a:t>
                      </a:r>
                    </a:p>
                  </a:txBody>
                  <a:tcPr anchor="ctr"/>
                </a:tc>
                <a:extLst>
                  <a:ext uri="{0D108BD9-81ED-4DB2-BD59-A6C34878D82A}">
                    <a16:rowId xmlns:a16="http://schemas.microsoft.com/office/drawing/2014/main" val="1199252934"/>
                  </a:ext>
                </a:extLst>
              </a:tr>
              <a:tr h="345257">
                <a:tc>
                  <a:txBody>
                    <a:bodyPr/>
                    <a:lstStyle/>
                    <a:p>
                      <a:pPr algn="ctr"/>
                      <a:r>
                        <a:rPr lang="nb-NO" dirty="0"/>
                        <a:t>-80</a:t>
                      </a:r>
                    </a:p>
                  </a:txBody>
                  <a:tcPr anchor="ctr"/>
                </a:tc>
                <a:tc>
                  <a:txBody>
                    <a:bodyPr/>
                    <a:lstStyle/>
                    <a:p>
                      <a:pPr algn="ctr"/>
                      <a:r>
                        <a:rPr lang="nb-NO" dirty="0"/>
                        <a:t>4.59e-5</a:t>
                      </a:r>
                    </a:p>
                  </a:txBody>
                  <a:tcPr anchor="ctr"/>
                </a:tc>
                <a:tc>
                  <a:txBody>
                    <a:bodyPr/>
                    <a:lstStyle/>
                    <a:p>
                      <a:pPr algn="ctr"/>
                      <a:r>
                        <a:rPr lang="nb-NO" dirty="0"/>
                        <a:t>7.63e-5</a:t>
                      </a:r>
                    </a:p>
                  </a:txBody>
                  <a:tcPr anchor="ctr"/>
                </a:tc>
                <a:tc>
                  <a:txBody>
                    <a:bodyPr/>
                    <a:lstStyle/>
                    <a:p>
                      <a:pPr algn="ctr"/>
                      <a:r>
                        <a:rPr lang="nb-NO" dirty="0"/>
                        <a:t>9.14e-5</a:t>
                      </a:r>
                    </a:p>
                  </a:txBody>
                  <a:tcPr anchor="ctr"/>
                </a:tc>
                <a:tc>
                  <a:txBody>
                    <a:bodyPr/>
                    <a:lstStyle/>
                    <a:p>
                      <a:pPr algn="ctr"/>
                      <a:r>
                        <a:rPr lang="nb-NO" dirty="0"/>
                        <a:t>4.87e-5</a:t>
                      </a:r>
                    </a:p>
                  </a:txBody>
                  <a:tcPr anchor="ctr"/>
                </a:tc>
                <a:tc>
                  <a:txBody>
                    <a:bodyPr/>
                    <a:lstStyle/>
                    <a:p>
                      <a:pPr algn="ctr"/>
                      <a:r>
                        <a:rPr lang="nb-NO" dirty="0"/>
                        <a:t>7.55e-6</a:t>
                      </a:r>
                    </a:p>
                  </a:txBody>
                  <a:tcPr anchor="ctr"/>
                </a:tc>
                <a:extLst>
                  <a:ext uri="{0D108BD9-81ED-4DB2-BD59-A6C34878D82A}">
                    <a16:rowId xmlns:a16="http://schemas.microsoft.com/office/drawing/2014/main" val="3077917878"/>
                  </a:ext>
                </a:extLst>
              </a:tr>
            </a:tbl>
          </a:graphicData>
        </a:graphic>
      </p:graphicFrame>
      <p:sp>
        <p:nvSpPr>
          <p:cNvPr id="11" name="Oval 10">
            <a:extLst>
              <a:ext uri="{FF2B5EF4-FFF2-40B4-BE49-F238E27FC236}">
                <a16:creationId xmlns:a16="http://schemas.microsoft.com/office/drawing/2014/main" id="{DA66336C-F569-4D5B-A6FA-89EBD4FD14E4}"/>
              </a:ext>
            </a:extLst>
          </p:cNvPr>
          <p:cNvSpPr/>
          <p:nvPr/>
        </p:nvSpPr>
        <p:spPr>
          <a:xfrm>
            <a:off x="11034607" y="3657599"/>
            <a:ext cx="915171" cy="893807"/>
          </a:xfrm>
          <a:prstGeom prst="ellipse">
            <a:avLst/>
          </a:prstGeom>
          <a:noFill/>
          <a:ln w="28575">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b-NO"/>
          </a:p>
        </p:txBody>
      </p:sp>
      <p:sp>
        <p:nvSpPr>
          <p:cNvPr id="13" name="TextBox 12">
            <a:extLst>
              <a:ext uri="{FF2B5EF4-FFF2-40B4-BE49-F238E27FC236}">
                <a16:creationId xmlns:a16="http://schemas.microsoft.com/office/drawing/2014/main" id="{553946AF-CA14-430E-B301-2857A2FCBA63}"/>
              </a:ext>
            </a:extLst>
          </p:cNvPr>
          <p:cNvSpPr txBox="1"/>
          <p:nvPr/>
        </p:nvSpPr>
        <p:spPr>
          <a:xfrm>
            <a:off x="32052" y="1331230"/>
            <a:ext cx="5371915" cy="307777"/>
          </a:xfrm>
          <a:prstGeom prst="rect">
            <a:avLst/>
          </a:prstGeom>
          <a:noFill/>
          <a:ln>
            <a:solidFill>
              <a:schemeClr val="tx1"/>
            </a:solidFill>
          </a:ln>
        </p:spPr>
        <p:txBody>
          <a:bodyPr wrap="square">
            <a:spAutoFit/>
          </a:bodyPr>
          <a:lstStyle/>
          <a:p>
            <a:pPr algn="ctr"/>
            <a:r>
              <a:rPr lang="nb-NO" sz="1400" dirty="0"/>
              <a:t>Bart </a:t>
            </a:r>
            <a:r>
              <a:rPr lang="nb-NO" sz="1400" dirty="0" err="1"/>
              <a:t>presentation</a:t>
            </a:r>
            <a:r>
              <a:rPr lang="nb-NO" sz="1400" dirty="0"/>
              <a:t> Cornell,2019: https://indico.cern.ch/event/7758</a:t>
            </a:r>
          </a:p>
        </p:txBody>
      </p:sp>
      <p:sp>
        <p:nvSpPr>
          <p:cNvPr id="17" name="Date Placeholder 16">
            <a:extLst>
              <a:ext uri="{FF2B5EF4-FFF2-40B4-BE49-F238E27FC236}">
                <a16:creationId xmlns:a16="http://schemas.microsoft.com/office/drawing/2014/main" id="{E47F4CDC-36A3-4CDE-82D5-4F7E89211263}"/>
              </a:ext>
            </a:extLst>
          </p:cNvPr>
          <p:cNvSpPr>
            <a:spLocks noGrp="1"/>
          </p:cNvSpPr>
          <p:nvPr>
            <p:ph type="dt" sz="half" idx="10"/>
          </p:nvPr>
        </p:nvSpPr>
        <p:spPr/>
        <p:txBody>
          <a:bodyPr/>
          <a:lstStyle/>
          <a:p>
            <a:r>
              <a:rPr lang="nb-NO" dirty="0">
                <a:solidFill>
                  <a:schemeClr val="tx1"/>
                </a:solidFill>
              </a:rPr>
              <a:t>10.06.2022</a:t>
            </a:r>
          </a:p>
        </p:txBody>
      </p:sp>
      <p:sp>
        <p:nvSpPr>
          <p:cNvPr id="18" name="Footer Placeholder 17">
            <a:extLst>
              <a:ext uri="{FF2B5EF4-FFF2-40B4-BE49-F238E27FC236}">
                <a16:creationId xmlns:a16="http://schemas.microsoft.com/office/drawing/2014/main" id="{4553A287-DAB0-40F0-87DC-07292E43E259}"/>
              </a:ext>
            </a:extLst>
          </p:cNvPr>
          <p:cNvSpPr>
            <a:spLocks noGrp="1"/>
          </p:cNvSpPr>
          <p:nvPr>
            <p:ph type="ftr" sz="quarter" idx="11"/>
          </p:nvPr>
        </p:nvSpPr>
        <p:spPr/>
        <p:txBody>
          <a:bodyPr/>
          <a:lstStyle/>
          <a:p>
            <a:r>
              <a:rPr lang="nb-NO" dirty="0">
                <a:solidFill>
                  <a:schemeClr val="tx1"/>
                </a:solidFill>
              </a:rPr>
              <a:t>Luca Contiero (NTNU - CERN)</a:t>
            </a:r>
          </a:p>
        </p:txBody>
      </p:sp>
      <p:sp>
        <p:nvSpPr>
          <p:cNvPr id="19" name="Slide Number Placeholder 18">
            <a:extLst>
              <a:ext uri="{FF2B5EF4-FFF2-40B4-BE49-F238E27FC236}">
                <a16:creationId xmlns:a16="http://schemas.microsoft.com/office/drawing/2014/main" id="{BD65AC70-D681-454F-A8E1-8D56622C4B88}"/>
              </a:ext>
            </a:extLst>
          </p:cNvPr>
          <p:cNvSpPr>
            <a:spLocks noGrp="1"/>
          </p:cNvSpPr>
          <p:nvPr>
            <p:ph type="sldNum" sz="quarter" idx="12"/>
          </p:nvPr>
        </p:nvSpPr>
        <p:spPr/>
        <p:txBody>
          <a:bodyPr/>
          <a:lstStyle/>
          <a:p>
            <a:fld id="{675F8F08-688A-4EE7-B6B6-E3435BB47A49}" type="slidenum">
              <a:rPr lang="nb-NO" smtClean="0">
                <a:solidFill>
                  <a:schemeClr val="tx1"/>
                </a:solidFill>
              </a:rPr>
              <a:t>7</a:t>
            </a:fld>
            <a:endParaRPr lang="nb-NO" dirty="0">
              <a:solidFill>
                <a:schemeClr val="tx1"/>
              </a:solidFill>
            </a:endParaRPr>
          </a:p>
        </p:txBody>
      </p:sp>
    </p:spTree>
    <p:extLst>
      <p:ext uri="{BB962C8B-B14F-4D97-AF65-F5344CB8AC3E}">
        <p14:creationId xmlns:p14="http://schemas.microsoft.com/office/powerpoint/2010/main" val="3583728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EDAEAE-B078-4A0B-8EA0-17941FB6068C}"/>
              </a:ext>
            </a:extLst>
          </p:cNvPr>
          <p:cNvSpPr txBox="1">
            <a:spLocks/>
          </p:cNvSpPr>
          <p:nvPr/>
        </p:nvSpPr>
        <p:spPr>
          <a:xfrm>
            <a:off x="838199" y="595914"/>
            <a:ext cx="11086707" cy="7296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b-NO" sz="4100" b="1" dirty="0" err="1">
                <a:solidFill>
                  <a:srgbClr val="FF0000"/>
                </a:solidFill>
              </a:rPr>
              <a:t>What</a:t>
            </a:r>
            <a:r>
              <a:rPr lang="nb-NO" sz="4100" b="1" dirty="0">
                <a:solidFill>
                  <a:srgbClr val="FF0000"/>
                </a:solidFill>
              </a:rPr>
              <a:t> </a:t>
            </a:r>
            <a:r>
              <a:rPr lang="nb-NO" sz="4100" b="1" dirty="0" err="1">
                <a:solidFill>
                  <a:srgbClr val="FF0000"/>
                </a:solidFill>
              </a:rPr>
              <a:t>about</a:t>
            </a:r>
            <a:r>
              <a:rPr lang="nb-NO" sz="4100" b="1" dirty="0">
                <a:solidFill>
                  <a:srgbClr val="FF0000"/>
                </a:solidFill>
              </a:rPr>
              <a:t> </a:t>
            </a:r>
            <a:r>
              <a:rPr lang="nb-NO" sz="4100" b="1" dirty="0" err="1">
                <a:solidFill>
                  <a:srgbClr val="FF0000"/>
                </a:solidFill>
              </a:rPr>
              <a:t>the</a:t>
            </a:r>
            <a:r>
              <a:rPr lang="nb-NO" sz="4100" b="1" dirty="0">
                <a:solidFill>
                  <a:srgbClr val="FF0000"/>
                </a:solidFill>
              </a:rPr>
              <a:t> support </a:t>
            </a:r>
            <a:r>
              <a:rPr lang="nb-NO" sz="4100" b="1" dirty="0" err="1">
                <a:solidFill>
                  <a:srgbClr val="FF0000"/>
                </a:solidFill>
              </a:rPr>
              <a:t>structure</a:t>
            </a:r>
            <a:r>
              <a:rPr lang="nb-NO" sz="4100" b="1" dirty="0">
                <a:solidFill>
                  <a:srgbClr val="FF0000"/>
                </a:solidFill>
              </a:rPr>
              <a:t> </a:t>
            </a:r>
            <a:r>
              <a:rPr lang="nb-NO" sz="4100" b="1" dirty="0" err="1">
                <a:solidFill>
                  <a:srgbClr val="FF0000"/>
                </a:solidFill>
              </a:rPr>
              <a:t>around</a:t>
            </a:r>
            <a:r>
              <a:rPr lang="nb-NO" sz="4100" b="1" dirty="0">
                <a:solidFill>
                  <a:srgbClr val="FF0000"/>
                </a:solidFill>
              </a:rPr>
              <a:t> </a:t>
            </a:r>
            <a:r>
              <a:rPr lang="nb-NO" sz="4100" b="1" dirty="0" err="1">
                <a:solidFill>
                  <a:srgbClr val="FF0000"/>
                </a:solidFill>
              </a:rPr>
              <a:t>the</a:t>
            </a:r>
            <a:r>
              <a:rPr lang="nb-NO" sz="4100" b="1" dirty="0">
                <a:solidFill>
                  <a:srgbClr val="FF0000"/>
                </a:solidFill>
              </a:rPr>
              <a:t> tube ?</a:t>
            </a:r>
          </a:p>
        </p:txBody>
      </p:sp>
      <p:pic>
        <p:nvPicPr>
          <p:cNvPr id="5" name="Picture 2" descr="EP-DT">
            <a:extLst>
              <a:ext uri="{FF2B5EF4-FFF2-40B4-BE49-F238E27FC236}">
                <a16:creationId xmlns:a16="http://schemas.microsoft.com/office/drawing/2014/main" id="{6BBF87BD-A5C3-4686-8279-317742BD4C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0BD6F4CA-FB25-4A31-8318-62E0335F3B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95152D9-067B-47A3-BA81-47D8F5CEA562}"/>
              </a:ext>
            </a:extLst>
          </p:cNvPr>
          <p:cNvSpPr txBox="1"/>
          <p:nvPr/>
        </p:nvSpPr>
        <p:spPr>
          <a:xfrm>
            <a:off x="117035" y="1432874"/>
            <a:ext cx="11807871" cy="1200329"/>
          </a:xfrm>
          <a:prstGeom prst="rect">
            <a:avLst/>
          </a:prstGeom>
          <a:noFill/>
        </p:spPr>
        <p:txBody>
          <a:bodyPr wrap="square" rtlCol="0">
            <a:spAutoFit/>
          </a:bodyPr>
          <a:lstStyle/>
          <a:p>
            <a:r>
              <a:rPr lang="nb-NO" dirty="0"/>
              <a:t>The </a:t>
            </a:r>
            <a:r>
              <a:rPr lang="nb-NO" dirty="0" err="1"/>
              <a:t>study</a:t>
            </a:r>
            <a:r>
              <a:rPr lang="nb-NO" dirty="0"/>
              <a:t> </a:t>
            </a:r>
            <a:r>
              <a:rPr lang="nb-NO" dirty="0" err="1"/>
              <a:t>of</a:t>
            </a:r>
            <a:r>
              <a:rPr lang="nb-NO" dirty="0"/>
              <a:t> </a:t>
            </a:r>
            <a:r>
              <a:rPr lang="nb-NO" dirty="0" err="1"/>
              <a:t>the</a:t>
            </a:r>
            <a:r>
              <a:rPr lang="nb-NO" dirty="0"/>
              <a:t> overall </a:t>
            </a:r>
            <a:r>
              <a:rPr lang="nb-NO" dirty="0" err="1"/>
              <a:t>performance</a:t>
            </a:r>
            <a:r>
              <a:rPr lang="nb-NO" dirty="0"/>
              <a:t> </a:t>
            </a:r>
            <a:r>
              <a:rPr lang="nb-NO" dirty="0" err="1"/>
              <a:t>of</a:t>
            </a:r>
            <a:r>
              <a:rPr lang="nb-NO" dirty="0"/>
              <a:t> </a:t>
            </a:r>
            <a:r>
              <a:rPr lang="nb-NO" dirty="0" err="1"/>
              <a:t>the</a:t>
            </a:r>
            <a:r>
              <a:rPr lang="nb-NO" dirty="0"/>
              <a:t> </a:t>
            </a:r>
            <a:r>
              <a:rPr lang="nb-NO" dirty="0" err="1"/>
              <a:t>thermal</a:t>
            </a:r>
            <a:r>
              <a:rPr lang="nb-NO" dirty="0"/>
              <a:t> system </a:t>
            </a:r>
            <a:r>
              <a:rPr lang="nb-NO" dirty="0" err="1"/>
              <a:t>would</a:t>
            </a:r>
            <a:r>
              <a:rPr lang="nb-NO" dirty="0"/>
              <a:t> </a:t>
            </a:r>
            <a:r>
              <a:rPr lang="nb-NO" dirty="0" err="1"/>
              <a:t>require</a:t>
            </a:r>
            <a:r>
              <a:rPr lang="nb-NO" dirty="0"/>
              <a:t> to </a:t>
            </a:r>
            <a:r>
              <a:rPr lang="nb-NO" dirty="0" err="1"/>
              <a:t>consider</a:t>
            </a:r>
            <a:r>
              <a:rPr lang="nb-NO" dirty="0"/>
              <a:t> </a:t>
            </a:r>
            <a:r>
              <a:rPr lang="nb-NO" dirty="0" err="1"/>
              <a:t>the</a:t>
            </a:r>
            <a:r>
              <a:rPr lang="nb-NO" dirty="0"/>
              <a:t> </a:t>
            </a:r>
            <a:r>
              <a:rPr lang="nb-NO" dirty="0" err="1"/>
              <a:t>structure</a:t>
            </a:r>
            <a:r>
              <a:rPr lang="nb-NO" dirty="0"/>
              <a:t> </a:t>
            </a:r>
            <a:r>
              <a:rPr lang="nb-NO" dirty="0" err="1"/>
              <a:t>around</a:t>
            </a:r>
            <a:r>
              <a:rPr lang="nb-NO" dirty="0"/>
              <a:t> </a:t>
            </a:r>
            <a:r>
              <a:rPr lang="nb-NO" dirty="0" err="1"/>
              <a:t>the</a:t>
            </a:r>
            <a:r>
              <a:rPr lang="nb-NO" dirty="0"/>
              <a:t> cooling pipe:</a:t>
            </a:r>
          </a:p>
          <a:p>
            <a:pPr marL="342900" indent="-342900">
              <a:buFont typeface="+mj-lt"/>
              <a:buAutoNum type="arabicPeriod"/>
            </a:pPr>
            <a:r>
              <a:rPr lang="nb-NO" dirty="0"/>
              <a:t>Heat transfer and pressure drops in </a:t>
            </a:r>
            <a:r>
              <a:rPr lang="nb-NO" dirty="0" err="1"/>
              <a:t>the</a:t>
            </a:r>
            <a:r>
              <a:rPr lang="nb-NO" dirty="0"/>
              <a:t> evaporator (pipe) </a:t>
            </a:r>
            <a:r>
              <a:rPr lang="nb-NO" dirty="0">
                <a:sym typeface="Wingdings" panose="05000000000000000000" pitchFamily="2" charset="2"/>
              </a:rPr>
              <a:t> VHTC</a:t>
            </a:r>
          </a:p>
          <a:p>
            <a:pPr marL="342900" indent="-342900">
              <a:buFont typeface="+mj-lt"/>
              <a:buAutoNum type="arabicPeriod"/>
            </a:pPr>
            <a:r>
              <a:rPr lang="nb-NO" dirty="0" err="1">
                <a:sym typeface="Wingdings" panose="05000000000000000000" pitchFamily="2" charset="2"/>
              </a:rPr>
              <a:t>Conductive</a:t>
            </a:r>
            <a:r>
              <a:rPr lang="nb-NO" dirty="0">
                <a:sym typeface="Wingdings" panose="05000000000000000000" pitchFamily="2" charset="2"/>
              </a:rPr>
              <a:t> </a:t>
            </a:r>
            <a:r>
              <a:rPr lang="nb-NO" dirty="0" err="1">
                <a:sym typeface="Wingdings" panose="05000000000000000000" pitchFamily="2" charset="2"/>
              </a:rPr>
              <a:t>mechanism</a:t>
            </a:r>
            <a:r>
              <a:rPr lang="nb-NO" dirty="0">
                <a:sym typeface="Wingdings" panose="05000000000000000000" pitchFamily="2" charset="2"/>
              </a:rPr>
              <a:t> </a:t>
            </a:r>
            <a:r>
              <a:rPr lang="nb-NO" dirty="0" err="1">
                <a:sym typeface="Wingdings" panose="05000000000000000000" pitchFamily="2" charset="2"/>
              </a:rPr>
              <a:t>across</a:t>
            </a:r>
            <a:r>
              <a:rPr lang="nb-NO" dirty="0">
                <a:sym typeface="Wingdings" panose="05000000000000000000" pitchFamily="2" charset="2"/>
              </a:rPr>
              <a:t> </a:t>
            </a:r>
            <a:r>
              <a:rPr lang="nb-NO" dirty="0" err="1">
                <a:sym typeface="Wingdings" panose="05000000000000000000" pitchFamily="2" charset="2"/>
              </a:rPr>
              <a:t>the</a:t>
            </a:r>
            <a:r>
              <a:rPr lang="nb-NO" dirty="0">
                <a:sym typeface="Wingdings" panose="05000000000000000000" pitchFamily="2" charset="2"/>
              </a:rPr>
              <a:t> support </a:t>
            </a:r>
            <a:r>
              <a:rPr lang="nb-NO" dirty="0" err="1">
                <a:sym typeface="Wingdings" panose="05000000000000000000" pitchFamily="2" charset="2"/>
              </a:rPr>
              <a:t>structure</a:t>
            </a:r>
            <a:endParaRPr lang="nb-NO" dirty="0">
              <a:sym typeface="Wingdings" panose="05000000000000000000" pitchFamily="2" charset="2"/>
            </a:endParaRPr>
          </a:p>
          <a:p>
            <a:pPr marL="342900" indent="-342900">
              <a:buFont typeface="+mj-lt"/>
              <a:buAutoNum type="arabicPeriod"/>
            </a:pPr>
            <a:endParaRPr lang="nb-NO" dirty="0">
              <a:sym typeface="Wingdings" panose="05000000000000000000" pitchFamily="2" charset="2"/>
            </a:endParaRPr>
          </a:p>
        </p:txBody>
      </p:sp>
      <p:pic>
        <p:nvPicPr>
          <p:cNvPr id="7" name="Picture 6">
            <a:extLst>
              <a:ext uri="{FF2B5EF4-FFF2-40B4-BE49-F238E27FC236}">
                <a16:creationId xmlns:a16="http://schemas.microsoft.com/office/drawing/2014/main" id="{37CC240A-DC81-42FB-966A-49418F676A21}"/>
              </a:ext>
            </a:extLst>
          </p:cNvPr>
          <p:cNvPicPr>
            <a:picLocks noChangeAspect="1"/>
          </p:cNvPicPr>
          <p:nvPr/>
        </p:nvPicPr>
        <p:blipFill>
          <a:blip r:embed="rId4"/>
          <a:stretch>
            <a:fillRect/>
          </a:stretch>
        </p:blipFill>
        <p:spPr>
          <a:xfrm>
            <a:off x="912199" y="2478698"/>
            <a:ext cx="4018453" cy="3655141"/>
          </a:xfrm>
          <a:prstGeom prst="rect">
            <a:avLst/>
          </a:prstGeom>
        </p:spPr>
      </p:pic>
      <p:cxnSp>
        <p:nvCxnSpPr>
          <p:cNvPr id="8" name="Straight Arrow Connector 7">
            <a:extLst>
              <a:ext uri="{FF2B5EF4-FFF2-40B4-BE49-F238E27FC236}">
                <a16:creationId xmlns:a16="http://schemas.microsoft.com/office/drawing/2014/main" id="{26F0C5B2-9634-4C09-AB23-754E17998286}"/>
              </a:ext>
            </a:extLst>
          </p:cNvPr>
          <p:cNvCxnSpPr>
            <a:cxnSpLocks/>
          </p:cNvCxnSpPr>
          <p:nvPr/>
        </p:nvCxnSpPr>
        <p:spPr>
          <a:xfrm>
            <a:off x="1143760" y="2945267"/>
            <a:ext cx="554620" cy="53388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Straight Arrow Connector 8">
            <a:extLst>
              <a:ext uri="{FF2B5EF4-FFF2-40B4-BE49-F238E27FC236}">
                <a16:creationId xmlns:a16="http://schemas.microsoft.com/office/drawing/2014/main" id="{DEB21F47-D353-4DE0-ADE0-F4BE35B5BC8D}"/>
              </a:ext>
            </a:extLst>
          </p:cNvPr>
          <p:cNvCxnSpPr>
            <a:cxnSpLocks/>
          </p:cNvCxnSpPr>
          <p:nvPr/>
        </p:nvCxnSpPr>
        <p:spPr>
          <a:xfrm flipV="1">
            <a:off x="912199" y="4673227"/>
            <a:ext cx="1148863" cy="113420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23E67EC1-C0F2-4B10-AE7C-22AF1AFDC623}"/>
              </a:ext>
            </a:extLst>
          </p:cNvPr>
          <p:cNvCxnSpPr>
            <a:cxnSpLocks/>
          </p:cNvCxnSpPr>
          <p:nvPr/>
        </p:nvCxnSpPr>
        <p:spPr>
          <a:xfrm flipH="1" flipV="1">
            <a:off x="3481754" y="4818457"/>
            <a:ext cx="769735" cy="98897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E6E21707-1085-40F0-B436-0A6F3E3A5B94}"/>
              </a:ext>
            </a:extLst>
          </p:cNvPr>
          <p:cNvCxnSpPr>
            <a:cxnSpLocks/>
          </p:cNvCxnSpPr>
          <p:nvPr/>
        </p:nvCxnSpPr>
        <p:spPr>
          <a:xfrm flipH="1">
            <a:off x="3176833" y="2837812"/>
            <a:ext cx="1234911" cy="131423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858EA751-2E91-4C37-A008-CA1CF13209C0}"/>
              </a:ext>
            </a:extLst>
          </p:cNvPr>
          <p:cNvSpPr txBox="1"/>
          <p:nvPr/>
        </p:nvSpPr>
        <p:spPr>
          <a:xfrm>
            <a:off x="182662" y="2511507"/>
            <a:ext cx="1148864" cy="646331"/>
          </a:xfrm>
          <a:prstGeom prst="rect">
            <a:avLst/>
          </a:prstGeom>
          <a:noFill/>
        </p:spPr>
        <p:txBody>
          <a:bodyPr wrap="square" rtlCol="0">
            <a:spAutoFit/>
          </a:bodyPr>
          <a:lstStyle/>
          <a:p>
            <a:pPr algn="ctr"/>
            <a:r>
              <a:rPr lang="nb-NO" dirty="0" err="1"/>
              <a:t>Carbon</a:t>
            </a:r>
            <a:r>
              <a:rPr lang="nb-NO" dirty="0"/>
              <a:t> </a:t>
            </a:r>
            <a:r>
              <a:rPr lang="nb-NO" dirty="0" err="1"/>
              <a:t>foam</a:t>
            </a:r>
            <a:endParaRPr lang="nb-NO" dirty="0"/>
          </a:p>
        </p:txBody>
      </p:sp>
      <p:sp>
        <p:nvSpPr>
          <p:cNvPr id="13" name="TextBox 12">
            <a:extLst>
              <a:ext uri="{FF2B5EF4-FFF2-40B4-BE49-F238E27FC236}">
                <a16:creationId xmlns:a16="http://schemas.microsoft.com/office/drawing/2014/main" id="{59B5E2C6-1FDE-401B-A5EE-3525B1F70B7B}"/>
              </a:ext>
            </a:extLst>
          </p:cNvPr>
          <p:cNvSpPr txBox="1"/>
          <p:nvPr/>
        </p:nvSpPr>
        <p:spPr>
          <a:xfrm>
            <a:off x="345739" y="5634827"/>
            <a:ext cx="640372" cy="369332"/>
          </a:xfrm>
          <a:prstGeom prst="rect">
            <a:avLst/>
          </a:prstGeom>
          <a:noFill/>
        </p:spPr>
        <p:txBody>
          <a:bodyPr wrap="square" rtlCol="0">
            <a:spAutoFit/>
          </a:bodyPr>
          <a:lstStyle/>
          <a:p>
            <a:r>
              <a:rPr lang="nb-NO" dirty="0" err="1"/>
              <a:t>Glue</a:t>
            </a:r>
            <a:endParaRPr lang="nb-NO" dirty="0"/>
          </a:p>
        </p:txBody>
      </p:sp>
      <p:sp>
        <p:nvSpPr>
          <p:cNvPr id="14" name="TextBox 13">
            <a:extLst>
              <a:ext uri="{FF2B5EF4-FFF2-40B4-BE49-F238E27FC236}">
                <a16:creationId xmlns:a16="http://schemas.microsoft.com/office/drawing/2014/main" id="{C2041DA5-9FB9-4DD1-92EE-8DBD10451F86}"/>
              </a:ext>
            </a:extLst>
          </p:cNvPr>
          <p:cNvSpPr txBox="1"/>
          <p:nvPr/>
        </p:nvSpPr>
        <p:spPr>
          <a:xfrm>
            <a:off x="4242496" y="5557849"/>
            <a:ext cx="1185494" cy="646331"/>
          </a:xfrm>
          <a:prstGeom prst="rect">
            <a:avLst/>
          </a:prstGeom>
          <a:noFill/>
        </p:spPr>
        <p:txBody>
          <a:bodyPr wrap="square" rtlCol="0">
            <a:spAutoFit/>
          </a:bodyPr>
          <a:lstStyle/>
          <a:p>
            <a:pPr algn="ctr"/>
            <a:r>
              <a:rPr lang="nb-NO" dirty="0" err="1"/>
              <a:t>Titanium</a:t>
            </a:r>
            <a:r>
              <a:rPr lang="nb-NO" dirty="0"/>
              <a:t> </a:t>
            </a:r>
            <a:r>
              <a:rPr lang="nb-NO" dirty="0" err="1"/>
              <a:t>wall</a:t>
            </a:r>
            <a:endParaRPr lang="nb-NO" dirty="0"/>
          </a:p>
        </p:txBody>
      </p:sp>
      <p:graphicFrame>
        <p:nvGraphicFramePr>
          <p:cNvPr id="16" name="Table 21">
            <a:extLst>
              <a:ext uri="{FF2B5EF4-FFF2-40B4-BE49-F238E27FC236}">
                <a16:creationId xmlns:a16="http://schemas.microsoft.com/office/drawing/2014/main" id="{DBF699A9-1C1A-4A5C-B5C5-3E2491D2159E}"/>
              </a:ext>
            </a:extLst>
          </p:cNvPr>
          <p:cNvGraphicFramePr>
            <a:graphicFrameLocks noGrp="1"/>
          </p:cNvGraphicFramePr>
          <p:nvPr>
            <p:extLst>
              <p:ext uri="{D42A27DB-BD31-4B8C-83A1-F6EECF244321}">
                <p14:modId xmlns:p14="http://schemas.microsoft.com/office/powerpoint/2010/main" val="2803557718"/>
              </p:ext>
            </p:extLst>
          </p:nvPr>
        </p:nvGraphicFramePr>
        <p:xfrm>
          <a:off x="6561055" y="2511298"/>
          <a:ext cx="4730156" cy="3540712"/>
        </p:xfrm>
        <a:graphic>
          <a:graphicData uri="http://schemas.openxmlformats.org/drawingml/2006/table">
            <a:tbl>
              <a:tblPr firstRow="1" bandRow="1">
                <a:tableStyleId>{5940675A-B579-460E-94D1-54222C63F5DA}</a:tableStyleId>
              </a:tblPr>
              <a:tblGrid>
                <a:gridCol w="2365078">
                  <a:extLst>
                    <a:ext uri="{9D8B030D-6E8A-4147-A177-3AD203B41FA5}">
                      <a16:colId xmlns:a16="http://schemas.microsoft.com/office/drawing/2014/main" val="1058096183"/>
                    </a:ext>
                  </a:extLst>
                </a:gridCol>
                <a:gridCol w="2365078">
                  <a:extLst>
                    <a:ext uri="{9D8B030D-6E8A-4147-A177-3AD203B41FA5}">
                      <a16:colId xmlns:a16="http://schemas.microsoft.com/office/drawing/2014/main" val="3901472034"/>
                    </a:ext>
                  </a:extLst>
                </a:gridCol>
              </a:tblGrid>
              <a:tr h="442589">
                <a:tc>
                  <a:txBody>
                    <a:bodyPr/>
                    <a:lstStyle/>
                    <a:p>
                      <a:pPr algn="ctr"/>
                      <a:r>
                        <a:rPr lang="nb-NO" b="1" dirty="0"/>
                        <a:t>Parameter</a:t>
                      </a:r>
                    </a:p>
                  </a:txBody>
                  <a:tcPr anchor="ctr"/>
                </a:tc>
                <a:tc>
                  <a:txBody>
                    <a:bodyPr/>
                    <a:lstStyle/>
                    <a:p>
                      <a:pPr algn="ctr"/>
                      <a:r>
                        <a:rPr lang="nb-NO" b="1" dirty="0"/>
                        <a:t>Value</a:t>
                      </a:r>
                    </a:p>
                  </a:txBody>
                  <a:tcPr anchor="ctr"/>
                </a:tc>
                <a:extLst>
                  <a:ext uri="{0D108BD9-81ED-4DB2-BD59-A6C34878D82A}">
                    <a16:rowId xmlns:a16="http://schemas.microsoft.com/office/drawing/2014/main" val="400800417"/>
                  </a:ext>
                </a:extLst>
              </a:tr>
              <a:tr h="442589">
                <a:tc>
                  <a:txBody>
                    <a:bodyPr/>
                    <a:lstStyle/>
                    <a:p>
                      <a:pPr algn="ctr"/>
                      <a:r>
                        <a:rPr lang="nb-NO" b="0" dirty="0"/>
                        <a:t>Tube </a:t>
                      </a:r>
                      <a:r>
                        <a:rPr lang="nb-NO" b="0" dirty="0" err="1"/>
                        <a:t>thickness</a:t>
                      </a:r>
                      <a:r>
                        <a:rPr lang="nb-NO" b="0" dirty="0"/>
                        <a:t> [mm]</a:t>
                      </a:r>
                    </a:p>
                  </a:txBody>
                  <a:tcPr anchor="ctr"/>
                </a:tc>
                <a:tc>
                  <a:txBody>
                    <a:bodyPr/>
                    <a:lstStyle/>
                    <a:p>
                      <a:pPr algn="ctr"/>
                      <a:r>
                        <a:rPr lang="nb-NO" dirty="0"/>
                        <a:t>0.1</a:t>
                      </a:r>
                    </a:p>
                  </a:txBody>
                  <a:tcPr anchor="ctr"/>
                </a:tc>
                <a:extLst>
                  <a:ext uri="{0D108BD9-81ED-4DB2-BD59-A6C34878D82A}">
                    <a16:rowId xmlns:a16="http://schemas.microsoft.com/office/drawing/2014/main" val="3605985183"/>
                  </a:ext>
                </a:extLst>
              </a:tr>
              <a:tr h="442589">
                <a:tc>
                  <a:txBody>
                    <a:bodyPr/>
                    <a:lstStyle/>
                    <a:p>
                      <a:pPr algn="ctr"/>
                      <a:r>
                        <a:rPr lang="el-GR" dirty="0"/>
                        <a:t>λ</a:t>
                      </a:r>
                      <a:r>
                        <a:rPr lang="nb-NO" baseline="-25000" dirty="0"/>
                        <a:t>tube </a:t>
                      </a:r>
                      <a:r>
                        <a:rPr lang="nb-NO" baseline="0" dirty="0"/>
                        <a:t>[W/m*K]</a:t>
                      </a:r>
                      <a:endParaRPr lang="nb-NO" baseline="-25000" dirty="0"/>
                    </a:p>
                  </a:txBody>
                  <a:tcPr anchor="ctr"/>
                </a:tc>
                <a:tc>
                  <a:txBody>
                    <a:bodyPr/>
                    <a:lstStyle/>
                    <a:p>
                      <a:pPr algn="ctr"/>
                      <a:r>
                        <a:rPr lang="nb-NO" dirty="0"/>
                        <a:t>7.2</a:t>
                      </a:r>
                    </a:p>
                  </a:txBody>
                  <a:tcPr anchor="ctr"/>
                </a:tc>
                <a:extLst>
                  <a:ext uri="{0D108BD9-81ED-4DB2-BD59-A6C34878D82A}">
                    <a16:rowId xmlns:a16="http://schemas.microsoft.com/office/drawing/2014/main" val="1216039964"/>
                  </a:ext>
                </a:extLst>
              </a:tr>
              <a:tr h="4425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dirty="0"/>
                        <a:t>λ</a:t>
                      </a:r>
                      <a:r>
                        <a:rPr lang="nb-NO" baseline="-25000" dirty="0" err="1"/>
                        <a:t>foam</a:t>
                      </a:r>
                      <a:r>
                        <a:rPr lang="nb-NO" baseline="-25000" dirty="0"/>
                        <a:t> </a:t>
                      </a:r>
                      <a:r>
                        <a:rPr lang="nb-NO" baseline="0" dirty="0"/>
                        <a:t>[W/m*K]</a:t>
                      </a:r>
                      <a:endParaRPr lang="nb-NO" baseline="-25000" dirty="0"/>
                    </a:p>
                  </a:txBody>
                  <a:tcPr anchor="ctr"/>
                </a:tc>
                <a:tc>
                  <a:txBody>
                    <a:bodyPr/>
                    <a:lstStyle/>
                    <a:p>
                      <a:pPr algn="ctr"/>
                      <a:r>
                        <a:rPr lang="nb-NO" dirty="0"/>
                        <a:t>35</a:t>
                      </a:r>
                    </a:p>
                  </a:txBody>
                  <a:tcPr anchor="ctr"/>
                </a:tc>
                <a:extLst>
                  <a:ext uri="{0D108BD9-81ED-4DB2-BD59-A6C34878D82A}">
                    <a16:rowId xmlns:a16="http://schemas.microsoft.com/office/drawing/2014/main" val="1994229266"/>
                  </a:ext>
                </a:extLst>
              </a:tr>
              <a:tr h="4425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dirty="0"/>
                        <a:t>λ</a:t>
                      </a:r>
                      <a:r>
                        <a:rPr lang="nb-NO" baseline="-25000" dirty="0" err="1"/>
                        <a:t>glue</a:t>
                      </a:r>
                      <a:r>
                        <a:rPr lang="nb-NO" baseline="-25000" dirty="0"/>
                        <a:t> </a:t>
                      </a:r>
                      <a:r>
                        <a:rPr lang="nb-NO" baseline="0" dirty="0"/>
                        <a:t>[W/m*K]</a:t>
                      </a:r>
                      <a:endParaRPr lang="nb-NO" baseline="-25000" dirty="0"/>
                    </a:p>
                  </a:txBody>
                  <a:tcPr anchor="ctr"/>
                </a:tc>
                <a:tc>
                  <a:txBody>
                    <a:bodyPr/>
                    <a:lstStyle/>
                    <a:p>
                      <a:pPr algn="ctr"/>
                      <a:r>
                        <a:rPr lang="nb-NO" dirty="0"/>
                        <a:t>1.02</a:t>
                      </a:r>
                    </a:p>
                  </a:txBody>
                  <a:tcPr anchor="ctr"/>
                </a:tc>
                <a:extLst>
                  <a:ext uri="{0D108BD9-81ED-4DB2-BD59-A6C34878D82A}">
                    <a16:rowId xmlns:a16="http://schemas.microsoft.com/office/drawing/2014/main" val="2396365270"/>
                  </a:ext>
                </a:extLst>
              </a:tr>
              <a:tr h="442589">
                <a:tc>
                  <a:txBody>
                    <a:bodyPr/>
                    <a:lstStyle/>
                    <a:p>
                      <a:pPr algn="ctr"/>
                      <a:r>
                        <a:rPr lang="el-GR" dirty="0"/>
                        <a:t>ρ</a:t>
                      </a:r>
                      <a:r>
                        <a:rPr lang="nb-NO" baseline="-25000" dirty="0" err="1"/>
                        <a:t>glue</a:t>
                      </a:r>
                      <a:r>
                        <a:rPr lang="nb-NO" baseline="-25000" dirty="0"/>
                        <a:t> </a:t>
                      </a:r>
                      <a:r>
                        <a:rPr lang="nb-NO" baseline="0" dirty="0"/>
                        <a:t>[kg/m</a:t>
                      </a:r>
                      <a:r>
                        <a:rPr lang="nb-NO" baseline="30000" dirty="0"/>
                        <a:t>3</a:t>
                      </a:r>
                      <a:r>
                        <a:rPr lang="nb-NO" baseline="0" dirty="0"/>
                        <a:t>]</a:t>
                      </a:r>
                      <a:endParaRPr lang="nb-NO" baseline="-25000" dirty="0"/>
                    </a:p>
                  </a:txBody>
                  <a:tcPr anchor="ctr"/>
                </a:tc>
                <a:tc>
                  <a:txBody>
                    <a:bodyPr/>
                    <a:lstStyle/>
                    <a:p>
                      <a:pPr algn="ctr"/>
                      <a:r>
                        <a:rPr lang="nb-NO" dirty="0"/>
                        <a:t>2400</a:t>
                      </a:r>
                    </a:p>
                  </a:txBody>
                  <a:tcPr anchor="ctr"/>
                </a:tc>
                <a:extLst>
                  <a:ext uri="{0D108BD9-81ED-4DB2-BD59-A6C34878D82A}">
                    <a16:rowId xmlns:a16="http://schemas.microsoft.com/office/drawing/2014/main" val="1366544294"/>
                  </a:ext>
                </a:extLst>
              </a:tr>
              <a:tr h="4425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dirty="0"/>
                        <a:t>ρ</a:t>
                      </a:r>
                      <a:r>
                        <a:rPr lang="nb-NO" baseline="-25000" dirty="0" err="1"/>
                        <a:t>foam</a:t>
                      </a:r>
                      <a:r>
                        <a:rPr lang="nb-NO" baseline="-25000" dirty="0"/>
                        <a:t> </a:t>
                      </a:r>
                      <a:r>
                        <a:rPr lang="nb-NO" baseline="0" dirty="0"/>
                        <a:t>[kg/m</a:t>
                      </a:r>
                      <a:r>
                        <a:rPr lang="nb-NO" baseline="30000" dirty="0"/>
                        <a:t>3</a:t>
                      </a:r>
                      <a:r>
                        <a:rPr lang="nb-NO" baseline="0" dirty="0"/>
                        <a:t>]</a:t>
                      </a:r>
                      <a:endParaRPr lang="nb-NO" baseline="-25000" dirty="0"/>
                    </a:p>
                  </a:txBody>
                  <a:tcPr anchor="ctr"/>
                </a:tc>
                <a:tc>
                  <a:txBody>
                    <a:bodyPr/>
                    <a:lstStyle/>
                    <a:p>
                      <a:pPr algn="ctr"/>
                      <a:r>
                        <a:rPr lang="nb-NO" dirty="0"/>
                        <a:t>200</a:t>
                      </a:r>
                    </a:p>
                  </a:txBody>
                  <a:tcPr anchor="ctr"/>
                </a:tc>
                <a:extLst>
                  <a:ext uri="{0D108BD9-81ED-4DB2-BD59-A6C34878D82A}">
                    <a16:rowId xmlns:a16="http://schemas.microsoft.com/office/drawing/2014/main" val="3500246414"/>
                  </a:ext>
                </a:extLst>
              </a:tr>
              <a:tr h="4425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l-GR" dirty="0"/>
                        <a:t>ρ</a:t>
                      </a:r>
                      <a:r>
                        <a:rPr lang="nb-NO" baseline="-25000" dirty="0"/>
                        <a:t>tube </a:t>
                      </a:r>
                      <a:r>
                        <a:rPr lang="nb-NO" baseline="0" dirty="0"/>
                        <a:t>[kg/m</a:t>
                      </a:r>
                      <a:r>
                        <a:rPr lang="nb-NO" baseline="30000" dirty="0"/>
                        <a:t>3</a:t>
                      </a:r>
                      <a:r>
                        <a:rPr lang="nb-NO" baseline="0" dirty="0"/>
                        <a:t>]</a:t>
                      </a:r>
                      <a:endParaRPr lang="nb-NO" baseline="-25000" dirty="0"/>
                    </a:p>
                  </a:txBody>
                  <a:tcPr anchor="ctr"/>
                </a:tc>
                <a:tc>
                  <a:txBody>
                    <a:bodyPr/>
                    <a:lstStyle/>
                    <a:p>
                      <a:pPr algn="ctr"/>
                      <a:r>
                        <a:rPr lang="nb-NO" dirty="0"/>
                        <a:t>4500</a:t>
                      </a:r>
                    </a:p>
                  </a:txBody>
                  <a:tcPr anchor="ctr"/>
                </a:tc>
                <a:extLst>
                  <a:ext uri="{0D108BD9-81ED-4DB2-BD59-A6C34878D82A}">
                    <a16:rowId xmlns:a16="http://schemas.microsoft.com/office/drawing/2014/main" val="2841474440"/>
                  </a:ext>
                </a:extLst>
              </a:tr>
            </a:tbl>
          </a:graphicData>
        </a:graphic>
      </p:graphicFrame>
      <p:sp>
        <p:nvSpPr>
          <p:cNvPr id="28" name="Date Placeholder 27">
            <a:extLst>
              <a:ext uri="{FF2B5EF4-FFF2-40B4-BE49-F238E27FC236}">
                <a16:creationId xmlns:a16="http://schemas.microsoft.com/office/drawing/2014/main" id="{18302E1F-D634-4BE9-9E03-46902897EB12}"/>
              </a:ext>
            </a:extLst>
          </p:cNvPr>
          <p:cNvSpPr>
            <a:spLocks noGrp="1"/>
          </p:cNvSpPr>
          <p:nvPr>
            <p:ph type="dt" sz="half" idx="10"/>
          </p:nvPr>
        </p:nvSpPr>
        <p:spPr/>
        <p:txBody>
          <a:bodyPr/>
          <a:lstStyle/>
          <a:p>
            <a:r>
              <a:rPr lang="nb-NO" dirty="0">
                <a:solidFill>
                  <a:schemeClr val="tx1"/>
                </a:solidFill>
              </a:rPr>
              <a:t>10.06.2022</a:t>
            </a:r>
          </a:p>
        </p:txBody>
      </p:sp>
      <p:sp>
        <p:nvSpPr>
          <p:cNvPr id="29" name="Footer Placeholder 28">
            <a:extLst>
              <a:ext uri="{FF2B5EF4-FFF2-40B4-BE49-F238E27FC236}">
                <a16:creationId xmlns:a16="http://schemas.microsoft.com/office/drawing/2014/main" id="{AAC83BEB-4834-44E5-A444-62B778859EBE}"/>
              </a:ext>
            </a:extLst>
          </p:cNvPr>
          <p:cNvSpPr>
            <a:spLocks noGrp="1"/>
          </p:cNvSpPr>
          <p:nvPr>
            <p:ph type="ftr" sz="quarter" idx="11"/>
          </p:nvPr>
        </p:nvSpPr>
        <p:spPr/>
        <p:txBody>
          <a:bodyPr/>
          <a:lstStyle/>
          <a:p>
            <a:r>
              <a:rPr lang="nb-NO">
                <a:solidFill>
                  <a:schemeClr val="tx1"/>
                </a:solidFill>
              </a:rPr>
              <a:t>Luca Contiero (NTNU - CERN)</a:t>
            </a:r>
          </a:p>
        </p:txBody>
      </p:sp>
      <p:sp>
        <p:nvSpPr>
          <p:cNvPr id="30" name="Slide Number Placeholder 29">
            <a:extLst>
              <a:ext uri="{FF2B5EF4-FFF2-40B4-BE49-F238E27FC236}">
                <a16:creationId xmlns:a16="http://schemas.microsoft.com/office/drawing/2014/main" id="{63182553-468C-45D0-A713-CDC0C36BFC83}"/>
              </a:ext>
            </a:extLst>
          </p:cNvPr>
          <p:cNvSpPr>
            <a:spLocks noGrp="1"/>
          </p:cNvSpPr>
          <p:nvPr>
            <p:ph type="sldNum" sz="quarter" idx="12"/>
          </p:nvPr>
        </p:nvSpPr>
        <p:spPr/>
        <p:txBody>
          <a:bodyPr/>
          <a:lstStyle/>
          <a:p>
            <a:fld id="{675F8F08-688A-4EE7-B6B6-E3435BB47A49}" type="slidenum">
              <a:rPr lang="nb-NO" smtClean="0">
                <a:solidFill>
                  <a:schemeClr val="tx1"/>
                </a:solidFill>
              </a:rPr>
              <a:t>8</a:t>
            </a:fld>
            <a:endParaRPr lang="nb-NO">
              <a:solidFill>
                <a:schemeClr val="tx1"/>
              </a:solidFill>
            </a:endParaRPr>
          </a:p>
        </p:txBody>
      </p:sp>
      <p:sp>
        <p:nvSpPr>
          <p:cNvPr id="3" name="Right Brace 2">
            <a:extLst>
              <a:ext uri="{FF2B5EF4-FFF2-40B4-BE49-F238E27FC236}">
                <a16:creationId xmlns:a16="http://schemas.microsoft.com/office/drawing/2014/main" id="{80DB24F1-03C2-475E-8F60-6B8FBDE7D6DA}"/>
              </a:ext>
            </a:extLst>
          </p:cNvPr>
          <p:cNvSpPr/>
          <p:nvPr/>
        </p:nvSpPr>
        <p:spPr>
          <a:xfrm>
            <a:off x="6825006" y="1781666"/>
            <a:ext cx="254524" cy="525023"/>
          </a:xfrm>
          <a:prstGeom prst="righ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nb-NO"/>
          </a:p>
        </p:txBody>
      </p:sp>
      <p:sp>
        <p:nvSpPr>
          <p:cNvPr id="20" name="TextBox 19">
            <a:extLst>
              <a:ext uri="{FF2B5EF4-FFF2-40B4-BE49-F238E27FC236}">
                <a16:creationId xmlns:a16="http://schemas.microsoft.com/office/drawing/2014/main" id="{511464A4-3418-4E76-AB21-55DA9A6E60D5}"/>
              </a:ext>
            </a:extLst>
          </p:cNvPr>
          <p:cNvSpPr txBox="1"/>
          <p:nvPr/>
        </p:nvSpPr>
        <p:spPr>
          <a:xfrm>
            <a:off x="7079530" y="1819739"/>
            <a:ext cx="2520899" cy="646331"/>
          </a:xfrm>
          <a:prstGeom prst="rect">
            <a:avLst/>
          </a:prstGeom>
          <a:noFill/>
        </p:spPr>
        <p:txBody>
          <a:bodyPr wrap="square" rtlCol="0">
            <a:spAutoFit/>
          </a:bodyPr>
          <a:lstStyle/>
          <a:p>
            <a:r>
              <a:rPr lang="nb-NO" dirty="0" err="1"/>
              <a:t>Fixed</a:t>
            </a:r>
            <a:r>
              <a:rPr lang="nb-NO" dirty="0"/>
              <a:t> </a:t>
            </a:r>
            <a:r>
              <a:rPr lang="nb-NO" dirty="0" err="1"/>
              <a:t>controlled</a:t>
            </a:r>
            <a:r>
              <a:rPr lang="nb-NO" dirty="0"/>
              <a:t> </a:t>
            </a:r>
            <a:r>
              <a:rPr lang="nb-NO" dirty="0" err="1"/>
              <a:t>volume</a:t>
            </a:r>
            <a:endParaRPr lang="nb-NO" dirty="0">
              <a:sym typeface="Wingdings" panose="05000000000000000000" pitchFamily="2" charset="2"/>
            </a:endParaRPr>
          </a:p>
          <a:p>
            <a:pPr marL="342900" indent="-342900">
              <a:buFont typeface="+mj-lt"/>
              <a:buAutoNum type="arabicPeriod"/>
            </a:pPr>
            <a:endParaRPr lang="nb-NO" dirty="0">
              <a:sym typeface="Wingdings" panose="05000000000000000000" pitchFamily="2" charset="2"/>
            </a:endParaRPr>
          </a:p>
        </p:txBody>
      </p:sp>
      <p:sp>
        <p:nvSpPr>
          <p:cNvPr id="21" name="TextBox 20">
            <a:extLst>
              <a:ext uri="{FF2B5EF4-FFF2-40B4-BE49-F238E27FC236}">
                <a16:creationId xmlns:a16="http://schemas.microsoft.com/office/drawing/2014/main" id="{62C37C3C-6A80-4DBC-B9CF-B38D72106B2B}"/>
              </a:ext>
            </a:extLst>
          </p:cNvPr>
          <p:cNvSpPr txBox="1"/>
          <p:nvPr/>
        </p:nvSpPr>
        <p:spPr>
          <a:xfrm>
            <a:off x="4279126" y="2462207"/>
            <a:ext cx="1148864" cy="369332"/>
          </a:xfrm>
          <a:prstGeom prst="rect">
            <a:avLst/>
          </a:prstGeom>
          <a:noFill/>
        </p:spPr>
        <p:txBody>
          <a:bodyPr wrap="square" rtlCol="0">
            <a:spAutoFit/>
          </a:bodyPr>
          <a:lstStyle/>
          <a:p>
            <a:pPr algn="ctr"/>
            <a:r>
              <a:rPr lang="nb-NO" dirty="0"/>
              <a:t>Fluid</a:t>
            </a:r>
          </a:p>
        </p:txBody>
      </p:sp>
    </p:spTree>
    <p:extLst>
      <p:ext uri="{BB962C8B-B14F-4D97-AF65-F5344CB8AC3E}">
        <p14:creationId xmlns:p14="http://schemas.microsoft.com/office/powerpoint/2010/main" val="30418775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0EDAEAE-B078-4A0B-8EA0-17941FB6068C}"/>
              </a:ext>
            </a:extLst>
          </p:cNvPr>
          <p:cNvSpPr txBox="1">
            <a:spLocks/>
          </p:cNvSpPr>
          <p:nvPr/>
        </p:nvSpPr>
        <p:spPr>
          <a:xfrm>
            <a:off x="838199" y="595914"/>
            <a:ext cx="11086707" cy="7296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nb-NO" sz="4100" b="1" dirty="0">
                <a:solidFill>
                  <a:srgbClr val="FF0000"/>
                </a:solidFill>
              </a:rPr>
              <a:t>Overall heat transfer for </a:t>
            </a:r>
            <a:r>
              <a:rPr lang="nb-NO" sz="4100" b="1" dirty="0" err="1">
                <a:solidFill>
                  <a:srgbClr val="FF0000"/>
                </a:solidFill>
              </a:rPr>
              <a:t>the</a:t>
            </a:r>
            <a:r>
              <a:rPr lang="nb-NO" sz="4100" b="1" dirty="0">
                <a:solidFill>
                  <a:srgbClr val="FF0000"/>
                </a:solidFill>
              </a:rPr>
              <a:t> full </a:t>
            </a:r>
            <a:r>
              <a:rPr lang="nb-NO" sz="4100" b="1" dirty="0" err="1">
                <a:solidFill>
                  <a:srgbClr val="FF0000"/>
                </a:solidFill>
              </a:rPr>
              <a:t>picture</a:t>
            </a:r>
            <a:endParaRPr lang="nb-NO" sz="4100" b="1" dirty="0">
              <a:solidFill>
                <a:srgbClr val="FF0000"/>
              </a:solidFill>
            </a:endParaRPr>
          </a:p>
        </p:txBody>
      </p:sp>
      <p:pic>
        <p:nvPicPr>
          <p:cNvPr id="5" name="Picture 2" descr="EP-DT">
            <a:extLst>
              <a:ext uri="{FF2B5EF4-FFF2-40B4-BE49-F238E27FC236}">
                <a16:creationId xmlns:a16="http://schemas.microsoft.com/office/drawing/2014/main" id="{6BBF87BD-A5C3-4686-8279-317742BD4C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10771005" y="-708046"/>
            <a:ext cx="487660" cy="212026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0BD6F4CA-FB25-4A31-8318-62E0335F3B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035" y="-1"/>
            <a:ext cx="1306554" cy="725864"/>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Diagram&#10;&#10;Description automatically generated">
            <a:extLst>
              <a:ext uri="{FF2B5EF4-FFF2-40B4-BE49-F238E27FC236}">
                <a16:creationId xmlns:a16="http://schemas.microsoft.com/office/drawing/2014/main" id="{7BE0AEE9-BDF4-416C-BE3B-BA691996D6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07153" y="1367151"/>
            <a:ext cx="4827568" cy="1469313"/>
          </a:xfrm>
          <a:prstGeom prst="rect">
            <a:avLst/>
          </a:prstGeom>
        </p:spPr>
      </p:pic>
      <p:sp>
        <p:nvSpPr>
          <p:cNvPr id="3" name="TextBox 2">
            <a:extLst>
              <a:ext uri="{FF2B5EF4-FFF2-40B4-BE49-F238E27FC236}">
                <a16:creationId xmlns:a16="http://schemas.microsoft.com/office/drawing/2014/main" id="{DE29BA53-7D1F-43A5-9B91-11F1520D6868}"/>
              </a:ext>
            </a:extLst>
          </p:cNvPr>
          <p:cNvSpPr txBox="1"/>
          <p:nvPr/>
        </p:nvSpPr>
        <p:spPr>
          <a:xfrm>
            <a:off x="117035" y="1527142"/>
            <a:ext cx="5689876" cy="1200329"/>
          </a:xfrm>
          <a:prstGeom prst="rect">
            <a:avLst/>
          </a:prstGeom>
          <a:noFill/>
        </p:spPr>
        <p:txBody>
          <a:bodyPr wrap="square" rtlCol="0">
            <a:spAutoFit/>
          </a:bodyPr>
          <a:lstStyle/>
          <a:p>
            <a:pPr marL="285750" indent="-285750">
              <a:buFont typeface="Arial" panose="020B0604020202020204" pitchFamily="34" charset="0"/>
              <a:buChar char="•"/>
            </a:pPr>
            <a:r>
              <a:rPr lang="nb-NO" dirty="0"/>
              <a:t>For a given fluid </a:t>
            </a:r>
            <a:r>
              <a:rPr lang="nb-NO" dirty="0" err="1"/>
              <a:t>temperature</a:t>
            </a:r>
            <a:r>
              <a:rPr lang="nb-NO" dirty="0"/>
              <a:t>, </a:t>
            </a:r>
            <a:r>
              <a:rPr lang="nb-NO" dirty="0" err="1"/>
              <a:t>we</a:t>
            </a:r>
            <a:r>
              <a:rPr lang="nb-NO" dirty="0"/>
              <a:t> </a:t>
            </a:r>
            <a:r>
              <a:rPr lang="nb-NO" dirty="0" err="1"/>
              <a:t>can</a:t>
            </a:r>
            <a:r>
              <a:rPr lang="nb-NO" dirty="0"/>
              <a:t> </a:t>
            </a:r>
            <a:r>
              <a:rPr lang="nb-NO" dirty="0" err="1"/>
              <a:t>identify</a:t>
            </a:r>
            <a:r>
              <a:rPr lang="nb-NO" dirty="0"/>
              <a:t> </a:t>
            </a:r>
            <a:r>
              <a:rPr lang="nb-NO" dirty="0" err="1"/>
              <a:t>the</a:t>
            </a:r>
            <a:r>
              <a:rPr lang="nb-NO" dirty="0"/>
              <a:t> cross </a:t>
            </a:r>
            <a:r>
              <a:rPr lang="nb-NO" dirty="0" err="1"/>
              <a:t>sectional</a:t>
            </a:r>
            <a:r>
              <a:rPr lang="nb-NO" dirty="0"/>
              <a:t> DT </a:t>
            </a:r>
            <a:r>
              <a:rPr lang="nb-NO" dirty="0">
                <a:sym typeface="Wingdings" panose="05000000000000000000" pitchFamily="2" charset="2"/>
              </a:rPr>
              <a:t> </a:t>
            </a:r>
            <a:r>
              <a:rPr lang="nb-NO" dirty="0" err="1">
                <a:sym typeface="Wingdings" panose="05000000000000000000" pitchFamily="2" charset="2"/>
              </a:rPr>
              <a:t>identify</a:t>
            </a:r>
            <a:r>
              <a:rPr lang="nb-NO" dirty="0">
                <a:sym typeface="Wingdings" panose="05000000000000000000" pitchFamily="2" charset="2"/>
              </a:rPr>
              <a:t> </a:t>
            </a:r>
            <a:r>
              <a:rPr lang="nb-NO" dirty="0" err="1">
                <a:sym typeface="Wingdings" panose="05000000000000000000" pitchFamily="2" charset="2"/>
              </a:rPr>
              <a:t>the</a:t>
            </a:r>
            <a:r>
              <a:rPr lang="nb-NO" dirty="0">
                <a:sym typeface="Wingdings" panose="05000000000000000000" pitchFamily="2" charset="2"/>
              </a:rPr>
              <a:t> </a:t>
            </a:r>
            <a:r>
              <a:rPr lang="nb-NO" dirty="0" err="1">
                <a:sym typeface="Wingdings" panose="05000000000000000000" pitchFamily="2" charset="2"/>
              </a:rPr>
              <a:t>warmest</a:t>
            </a:r>
            <a:r>
              <a:rPr lang="nb-NO" dirty="0">
                <a:sym typeface="Wingdings" panose="05000000000000000000" pitchFamily="2" charset="2"/>
              </a:rPr>
              <a:t> spot</a:t>
            </a:r>
          </a:p>
          <a:p>
            <a:pPr marL="285750" indent="-285750">
              <a:buFont typeface="Arial" panose="020B0604020202020204" pitchFamily="34" charset="0"/>
              <a:buChar char="•"/>
            </a:pPr>
            <a:r>
              <a:rPr lang="nb-NO" dirty="0">
                <a:sym typeface="Wingdings" panose="05000000000000000000" pitchFamily="2" charset="2"/>
              </a:rPr>
              <a:t>Different gradients </a:t>
            </a:r>
            <a:r>
              <a:rPr lang="nb-NO" dirty="0" err="1">
                <a:sym typeface="Wingdings" panose="05000000000000000000" pitchFamily="2" charset="2"/>
              </a:rPr>
              <a:t>among</a:t>
            </a:r>
            <a:r>
              <a:rPr lang="nb-NO" dirty="0">
                <a:sym typeface="Wingdings" panose="05000000000000000000" pitchFamily="2" charset="2"/>
              </a:rPr>
              <a:t> </a:t>
            </a:r>
            <a:r>
              <a:rPr lang="nb-NO" dirty="0" err="1">
                <a:sym typeface="Wingdings" panose="05000000000000000000" pitchFamily="2" charset="2"/>
              </a:rPr>
              <a:t>the</a:t>
            </a:r>
            <a:r>
              <a:rPr lang="nb-NO" dirty="0">
                <a:sym typeface="Wingdings" panose="05000000000000000000" pitchFamily="2" charset="2"/>
              </a:rPr>
              <a:t> </a:t>
            </a:r>
            <a:r>
              <a:rPr lang="nb-NO" dirty="0" err="1">
                <a:sym typeface="Wingdings" panose="05000000000000000000" pitchFamily="2" charset="2"/>
              </a:rPr>
              <a:t>modules</a:t>
            </a:r>
            <a:r>
              <a:rPr lang="nb-NO" dirty="0">
                <a:sym typeface="Wingdings" panose="05000000000000000000" pitchFamily="2" charset="2"/>
              </a:rPr>
              <a:t> </a:t>
            </a:r>
            <a:r>
              <a:rPr lang="nb-NO" dirty="0" err="1">
                <a:sym typeface="Wingdings" panose="05000000000000000000" pitchFamily="2" charset="2"/>
              </a:rPr>
              <a:t>generated</a:t>
            </a:r>
            <a:r>
              <a:rPr lang="nb-NO" dirty="0">
                <a:sym typeface="Wingdings" panose="05000000000000000000" pitchFamily="2" charset="2"/>
              </a:rPr>
              <a:t> by combination </a:t>
            </a:r>
            <a:r>
              <a:rPr lang="nb-NO" dirty="0" err="1">
                <a:sym typeface="Wingdings" panose="05000000000000000000" pitchFamily="2" charset="2"/>
              </a:rPr>
              <a:t>of</a:t>
            </a:r>
            <a:r>
              <a:rPr lang="nb-NO" dirty="0">
                <a:sym typeface="Wingdings" panose="05000000000000000000" pitchFamily="2" charset="2"/>
              </a:rPr>
              <a:t> DP and HTC  VHTC</a:t>
            </a:r>
            <a:endParaRPr lang="nb-NO" dirty="0"/>
          </a:p>
        </p:txBody>
      </p:sp>
      <p:pic>
        <p:nvPicPr>
          <p:cNvPr id="18" name="Picture 2">
            <a:extLst>
              <a:ext uri="{FF2B5EF4-FFF2-40B4-BE49-F238E27FC236}">
                <a16:creationId xmlns:a16="http://schemas.microsoft.com/office/drawing/2014/main" id="{81FAA916-3D24-4F7D-B4EA-E7BDEADC05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0262" y="2929050"/>
            <a:ext cx="5356649" cy="3429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a:extLst>
              <a:ext uri="{FF2B5EF4-FFF2-40B4-BE49-F238E27FC236}">
                <a16:creationId xmlns:a16="http://schemas.microsoft.com/office/drawing/2014/main" id="{07812F66-1C2C-435A-9203-1A165A11ABA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7153" y="2878052"/>
            <a:ext cx="5434585" cy="3651095"/>
          </a:xfrm>
          <a:prstGeom prst="rect">
            <a:avLst/>
          </a:prstGeom>
          <a:noFill/>
          <a:extLst>
            <a:ext uri="{909E8E84-426E-40DD-AFC4-6F175D3DCCD1}">
              <a14:hiddenFill xmlns:a14="http://schemas.microsoft.com/office/drawing/2010/main">
                <a:solidFill>
                  <a:srgbClr val="FFFFFF"/>
                </a:solidFill>
              </a14:hiddenFill>
            </a:ext>
          </a:extLst>
        </p:spPr>
      </p:pic>
      <p:sp>
        <p:nvSpPr>
          <p:cNvPr id="23" name="Date Placeholder 22">
            <a:extLst>
              <a:ext uri="{FF2B5EF4-FFF2-40B4-BE49-F238E27FC236}">
                <a16:creationId xmlns:a16="http://schemas.microsoft.com/office/drawing/2014/main" id="{28D29804-A144-400D-BE77-537C596BB4DF}"/>
              </a:ext>
            </a:extLst>
          </p:cNvPr>
          <p:cNvSpPr>
            <a:spLocks noGrp="1"/>
          </p:cNvSpPr>
          <p:nvPr>
            <p:ph type="dt" sz="half" idx="10"/>
          </p:nvPr>
        </p:nvSpPr>
        <p:spPr/>
        <p:txBody>
          <a:bodyPr/>
          <a:lstStyle/>
          <a:p>
            <a:r>
              <a:rPr lang="nb-NO">
                <a:solidFill>
                  <a:schemeClr val="tx1"/>
                </a:solidFill>
              </a:rPr>
              <a:t>10.06.2022</a:t>
            </a:r>
          </a:p>
        </p:txBody>
      </p:sp>
      <p:sp>
        <p:nvSpPr>
          <p:cNvPr id="24" name="Footer Placeholder 23">
            <a:extLst>
              <a:ext uri="{FF2B5EF4-FFF2-40B4-BE49-F238E27FC236}">
                <a16:creationId xmlns:a16="http://schemas.microsoft.com/office/drawing/2014/main" id="{C05AF27D-0066-4285-B8D2-648D4012F00B}"/>
              </a:ext>
            </a:extLst>
          </p:cNvPr>
          <p:cNvSpPr>
            <a:spLocks noGrp="1"/>
          </p:cNvSpPr>
          <p:nvPr>
            <p:ph type="ftr" sz="quarter" idx="11"/>
          </p:nvPr>
        </p:nvSpPr>
        <p:spPr/>
        <p:txBody>
          <a:bodyPr/>
          <a:lstStyle/>
          <a:p>
            <a:r>
              <a:rPr lang="nb-NO">
                <a:solidFill>
                  <a:schemeClr val="tx1"/>
                </a:solidFill>
              </a:rPr>
              <a:t>Luca Contiero (NTNU - CERN)</a:t>
            </a:r>
          </a:p>
        </p:txBody>
      </p:sp>
      <p:sp>
        <p:nvSpPr>
          <p:cNvPr id="25" name="Slide Number Placeholder 24">
            <a:extLst>
              <a:ext uri="{FF2B5EF4-FFF2-40B4-BE49-F238E27FC236}">
                <a16:creationId xmlns:a16="http://schemas.microsoft.com/office/drawing/2014/main" id="{46929192-7036-4F80-8CE2-430893CFB115}"/>
              </a:ext>
            </a:extLst>
          </p:cNvPr>
          <p:cNvSpPr>
            <a:spLocks noGrp="1"/>
          </p:cNvSpPr>
          <p:nvPr>
            <p:ph type="sldNum" sz="quarter" idx="12"/>
          </p:nvPr>
        </p:nvSpPr>
        <p:spPr/>
        <p:txBody>
          <a:bodyPr/>
          <a:lstStyle/>
          <a:p>
            <a:fld id="{675F8F08-688A-4EE7-B6B6-E3435BB47A49}" type="slidenum">
              <a:rPr lang="nb-NO" smtClean="0">
                <a:solidFill>
                  <a:schemeClr val="tx1"/>
                </a:solidFill>
              </a:rPr>
              <a:t>9</a:t>
            </a:fld>
            <a:endParaRPr lang="nb-NO">
              <a:solidFill>
                <a:schemeClr val="tx1"/>
              </a:solidFill>
            </a:endParaRPr>
          </a:p>
        </p:txBody>
      </p:sp>
    </p:spTree>
    <p:extLst>
      <p:ext uri="{BB962C8B-B14F-4D97-AF65-F5344CB8AC3E}">
        <p14:creationId xmlns:p14="http://schemas.microsoft.com/office/powerpoint/2010/main" val="94005111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1722</Words>
  <Application>Microsoft Office PowerPoint</Application>
  <PresentationFormat>Widescreen</PresentationFormat>
  <Paragraphs>249</Paragraphs>
  <Slides>17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Calibri</vt:lpstr>
      <vt:lpstr>Calibri Light</vt:lpstr>
      <vt:lpstr>Cambria Math</vt:lpstr>
      <vt:lpstr>Roboto</vt:lpstr>
      <vt:lpstr>Office Theme</vt:lpstr>
      <vt:lpstr>PowerPoint Presentation</vt:lpstr>
      <vt:lpstr>Abstract</vt:lpstr>
      <vt:lpstr>Why the need of a colder coolant ?</vt:lpstr>
      <vt:lpstr>Why the need of a colder coolant than CO2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 and future work</vt:lpstr>
      <vt:lpstr>Thanks for your attention</vt:lpstr>
      <vt:lpstr>Backup slide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Luca Contiero</dc:creator>
  <cp:lastModifiedBy>Luca Contiero</cp:lastModifiedBy>
  <cp:revision>159</cp:revision>
  <dcterms:created xsi:type="dcterms:W3CDTF">2022-06-04T09:42:06Z</dcterms:created>
  <dcterms:modified xsi:type="dcterms:W3CDTF">2022-06-10T08:25:51Z</dcterms:modified>
</cp:coreProperties>
</file>