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85" d="100"/>
          <a:sy n="85" d="100"/>
        </p:scale>
        <p:origin x="470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99269F-2689-4232-832D-F36C03357C0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1F929C4-C79C-45A4-B327-0966C9C8F21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C7AB776-5B22-4D83-8FE0-ACC7171F53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7726ED-FD20-4B68-8C83-77571780344A}" type="datetimeFigureOut">
              <a:rPr lang="en-GB" smtClean="0"/>
              <a:t>08/06/2022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51C8160-B5D5-4C31-AF23-6B8E8BC0E5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703588E-0401-4A73-8578-504CFC3D7C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F72AF9-BB2F-439B-BFDE-B60342400EB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687131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BD6EE3-2314-4C19-A871-BDD309CA2D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4219331-D743-421F-ADF0-7022006C5B4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001B6B4-E689-474F-ABCD-10E6E16EB6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7726ED-FD20-4B68-8C83-77571780344A}" type="datetimeFigureOut">
              <a:rPr lang="en-GB" smtClean="0"/>
              <a:t>08/06/2022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E83A55-1C0B-49DB-8A2A-5287E4BD72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7257DA1-02D7-4819-8F10-DB600D6C4C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F72AF9-BB2F-439B-BFDE-B60342400EB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60303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DF01959-D1E0-421E-94DB-D96C8570E6D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7707917-0FB4-418C-B972-73B3DE95092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1C0BAF4-2B38-4353-83E4-3105251824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7726ED-FD20-4B68-8C83-77571780344A}" type="datetimeFigureOut">
              <a:rPr lang="en-GB" smtClean="0"/>
              <a:t>08/06/2022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D596412-5175-4229-97DE-3762BA5B2C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FC2D456-ED80-4D66-9C43-61EBCB70C1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F72AF9-BB2F-439B-BFDE-B60342400EB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303190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36AE25-AB95-4CB7-A8B4-42FC70BD4F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6165F5-2728-428E-A8D4-2215FBC6F39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3E0D69-A609-41D6-B947-E2965C5EE2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7726ED-FD20-4B68-8C83-77571780344A}" type="datetimeFigureOut">
              <a:rPr lang="en-GB" smtClean="0"/>
              <a:t>08/06/2022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C843669-77E8-4563-83B5-18C70ECA3F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B87F539-701B-477F-BA61-4793D49C8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F72AF9-BB2F-439B-BFDE-B60342400EB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248024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BA8573-83DC-4617-8881-48F7BA88DC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38D20D1-B7E7-4CD3-B997-498ACB43234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FA1121F-44AD-4E4D-808A-8A37990F10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7726ED-FD20-4B68-8C83-77571780344A}" type="datetimeFigureOut">
              <a:rPr lang="en-GB" smtClean="0"/>
              <a:t>08/06/2022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2D7EC39-D831-4D8D-A5E9-177B6C6C69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3B8E7E7-73B9-438F-AA4F-A48991AE4B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F72AF9-BB2F-439B-BFDE-B60342400EB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251723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EF672F-E696-4F07-AA51-BE172A115D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023816B-C06C-4F97-94D4-C1DED756C21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E3BB2B8-46DA-423A-B191-37419BBD1B6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BF345D7-90CE-408A-A692-1B28BCF9E5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7726ED-FD20-4B68-8C83-77571780344A}" type="datetimeFigureOut">
              <a:rPr lang="en-GB" smtClean="0"/>
              <a:t>08/06/2022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2485236-D6D9-493F-BBE8-4A7E295C1E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13372B9-2178-47A0-94B4-55D554625E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F72AF9-BB2F-439B-BFDE-B60342400EB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52489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045DA5-F51D-49B4-A1C3-802551BDB4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BFB8EB3-4FB8-4B36-BF8F-6D0D0D153E9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59FC9D1-71CA-4CBE-9581-9786DAC22E0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8D03F6E-0580-499C-BAA0-B8D22C50C6C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6A45379-BEBC-4363-8CC1-8DF730DE11E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E2B8070-B531-4A69-8FFC-185A6E7787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7726ED-FD20-4B68-8C83-77571780344A}" type="datetimeFigureOut">
              <a:rPr lang="en-GB" smtClean="0"/>
              <a:t>08/06/2022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D2593D8-4AEB-4275-A5FE-53DB9A2B8E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6ABE66C-CF69-45BA-9D71-84042999DE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F72AF9-BB2F-439B-BFDE-B60342400EB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263532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D5DE23-0A57-45B8-A35F-36A62523CE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9E86C90-BA2C-4D24-8EBD-FBDB50F9DF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7726ED-FD20-4B68-8C83-77571780344A}" type="datetimeFigureOut">
              <a:rPr lang="en-GB" smtClean="0"/>
              <a:t>08/06/2022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C5B1F34-2B5E-41A4-9F47-655B90FB8A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0678893-A090-4B5F-A7A9-2907E2A91D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F72AF9-BB2F-439B-BFDE-B60342400EB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1014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CC15012-0572-47CB-90EC-1D5B01A495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7726ED-FD20-4B68-8C83-77571780344A}" type="datetimeFigureOut">
              <a:rPr lang="en-GB" smtClean="0"/>
              <a:t>08/06/2022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0B53223-944B-446C-902A-CE9E9E7858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1AE036E-6F25-40FF-B01F-60B2CCFA64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F72AF9-BB2F-439B-BFDE-B60342400EB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7105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04F0EA-8CCE-492F-B022-DAE4C72240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5C84892-DDBB-4203-96E3-4C3B167CC1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954F744-E7DA-4A22-A569-F5E9083ADB8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D5FA335-C8E5-4C61-A7C3-BD84A94C41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7726ED-FD20-4B68-8C83-77571780344A}" type="datetimeFigureOut">
              <a:rPr lang="en-GB" smtClean="0"/>
              <a:t>08/06/2022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ABD1F6A-B805-4A0D-B10C-182CF16131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0D79A0C-4904-4F5F-B1EC-E857D23824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F72AF9-BB2F-439B-BFDE-B60342400EB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139436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83DFC5-0CBB-49F7-88B0-DC4E149208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A6DCF0F-05FE-4454-9356-108338A6E77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30B8C4F-6A4D-4CBF-BFBA-F7D8D29F7C4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6E5D95F-804E-4C09-9672-39BA200CBD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7726ED-FD20-4B68-8C83-77571780344A}" type="datetimeFigureOut">
              <a:rPr lang="en-GB" smtClean="0"/>
              <a:t>08/06/2022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C8A66C8-0648-4763-95B3-DAA02DE672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9602E37-7106-428B-A2C9-B9E6345226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F72AF9-BB2F-439B-BFDE-B60342400EB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07397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6B05AE9-B1FD-4C55-81F6-04955EC30C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3353F5C-BD27-48AF-B106-6A38EC9986D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B722F1B-3F77-47C8-9E6F-295C132DC7F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7726ED-FD20-4B68-8C83-77571780344A}" type="datetimeFigureOut">
              <a:rPr lang="en-GB" smtClean="0"/>
              <a:t>08/06/2022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7F04F63-B512-4EC5-AAE0-1F1765BA40C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0FC231-C035-479E-9B66-5948D29B1A1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F72AF9-BB2F-439B-BFDE-B60342400EB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63106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409FC242-E4A4-4754-B09E-FADBA8A76CA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5016353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5ADA0BC1-ADE1-41AC-A9C1-726C77FF5E3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5307668"/>
            <a:ext cx="12192000" cy="10147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17347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E9DCEECC-9512-4115-9971-983F5E48A11B}"/>
              </a:ext>
            </a:extLst>
          </p:cNvPr>
          <p:cNvSpPr txBox="1"/>
          <p:nvPr/>
        </p:nvSpPr>
        <p:spPr>
          <a:xfrm>
            <a:off x="147480" y="151632"/>
            <a:ext cx="11596285" cy="63094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b="1" dirty="0">
                <a:solidFill>
                  <a:schemeClr val="accent1">
                    <a:lumMod val="75000"/>
                  </a:schemeClr>
                </a:solidFill>
              </a:rPr>
              <a:t>11  </a:t>
            </a:r>
            <a:r>
              <a:rPr lang="en-GB" sz="3600" b="1" dirty="0">
                <a:solidFill>
                  <a:srgbClr val="FF0000"/>
                </a:solidFill>
              </a:rPr>
              <a:t>9</a:t>
            </a:r>
            <a:r>
              <a:rPr lang="en-GB" sz="3600" b="1" dirty="0">
                <a:solidFill>
                  <a:schemeClr val="accent1">
                    <a:lumMod val="75000"/>
                  </a:schemeClr>
                </a:solidFill>
              </a:rPr>
              <a:t> Posters this year, covering 3 areas:</a:t>
            </a:r>
          </a:p>
          <a:p>
            <a:endParaRPr lang="en-GB" dirty="0">
              <a:solidFill>
                <a:schemeClr val="accent1">
                  <a:lumMod val="75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chemeClr val="accent1">
                    <a:lumMod val="75000"/>
                  </a:schemeClr>
                </a:solidFill>
              </a:rPr>
              <a:t>Module’s Thermal Management</a:t>
            </a:r>
          </a:p>
          <a:p>
            <a:pPr marL="742950" lvl="1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Integration Test with 2S Module Prototypes on a CO</a:t>
            </a:r>
            <a:r>
              <a:rPr lang="en-GB" baseline="-25000" dirty="0">
                <a:solidFill>
                  <a:schemeClr val="accent1">
                    <a:lumMod val="75000"/>
                  </a:schemeClr>
                </a:solidFill>
              </a:rPr>
              <a:t>2</a:t>
            </a:r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 Cooled Ladder (</a:t>
            </a:r>
            <a:r>
              <a:rPr lang="en-GB" b="1" dirty="0">
                <a:solidFill>
                  <a:schemeClr val="accent1">
                    <a:lumMod val="75000"/>
                  </a:schemeClr>
                </a:solidFill>
              </a:rPr>
              <a:t>CMS</a:t>
            </a:r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)</a:t>
            </a:r>
          </a:p>
          <a:p>
            <a:pPr marL="742950" lvl="1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Challenges on the experimental validation of Finite Volume Model thermal simulation of Modules for the </a:t>
            </a:r>
            <a:r>
              <a:rPr lang="en-GB" b="1" dirty="0">
                <a:solidFill>
                  <a:schemeClr val="accent1">
                    <a:lumMod val="75000"/>
                  </a:schemeClr>
                </a:solidFill>
              </a:rPr>
              <a:t>CMS</a:t>
            </a:r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 Phase II Outer Tracker</a:t>
            </a:r>
          </a:p>
          <a:p>
            <a:pPr marL="742950" lvl="1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b="1" dirty="0">
                <a:solidFill>
                  <a:schemeClr val="accent1">
                    <a:lumMod val="75000"/>
                  </a:schemeClr>
                </a:solidFill>
              </a:rPr>
              <a:t>CMS</a:t>
            </a:r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 Phase-2 Tracker endcap module cooling</a:t>
            </a:r>
          </a:p>
          <a:p>
            <a:pPr marL="742950" lvl="1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1F497D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CO</a:t>
            </a:r>
            <a:r>
              <a:rPr lang="en-US" baseline="-25000" dirty="0">
                <a:solidFill>
                  <a:srgbClr val="1F497D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2</a:t>
            </a:r>
            <a:r>
              <a:rPr lang="en-US" dirty="0">
                <a:solidFill>
                  <a:srgbClr val="1F497D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 evaporative cooling system for the </a:t>
            </a:r>
            <a:r>
              <a:rPr lang="en-US" b="1" dirty="0" err="1">
                <a:solidFill>
                  <a:srgbClr val="1F497D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LHCb</a:t>
            </a:r>
            <a:r>
              <a:rPr lang="en-US" dirty="0">
                <a:solidFill>
                  <a:srgbClr val="1F497D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 UT Detector</a:t>
            </a:r>
            <a:endParaRPr lang="en-GB" dirty="0">
              <a:solidFill>
                <a:schemeClr val="accent1">
                  <a:lumMod val="75000"/>
                </a:schemeClr>
              </a:solidFill>
            </a:endParaRPr>
          </a:p>
          <a:p>
            <a:pPr marL="742950" lvl="1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Study of Thermal Interface Material for Front End Electronics Cooling of Silicon Tracking System (</a:t>
            </a:r>
            <a:r>
              <a:rPr lang="en-GB" b="1" dirty="0">
                <a:solidFill>
                  <a:schemeClr val="accent1">
                    <a:lumMod val="75000"/>
                  </a:schemeClr>
                </a:solidFill>
              </a:rPr>
              <a:t>CBM</a:t>
            </a:r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)</a:t>
            </a:r>
          </a:p>
          <a:p>
            <a:pPr marL="742950" lvl="1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Thermal </a:t>
            </a:r>
            <a:r>
              <a:rPr lang="en-GB" dirty="0" err="1">
                <a:solidFill>
                  <a:schemeClr val="accent1">
                    <a:lumMod val="75000"/>
                  </a:schemeClr>
                </a:solidFill>
              </a:rPr>
              <a:t>pretest</a:t>
            </a:r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 @ the front-end electronic area of the STT detector (</a:t>
            </a:r>
            <a:r>
              <a:rPr lang="en-GB" b="1" dirty="0">
                <a:solidFill>
                  <a:schemeClr val="accent1">
                    <a:lumMod val="75000"/>
                  </a:schemeClr>
                </a:solidFill>
              </a:rPr>
              <a:t>PANDA</a:t>
            </a:r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chemeClr val="accent1">
                    <a:lumMod val="75000"/>
                  </a:schemeClr>
                </a:solidFill>
              </a:rPr>
              <a:t>Integration and Production</a:t>
            </a:r>
          </a:p>
          <a:p>
            <a:pPr marL="742950" lvl="1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Overview of the production preparations for the </a:t>
            </a:r>
            <a:r>
              <a:rPr lang="en-GB" b="1" dirty="0">
                <a:solidFill>
                  <a:schemeClr val="accent1">
                    <a:lumMod val="75000"/>
                  </a:schemeClr>
                </a:solidFill>
              </a:rPr>
              <a:t>ATLAS</a:t>
            </a:r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GB" dirty="0" err="1">
                <a:solidFill>
                  <a:schemeClr val="accent1">
                    <a:lumMod val="75000"/>
                  </a:schemeClr>
                </a:solidFill>
              </a:rPr>
              <a:t>ITk</a:t>
            </a:r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 strip end-cap detector at DESY</a:t>
            </a:r>
          </a:p>
          <a:p>
            <a:pPr marL="742950" lvl="1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Services Design for the </a:t>
            </a:r>
            <a:r>
              <a:rPr lang="en-GB" b="1" dirty="0">
                <a:solidFill>
                  <a:schemeClr val="accent1">
                    <a:lumMod val="75000"/>
                  </a:schemeClr>
                </a:solidFill>
              </a:rPr>
              <a:t>CMS</a:t>
            </a:r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 Phase II Outer Tracker Endcaps (TEDDs)</a:t>
            </a:r>
          </a:p>
          <a:p>
            <a:pPr marL="742950" lvl="1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Integration and assembly of the </a:t>
            </a:r>
            <a:r>
              <a:rPr lang="en-GB" b="1" dirty="0" err="1">
                <a:solidFill>
                  <a:schemeClr val="accent1">
                    <a:lumMod val="75000"/>
                  </a:schemeClr>
                </a:solidFill>
              </a:rPr>
              <a:t>LHCb</a:t>
            </a:r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 Upstream Tracker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chemeClr val="accent1">
                    <a:lumMod val="75000"/>
                  </a:schemeClr>
                </a:solidFill>
              </a:rPr>
              <a:t>Environmental Monitoring</a:t>
            </a:r>
          </a:p>
          <a:p>
            <a:pPr marL="742950" lvl="1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LPG sensor technology for environmental monitoring: from the laboratory to the detector (</a:t>
            </a:r>
            <a:r>
              <a:rPr lang="en-GB" b="1" dirty="0">
                <a:solidFill>
                  <a:schemeClr val="accent1">
                    <a:lumMod val="75000"/>
                  </a:schemeClr>
                </a:solidFill>
              </a:rPr>
              <a:t>ATLAS</a:t>
            </a:r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)</a:t>
            </a:r>
          </a:p>
          <a:p>
            <a:pPr marL="742950" lvl="1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Solutions for humidity and temperature monitoring in the Silicon Tracking System of the </a:t>
            </a:r>
            <a:r>
              <a:rPr lang="en-GB" b="1" dirty="0">
                <a:solidFill>
                  <a:schemeClr val="accent1">
                    <a:lumMod val="75000"/>
                  </a:schemeClr>
                </a:solidFill>
              </a:rPr>
              <a:t>CBM</a:t>
            </a:r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 experiment</a:t>
            </a: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A2372792-76E1-48F6-A10C-581023F069D8}"/>
              </a:ext>
            </a:extLst>
          </p:cNvPr>
          <p:cNvCxnSpPr/>
          <p:nvPr/>
        </p:nvCxnSpPr>
        <p:spPr>
          <a:xfrm>
            <a:off x="833718" y="5100919"/>
            <a:ext cx="5585011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DC8C5F81-9286-4938-8602-9C5EFD1AF008}"/>
              </a:ext>
            </a:extLst>
          </p:cNvPr>
          <p:cNvCxnSpPr>
            <a:cxnSpLocks/>
          </p:cNvCxnSpPr>
          <p:nvPr/>
        </p:nvCxnSpPr>
        <p:spPr>
          <a:xfrm>
            <a:off x="833718" y="3630707"/>
            <a:ext cx="7485529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75B5D512-014C-42ED-AED7-8AA463D7F1AF}"/>
              </a:ext>
            </a:extLst>
          </p:cNvPr>
          <p:cNvCxnSpPr/>
          <p:nvPr/>
        </p:nvCxnSpPr>
        <p:spPr>
          <a:xfrm flipV="1">
            <a:off x="215153" y="304800"/>
            <a:ext cx="510988" cy="358588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2258615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377</TotalTime>
  <Words>164</Words>
  <Application>Microsoft Office PowerPoint</Application>
  <PresentationFormat>Widescreen</PresentationFormat>
  <Paragraphs>16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Paolo Petagna</dc:creator>
  <cp:lastModifiedBy>Paolo Petagna</cp:lastModifiedBy>
  <cp:revision>3</cp:revision>
  <dcterms:created xsi:type="dcterms:W3CDTF">2022-06-08T08:29:37Z</dcterms:created>
  <dcterms:modified xsi:type="dcterms:W3CDTF">2022-06-08T14:47:36Z</dcterms:modified>
</cp:coreProperties>
</file>