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3"/>
  </p:notesMasterIdLst>
  <p:sldIdLst>
    <p:sldId id="256" r:id="rId2"/>
    <p:sldId id="375" r:id="rId3"/>
    <p:sldId id="377" r:id="rId4"/>
    <p:sldId id="376" r:id="rId5"/>
    <p:sldId id="378" r:id="rId6"/>
    <p:sldId id="379" r:id="rId7"/>
    <p:sldId id="380" r:id="rId8"/>
    <p:sldId id="381" r:id="rId9"/>
    <p:sldId id="364" r:id="rId10"/>
    <p:sldId id="365" r:id="rId11"/>
    <p:sldId id="366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522" autoAdjust="0"/>
  </p:normalViewPr>
  <p:slideViewPr>
    <p:cSldViewPr>
      <p:cViewPr varScale="1">
        <p:scale>
          <a:sx n="126" d="100"/>
          <a:sy n="126" d="100"/>
        </p:scale>
        <p:origin x="151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636912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News from the ISOLDE group</a:t>
            </a:r>
            <a:br>
              <a:rPr lang="en-US" dirty="0" smtClean="0"/>
            </a:br>
            <a:r>
              <a:rPr lang="en-US" dirty="0" smtClean="0"/>
              <a:t>and Collaboration Matters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November 5, 2019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Gerda Neyens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5234" y="1139141"/>
            <a:ext cx="814327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Research Fellows in 2020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 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Hanne </a:t>
            </a:r>
            <a:r>
              <a:rPr lang="en-US" dirty="0">
                <a:latin typeface="Calibri" charset="0"/>
              </a:rPr>
              <a:t>Heylen (Oct 2017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sept 2020 </a:t>
            </a:r>
            <a:r>
              <a:rPr lang="en-US" dirty="0">
                <a:latin typeface="Calibri" charset="0"/>
              </a:rPr>
              <a:t>– COFUND)	30% COLLAPS- 70% MIRACLS</a:t>
            </a:r>
          </a:p>
          <a:p>
            <a:pPr lvl="2"/>
            <a:r>
              <a:rPr lang="en-US" dirty="0" err="1" smtClean="0">
                <a:latin typeface="Calibri" charset="0"/>
              </a:rPr>
              <a:t>Maxime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Mougeot</a:t>
            </a:r>
            <a:r>
              <a:rPr lang="en-US" dirty="0" smtClean="0">
                <a:latin typeface="Calibri" charset="0"/>
              </a:rPr>
              <a:t> (Sept 2019 – August 2021)	ISOLTRAP</a:t>
            </a:r>
          </a:p>
          <a:p>
            <a:pPr lvl="2"/>
            <a:r>
              <a:rPr lang="en-US" dirty="0" smtClean="0">
                <a:latin typeface="Calibri" charset="0"/>
              </a:rPr>
              <a:t>New starting ?</a:t>
            </a:r>
          </a:p>
          <a:p>
            <a:pPr lvl="2"/>
            <a:endParaRPr lang="en-US" dirty="0" smtClean="0">
              <a:latin typeface="Calibri" charset="0"/>
            </a:endParaRPr>
          </a:p>
          <a:p>
            <a:pPr marL="914400" lvl="2" indent="0">
              <a:buNone/>
            </a:pPr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Applied Fellows:</a:t>
            </a:r>
          </a:p>
          <a:p>
            <a:pPr lvl="2"/>
            <a:r>
              <a:rPr lang="en-US" dirty="0" err="1" smtClean="0">
                <a:latin typeface="Calibri" charset="0"/>
              </a:rPr>
              <a:t>Joonas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Konki</a:t>
            </a:r>
            <a:r>
              <a:rPr lang="en-US" dirty="0" smtClean="0">
                <a:latin typeface="Calibri" charset="0"/>
              </a:rPr>
              <a:t> (March 2018 –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Feb 2020</a:t>
            </a:r>
            <a:r>
              <a:rPr lang="en-US" dirty="0" smtClean="0">
                <a:latin typeface="Calibri" charset="0"/>
              </a:rPr>
              <a:t>, ENSAR2) 	HIE-ISOLDE experiments</a:t>
            </a:r>
          </a:p>
          <a:p>
            <a:pPr lvl="2"/>
            <a:r>
              <a:rPr lang="en-US" dirty="0" smtClean="0">
                <a:latin typeface="Calibri" charset="0"/>
              </a:rPr>
              <a:t>Simon </a:t>
            </a:r>
            <a:r>
              <a:rPr lang="en-US" dirty="0" err="1" smtClean="0">
                <a:latin typeface="Calibri" charset="0"/>
              </a:rPr>
              <a:t>Sels</a:t>
            </a:r>
            <a:r>
              <a:rPr lang="en-US" dirty="0" smtClean="0">
                <a:latin typeface="Calibri" charset="0"/>
              </a:rPr>
              <a:t> (April 2018 –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March 2020</a:t>
            </a:r>
            <a:r>
              <a:rPr lang="en-US" dirty="0" smtClean="0">
                <a:latin typeface="Calibri" charset="0"/>
              </a:rPr>
              <a:t>, ERC Stephan) 	MIRACLS</a:t>
            </a:r>
          </a:p>
          <a:p>
            <a:pPr lvl="2"/>
            <a:r>
              <a:rPr lang="en-US" dirty="0" err="1" smtClean="0">
                <a:latin typeface="Calibri" charset="0"/>
              </a:rPr>
              <a:t>Dinko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Atanasov</a:t>
            </a:r>
            <a:r>
              <a:rPr lang="en-US" dirty="0" smtClean="0">
                <a:latin typeface="Calibri" charset="0"/>
              </a:rPr>
              <a:t> (April 2019 – March 2021, EP-SME)	</a:t>
            </a:r>
            <a:r>
              <a:rPr lang="en-US" dirty="0" err="1" smtClean="0">
                <a:latin typeface="Calibri" charset="0"/>
              </a:rPr>
              <a:t>WISArD</a:t>
            </a:r>
            <a:r>
              <a:rPr lang="en-US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+ low energy exp.</a:t>
            </a:r>
          </a:p>
          <a:p>
            <a:pPr lvl="2"/>
            <a:r>
              <a:rPr lang="en-US" dirty="0" smtClean="0">
                <a:latin typeface="Calibri" charset="0"/>
              </a:rPr>
              <a:t>Markus </a:t>
            </a:r>
            <a:r>
              <a:rPr lang="en-US" dirty="0" err="1" smtClean="0">
                <a:latin typeface="Calibri" charset="0"/>
              </a:rPr>
              <a:t>Vilen</a:t>
            </a:r>
            <a:r>
              <a:rPr lang="en-US" dirty="0" smtClean="0">
                <a:latin typeface="Calibri" charset="0"/>
              </a:rPr>
              <a:t> (Oct 2019 – Sept 2021, ENSAR2+ ERC MIRACLS+ISOLDE)          </a:t>
            </a:r>
          </a:p>
          <a:p>
            <a:pPr marL="914400" lvl="2" indent="0">
              <a:buNone/>
            </a:pPr>
            <a:r>
              <a:rPr lang="en-US" dirty="0">
                <a:latin typeface="Calibri" charset="0"/>
              </a:rPr>
              <a:t>	</a:t>
            </a:r>
            <a:r>
              <a:rPr lang="en-US" dirty="0" smtClean="0">
                <a:latin typeface="Calibri" charset="0"/>
              </a:rPr>
              <a:t>	30 </a:t>
            </a:r>
            <a:r>
              <a:rPr lang="en-US" dirty="0" err="1" smtClean="0">
                <a:latin typeface="Calibri" charset="0"/>
              </a:rPr>
              <a:t>keV</a:t>
            </a:r>
            <a:r>
              <a:rPr lang="en-US" dirty="0" smtClean="0">
                <a:latin typeface="Calibri" charset="0"/>
              </a:rPr>
              <a:t> MR-TOF for ISOLDE and MIRACLS</a:t>
            </a: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  <a:p>
            <a:pPr marL="914400" lvl="2" indent="0">
              <a:buNone/>
            </a:pPr>
            <a:r>
              <a:rPr lang="es-ES" sz="2400" dirty="0" smtClean="0"/>
              <a:t>And </a:t>
            </a:r>
            <a:r>
              <a:rPr lang="es-ES" sz="2400" dirty="0" err="1"/>
              <a:t>many</a:t>
            </a:r>
            <a:r>
              <a:rPr lang="es-ES" sz="2400" dirty="0"/>
              <a:t> </a:t>
            </a:r>
            <a:r>
              <a:rPr lang="es-ES" sz="2400" dirty="0" err="1" smtClean="0"/>
              <a:t>others</a:t>
            </a:r>
            <a:r>
              <a:rPr lang="es-ES" sz="2400" dirty="0" smtClean="0"/>
              <a:t> </a:t>
            </a:r>
            <a:r>
              <a:rPr lang="es-ES" sz="2400" dirty="0" err="1"/>
              <a:t>paid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their</a:t>
            </a:r>
            <a:r>
              <a:rPr lang="es-ES" sz="2400" dirty="0"/>
              <a:t> home </a:t>
            </a:r>
            <a:r>
              <a:rPr lang="es-ES" sz="2400" dirty="0" err="1"/>
              <a:t>institution</a:t>
            </a:r>
            <a:r>
              <a:rPr lang="es-ES" sz="2400" dirty="0" smtClean="0"/>
              <a:t>.</a:t>
            </a:r>
            <a:endParaRPr lang="en-US" sz="1600" b="1" dirty="0" smtClean="0">
              <a:solidFill>
                <a:srgbClr val="000090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charset="0"/>
              </a:rPr>
              <a:t>CERN Fellows</a:t>
            </a:r>
            <a:endParaRPr lang="en-US" dirty="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616" y="6059026"/>
            <a:ext cx="4047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Next application deadline: March 2, 2020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CERN Doctoral </a:t>
            </a:r>
            <a:r>
              <a:rPr lang="es-ES" dirty="0" err="1" smtClean="0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8386" y="947516"/>
            <a:ext cx="8313948" cy="5313538"/>
          </a:xfrm>
        </p:spPr>
        <p:txBody>
          <a:bodyPr>
            <a:normAutofit fontScale="85000" lnSpcReduction="20000"/>
          </a:bodyPr>
          <a:lstStyle/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Varvara </a:t>
            </a:r>
            <a:r>
              <a:rPr lang="en-GB" sz="1900" b="1" dirty="0" err="1" smtClean="0"/>
              <a:t>Lagiki</a:t>
            </a:r>
            <a:r>
              <a:rPr lang="en-GB" sz="1900" b="1" dirty="0" smtClean="0"/>
              <a:t> </a:t>
            </a:r>
            <a:r>
              <a:rPr lang="en-GB" sz="1900" dirty="0" smtClean="0"/>
              <a:t>(Sept 2017 – </a:t>
            </a:r>
            <a:r>
              <a:rPr lang="en-GB" sz="1900" dirty="0" smtClean="0">
                <a:solidFill>
                  <a:srgbClr val="0000FF"/>
                </a:solidFill>
              </a:rPr>
              <a:t>August 2020</a:t>
            </a:r>
            <a:r>
              <a:rPr lang="en-GB" sz="1900" dirty="0" smtClean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	   ERC  (Univ.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Greiswald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Simon Lechner </a:t>
            </a:r>
            <a:r>
              <a:rPr lang="en-GB" sz="1900" dirty="0" smtClean="0"/>
              <a:t>(Sept </a:t>
            </a:r>
            <a:r>
              <a:rPr lang="en-GB" sz="1900" dirty="0"/>
              <a:t>2017 – </a:t>
            </a:r>
            <a:r>
              <a:rPr lang="en-GB" sz="1900" dirty="0" smtClean="0">
                <a:solidFill>
                  <a:srgbClr val="0000FF"/>
                </a:solidFill>
              </a:rPr>
              <a:t>August </a:t>
            </a:r>
            <a:r>
              <a:rPr lang="en-GB" sz="1900" dirty="0">
                <a:solidFill>
                  <a:srgbClr val="0000FF"/>
                </a:solidFill>
              </a:rPr>
              <a:t>2020</a:t>
            </a:r>
            <a:r>
              <a:rPr lang="en-GB" sz="1900" dirty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  </a:t>
            </a:r>
          </a:p>
          <a:p>
            <a:pPr marL="457200" lvl="3" indent="0">
              <a:buNone/>
            </a:pP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		Austrian Doctoral Program  (Univ. TU Vienna)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Jonas </a:t>
            </a:r>
            <a:r>
              <a:rPr lang="en-GB" sz="1900" b="1" dirty="0" err="1" smtClean="0"/>
              <a:t>Karthein</a:t>
            </a:r>
            <a:r>
              <a:rPr lang="en-GB" sz="1900" b="1" dirty="0" smtClean="0"/>
              <a:t> </a:t>
            </a:r>
            <a:r>
              <a:rPr lang="en-GB" sz="1900" dirty="0" smtClean="0"/>
              <a:t>(November 2017 – </a:t>
            </a:r>
            <a:r>
              <a:rPr lang="en-GB" sz="1900" dirty="0" smtClean="0">
                <a:solidFill>
                  <a:srgbClr val="0000FF"/>
                </a:solidFill>
              </a:rPr>
              <a:t>October 2020</a:t>
            </a:r>
            <a:r>
              <a:rPr lang="en-GB" sz="1900" dirty="0" smtClean="0"/>
              <a:t>)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ISOLTRAP 	   </a:t>
            </a:r>
          </a:p>
          <a:p>
            <a:pPr marL="457200" lvl="3" indent="0">
              <a:buNone/>
            </a:pP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		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Gentner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Doctoral Program (MPI-K Heidelberg)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Jared </a:t>
            </a:r>
            <a:r>
              <a:rPr lang="en-GB" sz="1900" b="1" dirty="0" err="1" smtClean="0"/>
              <a:t>Croese</a:t>
            </a:r>
            <a:r>
              <a:rPr lang="en-GB" sz="1900" b="1" dirty="0" smtClean="0"/>
              <a:t> </a:t>
            </a:r>
            <a:r>
              <a:rPr lang="en-GB" sz="1900" dirty="0" smtClean="0"/>
              <a:t>(Feb 2018 </a:t>
            </a:r>
            <a:r>
              <a:rPr lang="en-GB" sz="1900" dirty="0"/>
              <a:t>– </a:t>
            </a:r>
            <a:r>
              <a:rPr lang="en-GB" sz="1900" dirty="0" smtClean="0"/>
              <a:t>Jan 2021)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        CERN EP-SME  (Univ. Geneva)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Peter </a:t>
            </a:r>
            <a:r>
              <a:rPr lang="en-GB" sz="1900" b="1" dirty="0" err="1" smtClean="0"/>
              <a:t>Plattner</a:t>
            </a:r>
            <a:r>
              <a:rPr lang="en-GB" sz="1900" b="1" dirty="0" smtClean="0"/>
              <a:t> </a:t>
            </a:r>
            <a:r>
              <a:rPr lang="en-GB" sz="1900" dirty="0" smtClean="0"/>
              <a:t>(August 2018 </a:t>
            </a:r>
            <a:r>
              <a:rPr lang="en-GB" sz="1900" dirty="0"/>
              <a:t>– </a:t>
            </a:r>
            <a:r>
              <a:rPr lang="en-GB" sz="1900" dirty="0" smtClean="0"/>
              <a:t>July 2021</a:t>
            </a:r>
            <a:r>
              <a:rPr lang="en-GB" sz="1900" dirty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        </a:t>
            </a:r>
          </a:p>
          <a:p>
            <a:pPr marL="2743200" lvl="8" indent="0">
              <a:buNone/>
            </a:pP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Austian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Doctoral Program (Univ. Innsbruck)</a:t>
            </a:r>
          </a:p>
          <a:p>
            <a:pPr marL="800100" lvl="3" indent="-342900">
              <a:buBlip>
                <a:blip r:embed="rId2"/>
              </a:buBlip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 err="1" smtClean="0">
                <a:solidFill>
                  <a:srgbClr val="000000"/>
                </a:solidFill>
                <a:latin typeface="Calibri" charset="0"/>
              </a:rPr>
              <a:t>Katarzyna</a:t>
            </a:r>
            <a:r>
              <a:rPr lang="en-US" sz="1900" b="1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Maria </a:t>
            </a:r>
            <a:r>
              <a:rPr lang="en-US" sz="1900" b="1" dirty="0" err="1" smtClean="0">
                <a:solidFill>
                  <a:srgbClr val="000000"/>
                </a:solidFill>
                <a:latin typeface="Calibri" charset="0"/>
              </a:rPr>
              <a:t>Dziubinska</a:t>
            </a:r>
            <a:r>
              <a:rPr lang="en-US" sz="1900" b="1" dirty="0" smtClean="0">
                <a:solidFill>
                  <a:srgbClr val="000000"/>
                </a:solidFill>
                <a:latin typeface="Calibri" charset="0"/>
              </a:rPr>
              <a:t>-Kuhn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(Sept </a:t>
            </a:r>
            <a:r>
              <a:rPr lang="en-GB" sz="1900" dirty="0" smtClean="0"/>
              <a:t>2018 </a:t>
            </a:r>
            <a:r>
              <a:rPr lang="en-GB" sz="1900" dirty="0"/>
              <a:t>– </a:t>
            </a:r>
            <a:r>
              <a:rPr lang="en-GB" sz="1900" dirty="0" smtClean="0"/>
              <a:t>August </a:t>
            </a:r>
            <a:r>
              <a:rPr lang="en-GB" sz="1900" dirty="0"/>
              <a:t>2021) </a:t>
            </a:r>
            <a:r>
              <a:rPr lang="en-GB" sz="1900" dirty="0" smtClean="0"/>
              <a:t>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			SWISS Fund and KT-Med (Univ. Geneva)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Karolina </a:t>
            </a:r>
            <a:r>
              <a:rPr lang="en-US" sz="1900" b="1" dirty="0" err="1">
                <a:solidFill>
                  <a:srgbClr val="000000"/>
                </a:solidFill>
                <a:latin typeface="Calibri" charset="0"/>
              </a:rPr>
              <a:t>Kulesz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(Oct </a:t>
            </a:r>
            <a:r>
              <a:rPr lang="en-GB" sz="1900" dirty="0"/>
              <a:t>2018 – Sept 2021) 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    ERC  (Univ. Geneva)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Lukas </a:t>
            </a:r>
            <a:r>
              <a:rPr lang="en-GB" sz="1900" b="1" dirty="0" err="1" smtClean="0"/>
              <a:t>Nies</a:t>
            </a:r>
            <a:r>
              <a:rPr lang="en-GB" sz="1900" b="1" dirty="0" smtClean="0"/>
              <a:t> </a:t>
            </a:r>
            <a:r>
              <a:rPr lang="en-GB" sz="1900" dirty="0" smtClean="0"/>
              <a:t>(Nov 2019 – Oct 2022)  ISOLTRAP </a:t>
            </a:r>
            <a:r>
              <a:rPr lang="en-GB" sz="1900" dirty="0"/>
              <a:t>	</a:t>
            </a:r>
            <a:r>
              <a:rPr lang="en-GB" sz="1900" dirty="0" err="1" smtClean="0"/>
              <a:t>Genter</a:t>
            </a:r>
            <a:r>
              <a:rPr lang="en-GB" sz="1900" dirty="0" smtClean="0"/>
              <a:t> (Univ. </a:t>
            </a:r>
            <a:r>
              <a:rPr lang="en-GB" sz="1900" dirty="0" err="1" smtClean="0"/>
              <a:t>Greiswald</a:t>
            </a:r>
            <a:r>
              <a:rPr lang="en-GB" sz="1900" dirty="0" smtClean="0"/>
              <a:t>)</a:t>
            </a:r>
            <a:endParaRPr lang="en-US" sz="1800" dirty="0">
              <a:latin typeface="Calibri" charset="0"/>
            </a:endParaRP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5"/>
          <p:cNvSpPr/>
          <p:nvPr/>
        </p:nvSpPr>
        <p:spPr>
          <a:xfrm>
            <a:off x="467544" y="594842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indent="0">
              <a:buNone/>
            </a:pPr>
            <a:r>
              <a:rPr lang="es-ES" sz="1400" dirty="0"/>
              <a:t>And </a:t>
            </a:r>
            <a:r>
              <a:rPr lang="es-ES" sz="1400" dirty="0" err="1"/>
              <a:t>many</a:t>
            </a:r>
            <a:r>
              <a:rPr lang="es-ES" sz="1400" dirty="0"/>
              <a:t> </a:t>
            </a:r>
            <a:r>
              <a:rPr lang="es-ES" sz="1400" dirty="0" err="1"/>
              <a:t>others</a:t>
            </a:r>
            <a:r>
              <a:rPr lang="es-ES" sz="1400" dirty="0"/>
              <a:t> </a:t>
            </a:r>
            <a:r>
              <a:rPr lang="es-ES" sz="1400" dirty="0" err="1"/>
              <a:t>paid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</a:t>
            </a:r>
            <a:r>
              <a:rPr lang="es-ES" sz="1400" dirty="0" err="1"/>
              <a:t>their</a:t>
            </a:r>
            <a:r>
              <a:rPr lang="es-ES" sz="1400" dirty="0"/>
              <a:t> home </a:t>
            </a:r>
            <a:r>
              <a:rPr lang="es-ES" sz="1400" dirty="0" err="1"/>
              <a:t>institution</a:t>
            </a:r>
            <a:r>
              <a:rPr lang="es-ES" sz="1400" dirty="0"/>
              <a:t> </a:t>
            </a:r>
            <a:endParaRPr lang="es-ES" sz="1400" dirty="0" smtClean="0"/>
          </a:p>
          <a:p>
            <a:pPr marL="457200" lvl="3" indent="0">
              <a:buNone/>
            </a:pPr>
            <a:r>
              <a:rPr lang="es-ES" sz="1400" dirty="0" smtClean="0"/>
              <a:t>(+ </a:t>
            </a:r>
            <a:r>
              <a:rPr lang="es-ES" sz="1400" dirty="0"/>
              <a:t>eventual </a:t>
            </a:r>
            <a:r>
              <a:rPr lang="es-ES" sz="1400" dirty="0" err="1"/>
              <a:t>subsistance</a:t>
            </a:r>
            <a:r>
              <a:rPr lang="es-ES" sz="1400" dirty="0"/>
              <a:t> </a:t>
            </a:r>
            <a:r>
              <a:rPr lang="es-ES" sz="1400" dirty="0" err="1"/>
              <a:t>from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collaboration</a:t>
            </a:r>
            <a:r>
              <a:rPr lang="es-ES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Update on memberships</a:t>
            </a:r>
          </a:p>
          <a:p>
            <a:r>
              <a:rPr lang="en-US" sz="2400" dirty="0" smtClean="0"/>
              <a:t>Short financial update: membership fees</a:t>
            </a:r>
          </a:p>
          <a:p>
            <a:r>
              <a:rPr lang="en-US" sz="2400" dirty="0" err="1" smtClean="0"/>
              <a:t>MoU</a:t>
            </a:r>
            <a:r>
              <a:rPr lang="en-US" sz="2400" dirty="0" smtClean="0"/>
              <a:t>: approval</a:t>
            </a:r>
          </a:p>
          <a:p>
            <a:r>
              <a:rPr lang="en-US" sz="2400" dirty="0" smtClean="0"/>
              <a:t>Associates and staff</a:t>
            </a:r>
          </a:p>
          <a:p>
            <a:r>
              <a:rPr lang="en-US" sz="2400" dirty="0" smtClean="0"/>
              <a:t>Fellows</a:t>
            </a:r>
          </a:p>
          <a:p>
            <a:r>
              <a:rPr lang="en-US" sz="2400" dirty="0" smtClean="0"/>
              <a:t>Doctoral students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36616" y="1232594"/>
            <a:ext cx="7992888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sz="2400" dirty="0">
              <a:solidFill>
                <a:srgbClr val="29348C"/>
              </a:solidFill>
            </a:endParaRPr>
          </a:p>
          <a:p>
            <a:pPr lvl="1"/>
            <a:r>
              <a:rPr lang="en-US" sz="2400" b="1" u="sng" dirty="0" smtClean="0">
                <a:solidFill>
                  <a:srgbClr val="29348C"/>
                </a:solidFill>
              </a:rPr>
              <a:t>Czech </a:t>
            </a:r>
            <a:r>
              <a:rPr lang="en-US" sz="2400" b="1" u="sng" dirty="0">
                <a:solidFill>
                  <a:srgbClr val="29348C"/>
                </a:solidFill>
              </a:rPr>
              <a:t>Technical University </a:t>
            </a:r>
            <a:r>
              <a:rPr lang="en-US" sz="2400" b="1" u="sng" dirty="0" smtClean="0">
                <a:solidFill>
                  <a:srgbClr val="29348C"/>
                </a:solidFill>
              </a:rPr>
              <a:t>(Prague) 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29348C"/>
                </a:solidFill>
              </a:rPr>
              <a:t>Institute Agreement signed – payment received !</a:t>
            </a:r>
            <a:endParaRPr lang="en-US" sz="2400" dirty="0">
              <a:solidFill>
                <a:srgbClr val="29348C"/>
              </a:solidFill>
            </a:endParaRPr>
          </a:p>
          <a:p>
            <a:pPr lvl="1"/>
            <a:endParaRPr lang="en-US" sz="2400" dirty="0" smtClean="0">
              <a:solidFill>
                <a:srgbClr val="29348C"/>
              </a:solidFill>
            </a:endParaRPr>
          </a:p>
          <a:p>
            <a:pPr lvl="1"/>
            <a:r>
              <a:rPr lang="en-US" sz="2400" b="1" u="sng" dirty="0">
                <a:solidFill>
                  <a:srgbClr val="29348C"/>
                </a:solidFill>
              </a:rPr>
              <a:t>BOSE Institute (India) </a:t>
            </a:r>
            <a:r>
              <a:rPr lang="en-US" sz="2400" dirty="0">
                <a:solidFill>
                  <a:srgbClr val="29348C"/>
                </a:solidFill>
              </a:rPr>
              <a:t>– </a:t>
            </a:r>
            <a:r>
              <a:rPr lang="en-US" sz="2400" dirty="0" smtClean="0">
                <a:solidFill>
                  <a:srgbClr val="29348C"/>
                </a:solidFill>
              </a:rPr>
              <a:t>still not signed !</a:t>
            </a:r>
          </a:p>
          <a:p>
            <a:pPr lvl="1"/>
            <a:endParaRPr lang="en-US" sz="2400" dirty="0">
              <a:solidFill>
                <a:srgbClr val="29348C"/>
              </a:solidFill>
            </a:endParaRPr>
          </a:p>
          <a:p>
            <a:pPr marL="457200" lvl="1" indent="0">
              <a:buNone/>
            </a:pPr>
            <a:endParaRPr lang="en-US" sz="2600" dirty="0">
              <a:solidFill>
                <a:srgbClr val="29348C"/>
              </a:solidFill>
            </a:endParaRP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5899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Membership fees: payment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752528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endParaRPr lang="en-US" sz="1800" dirty="0"/>
          </a:p>
          <a:p>
            <a:pPr lvl="1"/>
            <a:r>
              <a:rPr lang="en-US" sz="1800" dirty="0"/>
              <a:t>Germany, CERN, Norway, </a:t>
            </a:r>
            <a:r>
              <a:rPr lang="en-US" sz="1800" dirty="0" smtClean="0"/>
              <a:t>Denmark, SA, Finland, UK, BE, </a:t>
            </a:r>
            <a:r>
              <a:rPr lang="en-US" sz="1800" dirty="0" smtClean="0"/>
              <a:t>Italy, Romania (10)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Countries not yet paid for 2019 – still to come ? </a:t>
            </a:r>
            <a:r>
              <a:rPr lang="en-US" sz="1800" dirty="0" smtClean="0"/>
              <a:t>(3)</a:t>
            </a:r>
            <a:endParaRPr lang="en-US" sz="1800" dirty="0" smtClean="0"/>
          </a:p>
          <a:p>
            <a:pPr lvl="2"/>
            <a:r>
              <a:rPr lang="en-US" sz="1800" dirty="0" smtClean="0"/>
              <a:t>Sweden </a:t>
            </a:r>
            <a:r>
              <a:rPr lang="en-US" sz="1800" dirty="0" smtClean="0"/>
              <a:t>(60)</a:t>
            </a:r>
          </a:p>
          <a:p>
            <a:pPr lvl="2"/>
            <a:r>
              <a:rPr lang="en-US" sz="1800" dirty="0" smtClean="0"/>
              <a:t>Greece (30)</a:t>
            </a:r>
          </a:p>
          <a:p>
            <a:pPr lvl="2"/>
            <a:r>
              <a:rPr lang="en-US" sz="1800" dirty="0" smtClean="0"/>
              <a:t>Spain </a:t>
            </a:r>
            <a:r>
              <a:rPr lang="en-US" sz="1800" dirty="0"/>
              <a:t>(60)</a:t>
            </a:r>
          </a:p>
          <a:p>
            <a:pPr lvl="2"/>
            <a:endParaRPr lang="en-US" sz="1800" dirty="0"/>
          </a:p>
          <a:p>
            <a:pPr lvl="1"/>
            <a:r>
              <a:rPr lang="en-US" sz="1800" dirty="0" smtClean="0"/>
              <a:t>Countries with problems to pay in 2019 :</a:t>
            </a:r>
          </a:p>
          <a:p>
            <a:pPr lvl="2"/>
            <a:r>
              <a:rPr lang="en-US" sz="1800" dirty="0" smtClean="0"/>
              <a:t>Poland ? (60)</a:t>
            </a:r>
            <a:endParaRPr lang="en-US" sz="1800" dirty="0"/>
          </a:p>
          <a:p>
            <a:pPr lvl="2"/>
            <a:r>
              <a:rPr lang="en-US" sz="1800" dirty="0"/>
              <a:t>Slovakia </a:t>
            </a:r>
            <a:r>
              <a:rPr lang="en-US" sz="1800" dirty="0" smtClean="0"/>
              <a:t>? (30)</a:t>
            </a:r>
          </a:p>
          <a:p>
            <a:pPr lvl="2"/>
            <a:endParaRPr lang="en-US" sz="1800" dirty="0" smtClean="0"/>
          </a:p>
          <a:p>
            <a:pPr lvl="1"/>
            <a:r>
              <a:rPr lang="en-US" sz="1800" dirty="0" smtClean="0"/>
              <a:t>Institute members have paid:</a:t>
            </a:r>
          </a:p>
          <a:p>
            <a:pPr lvl="2"/>
            <a:r>
              <a:rPr lang="en-US" sz="1800" dirty="0" smtClean="0"/>
              <a:t>Portugal (~ 7 </a:t>
            </a:r>
            <a:r>
              <a:rPr lang="en-US" sz="1800" dirty="0" err="1" smtClean="0"/>
              <a:t>kCHF</a:t>
            </a:r>
            <a:r>
              <a:rPr lang="en-US" sz="1800" dirty="0" smtClean="0"/>
              <a:t>) 1 installment to come (10 </a:t>
            </a:r>
            <a:r>
              <a:rPr lang="en-US" sz="1800" dirty="0" err="1" smtClean="0"/>
              <a:t>kEuro</a:t>
            </a:r>
            <a:r>
              <a:rPr lang="en-US" sz="1800" dirty="0" smtClean="0"/>
              <a:t> planned)</a:t>
            </a:r>
          </a:p>
          <a:p>
            <a:pPr lvl="2"/>
            <a:r>
              <a:rPr lang="en-US" sz="1800" dirty="0" smtClean="0"/>
              <a:t>Czech TU: 10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2019 income:  557 </a:t>
            </a:r>
            <a:r>
              <a:rPr lang="en-US" sz="1800" dirty="0" err="1" smtClean="0"/>
              <a:t>kCHF</a:t>
            </a:r>
            <a:r>
              <a:rPr lang="en-US" sz="1800" dirty="0" smtClean="0"/>
              <a:t> received, 210 </a:t>
            </a:r>
            <a:r>
              <a:rPr lang="en-US" sz="1800" dirty="0" err="1" smtClean="0"/>
              <a:t>kCHF</a:t>
            </a:r>
            <a:r>
              <a:rPr lang="en-US" sz="1800" dirty="0" smtClean="0"/>
              <a:t> to come ?</a:t>
            </a: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305736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revised </a:t>
            </a:r>
            <a:r>
              <a:rPr lang="en-US" dirty="0" err="1" smtClean="0"/>
              <a:t>MoU</a:t>
            </a:r>
            <a:r>
              <a:rPr lang="en-US" dirty="0" smtClean="0"/>
              <a:t>-Annexes have been distributed </a:t>
            </a:r>
          </a:p>
          <a:p>
            <a:endParaRPr lang="en-US" dirty="0"/>
          </a:p>
          <a:p>
            <a:r>
              <a:rPr lang="en-US" dirty="0" smtClean="0"/>
              <a:t>Additional changes:</a:t>
            </a:r>
          </a:p>
          <a:p>
            <a:pPr lvl="1"/>
            <a:r>
              <a:rPr lang="en-US" dirty="0"/>
              <a:t>Add text regarding </a:t>
            </a:r>
            <a:r>
              <a:rPr lang="en-US" dirty="0" smtClean="0"/>
              <a:t>“Institute </a:t>
            </a:r>
            <a:r>
              <a:rPr lang="en-US" dirty="0"/>
              <a:t>Members </a:t>
            </a:r>
            <a:r>
              <a:rPr lang="en-US" dirty="0" smtClean="0"/>
              <a:t>fees” </a:t>
            </a:r>
            <a:r>
              <a:rPr lang="en-US" dirty="0"/>
              <a:t>under Table 7.2</a:t>
            </a:r>
          </a:p>
          <a:p>
            <a:pPr lvl="1"/>
            <a:r>
              <a:rPr lang="en-US" dirty="0" smtClean="0"/>
              <a:t>Add ISS to Experimental equipment </a:t>
            </a:r>
            <a:r>
              <a:rPr lang="en-US" dirty="0" smtClean="0"/>
              <a:t>in </a:t>
            </a:r>
            <a:r>
              <a:rPr lang="en-US" dirty="0" smtClean="0"/>
              <a:t>Table 7.3 </a:t>
            </a:r>
            <a:r>
              <a:rPr lang="en-US" dirty="0" smtClean="0"/>
              <a:t>(funded by UK</a:t>
            </a:r>
            <a:r>
              <a:rPr lang="en-US" dirty="0" smtClean="0"/>
              <a:t>, BE, </a:t>
            </a:r>
            <a:r>
              <a:rPr lang="en-US" dirty="0" smtClean="0"/>
              <a:t>CERN)</a:t>
            </a:r>
            <a:endParaRPr lang="en-US" dirty="0" smtClean="0"/>
          </a:p>
          <a:p>
            <a:pPr lvl="1"/>
            <a:r>
              <a:rPr lang="en-US" dirty="0" smtClean="0"/>
              <a:t>Add VITO-NMR to Table 7.3 with BE and CERN </a:t>
            </a:r>
            <a:r>
              <a:rPr lang="en-US" dirty="0" smtClean="0"/>
              <a:t>contributions</a:t>
            </a:r>
          </a:p>
          <a:p>
            <a:pPr lvl="1"/>
            <a:r>
              <a:rPr lang="en-US" dirty="0" smtClean="0"/>
              <a:t>Update members from Sweden and Germany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Approval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3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Country representatives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34678"/>
              </p:ext>
            </p:extLst>
          </p:nvPr>
        </p:nvGraphicFramePr>
        <p:xfrm>
          <a:off x="1763688" y="993212"/>
          <a:ext cx="6696744" cy="5398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8739">
                  <a:extLst>
                    <a:ext uri="{9D8B030D-6E8A-4147-A177-3AD203B41FA5}">
                      <a16:colId xmlns:a16="http://schemas.microsoft.com/office/drawing/2014/main" val="3526599508"/>
                    </a:ext>
                  </a:extLst>
                </a:gridCol>
                <a:gridCol w="1308739">
                  <a:extLst>
                    <a:ext uri="{9D8B030D-6E8A-4147-A177-3AD203B41FA5}">
                      <a16:colId xmlns:a16="http://schemas.microsoft.com/office/drawing/2014/main" val="2724953412"/>
                    </a:ext>
                  </a:extLst>
                </a:gridCol>
                <a:gridCol w="2762636">
                  <a:extLst>
                    <a:ext uri="{9D8B030D-6E8A-4147-A177-3AD203B41FA5}">
                      <a16:colId xmlns:a16="http://schemas.microsoft.com/office/drawing/2014/main" val="3730802004"/>
                    </a:ext>
                  </a:extLst>
                </a:gridCol>
                <a:gridCol w="1316630">
                  <a:extLst>
                    <a:ext uri="{9D8B030D-6E8A-4147-A177-3AD203B41FA5}">
                      <a16:colId xmlns:a16="http://schemas.microsoft.com/office/drawing/2014/main" val="338420795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Country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Town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Institute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Representative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20849861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Geneva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CERN, European Organization for Nuclear Research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G. Neyens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66635059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Belgium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Leuven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Katholieke Universiteit Leuven (KU Leuven)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S. Severijns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27025273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Denmark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Aarhus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Department of Physics and Astronomy, University of Aarhus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H.O.U Fynbo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84294434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Finland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Helsinki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Helsinki Institute of Physics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J. Pakarinen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25181603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Orsay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CSNSM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G. Georgiev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22622894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Germany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Greifswald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Universität Greifswald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L. </a:t>
                      </a:r>
                      <a:r>
                        <a:rPr lang="en-GB" sz="1400" dirty="0" err="1">
                          <a:effectLst/>
                        </a:rPr>
                        <a:t>Schweikhard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82271715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Greece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Athens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INP, NCSR </a:t>
                      </a:r>
                      <a:r>
                        <a:rPr lang="de-DE" sz="1400" dirty="0" err="1">
                          <a:effectLst/>
                        </a:rPr>
                        <a:t>Demokritos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A. Lagogiannis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272243689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Italy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Firenze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INFN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A. Nannini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21824861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Norway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Oslo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Fysisk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err="1">
                          <a:effectLst/>
                        </a:rPr>
                        <a:t>institutt</a:t>
                      </a:r>
                      <a:r>
                        <a:rPr lang="en-GB" sz="1400" dirty="0">
                          <a:effectLst/>
                        </a:rPr>
                        <a:t>, </a:t>
                      </a:r>
                      <a:r>
                        <a:rPr lang="en-GB" sz="1400" dirty="0" err="1">
                          <a:effectLst/>
                        </a:rPr>
                        <a:t>Universitetet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Oslo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S. Siem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80946634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Poland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Warsaw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University of Warsaw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M. Pfützner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139322459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Romania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Bucharest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National Institute of Physics and Nuclear Engineering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N. </a:t>
                      </a:r>
                      <a:r>
                        <a:rPr lang="en-GB" sz="1400" dirty="0" err="1">
                          <a:effectLst/>
                        </a:rPr>
                        <a:t>Marginean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36044366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Slovakia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Bratislava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Institute of Physics, Slovak Academy of Sciences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M. Venhart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266204541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South Africa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Witwatersrand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University of the Witwatersrand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D. Naidoo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71422012"/>
                  </a:ext>
                </a:extLst>
              </a:tr>
              <a:tr h="173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Madrid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Complutense</a:t>
                      </a:r>
                      <a:r>
                        <a:rPr lang="fr-FR" sz="1400" dirty="0">
                          <a:effectLst/>
                        </a:rPr>
                        <a:t> </a:t>
                      </a:r>
                      <a:r>
                        <a:rPr lang="fr-FR" sz="1400" dirty="0" err="1">
                          <a:effectLst/>
                        </a:rPr>
                        <a:t>University</a:t>
                      </a:r>
                      <a:r>
                        <a:rPr lang="fr-FR" sz="1400" dirty="0">
                          <a:effectLst/>
                        </a:rPr>
                        <a:t> of Madrid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L</a:t>
                      </a:r>
                      <a:r>
                        <a:rPr lang="en-GB" sz="1400" dirty="0">
                          <a:effectLst/>
                        </a:rPr>
                        <a:t>. Fraile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113720118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Sweden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Lund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Lund University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J. Cederkall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231680603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United Kingdom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Guilford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University of Surrey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D. Doherty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651" marR="17651" marT="0" marB="0"/>
                </a:tc>
                <a:extLst>
                  <a:ext uri="{0D108BD9-81ED-4DB2-BD59-A6C34878D82A}">
                    <a16:rowId xmlns:a16="http://schemas.microsoft.com/office/drawing/2014/main" val="3306832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777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Management </a:t>
            </a:r>
            <a:r>
              <a:rPr lang="en-US" sz="3200" dirty="0"/>
              <a:t>and other senior positions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608" y="1340768"/>
            <a:ext cx="7992888" cy="424731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ISOLDE </a:t>
            </a:r>
            <a:r>
              <a:rPr lang="en-US" dirty="0"/>
              <a:t>Collaboration Committee Chairperson	</a:t>
            </a:r>
            <a:r>
              <a:rPr lang="en-US" dirty="0" smtClean="0"/>
              <a:t>	Kieran </a:t>
            </a:r>
            <a:r>
              <a:rPr lang="en-US" dirty="0"/>
              <a:t>Flanagan</a:t>
            </a:r>
          </a:p>
          <a:p>
            <a:endParaRPr lang="en-US" dirty="0"/>
          </a:p>
          <a:p>
            <a:r>
              <a:rPr lang="en-US" dirty="0"/>
              <a:t>Spokesperson	</a:t>
            </a:r>
            <a:r>
              <a:rPr lang="en-US" dirty="0" smtClean="0"/>
              <a:t>				Gerda </a:t>
            </a:r>
            <a:r>
              <a:rPr lang="en-US" dirty="0"/>
              <a:t>Neyens</a:t>
            </a:r>
          </a:p>
          <a:p>
            <a:endParaRPr lang="en-US" dirty="0"/>
          </a:p>
          <a:p>
            <a:r>
              <a:rPr lang="en-US" dirty="0"/>
              <a:t>Resource Coordinator	</a:t>
            </a:r>
            <a:r>
              <a:rPr lang="en-US" dirty="0" smtClean="0"/>
              <a:t>			Gerda </a:t>
            </a:r>
            <a:r>
              <a:rPr lang="en-US" dirty="0"/>
              <a:t>Neyens</a:t>
            </a:r>
          </a:p>
          <a:p>
            <a:endParaRPr lang="en-US" dirty="0"/>
          </a:p>
          <a:p>
            <a:r>
              <a:rPr lang="en-US" dirty="0"/>
              <a:t>ISOLDE Technical Coordinator (ITC)	</a:t>
            </a:r>
            <a:r>
              <a:rPr lang="en-US" dirty="0" smtClean="0"/>
              <a:t>         Richard </a:t>
            </a:r>
            <a:r>
              <a:rPr lang="en-US" dirty="0" err="1"/>
              <a:t>Catherall</a:t>
            </a:r>
            <a:r>
              <a:rPr lang="en-US" dirty="0"/>
              <a:t> and Joachim </a:t>
            </a:r>
            <a:r>
              <a:rPr lang="en-US" dirty="0" err="1"/>
              <a:t>Vollaire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Deputy </a:t>
            </a:r>
            <a:r>
              <a:rPr lang="en-US" dirty="0"/>
              <a:t>ISOLDE Technical Coordinator (DITC)	</a:t>
            </a:r>
            <a:r>
              <a:rPr lang="en-US" dirty="0" smtClean="0"/>
              <a:t>	Erwin </a:t>
            </a:r>
            <a:r>
              <a:rPr lang="en-US" dirty="0" err="1"/>
              <a:t>Siesling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ISOLDE Operations Section Leader	</a:t>
            </a:r>
            <a:r>
              <a:rPr lang="en-US" dirty="0" smtClean="0"/>
              <a:t>	Jose </a:t>
            </a:r>
            <a:r>
              <a:rPr lang="en-US" dirty="0"/>
              <a:t>Alberto Rodriguez </a:t>
            </a:r>
            <a:r>
              <a:rPr lang="en-US" dirty="0" err="1"/>
              <a:t>Rodriguez</a:t>
            </a:r>
            <a:endParaRPr lang="en-US" dirty="0"/>
          </a:p>
          <a:p>
            <a:endParaRPr lang="en-US" dirty="0"/>
          </a:p>
          <a:p>
            <a:r>
              <a:rPr lang="en-US" dirty="0"/>
              <a:t>Physics Coordinator	</a:t>
            </a:r>
            <a:r>
              <a:rPr lang="en-US" dirty="0" smtClean="0"/>
              <a:t>			Karl </a:t>
            </a:r>
            <a:r>
              <a:rPr lang="en-US" dirty="0"/>
              <a:t>Johnston</a:t>
            </a:r>
          </a:p>
          <a:p>
            <a:endParaRPr lang="en-US" dirty="0"/>
          </a:p>
          <a:p>
            <a:r>
              <a:rPr lang="en-US" dirty="0"/>
              <a:t>GLIMOS	</a:t>
            </a:r>
            <a:r>
              <a:rPr lang="en-US" dirty="0" smtClean="0"/>
              <a:t>					Karl </a:t>
            </a:r>
            <a:r>
              <a:rPr lang="en-US" dirty="0"/>
              <a:t>Johnston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3627" y="5763459"/>
            <a:ext cx="71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Suggestion: all of them are (observer) members of the ISCC, GUI and INTC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4709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47043"/>
            <a:ext cx="7643192" cy="980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2020-2022 Membership fees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098841"/>
              </p:ext>
            </p:extLst>
          </p:nvPr>
        </p:nvGraphicFramePr>
        <p:xfrm>
          <a:off x="1668995" y="1058034"/>
          <a:ext cx="6552729" cy="45748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28193">
                  <a:extLst>
                    <a:ext uri="{9D8B030D-6E8A-4147-A177-3AD203B41FA5}">
                      <a16:colId xmlns:a16="http://schemas.microsoft.com/office/drawing/2014/main" val="2319772629"/>
                    </a:ext>
                  </a:extLst>
                </a:gridCol>
                <a:gridCol w="1906523">
                  <a:extLst>
                    <a:ext uri="{9D8B030D-6E8A-4147-A177-3AD203B41FA5}">
                      <a16:colId xmlns:a16="http://schemas.microsoft.com/office/drawing/2014/main" val="1910117904"/>
                    </a:ext>
                  </a:extLst>
                </a:gridCol>
                <a:gridCol w="972671">
                  <a:extLst>
                    <a:ext uri="{9D8B030D-6E8A-4147-A177-3AD203B41FA5}">
                      <a16:colId xmlns:a16="http://schemas.microsoft.com/office/drawing/2014/main" val="2130570893"/>
                    </a:ext>
                  </a:extLst>
                </a:gridCol>
                <a:gridCol w="972671">
                  <a:extLst>
                    <a:ext uri="{9D8B030D-6E8A-4147-A177-3AD203B41FA5}">
                      <a16:colId xmlns:a16="http://schemas.microsoft.com/office/drawing/2014/main" val="2946819767"/>
                    </a:ext>
                  </a:extLst>
                </a:gridCol>
                <a:gridCol w="972671">
                  <a:extLst>
                    <a:ext uri="{9D8B030D-6E8A-4147-A177-3AD203B41FA5}">
                      <a16:colId xmlns:a16="http://schemas.microsoft.com/office/drawing/2014/main" val="2281627627"/>
                    </a:ext>
                  </a:extLst>
                </a:gridCol>
              </a:tblGrid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cap="all" dirty="0" smtClean="0">
                          <a:effectLst/>
                        </a:rPr>
                        <a:t>CONTRIBUTIONS </a:t>
                      </a:r>
                      <a:r>
                        <a:rPr lang="en-US" sz="1100" cap="all" dirty="0">
                          <a:effectLst/>
                        </a:rPr>
                        <a:t>(</a:t>
                      </a:r>
                      <a:r>
                        <a:rPr lang="en-US" sz="1100" dirty="0" err="1">
                          <a:effectLst/>
                        </a:rPr>
                        <a:t>k</a:t>
                      </a:r>
                      <a:r>
                        <a:rPr lang="en-US" sz="1100" cap="all" dirty="0" err="1">
                          <a:effectLst/>
                        </a:rPr>
                        <a:t>CHF</a:t>
                      </a:r>
                      <a:r>
                        <a:rPr lang="en-US" sz="1100" cap="all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960742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Total for 3 years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2021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2022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1721508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CERN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285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95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95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2171848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Belgium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1896859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Denmark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3579460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Finland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7386061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3821143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Germany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6335019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Greece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379052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Italy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0705531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Norway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018151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Poland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9013242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Romania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638686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Spain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5904240"/>
                  </a:ext>
                </a:extLst>
              </a:tr>
              <a:tr h="75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Slovakia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South Africa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Sweden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90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762183"/>
                  </a:ext>
                </a:extLst>
              </a:tr>
              <a:tr h="254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UK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180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64943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79104" y="5623932"/>
            <a:ext cx="80648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As of 2019, a yearly contribution of 10 </a:t>
            </a:r>
            <a:r>
              <a:rPr lang="en-US" sz="1400" dirty="0" err="1"/>
              <a:t>kCHF</a:t>
            </a:r>
            <a:r>
              <a:rPr lang="en-US" sz="1400" dirty="0"/>
              <a:t> </a:t>
            </a:r>
            <a:r>
              <a:rPr lang="en-US" sz="1400" dirty="0" smtClean="0"/>
              <a:t>is paid </a:t>
            </a:r>
            <a:r>
              <a:rPr lang="en-US" sz="1400" dirty="0"/>
              <a:t>by the Czech Technical University </a:t>
            </a:r>
            <a:r>
              <a:rPr lang="en-US" sz="1400" dirty="0" smtClean="0"/>
              <a:t>of </a:t>
            </a:r>
            <a:r>
              <a:rPr lang="en-US" sz="1400" dirty="0"/>
              <a:t>Prague, who signed and “Institute </a:t>
            </a:r>
            <a:r>
              <a:rPr lang="en-US" sz="1400" dirty="0" smtClean="0"/>
              <a:t>membership Agreement</a:t>
            </a:r>
            <a:r>
              <a:rPr lang="en-US" sz="1400" dirty="0"/>
              <a:t>”, in preparation of the Czech Republic becoming a full member of the ISOLDE Collaboration.   </a:t>
            </a:r>
            <a:endParaRPr lang="en-US" sz="1400" dirty="0" smtClean="0"/>
          </a:p>
          <a:p>
            <a:r>
              <a:rPr lang="en-US" sz="1400" dirty="0" smtClean="0"/>
              <a:t>In </a:t>
            </a:r>
            <a:r>
              <a:rPr lang="en-US" sz="1400" dirty="0"/>
              <a:t>2019, </a:t>
            </a:r>
            <a:r>
              <a:rPr lang="en-US" sz="1400" dirty="0" smtClean="0"/>
              <a:t>Portuguese </a:t>
            </a:r>
            <a:r>
              <a:rPr lang="en-US" sz="1400" dirty="0"/>
              <a:t>institutions have </a:t>
            </a:r>
            <a:r>
              <a:rPr lang="en-US" sz="1400" dirty="0" smtClean="0"/>
              <a:t>committed to contribute </a:t>
            </a:r>
            <a:r>
              <a:rPr lang="en-US" sz="1400" dirty="0"/>
              <a:t>10 </a:t>
            </a:r>
            <a:r>
              <a:rPr lang="en-US" sz="1400" dirty="0" err="1" smtClean="0"/>
              <a:t>kEuro</a:t>
            </a:r>
            <a:r>
              <a:rPr lang="en-US" sz="1400" dirty="0" smtClean="0"/>
              <a:t>.  Funding </a:t>
            </a:r>
            <a:r>
              <a:rPr lang="en-US" sz="1400" dirty="0"/>
              <a:t>is </a:t>
            </a:r>
            <a:endParaRPr lang="en-US" sz="1400" dirty="0" smtClean="0"/>
          </a:p>
          <a:p>
            <a:r>
              <a:rPr lang="en-US" sz="1400" dirty="0" smtClean="0"/>
              <a:t>searched </a:t>
            </a:r>
            <a:r>
              <a:rPr lang="en-US" sz="1400" dirty="0"/>
              <a:t>for </a:t>
            </a:r>
            <a:r>
              <a:rPr lang="en-US" sz="1400" dirty="0" smtClean="0"/>
              <a:t>a similar contribution </a:t>
            </a:r>
            <a:r>
              <a:rPr lang="en-US" sz="1400" dirty="0"/>
              <a:t>in the next </a:t>
            </a:r>
            <a:r>
              <a:rPr lang="en-US" sz="1400" dirty="0" smtClean="0"/>
              <a:t>years, without signed agreement.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3382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5234" y="1400460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Associates </a:t>
            </a:r>
          </a:p>
          <a:p>
            <a:pPr lvl="1"/>
            <a:r>
              <a:rPr lang="en-US" sz="1800" dirty="0" smtClean="0">
                <a:latin typeface="Calibri" charset="0"/>
              </a:rPr>
              <a:t>Deyan Yordanov, February - December 2019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2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</a:t>
            </a:r>
            <a:r>
              <a:rPr lang="en-US" dirty="0" smtClean="0">
                <a:latin typeface="Calibri" charset="0"/>
              </a:rPr>
              <a:t>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</a:rPr>
              <a:t>Stephan </a:t>
            </a:r>
            <a:r>
              <a:rPr lang="en-US" sz="1800" dirty="0" err="1" smtClean="0">
                <a:latin typeface="Calibri" charset="0"/>
              </a:rPr>
              <a:t>Malbrunot-Ettenauer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(Feb </a:t>
            </a:r>
            <a:r>
              <a:rPr lang="en-US" sz="1800" dirty="0" smtClean="0">
                <a:latin typeface="Calibri" charset="0"/>
              </a:rPr>
              <a:t>2017-Jan 2021</a:t>
            </a:r>
            <a:r>
              <a:rPr lang="en-US" sz="1800" dirty="0">
                <a:latin typeface="Calibri" charset="0"/>
              </a:rPr>
              <a:t>) 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</a:rPr>
              <a:t>ERC </a:t>
            </a:r>
            <a:r>
              <a:rPr lang="en-US" sz="1800" b="1" dirty="0" smtClean="0">
                <a:solidFill>
                  <a:srgbClr val="0000FF"/>
                </a:solidFill>
                <a:latin typeface="Calibri" charset="0"/>
              </a:rPr>
              <a:t>MIRACLS</a:t>
            </a:r>
          </a:p>
          <a:p>
            <a:pPr lvl="1"/>
            <a:r>
              <a:rPr lang="en-US" sz="1800" dirty="0" smtClean="0">
                <a:latin typeface="Calibri" charset="0"/>
              </a:rPr>
              <a:t>Karl Johnston, physics coordinator (Sept. 2022)</a:t>
            </a:r>
          </a:p>
          <a:p>
            <a:pPr lvl="1"/>
            <a:r>
              <a:rPr lang="en-US" sz="1800" dirty="0" smtClean="0">
                <a:latin typeface="Calibri" charset="0"/>
              </a:rPr>
              <a:t>G.N, Isolde group leader, collaboration spokesperson (June 2021)</a:t>
            </a:r>
          </a:p>
          <a:p>
            <a:pPr lvl="1"/>
            <a:endParaRPr lang="en-US" sz="1800" b="1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ISOLDE User Support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/>
              <a:t>Jennifer Weterings (2002 - ) via the ISOLDE Collaboration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Associates &amp; Corresponding Associates &amp; staff</a:t>
            </a:r>
            <a:endParaRPr lang="en-US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8101</TotalTime>
  <Words>685</Words>
  <Application>Microsoft Office PowerPoint</Application>
  <PresentationFormat>On-screen Show (4:3)</PresentationFormat>
  <Paragraphs>285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News from the ISOLDE group and Collaboration Matters    November 5, 2019</vt:lpstr>
      <vt:lpstr>content</vt:lpstr>
      <vt:lpstr>Membership update</vt:lpstr>
      <vt:lpstr>Membership fees: payment status</vt:lpstr>
      <vt:lpstr>MoU</vt:lpstr>
      <vt:lpstr>Country representatives</vt:lpstr>
      <vt:lpstr>Management and other senior positions </vt:lpstr>
      <vt:lpstr>2020-2022 Membership fees</vt:lpstr>
      <vt:lpstr>Associates &amp; Corresponding Associates &amp; staff</vt:lpstr>
      <vt:lpstr>CERN Fellows</vt:lpstr>
      <vt:lpstr>CERN Doctoral Students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750</cp:revision>
  <cp:lastPrinted>2018-10-30T09:54:49Z</cp:lastPrinted>
  <dcterms:created xsi:type="dcterms:W3CDTF">2012-03-08T16:06:15Z</dcterms:created>
  <dcterms:modified xsi:type="dcterms:W3CDTF">2019-11-04T13:13:21Z</dcterms:modified>
</cp:coreProperties>
</file>