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7" r:id="rId3"/>
    <p:sldId id="270" r:id="rId4"/>
    <p:sldId id="282" r:id="rId5"/>
    <p:sldId id="283" r:id="rId6"/>
    <p:sldId id="300" r:id="rId7"/>
    <p:sldId id="296" r:id="rId8"/>
    <p:sldId id="297" r:id="rId9"/>
    <p:sldId id="301" r:id="rId10"/>
    <p:sldId id="293" r:id="rId11"/>
    <p:sldId id="286" r:id="rId12"/>
    <p:sldId id="292" r:id="rId13"/>
    <p:sldId id="287" r:id="rId14"/>
    <p:sldId id="288" r:id="rId15"/>
    <p:sldId id="302" r:id="rId16"/>
    <p:sldId id="298" r:id="rId17"/>
    <p:sldId id="299" r:id="rId18"/>
    <p:sldId id="289" r:id="rId19"/>
    <p:sldId id="303" r:id="rId20"/>
    <p:sldId id="281" r:id="rId21"/>
    <p:sldId id="30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6" autoAdjust="0"/>
    <p:restoredTop sz="94660"/>
  </p:normalViewPr>
  <p:slideViewPr>
    <p:cSldViewPr snapToGrid="0">
      <p:cViewPr>
        <p:scale>
          <a:sx n="70" d="100"/>
          <a:sy n="70" d="100"/>
        </p:scale>
        <p:origin x="44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C34BB0-5FFD-49F1-8D85-B53026BE4865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D851876E-61E1-49D4-8875-591B3DA422B5}">
      <dgm:prSet phldrT="[Text]"/>
      <dgm:spPr/>
      <dgm:t>
        <a:bodyPr/>
        <a:lstStyle/>
        <a:p>
          <a:r>
            <a:rPr lang="en-US" dirty="0" smtClean="0"/>
            <a:t>Mixing</a:t>
          </a:r>
          <a:endParaRPr lang="en-US" dirty="0"/>
        </a:p>
      </dgm:t>
    </dgm:pt>
    <dgm:pt modelId="{3A6C0C72-FAEB-4E2E-B860-91D283848DE4}" type="parTrans" cxnId="{935F170D-981C-47D2-910E-966EFE67EE66}">
      <dgm:prSet/>
      <dgm:spPr/>
      <dgm:t>
        <a:bodyPr/>
        <a:lstStyle/>
        <a:p>
          <a:endParaRPr lang="en-US"/>
        </a:p>
      </dgm:t>
    </dgm:pt>
    <dgm:pt modelId="{5BB60493-63E5-4757-B71D-0CBC6733ADF2}" type="sibTrans" cxnId="{935F170D-981C-47D2-910E-966EFE67EE66}">
      <dgm:prSet/>
      <dgm:spPr/>
      <dgm:t>
        <a:bodyPr/>
        <a:lstStyle/>
        <a:p>
          <a:endParaRPr lang="en-US"/>
        </a:p>
      </dgm:t>
    </dgm:pt>
    <dgm:pt modelId="{D6EF3B59-1F85-4B76-8A8A-E242353AA2B2}">
      <dgm:prSet phldrT="[Text]"/>
      <dgm:spPr/>
      <dgm:t>
        <a:bodyPr/>
        <a:lstStyle/>
        <a:p>
          <a:r>
            <a:rPr lang="en-US" dirty="0" smtClean="0"/>
            <a:t>Pressing</a:t>
          </a:r>
          <a:endParaRPr lang="en-US" dirty="0"/>
        </a:p>
      </dgm:t>
    </dgm:pt>
    <dgm:pt modelId="{9032EF6F-96F4-4323-9938-E95674CAC7F8}" type="parTrans" cxnId="{F05EDA98-1A19-43D9-887E-E71E973A2C43}">
      <dgm:prSet/>
      <dgm:spPr/>
      <dgm:t>
        <a:bodyPr/>
        <a:lstStyle/>
        <a:p>
          <a:endParaRPr lang="en-US"/>
        </a:p>
      </dgm:t>
    </dgm:pt>
    <dgm:pt modelId="{4D0A7EB3-DC79-4AC2-9F34-A444C9DEE7C2}" type="sibTrans" cxnId="{F05EDA98-1A19-43D9-887E-E71E973A2C43}">
      <dgm:prSet/>
      <dgm:spPr/>
      <dgm:t>
        <a:bodyPr/>
        <a:lstStyle/>
        <a:p>
          <a:endParaRPr lang="en-US"/>
        </a:p>
      </dgm:t>
    </dgm:pt>
    <dgm:pt modelId="{95C7DB32-B7D2-4F91-8B17-9408E1F6DD0A}">
      <dgm:prSet phldrT="[Text]"/>
      <dgm:spPr/>
      <dgm:t>
        <a:bodyPr/>
        <a:lstStyle/>
        <a:p>
          <a:r>
            <a:rPr lang="en-US" b="1" dirty="0" smtClean="0"/>
            <a:t>Carburization</a:t>
          </a:r>
          <a:endParaRPr lang="en-US" b="1" dirty="0"/>
        </a:p>
      </dgm:t>
    </dgm:pt>
    <dgm:pt modelId="{01107DEA-F3BC-49F5-844F-508E47467CD6}" type="parTrans" cxnId="{66400AB1-DF38-4EB5-B3E1-212D0AADE96E}">
      <dgm:prSet/>
      <dgm:spPr/>
      <dgm:t>
        <a:bodyPr/>
        <a:lstStyle/>
        <a:p>
          <a:endParaRPr lang="en-US"/>
        </a:p>
      </dgm:t>
    </dgm:pt>
    <dgm:pt modelId="{446B9600-48A2-4DC0-BAC3-15B532E3ADB4}" type="sibTrans" cxnId="{66400AB1-DF38-4EB5-B3E1-212D0AADE96E}">
      <dgm:prSet/>
      <dgm:spPr/>
      <dgm:t>
        <a:bodyPr/>
        <a:lstStyle/>
        <a:p>
          <a:endParaRPr lang="en-US"/>
        </a:p>
      </dgm:t>
    </dgm:pt>
    <dgm:pt modelId="{1109B33B-B999-49E1-BA74-C584CC5BBFA8}" type="pres">
      <dgm:prSet presAssocID="{37C34BB0-5FFD-49F1-8D85-B53026BE4865}" presName="Name0" presStyleCnt="0">
        <dgm:presLayoutVars>
          <dgm:dir/>
          <dgm:animLvl val="lvl"/>
          <dgm:resizeHandles val="exact"/>
        </dgm:presLayoutVars>
      </dgm:prSet>
      <dgm:spPr/>
    </dgm:pt>
    <dgm:pt modelId="{BF541AFA-6A0D-4B73-85E0-499C9E802EC0}" type="pres">
      <dgm:prSet presAssocID="{D851876E-61E1-49D4-8875-591B3DA422B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73FB3-1434-4BF6-8164-E690B89CEEF8}" type="pres">
      <dgm:prSet presAssocID="{5BB60493-63E5-4757-B71D-0CBC6733ADF2}" presName="parTxOnlySpace" presStyleCnt="0"/>
      <dgm:spPr/>
    </dgm:pt>
    <dgm:pt modelId="{29B6E77E-9CAE-4E8D-B7FD-42F5456AAF8F}" type="pres">
      <dgm:prSet presAssocID="{D6EF3B59-1F85-4B76-8A8A-E242353AA2B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8CA8-3FF8-4125-B57D-8367CE45F5C7}" type="pres">
      <dgm:prSet presAssocID="{4D0A7EB3-DC79-4AC2-9F34-A444C9DEE7C2}" presName="parTxOnlySpace" presStyleCnt="0"/>
      <dgm:spPr/>
    </dgm:pt>
    <dgm:pt modelId="{BBA1298E-40FD-4B54-A760-806A5332555E}" type="pres">
      <dgm:prSet presAssocID="{95C7DB32-B7D2-4F91-8B17-9408E1F6DD0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763B7C-CABB-4899-BE05-347CBEF2D1DB}" type="presOf" srcId="{D851876E-61E1-49D4-8875-591B3DA422B5}" destId="{BF541AFA-6A0D-4B73-85E0-499C9E802EC0}" srcOrd="0" destOrd="0" presId="urn:microsoft.com/office/officeart/2005/8/layout/chevron1"/>
    <dgm:cxn modelId="{E467A427-1EE6-4679-BB0E-A16F57E9E06F}" type="presOf" srcId="{D6EF3B59-1F85-4B76-8A8A-E242353AA2B2}" destId="{29B6E77E-9CAE-4E8D-B7FD-42F5456AAF8F}" srcOrd="0" destOrd="0" presId="urn:microsoft.com/office/officeart/2005/8/layout/chevron1"/>
    <dgm:cxn modelId="{F05EDA98-1A19-43D9-887E-E71E973A2C43}" srcId="{37C34BB0-5FFD-49F1-8D85-B53026BE4865}" destId="{D6EF3B59-1F85-4B76-8A8A-E242353AA2B2}" srcOrd="1" destOrd="0" parTransId="{9032EF6F-96F4-4323-9938-E95674CAC7F8}" sibTransId="{4D0A7EB3-DC79-4AC2-9F34-A444C9DEE7C2}"/>
    <dgm:cxn modelId="{935F170D-981C-47D2-910E-966EFE67EE66}" srcId="{37C34BB0-5FFD-49F1-8D85-B53026BE4865}" destId="{D851876E-61E1-49D4-8875-591B3DA422B5}" srcOrd="0" destOrd="0" parTransId="{3A6C0C72-FAEB-4E2E-B860-91D283848DE4}" sibTransId="{5BB60493-63E5-4757-B71D-0CBC6733ADF2}"/>
    <dgm:cxn modelId="{933FADC9-EAC4-4BD4-AE09-384FDC0CF215}" type="presOf" srcId="{95C7DB32-B7D2-4F91-8B17-9408E1F6DD0A}" destId="{BBA1298E-40FD-4B54-A760-806A5332555E}" srcOrd="0" destOrd="0" presId="urn:microsoft.com/office/officeart/2005/8/layout/chevron1"/>
    <dgm:cxn modelId="{BA887DAC-8399-457F-9332-9CC81AEA0E3E}" type="presOf" srcId="{37C34BB0-5FFD-49F1-8D85-B53026BE4865}" destId="{1109B33B-B999-49E1-BA74-C584CC5BBFA8}" srcOrd="0" destOrd="0" presId="urn:microsoft.com/office/officeart/2005/8/layout/chevron1"/>
    <dgm:cxn modelId="{66400AB1-DF38-4EB5-B3E1-212D0AADE96E}" srcId="{37C34BB0-5FFD-49F1-8D85-B53026BE4865}" destId="{95C7DB32-B7D2-4F91-8B17-9408E1F6DD0A}" srcOrd="2" destOrd="0" parTransId="{01107DEA-F3BC-49F5-844F-508E47467CD6}" sibTransId="{446B9600-48A2-4DC0-BAC3-15B532E3ADB4}"/>
    <dgm:cxn modelId="{F574D3E9-0676-4923-B6A6-93D5860368CD}" type="presParOf" srcId="{1109B33B-B999-49E1-BA74-C584CC5BBFA8}" destId="{BF541AFA-6A0D-4B73-85E0-499C9E802EC0}" srcOrd="0" destOrd="0" presId="urn:microsoft.com/office/officeart/2005/8/layout/chevron1"/>
    <dgm:cxn modelId="{13FEFDCC-ECFE-4DF5-A6E7-06EDF0B03969}" type="presParOf" srcId="{1109B33B-B999-49E1-BA74-C584CC5BBFA8}" destId="{6DE73FB3-1434-4BF6-8164-E690B89CEEF8}" srcOrd="1" destOrd="0" presId="urn:microsoft.com/office/officeart/2005/8/layout/chevron1"/>
    <dgm:cxn modelId="{9B7A9031-2DFB-4673-B737-9DB74AD1226C}" type="presParOf" srcId="{1109B33B-B999-49E1-BA74-C584CC5BBFA8}" destId="{29B6E77E-9CAE-4E8D-B7FD-42F5456AAF8F}" srcOrd="2" destOrd="0" presId="urn:microsoft.com/office/officeart/2005/8/layout/chevron1"/>
    <dgm:cxn modelId="{A544D63C-6DD1-4217-8EE2-FDE3DDC9D5D3}" type="presParOf" srcId="{1109B33B-B999-49E1-BA74-C584CC5BBFA8}" destId="{3D698CA8-3FF8-4125-B57D-8367CE45F5C7}" srcOrd="3" destOrd="0" presId="urn:microsoft.com/office/officeart/2005/8/layout/chevron1"/>
    <dgm:cxn modelId="{E7F7E5B3-888B-4EDB-9443-9C4C7A727178}" type="presParOf" srcId="{1109B33B-B999-49E1-BA74-C584CC5BBFA8}" destId="{BBA1298E-40FD-4B54-A760-806A5332555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C34BB0-5FFD-49F1-8D85-B53026BE4865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D851876E-61E1-49D4-8875-591B3DA422B5}">
      <dgm:prSet phldrT="[Text]"/>
      <dgm:spPr/>
      <dgm:t>
        <a:bodyPr/>
        <a:lstStyle/>
        <a:p>
          <a:r>
            <a:rPr lang="en-US" dirty="0" smtClean="0"/>
            <a:t>Mixing</a:t>
          </a:r>
          <a:endParaRPr lang="en-US" dirty="0"/>
        </a:p>
      </dgm:t>
    </dgm:pt>
    <dgm:pt modelId="{3A6C0C72-FAEB-4E2E-B860-91D283848DE4}" type="parTrans" cxnId="{935F170D-981C-47D2-910E-966EFE67EE66}">
      <dgm:prSet/>
      <dgm:spPr/>
      <dgm:t>
        <a:bodyPr/>
        <a:lstStyle/>
        <a:p>
          <a:endParaRPr lang="en-US"/>
        </a:p>
      </dgm:t>
    </dgm:pt>
    <dgm:pt modelId="{5BB60493-63E5-4757-B71D-0CBC6733ADF2}" type="sibTrans" cxnId="{935F170D-981C-47D2-910E-966EFE67EE66}">
      <dgm:prSet/>
      <dgm:spPr/>
      <dgm:t>
        <a:bodyPr/>
        <a:lstStyle/>
        <a:p>
          <a:endParaRPr lang="en-US"/>
        </a:p>
      </dgm:t>
    </dgm:pt>
    <dgm:pt modelId="{D6EF3B59-1F85-4B76-8A8A-E242353AA2B2}">
      <dgm:prSet phldrT="[Text]"/>
      <dgm:spPr/>
      <dgm:t>
        <a:bodyPr/>
        <a:lstStyle/>
        <a:p>
          <a:r>
            <a:rPr lang="en-US" dirty="0" smtClean="0"/>
            <a:t>Pressing</a:t>
          </a:r>
          <a:endParaRPr lang="en-US" dirty="0"/>
        </a:p>
      </dgm:t>
    </dgm:pt>
    <dgm:pt modelId="{9032EF6F-96F4-4323-9938-E95674CAC7F8}" type="parTrans" cxnId="{F05EDA98-1A19-43D9-887E-E71E973A2C43}">
      <dgm:prSet/>
      <dgm:spPr/>
      <dgm:t>
        <a:bodyPr/>
        <a:lstStyle/>
        <a:p>
          <a:endParaRPr lang="en-US"/>
        </a:p>
      </dgm:t>
    </dgm:pt>
    <dgm:pt modelId="{4D0A7EB3-DC79-4AC2-9F34-A444C9DEE7C2}" type="sibTrans" cxnId="{F05EDA98-1A19-43D9-887E-E71E973A2C43}">
      <dgm:prSet/>
      <dgm:spPr/>
      <dgm:t>
        <a:bodyPr/>
        <a:lstStyle/>
        <a:p>
          <a:endParaRPr lang="en-US"/>
        </a:p>
      </dgm:t>
    </dgm:pt>
    <dgm:pt modelId="{95C7DB32-B7D2-4F91-8B17-9408E1F6DD0A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Carburization</a:t>
          </a:r>
          <a:endParaRPr lang="en-US" b="1" dirty="0">
            <a:solidFill>
              <a:schemeClr val="tx1"/>
            </a:solidFill>
          </a:endParaRPr>
        </a:p>
      </dgm:t>
    </dgm:pt>
    <dgm:pt modelId="{01107DEA-F3BC-49F5-844F-508E47467CD6}" type="parTrans" cxnId="{66400AB1-DF38-4EB5-B3E1-212D0AADE96E}">
      <dgm:prSet/>
      <dgm:spPr/>
      <dgm:t>
        <a:bodyPr/>
        <a:lstStyle/>
        <a:p>
          <a:endParaRPr lang="en-US"/>
        </a:p>
      </dgm:t>
    </dgm:pt>
    <dgm:pt modelId="{446B9600-48A2-4DC0-BAC3-15B532E3ADB4}" type="sibTrans" cxnId="{66400AB1-DF38-4EB5-B3E1-212D0AADE96E}">
      <dgm:prSet/>
      <dgm:spPr/>
      <dgm:t>
        <a:bodyPr/>
        <a:lstStyle/>
        <a:p>
          <a:endParaRPr lang="en-US"/>
        </a:p>
      </dgm:t>
    </dgm:pt>
    <dgm:pt modelId="{1109B33B-B999-49E1-BA74-C584CC5BBFA8}" type="pres">
      <dgm:prSet presAssocID="{37C34BB0-5FFD-49F1-8D85-B53026BE4865}" presName="Name0" presStyleCnt="0">
        <dgm:presLayoutVars>
          <dgm:dir/>
          <dgm:animLvl val="lvl"/>
          <dgm:resizeHandles val="exact"/>
        </dgm:presLayoutVars>
      </dgm:prSet>
      <dgm:spPr/>
    </dgm:pt>
    <dgm:pt modelId="{BF541AFA-6A0D-4B73-85E0-499C9E802EC0}" type="pres">
      <dgm:prSet presAssocID="{D851876E-61E1-49D4-8875-591B3DA422B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73FB3-1434-4BF6-8164-E690B89CEEF8}" type="pres">
      <dgm:prSet presAssocID="{5BB60493-63E5-4757-B71D-0CBC6733ADF2}" presName="parTxOnlySpace" presStyleCnt="0"/>
      <dgm:spPr/>
    </dgm:pt>
    <dgm:pt modelId="{29B6E77E-9CAE-4E8D-B7FD-42F5456AAF8F}" type="pres">
      <dgm:prSet presAssocID="{D6EF3B59-1F85-4B76-8A8A-E242353AA2B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8CA8-3FF8-4125-B57D-8367CE45F5C7}" type="pres">
      <dgm:prSet presAssocID="{4D0A7EB3-DC79-4AC2-9F34-A444C9DEE7C2}" presName="parTxOnlySpace" presStyleCnt="0"/>
      <dgm:spPr/>
    </dgm:pt>
    <dgm:pt modelId="{BBA1298E-40FD-4B54-A760-806A5332555E}" type="pres">
      <dgm:prSet presAssocID="{95C7DB32-B7D2-4F91-8B17-9408E1F6DD0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763B7C-CABB-4899-BE05-347CBEF2D1DB}" type="presOf" srcId="{D851876E-61E1-49D4-8875-591B3DA422B5}" destId="{BF541AFA-6A0D-4B73-85E0-499C9E802EC0}" srcOrd="0" destOrd="0" presId="urn:microsoft.com/office/officeart/2005/8/layout/chevron1"/>
    <dgm:cxn modelId="{E467A427-1EE6-4679-BB0E-A16F57E9E06F}" type="presOf" srcId="{D6EF3B59-1F85-4B76-8A8A-E242353AA2B2}" destId="{29B6E77E-9CAE-4E8D-B7FD-42F5456AAF8F}" srcOrd="0" destOrd="0" presId="urn:microsoft.com/office/officeart/2005/8/layout/chevron1"/>
    <dgm:cxn modelId="{F05EDA98-1A19-43D9-887E-E71E973A2C43}" srcId="{37C34BB0-5FFD-49F1-8D85-B53026BE4865}" destId="{D6EF3B59-1F85-4B76-8A8A-E242353AA2B2}" srcOrd="1" destOrd="0" parTransId="{9032EF6F-96F4-4323-9938-E95674CAC7F8}" sibTransId="{4D0A7EB3-DC79-4AC2-9F34-A444C9DEE7C2}"/>
    <dgm:cxn modelId="{935F170D-981C-47D2-910E-966EFE67EE66}" srcId="{37C34BB0-5FFD-49F1-8D85-B53026BE4865}" destId="{D851876E-61E1-49D4-8875-591B3DA422B5}" srcOrd="0" destOrd="0" parTransId="{3A6C0C72-FAEB-4E2E-B860-91D283848DE4}" sibTransId="{5BB60493-63E5-4757-B71D-0CBC6733ADF2}"/>
    <dgm:cxn modelId="{933FADC9-EAC4-4BD4-AE09-384FDC0CF215}" type="presOf" srcId="{95C7DB32-B7D2-4F91-8B17-9408E1F6DD0A}" destId="{BBA1298E-40FD-4B54-A760-806A5332555E}" srcOrd="0" destOrd="0" presId="urn:microsoft.com/office/officeart/2005/8/layout/chevron1"/>
    <dgm:cxn modelId="{BA887DAC-8399-457F-9332-9CC81AEA0E3E}" type="presOf" srcId="{37C34BB0-5FFD-49F1-8D85-B53026BE4865}" destId="{1109B33B-B999-49E1-BA74-C584CC5BBFA8}" srcOrd="0" destOrd="0" presId="urn:microsoft.com/office/officeart/2005/8/layout/chevron1"/>
    <dgm:cxn modelId="{66400AB1-DF38-4EB5-B3E1-212D0AADE96E}" srcId="{37C34BB0-5FFD-49F1-8D85-B53026BE4865}" destId="{95C7DB32-B7D2-4F91-8B17-9408E1F6DD0A}" srcOrd="2" destOrd="0" parTransId="{01107DEA-F3BC-49F5-844F-508E47467CD6}" sibTransId="{446B9600-48A2-4DC0-BAC3-15B532E3ADB4}"/>
    <dgm:cxn modelId="{F574D3E9-0676-4923-B6A6-93D5860368CD}" type="presParOf" srcId="{1109B33B-B999-49E1-BA74-C584CC5BBFA8}" destId="{BF541AFA-6A0D-4B73-85E0-499C9E802EC0}" srcOrd="0" destOrd="0" presId="urn:microsoft.com/office/officeart/2005/8/layout/chevron1"/>
    <dgm:cxn modelId="{13FEFDCC-ECFE-4DF5-A6E7-06EDF0B03969}" type="presParOf" srcId="{1109B33B-B999-49E1-BA74-C584CC5BBFA8}" destId="{6DE73FB3-1434-4BF6-8164-E690B89CEEF8}" srcOrd="1" destOrd="0" presId="urn:microsoft.com/office/officeart/2005/8/layout/chevron1"/>
    <dgm:cxn modelId="{9B7A9031-2DFB-4673-B737-9DB74AD1226C}" type="presParOf" srcId="{1109B33B-B999-49E1-BA74-C584CC5BBFA8}" destId="{29B6E77E-9CAE-4E8D-B7FD-42F5456AAF8F}" srcOrd="2" destOrd="0" presId="urn:microsoft.com/office/officeart/2005/8/layout/chevron1"/>
    <dgm:cxn modelId="{A544D63C-6DD1-4217-8EE2-FDE3DDC9D5D3}" type="presParOf" srcId="{1109B33B-B999-49E1-BA74-C584CC5BBFA8}" destId="{3D698CA8-3FF8-4125-B57D-8367CE45F5C7}" srcOrd="3" destOrd="0" presId="urn:microsoft.com/office/officeart/2005/8/layout/chevron1"/>
    <dgm:cxn modelId="{E7F7E5B3-888B-4EDB-9443-9C4C7A727178}" type="presParOf" srcId="{1109B33B-B999-49E1-BA74-C584CC5BBFA8}" destId="{BBA1298E-40FD-4B54-A760-806A5332555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41AFA-6A0D-4B73-85E0-499C9E802EC0}">
      <dsp:nvSpPr>
        <dsp:cNvPr id="0" name=""/>
        <dsp:cNvSpPr/>
      </dsp:nvSpPr>
      <dsp:spPr>
        <a:xfrm>
          <a:off x="1205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Mixing</a:t>
          </a:r>
          <a:endParaRPr lang="en-US" sz="1200" kern="1200" dirty="0"/>
        </a:p>
      </dsp:txBody>
      <dsp:txXfrm>
        <a:off x="252665" y="0"/>
        <a:ext cx="965321" cy="502919"/>
      </dsp:txXfrm>
    </dsp:sp>
    <dsp:sp modelId="{29B6E77E-9CAE-4E8D-B7FD-42F5456AAF8F}">
      <dsp:nvSpPr>
        <dsp:cNvPr id="0" name=""/>
        <dsp:cNvSpPr/>
      </dsp:nvSpPr>
      <dsp:spPr>
        <a:xfrm>
          <a:off x="1322622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Pressing</a:t>
          </a:r>
          <a:endParaRPr lang="en-US" sz="1200" kern="1200" dirty="0"/>
        </a:p>
      </dsp:txBody>
      <dsp:txXfrm>
        <a:off x="1574082" y="0"/>
        <a:ext cx="965321" cy="502919"/>
      </dsp:txXfrm>
    </dsp:sp>
    <dsp:sp modelId="{BBA1298E-40FD-4B54-A760-806A5332555E}">
      <dsp:nvSpPr>
        <dsp:cNvPr id="0" name=""/>
        <dsp:cNvSpPr/>
      </dsp:nvSpPr>
      <dsp:spPr>
        <a:xfrm>
          <a:off x="2644038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Carburization</a:t>
          </a:r>
          <a:endParaRPr lang="en-US" sz="1200" b="1" kern="1200" dirty="0"/>
        </a:p>
      </dsp:txBody>
      <dsp:txXfrm>
        <a:off x="2895498" y="0"/>
        <a:ext cx="965321" cy="502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41AFA-6A0D-4B73-85E0-499C9E802EC0}">
      <dsp:nvSpPr>
        <dsp:cNvPr id="0" name=""/>
        <dsp:cNvSpPr/>
      </dsp:nvSpPr>
      <dsp:spPr>
        <a:xfrm>
          <a:off x="1205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Mixing</a:t>
          </a:r>
          <a:endParaRPr lang="en-US" sz="1200" kern="1200" dirty="0"/>
        </a:p>
      </dsp:txBody>
      <dsp:txXfrm>
        <a:off x="252665" y="0"/>
        <a:ext cx="965321" cy="502919"/>
      </dsp:txXfrm>
    </dsp:sp>
    <dsp:sp modelId="{29B6E77E-9CAE-4E8D-B7FD-42F5456AAF8F}">
      <dsp:nvSpPr>
        <dsp:cNvPr id="0" name=""/>
        <dsp:cNvSpPr/>
      </dsp:nvSpPr>
      <dsp:spPr>
        <a:xfrm>
          <a:off x="1322622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Pressing</a:t>
          </a:r>
          <a:endParaRPr lang="en-US" sz="1200" kern="1200" dirty="0"/>
        </a:p>
      </dsp:txBody>
      <dsp:txXfrm>
        <a:off x="1574082" y="0"/>
        <a:ext cx="965321" cy="502919"/>
      </dsp:txXfrm>
    </dsp:sp>
    <dsp:sp modelId="{BBA1298E-40FD-4B54-A760-806A5332555E}">
      <dsp:nvSpPr>
        <dsp:cNvPr id="0" name=""/>
        <dsp:cNvSpPr/>
      </dsp:nvSpPr>
      <dsp:spPr>
        <a:xfrm>
          <a:off x="2644038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Carburization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2895498" y="0"/>
        <a:ext cx="965321" cy="502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FEAC3-A31F-4106-850F-A0185E7C9605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5FD76-FA73-4DD8-8670-46087C90A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90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28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6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4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0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9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0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4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3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8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F2BCF-4AE3-431A-95E8-F1D6BC720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8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2.emf"/><Relationship Id="rId17" Type="http://schemas.microsoft.com/office/2007/relationships/diagramDrawing" Target="../diagrams/drawing2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.emf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2.xml"/><Relationship Id="rId10" Type="http://schemas.openxmlformats.org/officeDocument/2006/relationships/image" Target="../media/image2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jpeg"/><Relationship Id="rId1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418002"/>
            <a:ext cx="8478982" cy="173174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Update on ISOLDE </a:t>
            </a:r>
            <a:r>
              <a:rPr lang="en-GB" b="1" dirty="0" smtClean="0"/>
              <a:t>Front-Ends </a:t>
            </a:r>
            <a:r>
              <a:rPr lang="en-GB" b="1" dirty="0"/>
              <a:t>and start-up plans for </a:t>
            </a:r>
            <a:r>
              <a:rPr lang="en-GB" b="1" dirty="0" smtClean="0"/>
              <a:t>2020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J. VOLLAIRE </a:t>
            </a:r>
            <a:r>
              <a:rPr lang="en-GB" dirty="0" smtClean="0"/>
              <a:t>(EN-STI-RBS)</a:t>
            </a:r>
            <a:endParaRPr lang="en-GB" dirty="0" smtClean="0"/>
          </a:p>
          <a:p>
            <a:r>
              <a:rPr lang="en-GB" dirty="0" smtClean="0"/>
              <a:t> (future) ISOLDE Technical Coordinator</a:t>
            </a:r>
          </a:p>
          <a:p>
            <a:r>
              <a:rPr lang="en-GB" dirty="0" smtClean="0"/>
              <a:t>86 </a:t>
            </a:r>
            <a:r>
              <a:rPr lang="en-GB" baseline="30000" dirty="0" err="1" smtClean="0"/>
              <a:t>th</a:t>
            </a:r>
            <a:r>
              <a:rPr lang="en-GB" dirty="0" smtClean="0"/>
              <a:t> ISCC meeting </a:t>
            </a:r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November 2019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25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2020/2021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155448" y="1690689"/>
            <a:ext cx="8860536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decision to start the ISOLDE facility as early as summer 2020 in preparation for the physic’s run in 2021 is still under discussion.</a:t>
            </a:r>
          </a:p>
          <a:p>
            <a:r>
              <a:rPr lang="en-GB" dirty="0" smtClean="0"/>
              <a:t>A justification/planning </a:t>
            </a:r>
            <a:r>
              <a:rPr lang="en-GB" dirty="0" smtClean="0"/>
              <a:t>will be presented to the IEFC this </a:t>
            </a:r>
            <a:r>
              <a:rPr lang="en-GB" dirty="0" err="1" smtClean="0"/>
              <a:t>friday</a:t>
            </a:r>
            <a:r>
              <a:rPr lang="en-GB" dirty="0" smtClean="0"/>
              <a:t> </a:t>
            </a:r>
            <a:r>
              <a:rPr lang="en-GB" dirty="0" smtClean="0"/>
              <a:t>for information prior to the Research Board in December 2019.</a:t>
            </a:r>
          </a:p>
          <a:p>
            <a:r>
              <a:rPr lang="en-GB" dirty="0" smtClean="0"/>
              <a:t>Constraints for FE’s</a:t>
            </a:r>
          </a:p>
          <a:p>
            <a:pPr lvl="1"/>
            <a:r>
              <a:rPr lang="en-GB" dirty="0" smtClean="0"/>
              <a:t>Finishing and testing</a:t>
            </a:r>
          </a:p>
          <a:p>
            <a:pPr lvl="1"/>
            <a:r>
              <a:rPr lang="en-GB" dirty="0" smtClean="0"/>
              <a:t>Access due to </a:t>
            </a:r>
            <a:r>
              <a:rPr lang="en-GB" dirty="0" err="1" smtClean="0"/>
              <a:t>nano</a:t>
            </a:r>
            <a:r>
              <a:rPr lang="en-GB" dirty="0" smtClean="0"/>
              <a:t> lab construction</a:t>
            </a:r>
          </a:p>
          <a:p>
            <a:r>
              <a:rPr lang="en-GB" dirty="0" smtClean="0"/>
              <a:t>Constraints for HIE-ISOLDE</a:t>
            </a:r>
          </a:p>
          <a:p>
            <a:pPr lvl="1"/>
            <a:r>
              <a:rPr lang="en-GB" dirty="0" smtClean="0"/>
              <a:t>Operation costs – estimated at 130kCHF</a:t>
            </a:r>
          </a:p>
          <a:p>
            <a:pPr lvl="1"/>
            <a:r>
              <a:rPr lang="en-GB" dirty="0" smtClean="0"/>
              <a:t>Both installations and the facility have an intense commissioning program…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742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787" r="758"/>
          <a:stretch/>
        </p:blipFill>
        <p:spPr>
          <a:xfrm>
            <a:off x="55287" y="600074"/>
            <a:ext cx="9045851" cy="12790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1188" r="1387"/>
          <a:stretch/>
        </p:blipFill>
        <p:spPr>
          <a:xfrm>
            <a:off x="55287" y="2543174"/>
            <a:ext cx="9038707" cy="12086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4770" y="209680"/>
            <a:ext cx="85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LS2 Schedule V </a:t>
            </a:r>
            <a:r>
              <a:rPr lang="en-GB" sz="2000" u="sng" dirty="0" smtClean="0"/>
              <a:t>2.3: </a:t>
            </a:r>
            <a:r>
              <a:rPr lang="en-GB" sz="2000" u="sng" dirty="0" smtClean="0"/>
              <a:t>No early start-up in </a:t>
            </a:r>
            <a:r>
              <a:rPr lang="en-GB" sz="2000" u="sng" dirty="0" smtClean="0"/>
              <a:t>2020 (since Oct. 2019):</a:t>
            </a:r>
            <a:endParaRPr lang="en-GB" sz="1600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254770" y="2062171"/>
            <a:ext cx="85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As requested: Early start-up in 2020:</a:t>
            </a:r>
            <a:endParaRPr lang="en-GB" sz="16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254770" y="3882230"/>
            <a:ext cx="3835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No early start-up 2020: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Low E Physics start June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HIE-ISOLDE Physics start mid-Sept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06973" y="3851116"/>
            <a:ext cx="3835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Early start-up 2020: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Low E Physics start end April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HIE-ISOLDE Physics start mid-May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54770" y="4867451"/>
            <a:ext cx="59830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Gain: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~ 4 months HIE ISOLDE Physics, ~1 month Low Energy Physics</a:t>
            </a: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Better performing machine, better understanding of the machine parameters resulting in higher quality beams and shorter set-up times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6243432" y="6099230"/>
            <a:ext cx="2622096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Courtesy of E. Siesling for BE-OP-ISO</a:t>
            </a:r>
            <a:endParaRPr lang="en-GB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525605" y="1091609"/>
            <a:ext cx="1399905" cy="1323004"/>
            <a:chOff x="7471405" y="1224539"/>
            <a:chExt cx="1399905" cy="1323004"/>
          </a:xfrm>
        </p:grpSpPr>
        <p:sp>
          <p:nvSpPr>
            <p:cNvPr id="24" name="TextBox 23"/>
            <p:cNvSpPr txBox="1"/>
            <p:nvPr/>
          </p:nvSpPr>
          <p:spPr>
            <a:xfrm>
              <a:off x="7471405" y="2270544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ISOLDE low energy </a:t>
              </a: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7509177" y="1224539"/>
              <a:ext cx="6319" cy="12590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8233398" y="1239581"/>
            <a:ext cx="1399905" cy="832758"/>
            <a:chOff x="8233398" y="1274014"/>
            <a:chExt cx="1399905" cy="832758"/>
          </a:xfrm>
        </p:grpSpPr>
        <p:sp>
          <p:nvSpPr>
            <p:cNvPr id="27" name="TextBox 26"/>
            <p:cNvSpPr txBox="1"/>
            <p:nvPr/>
          </p:nvSpPr>
          <p:spPr>
            <a:xfrm>
              <a:off x="8233398" y="1829773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HIE-ISOLDE</a:t>
              </a:r>
              <a:endParaRPr lang="en-US" sz="600" b="1" dirty="0" smtClean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8282265" y="1274014"/>
              <a:ext cx="4042" cy="8225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142336" y="2977662"/>
            <a:ext cx="1399905" cy="1189637"/>
            <a:chOff x="7507157" y="1091020"/>
            <a:chExt cx="1399905" cy="1189637"/>
          </a:xfrm>
        </p:grpSpPr>
        <p:sp>
          <p:nvSpPr>
            <p:cNvPr id="33" name="TextBox 32"/>
            <p:cNvSpPr txBox="1"/>
            <p:nvPr/>
          </p:nvSpPr>
          <p:spPr>
            <a:xfrm>
              <a:off x="7507157" y="2003658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ISOLDE low energy </a:t>
              </a: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7589526" y="1091020"/>
              <a:ext cx="3409" cy="912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 flipH="1">
            <a:off x="7375490" y="3094952"/>
            <a:ext cx="16747" cy="71606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75323" y="3662959"/>
            <a:ext cx="139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>
                    <a:lumMod val="10000"/>
                  </a:schemeClr>
                </a:solidFill>
              </a:rPr>
              <a:t>HIE-ISOLDE</a:t>
            </a:r>
            <a:endParaRPr lang="en-US" sz="6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600" b="1" dirty="0" smtClean="0">
                <a:solidFill>
                  <a:schemeClr val="bg2">
                    <a:lumMod val="10000"/>
                  </a:schemeClr>
                </a:solidFill>
              </a:rPr>
              <a:t>Physics start</a:t>
            </a:r>
            <a:endParaRPr lang="en-GB" sz="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2" name="Picture 4" descr="image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4444">
            <a:off x="300525" y="2792226"/>
            <a:ext cx="8896064" cy="159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19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8650" y="502287"/>
            <a:ext cx="7886700" cy="9698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Planning details (MS 2.3 vs request)</a:t>
            </a:r>
            <a:endParaRPr lang="fr-CH" dirty="0"/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481" y="1383288"/>
            <a:ext cx="6319647" cy="41401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0332" y="5710020"/>
            <a:ext cx="8599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Next:</a:t>
            </a:r>
            <a:r>
              <a:rPr lang="en-US" dirty="0" smtClean="0"/>
              <a:t> R. Catherall will present and defend the request to the IEFC (resources and services available, management need to endorse proposal and approve cost of anticipate restart)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2341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0" y="457200"/>
            <a:ext cx="9141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New or heavily refurbished hardware: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</a:t>
            </a:r>
            <a:r>
              <a:rPr lang="en-GB" sz="1400" dirty="0" err="1" smtClean="0"/>
              <a:t>steerers</a:t>
            </a:r>
            <a:r>
              <a:rPr lang="en-GB" sz="1400" dirty="0" smtClean="0"/>
              <a:t> and diagnostic boxes: </a:t>
            </a:r>
            <a:r>
              <a:rPr lang="en-GB" sz="1400" dirty="0"/>
              <a:t>FCs, slits, attenuators, collimators and silicon detectors (wks. 28, 29, 30)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electron gun in the REX-EBIS charge breeder</a:t>
            </a:r>
            <a:r>
              <a:rPr lang="en-GB" sz="1400" dirty="0"/>
              <a:t> </a:t>
            </a:r>
            <a:r>
              <a:rPr lang="en-GB" sz="1400" dirty="0" smtClean="0"/>
              <a:t>(contaminant characterization: wks. 29, 31)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REX RF amplifiers (wks. 30-32)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Phasing of refurbished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4 (CM4) (wk. 33)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Two additional silicon detectors (wk. 34)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13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b="2424"/>
          <a:stretch/>
        </p:blipFill>
        <p:spPr>
          <a:xfrm>
            <a:off x="0" y="2371725"/>
            <a:ext cx="9144000" cy="4476750"/>
          </a:xfrm>
          <a:prstGeom prst="rect">
            <a:avLst/>
          </a:prstGeom>
          <a:effectLst>
            <a:glow rad="12700">
              <a:schemeClr val="accent1">
                <a:alpha val="40000"/>
              </a:schemeClr>
            </a:glow>
          </a:effectLst>
        </p:spPr>
      </p:pic>
      <p:sp>
        <p:nvSpPr>
          <p:cNvPr id="16" name="TextBox 15"/>
          <p:cNvSpPr txBox="1"/>
          <p:nvPr/>
        </p:nvSpPr>
        <p:spPr>
          <a:xfrm>
            <a:off x="125988" y="0"/>
            <a:ext cx="72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/>
              <a:t>Beam Commissioning 2020:</a:t>
            </a:r>
            <a:endParaRPr lang="en-GB" sz="20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6785114" y="4196172"/>
            <a:ext cx="173316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Three new diagnostic </a:t>
            </a:r>
            <a:r>
              <a:rPr lang="en-US" sz="1200" dirty="0" smtClean="0"/>
              <a:t>boxes and </a:t>
            </a:r>
            <a:r>
              <a:rPr lang="en-US" sz="1200" dirty="0" err="1" smtClean="0"/>
              <a:t>steerers</a:t>
            </a:r>
            <a:endParaRPr lang="en-GB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7011205" y="3177033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7" idx="0"/>
          </p:cNvCxnSpPr>
          <p:nvPr/>
        </p:nvCxnSpPr>
        <p:spPr>
          <a:xfrm flipH="1" flipV="1">
            <a:off x="6287292" y="3886200"/>
            <a:ext cx="1364402" cy="309972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 txBox="1">
            <a:spLocks/>
          </p:cNvSpPr>
          <p:nvPr/>
        </p:nvSpPr>
        <p:spPr>
          <a:xfrm>
            <a:off x="5638800" y="6477921"/>
            <a:ext cx="2862599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/>
              <a:t>Courtesy of J.A</a:t>
            </a:r>
            <a:r>
              <a:rPr lang="en-GB" sz="1200" dirty="0" smtClean="0"/>
              <a:t>. Rodriguez for BE-OP-ISO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18614" y="6383594"/>
            <a:ext cx="924385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 smtClean="0"/>
              <a:t>SEC / OTPC</a:t>
            </a:r>
            <a:endParaRPr lang="en-GB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1637252" y="6262604"/>
            <a:ext cx="413163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ISS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3585009" y="5715000"/>
            <a:ext cx="577417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Miniball</a:t>
            </a:r>
            <a:endParaRPr lang="en-GB" sz="1100" dirty="0"/>
          </a:p>
        </p:txBody>
      </p:sp>
      <p:sp>
        <p:nvSpPr>
          <p:cNvPr id="25" name="Rounded Rectangle 24"/>
          <p:cNvSpPr/>
          <p:nvPr/>
        </p:nvSpPr>
        <p:spPr>
          <a:xfrm>
            <a:off x="7543800" y="3066501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011088" y="3462829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endCxn id="19" idx="2"/>
          </p:cNvCxnSpPr>
          <p:nvPr/>
        </p:nvCxnSpPr>
        <p:spPr>
          <a:xfrm flipH="1" flipV="1">
            <a:off x="7130546" y="3657686"/>
            <a:ext cx="544474" cy="53848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663140" y="3512466"/>
            <a:ext cx="0" cy="68370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8291720" y="2243103"/>
            <a:ext cx="395080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096000" y="2432230"/>
            <a:ext cx="1447800" cy="2831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New </a:t>
            </a:r>
            <a:r>
              <a:rPr lang="en-US" sz="1200" smtClean="0"/>
              <a:t>electron gun</a:t>
            </a:r>
            <a:endParaRPr lang="en-GB" sz="1200" dirty="0"/>
          </a:p>
        </p:txBody>
      </p:sp>
      <p:cxnSp>
        <p:nvCxnSpPr>
          <p:cNvPr id="31" name="Straight Arrow Connector 30"/>
          <p:cNvCxnSpPr>
            <a:stCxn id="30" idx="3"/>
            <a:endCxn id="29" idx="1"/>
          </p:cNvCxnSpPr>
          <p:nvPr/>
        </p:nvCxnSpPr>
        <p:spPr>
          <a:xfrm flipV="1">
            <a:off x="7543800" y="2483430"/>
            <a:ext cx="747920" cy="903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902102" y="3535750"/>
            <a:ext cx="628127" cy="9600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tint val="30000"/>
                <a:shade val="95000"/>
                <a:satMod val="300000"/>
                <a:alpha val="33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4510970" y="4415374"/>
            <a:ext cx="365830" cy="19472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41222" y="4494366"/>
            <a:ext cx="797578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CM4 repaired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4837253" y="5646703"/>
            <a:ext cx="409075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Experimental stations: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Stable beams (wks. 37, 38, 45, 46</a:t>
            </a:r>
            <a:r>
              <a:rPr lang="en-GB" sz="1400" dirty="0" smtClean="0"/>
              <a:t>)</a:t>
            </a:r>
            <a:endParaRPr lang="en-GB" sz="1400" dirty="0" smtClean="0"/>
          </a:p>
        </p:txBody>
      </p:sp>
      <p:sp>
        <p:nvSpPr>
          <p:cNvPr id="36" name="Rounded Rectangle 35"/>
          <p:cNvSpPr/>
          <p:nvPr/>
        </p:nvSpPr>
        <p:spPr>
          <a:xfrm rot="17916934">
            <a:off x="1404982" y="4782827"/>
            <a:ext cx="327222" cy="448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 rot="17916934">
            <a:off x="220186" y="5068363"/>
            <a:ext cx="327222" cy="448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endCxn id="37" idx="3"/>
          </p:cNvCxnSpPr>
          <p:nvPr/>
        </p:nvCxnSpPr>
        <p:spPr>
          <a:xfrm flipH="1">
            <a:off x="462155" y="4559286"/>
            <a:ext cx="196881" cy="58972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36" idx="0"/>
          </p:cNvCxnSpPr>
          <p:nvPr/>
        </p:nvCxnSpPr>
        <p:spPr>
          <a:xfrm>
            <a:off x="643467" y="4559286"/>
            <a:ext cx="728246" cy="34040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18614" y="4088096"/>
            <a:ext cx="130538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Additional silicon detectors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0" y="1770727"/>
            <a:ext cx="5144656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/>
              <a:t>New software or </a:t>
            </a:r>
            <a:r>
              <a:rPr lang="en-GB" sz="1400" u="sng" dirty="0" smtClean="0"/>
              <a:t>major </a:t>
            </a:r>
            <a:r>
              <a:rPr lang="en-GB" sz="1400" u="sng" dirty="0"/>
              <a:t>upgrades</a:t>
            </a:r>
            <a:r>
              <a:rPr lang="en-GB" sz="1400" u="sng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Beam instrumentation applications suite (wks. 28-30, 34)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slow extraction application (wk. 30)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Fast Beam Investigation tool </a:t>
            </a:r>
            <a:r>
              <a:rPr lang="en-GB" sz="1400" dirty="0"/>
              <a:t>(wks. </a:t>
            </a:r>
            <a:r>
              <a:rPr lang="en-GB" sz="1400" dirty="0" smtClean="0"/>
              <a:t>31, 32)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Beam optimizer for injection into experiments (wks. 37, 38)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/ energy spread application (wk. 31)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Automatic SRF phasing (wk. 33)</a:t>
            </a:r>
          </a:p>
        </p:txBody>
      </p:sp>
    </p:spTree>
    <p:extLst>
      <p:ext uri="{BB962C8B-B14F-4D97-AF65-F5344CB8AC3E}">
        <p14:creationId xmlns:p14="http://schemas.microsoft.com/office/powerpoint/2010/main" val="249873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86th ISOLDE ISCC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b="2424"/>
          <a:stretch/>
        </p:blipFill>
        <p:spPr>
          <a:xfrm>
            <a:off x="0" y="2371725"/>
            <a:ext cx="9144000" cy="4476750"/>
          </a:xfrm>
          <a:prstGeom prst="rect">
            <a:avLst/>
          </a:prstGeom>
          <a:effectLst>
            <a:glow rad="12700">
              <a:schemeClr val="accent1"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125988" y="0"/>
            <a:ext cx="72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/>
              <a:t>Machine Studies 2020:</a:t>
            </a:r>
            <a:endParaRPr lang="en-GB" sz="20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7517199" y="4104704"/>
            <a:ext cx="136828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New REX separator optics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18614" y="6383594"/>
            <a:ext cx="924385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 smtClean="0"/>
              <a:t>SEC / OTPC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637252" y="6262604"/>
            <a:ext cx="413163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ISS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585009" y="5715000"/>
            <a:ext cx="577417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Miniball</a:t>
            </a:r>
            <a:endParaRPr lang="en-GB" sz="1100" dirty="0"/>
          </a:p>
        </p:txBody>
      </p:sp>
      <p:sp>
        <p:nvSpPr>
          <p:cNvPr id="15" name="Rounded Rectangle 14"/>
          <p:cNvSpPr/>
          <p:nvPr/>
        </p:nvSpPr>
        <p:spPr>
          <a:xfrm>
            <a:off x="7543800" y="2573799"/>
            <a:ext cx="717184" cy="97335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60217">
            <a:off x="5889225" y="3302320"/>
            <a:ext cx="1556940" cy="57909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902392" y="3547154"/>
            <a:ext cx="249852" cy="548025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8291720" y="2243103"/>
            <a:ext cx="395080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969153" y="2565472"/>
            <a:ext cx="144780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Stability REX RF for low A/q beams</a:t>
            </a:r>
            <a:endParaRPr lang="en-GB" sz="1200" dirty="0"/>
          </a:p>
        </p:txBody>
      </p:sp>
      <p:cxnSp>
        <p:nvCxnSpPr>
          <p:cNvPr id="20" name="Straight Arrow Connector 19"/>
          <p:cNvCxnSpPr>
            <a:stCxn id="19" idx="2"/>
            <a:endCxn id="16" idx="0"/>
          </p:cNvCxnSpPr>
          <p:nvPr/>
        </p:nvCxnSpPr>
        <p:spPr>
          <a:xfrm flipH="1">
            <a:off x="6597665" y="3027137"/>
            <a:ext cx="95388" cy="28377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2" idx="2"/>
          </p:cNvCxnSpPr>
          <p:nvPr/>
        </p:nvCxnSpPr>
        <p:spPr>
          <a:xfrm flipH="1">
            <a:off x="533400" y="4539031"/>
            <a:ext cx="712376" cy="141794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3983" y="3892700"/>
            <a:ext cx="214358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Bunch length stretching</a:t>
            </a:r>
          </a:p>
          <a:p>
            <a:r>
              <a:rPr lang="en-US" sz="1200" dirty="0" smtClean="0"/>
              <a:t>Energy spread minimization</a:t>
            </a:r>
          </a:p>
          <a:p>
            <a:r>
              <a:rPr lang="en-US" sz="1200" dirty="0" smtClean="0"/>
              <a:t>Beam size minimization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218163" y="5135660"/>
            <a:ext cx="48701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Preparation for potential future upgrades: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Alternative REX separator optics with beam waist before RFQ (wk. 28)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Development </a:t>
            </a:r>
            <a:r>
              <a:rPr lang="en-GB" sz="1400" dirty="0"/>
              <a:t>of train extraction from </a:t>
            </a:r>
            <a:r>
              <a:rPr lang="en-GB" sz="1400" dirty="0" smtClean="0"/>
              <a:t>the REX-EBIS charge breeder (wks. 28, 38)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Bunch length stretching at </a:t>
            </a:r>
            <a:r>
              <a:rPr lang="en-GB" sz="1400" dirty="0" smtClean="0"/>
              <a:t>secondary </a:t>
            </a:r>
            <a:r>
              <a:rPr lang="en-GB" sz="1400" dirty="0"/>
              <a:t>target (wk. 43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" y="1635651"/>
            <a:ext cx="5842306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Beam improvements requested by users of the facility: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Charge breeder slow extraction to 1.8 </a:t>
            </a:r>
            <a:r>
              <a:rPr lang="en-GB" sz="1400" dirty="0" err="1"/>
              <a:t>ms</a:t>
            </a:r>
            <a:r>
              <a:rPr lang="en-GB" sz="1400" dirty="0"/>
              <a:t> (wk. 30)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Feasibility study for low A/q beams. Stability of REX RF (wk. 36)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spread minimization at secondary </a:t>
            </a:r>
            <a:r>
              <a:rPr lang="en-GB" sz="1400" dirty="0"/>
              <a:t>target (wk. </a:t>
            </a:r>
            <a:r>
              <a:rPr lang="en-GB" sz="1400" dirty="0" smtClean="0"/>
              <a:t>44)</a:t>
            </a:r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Slit-based emittance reduction with limited beam losses (wk. 44)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91306" y="1664274"/>
            <a:ext cx="1853245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Slow extraction (1.8 </a:t>
            </a:r>
            <a:r>
              <a:rPr lang="en-US" sz="1200" dirty="0" err="1" smtClean="0"/>
              <a:t>ms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Train extraction</a:t>
            </a:r>
          </a:p>
        </p:txBody>
      </p:sp>
      <p:cxnSp>
        <p:nvCxnSpPr>
          <p:cNvPr id="26" name="Straight Arrow Connector 25"/>
          <p:cNvCxnSpPr>
            <a:stCxn id="25" idx="2"/>
            <a:endCxn id="18" idx="0"/>
          </p:cNvCxnSpPr>
          <p:nvPr/>
        </p:nvCxnSpPr>
        <p:spPr>
          <a:xfrm>
            <a:off x="8217929" y="2125939"/>
            <a:ext cx="271331" cy="11716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157" y="498048"/>
            <a:ext cx="9020369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Machine development: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and energy spread measurement in three HEBT lines (wk. 34)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Transverse and longitudinal phase space characterization and validation of optics models (wks. 35, 43)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Machine A/q scalability studies (wk. 41)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Development of beam-based energy gain measurement (wk. 42)</a:t>
            </a:r>
          </a:p>
        </p:txBody>
      </p:sp>
      <p:cxnSp>
        <p:nvCxnSpPr>
          <p:cNvPr id="28" name="Straight Arrow Connector 27"/>
          <p:cNvCxnSpPr>
            <a:stCxn id="22" idx="2"/>
          </p:cNvCxnSpPr>
          <p:nvPr/>
        </p:nvCxnSpPr>
        <p:spPr>
          <a:xfrm>
            <a:off x="1245776" y="4539031"/>
            <a:ext cx="921063" cy="11759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2"/>
          </p:cNvCxnSpPr>
          <p:nvPr/>
        </p:nvCxnSpPr>
        <p:spPr>
          <a:xfrm>
            <a:off x="1245776" y="4539031"/>
            <a:ext cx="1491721" cy="58798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5745957" y="6538913"/>
            <a:ext cx="2862599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/>
              <a:t>Courtesy of J.A</a:t>
            </a:r>
            <a:r>
              <a:rPr lang="en-GB" sz="1200" dirty="0" smtClean="0"/>
              <a:t>. Rodriguez for BE-OP-ISO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4006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" y="1825625"/>
            <a:ext cx="871356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Production and commissioning of new Frontends</a:t>
            </a:r>
          </a:p>
          <a:p>
            <a:r>
              <a:rPr lang="en-GB" dirty="0" smtClean="0"/>
              <a:t>Overview of other LS2 activities (low energy and high energy beam lines)</a:t>
            </a:r>
            <a:endParaRPr lang="en-GB" dirty="0" smtClean="0"/>
          </a:p>
          <a:p>
            <a:r>
              <a:rPr lang="en-GB" dirty="0" smtClean="0"/>
              <a:t>Information on ISOLDE commissioning planning approval (hardware </a:t>
            </a:r>
            <a:r>
              <a:rPr lang="en-GB" dirty="0"/>
              <a:t>and stable beam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 few other highlights (target lifecycle)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547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50963" y="1024029"/>
            <a:ext cx="29161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 err="1"/>
              <a:t>Annual</a:t>
            </a:r>
            <a:r>
              <a:rPr lang="fr-CH" sz="1500" dirty="0"/>
              <a:t> production: 10-12 batch </a:t>
            </a:r>
          </a:p>
          <a:p>
            <a:r>
              <a:rPr lang="fr-CH" sz="1500" dirty="0"/>
              <a:t>Production rate: 1 batch / </a:t>
            </a:r>
            <a:r>
              <a:rPr lang="fr-CH" sz="1500" dirty="0" err="1"/>
              <a:t>week</a:t>
            </a:r>
            <a:endParaRPr lang="en-GB" sz="1500" dirty="0"/>
          </a:p>
        </p:txBody>
      </p:sp>
      <p:grpSp>
        <p:nvGrpSpPr>
          <p:cNvPr id="9" name="Group 8"/>
          <p:cNvGrpSpPr/>
          <p:nvPr/>
        </p:nvGrpSpPr>
        <p:grpSpPr>
          <a:xfrm>
            <a:off x="183097" y="1406132"/>
            <a:ext cx="4113485" cy="2930298"/>
            <a:chOff x="471485" y="1544213"/>
            <a:chExt cx="5484647" cy="3907064"/>
          </a:xfrm>
        </p:grpSpPr>
        <p:sp>
          <p:nvSpPr>
            <p:cNvPr id="10" name="TextBox 9"/>
            <p:cNvSpPr txBox="1"/>
            <p:nvPr/>
          </p:nvSpPr>
          <p:spPr>
            <a:xfrm>
              <a:off x="524154" y="1544213"/>
              <a:ext cx="17724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350" b="1" u="sng" dirty="0" err="1"/>
                <a:t>Current</a:t>
              </a:r>
              <a:r>
                <a:rPr lang="fr-CH" sz="1350" b="1" u="sng" dirty="0"/>
                <a:t> </a:t>
              </a:r>
              <a:r>
                <a:rPr lang="fr-CH" sz="1350" b="1" u="sng" dirty="0" err="1"/>
                <a:t>method</a:t>
              </a:r>
              <a:endParaRPr lang="fr-CH" sz="1350" b="1" u="sng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71485" y="2008577"/>
              <a:ext cx="5484647" cy="3442700"/>
              <a:chOff x="471485" y="2008577"/>
              <a:chExt cx="5484647" cy="3442700"/>
            </a:xfrm>
          </p:grpSpPr>
          <p:graphicFrame>
            <p:nvGraphicFramePr>
              <p:cNvPr id="12" name="Diagram 11"/>
              <p:cNvGraphicFramePr/>
              <p:nvPr>
                <p:extLst/>
              </p:nvPr>
            </p:nvGraphicFramePr>
            <p:xfrm>
              <a:off x="471485" y="4358641"/>
              <a:ext cx="5484647" cy="6705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985036" y="5051168"/>
                <a:ext cx="120802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dirty="0"/>
                  <a:t>1.5 </a:t>
                </a:r>
                <a:r>
                  <a:rPr lang="fr-CH" sz="1350" dirty="0" err="1"/>
                  <a:t>hours</a:t>
                </a:r>
                <a:endParaRPr lang="en-GB" sz="135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90771" y="5051168"/>
                <a:ext cx="13362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b="1" dirty="0"/>
                  <a:t>120 </a:t>
                </a:r>
                <a:r>
                  <a:rPr lang="fr-CH" sz="1350" b="1" dirty="0" err="1"/>
                  <a:t>hours</a:t>
                </a:r>
                <a:endParaRPr lang="en-GB" sz="135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716066" y="5051168"/>
                <a:ext cx="120802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dirty="0"/>
                  <a:t>2.5 </a:t>
                </a:r>
                <a:r>
                  <a:rPr lang="fr-CH" sz="1350" dirty="0" err="1"/>
                  <a:t>hours</a:t>
                </a:r>
                <a:endParaRPr lang="en-GB" sz="1350" dirty="0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3521" y="2014601"/>
                <a:ext cx="1620001" cy="21600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9732" y="2014601"/>
                <a:ext cx="1620000" cy="216000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311" y="2008577"/>
                <a:ext cx="1620000" cy="2160000"/>
              </a:xfrm>
              <a:prstGeom prst="rect">
                <a:avLst/>
              </a:prstGeom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4133797" y="1416280"/>
            <a:ext cx="2700000" cy="2160000"/>
            <a:chOff x="2573078" y="667752"/>
            <a:chExt cx="2880000" cy="220119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73078" y="667752"/>
              <a:ext cx="2880000" cy="220119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557676" y="1202960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2100°C</a:t>
              </a:r>
              <a:endParaRPr lang="en-GB" sz="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81123" y="1389269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1920°C</a:t>
              </a:r>
              <a:endParaRPr lang="en-GB" sz="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52294" y="1643868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1580°C</a:t>
              </a:r>
              <a:endParaRPr lang="en-GB" sz="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04996" y="1742471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1300°C</a:t>
              </a:r>
              <a:endParaRPr lang="en-GB" sz="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4001" y="1390888"/>
            <a:ext cx="2674043" cy="2160000"/>
            <a:chOff x="-25372" y="2723261"/>
            <a:chExt cx="3106325" cy="2160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493022" y="3817550"/>
              <a:ext cx="1890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339448" y="3750373"/>
              <a:ext cx="74150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2 x 10</a:t>
              </a:r>
              <a:r>
                <a:rPr lang="fr-CH" sz="600" baseline="30000" dirty="0"/>
                <a:t>-4</a:t>
              </a:r>
              <a:r>
                <a:rPr lang="fr-CH" sz="600" dirty="0"/>
                <a:t> mbar</a:t>
              </a:r>
              <a:endParaRPr lang="en-GB" sz="6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-25372" y="2723261"/>
              <a:ext cx="2826108" cy="2160000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3197561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b="1" dirty="0">
                <a:solidFill>
                  <a:schemeClr val="accent6"/>
                </a:solidFill>
              </a:rPr>
              <a:t>15 </a:t>
            </a:r>
            <a:r>
              <a:rPr lang="fr-CH" sz="1350" b="1" dirty="0" err="1">
                <a:solidFill>
                  <a:schemeClr val="accent6"/>
                </a:solidFill>
              </a:rPr>
              <a:t>hours</a:t>
            </a:r>
            <a:endParaRPr lang="en-GB" sz="1350" b="1" dirty="0">
              <a:solidFill>
                <a:schemeClr val="accent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12387" y="561233"/>
            <a:ext cx="4747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800" dirty="0"/>
              <a:t>Optimisation of UC</a:t>
            </a:r>
            <a:r>
              <a:rPr lang="fr-CH" sz="2800" baseline="-25000" dirty="0"/>
              <a:t>x</a:t>
            </a:r>
            <a:r>
              <a:rPr lang="fr-CH" sz="2800" dirty="0"/>
              <a:t> production</a:t>
            </a:r>
          </a:p>
        </p:txBody>
      </p:sp>
      <p:sp>
        <p:nvSpPr>
          <p:cNvPr id="31" name="Down Arrow 30"/>
          <p:cNvSpPr/>
          <p:nvPr/>
        </p:nvSpPr>
        <p:spPr>
          <a:xfrm>
            <a:off x="3420053" y="4383153"/>
            <a:ext cx="258458" cy="37597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3623607" y="4383152"/>
            <a:ext cx="16914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50" dirty="0" err="1"/>
              <a:t>Increase</a:t>
            </a:r>
            <a:r>
              <a:rPr lang="fr-CH" sz="1050" dirty="0"/>
              <a:t> of pressure </a:t>
            </a:r>
            <a:r>
              <a:rPr lang="fr-CH" sz="1050" dirty="0" err="1"/>
              <a:t>limit</a:t>
            </a:r>
            <a:endParaRPr lang="fr-CH" sz="1050" dirty="0"/>
          </a:p>
          <a:p>
            <a:pPr algn="ctr"/>
            <a:r>
              <a:rPr lang="fr-CH" sz="1050" dirty="0"/>
              <a:t>→ 2 mbar</a:t>
            </a:r>
            <a:endParaRPr lang="en-GB" sz="1050" dirty="0"/>
          </a:p>
        </p:txBody>
      </p:sp>
      <p:sp>
        <p:nvSpPr>
          <p:cNvPr id="33" name="TextBox 32"/>
          <p:cNvSpPr txBox="1"/>
          <p:nvPr/>
        </p:nvSpPr>
        <p:spPr>
          <a:xfrm>
            <a:off x="5708062" y="4431327"/>
            <a:ext cx="33541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NEXT STEP:</a:t>
            </a:r>
          </a:p>
          <a:p>
            <a:r>
              <a:rPr lang="fr-CH" sz="1350" dirty="0"/>
              <a:t>Control and Validation of new </a:t>
            </a:r>
            <a:r>
              <a:rPr lang="fr-CH" sz="1350" dirty="0" err="1"/>
              <a:t>method</a:t>
            </a:r>
            <a:endParaRPr lang="fr-CH" sz="1350" dirty="0"/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fr-CH" sz="1350" dirty="0"/>
              <a:t>Microstructural </a:t>
            </a:r>
            <a:r>
              <a:rPr lang="fr-CH" sz="1350" dirty="0" err="1"/>
              <a:t>characterisation</a:t>
            </a:r>
            <a:r>
              <a:rPr lang="fr-CH" sz="1350" dirty="0"/>
              <a:t> of UC</a:t>
            </a:r>
            <a:r>
              <a:rPr lang="fr-CH" sz="1350" baseline="-25000" dirty="0"/>
              <a:t>x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fr-CH" sz="1350" dirty="0"/>
              <a:t>Isotope release tests online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2599" y="4519233"/>
            <a:ext cx="1156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b="1" u="sng" dirty="0"/>
              <a:t>New </a:t>
            </a:r>
            <a:r>
              <a:rPr lang="fr-CH" sz="1350" b="1" u="sng" dirty="0" err="1"/>
              <a:t>method</a:t>
            </a:r>
            <a:endParaRPr lang="fr-CH" sz="1350" b="1" u="sng" dirty="0"/>
          </a:p>
        </p:txBody>
      </p:sp>
      <p:graphicFrame>
        <p:nvGraphicFramePr>
          <p:cNvPr id="35" name="Diagram 34"/>
          <p:cNvGraphicFramePr/>
          <p:nvPr>
            <p:extLst/>
          </p:nvPr>
        </p:nvGraphicFramePr>
        <p:xfrm>
          <a:off x="183097" y="4895087"/>
          <a:ext cx="4113485" cy="50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568260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1.5 </a:t>
            </a:r>
            <a:r>
              <a:rPr lang="fr-CH" sz="1350" dirty="0" err="1"/>
              <a:t>hours</a:t>
            </a:r>
            <a:endParaRPr lang="en-GB" sz="1350" dirty="0"/>
          </a:p>
        </p:txBody>
      </p:sp>
      <p:sp>
        <p:nvSpPr>
          <p:cNvPr id="37" name="TextBox 36"/>
          <p:cNvSpPr txBox="1"/>
          <p:nvPr/>
        </p:nvSpPr>
        <p:spPr>
          <a:xfrm>
            <a:off x="1866533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2.5 </a:t>
            </a:r>
            <a:r>
              <a:rPr lang="fr-CH" sz="1350" dirty="0" err="1"/>
              <a:t>hours</a:t>
            </a:r>
            <a:endParaRPr lang="en-GB" sz="1350" dirty="0"/>
          </a:p>
        </p:txBody>
      </p:sp>
      <p:sp>
        <p:nvSpPr>
          <p:cNvPr id="38" name="TextBox 37"/>
          <p:cNvSpPr txBox="1"/>
          <p:nvPr/>
        </p:nvSpPr>
        <p:spPr>
          <a:xfrm>
            <a:off x="6481199" y="5558687"/>
            <a:ext cx="27655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(N.-T. Vuong, M. Owen, S. Rothe)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066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9954" y="1364116"/>
            <a:ext cx="4572000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Requirement for development towards actinide nano materials. Equipment purchase ongoing.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Old </a:t>
            </a:r>
            <a:r>
              <a:rPr lang="en-US" sz="1350" b="1" dirty="0"/>
              <a:t>Glovebox to be refurbished </a:t>
            </a:r>
            <a:r>
              <a:rPr lang="en-US" sz="1350" dirty="0"/>
              <a:t>in Chemical lab Bat.26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New extraction system for hydraulic press: design phase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Dry </a:t>
            </a:r>
            <a:r>
              <a:rPr lang="en-US" sz="1350" b="1" dirty="0"/>
              <a:t>tests and documentation </a:t>
            </a:r>
            <a:r>
              <a:rPr lang="en-US" sz="1350" dirty="0"/>
              <a:t>with HSE planned for Q4 2019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u="sng" dirty="0"/>
              <a:t>After LS2</a:t>
            </a:r>
            <a:r>
              <a:rPr lang="en-US" sz="1350" dirty="0"/>
              <a:t>: Ensure safe production of MWCNT and other non-actinide nano targets in-house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36930" y="346885"/>
            <a:ext cx="5778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Restart of non-actinide nano materials</a:t>
            </a:r>
            <a:endParaRPr lang="fr-CH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910987" y="1098717"/>
            <a:ext cx="3059119" cy="3841413"/>
            <a:chOff x="10487812" y="-157127"/>
            <a:chExt cx="4078826" cy="51218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87812" y="-157127"/>
              <a:ext cx="3725619" cy="4721774"/>
            </a:xfrm>
            <a:prstGeom prst="rect">
              <a:avLst/>
            </a:prstGeom>
          </p:spPr>
        </p:pic>
        <p:sp>
          <p:nvSpPr>
            <p:cNvPr id="11" name="TextBox 2"/>
            <p:cNvSpPr txBox="1"/>
            <p:nvPr/>
          </p:nvSpPr>
          <p:spPr>
            <a:xfrm>
              <a:off x="11358067" y="4564648"/>
              <a:ext cx="320857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350" dirty="0" err="1"/>
                <a:t>Glovebox</a:t>
              </a:r>
              <a:r>
                <a:rPr lang="fr-CH" sz="1350" dirty="0"/>
                <a:t> </a:t>
              </a:r>
              <a:r>
                <a:rPr lang="fr-CH" sz="1350" dirty="0" err="1"/>
                <a:t>underpressure</a:t>
              </a:r>
              <a:r>
                <a:rPr lang="fr-CH" sz="1350" dirty="0"/>
                <a:t> test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6498215" y="5547428"/>
            <a:ext cx="27142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B.Crepieux</a:t>
            </a:r>
            <a:r>
              <a:rPr lang="en-US" sz="1350" dirty="0"/>
              <a:t>, </a:t>
            </a:r>
            <a:r>
              <a:rPr lang="en-US" sz="1350" dirty="0" err="1"/>
              <a:t>R.Martins</a:t>
            </a:r>
            <a:r>
              <a:rPr lang="en-US" sz="1350" dirty="0"/>
              <a:t>, S.Rothe)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2925"/>
          <a:stretch/>
        </p:blipFill>
        <p:spPr>
          <a:xfrm>
            <a:off x="2460070" y="2071165"/>
            <a:ext cx="1289129" cy="18623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337" y="2155036"/>
            <a:ext cx="1012527" cy="16945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896" y="2044751"/>
            <a:ext cx="1592211" cy="180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792" y="572246"/>
            <a:ext cx="2722603" cy="363013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18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85738" y="196724"/>
            <a:ext cx="6647087" cy="910558"/>
          </a:xfrm>
        </p:spPr>
        <p:txBody>
          <a:bodyPr>
            <a:normAutofit/>
          </a:bodyPr>
          <a:lstStyle/>
          <a:p>
            <a:r>
              <a:rPr lang="en-GB" dirty="0" smtClean="0"/>
              <a:t>Target disposal activities</a:t>
            </a:r>
            <a:endParaRPr lang="en-US" dirty="0"/>
          </a:p>
        </p:txBody>
      </p:sp>
      <p:pic>
        <p:nvPicPr>
          <p:cNvPr id="14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453005" y="4856627"/>
            <a:ext cx="2056276" cy="1431999"/>
          </a:xfrm>
          <a:prstGeom prst="rect">
            <a:avLst/>
          </a:prstGeom>
        </p:spPr>
      </p:pic>
      <p:sp>
        <p:nvSpPr>
          <p:cNvPr id="17" name="Content Placeholder 5"/>
          <p:cNvSpPr txBox="1">
            <a:spLocks/>
          </p:cNvSpPr>
          <p:nvPr/>
        </p:nvSpPr>
        <p:spPr>
          <a:xfrm>
            <a:off x="45559" y="1010817"/>
            <a:ext cx="5954728" cy="515273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200" b="1" u="sng" dirty="0" smtClean="0">
                <a:solidFill>
                  <a:schemeClr val="tx1"/>
                </a:solidFill>
              </a:rPr>
              <a:t>Hot Cell commissioning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Dismantling of cold targets in representative conditions to start soon</a:t>
            </a: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Operational procedure are being developed (good progress)</a:t>
            </a: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Oldest tantalum targets with surface ion source first candidates for dismantling</a:t>
            </a: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Co-60 source (15 </a:t>
            </a:r>
            <a:r>
              <a:rPr lang="en-US" sz="1600" dirty="0" err="1" smtClean="0">
                <a:solidFill>
                  <a:schemeClr val="tx1"/>
                </a:solidFill>
              </a:rPr>
              <a:t>mSv</a:t>
            </a:r>
            <a:r>
              <a:rPr lang="en-US" sz="1600" dirty="0" smtClean="0">
                <a:solidFill>
                  <a:schemeClr val="tx1"/>
                </a:solidFill>
              </a:rPr>
              <a:t>/h @ 10 cm) introduced into the hot cell. Source used to validate the shielding efficiency</a:t>
            </a:r>
          </a:p>
          <a:p>
            <a:pPr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2200" b="1" u="sng" dirty="0" smtClean="0">
                <a:solidFill>
                  <a:schemeClr val="tx1"/>
                </a:solidFill>
              </a:rPr>
              <a:t>Oxidation of </a:t>
            </a:r>
            <a:r>
              <a:rPr lang="en-US" sz="2200" b="1" u="sng" dirty="0" err="1" smtClean="0">
                <a:solidFill>
                  <a:schemeClr val="tx1"/>
                </a:solidFill>
              </a:rPr>
              <a:t>nano</a:t>
            </a:r>
            <a:r>
              <a:rPr lang="en-US" sz="2200" b="1" u="sng" dirty="0" smtClean="0">
                <a:solidFill>
                  <a:schemeClr val="tx1"/>
                </a:solidFill>
              </a:rPr>
              <a:t>-size Uranium Carbide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New glove box operational in Building 179 </a:t>
            </a:r>
          </a:p>
          <a:p>
            <a:pPr lvl="1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Batch of </a:t>
            </a:r>
            <a:r>
              <a:rPr lang="en-US" sz="1600" dirty="0" err="1" smtClean="0">
                <a:solidFill>
                  <a:schemeClr val="tx1"/>
                </a:solidFill>
              </a:rPr>
              <a:t>UCx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nano</a:t>
            </a:r>
            <a:r>
              <a:rPr lang="en-US" sz="1600" dirty="0" smtClean="0">
                <a:solidFill>
                  <a:schemeClr val="tx1"/>
                </a:solidFill>
              </a:rPr>
              <a:t>-particles produced in 2014 will be used for tests – authorization from HSE unit received</a:t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18" name="Picture 17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566" y="4365780"/>
            <a:ext cx="2560784" cy="204982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58792" y="2928025"/>
            <a:ext cx="185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Co-60 source shielding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082381" y="2332602"/>
            <a:ext cx="350875" cy="5954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51511" y="5264849"/>
            <a:ext cx="2460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New glove box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0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engineering (Nano-Lab)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617482" y="1515486"/>
            <a:ext cx="3240768" cy="501606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As from January 2020, the worksite will be closed off as shown.</a:t>
            </a:r>
          </a:p>
          <a:p>
            <a:r>
              <a:rPr lang="en-GB" dirty="0" smtClean="0"/>
              <a:t>Access to B. 179 for “big” material will be difficult between Feb and May.</a:t>
            </a:r>
          </a:p>
          <a:p>
            <a:r>
              <a:rPr lang="en-GB" dirty="0" smtClean="0"/>
              <a:t>Ventilation of the labs (not the tunnel) will be stopped for ~5 months starting Jan 2021</a:t>
            </a:r>
          </a:p>
          <a:p>
            <a:pPr lvl="1"/>
            <a:r>
              <a:rPr lang="en-GB" dirty="0" smtClean="0"/>
              <a:t>Impact on actinide target production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88" y="1603494"/>
            <a:ext cx="5136969" cy="4557775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57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" y="1825625"/>
            <a:ext cx="871356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Production and commissioning of new Frontends</a:t>
            </a:r>
          </a:p>
          <a:p>
            <a:r>
              <a:rPr lang="en-GB" dirty="0" smtClean="0"/>
              <a:t>Overview of other LS2 activities (low energy and high energy beam lines)</a:t>
            </a:r>
            <a:endParaRPr lang="en-GB" dirty="0" smtClean="0"/>
          </a:p>
          <a:p>
            <a:r>
              <a:rPr lang="en-GB" dirty="0" smtClean="0"/>
              <a:t>Information on ISOLDE commissioning planning approval (hardware </a:t>
            </a:r>
            <a:r>
              <a:rPr lang="en-GB" dirty="0"/>
              <a:t>and stable beam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US" dirty="0" smtClean="0"/>
              <a:t>A few other highlights (target lifecycle)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32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608" y="1335024"/>
            <a:ext cx="8741664" cy="5021327"/>
          </a:xfrm>
        </p:spPr>
        <p:txBody>
          <a:bodyPr>
            <a:normAutofit/>
          </a:bodyPr>
          <a:lstStyle/>
          <a:p>
            <a:r>
              <a:rPr lang="en-GB" dirty="0" smtClean="0"/>
              <a:t>Ver</a:t>
            </a:r>
            <a:r>
              <a:rPr lang="en-GB" dirty="0" smtClean="0"/>
              <a:t>y good progress with production of Front Ends</a:t>
            </a:r>
            <a:endParaRPr lang="en-US" dirty="0" smtClean="0"/>
          </a:p>
          <a:p>
            <a:r>
              <a:rPr lang="en-US" dirty="0" smtClean="0"/>
              <a:t>Many activities inside the experimental hall executed according to planning (low energy and high energy sides)</a:t>
            </a:r>
          </a:p>
          <a:p>
            <a:r>
              <a:rPr lang="en-US" dirty="0" smtClean="0"/>
              <a:t>Planning elaborated to allow a restart with stable beams (from the EBIS or targets) in summer 2020:</a:t>
            </a:r>
          </a:p>
          <a:p>
            <a:pPr lvl="1"/>
            <a:r>
              <a:rPr lang="en-US" dirty="0" smtClean="0"/>
              <a:t>Test of many systems modified or installed during LS2 (new DB boxes, controls, CM4 repair…)</a:t>
            </a:r>
          </a:p>
          <a:p>
            <a:pPr lvl="1"/>
            <a:r>
              <a:rPr lang="en-US" dirty="0" smtClean="0"/>
              <a:t>Perform very important machine development studies (important to decide on future possible upgrades)</a:t>
            </a:r>
          </a:p>
          <a:p>
            <a:pPr lvl="1"/>
            <a:r>
              <a:rPr lang="en-US" dirty="0" smtClean="0"/>
              <a:t>Important gain for physics readiness in 2021 </a:t>
            </a:r>
          </a:p>
          <a:p>
            <a:r>
              <a:rPr lang="en-US" dirty="0" smtClean="0"/>
              <a:t>Decision by CERN management expected at the next RB  (additional cost of 130 </a:t>
            </a:r>
            <a:r>
              <a:rPr lang="en-US" dirty="0" err="1" smtClean="0"/>
              <a:t>kCHF</a:t>
            </a:r>
            <a:r>
              <a:rPr lang="en-US" dirty="0"/>
              <a:t>)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93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9913" y="2606040"/>
            <a:ext cx="76854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Thank you for your attention !</a:t>
            </a:r>
            <a:endParaRPr lang="fr-CH" sz="4800" dirty="0"/>
          </a:p>
        </p:txBody>
      </p:sp>
    </p:spTree>
    <p:extLst>
      <p:ext uri="{BB962C8B-B14F-4D97-AF65-F5344CB8AC3E}">
        <p14:creationId xmlns:p14="http://schemas.microsoft.com/office/powerpoint/2010/main" val="16844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18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Front Ends in LS2 (reminder)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20" y="1187532"/>
            <a:ext cx="6831008" cy="326661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Replacement of two Front Ends during LS2:</a:t>
            </a:r>
            <a:endParaRPr lang="en-GB" dirty="0"/>
          </a:p>
          <a:p>
            <a:pPr lvl="1"/>
            <a:r>
              <a:rPr lang="en-GB" dirty="0" smtClean="0"/>
              <a:t>Old Front Ends successfully removed</a:t>
            </a:r>
          </a:p>
          <a:p>
            <a:pPr lvl="1"/>
            <a:r>
              <a:rPr lang="en-GB" dirty="0" smtClean="0"/>
              <a:t>Front End production delayed due to several issues (quality of parts produced abroad, problem with new extraction electrode design..)</a:t>
            </a:r>
          </a:p>
          <a:p>
            <a:r>
              <a:rPr lang="en-GB" dirty="0" smtClean="0"/>
              <a:t>New features:</a:t>
            </a:r>
          </a:p>
          <a:p>
            <a:pPr lvl="1"/>
            <a:r>
              <a:rPr lang="en-GB" dirty="0" smtClean="0"/>
              <a:t>Replacement </a:t>
            </a:r>
            <a:r>
              <a:rPr lang="en-GB" dirty="0"/>
              <a:t>of all cabling in faraday cages</a:t>
            </a:r>
          </a:p>
          <a:p>
            <a:pPr lvl="1"/>
            <a:r>
              <a:rPr lang="en-GB" dirty="0"/>
              <a:t>New chamber at back of FE</a:t>
            </a:r>
            <a:endParaRPr lang="en-US" dirty="0"/>
          </a:p>
          <a:p>
            <a:pPr lvl="1"/>
            <a:r>
              <a:rPr lang="en-GB" dirty="0"/>
              <a:t>2 RF connectors on each </a:t>
            </a:r>
            <a:r>
              <a:rPr lang="en-GB" dirty="0" smtClean="0"/>
              <a:t>Frontend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11/5/2019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3</a:t>
            </a:fld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18162" y="1410436"/>
            <a:ext cx="2760588" cy="207044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60920" y="4324842"/>
            <a:ext cx="5750353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 smtClean="0"/>
              <a:t>Objectives for after LS2: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both Frontends </a:t>
            </a:r>
            <a:r>
              <a:rPr lang="en-US" sz="2000" dirty="0" smtClean="0"/>
              <a:t>will be compatible to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 RF lines </a:t>
            </a:r>
            <a:r>
              <a:rPr lang="en-US" sz="2000" b="1" dirty="0" smtClean="0"/>
              <a:t>reduce complexity </a:t>
            </a:r>
            <a:r>
              <a:rPr lang="en-US" sz="2000" dirty="0" smtClean="0"/>
              <a:t>of the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LIST delivers very pure beams at </a:t>
            </a:r>
            <a:r>
              <a:rPr lang="en-US" sz="2000" dirty="0" smtClean="0"/>
              <a:t>ISOLDE</a:t>
            </a:r>
            <a:endParaRPr lang="en-US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LIST</a:t>
            </a:r>
            <a:r>
              <a:rPr lang="en-US" sz="2000" dirty="0" smtClean="0"/>
              <a:t> </a:t>
            </a:r>
            <a:r>
              <a:rPr lang="en-US" sz="2000" dirty="0" smtClean="0"/>
              <a:t>offered </a:t>
            </a:r>
            <a:r>
              <a:rPr lang="en-US" sz="2000" b="1" dirty="0" smtClean="0"/>
              <a:t>as standard ion source </a:t>
            </a:r>
            <a:r>
              <a:rPr lang="en-US" sz="2000" dirty="0" smtClean="0"/>
              <a:t>to users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821" y="4211649"/>
            <a:ext cx="3647417" cy="2246083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06475" y="6021160"/>
            <a:ext cx="38465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J.Cruikshank</a:t>
            </a:r>
            <a:r>
              <a:rPr lang="en-US" sz="1350" dirty="0"/>
              <a:t>, </a:t>
            </a:r>
            <a:r>
              <a:rPr lang="en-US" sz="1350" dirty="0" err="1"/>
              <a:t>R.Heinke</a:t>
            </a:r>
            <a:r>
              <a:rPr lang="en-US" sz="1350" dirty="0"/>
              <a:t>, </a:t>
            </a:r>
            <a:r>
              <a:rPr lang="en-US" sz="1350" dirty="0" err="1" smtClean="0"/>
              <a:t>S.Rothe</a:t>
            </a:r>
            <a:r>
              <a:rPr lang="en-US" sz="1350" dirty="0" smtClean="0"/>
              <a:t>, S. Marzari, T. Giles)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262357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196724"/>
            <a:ext cx="6647087" cy="910558"/>
          </a:xfrm>
        </p:spPr>
        <p:txBody>
          <a:bodyPr>
            <a:normAutofit/>
          </a:bodyPr>
          <a:lstStyle/>
          <a:p>
            <a:r>
              <a:rPr lang="en-GB" dirty="0" smtClean="0"/>
              <a:t>Front End Production: FE#10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351" y="1581557"/>
            <a:ext cx="5428767" cy="3978734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Very good progress since last report (July):</a:t>
            </a:r>
          </a:p>
          <a:p>
            <a:pPr lvl="1"/>
            <a:r>
              <a:rPr lang="en-US" sz="2000" dirty="0" smtClean="0"/>
              <a:t>Mechanical assembly completed and beam diagnostics integrated</a:t>
            </a:r>
          </a:p>
          <a:p>
            <a:pPr lvl="1"/>
            <a:r>
              <a:rPr lang="en-US" sz="2000" dirty="0" smtClean="0"/>
              <a:t>FE#10 moved to offline2 (in place of FE#8)</a:t>
            </a:r>
          </a:p>
          <a:p>
            <a:pPr lvl="1"/>
            <a:r>
              <a:rPr lang="en-US" sz="2000" dirty="0" err="1" smtClean="0"/>
              <a:t>Fiducialization</a:t>
            </a:r>
            <a:r>
              <a:rPr lang="en-US" sz="2000" dirty="0" smtClean="0"/>
              <a:t> and alignment done</a:t>
            </a:r>
          </a:p>
          <a:p>
            <a:r>
              <a:rPr lang="en-US" sz="2000" b="1" dirty="0" smtClean="0"/>
              <a:t>FE#10 almost ready for beam tests in offline2</a:t>
            </a:r>
          </a:p>
          <a:p>
            <a:pPr lvl="1"/>
            <a:r>
              <a:rPr lang="en-US" sz="2000" dirty="0" smtClean="0"/>
              <a:t>Plan for 9 weeks of beam tests in </a:t>
            </a:r>
            <a:r>
              <a:rPr lang="en-US" sz="2000" dirty="0" smtClean="0"/>
              <a:t>offline2</a:t>
            </a:r>
            <a:endParaRPr lang="en-US" sz="2000" dirty="0" smtClean="0"/>
          </a:p>
          <a:p>
            <a:r>
              <a:rPr lang="en-US" sz="2000" dirty="0" smtClean="0"/>
              <a:t>FE#10 transfer to target area </a:t>
            </a:r>
            <a:r>
              <a:rPr lang="en-US" sz="2000" dirty="0" smtClean="0"/>
              <a:t>(on GPS side) scheduled </a:t>
            </a:r>
            <a:r>
              <a:rPr lang="en-US" sz="2000" dirty="0" smtClean="0"/>
              <a:t>for end of January 2020</a:t>
            </a:r>
          </a:p>
          <a:p>
            <a:r>
              <a:rPr lang="en-US" sz="2000" dirty="0" smtClean="0"/>
              <a:t>Tests in target area could start as of February 2020 (confirmed with </a:t>
            </a:r>
            <a:r>
              <a:rPr lang="en-US" sz="2000" dirty="0" smtClean="0"/>
              <a:t>Cooling &amp; Ventilation</a:t>
            </a:r>
            <a:r>
              <a:rPr lang="en-US" sz="2000" dirty="0" smtClean="0"/>
              <a:t>)</a:t>
            </a:r>
          </a:p>
          <a:p>
            <a:pPr marL="457189" lvl="1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11/5/2019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18" y="1459338"/>
            <a:ext cx="3418907" cy="25641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10" y="4083662"/>
            <a:ext cx="2196047" cy="1647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814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738" y="967713"/>
            <a:ext cx="5263717" cy="328101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All </a:t>
            </a:r>
            <a:r>
              <a:rPr lang="en-US" sz="2200" dirty="0" smtClean="0"/>
              <a:t>pieces are ready and assembling has started</a:t>
            </a:r>
          </a:p>
          <a:p>
            <a:r>
              <a:rPr lang="en-US" sz="2200" b="1" dirty="0" smtClean="0"/>
              <a:t>Experience with FE#10: </a:t>
            </a:r>
            <a:r>
              <a:rPr lang="en-US" sz="2200" dirty="0" smtClean="0"/>
              <a:t>assembly will be faster</a:t>
            </a:r>
          </a:p>
          <a:p>
            <a:r>
              <a:rPr lang="en-US" sz="2200" dirty="0" smtClean="0"/>
              <a:t>FE#11 will be tested on offline2 as FE#10</a:t>
            </a:r>
          </a:p>
          <a:p>
            <a:r>
              <a:rPr lang="en-US" sz="2200" dirty="0" smtClean="0"/>
              <a:t>Transfer to the target area in spring 2020 (coordination with civil engineering work for </a:t>
            </a:r>
            <a:r>
              <a:rPr lang="en-US" sz="2200" dirty="0" err="1" smtClean="0"/>
              <a:t>nano</a:t>
            </a:r>
            <a:r>
              <a:rPr lang="en-US" sz="2200" dirty="0" smtClean="0"/>
              <a:t>-laboratory)</a:t>
            </a:r>
            <a:endParaRPr lang="en-GB" sz="2200" dirty="0" smtClean="0"/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2" t="9705" b="11607"/>
          <a:stretch/>
        </p:blipFill>
        <p:spPr>
          <a:xfrm>
            <a:off x="469484" y="4015152"/>
            <a:ext cx="3777673" cy="2212812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85738" y="196724"/>
            <a:ext cx="6647087" cy="910558"/>
          </a:xfrm>
        </p:spPr>
        <p:txBody>
          <a:bodyPr>
            <a:normAutofit/>
          </a:bodyPr>
          <a:lstStyle/>
          <a:p>
            <a:r>
              <a:rPr lang="en-GB" dirty="0" smtClean="0"/>
              <a:t>Front End Production: FE#11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1577" y="1509978"/>
            <a:ext cx="2573773" cy="22815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8839" y="885603"/>
            <a:ext cx="3103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~7 weeks per FE for HW commissioning (in target area)</a:t>
            </a:r>
            <a:endParaRPr lang="fr-CH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8594" y="4323322"/>
            <a:ext cx="3503663" cy="203302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93596" y="3889797"/>
            <a:ext cx="4050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Stable beam commissioning (~18 weeks)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242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" y="1825625"/>
            <a:ext cx="871356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Production and commissioning of new Frontends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Overview of other LS2 activities (low energy and high energy beam lines)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Information on ISOLDE commissioning planning approval (hardware </a:t>
            </a:r>
            <a:r>
              <a:rPr lang="en-GB" dirty="0"/>
              <a:t>and stable beam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US" dirty="0" smtClean="0"/>
              <a:t>A few other highlights (target lifecycle)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05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5182" y="-94912"/>
            <a:ext cx="5958648" cy="624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u="sng" dirty="0" smtClean="0"/>
              <a:t>Readiness ISOLDE Low Energy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907"/>
            <a:ext cx="9132035" cy="5188399"/>
          </a:xfrm>
          <a:prstGeom prst="rect">
            <a:avLst/>
          </a:prstGeom>
        </p:spPr>
      </p:pic>
      <p:sp>
        <p:nvSpPr>
          <p:cNvPr id="9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7083449" y="1032924"/>
            <a:ext cx="1981200" cy="59034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New Front-Ends: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Catching up delay </a:t>
            </a:r>
            <a:r>
              <a:rPr lang="en-US" sz="1200" dirty="0" smtClean="0">
                <a:solidFill>
                  <a:srgbClr val="0055A0"/>
                </a:solidFill>
              </a:rPr>
              <a:t>caused (See detailed above)</a:t>
            </a:r>
            <a:endParaRPr lang="en-US" sz="1200" dirty="0" smtClean="0">
              <a:solidFill>
                <a:srgbClr val="0055A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096000" y="1194816"/>
            <a:ext cx="1021516" cy="17350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010400" y="2753237"/>
            <a:ext cx="73049" cy="4594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24130" y="3796481"/>
            <a:ext cx="1406925" cy="224905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4415486" y="5088987"/>
            <a:ext cx="1828800" cy="95968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New fast Tape-Station: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Installed in the CAO beamline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rgbClr val="0055A0"/>
                </a:solidFill>
              </a:rPr>
              <a:t>O</a:t>
            </a:r>
            <a:r>
              <a:rPr lang="en-US" sz="1200" dirty="0" smtClean="0">
                <a:solidFill>
                  <a:srgbClr val="0055A0"/>
                </a:solidFill>
              </a:rPr>
              <a:t>perational at start-up in 2020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531055" y="3797435"/>
            <a:ext cx="1561804" cy="336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531055" y="4242817"/>
            <a:ext cx="1561804" cy="8461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6856367" y="3587143"/>
            <a:ext cx="2164142" cy="243700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HT modulators: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High Precision 60kV DC HV power supplies installed on HT 1 &amp; 2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Target Modulators, HT fast recovery systems, installed on HT1 &amp; 2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FESA3 compliant control system deployed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On site test load and HT calibration tools installed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Ready for commissioning at start-up in 2020</a:t>
            </a:r>
          </a:p>
        </p:txBody>
      </p:sp>
      <p:sp>
        <p:nvSpPr>
          <p:cNvPr id="17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695182" y="4399965"/>
            <a:ext cx="1828800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REX / HIE ISOLDE: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See next slide</a:t>
            </a:r>
          </a:p>
        </p:txBody>
      </p:sp>
      <p:sp>
        <p:nvSpPr>
          <p:cNvPr id="18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3484684" y="2221356"/>
            <a:ext cx="2162665" cy="114434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GLM &amp; GHM area: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Refurbishment to </a:t>
            </a:r>
            <a:r>
              <a:rPr lang="en-GB" sz="1200" dirty="0" smtClean="0"/>
              <a:t>comply </a:t>
            </a:r>
            <a:r>
              <a:rPr lang="en-GB" sz="1200" dirty="0"/>
              <a:t>to modern legislation for the manipulation of open </a:t>
            </a:r>
            <a:r>
              <a:rPr lang="en-GB" sz="1200" dirty="0" smtClean="0"/>
              <a:t>sources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Ready for start-up in 2020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647349" y="2243453"/>
            <a:ext cx="990098" cy="18900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30001" y="3365280"/>
            <a:ext cx="780856" cy="8394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5405" y="5860874"/>
            <a:ext cx="223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E. Siesling</a:t>
            </a:r>
            <a:endParaRPr lang="fr-CH" dirty="0"/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3028950" y="598818"/>
            <a:ext cx="2204704" cy="59034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New SEMGRID production foreseen in 2020 (to be ready for proton beam tuning in 2021)</a:t>
            </a:r>
            <a:endParaRPr lang="en-US" sz="1200" dirty="0" smtClean="0">
              <a:solidFill>
                <a:srgbClr val="0055A0"/>
              </a:solidFill>
            </a:endParaRPr>
          </a:p>
        </p:txBody>
      </p:sp>
      <p:cxnSp>
        <p:nvCxnSpPr>
          <p:cNvPr id="24" name="Straight Connector 23"/>
          <p:cNvCxnSpPr>
            <a:endCxn id="23" idx="3"/>
          </p:cNvCxnSpPr>
          <p:nvPr/>
        </p:nvCxnSpPr>
        <p:spPr>
          <a:xfrm flipH="1" flipV="1">
            <a:off x="5233654" y="893993"/>
            <a:ext cx="859206" cy="189641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551" y="672475"/>
            <a:ext cx="1473176" cy="1964235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890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0" y="531790"/>
            <a:ext cx="9144000" cy="4721868"/>
            <a:chOff x="-2584" y="1242327"/>
            <a:chExt cx="9144000" cy="47218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84" y="1242327"/>
              <a:ext cx="9144000" cy="47218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68827" y="4783922"/>
              <a:ext cx="554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SEC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33820" y="4547439"/>
              <a:ext cx="4748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ISS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20747043">
              <a:off x="4371184" y="3296711"/>
              <a:ext cx="1611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HIE SC </a:t>
              </a:r>
              <a:r>
                <a:rPr lang="en-US" sz="1400" dirty="0" smtClean="0">
                  <a:solidFill>
                    <a:schemeClr val="bg2">
                      <a:lumMod val="10000"/>
                    </a:schemeClr>
                  </a:solidFill>
                </a:rPr>
                <a:t>LINAC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20769898">
              <a:off x="5851962" y="2034879"/>
              <a:ext cx="1443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REX NC </a:t>
              </a:r>
              <a:r>
                <a:rPr lang="en-US" sz="1400" dirty="0" smtClean="0">
                  <a:solidFill>
                    <a:schemeClr val="bg2">
                      <a:lumMod val="10000"/>
                    </a:schemeClr>
                  </a:solidFill>
                </a:rPr>
                <a:t>LINAC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0636504">
              <a:off x="6934625" y="1473367"/>
              <a:ext cx="9268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10000"/>
                    </a:schemeClr>
                  </a:solidFill>
                </a:rPr>
                <a:t>REX </a:t>
              </a:r>
              <a:r>
                <a:rPr lang="en-US" sz="1400" dirty="0" smtClean="0">
                  <a:solidFill>
                    <a:schemeClr val="bg2">
                      <a:lumMod val="10000"/>
                    </a:schemeClr>
                  </a:solidFill>
                </a:rPr>
                <a:t>TRAP </a:t>
              </a:r>
              <a:endParaRPr lang="en-US" sz="1400" dirty="0" smtClean="0">
                <a:solidFill>
                  <a:schemeClr val="bg2">
                    <a:lumMod val="10000"/>
                  </a:schemeClr>
                </a:solidFill>
              </a:endParaRPr>
            </a:p>
            <a:p>
              <a:r>
                <a:rPr lang="en-US" sz="1400" dirty="0" smtClean="0">
                  <a:solidFill>
                    <a:schemeClr val="bg2">
                      <a:lumMod val="10000"/>
                    </a:schemeClr>
                  </a:solidFill>
                </a:rPr>
                <a:t>&amp; </a:t>
              </a:r>
              <a:r>
                <a:rPr lang="en-US" sz="1400" dirty="0" smtClean="0">
                  <a:solidFill>
                    <a:schemeClr val="bg2">
                      <a:lumMod val="10000"/>
                    </a:schemeClr>
                  </a:solidFill>
                </a:rPr>
                <a:t>EBIS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34481" y="441089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Miniball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5971330" y="3553327"/>
            <a:ext cx="2082120" cy="243700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REX NC LINAC: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REX RF consolidation and maintenance done. First RF tests carried out. Ready for 2020 re-commissioning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Production additional 3 Diagnostic Boxes going as planned. Installation early 2020 followed by commissioning and test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REX vacuum maintenance ongoing. To be ready for 2020 re-commissioning</a:t>
            </a:r>
          </a:p>
        </p:txBody>
      </p:sp>
      <p:sp>
        <p:nvSpPr>
          <p:cNvPr id="17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3787358" y="3197684"/>
            <a:ext cx="2082120" cy="280634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HIE SC LINAC: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HIE ISOLDE </a:t>
            </a:r>
            <a:r>
              <a:rPr lang="en-US" sz="1200" dirty="0" err="1" smtClean="0"/>
              <a:t>Cryo</a:t>
            </a:r>
            <a:r>
              <a:rPr lang="en-US" sz="1200" dirty="0" smtClean="0"/>
              <a:t> plant preventive and corrective maintenance being carried out through 2019. Ready for </a:t>
            </a:r>
            <a:r>
              <a:rPr lang="en-US" sz="1200" dirty="0" err="1" smtClean="0"/>
              <a:t>cooldown</a:t>
            </a:r>
            <a:r>
              <a:rPr lang="en-US" sz="1200" dirty="0" smtClean="0"/>
              <a:t> and re-commissioning 2020</a:t>
            </a:r>
          </a:p>
          <a:p>
            <a:pPr marL="171450" indent="-171450">
              <a:buFontTx/>
              <a:buChar char="-"/>
            </a:pPr>
            <a:r>
              <a:rPr lang="en-US" sz="1200" dirty="0" err="1" smtClean="0"/>
              <a:t>Cryo</a:t>
            </a:r>
            <a:r>
              <a:rPr lang="en-US" sz="1200" dirty="0" smtClean="0"/>
              <a:t> Module 4 repair carried out. Tests ongoing in SM18. Transport to ISOLDE January 2020. 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Re-commissioning CM1-4 with stable beam from EBIS foreseen as of May 2020 as per ISOLDE planning</a:t>
            </a:r>
          </a:p>
        </p:txBody>
      </p:sp>
      <p:sp>
        <p:nvSpPr>
          <p:cNvPr id="18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816011" y="4345993"/>
            <a:ext cx="2082120" cy="18830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Cooling &amp; Ventilation: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HIE </a:t>
            </a:r>
            <a:r>
              <a:rPr lang="en-US" sz="1200" dirty="0"/>
              <a:t>ISOLDE CV </a:t>
            </a:r>
            <a:r>
              <a:rPr lang="en-US" sz="1200" dirty="0" smtClean="0"/>
              <a:t>building 199 modification finished. Beneficial for both the 199 </a:t>
            </a:r>
            <a:r>
              <a:rPr lang="en-US" sz="1200" dirty="0" err="1" smtClean="0"/>
              <a:t>cryo</a:t>
            </a:r>
            <a:r>
              <a:rPr lang="en-US" sz="1200" dirty="0" smtClean="0"/>
              <a:t> plant as well as the 508 </a:t>
            </a:r>
            <a:r>
              <a:rPr lang="en-US" sz="1200" dirty="0"/>
              <a:t>CV/</a:t>
            </a:r>
            <a:r>
              <a:rPr lang="en-US" sz="1200" dirty="0" err="1"/>
              <a:t>airco</a:t>
            </a:r>
            <a:r>
              <a:rPr lang="en-US" sz="1200" dirty="0"/>
              <a:t> system (user labs). </a:t>
            </a:r>
            <a:endParaRPr lang="en-US" sz="1200" dirty="0" smtClean="0"/>
          </a:p>
          <a:p>
            <a:pPr marL="171450" indent="-171450">
              <a:buFontTx/>
              <a:buChar char="-"/>
            </a:pPr>
            <a:r>
              <a:rPr lang="en-US" sz="1200" dirty="0" smtClean="0"/>
              <a:t>508 </a:t>
            </a:r>
            <a:r>
              <a:rPr lang="en-US" sz="1200" dirty="0"/>
              <a:t>CV/</a:t>
            </a:r>
            <a:r>
              <a:rPr lang="en-US" sz="1200" dirty="0" err="1"/>
              <a:t>airco</a:t>
            </a:r>
            <a:r>
              <a:rPr lang="en-US" sz="1200" dirty="0"/>
              <a:t> </a:t>
            </a:r>
            <a:r>
              <a:rPr lang="en-US" sz="1200" dirty="0" smtClean="0"/>
              <a:t>upgrade </a:t>
            </a:r>
            <a:r>
              <a:rPr lang="en-US" sz="1200" dirty="0"/>
              <a:t>finished and labs </a:t>
            </a:r>
            <a:r>
              <a:rPr lang="en-US" sz="1200" dirty="0" smtClean="0"/>
              <a:t>are up </a:t>
            </a:r>
            <a:r>
              <a:rPr lang="en-US" sz="1200" dirty="0"/>
              <a:t>to user specs</a:t>
            </a:r>
            <a:r>
              <a:rPr lang="en-US" sz="1200" dirty="0" smtClean="0"/>
              <a:t>.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787358" y="2581656"/>
            <a:ext cx="256515" cy="6160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749278" y="2262652"/>
            <a:ext cx="120200" cy="935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984470" y="2064238"/>
            <a:ext cx="190314" cy="149840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7339832" y="1717185"/>
            <a:ext cx="726758" cy="1845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7151590" y="2133543"/>
            <a:ext cx="1981200" cy="132901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REX TRAP &amp; EBIS: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TRAP maintenance and electrodes repair done. To be tested 2020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EBIS new electron gun under development. To be ready for tests 2020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158358" y="1449420"/>
            <a:ext cx="908232" cy="7016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970363" y="1466830"/>
            <a:ext cx="162427" cy="6667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55323" y="596405"/>
            <a:ext cx="4824061" cy="117512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C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Status:</a:t>
            </a:r>
          </a:p>
          <a:p>
            <a:r>
              <a:rPr lang="en-US" sz="1400" dirty="0" smtClean="0"/>
              <a:t>All REX / HIE ISOLDE LS2 tasks are on track</a:t>
            </a:r>
          </a:p>
          <a:p>
            <a:r>
              <a:rPr lang="en-US" sz="1400" dirty="0" smtClean="0"/>
              <a:t>Aiming for early start-up as planned (ISOLDE planning </a:t>
            </a:r>
            <a:r>
              <a:rPr lang="en-US" sz="1400" dirty="0" err="1" smtClean="0"/>
              <a:t>dec</a:t>
            </a:r>
            <a:r>
              <a:rPr lang="en-US" sz="1400" dirty="0" smtClean="0"/>
              <a:t> 2018) for a REX / HIE ISOLDE re-commissioning, test &amp; development run in 2020 (</a:t>
            </a:r>
            <a:r>
              <a:rPr lang="en-US" sz="1400" b="1" dirty="0" smtClean="0">
                <a:solidFill>
                  <a:srgbClr val="FF0000"/>
                </a:solidFill>
              </a:rPr>
              <a:t>Schedule approval pending</a:t>
            </a:r>
            <a:r>
              <a:rPr lang="en-US" sz="1400" dirty="0" smtClean="0"/>
              <a:t>).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9856" y="-7179"/>
            <a:ext cx="5958648" cy="624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u="sng" dirty="0" smtClean="0"/>
              <a:t>Readiness REX &amp; HIE ISOLDE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21759" y="6073903"/>
            <a:ext cx="223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E. Siesling</a:t>
            </a:r>
            <a:endParaRPr lang="fr-CH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40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" y="1825625"/>
            <a:ext cx="871356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Production and commissioning of new Frontends</a:t>
            </a:r>
          </a:p>
          <a:p>
            <a:r>
              <a:rPr lang="en-GB" dirty="0" smtClean="0"/>
              <a:t>Overview of other LS2 activities (low energy and high energy beam lines)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Information on ISOLDE commissioning planning approval (hardware </a:t>
            </a:r>
            <a:r>
              <a:rPr lang="en-GB" dirty="0">
                <a:solidFill>
                  <a:srgbClr val="FF0000"/>
                </a:solidFill>
              </a:rPr>
              <a:t>and stable beam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A few other highlights (target lifecycle)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21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19138</TotalTime>
  <Words>2015</Words>
  <Application>Microsoft Office PowerPoint</Application>
  <PresentationFormat>On-screen Show (4:3)</PresentationFormat>
  <Paragraphs>321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Ubuntu Light</vt:lpstr>
      <vt:lpstr>Wingdings</vt:lpstr>
      <vt:lpstr>Office Theme</vt:lpstr>
      <vt:lpstr>Update on ISOLDE Front-Ends and start-up plans for 2020</vt:lpstr>
      <vt:lpstr>Outline</vt:lpstr>
      <vt:lpstr>Front Ends in LS2 (reminder)</vt:lpstr>
      <vt:lpstr>Front End Production: FE#10</vt:lpstr>
      <vt:lpstr>Front End Production: FE#11</vt:lpstr>
      <vt:lpstr>Outline</vt:lpstr>
      <vt:lpstr>PowerPoint Presentation</vt:lpstr>
      <vt:lpstr>PowerPoint Presentation</vt:lpstr>
      <vt:lpstr>Outline</vt:lpstr>
      <vt:lpstr>Planning 2020/2021</vt:lpstr>
      <vt:lpstr>PowerPoint Presentation</vt:lpstr>
      <vt:lpstr>Planning details (MS 2.3 vs request)</vt:lpstr>
      <vt:lpstr>PowerPoint Presentation</vt:lpstr>
      <vt:lpstr>PowerPoint Presentation</vt:lpstr>
      <vt:lpstr>Outline</vt:lpstr>
      <vt:lpstr>PowerPoint Presentation</vt:lpstr>
      <vt:lpstr>PowerPoint Presentation</vt:lpstr>
      <vt:lpstr>Target disposal activities</vt:lpstr>
      <vt:lpstr>Civil engineering (Nano-Lab)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ISOLDE (Frontends) Shutdown Works</dc:title>
  <dc:creator>Richard Catherall</dc:creator>
  <cp:lastModifiedBy>Joachim Vollaire</cp:lastModifiedBy>
  <cp:revision>161</cp:revision>
  <dcterms:created xsi:type="dcterms:W3CDTF">2019-03-06T09:39:49Z</dcterms:created>
  <dcterms:modified xsi:type="dcterms:W3CDTF">2019-11-05T07:42:39Z</dcterms:modified>
</cp:coreProperties>
</file>