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0" r:id="rId4"/>
    <p:sldId id="261" r:id="rId5"/>
    <p:sldId id="391" r:id="rId6"/>
    <p:sldId id="392" r:id="rId7"/>
    <p:sldId id="393" r:id="rId8"/>
    <p:sldId id="395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1" id="{E00D7543-60B1-794E-AA86-EEFC1934CE4F}">
          <p14:sldIdLst>
            <p14:sldId id="256"/>
            <p14:sldId id="259"/>
            <p14:sldId id="260"/>
            <p14:sldId id="261"/>
            <p14:sldId id="391"/>
            <p14:sldId id="392"/>
            <p14:sldId id="393"/>
            <p14:sldId id="3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0247D"/>
    <a:srgbClr val="F39900"/>
    <a:srgbClr val="870000"/>
    <a:srgbClr val="DF6421"/>
    <a:srgbClr val="808080"/>
    <a:srgbClr val="F59900"/>
    <a:srgbClr val="F5FD00"/>
    <a:srgbClr val="272727"/>
    <a:srgbClr val="0B3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54" autoAdjust="0"/>
    <p:restoredTop sz="82891" autoAdjust="0"/>
  </p:normalViewPr>
  <p:slideViewPr>
    <p:cSldViewPr snapToGrid="0" snapToObjects="1">
      <p:cViewPr varScale="1">
        <p:scale>
          <a:sx n="175" d="100"/>
          <a:sy n="175" d="100"/>
        </p:scale>
        <p:origin x="752" y="168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9" d="100"/>
          <a:sy n="119" d="100"/>
        </p:scale>
        <p:origin x="3208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6933-0AD2-1847-A999-011E3820F712}" type="datetime1">
              <a:rPr lang="de-CH" smtClean="0">
                <a:latin typeface="Helvetica Neue"/>
              </a:rPr>
              <a:t>24.01.20</a:t>
            </a:fld>
            <a:endParaRPr lang="en-US" dirty="0">
              <a:latin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D7779-828D-344B-845F-D4C089DEE11E}" type="slidenum">
              <a:rPr lang="en-US" smtClean="0">
                <a:latin typeface="Helvetica Neue"/>
              </a:rPr>
              <a:t>‹#›</a:t>
            </a:fld>
            <a:endParaRPr lang="en-US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257859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Neue"/>
              </a:defRPr>
            </a:lvl1pPr>
          </a:lstStyle>
          <a:p>
            <a:fld id="{D38C42EC-26CF-584C-B31A-61AF55B48916}" type="datetime1">
              <a:rPr lang="de-CH" smtClean="0"/>
              <a:t>24.01.20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Neue"/>
              </a:defRPr>
            </a:lvl1pPr>
          </a:lstStyle>
          <a:p>
            <a:fld id="{67536575-D5E2-0543-994D-FC477E23B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3965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emf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C67414B7-5D5D-E649-9A63-62F6B93647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13" y="484313"/>
            <a:ext cx="9135173" cy="189280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EA4F0C1-5BC0-204D-967D-5F37EBFBF5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85360"/>
            <a:ext cx="9144000" cy="1890712"/>
          </a:xfrm>
          <a:prstGeom prst="rect">
            <a:avLst/>
          </a:prstGeom>
        </p:spPr>
      </p:pic>
      <p:pic>
        <p:nvPicPr>
          <p:cNvPr id="7" name="Picture 11" descr="RGB_SWITCH_Logo_skalierbar.pdf">
            <a:extLst>
              <a:ext uri="{FF2B5EF4-FFF2-40B4-BE49-F238E27FC236}">
                <a16:creationId xmlns:a16="http://schemas.microsoft.com/office/drawing/2014/main" id="{E74221AE-20D5-814B-890D-CC2BE5EDFB6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83788"/>
            <a:ext cx="2269277" cy="525653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AC6529C-67DA-7A4B-B227-27561CD20918}"/>
              </a:ext>
            </a:extLst>
          </p:cNvPr>
          <p:cNvSpPr txBox="1">
            <a:spLocks/>
          </p:cNvSpPr>
          <p:nvPr userDrawn="1"/>
        </p:nvSpPr>
        <p:spPr>
          <a:xfrm>
            <a:off x="470558" y="4861606"/>
            <a:ext cx="1149350" cy="20762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265113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indent="0" algn="l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© </a:t>
            </a:r>
            <a:r>
              <a:rPr lang="de-CH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SWITCH | </a:t>
            </a:r>
            <a:fld id="{7D94E19C-65DB-B947-944C-35C6800AC389}" type="slidenum">
              <a:rPr lang="en-GB" sz="9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marL="0" indent="0" algn="l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12">
            <a:extLst>
              <a:ext uri="{FF2B5EF4-FFF2-40B4-BE49-F238E27FC236}">
                <a16:creationId xmlns:a16="http://schemas.microsoft.com/office/drawing/2014/main" id="{243D6DEE-0553-AF42-8944-6EC08FC01BD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81" y="4861606"/>
            <a:ext cx="156482" cy="190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663E44-9616-F242-BC6F-C9E7CDE48E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0581" y="934204"/>
            <a:ext cx="8556171" cy="857250"/>
          </a:xfrm>
        </p:spPr>
        <p:txBody>
          <a:bodyPr/>
          <a:lstStyle>
            <a:lvl2pPr>
              <a:defRPr>
                <a:solidFill>
                  <a:srgbClr val="00247D"/>
                </a:solidFill>
              </a:defRPr>
            </a:lvl2pPr>
          </a:lstStyle>
          <a:p>
            <a:pPr marL="0" lvl="1"/>
            <a:r>
              <a:rPr lang="en-US" sz="3600" dirty="0">
                <a:solidFill>
                  <a:srgbClr val="00247D"/>
                </a:solidFill>
              </a:rPr>
              <a:t>Infrastructure &amp;</a:t>
            </a:r>
            <a:br>
              <a:rPr lang="en-US" sz="3600" dirty="0">
                <a:solidFill>
                  <a:srgbClr val="00247D"/>
                </a:solidFill>
              </a:rPr>
            </a:br>
            <a:r>
              <a:rPr lang="en-US" sz="3600" dirty="0">
                <a:solidFill>
                  <a:srgbClr val="00247D"/>
                </a:solidFill>
              </a:rPr>
              <a:t>Data Services</a:t>
            </a:r>
          </a:p>
        </p:txBody>
      </p:sp>
    </p:spTree>
    <p:extLst>
      <p:ext uri="{BB962C8B-B14F-4D97-AF65-F5344CB8AC3E}">
        <p14:creationId xmlns:p14="http://schemas.microsoft.com/office/powerpoint/2010/main" val="2442145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norm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30629" y="71915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>
          <a:xfrm>
            <a:off x="130628" y="1142405"/>
            <a:ext cx="8556171" cy="3489050"/>
          </a:xfrm>
          <a:prstGeom prst="rect">
            <a:avLst/>
          </a:prstGeom>
        </p:spPr>
        <p:txBody>
          <a:bodyPr vert="horz" lIns="72000" tIns="45720" rIns="91440" bIns="45720" rtlCol="0">
            <a:normAutofit/>
          </a:bodyPr>
          <a:lstStyle/>
          <a:p>
            <a:pPr lvl="0"/>
            <a:r>
              <a:rPr lang="de-DE" noProof="0" dirty="0"/>
              <a:t>Inhalt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9030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16139" y="496431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77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Nu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GB_SWITCH_Logo_skalierba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338" y="113230"/>
            <a:ext cx="800802" cy="18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40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52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16139" y="496431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6B0C19F-E9A3-FA46-9828-44F693509F61}"/>
              </a:ext>
            </a:extLst>
          </p:cNvPr>
          <p:cNvSpPr/>
          <p:nvPr userDrawn="1"/>
        </p:nvSpPr>
        <p:spPr>
          <a:xfrm>
            <a:off x="1967312" y="1714658"/>
            <a:ext cx="45719" cy="150812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D6CDAA28-A151-6C43-B542-B5360893FEAB}"/>
              </a:ext>
            </a:extLst>
          </p:cNvPr>
          <p:cNvSpPr txBox="1"/>
          <p:nvPr userDrawn="1"/>
        </p:nvSpPr>
        <p:spPr>
          <a:xfrm>
            <a:off x="2095264" y="1714658"/>
            <a:ext cx="4294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Ich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 bin das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Zitat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,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darum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ist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 </a:t>
            </a:r>
            <a:r>
              <a:rPr lang="en-US" sz="2400" b="0" i="1" baseline="0" dirty="0" err="1">
                <a:solidFill>
                  <a:srgbClr val="DF6421"/>
                </a:solidFill>
                <a:latin typeface="Georgia"/>
                <a:cs typeface="Georgia"/>
              </a:rPr>
              <a:t>es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 orange und </a:t>
            </a:r>
            <a:r>
              <a:rPr lang="en-US" sz="2400" b="0" i="1" baseline="0" dirty="0" err="1">
                <a:solidFill>
                  <a:srgbClr val="DF6421"/>
                </a:solidFill>
                <a:latin typeface="Georgia"/>
                <a:cs typeface="Georgia"/>
              </a:rPr>
              <a:t>kursiv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.</a:t>
            </a:r>
            <a:endParaRPr lang="en-US" sz="2400" b="0" i="1" dirty="0">
              <a:solidFill>
                <a:srgbClr val="DF6421"/>
              </a:solidFill>
              <a:latin typeface="Georgia"/>
              <a:cs typeface="Georgia"/>
            </a:endParaRPr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7F9D24C7-EF17-B64A-AEAF-D578AB6C4261}"/>
              </a:ext>
            </a:extLst>
          </p:cNvPr>
          <p:cNvSpPr txBox="1"/>
          <p:nvPr userDrawn="1"/>
        </p:nvSpPr>
        <p:spPr>
          <a:xfrm>
            <a:off x="2095264" y="2853448"/>
            <a:ext cx="273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8080"/>
                </a:solidFill>
              </a:rPr>
              <a:t>– Max </a:t>
            </a:r>
            <a:r>
              <a:rPr lang="en-US" dirty="0" err="1">
                <a:solidFill>
                  <a:srgbClr val="808080"/>
                </a:solidFill>
              </a:rPr>
              <a:t>Mustermann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1BD9B3-0738-2F4C-85CC-40AA6773DFD3}"/>
              </a:ext>
            </a:extLst>
          </p:cNvPr>
          <p:cNvSpPr/>
          <p:nvPr userDrawn="1"/>
        </p:nvSpPr>
        <p:spPr>
          <a:xfrm>
            <a:off x="1967312" y="1714658"/>
            <a:ext cx="45719" cy="150812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A0E30B-3138-D748-8AE2-C90166AB4F63}"/>
              </a:ext>
            </a:extLst>
          </p:cNvPr>
          <p:cNvSpPr txBox="1"/>
          <p:nvPr userDrawn="1"/>
        </p:nvSpPr>
        <p:spPr>
          <a:xfrm>
            <a:off x="2095264" y="1714658"/>
            <a:ext cx="4294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Ich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 bin das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Zitat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,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darum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ist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 </a:t>
            </a:r>
            <a:r>
              <a:rPr lang="en-US" sz="2400" b="0" i="1" baseline="0" dirty="0" err="1">
                <a:solidFill>
                  <a:srgbClr val="DF6421"/>
                </a:solidFill>
                <a:latin typeface="Georgia"/>
                <a:cs typeface="Georgia"/>
              </a:rPr>
              <a:t>es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 orange und </a:t>
            </a:r>
            <a:r>
              <a:rPr lang="en-US" sz="2400" b="0" i="1" baseline="0" dirty="0" err="1">
                <a:solidFill>
                  <a:srgbClr val="DF6421"/>
                </a:solidFill>
                <a:latin typeface="Georgia"/>
                <a:cs typeface="Georgia"/>
              </a:rPr>
              <a:t>kursiv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.</a:t>
            </a:r>
            <a:endParaRPr lang="en-US" sz="2400" b="0" i="1" dirty="0">
              <a:solidFill>
                <a:srgbClr val="DF6421"/>
              </a:solidFill>
              <a:latin typeface="Georgia"/>
              <a:cs typeface="Georgi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519B51-B463-ED4B-AA3B-D010A6D3EEFA}"/>
              </a:ext>
            </a:extLst>
          </p:cNvPr>
          <p:cNvSpPr txBox="1"/>
          <p:nvPr userDrawn="1"/>
        </p:nvSpPr>
        <p:spPr>
          <a:xfrm>
            <a:off x="2095264" y="2853448"/>
            <a:ext cx="273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8080"/>
                </a:solidFill>
              </a:rPr>
              <a:t>– Max </a:t>
            </a:r>
            <a:r>
              <a:rPr lang="en-US" dirty="0" err="1">
                <a:solidFill>
                  <a:srgbClr val="808080"/>
                </a:solidFill>
              </a:rPr>
              <a:t>Mustermann</a:t>
            </a:r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7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WITCH-Background-darkblue.jpg">
            <a:extLst>
              <a:ext uri="{FF2B5EF4-FFF2-40B4-BE49-F238E27FC236}">
                <a16:creationId xmlns:a16="http://schemas.microsoft.com/office/drawing/2014/main" id="{98C7EF0C-3BD1-B14C-9F0F-1ED353AA9F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8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>
            <a:extLst>
              <a:ext uri="{FF2B5EF4-FFF2-40B4-BE49-F238E27FC236}">
                <a16:creationId xmlns:a16="http://schemas.microsoft.com/office/drawing/2014/main" id="{B16481B6-203F-F742-81D2-8A373393DF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5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301" y="78971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301" y="1046430"/>
            <a:ext cx="8556171" cy="34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0" name="Title Placeholder 1"/>
          <p:cNvSpPr txBox="1">
            <a:spLocks/>
          </p:cNvSpPr>
          <p:nvPr/>
        </p:nvSpPr>
        <p:spPr>
          <a:xfrm>
            <a:off x="470558" y="4861606"/>
            <a:ext cx="1149350" cy="20762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265113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indent="0" algn="l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© </a:t>
            </a:r>
            <a:r>
              <a:rPr lang="de-CH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SWITCH | </a:t>
            </a:r>
            <a:fld id="{7D94E19C-65DB-B947-944C-35C6800AC389}" type="slidenum">
              <a:rPr lang="en-GB" sz="9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marL="0" indent="0" algn="l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81" y="4861606"/>
            <a:ext cx="156482" cy="190500"/>
          </a:xfrm>
          <a:prstGeom prst="rect">
            <a:avLst/>
          </a:prstGeom>
        </p:spPr>
      </p:pic>
      <p:pic>
        <p:nvPicPr>
          <p:cNvPr id="7" name="Picture 2" descr="RGB_SWITCH_Logo_skalierbar.pdf">
            <a:extLst>
              <a:ext uri="{FF2B5EF4-FFF2-40B4-BE49-F238E27FC236}">
                <a16:creationId xmlns:a16="http://schemas.microsoft.com/office/drawing/2014/main" id="{81720E85-251E-234E-984D-2546CD6F4BB9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338" y="113230"/>
            <a:ext cx="800802" cy="18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224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50" r:id="rId5"/>
    <p:sldLayoutId id="2147483749" r:id="rId6"/>
    <p:sldLayoutId id="2147483747" r:id="rId7"/>
    <p:sldLayoutId id="2147483748" r:id="rId8"/>
  </p:sldLayoutIdLst>
  <p:hf hdr="0" ftr="0"/>
  <p:txStyles>
    <p:titleStyle>
      <a:lvl1pPr marL="0" indent="0" algn="l" defTabSz="457200" rtl="0" eaLnBrk="1" latinLnBrk="0" hangingPunct="1">
        <a:spcBef>
          <a:spcPct val="0"/>
        </a:spcBef>
        <a:buNone/>
        <a:defRPr sz="3200" b="0" i="0" kern="1200" baseline="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179388" indent="-179388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358775" indent="-179388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538163" indent="-179388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717550" indent="-179388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895350" indent="-1778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EE192487-67EE-0249-8101-13805A456E8F}"/>
              </a:ext>
            </a:extLst>
          </p:cNvPr>
          <p:cNvSpPr txBox="1">
            <a:spLocks/>
          </p:cNvSpPr>
          <p:nvPr/>
        </p:nvSpPr>
        <p:spPr>
          <a:xfrm>
            <a:off x="4617156" y="3588393"/>
            <a:ext cx="4674131" cy="28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Font typeface="Arial"/>
              <a:buNone/>
              <a:defRPr sz="1800" kern="1200" baseline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 marL="358775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717550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Fergus Kerins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001B2958-6F9D-E341-A15F-504CF0AB4503}"/>
              </a:ext>
            </a:extLst>
          </p:cNvPr>
          <p:cNvSpPr txBox="1">
            <a:spLocks/>
          </p:cNvSpPr>
          <p:nvPr/>
        </p:nvSpPr>
        <p:spPr>
          <a:xfrm>
            <a:off x="4617155" y="3876393"/>
            <a:ext cx="4674131" cy="288000"/>
          </a:xfrm>
          <a:prstGeom prst="rect">
            <a:avLst/>
          </a:prstGeom>
        </p:spPr>
        <p:txBody>
          <a:bodyPr lIns="0" tIns="0" rIns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Font typeface="Arial"/>
              <a:buNone/>
              <a:defRPr sz="1800" kern="1200" baseline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 marL="358775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717550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err="1"/>
              <a:t>fergus.kerins@switch.ch</a:t>
            </a:r>
            <a:endParaRPr lang="de-CH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4E18178-C2CF-8E4D-AA46-98F1E7A605CD}"/>
              </a:ext>
            </a:extLst>
          </p:cNvPr>
          <p:cNvSpPr txBox="1">
            <a:spLocks/>
          </p:cNvSpPr>
          <p:nvPr/>
        </p:nvSpPr>
        <p:spPr>
          <a:xfrm>
            <a:off x="4617155" y="4164393"/>
            <a:ext cx="4674131" cy="288000"/>
          </a:xfrm>
          <a:prstGeom prst="rect">
            <a:avLst/>
          </a:prstGeom>
        </p:spPr>
        <p:txBody>
          <a:bodyPr lIns="0" tIns="0" rIns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Font typeface="Arial"/>
              <a:buNone/>
              <a:defRPr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n-ea"/>
                <a:cs typeface="Arial"/>
              </a:defRPr>
            </a:lvl1pPr>
            <a:lvl2pPr marL="358775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717550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err="1"/>
              <a:t>Copenhagen</a:t>
            </a:r>
            <a:r>
              <a:rPr lang="de-CH" dirty="0"/>
              <a:t> 27/01/2020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847D2AE-8D27-4644-AC48-56FF78FE0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Backup and DR with Large Datasets</a:t>
            </a:r>
          </a:p>
        </p:txBody>
      </p:sp>
    </p:spTree>
    <p:extLst>
      <p:ext uri="{BB962C8B-B14F-4D97-AF65-F5344CB8AC3E}">
        <p14:creationId xmlns:p14="http://schemas.microsoft.com/office/powerpoint/2010/main" val="3830694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2C72E593-B378-E74D-AEF8-13E675FBDA12}"/>
              </a:ext>
            </a:extLst>
          </p:cNvPr>
          <p:cNvSpPr txBox="1">
            <a:spLocks/>
          </p:cNvSpPr>
          <p:nvPr/>
        </p:nvSpPr>
        <p:spPr>
          <a:xfrm>
            <a:off x="350838" y="296863"/>
            <a:ext cx="7353300" cy="6858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>
                <a:latin typeface="Arial" charset="0"/>
              </a:rPr>
              <a:t>Our customers</a:t>
            </a:r>
          </a:p>
        </p:txBody>
      </p:sp>
      <p:grpSp>
        <p:nvGrpSpPr>
          <p:cNvPr id="29" name="Group 14">
            <a:extLst>
              <a:ext uri="{FF2B5EF4-FFF2-40B4-BE49-F238E27FC236}">
                <a16:creationId xmlns:a16="http://schemas.microsoft.com/office/drawing/2014/main" id="{F6FB7F71-7D9F-C348-A808-F3956A79F8B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1347788" y="1641475"/>
            <a:ext cx="4613276" cy="2519363"/>
            <a:chOff x="-2283641" y="1431257"/>
            <a:chExt cx="8115838" cy="4433152"/>
          </a:xfrm>
        </p:grpSpPr>
        <p:cxnSp>
          <p:nvCxnSpPr>
            <p:cNvPr id="30" name="Straight Connector 16">
              <a:extLst>
                <a:ext uri="{FF2B5EF4-FFF2-40B4-BE49-F238E27FC236}">
                  <a16:creationId xmlns:a16="http://schemas.microsoft.com/office/drawing/2014/main" id="{ABAA9119-6D1F-2343-865A-5262DE425308}"/>
                </a:ext>
              </a:extLst>
            </p:cNvPr>
            <p:cNvCxnSpPr/>
            <p:nvPr/>
          </p:nvCxnSpPr>
          <p:spPr>
            <a:xfrm>
              <a:off x="2592565" y="3749792"/>
              <a:ext cx="2197922" cy="1377155"/>
            </a:xfrm>
            <a:prstGeom prst="line">
              <a:avLst/>
            </a:prstGeom>
            <a:ln w="12700" cmpd="sng">
              <a:solidFill>
                <a:srgbClr val="F5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Picture 17">
              <a:extLst>
                <a:ext uri="{FF2B5EF4-FFF2-40B4-BE49-F238E27FC236}">
                  <a16:creationId xmlns:a16="http://schemas.microsoft.com/office/drawing/2014/main" id="{73231257-43E7-104D-9FCA-886E47655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2847" y="4172410"/>
              <a:ext cx="1691999" cy="169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2" name="Straight Connector 18">
              <a:extLst>
                <a:ext uri="{FF2B5EF4-FFF2-40B4-BE49-F238E27FC236}">
                  <a16:creationId xmlns:a16="http://schemas.microsoft.com/office/drawing/2014/main" id="{4916BAC0-D079-0948-A223-71773C582C87}"/>
                </a:ext>
              </a:extLst>
            </p:cNvPr>
            <p:cNvCxnSpPr/>
            <p:nvPr/>
          </p:nvCxnSpPr>
          <p:spPr>
            <a:xfrm flipH="1">
              <a:off x="2592565" y="3749792"/>
              <a:ext cx="2393417" cy="0"/>
            </a:xfrm>
            <a:prstGeom prst="line">
              <a:avLst/>
            </a:prstGeom>
            <a:ln w="12700" cmpd="sng">
              <a:solidFill>
                <a:srgbClr val="F5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19">
              <a:extLst>
                <a:ext uri="{FF2B5EF4-FFF2-40B4-BE49-F238E27FC236}">
                  <a16:creationId xmlns:a16="http://schemas.microsoft.com/office/drawing/2014/main" id="{DFB62E2C-86E7-2F4F-A331-07CF76722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0198" y="2902410"/>
              <a:ext cx="1691999" cy="169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" name="Straight Connector 20">
              <a:extLst>
                <a:ext uri="{FF2B5EF4-FFF2-40B4-BE49-F238E27FC236}">
                  <a16:creationId xmlns:a16="http://schemas.microsoft.com/office/drawing/2014/main" id="{DFA68397-EA71-C346-B4FD-E4B41D4BAE2C}"/>
                </a:ext>
              </a:extLst>
            </p:cNvPr>
            <p:cNvCxnSpPr/>
            <p:nvPr/>
          </p:nvCxnSpPr>
          <p:spPr>
            <a:xfrm flipV="1">
              <a:off x="2363557" y="2420126"/>
              <a:ext cx="2337561" cy="1251450"/>
            </a:xfrm>
            <a:prstGeom prst="line">
              <a:avLst/>
            </a:prstGeom>
            <a:ln w="12700" cmpd="sng">
              <a:solidFill>
                <a:srgbClr val="F5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22">
              <a:extLst>
                <a:ext uri="{FF2B5EF4-FFF2-40B4-BE49-F238E27FC236}">
                  <a16:creationId xmlns:a16="http://schemas.microsoft.com/office/drawing/2014/main" id="{07842EDC-D3B9-8948-AC28-DE2F0C677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4448" y="1575260"/>
              <a:ext cx="1691999" cy="169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3">
              <a:extLst>
                <a:ext uri="{FF2B5EF4-FFF2-40B4-BE49-F238E27FC236}">
                  <a16:creationId xmlns:a16="http://schemas.microsoft.com/office/drawing/2014/main" id="{705C3AA5-3FD3-954D-A921-85B66F0AA5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83641" y="3828955"/>
              <a:ext cx="4109119" cy="1128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4">
              <a:extLst>
                <a:ext uri="{FF2B5EF4-FFF2-40B4-BE49-F238E27FC236}">
                  <a16:creationId xmlns:a16="http://schemas.microsoft.com/office/drawing/2014/main" id="{12FC066B-FBAB-744C-8B63-1D751BC3A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116" y="1431257"/>
              <a:ext cx="4342732" cy="4342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" name="Freeform 15">
            <a:extLst>
              <a:ext uri="{FF2B5EF4-FFF2-40B4-BE49-F238E27FC236}">
                <a16:creationId xmlns:a16="http://schemas.microsoft.com/office/drawing/2014/main" id="{26572B93-A770-B546-B6DE-A532D171BA30}"/>
              </a:ext>
            </a:extLst>
          </p:cNvPr>
          <p:cNvSpPr/>
          <p:nvPr/>
        </p:nvSpPr>
        <p:spPr>
          <a:xfrm>
            <a:off x="-136525" y="1698625"/>
            <a:ext cx="3265488" cy="2411413"/>
          </a:xfrm>
          <a:custGeom>
            <a:avLst/>
            <a:gdLst>
              <a:gd name="connsiteX0" fmla="*/ 50800 w 4006850"/>
              <a:gd name="connsiteY0" fmla="*/ 228600 h 2527300"/>
              <a:gd name="connsiteX1" fmla="*/ 1778000 w 4006850"/>
              <a:gd name="connsiteY1" fmla="*/ 0 h 2527300"/>
              <a:gd name="connsiteX2" fmla="*/ 2495550 w 4006850"/>
              <a:gd name="connsiteY2" fmla="*/ 184150 h 2527300"/>
              <a:gd name="connsiteX3" fmla="*/ 2520950 w 4006850"/>
              <a:gd name="connsiteY3" fmla="*/ 406400 h 2527300"/>
              <a:gd name="connsiteX4" fmla="*/ 2749550 w 4006850"/>
              <a:gd name="connsiteY4" fmla="*/ 958850 h 2527300"/>
              <a:gd name="connsiteX5" fmla="*/ 3759200 w 4006850"/>
              <a:gd name="connsiteY5" fmla="*/ 685800 h 2527300"/>
              <a:gd name="connsiteX6" fmla="*/ 4006850 w 4006850"/>
              <a:gd name="connsiteY6" fmla="*/ 723900 h 2527300"/>
              <a:gd name="connsiteX7" fmla="*/ 3917950 w 4006850"/>
              <a:gd name="connsiteY7" fmla="*/ 1695450 h 2527300"/>
              <a:gd name="connsiteX8" fmla="*/ 3517900 w 4006850"/>
              <a:gd name="connsiteY8" fmla="*/ 2520950 h 2527300"/>
              <a:gd name="connsiteX9" fmla="*/ 3016250 w 4006850"/>
              <a:gd name="connsiteY9" fmla="*/ 2527300 h 2527300"/>
              <a:gd name="connsiteX10" fmla="*/ 2514600 w 4006850"/>
              <a:gd name="connsiteY10" fmla="*/ 2133600 h 2527300"/>
              <a:gd name="connsiteX11" fmla="*/ 0 w 4006850"/>
              <a:gd name="connsiteY11" fmla="*/ 2222500 h 2527300"/>
              <a:gd name="connsiteX12" fmla="*/ 50800 w 4006850"/>
              <a:gd name="connsiteY12" fmla="*/ 228600 h 2527300"/>
              <a:gd name="connsiteX0" fmla="*/ 50800 w 4006850"/>
              <a:gd name="connsiteY0" fmla="*/ 594360 h 2893060"/>
              <a:gd name="connsiteX1" fmla="*/ 1778000 w 4006850"/>
              <a:gd name="connsiteY1" fmla="*/ 365760 h 2893060"/>
              <a:gd name="connsiteX2" fmla="*/ 2495550 w 4006850"/>
              <a:gd name="connsiteY2" fmla="*/ 549910 h 2893060"/>
              <a:gd name="connsiteX3" fmla="*/ 3536951 w 4006850"/>
              <a:gd name="connsiteY3" fmla="*/ 0 h 2893060"/>
              <a:gd name="connsiteX4" fmla="*/ 2749550 w 4006850"/>
              <a:gd name="connsiteY4" fmla="*/ 1324610 h 2893060"/>
              <a:gd name="connsiteX5" fmla="*/ 3759200 w 4006850"/>
              <a:gd name="connsiteY5" fmla="*/ 1051560 h 2893060"/>
              <a:gd name="connsiteX6" fmla="*/ 4006850 w 4006850"/>
              <a:gd name="connsiteY6" fmla="*/ 1089660 h 2893060"/>
              <a:gd name="connsiteX7" fmla="*/ 3917950 w 4006850"/>
              <a:gd name="connsiteY7" fmla="*/ 2061210 h 2893060"/>
              <a:gd name="connsiteX8" fmla="*/ 3517900 w 4006850"/>
              <a:gd name="connsiteY8" fmla="*/ 2886710 h 2893060"/>
              <a:gd name="connsiteX9" fmla="*/ 3016250 w 4006850"/>
              <a:gd name="connsiteY9" fmla="*/ 2893060 h 2893060"/>
              <a:gd name="connsiteX10" fmla="*/ 2514600 w 4006850"/>
              <a:gd name="connsiteY10" fmla="*/ 2499360 h 2893060"/>
              <a:gd name="connsiteX11" fmla="*/ 0 w 4006850"/>
              <a:gd name="connsiteY11" fmla="*/ 2588260 h 2893060"/>
              <a:gd name="connsiteX12" fmla="*/ 50800 w 4006850"/>
              <a:gd name="connsiteY12" fmla="*/ 594360 h 2893060"/>
              <a:gd name="connsiteX0" fmla="*/ 50800 w 4006850"/>
              <a:gd name="connsiteY0" fmla="*/ 594360 h 2893060"/>
              <a:gd name="connsiteX1" fmla="*/ 1778000 w 4006850"/>
              <a:gd name="connsiteY1" fmla="*/ 365760 h 2893060"/>
              <a:gd name="connsiteX2" fmla="*/ 2495550 w 4006850"/>
              <a:gd name="connsiteY2" fmla="*/ 549910 h 2893060"/>
              <a:gd name="connsiteX3" fmla="*/ 3536951 w 4006850"/>
              <a:gd name="connsiteY3" fmla="*/ 0 h 2893060"/>
              <a:gd name="connsiteX4" fmla="*/ 3862070 w 4006850"/>
              <a:gd name="connsiteY4" fmla="*/ 801369 h 2893060"/>
              <a:gd name="connsiteX5" fmla="*/ 3759200 w 4006850"/>
              <a:gd name="connsiteY5" fmla="*/ 1051560 h 2893060"/>
              <a:gd name="connsiteX6" fmla="*/ 4006850 w 4006850"/>
              <a:gd name="connsiteY6" fmla="*/ 1089660 h 2893060"/>
              <a:gd name="connsiteX7" fmla="*/ 3917950 w 4006850"/>
              <a:gd name="connsiteY7" fmla="*/ 2061210 h 2893060"/>
              <a:gd name="connsiteX8" fmla="*/ 3517900 w 4006850"/>
              <a:gd name="connsiteY8" fmla="*/ 2886710 h 2893060"/>
              <a:gd name="connsiteX9" fmla="*/ 3016250 w 4006850"/>
              <a:gd name="connsiteY9" fmla="*/ 2893060 h 2893060"/>
              <a:gd name="connsiteX10" fmla="*/ 2514600 w 4006850"/>
              <a:gd name="connsiteY10" fmla="*/ 2499360 h 2893060"/>
              <a:gd name="connsiteX11" fmla="*/ 0 w 4006850"/>
              <a:gd name="connsiteY11" fmla="*/ 2588260 h 2893060"/>
              <a:gd name="connsiteX12" fmla="*/ 50800 w 4006850"/>
              <a:gd name="connsiteY12" fmla="*/ 594360 h 2893060"/>
              <a:gd name="connsiteX0" fmla="*/ 50800 w 4006850"/>
              <a:gd name="connsiteY0" fmla="*/ 594360 h 2893060"/>
              <a:gd name="connsiteX1" fmla="*/ 1778000 w 4006850"/>
              <a:gd name="connsiteY1" fmla="*/ 365760 h 2893060"/>
              <a:gd name="connsiteX2" fmla="*/ 2495550 w 4006850"/>
              <a:gd name="connsiteY2" fmla="*/ 549910 h 2893060"/>
              <a:gd name="connsiteX3" fmla="*/ 3536951 w 4006850"/>
              <a:gd name="connsiteY3" fmla="*/ 0 h 2893060"/>
              <a:gd name="connsiteX4" fmla="*/ 3862070 w 4006850"/>
              <a:gd name="connsiteY4" fmla="*/ 801369 h 2893060"/>
              <a:gd name="connsiteX5" fmla="*/ 2702560 w 4006850"/>
              <a:gd name="connsiteY5" fmla="*/ 1376679 h 2893060"/>
              <a:gd name="connsiteX6" fmla="*/ 4006850 w 4006850"/>
              <a:gd name="connsiteY6" fmla="*/ 1089660 h 2893060"/>
              <a:gd name="connsiteX7" fmla="*/ 3917950 w 4006850"/>
              <a:gd name="connsiteY7" fmla="*/ 2061210 h 2893060"/>
              <a:gd name="connsiteX8" fmla="*/ 3517900 w 4006850"/>
              <a:gd name="connsiteY8" fmla="*/ 2886710 h 2893060"/>
              <a:gd name="connsiteX9" fmla="*/ 3016250 w 4006850"/>
              <a:gd name="connsiteY9" fmla="*/ 2893060 h 2893060"/>
              <a:gd name="connsiteX10" fmla="*/ 2514600 w 4006850"/>
              <a:gd name="connsiteY10" fmla="*/ 2499360 h 2893060"/>
              <a:gd name="connsiteX11" fmla="*/ 0 w 4006850"/>
              <a:gd name="connsiteY11" fmla="*/ 2588260 h 2893060"/>
              <a:gd name="connsiteX12" fmla="*/ 50800 w 4006850"/>
              <a:gd name="connsiteY12" fmla="*/ 594360 h 2893060"/>
              <a:gd name="connsiteX0" fmla="*/ 50800 w 3917950"/>
              <a:gd name="connsiteY0" fmla="*/ 594360 h 2893060"/>
              <a:gd name="connsiteX1" fmla="*/ 1778000 w 3917950"/>
              <a:gd name="connsiteY1" fmla="*/ 365760 h 2893060"/>
              <a:gd name="connsiteX2" fmla="*/ 2495550 w 3917950"/>
              <a:gd name="connsiteY2" fmla="*/ 549910 h 2893060"/>
              <a:gd name="connsiteX3" fmla="*/ 3536951 w 3917950"/>
              <a:gd name="connsiteY3" fmla="*/ 0 h 2893060"/>
              <a:gd name="connsiteX4" fmla="*/ 3862070 w 3917950"/>
              <a:gd name="connsiteY4" fmla="*/ 801369 h 2893060"/>
              <a:gd name="connsiteX5" fmla="*/ 2702560 w 3917950"/>
              <a:gd name="connsiteY5" fmla="*/ 1376679 h 2893060"/>
              <a:gd name="connsiteX6" fmla="*/ 2716531 w 3917950"/>
              <a:gd name="connsiteY6" fmla="*/ 1704339 h 2893060"/>
              <a:gd name="connsiteX7" fmla="*/ 3917950 w 3917950"/>
              <a:gd name="connsiteY7" fmla="*/ 2061210 h 2893060"/>
              <a:gd name="connsiteX8" fmla="*/ 3517900 w 3917950"/>
              <a:gd name="connsiteY8" fmla="*/ 2886710 h 2893060"/>
              <a:gd name="connsiteX9" fmla="*/ 3016250 w 3917950"/>
              <a:gd name="connsiteY9" fmla="*/ 2893060 h 2893060"/>
              <a:gd name="connsiteX10" fmla="*/ 2514600 w 3917950"/>
              <a:gd name="connsiteY10" fmla="*/ 2499360 h 2893060"/>
              <a:gd name="connsiteX11" fmla="*/ 0 w 3917950"/>
              <a:gd name="connsiteY11" fmla="*/ 2588260 h 2893060"/>
              <a:gd name="connsiteX12" fmla="*/ 50800 w 3917950"/>
              <a:gd name="connsiteY12" fmla="*/ 594360 h 289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17950" h="2893060">
                <a:moveTo>
                  <a:pt x="50800" y="594360"/>
                </a:moveTo>
                <a:lnTo>
                  <a:pt x="1778000" y="365760"/>
                </a:lnTo>
                <a:lnTo>
                  <a:pt x="2495550" y="549910"/>
                </a:lnTo>
                <a:lnTo>
                  <a:pt x="3536951" y="0"/>
                </a:lnTo>
                <a:lnTo>
                  <a:pt x="3862070" y="801369"/>
                </a:lnTo>
                <a:lnTo>
                  <a:pt x="2702560" y="1376679"/>
                </a:lnTo>
                <a:lnTo>
                  <a:pt x="2716531" y="1704339"/>
                </a:lnTo>
                <a:lnTo>
                  <a:pt x="3917950" y="2061210"/>
                </a:lnTo>
                <a:lnTo>
                  <a:pt x="3517900" y="2886710"/>
                </a:lnTo>
                <a:lnTo>
                  <a:pt x="3016250" y="2893060"/>
                </a:lnTo>
                <a:lnTo>
                  <a:pt x="2514600" y="2499360"/>
                </a:lnTo>
                <a:lnTo>
                  <a:pt x="0" y="2588260"/>
                </a:lnTo>
                <a:lnTo>
                  <a:pt x="50800" y="59436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id="{7EFD0075-4C13-6E4B-8861-3C816984CAAC}"/>
              </a:ext>
            </a:extLst>
          </p:cNvPr>
          <p:cNvSpPr/>
          <p:nvPr/>
        </p:nvSpPr>
        <p:spPr>
          <a:xfrm>
            <a:off x="3925026" y="1273237"/>
            <a:ext cx="5099050" cy="337015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200" dirty="0">
                <a:solidFill>
                  <a:srgbClr val="00247D"/>
                </a:solidFill>
                <a:ea typeface="+mn-ea"/>
                <a:cs typeface="+mn-cs"/>
              </a:rPr>
              <a:t>Higher education</a:t>
            </a:r>
          </a:p>
          <a:p>
            <a:pPr marL="285750" indent="-28575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dirty="0">
                <a:ea typeface="+mn-ea"/>
                <a:cs typeface="+mn-cs"/>
              </a:rPr>
              <a:t>Cantonal universities</a:t>
            </a:r>
          </a:p>
          <a:p>
            <a:pPr marL="285750" indent="-28575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  <a:cs typeface="+mn-cs"/>
              </a:rPr>
              <a:t>ETH domain with research institutions</a:t>
            </a:r>
          </a:p>
          <a:p>
            <a:pPr marL="285750" indent="-28575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dirty="0">
                <a:ea typeface="+mn-ea"/>
                <a:cs typeface="+mn-cs"/>
              </a:rPr>
              <a:t>Universities of applied sciences</a:t>
            </a:r>
          </a:p>
          <a:p>
            <a:pPr marL="271463" lvl="1" indent="-271463" fontAlgn="auto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600" dirty="0">
                <a:ea typeface="+mn-ea"/>
                <a:cs typeface="+mn-cs"/>
              </a:rPr>
              <a:t>Universities of teacher education </a:t>
            </a: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1600" dirty="0">
              <a:ea typeface="+mn-ea"/>
              <a:cs typeface="+mn-cs"/>
            </a:endParaRP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200" dirty="0">
                <a:solidFill>
                  <a:srgbClr val="00247D"/>
                </a:solidFill>
                <a:ea typeface="+mn-ea"/>
                <a:cs typeface="+mn-cs"/>
              </a:rPr>
              <a:t>University-related organizations</a:t>
            </a:r>
          </a:p>
          <a:p>
            <a:pPr marL="271463" lvl="1" indent="-271463" fontAlgn="auto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600" dirty="0">
                <a:ea typeface="+mn-ea"/>
                <a:cs typeface="+mn-cs"/>
              </a:rPr>
              <a:t>Spin-Offs   </a:t>
            </a:r>
          </a:p>
          <a:p>
            <a:pPr marL="271463" lvl="1" indent="-271463" fontAlgn="auto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  <a:cs typeface="+mn-cs"/>
              </a:rPr>
              <a:t>Research institutions </a:t>
            </a:r>
          </a:p>
          <a:p>
            <a:pPr marL="271463" lvl="1" indent="-271463" fontAlgn="auto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  <a:cs typeface="+mn-cs"/>
              </a:rPr>
              <a:t>eLearning Center </a:t>
            </a:r>
          </a:p>
          <a:p>
            <a:pPr marL="271463" lvl="1" indent="-271463" fontAlgn="auto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600">
                <a:solidFill>
                  <a:srgbClr val="000000"/>
                </a:solidFill>
                <a:ea typeface="+mn-ea"/>
                <a:cs typeface="+mn-cs"/>
              </a:rPr>
              <a:t>University hospitals</a:t>
            </a:r>
            <a:endParaRPr lang="en-US" sz="16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8398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C933C1E3-AF51-9A4F-B253-D094EC24E6E7}"/>
              </a:ext>
            </a:extLst>
          </p:cNvPr>
          <p:cNvSpPr txBox="1">
            <a:spLocks/>
          </p:cNvSpPr>
          <p:nvPr/>
        </p:nvSpPr>
        <p:spPr>
          <a:xfrm>
            <a:off x="350838" y="296863"/>
            <a:ext cx="7353300" cy="6858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>
                <a:latin typeface="Arial" charset="0"/>
              </a:rPr>
              <a:t>Our offer</a:t>
            </a:r>
          </a:p>
        </p:txBody>
      </p:sp>
      <p:grpSp>
        <p:nvGrpSpPr>
          <p:cNvPr id="20" name="Group 13">
            <a:extLst>
              <a:ext uri="{FF2B5EF4-FFF2-40B4-BE49-F238E27FC236}">
                <a16:creationId xmlns:a16="http://schemas.microsoft.com/office/drawing/2014/main" id="{94896A45-8B1F-374F-9EB2-9D66BD84A5F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1347788" y="1641475"/>
            <a:ext cx="4613276" cy="2519363"/>
            <a:chOff x="-1513257" y="3684015"/>
            <a:chExt cx="5536080" cy="3023999"/>
          </a:xfrm>
        </p:grpSpPr>
        <p:grpSp>
          <p:nvGrpSpPr>
            <p:cNvPr id="21" name="Group 15">
              <a:extLst>
                <a:ext uri="{FF2B5EF4-FFF2-40B4-BE49-F238E27FC236}">
                  <a16:creationId xmlns:a16="http://schemas.microsoft.com/office/drawing/2014/main" id="{EB931FD5-075D-A346-8F59-E8861CA7C0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1513257" y="3684015"/>
              <a:ext cx="5536080" cy="3023999"/>
              <a:chOff x="-2283641" y="1431257"/>
              <a:chExt cx="8115838" cy="4433152"/>
            </a:xfrm>
          </p:grpSpPr>
          <p:cxnSp>
            <p:nvCxnSpPr>
              <p:cNvPr id="23" name="Straight Connector 25">
                <a:extLst>
                  <a:ext uri="{FF2B5EF4-FFF2-40B4-BE49-F238E27FC236}">
                    <a16:creationId xmlns:a16="http://schemas.microsoft.com/office/drawing/2014/main" id="{4651F878-E479-5E4B-92D3-88420C2F3B42}"/>
                  </a:ext>
                </a:extLst>
              </p:cNvPr>
              <p:cNvCxnSpPr/>
              <p:nvPr/>
            </p:nvCxnSpPr>
            <p:spPr>
              <a:xfrm>
                <a:off x="2592565" y="3749792"/>
                <a:ext cx="2197922" cy="1377155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Picture 26">
                <a:extLst>
                  <a:ext uri="{FF2B5EF4-FFF2-40B4-BE49-F238E27FC236}">
                    <a16:creationId xmlns:a16="http://schemas.microsoft.com/office/drawing/2014/main" id="{AB39FFDE-ABEE-CC41-836C-C5E7133CF3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52847" y="417241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5" name="Straight Connector 27">
                <a:extLst>
                  <a:ext uri="{FF2B5EF4-FFF2-40B4-BE49-F238E27FC236}">
                    <a16:creationId xmlns:a16="http://schemas.microsoft.com/office/drawing/2014/main" id="{F873C264-5582-F84B-B80B-8B4FB31C72BE}"/>
                  </a:ext>
                </a:extLst>
              </p:cNvPr>
              <p:cNvCxnSpPr/>
              <p:nvPr/>
            </p:nvCxnSpPr>
            <p:spPr>
              <a:xfrm flipH="1">
                <a:off x="2592565" y="3749792"/>
                <a:ext cx="2393417" cy="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6" name="Picture 28">
                <a:extLst>
                  <a:ext uri="{FF2B5EF4-FFF2-40B4-BE49-F238E27FC236}">
                    <a16:creationId xmlns:a16="http://schemas.microsoft.com/office/drawing/2014/main" id="{3274B691-D00E-E54F-B2A4-C722C016B4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0198" y="2902411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7" name="Straight Connector 29">
                <a:extLst>
                  <a:ext uri="{FF2B5EF4-FFF2-40B4-BE49-F238E27FC236}">
                    <a16:creationId xmlns:a16="http://schemas.microsoft.com/office/drawing/2014/main" id="{1AD0E17F-F35D-F644-A50E-64E2932FB06F}"/>
                  </a:ext>
                </a:extLst>
              </p:cNvPr>
              <p:cNvCxnSpPr/>
              <p:nvPr/>
            </p:nvCxnSpPr>
            <p:spPr>
              <a:xfrm flipV="1">
                <a:off x="2363557" y="2420126"/>
                <a:ext cx="2337561" cy="125145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Picture 30">
                <a:extLst>
                  <a:ext uri="{FF2B5EF4-FFF2-40B4-BE49-F238E27FC236}">
                    <a16:creationId xmlns:a16="http://schemas.microsoft.com/office/drawing/2014/main" id="{5F9ABB52-6D75-9247-8FC4-67E3393C5F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4448" y="157526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31">
                <a:extLst>
                  <a:ext uri="{FF2B5EF4-FFF2-40B4-BE49-F238E27FC236}">
                    <a16:creationId xmlns:a16="http://schemas.microsoft.com/office/drawing/2014/main" id="{78EA3C1D-9352-EC49-B3D5-4FAE14AAF4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83641" y="3828955"/>
                <a:ext cx="4109119" cy="112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32">
                <a:extLst>
                  <a:ext uri="{FF2B5EF4-FFF2-40B4-BE49-F238E27FC236}">
                    <a16:creationId xmlns:a16="http://schemas.microsoft.com/office/drawing/2014/main" id="{0C2394D1-B94D-B044-A7E1-57473CA43B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116" y="1431257"/>
                <a:ext cx="4342732" cy="4342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B01BCA05-62F3-1049-86E9-F2EBF080BF96}"/>
                </a:ext>
              </a:extLst>
            </p:cNvPr>
            <p:cNvSpPr/>
            <p:nvPr/>
          </p:nvSpPr>
          <p:spPr>
            <a:xfrm>
              <a:off x="-59702" y="3920295"/>
              <a:ext cx="3892020" cy="2421867"/>
            </a:xfrm>
            <a:custGeom>
              <a:avLst/>
              <a:gdLst>
                <a:gd name="connsiteX0" fmla="*/ 50800 w 4006850"/>
                <a:gd name="connsiteY0" fmla="*/ 228600 h 2527300"/>
                <a:gd name="connsiteX1" fmla="*/ 1778000 w 4006850"/>
                <a:gd name="connsiteY1" fmla="*/ 0 h 2527300"/>
                <a:gd name="connsiteX2" fmla="*/ 2495550 w 4006850"/>
                <a:gd name="connsiteY2" fmla="*/ 184150 h 2527300"/>
                <a:gd name="connsiteX3" fmla="*/ 2520950 w 4006850"/>
                <a:gd name="connsiteY3" fmla="*/ 406400 h 2527300"/>
                <a:gd name="connsiteX4" fmla="*/ 2749550 w 4006850"/>
                <a:gd name="connsiteY4" fmla="*/ 958850 h 2527300"/>
                <a:gd name="connsiteX5" fmla="*/ 3759200 w 4006850"/>
                <a:gd name="connsiteY5" fmla="*/ 685800 h 2527300"/>
                <a:gd name="connsiteX6" fmla="*/ 4006850 w 4006850"/>
                <a:gd name="connsiteY6" fmla="*/ 723900 h 2527300"/>
                <a:gd name="connsiteX7" fmla="*/ 3917950 w 4006850"/>
                <a:gd name="connsiteY7" fmla="*/ 1695450 h 2527300"/>
                <a:gd name="connsiteX8" fmla="*/ 3517900 w 4006850"/>
                <a:gd name="connsiteY8" fmla="*/ 2520950 h 2527300"/>
                <a:gd name="connsiteX9" fmla="*/ 3016250 w 4006850"/>
                <a:gd name="connsiteY9" fmla="*/ 2527300 h 2527300"/>
                <a:gd name="connsiteX10" fmla="*/ 2514600 w 4006850"/>
                <a:gd name="connsiteY10" fmla="*/ 2133600 h 2527300"/>
                <a:gd name="connsiteX11" fmla="*/ 0 w 4006850"/>
                <a:gd name="connsiteY11" fmla="*/ 2222500 h 2527300"/>
                <a:gd name="connsiteX12" fmla="*/ 50800 w 4006850"/>
                <a:gd name="connsiteY12" fmla="*/ 228600 h 252730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2749550 w 4006850"/>
                <a:gd name="connsiteY4" fmla="*/ 115824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892550 w 4006850"/>
                <a:gd name="connsiteY5" fmla="*/ 1494789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3917950"/>
                <a:gd name="connsiteY0" fmla="*/ 427990 h 2726690"/>
                <a:gd name="connsiteX1" fmla="*/ 1778000 w 3917950"/>
                <a:gd name="connsiteY1" fmla="*/ 199390 h 2726690"/>
                <a:gd name="connsiteX2" fmla="*/ 2495550 w 3917950"/>
                <a:gd name="connsiteY2" fmla="*/ 383540 h 2726690"/>
                <a:gd name="connsiteX3" fmla="*/ 3180080 w 3917950"/>
                <a:gd name="connsiteY3" fmla="*/ 0 h 2726690"/>
                <a:gd name="connsiteX4" fmla="*/ 3728720 w 3917950"/>
                <a:gd name="connsiteY4" fmla="*/ 72390 h 2726690"/>
                <a:gd name="connsiteX5" fmla="*/ 3892550 w 3917950"/>
                <a:gd name="connsiteY5" fmla="*/ 1494789 h 2726690"/>
                <a:gd name="connsiteX6" fmla="*/ 3732530 w 3917950"/>
                <a:gd name="connsiteY6" fmla="*/ 1894839 h 2726690"/>
                <a:gd name="connsiteX7" fmla="*/ 3917950 w 3917950"/>
                <a:gd name="connsiteY7" fmla="*/ 1894840 h 2726690"/>
                <a:gd name="connsiteX8" fmla="*/ 3517900 w 3917950"/>
                <a:gd name="connsiteY8" fmla="*/ 2720340 h 2726690"/>
                <a:gd name="connsiteX9" fmla="*/ 3016250 w 3917950"/>
                <a:gd name="connsiteY9" fmla="*/ 2726690 h 2726690"/>
                <a:gd name="connsiteX10" fmla="*/ 2514600 w 3917950"/>
                <a:gd name="connsiteY10" fmla="*/ 2332990 h 2726690"/>
                <a:gd name="connsiteX11" fmla="*/ 0 w 3917950"/>
                <a:gd name="connsiteY11" fmla="*/ 2421890 h 2726690"/>
                <a:gd name="connsiteX12" fmla="*/ 50800 w 39179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3517900 w 3892550"/>
                <a:gd name="connsiteY8" fmla="*/ 272034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2466341 w 3892550"/>
                <a:gd name="connsiteY8" fmla="*/ 190881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421890"/>
                <a:gd name="connsiteX1" fmla="*/ 1778000 w 3892550"/>
                <a:gd name="connsiteY1" fmla="*/ 199390 h 2421890"/>
                <a:gd name="connsiteX2" fmla="*/ 2495550 w 3892550"/>
                <a:gd name="connsiteY2" fmla="*/ 383540 h 2421890"/>
                <a:gd name="connsiteX3" fmla="*/ 3180080 w 3892550"/>
                <a:gd name="connsiteY3" fmla="*/ 0 h 2421890"/>
                <a:gd name="connsiteX4" fmla="*/ 3728720 w 3892550"/>
                <a:gd name="connsiteY4" fmla="*/ 72390 h 2421890"/>
                <a:gd name="connsiteX5" fmla="*/ 3892550 w 3892550"/>
                <a:gd name="connsiteY5" fmla="*/ 1494789 h 2421890"/>
                <a:gd name="connsiteX6" fmla="*/ 3732530 w 3892550"/>
                <a:gd name="connsiteY6" fmla="*/ 1894839 h 2421890"/>
                <a:gd name="connsiteX7" fmla="*/ 2607311 w 3892550"/>
                <a:gd name="connsiteY7" fmla="*/ 1681481 h 2421890"/>
                <a:gd name="connsiteX8" fmla="*/ 2466341 w 3892550"/>
                <a:gd name="connsiteY8" fmla="*/ 1908810 h 2421890"/>
                <a:gd name="connsiteX9" fmla="*/ 2513331 w 3892550"/>
                <a:gd name="connsiteY9" fmla="*/ 2193290 h 2421890"/>
                <a:gd name="connsiteX10" fmla="*/ 2514600 w 3892550"/>
                <a:gd name="connsiteY10" fmla="*/ 2332990 h 2421890"/>
                <a:gd name="connsiteX11" fmla="*/ 0 w 3892550"/>
                <a:gd name="connsiteY11" fmla="*/ 2421890 h 2421890"/>
                <a:gd name="connsiteX12" fmla="*/ 50800 w 3892550"/>
                <a:gd name="connsiteY12" fmla="*/ 427990 h 242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550" h="2421890">
                  <a:moveTo>
                    <a:pt x="50800" y="427990"/>
                  </a:moveTo>
                  <a:lnTo>
                    <a:pt x="1778000" y="199390"/>
                  </a:lnTo>
                  <a:lnTo>
                    <a:pt x="2495550" y="383540"/>
                  </a:lnTo>
                  <a:lnTo>
                    <a:pt x="3180080" y="0"/>
                  </a:lnTo>
                  <a:lnTo>
                    <a:pt x="3728720" y="72390"/>
                  </a:lnTo>
                  <a:lnTo>
                    <a:pt x="3892550" y="1494789"/>
                  </a:lnTo>
                  <a:lnTo>
                    <a:pt x="3732530" y="1894839"/>
                  </a:lnTo>
                  <a:lnTo>
                    <a:pt x="2607311" y="1681481"/>
                  </a:lnTo>
                  <a:lnTo>
                    <a:pt x="2466341" y="1908810"/>
                  </a:lnTo>
                  <a:lnTo>
                    <a:pt x="2513331" y="2193290"/>
                  </a:lnTo>
                  <a:lnTo>
                    <a:pt x="2514600" y="2332990"/>
                  </a:lnTo>
                  <a:lnTo>
                    <a:pt x="0" y="2421890"/>
                  </a:lnTo>
                  <a:lnTo>
                    <a:pt x="50800" y="42799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8" name="Rectangle 55">
            <a:extLst>
              <a:ext uri="{FF2B5EF4-FFF2-40B4-BE49-F238E27FC236}">
                <a16:creationId xmlns:a16="http://schemas.microsoft.com/office/drawing/2014/main" id="{611C342B-BD9E-A443-8779-24153D3DC3BE}"/>
              </a:ext>
            </a:extLst>
          </p:cNvPr>
          <p:cNvSpPr/>
          <p:nvPr/>
        </p:nvSpPr>
        <p:spPr>
          <a:xfrm>
            <a:off x="3422651" y="1288511"/>
            <a:ext cx="5099050" cy="11849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200" dirty="0" err="1">
                <a:solidFill>
                  <a:srgbClr val="00247D"/>
                </a:solidFill>
                <a:latin typeface="+mn-lt"/>
                <a:ea typeface="+mn-ea"/>
                <a:cs typeface="+mn-cs"/>
              </a:rPr>
              <a:t>SWITCHengines</a:t>
            </a: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200" dirty="0" err="1">
                <a:solidFill>
                  <a:srgbClr val="00247D"/>
                </a:solidFill>
              </a:rPr>
              <a:t>SWITCHdrive</a:t>
            </a: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247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3">
            <a:extLst>
              <a:ext uri="{FF2B5EF4-FFF2-40B4-BE49-F238E27FC236}">
                <a16:creationId xmlns:a16="http://schemas.microsoft.com/office/drawing/2014/main" id="{A2E95911-89DD-AE48-9F07-AC2B8AA9C5EF}"/>
              </a:ext>
            </a:extLst>
          </p:cNvPr>
          <p:cNvSpPr txBox="1">
            <a:spLocks/>
          </p:cNvSpPr>
          <p:nvPr/>
        </p:nvSpPr>
        <p:spPr>
          <a:xfrm>
            <a:off x="350838" y="296863"/>
            <a:ext cx="7353300" cy="6858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err="1">
                <a:latin typeface="Arial" charset="0"/>
              </a:rPr>
              <a:t>SWITCHdrive</a:t>
            </a:r>
            <a:endParaRPr lang="en-US" dirty="0">
              <a:latin typeface="Arial" charset="0"/>
            </a:endParaRPr>
          </a:p>
        </p:txBody>
      </p:sp>
      <p:grpSp>
        <p:nvGrpSpPr>
          <p:cNvPr id="48" name="Group 87">
            <a:extLst>
              <a:ext uri="{FF2B5EF4-FFF2-40B4-BE49-F238E27FC236}">
                <a16:creationId xmlns:a16="http://schemas.microsoft.com/office/drawing/2014/main" id="{53413C47-CFCA-4D4F-B6BE-DF8C096D6A61}"/>
              </a:ext>
            </a:extLst>
          </p:cNvPr>
          <p:cNvGrpSpPr>
            <a:grpSpLocks/>
          </p:cNvGrpSpPr>
          <p:nvPr/>
        </p:nvGrpSpPr>
        <p:grpSpPr bwMode="auto">
          <a:xfrm>
            <a:off x="-1458913" y="914400"/>
            <a:ext cx="3532188" cy="2073275"/>
            <a:chOff x="-1458222" y="914400"/>
            <a:chExt cx="3532277" cy="2074055"/>
          </a:xfrm>
        </p:grpSpPr>
        <p:pic>
          <p:nvPicPr>
            <p:cNvPr id="49" name="Picture 86">
              <a:extLst>
                <a:ext uri="{FF2B5EF4-FFF2-40B4-BE49-F238E27FC236}">
                  <a16:creationId xmlns:a16="http://schemas.microsoft.com/office/drawing/2014/main" id="{12C93CA7-D365-514E-AFA2-176D932AD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58222" y="2021281"/>
              <a:ext cx="2721710" cy="74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37">
              <a:extLst>
                <a:ext uri="{FF2B5EF4-FFF2-40B4-BE49-F238E27FC236}">
                  <a16:creationId xmlns:a16="http://schemas.microsoft.com/office/drawing/2014/main" id="{BF5CA347-CFA2-4445-9983-2C8E7D2E4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14400"/>
              <a:ext cx="2074055" cy="2074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" name="Rectangle 60">
            <a:extLst>
              <a:ext uri="{FF2B5EF4-FFF2-40B4-BE49-F238E27FC236}">
                <a16:creationId xmlns:a16="http://schemas.microsoft.com/office/drawing/2014/main" id="{059BF3C6-2B6B-444E-9C42-9563221F8335}"/>
              </a:ext>
            </a:extLst>
          </p:cNvPr>
          <p:cNvSpPr/>
          <p:nvPr/>
        </p:nvSpPr>
        <p:spPr>
          <a:xfrm>
            <a:off x="2073807" y="1040974"/>
            <a:ext cx="6265327" cy="6232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rgbClr val="000000"/>
                </a:solidFill>
                <a:ea typeface="+mn-ea"/>
                <a:cs typeface="+mn-cs"/>
              </a:rPr>
              <a:t>Owncloud</a:t>
            </a:r>
            <a:r>
              <a:rPr lang="en-US" sz="1600" dirty="0">
                <a:solidFill>
                  <a:srgbClr val="000000"/>
                </a:solidFill>
                <a:ea typeface="+mn-ea"/>
                <a:cs typeface="+mn-cs"/>
              </a:rPr>
              <a:t> 10.3.2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1600" b="1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53" name="Rectangle 91">
            <a:extLst>
              <a:ext uri="{FF2B5EF4-FFF2-40B4-BE49-F238E27FC236}">
                <a16:creationId xmlns:a16="http://schemas.microsoft.com/office/drawing/2014/main" id="{F7C66C31-1434-F54F-8D8C-7DAF89274DCB}"/>
              </a:ext>
            </a:extLst>
          </p:cNvPr>
          <p:cNvSpPr/>
          <p:nvPr/>
        </p:nvSpPr>
        <p:spPr>
          <a:xfrm>
            <a:off x="2073275" y="2053715"/>
            <a:ext cx="2020887" cy="296491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ct val="25000"/>
              </a:spcBef>
              <a:spcAft>
                <a:spcPts val="0"/>
              </a:spcAft>
              <a:defRPr/>
            </a:pPr>
            <a:r>
              <a:rPr lang="de-DE" altLang="de-DE" sz="2000" dirty="0">
                <a:solidFill>
                  <a:srgbClr val="00247D"/>
                </a:solidFill>
              </a:rPr>
              <a:t>Infrastructure</a:t>
            </a:r>
            <a:endParaRPr lang="de-DE" altLang="de-DE" sz="2000" dirty="0">
              <a:solidFill>
                <a:srgbClr val="00247D"/>
              </a:solidFill>
              <a:ea typeface="+mn-ea"/>
              <a:cs typeface="+mn-cs"/>
            </a:endParaRPr>
          </a:p>
          <a:p>
            <a:pPr marL="177800" indent="-177800" fontAlgn="auto">
              <a:spcBef>
                <a:spcPts val="2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srgbClr val="000000"/>
                </a:solidFill>
              </a:rPr>
              <a:t>CEPH </a:t>
            </a:r>
          </a:p>
          <a:p>
            <a:pPr marL="177800" indent="-177800">
              <a:spcBef>
                <a:spcPts val="200"/>
              </a:spcBef>
              <a:buFont typeface="Arial"/>
              <a:buChar char="•"/>
              <a:defRPr/>
            </a:pPr>
            <a:r>
              <a:rPr lang="en-US" sz="1500" dirty="0" err="1">
                <a:solidFill>
                  <a:srgbClr val="000000"/>
                </a:solidFill>
              </a:rPr>
              <a:t>Openstack</a:t>
            </a:r>
            <a:endParaRPr lang="en-US" sz="1500" dirty="0">
              <a:solidFill>
                <a:srgbClr val="000000"/>
              </a:solidFill>
            </a:endParaRPr>
          </a:p>
          <a:p>
            <a:pPr marL="177800" indent="-177800" fontAlgn="auto">
              <a:spcBef>
                <a:spcPts val="2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srgbClr val="000000"/>
                </a:solidFill>
              </a:rPr>
              <a:t>2 Datacenters / 2 Clusters / 2 Regions</a:t>
            </a:r>
          </a:p>
          <a:p>
            <a:pPr marL="177800" indent="-177800" fontAlgn="auto">
              <a:spcBef>
                <a:spcPts val="2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srgbClr val="000000"/>
                </a:solidFill>
              </a:rPr>
              <a:t>RBD volumes</a:t>
            </a:r>
          </a:p>
          <a:p>
            <a:pPr marL="177800" indent="-177800" fontAlgn="auto">
              <a:spcBef>
                <a:spcPts val="2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srgbClr val="000000"/>
                </a:solidFill>
              </a:rPr>
              <a:t>6 NFS Servers</a:t>
            </a:r>
          </a:p>
          <a:p>
            <a:pPr marL="177800" indent="-177800" fontAlgn="auto">
              <a:spcBef>
                <a:spcPts val="2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srgbClr val="000000"/>
                </a:solidFill>
              </a:rPr>
              <a:t>85 x 5TB disks</a:t>
            </a:r>
          </a:p>
          <a:p>
            <a:pPr marL="177800" indent="-177800" fontAlgn="auto">
              <a:spcBef>
                <a:spcPts val="2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500" dirty="0">
              <a:solidFill>
                <a:srgbClr val="000000"/>
              </a:solidFill>
            </a:endParaRPr>
          </a:p>
          <a:p>
            <a:pPr fontAlgn="auto">
              <a:spcBef>
                <a:spcPct val="25000"/>
              </a:spcBef>
              <a:spcAft>
                <a:spcPts val="0"/>
              </a:spcAft>
              <a:defRPr/>
            </a:pPr>
            <a:endParaRPr lang="de-DE" altLang="de-DE" sz="1600" b="1" dirty="0">
              <a:solidFill>
                <a:srgbClr val="00247D"/>
              </a:solidFill>
              <a:ea typeface="+mn-ea"/>
              <a:cs typeface="+mn-cs"/>
            </a:endParaRPr>
          </a:p>
        </p:txBody>
      </p:sp>
      <p:sp>
        <p:nvSpPr>
          <p:cNvPr id="54" name="Rectangle 102">
            <a:extLst>
              <a:ext uri="{FF2B5EF4-FFF2-40B4-BE49-F238E27FC236}">
                <a16:creationId xmlns:a16="http://schemas.microsoft.com/office/drawing/2014/main" id="{69432FC9-C711-C14E-BAF1-746D14BEC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3600" y="2031490"/>
            <a:ext cx="3995737" cy="142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</a:pPr>
            <a:r>
              <a:rPr lang="de-CH" sz="2000" dirty="0">
                <a:solidFill>
                  <a:srgbClr val="00247D"/>
                </a:solidFill>
              </a:rPr>
              <a:t>Storage</a:t>
            </a:r>
          </a:p>
          <a:p>
            <a:pPr marL="271463" lvl="1" indent="-271463">
              <a:spcBef>
                <a:spcPts val="200"/>
              </a:spcBef>
              <a:buFont typeface="Arial" charset="0"/>
              <a:buChar char="•"/>
            </a:pPr>
            <a:endParaRPr lang="en-US" sz="1500" dirty="0">
              <a:solidFill>
                <a:srgbClr val="000000"/>
              </a:solidFill>
            </a:endParaRPr>
          </a:p>
          <a:p>
            <a:pPr marL="271463" lvl="1" indent="-271463">
              <a:spcBef>
                <a:spcPts val="200"/>
              </a:spcBef>
              <a:buFont typeface="Arial" charset="0"/>
              <a:buChar char="•"/>
            </a:pPr>
            <a:r>
              <a:rPr lang="en-US" sz="1500" i="1" dirty="0">
                <a:solidFill>
                  <a:srgbClr val="000000"/>
                </a:solidFill>
              </a:rPr>
              <a:t>280 TB of Data</a:t>
            </a:r>
          </a:p>
          <a:p>
            <a:pPr marL="271463" lvl="1" indent="-271463">
              <a:spcBef>
                <a:spcPts val="200"/>
              </a:spcBef>
              <a:buFont typeface="Arial" charset="0"/>
              <a:buChar char="•"/>
            </a:pPr>
            <a:r>
              <a:rPr lang="en-US" sz="1500" dirty="0">
                <a:solidFill>
                  <a:srgbClr val="000000"/>
                </a:solidFill>
              </a:rPr>
              <a:t>237 Million files</a:t>
            </a:r>
          </a:p>
          <a:p>
            <a:pPr marL="271463" lvl="1" indent="-271463">
              <a:spcBef>
                <a:spcPts val="200"/>
              </a:spcBef>
              <a:buFont typeface="Arial" charset="0"/>
              <a:buChar char="•"/>
            </a:pPr>
            <a:r>
              <a:rPr lang="en-US" sz="1500" dirty="0">
                <a:solidFill>
                  <a:srgbClr val="000000"/>
                </a:solidFill>
              </a:rPr>
              <a:t>20 K unique Users a month</a:t>
            </a:r>
            <a:endParaRPr lang="de-CH" sz="1500" dirty="0">
              <a:solidFill>
                <a:srgbClr val="000000"/>
              </a:solidFill>
            </a:endParaRPr>
          </a:p>
        </p:txBody>
      </p:sp>
      <p:sp>
        <p:nvSpPr>
          <p:cNvPr id="55" name="Arc 111">
            <a:extLst>
              <a:ext uri="{FF2B5EF4-FFF2-40B4-BE49-F238E27FC236}">
                <a16:creationId xmlns:a16="http://schemas.microsoft.com/office/drawing/2014/main" id="{B4CFE023-359E-C24B-9BCB-7C4BFACBC979}"/>
              </a:ext>
            </a:extLst>
          </p:cNvPr>
          <p:cNvSpPr/>
          <p:nvPr/>
        </p:nvSpPr>
        <p:spPr>
          <a:xfrm>
            <a:off x="7442200" y="1015513"/>
            <a:ext cx="896937" cy="820738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56" name="Straight Connector 113">
            <a:extLst>
              <a:ext uri="{FF2B5EF4-FFF2-40B4-BE49-F238E27FC236}">
                <a16:creationId xmlns:a16="http://schemas.microsoft.com/office/drawing/2014/main" id="{8598E832-100C-184D-9705-7D4A507A93BF}"/>
              </a:ext>
            </a:extLst>
          </p:cNvPr>
          <p:cNvCxnSpPr/>
          <p:nvPr/>
        </p:nvCxnSpPr>
        <p:spPr>
          <a:xfrm flipH="1">
            <a:off x="2136775" y="1015513"/>
            <a:ext cx="5753100" cy="0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Arc 117">
            <a:extLst>
              <a:ext uri="{FF2B5EF4-FFF2-40B4-BE49-F238E27FC236}">
                <a16:creationId xmlns:a16="http://schemas.microsoft.com/office/drawing/2014/main" id="{152FC4E3-CEE0-D143-942F-E43179D5B521}"/>
              </a:ext>
            </a:extLst>
          </p:cNvPr>
          <p:cNvSpPr/>
          <p:nvPr/>
        </p:nvSpPr>
        <p:spPr>
          <a:xfrm>
            <a:off x="7442200" y="2026728"/>
            <a:ext cx="896937" cy="820737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58" name="Straight Connector 118">
            <a:extLst>
              <a:ext uri="{FF2B5EF4-FFF2-40B4-BE49-F238E27FC236}">
                <a16:creationId xmlns:a16="http://schemas.microsoft.com/office/drawing/2014/main" id="{A5B4D89A-107E-084B-8613-C6FD2CACE6B7}"/>
              </a:ext>
            </a:extLst>
          </p:cNvPr>
          <p:cNvCxnSpPr/>
          <p:nvPr/>
        </p:nvCxnSpPr>
        <p:spPr>
          <a:xfrm flipH="1">
            <a:off x="4769869" y="2026728"/>
            <a:ext cx="3124200" cy="4762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Arc 125">
            <a:extLst>
              <a:ext uri="{FF2B5EF4-FFF2-40B4-BE49-F238E27FC236}">
                <a16:creationId xmlns:a16="http://schemas.microsoft.com/office/drawing/2014/main" id="{CF163C0F-3CEC-5646-A12C-9B6A2B94D890}"/>
              </a:ext>
            </a:extLst>
          </p:cNvPr>
          <p:cNvSpPr/>
          <p:nvPr/>
        </p:nvSpPr>
        <p:spPr>
          <a:xfrm>
            <a:off x="3505200" y="2026728"/>
            <a:ext cx="896937" cy="820737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62" name="Straight Connector 126">
            <a:extLst>
              <a:ext uri="{FF2B5EF4-FFF2-40B4-BE49-F238E27FC236}">
                <a16:creationId xmlns:a16="http://schemas.microsoft.com/office/drawing/2014/main" id="{9BCF4F3A-A5CA-E94B-BCA2-9F8D790687A3}"/>
              </a:ext>
            </a:extLst>
          </p:cNvPr>
          <p:cNvCxnSpPr/>
          <p:nvPr/>
        </p:nvCxnSpPr>
        <p:spPr>
          <a:xfrm flipH="1">
            <a:off x="2140969" y="2026728"/>
            <a:ext cx="1816100" cy="0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240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C933C1E3-AF51-9A4F-B253-D094EC24E6E7}"/>
              </a:ext>
            </a:extLst>
          </p:cNvPr>
          <p:cNvSpPr txBox="1">
            <a:spLocks/>
          </p:cNvSpPr>
          <p:nvPr/>
        </p:nvSpPr>
        <p:spPr>
          <a:xfrm>
            <a:off x="350838" y="296863"/>
            <a:ext cx="7353300" cy="6858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>
                <a:latin typeface="Arial" charset="0"/>
              </a:rPr>
              <a:t>Our </a:t>
            </a:r>
            <a:r>
              <a:rPr lang="en-US" dirty="0" err="1">
                <a:latin typeface="Arial" charset="0"/>
              </a:rPr>
              <a:t>Challange</a:t>
            </a:r>
            <a:endParaRPr lang="en-US" dirty="0">
              <a:latin typeface="Arial" charset="0"/>
            </a:endParaRPr>
          </a:p>
        </p:txBody>
      </p:sp>
      <p:grpSp>
        <p:nvGrpSpPr>
          <p:cNvPr id="20" name="Group 13">
            <a:extLst>
              <a:ext uri="{FF2B5EF4-FFF2-40B4-BE49-F238E27FC236}">
                <a16:creationId xmlns:a16="http://schemas.microsoft.com/office/drawing/2014/main" id="{94896A45-8B1F-374F-9EB2-9D66BD84A5F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1347788" y="1641475"/>
            <a:ext cx="4613276" cy="2519363"/>
            <a:chOff x="-1513257" y="3684015"/>
            <a:chExt cx="5536080" cy="3023999"/>
          </a:xfrm>
        </p:grpSpPr>
        <p:grpSp>
          <p:nvGrpSpPr>
            <p:cNvPr id="21" name="Group 15">
              <a:extLst>
                <a:ext uri="{FF2B5EF4-FFF2-40B4-BE49-F238E27FC236}">
                  <a16:creationId xmlns:a16="http://schemas.microsoft.com/office/drawing/2014/main" id="{EB931FD5-075D-A346-8F59-E8861CA7C0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1513257" y="3684015"/>
              <a:ext cx="5536080" cy="3023999"/>
              <a:chOff x="-2283641" y="1431257"/>
              <a:chExt cx="8115838" cy="4433152"/>
            </a:xfrm>
          </p:grpSpPr>
          <p:cxnSp>
            <p:nvCxnSpPr>
              <p:cNvPr id="23" name="Straight Connector 25">
                <a:extLst>
                  <a:ext uri="{FF2B5EF4-FFF2-40B4-BE49-F238E27FC236}">
                    <a16:creationId xmlns:a16="http://schemas.microsoft.com/office/drawing/2014/main" id="{4651F878-E479-5E4B-92D3-88420C2F3B42}"/>
                  </a:ext>
                </a:extLst>
              </p:cNvPr>
              <p:cNvCxnSpPr/>
              <p:nvPr/>
            </p:nvCxnSpPr>
            <p:spPr>
              <a:xfrm>
                <a:off x="2592565" y="3749792"/>
                <a:ext cx="2197922" cy="1377155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Picture 26">
                <a:extLst>
                  <a:ext uri="{FF2B5EF4-FFF2-40B4-BE49-F238E27FC236}">
                    <a16:creationId xmlns:a16="http://schemas.microsoft.com/office/drawing/2014/main" id="{AB39FFDE-ABEE-CC41-836C-C5E7133CF3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52847" y="417241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5" name="Straight Connector 27">
                <a:extLst>
                  <a:ext uri="{FF2B5EF4-FFF2-40B4-BE49-F238E27FC236}">
                    <a16:creationId xmlns:a16="http://schemas.microsoft.com/office/drawing/2014/main" id="{F873C264-5582-F84B-B80B-8B4FB31C72BE}"/>
                  </a:ext>
                </a:extLst>
              </p:cNvPr>
              <p:cNvCxnSpPr/>
              <p:nvPr/>
            </p:nvCxnSpPr>
            <p:spPr>
              <a:xfrm flipH="1">
                <a:off x="2592565" y="3749792"/>
                <a:ext cx="2393417" cy="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6" name="Picture 28">
                <a:extLst>
                  <a:ext uri="{FF2B5EF4-FFF2-40B4-BE49-F238E27FC236}">
                    <a16:creationId xmlns:a16="http://schemas.microsoft.com/office/drawing/2014/main" id="{3274B691-D00E-E54F-B2A4-C722C016B4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0198" y="2902411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7" name="Straight Connector 29">
                <a:extLst>
                  <a:ext uri="{FF2B5EF4-FFF2-40B4-BE49-F238E27FC236}">
                    <a16:creationId xmlns:a16="http://schemas.microsoft.com/office/drawing/2014/main" id="{1AD0E17F-F35D-F644-A50E-64E2932FB06F}"/>
                  </a:ext>
                </a:extLst>
              </p:cNvPr>
              <p:cNvCxnSpPr/>
              <p:nvPr/>
            </p:nvCxnSpPr>
            <p:spPr>
              <a:xfrm flipV="1">
                <a:off x="2363557" y="2420126"/>
                <a:ext cx="2337561" cy="125145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Picture 30">
                <a:extLst>
                  <a:ext uri="{FF2B5EF4-FFF2-40B4-BE49-F238E27FC236}">
                    <a16:creationId xmlns:a16="http://schemas.microsoft.com/office/drawing/2014/main" id="{5F9ABB52-6D75-9247-8FC4-67E3393C5F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4448" y="157526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31">
                <a:extLst>
                  <a:ext uri="{FF2B5EF4-FFF2-40B4-BE49-F238E27FC236}">
                    <a16:creationId xmlns:a16="http://schemas.microsoft.com/office/drawing/2014/main" id="{78EA3C1D-9352-EC49-B3D5-4FAE14AAF4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83641" y="3828955"/>
                <a:ext cx="4109119" cy="112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32">
                <a:extLst>
                  <a:ext uri="{FF2B5EF4-FFF2-40B4-BE49-F238E27FC236}">
                    <a16:creationId xmlns:a16="http://schemas.microsoft.com/office/drawing/2014/main" id="{0C2394D1-B94D-B044-A7E1-57473CA43B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116" y="1431257"/>
                <a:ext cx="4342732" cy="4342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B01BCA05-62F3-1049-86E9-F2EBF080BF96}"/>
                </a:ext>
              </a:extLst>
            </p:cNvPr>
            <p:cNvSpPr/>
            <p:nvPr/>
          </p:nvSpPr>
          <p:spPr>
            <a:xfrm>
              <a:off x="-59702" y="3920295"/>
              <a:ext cx="3892020" cy="2421867"/>
            </a:xfrm>
            <a:custGeom>
              <a:avLst/>
              <a:gdLst>
                <a:gd name="connsiteX0" fmla="*/ 50800 w 4006850"/>
                <a:gd name="connsiteY0" fmla="*/ 228600 h 2527300"/>
                <a:gd name="connsiteX1" fmla="*/ 1778000 w 4006850"/>
                <a:gd name="connsiteY1" fmla="*/ 0 h 2527300"/>
                <a:gd name="connsiteX2" fmla="*/ 2495550 w 4006850"/>
                <a:gd name="connsiteY2" fmla="*/ 184150 h 2527300"/>
                <a:gd name="connsiteX3" fmla="*/ 2520950 w 4006850"/>
                <a:gd name="connsiteY3" fmla="*/ 406400 h 2527300"/>
                <a:gd name="connsiteX4" fmla="*/ 2749550 w 4006850"/>
                <a:gd name="connsiteY4" fmla="*/ 958850 h 2527300"/>
                <a:gd name="connsiteX5" fmla="*/ 3759200 w 4006850"/>
                <a:gd name="connsiteY5" fmla="*/ 685800 h 2527300"/>
                <a:gd name="connsiteX6" fmla="*/ 4006850 w 4006850"/>
                <a:gd name="connsiteY6" fmla="*/ 723900 h 2527300"/>
                <a:gd name="connsiteX7" fmla="*/ 3917950 w 4006850"/>
                <a:gd name="connsiteY7" fmla="*/ 1695450 h 2527300"/>
                <a:gd name="connsiteX8" fmla="*/ 3517900 w 4006850"/>
                <a:gd name="connsiteY8" fmla="*/ 2520950 h 2527300"/>
                <a:gd name="connsiteX9" fmla="*/ 3016250 w 4006850"/>
                <a:gd name="connsiteY9" fmla="*/ 2527300 h 2527300"/>
                <a:gd name="connsiteX10" fmla="*/ 2514600 w 4006850"/>
                <a:gd name="connsiteY10" fmla="*/ 2133600 h 2527300"/>
                <a:gd name="connsiteX11" fmla="*/ 0 w 4006850"/>
                <a:gd name="connsiteY11" fmla="*/ 2222500 h 2527300"/>
                <a:gd name="connsiteX12" fmla="*/ 50800 w 4006850"/>
                <a:gd name="connsiteY12" fmla="*/ 228600 h 252730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2749550 w 4006850"/>
                <a:gd name="connsiteY4" fmla="*/ 115824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892550 w 4006850"/>
                <a:gd name="connsiteY5" fmla="*/ 1494789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3917950"/>
                <a:gd name="connsiteY0" fmla="*/ 427990 h 2726690"/>
                <a:gd name="connsiteX1" fmla="*/ 1778000 w 3917950"/>
                <a:gd name="connsiteY1" fmla="*/ 199390 h 2726690"/>
                <a:gd name="connsiteX2" fmla="*/ 2495550 w 3917950"/>
                <a:gd name="connsiteY2" fmla="*/ 383540 h 2726690"/>
                <a:gd name="connsiteX3" fmla="*/ 3180080 w 3917950"/>
                <a:gd name="connsiteY3" fmla="*/ 0 h 2726690"/>
                <a:gd name="connsiteX4" fmla="*/ 3728720 w 3917950"/>
                <a:gd name="connsiteY4" fmla="*/ 72390 h 2726690"/>
                <a:gd name="connsiteX5" fmla="*/ 3892550 w 3917950"/>
                <a:gd name="connsiteY5" fmla="*/ 1494789 h 2726690"/>
                <a:gd name="connsiteX6" fmla="*/ 3732530 w 3917950"/>
                <a:gd name="connsiteY6" fmla="*/ 1894839 h 2726690"/>
                <a:gd name="connsiteX7" fmla="*/ 3917950 w 3917950"/>
                <a:gd name="connsiteY7" fmla="*/ 1894840 h 2726690"/>
                <a:gd name="connsiteX8" fmla="*/ 3517900 w 3917950"/>
                <a:gd name="connsiteY8" fmla="*/ 2720340 h 2726690"/>
                <a:gd name="connsiteX9" fmla="*/ 3016250 w 3917950"/>
                <a:gd name="connsiteY9" fmla="*/ 2726690 h 2726690"/>
                <a:gd name="connsiteX10" fmla="*/ 2514600 w 3917950"/>
                <a:gd name="connsiteY10" fmla="*/ 2332990 h 2726690"/>
                <a:gd name="connsiteX11" fmla="*/ 0 w 3917950"/>
                <a:gd name="connsiteY11" fmla="*/ 2421890 h 2726690"/>
                <a:gd name="connsiteX12" fmla="*/ 50800 w 39179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3517900 w 3892550"/>
                <a:gd name="connsiteY8" fmla="*/ 272034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2466341 w 3892550"/>
                <a:gd name="connsiteY8" fmla="*/ 190881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421890"/>
                <a:gd name="connsiteX1" fmla="*/ 1778000 w 3892550"/>
                <a:gd name="connsiteY1" fmla="*/ 199390 h 2421890"/>
                <a:gd name="connsiteX2" fmla="*/ 2495550 w 3892550"/>
                <a:gd name="connsiteY2" fmla="*/ 383540 h 2421890"/>
                <a:gd name="connsiteX3" fmla="*/ 3180080 w 3892550"/>
                <a:gd name="connsiteY3" fmla="*/ 0 h 2421890"/>
                <a:gd name="connsiteX4" fmla="*/ 3728720 w 3892550"/>
                <a:gd name="connsiteY4" fmla="*/ 72390 h 2421890"/>
                <a:gd name="connsiteX5" fmla="*/ 3892550 w 3892550"/>
                <a:gd name="connsiteY5" fmla="*/ 1494789 h 2421890"/>
                <a:gd name="connsiteX6" fmla="*/ 3732530 w 3892550"/>
                <a:gd name="connsiteY6" fmla="*/ 1894839 h 2421890"/>
                <a:gd name="connsiteX7" fmla="*/ 2607311 w 3892550"/>
                <a:gd name="connsiteY7" fmla="*/ 1681481 h 2421890"/>
                <a:gd name="connsiteX8" fmla="*/ 2466341 w 3892550"/>
                <a:gd name="connsiteY8" fmla="*/ 1908810 h 2421890"/>
                <a:gd name="connsiteX9" fmla="*/ 2513331 w 3892550"/>
                <a:gd name="connsiteY9" fmla="*/ 2193290 h 2421890"/>
                <a:gd name="connsiteX10" fmla="*/ 2514600 w 3892550"/>
                <a:gd name="connsiteY10" fmla="*/ 2332990 h 2421890"/>
                <a:gd name="connsiteX11" fmla="*/ 0 w 3892550"/>
                <a:gd name="connsiteY11" fmla="*/ 2421890 h 2421890"/>
                <a:gd name="connsiteX12" fmla="*/ 50800 w 3892550"/>
                <a:gd name="connsiteY12" fmla="*/ 427990 h 242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550" h="2421890">
                  <a:moveTo>
                    <a:pt x="50800" y="427990"/>
                  </a:moveTo>
                  <a:lnTo>
                    <a:pt x="1778000" y="199390"/>
                  </a:lnTo>
                  <a:lnTo>
                    <a:pt x="2495550" y="383540"/>
                  </a:lnTo>
                  <a:lnTo>
                    <a:pt x="3180080" y="0"/>
                  </a:lnTo>
                  <a:lnTo>
                    <a:pt x="3728720" y="72390"/>
                  </a:lnTo>
                  <a:lnTo>
                    <a:pt x="3892550" y="1494789"/>
                  </a:lnTo>
                  <a:lnTo>
                    <a:pt x="3732530" y="1894839"/>
                  </a:lnTo>
                  <a:lnTo>
                    <a:pt x="2607311" y="1681481"/>
                  </a:lnTo>
                  <a:lnTo>
                    <a:pt x="2466341" y="1908810"/>
                  </a:lnTo>
                  <a:lnTo>
                    <a:pt x="2513331" y="2193290"/>
                  </a:lnTo>
                  <a:lnTo>
                    <a:pt x="2514600" y="2332990"/>
                  </a:lnTo>
                  <a:lnTo>
                    <a:pt x="0" y="2421890"/>
                  </a:lnTo>
                  <a:lnTo>
                    <a:pt x="50800" y="42799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8" name="Rectangle 55">
            <a:extLst>
              <a:ext uri="{FF2B5EF4-FFF2-40B4-BE49-F238E27FC236}">
                <a16:creationId xmlns:a16="http://schemas.microsoft.com/office/drawing/2014/main" id="{611C342B-BD9E-A443-8779-24153D3DC3BE}"/>
              </a:ext>
            </a:extLst>
          </p:cNvPr>
          <p:cNvSpPr/>
          <p:nvPr/>
        </p:nvSpPr>
        <p:spPr>
          <a:xfrm>
            <a:off x="3422651" y="1288511"/>
            <a:ext cx="509905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200" dirty="0">
                <a:solidFill>
                  <a:srgbClr val="00247D"/>
                </a:solidFill>
                <a:latin typeface="+mn-lt"/>
                <a:ea typeface="+mn-ea"/>
                <a:cs typeface="+mn-cs"/>
              </a:rPr>
              <a:t>We would like to provide</a:t>
            </a:r>
            <a:r>
              <a:rPr lang="en-US" sz="2200" dirty="0">
                <a:solidFill>
                  <a:srgbClr val="00247D"/>
                </a:solidFill>
              </a:rPr>
              <a:t> offsite Backup and DR for our Customers</a:t>
            </a:r>
          </a:p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200" dirty="0">
                <a:solidFill>
                  <a:srgbClr val="00247D"/>
                </a:solidFill>
                <a:latin typeface="+mn-lt"/>
                <a:ea typeface="+mn-ea"/>
                <a:cs typeface="+mn-cs"/>
              </a:rPr>
              <a:t>Our Dataset </a:t>
            </a:r>
            <a:r>
              <a:rPr lang="en-US" sz="2200" dirty="0">
                <a:solidFill>
                  <a:srgbClr val="00247D"/>
                </a:solidFill>
              </a:rPr>
              <a:t>is quite large and not really suited to the classic backup, of a full backup weekly and a daily Incremental</a:t>
            </a: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3836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C933C1E3-AF51-9A4F-B253-D094EC24E6E7}"/>
              </a:ext>
            </a:extLst>
          </p:cNvPr>
          <p:cNvSpPr txBox="1">
            <a:spLocks/>
          </p:cNvSpPr>
          <p:nvPr/>
        </p:nvSpPr>
        <p:spPr>
          <a:xfrm>
            <a:off x="350838" y="296863"/>
            <a:ext cx="7353300" cy="6858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>
                <a:latin typeface="Arial" charset="0"/>
              </a:rPr>
              <a:t>Options</a:t>
            </a:r>
          </a:p>
        </p:txBody>
      </p:sp>
      <p:grpSp>
        <p:nvGrpSpPr>
          <p:cNvPr id="20" name="Group 13">
            <a:extLst>
              <a:ext uri="{FF2B5EF4-FFF2-40B4-BE49-F238E27FC236}">
                <a16:creationId xmlns:a16="http://schemas.microsoft.com/office/drawing/2014/main" id="{94896A45-8B1F-374F-9EB2-9D66BD84A5F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1347788" y="1641475"/>
            <a:ext cx="4613276" cy="2519363"/>
            <a:chOff x="-1513257" y="3684015"/>
            <a:chExt cx="5536080" cy="3023999"/>
          </a:xfrm>
        </p:grpSpPr>
        <p:grpSp>
          <p:nvGrpSpPr>
            <p:cNvPr id="21" name="Group 15">
              <a:extLst>
                <a:ext uri="{FF2B5EF4-FFF2-40B4-BE49-F238E27FC236}">
                  <a16:creationId xmlns:a16="http://schemas.microsoft.com/office/drawing/2014/main" id="{EB931FD5-075D-A346-8F59-E8861CA7C0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1513257" y="3684015"/>
              <a:ext cx="5536080" cy="3023999"/>
              <a:chOff x="-2283641" y="1431257"/>
              <a:chExt cx="8115838" cy="4433152"/>
            </a:xfrm>
          </p:grpSpPr>
          <p:cxnSp>
            <p:nvCxnSpPr>
              <p:cNvPr id="23" name="Straight Connector 25">
                <a:extLst>
                  <a:ext uri="{FF2B5EF4-FFF2-40B4-BE49-F238E27FC236}">
                    <a16:creationId xmlns:a16="http://schemas.microsoft.com/office/drawing/2014/main" id="{4651F878-E479-5E4B-92D3-88420C2F3B42}"/>
                  </a:ext>
                </a:extLst>
              </p:cNvPr>
              <p:cNvCxnSpPr/>
              <p:nvPr/>
            </p:nvCxnSpPr>
            <p:spPr>
              <a:xfrm>
                <a:off x="2592565" y="3749792"/>
                <a:ext cx="2197922" cy="1377155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Picture 26">
                <a:extLst>
                  <a:ext uri="{FF2B5EF4-FFF2-40B4-BE49-F238E27FC236}">
                    <a16:creationId xmlns:a16="http://schemas.microsoft.com/office/drawing/2014/main" id="{AB39FFDE-ABEE-CC41-836C-C5E7133CF3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52847" y="417241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5" name="Straight Connector 27">
                <a:extLst>
                  <a:ext uri="{FF2B5EF4-FFF2-40B4-BE49-F238E27FC236}">
                    <a16:creationId xmlns:a16="http://schemas.microsoft.com/office/drawing/2014/main" id="{F873C264-5582-F84B-B80B-8B4FB31C72BE}"/>
                  </a:ext>
                </a:extLst>
              </p:cNvPr>
              <p:cNvCxnSpPr/>
              <p:nvPr/>
            </p:nvCxnSpPr>
            <p:spPr>
              <a:xfrm flipH="1">
                <a:off x="2592565" y="3749792"/>
                <a:ext cx="2393417" cy="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6" name="Picture 28">
                <a:extLst>
                  <a:ext uri="{FF2B5EF4-FFF2-40B4-BE49-F238E27FC236}">
                    <a16:creationId xmlns:a16="http://schemas.microsoft.com/office/drawing/2014/main" id="{3274B691-D00E-E54F-B2A4-C722C016B4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0198" y="2902411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7" name="Straight Connector 29">
                <a:extLst>
                  <a:ext uri="{FF2B5EF4-FFF2-40B4-BE49-F238E27FC236}">
                    <a16:creationId xmlns:a16="http://schemas.microsoft.com/office/drawing/2014/main" id="{1AD0E17F-F35D-F644-A50E-64E2932FB06F}"/>
                  </a:ext>
                </a:extLst>
              </p:cNvPr>
              <p:cNvCxnSpPr/>
              <p:nvPr/>
            </p:nvCxnSpPr>
            <p:spPr>
              <a:xfrm flipV="1">
                <a:off x="2363557" y="2420126"/>
                <a:ext cx="2337561" cy="125145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Picture 30">
                <a:extLst>
                  <a:ext uri="{FF2B5EF4-FFF2-40B4-BE49-F238E27FC236}">
                    <a16:creationId xmlns:a16="http://schemas.microsoft.com/office/drawing/2014/main" id="{5F9ABB52-6D75-9247-8FC4-67E3393C5F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4448" y="157526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31">
                <a:extLst>
                  <a:ext uri="{FF2B5EF4-FFF2-40B4-BE49-F238E27FC236}">
                    <a16:creationId xmlns:a16="http://schemas.microsoft.com/office/drawing/2014/main" id="{78EA3C1D-9352-EC49-B3D5-4FAE14AAF4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83641" y="3828955"/>
                <a:ext cx="4109119" cy="112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32">
                <a:extLst>
                  <a:ext uri="{FF2B5EF4-FFF2-40B4-BE49-F238E27FC236}">
                    <a16:creationId xmlns:a16="http://schemas.microsoft.com/office/drawing/2014/main" id="{0C2394D1-B94D-B044-A7E1-57473CA43B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116" y="1431257"/>
                <a:ext cx="4342732" cy="4342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B01BCA05-62F3-1049-86E9-F2EBF080BF96}"/>
                </a:ext>
              </a:extLst>
            </p:cNvPr>
            <p:cNvSpPr/>
            <p:nvPr/>
          </p:nvSpPr>
          <p:spPr>
            <a:xfrm>
              <a:off x="-59702" y="3920295"/>
              <a:ext cx="3892020" cy="2421867"/>
            </a:xfrm>
            <a:custGeom>
              <a:avLst/>
              <a:gdLst>
                <a:gd name="connsiteX0" fmla="*/ 50800 w 4006850"/>
                <a:gd name="connsiteY0" fmla="*/ 228600 h 2527300"/>
                <a:gd name="connsiteX1" fmla="*/ 1778000 w 4006850"/>
                <a:gd name="connsiteY1" fmla="*/ 0 h 2527300"/>
                <a:gd name="connsiteX2" fmla="*/ 2495550 w 4006850"/>
                <a:gd name="connsiteY2" fmla="*/ 184150 h 2527300"/>
                <a:gd name="connsiteX3" fmla="*/ 2520950 w 4006850"/>
                <a:gd name="connsiteY3" fmla="*/ 406400 h 2527300"/>
                <a:gd name="connsiteX4" fmla="*/ 2749550 w 4006850"/>
                <a:gd name="connsiteY4" fmla="*/ 958850 h 2527300"/>
                <a:gd name="connsiteX5" fmla="*/ 3759200 w 4006850"/>
                <a:gd name="connsiteY5" fmla="*/ 685800 h 2527300"/>
                <a:gd name="connsiteX6" fmla="*/ 4006850 w 4006850"/>
                <a:gd name="connsiteY6" fmla="*/ 723900 h 2527300"/>
                <a:gd name="connsiteX7" fmla="*/ 3917950 w 4006850"/>
                <a:gd name="connsiteY7" fmla="*/ 1695450 h 2527300"/>
                <a:gd name="connsiteX8" fmla="*/ 3517900 w 4006850"/>
                <a:gd name="connsiteY8" fmla="*/ 2520950 h 2527300"/>
                <a:gd name="connsiteX9" fmla="*/ 3016250 w 4006850"/>
                <a:gd name="connsiteY9" fmla="*/ 2527300 h 2527300"/>
                <a:gd name="connsiteX10" fmla="*/ 2514600 w 4006850"/>
                <a:gd name="connsiteY10" fmla="*/ 2133600 h 2527300"/>
                <a:gd name="connsiteX11" fmla="*/ 0 w 4006850"/>
                <a:gd name="connsiteY11" fmla="*/ 2222500 h 2527300"/>
                <a:gd name="connsiteX12" fmla="*/ 50800 w 4006850"/>
                <a:gd name="connsiteY12" fmla="*/ 228600 h 252730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2749550 w 4006850"/>
                <a:gd name="connsiteY4" fmla="*/ 115824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892550 w 4006850"/>
                <a:gd name="connsiteY5" fmla="*/ 1494789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3917950"/>
                <a:gd name="connsiteY0" fmla="*/ 427990 h 2726690"/>
                <a:gd name="connsiteX1" fmla="*/ 1778000 w 3917950"/>
                <a:gd name="connsiteY1" fmla="*/ 199390 h 2726690"/>
                <a:gd name="connsiteX2" fmla="*/ 2495550 w 3917950"/>
                <a:gd name="connsiteY2" fmla="*/ 383540 h 2726690"/>
                <a:gd name="connsiteX3" fmla="*/ 3180080 w 3917950"/>
                <a:gd name="connsiteY3" fmla="*/ 0 h 2726690"/>
                <a:gd name="connsiteX4" fmla="*/ 3728720 w 3917950"/>
                <a:gd name="connsiteY4" fmla="*/ 72390 h 2726690"/>
                <a:gd name="connsiteX5" fmla="*/ 3892550 w 3917950"/>
                <a:gd name="connsiteY5" fmla="*/ 1494789 h 2726690"/>
                <a:gd name="connsiteX6" fmla="*/ 3732530 w 3917950"/>
                <a:gd name="connsiteY6" fmla="*/ 1894839 h 2726690"/>
                <a:gd name="connsiteX7" fmla="*/ 3917950 w 3917950"/>
                <a:gd name="connsiteY7" fmla="*/ 1894840 h 2726690"/>
                <a:gd name="connsiteX8" fmla="*/ 3517900 w 3917950"/>
                <a:gd name="connsiteY8" fmla="*/ 2720340 h 2726690"/>
                <a:gd name="connsiteX9" fmla="*/ 3016250 w 3917950"/>
                <a:gd name="connsiteY9" fmla="*/ 2726690 h 2726690"/>
                <a:gd name="connsiteX10" fmla="*/ 2514600 w 3917950"/>
                <a:gd name="connsiteY10" fmla="*/ 2332990 h 2726690"/>
                <a:gd name="connsiteX11" fmla="*/ 0 w 3917950"/>
                <a:gd name="connsiteY11" fmla="*/ 2421890 h 2726690"/>
                <a:gd name="connsiteX12" fmla="*/ 50800 w 39179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3517900 w 3892550"/>
                <a:gd name="connsiteY8" fmla="*/ 272034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2466341 w 3892550"/>
                <a:gd name="connsiteY8" fmla="*/ 190881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421890"/>
                <a:gd name="connsiteX1" fmla="*/ 1778000 w 3892550"/>
                <a:gd name="connsiteY1" fmla="*/ 199390 h 2421890"/>
                <a:gd name="connsiteX2" fmla="*/ 2495550 w 3892550"/>
                <a:gd name="connsiteY2" fmla="*/ 383540 h 2421890"/>
                <a:gd name="connsiteX3" fmla="*/ 3180080 w 3892550"/>
                <a:gd name="connsiteY3" fmla="*/ 0 h 2421890"/>
                <a:gd name="connsiteX4" fmla="*/ 3728720 w 3892550"/>
                <a:gd name="connsiteY4" fmla="*/ 72390 h 2421890"/>
                <a:gd name="connsiteX5" fmla="*/ 3892550 w 3892550"/>
                <a:gd name="connsiteY5" fmla="*/ 1494789 h 2421890"/>
                <a:gd name="connsiteX6" fmla="*/ 3732530 w 3892550"/>
                <a:gd name="connsiteY6" fmla="*/ 1894839 h 2421890"/>
                <a:gd name="connsiteX7" fmla="*/ 2607311 w 3892550"/>
                <a:gd name="connsiteY7" fmla="*/ 1681481 h 2421890"/>
                <a:gd name="connsiteX8" fmla="*/ 2466341 w 3892550"/>
                <a:gd name="connsiteY8" fmla="*/ 1908810 h 2421890"/>
                <a:gd name="connsiteX9" fmla="*/ 2513331 w 3892550"/>
                <a:gd name="connsiteY9" fmla="*/ 2193290 h 2421890"/>
                <a:gd name="connsiteX10" fmla="*/ 2514600 w 3892550"/>
                <a:gd name="connsiteY10" fmla="*/ 2332990 h 2421890"/>
                <a:gd name="connsiteX11" fmla="*/ 0 w 3892550"/>
                <a:gd name="connsiteY11" fmla="*/ 2421890 h 2421890"/>
                <a:gd name="connsiteX12" fmla="*/ 50800 w 3892550"/>
                <a:gd name="connsiteY12" fmla="*/ 427990 h 242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550" h="2421890">
                  <a:moveTo>
                    <a:pt x="50800" y="427990"/>
                  </a:moveTo>
                  <a:lnTo>
                    <a:pt x="1778000" y="199390"/>
                  </a:lnTo>
                  <a:lnTo>
                    <a:pt x="2495550" y="383540"/>
                  </a:lnTo>
                  <a:lnTo>
                    <a:pt x="3180080" y="0"/>
                  </a:lnTo>
                  <a:lnTo>
                    <a:pt x="3728720" y="72390"/>
                  </a:lnTo>
                  <a:lnTo>
                    <a:pt x="3892550" y="1494789"/>
                  </a:lnTo>
                  <a:lnTo>
                    <a:pt x="3732530" y="1894839"/>
                  </a:lnTo>
                  <a:lnTo>
                    <a:pt x="2607311" y="1681481"/>
                  </a:lnTo>
                  <a:lnTo>
                    <a:pt x="2466341" y="1908810"/>
                  </a:lnTo>
                  <a:lnTo>
                    <a:pt x="2513331" y="2193290"/>
                  </a:lnTo>
                  <a:lnTo>
                    <a:pt x="2514600" y="2332990"/>
                  </a:lnTo>
                  <a:lnTo>
                    <a:pt x="0" y="2421890"/>
                  </a:lnTo>
                  <a:lnTo>
                    <a:pt x="50800" y="42799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8" name="Rectangle 55">
            <a:extLst>
              <a:ext uri="{FF2B5EF4-FFF2-40B4-BE49-F238E27FC236}">
                <a16:creationId xmlns:a16="http://schemas.microsoft.com/office/drawing/2014/main" id="{611C342B-BD9E-A443-8779-24153D3DC3BE}"/>
              </a:ext>
            </a:extLst>
          </p:cNvPr>
          <p:cNvSpPr/>
          <p:nvPr/>
        </p:nvSpPr>
        <p:spPr>
          <a:xfrm>
            <a:off x="3422651" y="1288511"/>
            <a:ext cx="5099050" cy="26930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200" dirty="0">
                <a:solidFill>
                  <a:srgbClr val="00247D"/>
                </a:solidFill>
                <a:latin typeface="+mn-lt"/>
                <a:ea typeface="+mn-ea"/>
                <a:cs typeface="+mn-cs"/>
              </a:rPr>
              <a:t>CEPH</a:t>
            </a:r>
          </a:p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200" dirty="0" err="1">
                <a:solidFill>
                  <a:srgbClr val="00247D"/>
                </a:solidFill>
              </a:rPr>
              <a:t>rbd</a:t>
            </a:r>
            <a:r>
              <a:rPr lang="en-US" sz="2200" dirty="0">
                <a:solidFill>
                  <a:srgbClr val="00247D"/>
                </a:solidFill>
              </a:rPr>
              <a:t>-mirror</a:t>
            </a: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200" dirty="0">
                <a:solidFill>
                  <a:srgbClr val="00247D"/>
                </a:solidFill>
              </a:rPr>
              <a:t>3</a:t>
            </a:r>
            <a:r>
              <a:rPr lang="en-US" sz="2200" baseline="30000" dirty="0">
                <a:solidFill>
                  <a:srgbClr val="00247D"/>
                </a:solidFill>
              </a:rPr>
              <a:t>rd</a:t>
            </a:r>
            <a:r>
              <a:rPr lang="en-US" sz="2200" dirty="0">
                <a:solidFill>
                  <a:srgbClr val="00247D"/>
                </a:solidFill>
              </a:rPr>
              <a:t> Party</a:t>
            </a:r>
          </a:p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47D"/>
                </a:solidFill>
              </a:rPr>
              <a:t>“scripts” </a:t>
            </a:r>
            <a:r>
              <a:rPr lang="en-US" sz="2200" dirty="0" err="1">
                <a:solidFill>
                  <a:srgbClr val="00247D"/>
                </a:solidFill>
              </a:rPr>
              <a:t>rclone</a:t>
            </a:r>
            <a:endParaRPr lang="en-US" sz="2200" dirty="0">
              <a:solidFill>
                <a:srgbClr val="00247D"/>
              </a:solidFill>
            </a:endParaRPr>
          </a:p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47D"/>
                </a:solidFill>
              </a:rPr>
              <a:t>backy2 / </a:t>
            </a:r>
            <a:r>
              <a:rPr lang="en-US" sz="2200" dirty="0" err="1">
                <a:solidFill>
                  <a:srgbClr val="00247D"/>
                </a:solidFill>
              </a:rPr>
              <a:t>benji</a:t>
            </a:r>
            <a:endParaRPr lang="en-US" sz="2200" dirty="0">
              <a:solidFill>
                <a:srgbClr val="00247D"/>
              </a:solidFill>
            </a:endParaRP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5552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C933C1E3-AF51-9A4F-B253-D094EC24E6E7}"/>
              </a:ext>
            </a:extLst>
          </p:cNvPr>
          <p:cNvSpPr txBox="1">
            <a:spLocks/>
          </p:cNvSpPr>
          <p:nvPr/>
        </p:nvSpPr>
        <p:spPr>
          <a:xfrm>
            <a:off x="350838" y="296863"/>
            <a:ext cx="7353300" cy="6858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>
                <a:latin typeface="Arial" charset="0"/>
              </a:rPr>
              <a:t>Plan</a:t>
            </a:r>
          </a:p>
        </p:txBody>
      </p:sp>
      <p:grpSp>
        <p:nvGrpSpPr>
          <p:cNvPr id="20" name="Group 13">
            <a:extLst>
              <a:ext uri="{FF2B5EF4-FFF2-40B4-BE49-F238E27FC236}">
                <a16:creationId xmlns:a16="http://schemas.microsoft.com/office/drawing/2014/main" id="{94896A45-8B1F-374F-9EB2-9D66BD84A5F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1347788" y="1641475"/>
            <a:ext cx="4613276" cy="2519363"/>
            <a:chOff x="-1513257" y="3684015"/>
            <a:chExt cx="5536080" cy="3023999"/>
          </a:xfrm>
        </p:grpSpPr>
        <p:grpSp>
          <p:nvGrpSpPr>
            <p:cNvPr id="21" name="Group 15">
              <a:extLst>
                <a:ext uri="{FF2B5EF4-FFF2-40B4-BE49-F238E27FC236}">
                  <a16:creationId xmlns:a16="http://schemas.microsoft.com/office/drawing/2014/main" id="{EB931FD5-075D-A346-8F59-E8861CA7C0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1513257" y="3684015"/>
              <a:ext cx="5536080" cy="3023999"/>
              <a:chOff x="-2283641" y="1431257"/>
              <a:chExt cx="8115838" cy="4433152"/>
            </a:xfrm>
          </p:grpSpPr>
          <p:cxnSp>
            <p:nvCxnSpPr>
              <p:cNvPr id="23" name="Straight Connector 25">
                <a:extLst>
                  <a:ext uri="{FF2B5EF4-FFF2-40B4-BE49-F238E27FC236}">
                    <a16:creationId xmlns:a16="http://schemas.microsoft.com/office/drawing/2014/main" id="{4651F878-E479-5E4B-92D3-88420C2F3B42}"/>
                  </a:ext>
                </a:extLst>
              </p:cNvPr>
              <p:cNvCxnSpPr/>
              <p:nvPr/>
            </p:nvCxnSpPr>
            <p:spPr>
              <a:xfrm>
                <a:off x="2592565" y="3749792"/>
                <a:ext cx="2197922" cy="1377155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Picture 26">
                <a:extLst>
                  <a:ext uri="{FF2B5EF4-FFF2-40B4-BE49-F238E27FC236}">
                    <a16:creationId xmlns:a16="http://schemas.microsoft.com/office/drawing/2014/main" id="{AB39FFDE-ABEE-CC41-836C-C5E7133CF3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52847" y="417241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5" name="Straight Connector 27">
                <a:extLst>
                  <a:ext uri="{FF2B5EF4-FFF2-40B4-BE49-F238E27FC236}">
                    <a16:creationId xmlns:a16="http://schemas.microsoft.com/office/drawing/2014/main" id="{F873C264-5582-F84B-B80B-8B4FB31C72BE}"/>
                  </a:ext>
                </a:extLst>
              </p:cNvPr>
              <p:cNvCxnSpPr/>
              <p:nvPr/>
            </p:nvCxnSpPr>
            <p:spPr>
              <a:xfrm flipH="1">
                <a:off x="2592565" y="3749792"/>
                <a:ext cx="2393417" cy="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6" name="Picture 28">
                <a:extLst>
                  <a:ext uri="{FF2B5EF4-FFF2-40B4-BE49-F238E27FC236}">
                    <a16:creationId xmlns:a16="http://schemas.microsoft.com/office/drawing/2014/main" id="{3274B691-D00E-E54F-B2A4-C722C016B4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0198" y="2902411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7" name="Straight Connector 29">
                <a:extLst>
                  <a:ext uri="{FF2B5EF4-FFF2-40B4-BE49-F238E27FC236}">
                    <a16:creationId xmlns:a16="http://schemas.microsoft.com/office/drawing/2014/main" id="{1AD0E17F-F35D-F644-A50E-64E2932FB06F}"/>
                  </a:ext>
                </a:extLst>
              </p:cNvPr>
              <p:cNvCxnSpPr/>
              <p:nvPr/>
            </p:nvCxnSpPr>
            <p:spPr>
              <a:xfrm flipV="1">
                <a:off x="2363557" y="2420126"/>
                <a:ext cx="2337561" cy="125145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Picture 30">
                <a:extLst>
                  <a:ext uri="{FF2B5EF4-FFF2-40B4-BE49-F238E27FC236}">
                    <a16:creationId xmlns:a16="http://schemas.microsoft.com/office/drawing/2014/main" id="{5F9ABB52-6D75-9247-8FC4-67E3393C5F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4448" y="157526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31">
                <a:extLst>
                  <a:ext uri="{FF2B5EF4-FFF2-40B4-BE49-F238E27FC236}">
                    <a16:creationId xmlns:a16="http://schemas.microsoft.com/office/drawing/2014/main" id="{78EA3C1D-9352-EC49-B3D5-4FAE14AAF4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83641" y="3828955"/>
                <a:ext cx="4109119" cy="112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32">
                <a:extLst>
                  <a:ext uri="{FF2B5EF4-FFF2-40B4-BE49-F238E27FC236}">
                    <a16:creationId xmlns:a16="http://schemas.microsoft.com/office/drawing/2014/main" id="{0C2394D1-B94D-B044-A7E1-57473CA43B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116" y="1431257"/>
                <a:ext cx="4342732" cy="4342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B01BCA05-62F3-1049-86E9-F2EBF080BF96}"/>
                </a:ext>
              </a:extLst>
            </p:cNvPr>
            <p:cNvSpPr/>
            <p:nvPr/>
          </p:nvSpPr>
          <p:spPr>
            <a:xfrm>
              <a:off x="-59702" y="3920295"/>
              <a:ext cx="3892020" cy="2421867"/>
            </a:xfrm>
            <a:custGeom>
              <a:avLst/>
              <a:gdLst>
                <a:gd name="connsiteX0" fmla="*/ 50800 w 4006850"/>
                <a:gd name="connsiteY0" fmla="*/ 228600 h 2527300"/>
                <a:gd name="connsiteX1" fmla="*/ 1778000 w 4006850"/>
                <a:gd name="connsiteY1" fmla="*/ 0 h 2527300"/>
                <a:gd name="connsiteX2" fmla="*/ 2495550 w 4006850"/>
                <a:gd name="connsiteY2" fmla="*/ 184150 h 2527300"/>
                <a:gd name="connsiteX3" fmla="*/ 2520950 w 4006850"/>
                <a:gd name="connsiteY3" fmla="*/ 406400 h 2527300"/>
                <a:gd name="connsiteX4" fmla="*/ 2749550 w 4006850"/>
                <a:gd name="connsiteY4" fmla="*/ 958850 h 2527300"/>
                <a:gd name="connsiteX5" fmla="*/ 3759200 w 4006850"/>
                <a:gd name="connsiteY5" fmla="*/ 685800 h 2527300"/>
                <a:gd name="connsiteX6" fmla="*/ 4006850 w 4006850"/>
                <a:gd name="connsiteY6" fmla="*/ 723900 h 2527300"/>
                <a:gd name="connsiteX7" fmla="*/ 3917950 w 4006850"/>
                <a:gd name="connsiteY7" fmla="*/ 1695450 h 2527300"/>
                <a:gd name="connsiteX8" fmla="*/ 3517900 w 4006850"/>
                <a:gd name="connsiteY8" fmla="*/ 2520950 h 2527300"/>
                <a:gd name="connsiteX9" fmla="*/ 3016250 w 4006850"/>
                <a:gd name="connsiteY9" fmla="*/ 2527300 h 2527300"/>
                <a:gd name="connsiteX10" fmla="*/ 2514600 w 4006850"/>
                <a:gd name="connsiteY10" fmla="*/ 2133600 h 2527300"/>
                <a:gd name="connsiteX11" fmla="*/ 0 w 4006850"/>
                <a:gd name="connsiteY11" fmla="*/ 2222500 h 2527300"/>
                <a:gd name="connsiteX12" fmla="*/ 50800 w 4006850"/>
                <a:gd name="connsiteY12" fmla="*/ 228600 h 252730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2749550 w 4006850"/>
                <a:gd name="connsiteY4" fmla="*/ 115824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892550 w 4006850"/>
                <a:gd name="connsiteY5" fmla="*/ 1494789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3917950"/>
                <a:gd name="connsiteY0" fmla="*/ 427990 h 2726690"/>
                <a:gd name="connsiteX1" fmla="*/ 1778000 w 3917950"/>
                <a:gd name="connsiteY1" fmla="*/ 199390 h 2726690"/>
                <a:gd name="connsiteX2" fmla="*/ 2495550 w 3917950"/>
                <a:gd name="connsiteY2" fmla="*/ 383540 h 2726690"/>
                <a:gd name="connsiteX3" fmla="*/ 3180080 w 3917950"/>
                <a:gd name="connsiteY3" fmla="*/ 0 h 2726690"/>
                <a:gd name="connsiteX4" fmla="*/ 3728720 w 3917950"/>
                <a:gd name="connsiteY4" fmla="*/ 72390 h 2726690"/>
                <a:gd name="connsiteX5" fmla="*/ 3892550 w 3917950"/>
                <a:gd name="connsiteY5" fmla="*/ 1494789 h 2726690"/>
                <a:gd name="connsiteX6" fmla="*/ 3732530 w 3917950"/>
                <a:gd name="connsiteY6" fmla="*/ 1894839 h 2726690"/>
                <a:gd name="connsiteX7" fmla="*/ 3917950 w 3917950"/>
                <a:gd name="connsiteY7" fmla="*/ 1894840 h 2726690"/>
                <a:gd name="connsiteX8" fmla="*/ 3517900 w 3917950"/>
                <a:gd name="connsiteY8" fmla="*/ 2720340 h 2726690"/>
                <a:gd name="connsiteX9" fmla="*/ 3016250 w 3917950"/>
                <a:gd name="connsiteY9" fmla="*/ 2726690 h 2726690"/>
                <a:gd name="connsiteX10" fmla="*/ 2514600 w 3917950"/>
                <a:gd name="connsiteY10" fmla="*/ 2332990 h 2726690"/>
                <a:gd name="connsiteX11" fmla="*/ 0 w 3917950"/>
                <a:gd name="connsiteY11" fmla="*/ 2421890 h 2726690"/>
                <a:gd name="connsiteX12" fmla="*/ 50800 w 39179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3517900 w 3892550"/>
                <a:gd name="connsiteY8" fmla="*/ 272034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2466341 w 3892550"/>
                <a:gd name="connsiteY8" fmla="*/ 190881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421890"/>
                <a:gd name="connsiteX1" fmla="*/ 1778000 w 3892550"/>
                <a:gd name="connsiteY1" fmla="*/ 199390 h 2421890"/>
                <a:gd name="connsiteX2" fmla="*/ 2495550 w 3892550"/>
                <a:gd name="connsiteY2" fmla="*/ 383540 h 2421890"/>
                <a:gd name="connsiteX3" fmla="*/ 3180080 w 3892550"/>
                <a:gd name="connsiteY3" fmla="*/ 0 h 2421890"/>
                <a:gd name="connsiteX4" fmla="*/ 3728720 w 3892550"/>
                <a:gd name="connsiteY4" fmla="*/ 72390 h 2421890"/>
                <a:gd name="connsiteX5" fmla="*/ 3892550 w 3892550"/>
                <a:gd name="connsiteY5" fmla="*/ 1494789 h 2421890"/>
                <a:gd name="connsiteX6" fmla="*/ 3732530 w 3892550"/>
                <a:gd name="connsiteY6" fmla="*/ 1894839 h 2421890"/>
                <a:gd name="connsiteX7" fmla="*/ 2607311 w 3892550"/>
                <a:gd name="connsiteY7" fmla="*/ 1681481 h 2421890"/>
                <a:gd name="connsiteX8" fmla="*/ 2466341 w 3892550"/>
                <a:gd name="connsiteY8" fmla="*/ 1908810 h 2421890"/>
                <a:gd name="connsiteX9" fmla="*/ 2513331 w 3892550"/>
                <a:gd name="connsiteY9" fmla="*/ 2193290 h 2421890"/>
                <a:gd name="connsiteX10" fmla="*/ 2514600 w 3892550"/>
                <a:gd name="connsiteY10" fmla="*/ 2332990 h 2421890"/>
                <a:gd name="connsiteX11" fmla="*/ 0 w 3892550"/>
                <a:gd name="connsiteY11" fmla="*/ 2421890 h 2421890"/>
                <a:gd name="connsiteX12" fmla="*/ 50800 w 3892550"/>
                <a:gd name="connsiteY12" fmla="*/ 427990 h 242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550" h="2421890">
                  <a:moveTo>
                    <a:pt x="50800" y="427990"/>
                  </a:moveTo>
                  <a:lnTo>
                    <a:pt x="1778000" y="199390"/>
                  </a:lnTo>
                  <a:lnTo>
                    <a:pt x="2495550" y="383540"/>
                  </a:lnTo>
                  <a:lnTo>
                    <a:pt x="3180080" y="0"/>
                  </a:lnTo>
                  <a:lnTo>
                    <a:pt x="3728720" y="72390"/>
                  </a:lnTo>
                  <a:lnTo>
                    <a:pt x="3892550" y="1494789"/>
                  </a:lnTo>
                  <a:lnTo>
                    <a:pt x="3732530" y="1894839"/>
                  </a:lnTo>
                  <a:lnTo>
                    <a:pt x="2607311" y="1681481"/>
                  </a:lnTo>
                  <a:lnTo>
                    <a:pt x="2466341" y="1908810"/>
                  </a:lnTo>
                  <a:lnTo>
                    <a:pt x="2513331" y="2193290"/>
                  </a:lnTo>
                  <a:lnTo>
                    <a:pt x="2514600" y="2332990"/>
                  </a:lnTo>
                  <a:lnTo>
                    <a:pt x="0" y="2421890"/>
                  </a:lnTo>
                  <a:lnTo>
                    <a:pt x="50800" y="42799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8" name="Rectangle 55">
            <a:extLst>
              <a:ext uri="{FF2B5EF4-FFF2-40B4-BE49-F238E27FC236}">
                <a16:creationId xmlns:a16="http://schemas.microsoft.com/office/drawing/2014/main" id="{611C342B-BD9E-A443-8779-24153D3DC3BE}"/>
              </a:ext>
            </a:extLst>
          </p:cNvPr>
          <p:cNvSpPr/>
          <p:nvPr/>
        </p:nvSpPr>
        <p:spPr>
          <a:xfrm>
            <a:off x="3422651" y="1288511"/>
            <a:ext cx="5099050" cy="33316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200" dirty="0">
                <a:solidFill>
                  <a:srgbClr val="00247D"/>
                </a:solidFill>
                <a:latin typeface="+mn-lt"/>
                <a:ea typeface="+mn-ea"/>
                <a:cs typeface="+mn-cs"/>
              </a:rPr>
              <a:t>We have done some basic testing and seen some positive results with </a:t>
            </a:r>
            <a:r>
              <a:rPr lang="en-US" sz="2200" dirty="0">
                <a:solidFill>
                  <a:srgbClr val="00247D"/>
                </a:solidFill>
              </a:rPr>
              <a:t>using </a:t>
            </a:r>
            <a:r>
              <a:rPr lang="en-US" sz="2200" dirty="0" err="1">
                <a:solidFill>
                  <a:srgbClr val="00247D"/>
                </a:solidFill>
              </a:rPr>
              <a:t>rclone</a:t>
            </a:r>
            <a:r>
              <a:rPr lang="en-US" sz="2200" dirty="0">
                <a:solidFill>
                  <a:srgbClr val="00247D"/>
                </a:solidFill>
              </a:rPr>
              <a:t> to backup to s3    </a:t>
            </a:r>
            <a:r>
              <a:rPr lang="en-US" sz="2200" dirty="0" err="1">
                <a:solidFill>
                  <a:srgbClr val="00247D"/>
                </a:solidFill>
              </a:rPr>
              <a:t>objectstore</a:t>
            </a:r>
            <a:r>
              <a:rPr lang="en-US" sz="2200" dirty="0">
                <a:solidFill>
                  <a:srgbClr val="00247D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200" dirty="0">
                <a:solidFill>
                  <a:srgbClr val="00247D"/>
                </a:solidFill>
              </a:rPr>
              <a:t>Due to our Data (relatively static)</a:t>
            </a: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228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C933C1E3-AF51-9A4F-B253-D094EC24E6E7}"/>
              </a:ext>
            </a:extLst>
          </p:cNvPr>
          <p:cNvSpPr txBox="1">
            <a:spLocks/>
          </p:cNvSpPr>
          <p:nvPr/>
        </p:nvSpPr>
        <p:spPr>
          <a:xfrm>
            <a:off x="350838" y="296863"/>
            <a:ext cx="7353300" cy="6858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>
                <a:latin typeface="Arial" charset="0"/>
              </a:rPr>
              <a:t>Call to the Community</a:t>
            </a:r>
          </a:p>
        </p:txBody>
      </p:sp>
      <p:grpSp>
        <p:nvGrpSpPr>
          <p:cNvPr id="20" name="Group 13">
            <a:extLst>
              <a:ext uri="{FF2B5EF4-FFF2-40B4-BE49-F238E27FC236}">
                <a16:creationId xmlns:a16="http://schemas.microsoft.com/office/drawing/2014/main" id="{94896A45-8B1F-374F-9EB2-9D66BD84A5F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1347788" y="1641475"/>
            <a:ext cx="4613276" cy="2519363"/>
            <a:chOff x="-1513257" y="3684015"/>
            <a:chExt cx="5536080" cy="3023999"/>
          </a:xfrm>
        </p:grpSpPr>
        <p:grpSp>
          <p:nvGrpSpPr>
            <p:cNvPr id="21" name="Group 15">
              <a:extLst>
                <a:ext uri="{FF2B5EF4-FFF2-40B4-BE49-F238E27FC236}">
                  <a16:creationId xmlns:a16="http://schemas.microsoft.com/office/drawing/2014/main" id="{EB931FD5-075D-A346-8F59-E8861CA7C0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1513257" y="3684015"/>
              <a:ext cx="5536080" cy="3023999"/>
              <a:chOff x="-2283641" y="1431257"/>
              <a:chExt cx="8115838" cy="4433152"/>
            </a:xfrm>
          </p:grpSpPr>
          <p:cxnSp>
            <p:nvCxnSpPr>
              <p:cNvPr id="23" name="Straight Connector 25">
                <a:extLst>
                  <a:ext uri="{FF2B5EF4-FFF2-40B4-BE49-F238E27FC236}">
                    <a16:creationId xmlns:a16="http://schemas.microsoft.com/office/drawing/2014/main" id="{4651F878-E479-5E4B-92D3-88420C2F3B42}"/>
                  </a:ext>
                </a:extLst>
              </p:cNvPr>
              <p:cNvCxnSpPr/>
              <p:nvPr/>
            </p:nvCxnSpPr>
            <p:spPr>
              <a:xfrm>
                <a:off x="2592565" y="3749792"/>
                <a:ext cx="2197922" cy="1377155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Picture 26">
                <a:extLst>
                  <a:ext uri="{FF2B5EF4-FFF2-40B4-BE49-F238E27FC236}">
                    <a16:creationId xmlns:a16="http://schemas.microsoft.com/office/drawing/2014/main" id="{AB39FFDE-ABEE-CC41-836C-C5E7133CF3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52847" y="417241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5" name="Straight Connector 27">
                <a:extLst>
                  <a:ext uri="{FF2B5EF4-FFF2-40B4-BE49-F238E27FC236}">
                    <a16:creationId xmlns:a16="http://schemas.microsoft.com/office/drawing/2014/main" id="{F873C264-5582-F84B-B80B-8B4FB31C72BE}"/>
                  </a:ext>
                </a:extLst>
              </p:cNvPr>
              <p:cNvCxnSpPr/>
              <p:nvPr/>
            </p:nvCxnSpPr>
            <p:spPr>
              <a:xfrm flipH="1">
                <a:off x="2592565" y="3749792"/>
                <a:ext cx="2393417" cy="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6" name="Picture 28">
                <a:extLst>
                  <a:ext uri="{FF2B5EF4-FFF2-40B4-BE49-F238E27FC236}">
                    <a16:creationId xmlns:a16="http://schemas.microsoft.com/office/drawing/2014/main" id="{3274B691-D00E-E54F-B2A4-C722C016B4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0198" y="2902411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7" name="Straight Connector 29">
                <a:extLst>
                  <a:ext uri="{FF2B5EF4-FFF2-40B4-BE49-F238E27FC236}">
                    <a16:creationId xmlns:a16="http://schemas.microsoft.com/office/drawing/2014/main" id="{1AD0E17F-F35D-F644-A50E-64E2932FB06F}"/>
                  </a:ext>
                </a:extLst>
              </p:cNvPr>
              <p:cNvCxnSpPr/>
              <p:nvPr/>
            </p:nvCxnSpPr>
            <p:spPr>
              <a:xfrm flipV="1">
                <a:off x="2363557" y="2420126"/>
                <a:ext cx="2337561" cy="1251450"/>
              </a:xfrm>
              <a:prstGeom prst="line">
                <a:avLst/>
              </a:prstGeom>
              <a:ln w="12700" cmpd="sng">
                <a:solidFill>
                  <a:srgbClr val="F5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Picture 30">
                <a:extLst>
                  <a:ext uri="{FF2B5EF4-FFF2-40B4-BE49-F238E27FC236}">
                    <a16:creationId xmlns:a16="http://schemas.microsoft.com/office/drawing/2014/main" id="{5F9ABB52-6D75-9247-8FC4-67E3393C5F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4448" y="1575260"/>
                <a:ext cx="1691999" cy="1691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31">
                <a:extLst>
                  <a:ext uri="{FF2B5EF4-FFF2-40B4-BE49-F238E27FC236}">
                    <a16:creationId xmlns:a16="http://schemas.microsoft.com/office/drawing/2014/main" id="{78EA3C1D-9352-EC49-B3D5-4FAE14AAF4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83641" y="3828955"/>
                <a:ext cx="4109119" cy="112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32">
                <a:extLst>
                  <a:ext uri="{FF2B5EF4-FFF2-40B4-BE49-F238E27FC236}">
                    <a16:creationId xmlns:a16="http://schemas.microsoft.com/office/drawing/2014/main" id="{0C2394D1-B94D-B044-A7E1-57473CA43B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116" y="1431257"/>
                <a:ext cx="4342732" cy="4342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B01BCA05-62F3-1049-86E9-F2EBF080BF96}"/>
                </a:ext>
              </a:extLst>
            </p:cNvPr>
            <p:cNvSpPr/>
            <p:nvPr/>
          </p:nvSpPr>
          <p:spPr>
            <a:xfrm>
              <a:off x="-59702" y="3920295"/>
              <a:ext cx="3892020" cy="2421867"/>
            </a:xfrm>
            <a:custGeom>
              <a:avLst/>
              <a:gdLst>
                <a:gd name="connsiteX0" fmla="*/ 50800 w 4006850"/>
                <a:gd name="connsiteY0" fmla="*/ 228600 h 2527300"/>
                <a:gd name="connsiteX1" fmla="*/ 1778000 w 4006850"/>
                <a:gd name="connsiteY1" fmla="*/ 0 h 2527300"/>
                <a:gd name="connsiteX2" fmla="*/ 2495550 w 4006850"/>
                <a:gd name="connsiteY2" fmla="*/ 184150 h 2527300"/>
                <a:gd name="connsiteX3" fmla="*/ 2520950 w 4006850"/>
                <a:gd name="connsiteY3" fmla="*/ 406400 h 2527300"/>
                <a:gd name="connsiteX4" fmla="*/ 2749550 w 4006850"/>
                <a:gd name="connsiteY4" fmla="*/ 958850 h 2527300"/>
                <a:gd name="connsiteX5" fmla="*/ 3759200 w 4006850"/>
                <a:gd name="connsiteY5" fmla="*/ 685800 h 2527300"/>
                <a:gd name="connsiteX6" fmla="*/ 4006850 w 4006850"/>
                <a:gd name="connsiteY6" fmla="*/ 723900 h 2527300"/>
                <a:gd name="connsiteX7" fmla="*/ 3917950 w 4006850"/>
                <a:gd name="connsiteY7" fmla="*/ 1695450 h 2527300"/>
                <a:gd name="connsiteX8" fmla="*/ 3517900 w 4006850"/>
                <a:gd name="connsiteY8" fmla="*/ 2520950 h 2527300"/>
                <a:gd name="connsiteX9" fmla="*/ 3016250 w 4006850"/>
                <a:gd name="connsiteY9" fmla="*/ 2527300 h 2527300"/>
                <a:gd name="connsiteX10" fmla="*/ 2514600 w 4006850"/>
                <a:gd name="connsiteY10" fmla="*/ 2133600 h 2527300"/>
                <a:gd name="connsiteX11" fmla="*/ 0 w 4006850"/>
                <a:gd name="connsiteY11" fmla="*/ 2222500 h 2527300"/>
                <a:gd name="connsiteX12" fmla="*/ 50800 w 4006850"/>
                <a:gd name="connsiteY12" fmla="*/ 228600 h 252730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2749550 w 4006850"/>
                <a:gd name="connsiteY4" fmla="*/ 115824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759200 w 4006850"/>
                <a:gd name="connsiteY5" fmla="*/ 885190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4006850"/>
                <a:gd name="connsiteY0" fmla="*/ 427990 h 2726690"/>
                <a:gd name="connsiteX1" fmla="*/ 1778000 w 4006850"/>
                <a:gd name="connsiteY1" fmla="*/ 199390 h 2726690"/>
                <a:gd name="connsiteX2" fmla="*/ 2495550 w 4006850"/>
                <a:gd name="connsiteY2" fmla="*/ 383540 h 2726690"/>
                <a:gd name="connsiteX3" fmla="*/ 3180080 w 4006850"/>
                <a:gd name="connsiteY3" fmla="*/ 0 h 2726690"/>
                <a:gd name="connsiteX4" fmla="*/ 3728720 w 4006850"/>
                <a:gd name="connsiteY4" fmla="*/ 72390 h 2726690"/>
                <a:gd name="connsiteX5" fmla="*/ 3892550 w 4006850"/>
                <a:gd name="connsiteY5" fmla="*/ 1494789 h 2726690"/>
                <a:gd name="connsiteX6" fmla="*/ 4006850 w 4006850"/>
                <a:gd name="connsiteY6" fmla="*/ 923290 h 2726690"/>
                <a:gd name="connsiteX7" fmla="*/ 3917950 w 4006850"/>
                <a:gd name="connsiteY7" fmla="*/ 1894840 h 2726690"/>
                <a:gd name="connsiteX8" fmla="*/ 3517900 w 4006850"/>
                <a:gd name="connsiteY8" fmla="*/ 2720340 h 2726690"/>
                <a:gd name="connsiteX9" fmla="*/ 3016250 w 4006850"/>
                <a:gd name="connsiteY9" fmla="*/ 2726690 h 2726690"/>
                <a:gd name="connsiteX10" fmla="*/ 2514600 w 4006850"/>
                <a:gd name="connsiteY10" fmla="*/ 2332990 h 2726690"/>
                <a:gd name="connsiteX11" fmla="*/ 0 w 4006850"/>
                <a:gd name="connsiteY11" fmla="*/ 2421890 h 2726690"/>
                <a:gd name="connsiteX12" fmla="*/ 50800 w 4006850"/>
                <a:gd name="connsiteY12" fmla="*/ 427990 h 2726690"/>
                <a:gd name="connsiteX0" fmla="*/ 50800 w 3917950"/>
                <a:gd name="connsiteY0" fmla="*/ 427990 h 2726690"/>
                <a:gd name="connsiteX1" fmla="*/ 1778000 w 3917950"/>
                <a:gd name="connsiteY1" fmla="*/ 199390 h 2726690"/>
                <a:gd name="connsiteX2" fmla="*/ 2495550 w 3917950"/>
                <a:gd name="connsiteY2" fmla="*/ 383540 h 2726690"/>
                <a:gd name="connsiteX3" fmla="*/ 3180080 w 3917950"/>
                <a:gd name="connsiteY3" fmla="*/ 0 h 2726690"/>
                <a:gd name="connsiteX4" fmla="*/ 3728720 w 3917950"/>
                <a:gd name="connsiteY4" fmla="*/ 72390 h 2726690"/>
                <a:gd name="connsiteX5" fmla="*/ 3892550 w 3917950"/>
                <a:gd name="connsiteY5" fmla="*/ 1494789 h 2726690"/>
                <a:gd name="connsiteX6" fmla="*/ 3732530 w 3917950"/>
                <a:gd name="connsiteY6" fmla="*/ 1894839 h 2726690"/>
                <a:gd name="connsiteX7" fmla="*/ 3917950 w 3917950"/>
                <a:gd name="connsiteY7" fmla="*/ 1894840 h 2726690"/>
                <a:gd name="connsiteX8" fmla="*/ 3517900 w 3917950"/>
                <a:gd name="connsiteY8" fmla="*/ 2720340 h 2726690"/>
                <a:gd name="connsiteX9" fmla="*/ 3016250 w 3917950"/>
                <a:gd name="connsiteY9" fmla="*/ 2726690 h 2726690"/>
                <a:gd name="connsiteX10" fmla="*/ 2514600 w 3917950"/>
                <a:gd name="connsiteY10" fmla="*/ 2332990 h 2726690"/>
                <a:gd name="connsiteX11" fmla="*/ 0 w 3917950"/>
                <a:gd name="connsiteY11" fmla="*/ 2421890 h 2726690"/>
                <a:gd name="connsiteX12" fmla="*/ 50800 w 39179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3517900 w 3892550"/>
                <a:gd name="connsiteY8" fmla="*/ 272034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726690"/>
                <a:gd name="connsiteX1" fmla="*/ 1778000 w 3892550"/>
                <a:gd name="connsiteY1" fmla="*/ 199390 h 2726690"/>
                <a:gd name="connsiteX2" fmla="*/ 2495550 w 3892550"/>
                <a:gd name="connsiteY2" fmla="*/ 383540 h 2726690"/>
                <a:gd name="connsiteX3" fmla="*/ 3180080 w 3892550"/>
                <a:gd name="connsiteY3" fmla="*/ 0 h 2726690"/>
                <a:gd name="connsiteX4" fmla="*/ 3728720 w 3892550"/>
                <a:gd name="connsiteY4" fmla="*/ 72390 h 2726690"/>
                <a:gd name="connsiteX5" fmla="*/ 3892550 w 3892550"/>
                <a:gd name="connsiteY5" fmla="*/ 1494789 h 2726690"/>
                <a:gd name="connsiteX6" fmla="*/ 3732530 w 3892550"/>
                <a:gd name="connsiteY6" fmla="*/ 1894839 h 2726690"/>
                <a:gd name="connsiteX7" fmla="*/ 2607311 w 3892550"/>
                <a:gd name="connsiteY7" fmla="*/ 1681481 h 2726690"/>
                <a:gd name="connsiteX8" fmla="*/ 2466341 w 3892550"/>
                <a:gd name="connsiteY8" fmla="*/ 1908810 h 2726690"/>
                <a:gd name="connsiteX9" fmla="*/ 3016250 w 3892550"/>
                <a:gd name="connsiteY9" fmla="*/ 2726690 h 2726690"/>
                <a:gd name="connsiteX10" fmla="*/ 2514600 w 3892550"/>
                <a:gd name="connsiteY10" fmla="*/ 2332990 h 2726690"/>
                <a:gd name="connsiteX11" fmla="*/ 0 w 3892550"/>
                <a:gd name="connsiteY11" fmla="*/ 2421890 h 2726690"/>
                <a:gd name="connsiteX12" fmla="*/ 50800 w 3892550"/>
                <a:gd name="connsiteY12" fmla="*/ 427990 h 2726690"/>
                <a:gd name="connsiteX0" fmla="*/ 50800 w 3892550"/>
                <a:gd name="connsiteY0" fmla="*/ 427990 h 2421890"/>
                <a:gd name="connsiteX1" fmla="*/ 1778000 w 3892550"/>
                <a:gd name="connsiteY1" fmla="*/ 199390 h 2421890"/>
                <a:gd name="connsiteX2" fmla="*/ 2495550 w 3892550"/>
                <a:gd name="connsiteY2" fmla="*/ 383540 h 2421890"/>
                <a:gd name="connsiteX3" fmla="*/ 3180080 w 3892550"/>
                <a:gd name="connsiteY3" fmla="*/ 0 h 2421890"/>
                <a:gd name="connsiteX4" fmla="*/ 3728720 w 3892550"/>
                <a:gd name="connsiteY4" fmla="*/ 72390 h 2421890"/>
                <a:gd name="connsiteX5" fmla="*/ 3892550 w 3892550"/>
                <a:gd name="connsiteY5" fmla="*/ 1494789 h 2421890"/>
                <a:gd name="connsiteX6" fmla="*/ 3732530 w 3892550"/>
                <a:gd name="connsiteY6" fmla="*/ 1894839 h 2421890"/>
                <a:gd name="connsiteX7" fmla="*/ 2607311 w 3892550"/>
                <a:gd name="connsiteY7" fmla="*/ 1681481 h 2421890"/>
                <a:gd name="connsiteX8" fmla="*/ 2466341 w 3892550"/>
                <a:gd name="connsiteY8" fmla="*/ 1908810 h 2421890"/>
                <a:gd name="connsiteX9" fmla="*/ 2513331 w 3892550"/>
                <a:gd name="connsiteY9" fmla="*/ 2193290 h 2421890"/>
                <a:gd name="connsiteX10" fmla="*/ 2514600 w 3892550"/>
                <a:gd name="connsiteY10" fmla="*/ 2332990 h 2421890"/>
                <a:gd name="connsiteX11" fmla="*/ 0 w 3892550"/>
                <a:gd name="connsiteY11" fmla="*/ 2421890 h 2421890"/>
                <a:gd name="connsiteX12" fmla="*/ 50800 w 3892550"/>
                <a:gd name="connsiteY12" fmla="*/ 427990 h 242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2550" h="2421890">
                  <a:moveTo>
                    <a:pt x="50800" y="427990"/>
                  </a:moveTo>
                  <a:lnTo>
                    <a:pt x="1778000" y="199390"/>
                  </a:lnTo>
                  <a:lnTo>
                    <a:pt x="2495550" y="383540"/>
                  </a:lnTo>
                  <a:lnTo>
                    <a:pt x="3180080" y="0"/>
                  </a:lnTo>
                  <a:lnTo>
                    <a:pt x="3728720" y="72390"/>
                  </a:lnTo>
                  <a:lnTo>
                    <a:pt x="3892550" y="1494789"/>
                  </a:lnTo>
                  <a:lnTo>
                    <a:pt x="3732530" y="1894839"/>
                  </a:lnTo>
                  <a:lnTo>
                    <a:pt x="2607311" y="1681481"/>
                  </a:lnTo>
                  <a:lnTo>
                    <a:pt x="2466341" y="1908810"/>
                  </a:lnTo>
                  <a:lnTo>
                    <a:pt x="2513331" y="2193290"/>
                  </a:lnTo>
                  <a:lnTo>
                    <a:pt x="2514600" y="2332990"/>
                  </a:lnTo>
                  <a:lnTo>
                    <a:pt x="0" y="2421890"/>
                  </a:lnTo>
                  <a:lnTo>
                    <a:pt x="50800" y="42799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8" name="Rectangle 55">
            <a:extLst>
              <a:ext uri="{FF2B5EF4-FFF2-40B4-BE49-F238E27FC236}">
                <a16:creationId xmlns:a16="http://schemas.microsoft.com/office/drawing/2014/main" id="{611C342B-BD9E-A443-8779-24153D3DC3BE}"/>
              </a:ext>
            </a:extLst>
          </p:cNvPr>
          <p:cNvSpPr/>
          <p:nvPr/>
        </p:nvSpPr>
        <p:spPr>
          <a:xfrm>
            <a:off x="3422651" y="1288511"/>
            <a:ext cx="5099050" cy="15234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 fontAlgn="auto"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200" dirty="0">
                <a:solidFill>
                  <a:srgbClr val="00247D"/>
                </a:solidFill>
                <a:latin typeface="+mn-lt"/>
                <a:ea typeface="+mn-ea"/>
                <a:cs typeface="+mn-cs"/>
              </a:rPr>
              <a:t>Any Experiences or Comments would be very welcome</a:t>
            </a: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  <a:p>
            <a:pPr marL="0" lvl="1" fontAlgn="auto">
              <a:spcBef>
                <a:spcPts val="30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247D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9781288"/>
      </p:ext>
    </p:extLst>
  </p:cSld>
  <p:clrMapOvr>
    <a:masterClrMapping/>
  </p:clrMapOvr>
</p:sld>
</file>

<file path=ppt/theme/theme1.xml><?xml version="1.0" encoding="utf-8"?>
<a:theme xmlns:a="http://schemas.openxmlformats.org/drawingml/2006/main" name="1_01-16zu9-SWITCH-Corporate_de">
  <a:themeElements>
    <a:clrScheme name="SWITCH">
      <a:dk1>
        <a:srgbClr val="000000"/>
      </a:dk1>
      <a:lt1>
        <a:srgbClr val="FFFFFF"/>
      </a:lt1>
      <a:dk2>
        <a:srgbClr val="00247D"/>
      </a:dk2>
      <a:lt2>
        <a:srgbClr val="7F91BF"/>
      </a:lt2>
      <a:accent1>
        <a:srgbClr val="00247D"/>
      </a:accent1>
      <a:accent2>
        <a:srgbClr val="E96800"/>
      </a:accent2>
      <a:accent3>
        <a:srgbClr val="F59900"/>
      </a:accent3>
      <a:accent4>
        <a:srgbClr val="FFF000"/>
      </a:accent4>
      <a:accent5>
        <a:srgbClr val="A3ABB1"/>
      </a:accent5>
      <a:accent6>
        <a:srgbClr val="CCD1D5"/>
      </a:accent6>
      <a:hlink>
        <a:srgbClr val="0099FF"/>
      </a:hlink>
      <a:folHlink>
        <a:srgbClr val="99006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nfrastructure-and-Data-Services-en" id="{E72DE80E-AC55-4B40-8E48-E87FE7EAC713}" vid="{AF4276C9-5BA8-D34C-82BE-1011A83ED7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1_01-16zu9-SWITCH-Corporate_de</Template>
  <TotalTime>1644</TotalTime>
  <Words>175</Words>
  <Application>Microsoft Macintosh PowerPoint</Application>
  <PresentationFormat>On-screen Show (16:9)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Georgia</vt:lpstr>
      <vt:lpstr>Helvetica Neue</vt:lpstr>
      <vt:lpstr>1_01-16zu9-SWITCH-Corporate_de</vt:lpstr>
      <vt:lpstr>Backup and DR with Large Datasets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Backup and DR with Large Datasets</dc:title>
  <dc:subject/>
  <dc:creator>Fergus Kerins</dc:creator>
  <cp:keywords/>
  <dc:description/>
  <cp:lastModifiedBy>Fergus Kerins</cp:lastModifiedBy>
  <cp:revision>13</cp:revision>
  <cp:lastPrinted>2017-03-08T15:37:59Z</cp:lastPrinted>
  <dcterms:created xsi:type="dcterms:W3CDTF">2020-01-21T07:58:21Z</dcterms:created>
  <dcterms:modified xsi:type="dcterms:W3CDTF">2020-01-24T15:21:04Z</dcterms:modified>
  <cp:category/>
</cp:coreProperties>
</file>