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5"/>
  </p:notesMasterIdLst>
  <p:handoutMasterIdLst>
    <p:handoutMasterId r:id="rId26"/>
  </p:handoutMasterIdLst>
  <p:sldIdLst>
    <p:sldId id="352" r:id="rId2"/>
    <p:sldId id="378" r:id="rId3"/>
    <p:sldId id="370" r:id="rId4"/>
    <p:sldId id="371" r:id="rId5"/>
    <p:sldId id="372" r:id="rId6"/>
    <p:sldId id="357" r:id="rId7"/>
    <p:sldId id="354" r:id="rId8"/>
    <p:sldId id="376" r:id="rId9"/>
    <p:sldId id="342" r:id="rId10"/>
    <p:sldId id="356" r:id="rId11"/>
    <p:sldId id="359" r:id="rId12"/>
    <p:sldId id="358" r:id="rId13"/>
    <p:sldId id="360" r:id="rId14"/>
    <p:sldId id="362" r:id="rId15"/>
    <p:sldId id="364" r:id="rId16"/>
    <p:sldId id="365" r:id="rId17"/>
    <p:sldId id="367" r:id="rId18"/>
    <p:sldId id="373" r:id="rId19"/>
    <p:sldId id="375" r:id="rId20"/>
    <p:sldId id="346" r:id="rId21"/>
    <p:sldId id="368" r:id="rId22"/>
    <p:sldId id="379" r:id="rId23"/>
    <p:sldId id="377" r:id="rId24"/>
  </p:sldIdLst>
  <p:sldSz cx="12192000" cy="6858000"/>
  <p:notesSz cx="6858000" cy="9144000"/>
  <p:custDataLst>
    <p:tags r:id="rId27"/>
  </p:custDataLst>
  <p:defaultTextStyle>
    <a:defPPr lvl="0">
      <a:defRPr lang="nl-NL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-set voorbeeld indelingen" id="{130FA196-B901-4748-8A24-CE4C5D292687}">
          <p14:sldIdLst>
            <p14:sldId id="352"/>
            <p14:sldId id="378"/>
            <p14:sldId id="370"/>
            <p14:sldId id="371"/>
            <p14:sldId id="372"/>
            <p14:sldId id="357"/>
            <p14:sldId id="354"/>
            <p14:sldId id="376"/>
            <p14:sldId id="342"/>
            <p14:sldId id="356"/>
            <p14:sldId id="359"/>
            <p14:sldId id="358"/>
            <p14:sldId id="360"/>
            <p14:sldId id="362"/>
            <p14:sldId id="364"/>
            <p14:sldId id="365"/>
            <p14:sldId id="367"/>
            <p14:sldId id="373"/>
            <p14:sldId id="375"/>
            <p14:sldId id="346"/>
            <p14:sldId id="368"/>
            <p14:sldId id="379"/>
            <p14:sldId id="37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3943" autoAdjust="0"/>
  </p:normalViewPr>
  <p:slideViewPr>
    <p:cSldViewPr snapToGrid="0">
      <p:cViewPr varScale="1">
        <p:scale>
          <a:sx n="101" d="100"/>
          <a:sy n="101" d="100"/>
        </p:scale>
        <p:origin x="810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C98AC25-4A32-4075-AA3C-3DCF4F621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63CC90-5761-4E4D-B50A-D607A56B09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3D1E-5615-46D1-96C4-ABA4000F4F11}" type="datetimeFigureOut">
              <a:rPr lang="nl-NL" smtClean="0"/>
              <a:t>28-1-2020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C10707-9097-4F7F-9E9C-CFC233DA4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07002-0427-45CE-9E16-40BA0BD287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9EB24-5BCB-40EE-913C-A4E03839A7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84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28-1-2020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7772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1333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Live</a:t>
            </a:r>
            <a:r>
              <a:rPr lang="en-US" baseline="0" dirty="0" smtClean="0"/>
              <a:t> demo (slides are back up)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074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DEB45-39A4-A047-863F-A053694AAD0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48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28-1-2020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28-1-2020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28-1-2020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28-1-2020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 smtClean="0"/>
              <a:t>Klik op het pictogram hiernaast</a:t>
            </a:r>
            <a:br>
              <a:rPr lang="nl-NL" dirty="0" smtClean="0"/>
            </a:br>
            <a:r>
              <a:rPr lang="nl-NL" dirty="0" smtClean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</a:t>
            </a:r>
            <a:r>
              <a:rPr lang="nl-NL" sz="1200" b="0" spc="50" baseline="0" dirty="0" err="1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  <a:endParaRPr lang="nl-NL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 smtClean="0"/>
              <a:t>  </a:t>
            </a:r>
            <a:endParaRPr lang="nl-NL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0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28-1-2020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28-1-2020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28-1-2020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28-1-2020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28-1-2020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 smtClean="0"/>
              <a:t>Klik op het pictogram hiernaast</a:t>
            </a:r>
            <a:br>
              <a:rPr lang="nl-NL" dirty="0" smtClean="0"/>
            </a:br>
            <a:r>
              <a:rPr lang="nl-NL" dirty="0" smtClean="0"/>
              <a:t>om een afbeelding in te voegen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  <a:endParaRPr lang="nl-NL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 smtClean="0"/>
              <a:t>  </a:t>
            </a:r>
            <a:endParaRPr lang="nl-NL" dirty="0"/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 smtClean="0"/>
              <a:t>Plaats hier de afsluitingszin</a:t>
            </a:r>
            <a:endParaRPr lang="nl-NL" dirty="0"/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noProof="0" dirty="0" smtClean="0"/>
              <a:t>Naam + achternaam</a:t>
            </a:r>
          </a:p>
          <a:p>
            <a:pPr lvl="0"/>
            <a:endParaRPr lang="en-GB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smtClean="0"/>
              <a:t>E-mail:</a:t>
            </a:r>
            <a:endParaRPr lang="nl-NL" dirty="0"/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 smtClean="0"/>
              <a:t>Website:</a:t>
            </a:r>
            <a:endParaRPr lang="nl-NL" noProof="0" dirty="0"/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 smtClean="0"/>
              <a:t>Social</a:t>
            </a:r>
            <a:r>
              <a:rPr lang="nl-NL" dirty="0" smtClean="0"/>
              <a:t> media: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Samen aanjagen van vernieuwing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473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 smtClean="0"/>
              <a:t>Klik op het pictogram hiernaast</a:t>
            </a:r>
            <a:br>
              <a:rPr lang="nl-NL" dirty="0" smtClean="0"/>
            </a:br>
            <a:r>
              <a:rPr lang="nl-NL" dirty="0" smtClean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</a:t>
            </a:r>
            <a:r>
              <a:rPr lang="nl-NL" sz="1200" b="0" spc="50" baseline="0" dirty="0" err="1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  <a:endParaRPr lang="nl-NL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 smtClean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 smtClean="0"/>
              <a:t>Plaats hier de naam van </a:t>
            </a:r>
            <a:br>
              <a:rPr lang="nl-NL" dirty="0" smtClean="0"/>
            </a:br>
            <a:r>
              <a:rPr lang="nl-NL" dirty="0" smtClean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 smtClean="0"/>
              <a:t>  </a:t>
            </a:r>
            <a:endParaRPr lang="nl-NL" dirty="0"/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434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28-1-2020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nl-NL" dirty="0"/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7FA4-A565-4C24-ABA7-78BCA28DAAD3}" type="datetimeFigureOut">
              <a:rPr lang="nl-NL" smtClean="0"/>
              <a:t>28-1-2020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0F4E-FC99-4255-AFC8-85EBB3862A8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7769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think-cell Slide" r:id="rId4" imgW="6350000" imgH="6350000" progId="">
                  <p:embed/>
                </p:oleObj>
              </mc:Choice>
              <mc:Fallback>
                <p:oleObj name="think-cell Slide" r:id="rId4" imgW="6350000" imgH="6350000" progId="">
                  <p:embed/>
                  <p:pic>
                    <p:nvPicPr>
                      <p:cNvPr id="4" name="Objec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484" y="388132"/>
            <a:ext cx="11047297" cy="864709"/>
          </a:xfrm>
        </p:spPr>
        <p:txBody>
          <a:bodyPr>
            <a:normAutofit/>
          </a:bodyPr>
          <a:lstStyle>
            <a:lvl1pPr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485" y="1836196"/>
            <a:ext cx="11047297" cy="390956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187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28-1-2020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28-1-2020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28-1-2020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</a:t>
            </a:r>
            <a:r>
              <a:rPr lang="nl-NL" dirty="0" smtClean="0"/>
              <a:t>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wit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28-1-2020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 smtClean="0"/>
              <a:t>&lt;Plaats hier je voettekst&gt;</a:t>
            </a:r>
            <a:endParaRPr lang="nl-NL" dirty="0"/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 smtClean="0"/>
              <a:t>Klik op onderstaand pictogram</a:t>
            </a:r>
            <a:br>
              <a:rPr lang="nl-NL" dirty="0" smtClean="0"/>
            </a:br>
            <a:r>
              <a:rPr lang="nl-NL" dirty="0" smtClean="0"/>
              <a:t>om een afbeelding in te voegen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 smtClean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 smtClean="0"/>
              <a:t>Klik hier om een </a:t>
            </a:r>
            <a:r>
              <a:rPr lang="nl-NL" noProof="0" dirty="0" err="1" smtClean="0"/>
              <a:t>bullet</a:t>
            </a:r>
            <a:r>
              <a:rPr lang="nl-NL" noProof="0" dirty="0" smtClean="0"/>
              <a:t> te plaatsen. Andere </a:t>
            </a:r>
            <a:r>
              <a:rPr lang="nl-NL" noProof="0" dirty="0" err="1" smtClean="0"/>
              <a:t>bullet</a:t>
            </a:r>
            <a:r>
              <a:rPr lang="nl-NL" noProof="0" dirty="0" smtClean="0"/>
              <a:t> of tekststijl nodig? Gebruik het menu Tekstopmaak.</a:t>
            </a:r>
          </a:p>
          <a:p>
            <a:pPr lvl="1"/>
            <a:r>
              <a:rPr lang="nl-NL" noProof="0" dirty="0" smtClean="0"/>
              <a:t>Sub-</a:t>
            </a:r>
            <a:r>
              <a:rPr lang="nl-NL" noProof="0" dirty="0" err="1" smtClean="0"/>
              <a:t>bullet</a:t>
            </a:r>
            <a:endParaRPr lang="nl-NL" noProof="0" dirty="0" smtClean="0"/>
          </a:p>
          <a:p>
            <a:pPr lvl="2"/>
            <a:r>
              <a:rPr lang="nl-NL" noProof="0" dirty="0" smtClean="0"/>
              <a:t>Leestekst</a:t>
            </a:r>
          </a:p>
          <a:p>
            <a:pPr lvl="3"/>
            <a:r>
              <a:rPr lang="nl-NL" noProof="0" dirty="0" smtClean="0"/>
              <a:t>Subtitel</a:t>
            </a:r>
          </a:p>
          <a:p>
            <a:pPr lvl="4"/>
            <a:r>
              <a:rPr lang="nl-NL" noProof="0" dirty="0" smtClean="0"/>
              <a:t>Numerieke </a:t>
            </a:r>
            <a:r>
              <a:rPr lang="nl-NL" noProof="0" dirty="0" err="1" smtClean="0"/>
              <a:t>bullet</a:t>
            </a:r>
            <a:endParaRPr lang="nl-NL" noProof="0" dirty="0" smtClean="0"/>
          </a:p>
          <a:p>
            <a:pPr lvl="5"/>
            <a:r>
              <a:rPr lang="nl-NL" noProof="0" dirty="0" err="1" smtClean="0"/>
              <a:t>Bullet</a:t>
            </a:r>
            <a:endParaRPr lang="nl-NL" noProof="0" dirty="0" smtClean="0"/>
          </a:p>
          <a:p>
            <a:pPr lvl="6"/>
            <a:r>
              <a:rPr lang="nl-NL" noProof="0" dirty="0" smtClean="0"/>
              <a:t>Sub-</a:t>
            </a:r>
            <a:r>
              <a:rPr lang="nl-NL" noProof="0" dirty="0" err="1" smtClean="0"/>
              <a:t>bullet</a:t>
            </a:r>
            <a:endParaRPr lang="nl-NL" noProof="0" dirty="0" smtClean="0"/>
          </a:p>
          <a:p>
            <a:pPr lvl="7"/>
            <a:r>
              <a:rPr lang="nl-NL" noProof="0" dirty="0" smtClean="0"/>
              <a:t>Leestekst</a:t>
            </a:r>
          </a:p>
          <a:p>
            <a:pPr lvl="8"/>
            <a:r>
              <a:rPr lang="nl-NL" noProof="0" dirty="0" smtClean="0"/>
              <a:t>Subtitel</a:t>
            </a:r>
            <a:endParaRPr lang="nl-NL" noProof="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</a:t>
            </a:r>
            <a:r>
              <a:rPr lang="nl-NL" sz="1200" b="0" spc="50" baseline="0" dirty="0" err="1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 smtClean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 (50% / 50%)</a:t>
            </a:r>
            <a:endParaRPr lang="nl-NL" sz="1200" b="0" spc="50" baseline="0" dirty="0">
              <a:solidFill>
                <a:srgbClr val="21212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 smtClean="0"/>
              <a:t>  </a:t>
            </a:r>
            <a:endParaRPr lang="nl-NL" dirty="0"/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46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28-1-2020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28-1-2020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28-1-2020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6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Relationship Id="rId30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96DAC541-7B7A-43D3-8B79-37D633B846F1}">
                <asvg:svgBlip xmlns=""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 smtClean="0"/>
              <a:t>JU-LEVEL1=</a:t>
            </a:r>
            <a:r>
              <a:rPr lang="nl-NL" noProof="0" dirty="0" err="1" smtClean="0"/>
              <a:t>Bullet</a:t>
            </a:r>
            <a:r>
              <a:rPr lang="nl-NL" noProof="0" dirty="0" smtClean="0"/>
              <a:t> oranje</a:t>
            </a:r>
          </a:p>
          <a:p>
            <a:pPr lvl="1"/>
            <a:r>
              <a:rPr lang="nl-NL" noProof="0" dirty="0" smtClean="0"/>
              <a:t>JU-LEVEL2=</a:t>
            </a:r>
            <a:r>
              <a:rPr lang="nl-NL" noProof="0" dirty="0" err="1" smtClean="0"/>
              <a:t>Bullet</a:t>
            </a:r>
            <a:r>
              <a:rPr lang="nl-NL" noProof="0" dirty="0" smtClean="0"/>
              <a:t> geel</a:t>
            </a:r>
          </a:p>
          <a:p>
            <a:pPr lvl="2"/>
            <a:r>
              <a:rPr lang="nl-NL" noProof="0" dirty="0" smtClean="0"/>
              <a:t>JU-LEVEL3=</a:t>
            </a:r>
            <a:r>
              <a:rPr lang="nl-NL" noProof="0" dirty="0" err="1" smtClean="0"/>
              <a:t>Bullet</a:t>
            </a:r>
            <a:r>
              <a:rPr lang="nl-NL" noProof="0" dirty="0" smtClean="0"/>
              <a:t> blauw</a:t>
            </a:r>
          </a:p>
          <a:p>
            <a:pPr lvl="3"/>
            <a:r>
              <a:rPr lang="nl-NL" noProof="0" dirty="0" smtClean="0"/>
              <a:t>JU-LEVEL4=</a:t>
            </a:r>
            <a:r>
              <a:rPr lang="nl-NL" noProof="0" dirty="0" err="1" smtClean="0"/>
              <a:t>Bullet</a:t>
            </a:r>
            <a:r>
              <a:rPr lang="nl-NL" noProof="0" dirty="0" smtClean="0"/>
              <a:t> groen</a:t>
            </a:r>
          </a:p>
          <a:p>
            <a:pPr lvl="4"/>
            <a:r>
              <a:rPr lang="nl-NL" noProof="0" dirty="0" smtClean="0"/>
              <a:t>JU-LEVEL5=Basistekst</a:t>
            </a:r>
          </a:p>
          <a:p>
            <a:pPr lvl="5"/>
            <a:r>
              <a:rPr lang="nl-NL" noProof="0" dirty="0" smtClean="0"/>
              <a:t>JU-LEVEL6=Subtitel</a:t>
            </a:r>
          </a:p>
          <a:p>
            <a:pPr lvl="6"/>
            <a:r>
              <a:rPr lang="nl-NL" noProof="0" dirty="0" smtClean="0"/>
              <a:t>JU-LEVEL7=Sub </a:t>
            </a:r>
            <a:r>
              <a:rPr lang="nl-NL" noProof="0" dirty="0" err="1" smtClean="0"/>
              <a:t>bullet</a:t>
            </a:r>
            <a:endParaRPr lang="nl-NL" noProof="0" dirty="0" smtClean="0"/>
          </a:p>
          <a:p>
            <a:pPr lvl="7"/>
            <a:r>
              <a:rPr lang="nl-NL" noProof="0" dirty="0" smtClean="0"/>
              <a:t>JU-LEVEL8=Nummers</a:t>
            </a:r>
          </a:p>
          <a:p>
            <a:pPr lvl="8"/>
            <a:r>
              <a:rPr lang="nl-NL" noProof="0" dirty="0" smtClean="0"/>
              <a:t>JU-LEVEL9=Sub nummers</a:t>
            </a:r>
            <a:endParaRPr lang="nl-NL" noProof="0" dirty="0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28-1-2020</a:t>
            </a:fld>
            <a:endParaRPr lang="nl-NL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  <a:endParaRPr lang="nl-NL" dirty="0"/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46" r:id="rId2"/>
    <p:sldLayoutId id="2147483718" r:id="rId3"/>
    <p:sldLayoutId id="2147483736" r:id="rId4"/>
    <p:sldLayoutId id="2147483723" r:id="rId5"/>
    <p:sldLayoutId id="2147483747" r:id="rId6"/>
    <p:sldLayoutId id="2147483725" r:id="rId7"/>
    <p:sldLayoutId id="2147483730" r:id="rId8"/>
    <p:sldLayoutId id="2147483731" r:id="rId9"/>
    <p:sldLayoutId id="2147483732" r:id="rId10"/>
    <p:sldLayoutId id="2147483733" r:id="rId11"/>
    <p:sldLayoutId id="2147483737" r:id="rId12"/>
    <p:sldLayoutId id="2147483748" r:id="rId13"/>
    <p:sldLayoutId id="2147483738" r:id="rId14"/>
    <p:sldLayoutId id="2147483739" r:id="rId15"/>
    <p:sldLayoutId id="2147483740" r:id="rId16"/>
    <p:sldLayoutId id="2147483721" r:id="rId17"/>
    <p:sldLayoutId id="2147483741" r:id="rId18"/>
    <p:sldLayoutId id="2147483749" r:id="rId19"/>
    <p:sldLayoutId id="2147483745" r:id="rId20"/>
    <p:sldLayoutId id="2147483743" r:id="rId21"/>
    <p:sldLayoutId id="2147483750" r:id="rId22"/>
    <p:sldLayoutId id="2147483751" r:id="rId23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8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9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30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31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tinyurl.com/rtvpvhe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g"/><Relationship Id="rId7" Type="http://schemas.openxmlformats.org/officeDocument/2006/relationships/image" Target="../media/image44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0" b="13760"/>
          <a:stretch>
            <a:fillRect/>
          </a:stretch>
        </p:blipFill>
        <p:spPr>
          <a:xfrm>
            <a:off x="270938" y="257198"/>
            <a:ext cx="11670136" cy="6343604"/>
          </a:xfrm>
        </p:spPr>
      </p:pic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F489F854-1B18-4521-B332-A14A4D8B0442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423435" y="524498"/>
            <a:ext cx="6107994" cy="2610588"/>
          </a:xfrm>
        </p:spPr>
        <p:txBody>
          <a:bodyPr/>
          <a:lstStyle/>
          <a:p>
            <a:r>
              <a:rPr lang="en-US" dirty="0" err="1" smtClean="0"/>
              <a:t>iRODS</a:t>
            </a:r>
            <a:r>
              <a:rPr lang="en-US" dirty="0" smtClean="0"/>
              <a:t> and Sync &amp; share, getting the best out of both worlds</a:t>
            </a:r>
          </a:p>
          <a:p>
            <a:r>
              <a:rPr lang="en-US" sz="1600" dirty="0" smtClean="0"/>
              <a:t>Ron </a:t>
            </a:r>
            <a:r>
              <a:rPr lang="en-US" sz="1600" dirty="0" err="1" smtClean="0"/>
              <a:t>Trompert</a:t>
            </a:r>
            <a:endParaRPr lang="en-US" sz="1600" dirty="0" smtClean="0"/>
          </a:p>
          <a:p>
            <a:endParaRPr lang="nl-NL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265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up higher in the stack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808" y="1400483"/>
            <a:ext cx="3294566" cy="4456846"/>
          </a:xfrm>
        </p:spPr>
        <p:txBody>
          <a:bodyPr/>
          <a:lstStyle/>
          <a:p>
            <a:r>
              <a:rPr lang="en-US" dirty="0" smtClean="0"/>
              <a:t>Sync-and-Share is not just about storage</a:t>
            </a:r>
          </a:p>
          <a:p>
            <a:pPr lvl="1"/>
            <a:r>
              <a:rPr lang="en-US" dirty="0" smtClean="0"/>
              <a:t>Collaborative editing</a:t>
            </a:r>
          </a:p>
          <a:p>
            <a:pPr lvl="1"/>
            <a:r>
              <a:rPr lang="en-US" dirty="0" smtClean="0"/>
              <a:t>Research interfaces</a:t>
            </a:r>
          </a:p>
          <a:p>
            <a:pPr lvl="2"/>
            <a:r>
              <a:rPr lang="en-US" dirty="0" err="1" smtClean="0"/>
              <a:t>Jupyter</a:t>
            </a:r>
            <a:r>
              <a:rPr lang="en-US" dirty="0" smtClean="0"/>
              <a:t>, Spark, </a:t>
            </a:r>
            <a:r>
              <a:rPr lang="en-US" sz="2400" b="1" dirty="0" err="1" smtClean="0">
                <a:solidFill>
                  <a:srgbClr val="FF0000"/>
                </a:solidFill>
              </a:rPr>
              <a:t>iRODS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Data repositories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10</a:t>
            </a:fld>
            <a:endParaRPr lang="nl-NL"/>
          </a:p>
        </p:txBody>
      </p:sp>
      <p:pic>
        <p:nvPicPr>
          <p:cNvPr id="7" name="Picture 6"/>
          <p:cNvPicPr/>
          <p:nvPr/>
        </p:nvPicPr>
        <p:blipFill>
          <a:blip r:embed="rId2"/>
          <a:stretch/>
        </p:blipFill>
        <p:spPr>
          <a:xfrm>
            <a:off x="3818373" y="881751"/>
            <a:ext cx="7546313" cy="4755374"/>
          </a:xfrm>
          <a:prstGeom prst="rect">
            <a:avLst/>
          </a:prstGeom>
          <a:ln w="36720">
            <a:noFill/>
          </a:ln>
        </p:spPr>
      </p:pic>
    </p:spTree>
    <p:extLst>
      <p:ext uri="{BB962C8B-B14F-4D97-AF65-F5344CB8AC3E}">
        <p14:creationId xmlns:p14="http://schemas.microsoft.com/office/powerpoint/2010/main" val="203362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iRODS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808" y="1400483"/>
            <a:ext cx="4409934" cy="4456846"/>
          </a:xfrm>
        </p:spPr>
        <p:txBody>
          <a:bodyPr/>
          <a:lstStyle/>
          <a:p>
            <a:r>
              <a:rPr lang="en-US" dirty="0" smtClean="0"/>
              <a:t>Data Management Software</a:t>
            </a:r>
          </a:p>
          <a:p>
            <a:pPr lvl="1"/>
            <a:r>
              <a:rPr lang="en-US" dirty="0" smtClean="0"/>
              <a:t>Metadata</a:t>
            </a:r>
          </a:p>
          <a:p>
            <a:pPr lvl="1"/>
            <a:r>
              <a:rPr lang="en-US" dirty="0" smtClean="0"/>
              <a:t>Storage virtualization of different types of storages</a:t>
            </a:r>
          </a:p>
          <a:p>
            <a:pPr lvl="1"/>
            <a:r>
              <a:rPr lang="en-US" dirty="0" smtClean="0"/>
              <a:t>Logical namespace across storage locations</a:t>
            </a:r>
          </a:p>
          <a:p>
            <a:pPr lvl="1"/>
            <a:r>
              <a:rPr lang="en-US" dirty="0" smtClean="0"/>
              <a:t>Rule engine to automate data management according to defined policies</a:t>
            </a:r>
          </a:p>
          <a:p>
            <a:pPr lvl="1"/>
            <a:r>
              <a:rPr lang="en-US" dirty="0" smtClean="0"/>
              <a:t>Federation of </a:t>
            </a:r>
            <a:r>
              <a:rPr lang="en-US" dirty="0" err="1" smtClean="0"/>
              <a:t>iRODS</a:t>
            </a:r>
            <a:r>
              <a:rPr lang="en-US" dirty="0" smtClean="0"/>
              <a:t> instances </a:t>
            </a:r>
          </a:p>
          <a:p>
            <a:pPr marL="262925" lvl="1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11</a:t>
            </a:fld>
            <a:endParaRPr lang="nl-NL"/>
          </a:p>
        </p:txBody>
      </p:sp>
      <p:grpSp>
        <p:nvGrpSpPr>
          <p:cNvPr id="25" name="Group 24"/>
          <p:cNvGrpSpPr/>
          <p:nvPr/>
        </p:nvGrpSpPr>
        <p:grpSpPr>
          <a:xfrm>
            <a:off x="5598976" y="1992905"/>
            <a:ext cx="5908429" cy="3272001"/>
            <a:chOff x="4561953" y="910171"/>
            <a:chExt cx="7425732" cy="4294875"/>
          </a:xfrm>
        </p:grpSpPr>
        <p:sp>
          <p:nvSpPr>
            <p:cNvPr id="21" name="Rounded Rectangle 20"/>
            <p:cNvSpPr/>
            <p:nvPr/>
          </p:nvSpPr>
          <p:spPr>
            <a:xfrm>
              <a:off x="4561953" y="2964264"/>
              <a:ext cx="7425732" cy="224078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7213441" y="910171"/>
              <a:ext cx="2311121" cy="132638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797256" y="3285811"/>
              <a:ext cx="2146155" cy="1527349"/>
              <a:chOff x="6093493" y="3336053"/>
              <a:chExt cx="2146155" cy="976367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093493" y="3910486"/>
                <a:ext cx="2146155" cy="401934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093493" y="3537021"/>
                <a:ext cx="2146155" cy="57443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6093493" y="3336053"/>
                <a:ext cx="2146155" cy="401934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7424" y="3951943"/>
              <a:ext cx="1319280" cy="5655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cap="all" dirty="0" err="1"/>
                <a:t>i</a:t>
              </a:r>
              <a:r>
                <a:rPr lang="en-US" sz="1400" cap="all" dirty="0" err="1" smtClean="0"/>
                <a:t>RODS</a:t>
              </a:r>
              <a:endParaRPr lang="en-US" sz="1400" cap="all" dirty="0" smtClean="0"/>
            </a:p>
            <a:p>
              <a:pPr algn="l"/>
              <a:r>
                <a:rPr lang="en-US" sz="1400" cap="all" dirty="0" smtClean="0"/>
                <a:t>Data Servers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7509867" y="3206149"/>
              <a:ext cx="1718268" cy="168667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810676" y="3772486"/>
              <a:ext cx="1091784" cy="5655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cap="all" dirty="0" err="1" smtClean="0"/>
                <a:t>Irods</a:t>
              </a:r>
              <a:r>
                <a:rPr lang="en-US" sz="1400" cap="all" dirty="0" smtClean="0"/>
                <a:t> rule</a:t>
              </a:r>
            </a:p>
            <a:p>
              <a:pPr algn="l"/>
              <a:r>
                <a:rPr lang="en-US" sz="1400" cap="all" dirty="0" smtClean="0"/>
                <a:t>engine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9849720" y="3368434"/>
              <a:ext cx="1914018" cy="142686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910959" y="3772486"/>
              <a:ext cx="1828827" cy="5655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cap="all" dirty="0" err="1" smtClean="0"/>
                <a:t>Irods</a:t>
              </a:r>
              <a:r>
                <a:rPr lang="en-US" sz="1400" cap="all" dirty="0" smtClean="0"/>
                <a:t> metadata</a:t>
              </a:r>
            </a:p>
            <a:p>
              <a:pPr algn="l"/>
              <a:r>
                <a:rPr lang="en-US" sz="1400" cap="all" dirty="0" smtClean="0"/>
                <a:t>Catalog database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89236" y="1389435"/>
              <a:ext cx="1528885" cy="2827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cap="all" dirty="0" smtClean="0"/>
                <a:t>User interface</a:t>
              </a:r>
            </a:p>
          </p:txBody>
        </p:sp>
        <p:sp>
          <p:nvSpPr>
            <p:cNvPr id="22" name="Left-Right Arrow 21"/>
            <p:cNvSpPr/>
            <p:nvPr/>
          </p:nvSpPr>
          <p:spPr>
            <a:xfrm>
              <a:off x="6943412" y="3979327"/>
              <a:ext cx="557816" cy="205080"/>
            </a:xfrm>
            <a:prstGeom prst="left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Left-Right Arrow 22"/>
            <p:cNvSpPr/>
            <p:nvPr/>
          </p:nvSpPr>
          <p:spPr>
            <a:xfrm>
              <a:off x="9228135" y="3956236"/>
              <a:ext cx="557816" cy="205080"/>
            </a:xfrm>
            <a:prstGeom prst="left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Left-Right Arrow 23"/>
            <p:cNvSpPr/>
            <p:nvPr/>
          </p:nvSpPr>
          <p:spPr>
            <a:xfrm rot="5400000">
              <a:off x="8030534" y="2509729"/>
              <a:ext cx="686200" cy="214349"/>
            </a:xfrm>
            <a:prstGeom prst="left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38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050" y="272177"/>
            <a:ext cx="11149188" cy="600744"/>
          </a:xfrm>
        </p:spPr>
        <p:txBody>
          <a:bodyPr/>
          <a:lstStyle/>
          <a:p>
            <a:r>
              <a:rPr lang="en-US" sz="2800" dirty="0" smtClean="0"/>
              <a:t>An RDM </a:t>
            </a:r>
            <a:r>
              <a:rPr lang="en-US" sz="2800" dirty="0"/>
              <a:t>framework </a:t>
            </a:r>
            <a:r>
              <a:rPr lang="en-US" sz="2800" dirty="0" smtClean="0"/>
              <a:t>that addresses the needs of all actors</a:t>
            </a:r>
            <a:endParaRPr lang="nl-NL" sz="2800" dirty="0"/>
          </a:p>
        </p:txBody>
      </p:sp>
      <p:sp>
        <p:nvSpPr>
          <p:cNvPr id="3" name="Rounded Rectangle 2"/>
          <p:cNvSpPr/>
          <p:nvPr/>
        </p:nvSpPr>
        <p:spPr>
          <a:xfrm>
            <a:off x="3189176" y="3044915"/>
            <a:ext cx="4225602" cy="1307432"/>
          </a:xfrm>
          <a:prstGeom prst="roundRect">
            <a:avLst>
              <a:gd name="adj" fmla="val 728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smtClean="0"/>
          </a:p>
          <a:p>
            <a:pPr algn="ctr"/>
            <a:r>
              <a:rPr lang="en-US" sz="2000" b="1" dirty="0" smtClean="0"/>
              <a:t>Data </a:t>
            </a:r>
            <a:r>
              <a:rPr lang="en-US" sz="2000" b="1" dirty="0"/>
              <a:t>management </a:t>
            </a:r>
            <a:r>
              <a:rPr lang="en-US" sz="2000" b="1" dirty="0" smtClean="0"/>
              <a:t>hub: metadata, PID, provenance, data virtualization</a:t>
            </a:r>
            <a:endParaRPr lang="en-US" sz="20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12926" y="3097052"/>
            <a:ext cx="1379621" cy="57751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Policies</a:t>
            </a:r>
            <a:endParaRPr lang="nl-NL" dirty="0"/>
          </a:p>
        </p:txBody>
      </p:sp>
      <p:sp>
        <p:nvSpPr>
          <p:cNvPr id="12" name="Rounded Rectangle 11"/>
          <p:cNvSpPr/>
          <p:nvPr/>
        </p:nvSpPr>
        <p:spPr>
          <a:xfrm>
            <a:off x="612926" y="3879105"/>
            <a:ext cx="1379621" cy="57751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Metadata schema</a:t>
            </a:r>
            <a:endParaRPr lang="nl-NL" dirty="0"/>
          </a:p>
        </p:txBody>
      </p:sp>
      <p:sp>
        <p:nvSpPr>
          <p:cNvPr id="15" name="Rounded Rectangle 14"/>
          <p:cNvSpPr/>
          <p:nvPr/>
        </p:nvSpPr>
        <p:spPr>
          <a:xfrm>
            <a:off x="3189176" y="4352346"/>
            <a:ext cx="4225602" cy="364959"/>
          </a:xfrm>
          <a:prstGeom prst="roundRect">
            <a:avLst>
              <a:gd name="adj" fmla="val 2089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Storage virtualization</a:t>
            </a:r>
          </a:p>
        </p:txBody>
      </p:sp>
      <p:sp>
        <p:nvSpPr>
          <p:cNvPr id="9" name="Flowchart: Magnetic Disk 8"/>
          <p:cNvSpPr/>
          <p:nvPr/>
        </p:nvSpPr>
        <p:spPr>
          <a:xfrm>
            <a:off x="3292565" y="5352362"/>
            <a:ext cx="922421" cy="747330"/>
          </a:xfrm>
          <a:prstGeom prst="flowChartMagneticDisk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Local storage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17" name="Flowchart: Magnetic Disk 16"/>
          <p:cNvSpPr/>
          <p:nvPr/>
        </p:nvSpPr>
        <p:spPr>
          <a:xfrm>
            <a:off x="4382588" y="5368404"/>
            <a:ext cx="968124" cy="747330"/>
          </a:xfrm>
          <a:prstGeom prst="flowChartMagneticDisk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Object store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18" name="Flowchart: Magnetic Disk 17"/>
          <p:cNvSpPr/>
          <p:nvPr/>
        </p:nvSpPr>
        <p:spPr>
          <a:xfrm>
            <a:off x="5514472" y="5352361"/>
            <a:ext cx="890561" cy="747330"/>
          </a:xfrm>
          <a:prstGeom prst="flowChartMagneticDisk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Data Archive</a:t>
            </a:r>
            <a:endParaRPr lang="nl-NL" sz="1400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>
            <a:stCxn id="3" idx="1"/>
            <a:endCxn id="7" idx="3"/>
          </p:cNvCxnSpPr>
          <p:nvPr/>
        </p:nvCxnSpPr>
        <p:spPr>
          <a:xfrm flipH="1" flipV="1">
            <a:off x="1992547" y="3385810"/>
            <a:ext cx="1196629" cy="312821"/>
          </a:xfrm>
          <a:prstGeom prst="line">
            <a:avLst/>
          </a:prstGeom>
          <a:ln w="28575">
            <a:solidFill>
              <a:schemeClr val="accent3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2" idx="3"/>
          </p:cNvCxnSpPr>
          <p:nvPr/>
        </p:nvCxnSpPr>
        <p:spPr>
          <a:xfrm flipH="1">
            <a:off x="1992547" y="3879105"/>
            <a:ext cx="1196629" cy="288758"/>
          </a:xfrm>
          <a:prstGeom prst="line">
            <a:avLst/>
          </a:prstGeom>
          <a:ln w="28575">
            <a:solidFill>
              <a:schemeClr val="accent3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3753775" y="4749778"/>
            <a:ext cx="1493" cy="609601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 descr="imgres.png">
            <a:extLst>
              <a:ext uri="{FF2B5EF4-FFF2-40B4-BE49-F238E27FC236}">
                <a16:creationId xmlns:a16="http://schemas.microsoft.com/office/drawing/2014/main" id="{16850B3E-6FCE-1D4D-AD7C-D5717FAD0C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490" y="1654033"/>
            <a:ext cx="741308" cy="69928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623804" y="1245040"/>
            <a:ext cx="139281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cap="all" dirty="0" smtClean="0"/>
              <a:t>User interface</a:t>
            </a:r>
            <a:endParaRPr lang="nl-NL" sz="1600" cap="all" dirty="0" err="1" smtClean="0"/>
          </a:p>
        </p:txBody>
      </p:sp>
      <p:sp>
        <p:nvSpPr>
          <p:cNvPr id="45" name="TextBox 44"/>
          <p:cNvSpPr txBox="1"/>
          <p:nvPr/>
        </p:nvSpPr>
        <p:spPr>
          <a:xfrm>
            <a:off x="5750627" y="1245039"/>
            <a:ext cx="121046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cap="all" dirty="0" smtClean="0"/>
              <a:t>Data pipeline</a:t>
            </a:r>
            <a:endParaRPr lang="nl-NL" sz="1600" cap="all" dirty="0" err="1" smtClean="0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4456493" y="2500280"/>
            <a:ext cx="0" cy="528368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6419234" y="2500279"/>
            <a:ext cx="6854" cy="528369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4892722" y="4765820"/>
            <a:ext cx="1493" cy="609601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6023781" y="4749778"/>
            <a:ext cx="1493" cy="609601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54"/>
          <p:cNvSpPr/>
          <p:nvPr/>
        </p:nvSpPr>
        <p:spPr>
          <a:xfrm>
            <a:off x="8308333" y="5003347"/>
            <a:ext cx="2784178" cy="72427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Publish to data repository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8302583" y="3385809"/>
            <a:ext cx="2789927" cy="966537"/>
          </a:xfrm>
          <a:prstGeom prst="roundRect">
            <a:avLst>
              <a:gd name="adj" fmla="val 874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VRE, data processing &amp; analysis </a:t>
            </a:r>
            <a:endParaRPr lang="nl-NL" sz="1600" dirty="0">
              <a:solidFill>
                <a:schemeClr val="tx1"/>
              </a:solidFill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7414778" y="3737608"/>
            <a:ext cx="893554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7414778" y="3879105"/>
            <a:ext cx="893554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3206019" y="1145098"/>
            <a:ext cx="4129036" cy="1500398"/>
          </a:xfrm>
          <a:prstGeom prst="roundRect">
            <a:avLst>
              <a:gd name="adj" fmla="val 8743"/>
            </a:avLst>
          </a:pr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158863" y="861082"/>
            <a:ext cx="31504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 smtClean="0"/>
              <a:t>Data import, sharing &amp; collaboration</a:t>
            </a:r>
            <a:endParaRPr lang="nl-NL" sz="1200" b="1" i="1" dirty="0"/>
          </a:p>
        </p:txBody>
      </p:sp>
      <p:sp>
        <p:nvSpPr>
          <p:cNvPr id="34" name="Rectangle 33"/>
          <p:cNvSpPr/>
          <p:nvPr/>
        </p:nvSpPr>
        <p:spPr>
          <a:xfrm>
            <a:off x="8293787" y="3093875"/>
            <a:ext cx="3284447" cy="276999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r>
              <a:rPr lang="en-US" sz="1200" b="1" i="1" dirty="0"/>
              <a:t>I</a:t>
            </a:r>
            <a:r>
              <a:rPr lang="en-US" sz="1200" b="1" i="1" dirty="0" smtClean="0"/>
              <a:t>ntegration with trusted value-add services</a:t>
            </a:r>
            <a:endParaRPr lang="nl-NL" sz="1200" b="1" i="1" dirty="0"/>
          </a:p>
        </p:txBody>
      </p:sp>
      <p:sp>
        <p:nvSpPr>
          <p:cNvPr id="36" name="Rectangle 35"/>
          <p:cNvSpPr/>
          <p:nvPr/>
        </p:nvSpPr>
        <p:spPr>
          <a:xfrm>
            <a:off x="3125819" y="6310561"/>
            <a:ext cx="23400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 smtClean="0"/>
              <a:t>Data storage &amp; archiving</a:t>
            </a:r>
            <a:endParaRPr lang="nl-NL" sz="1200" b="1" i="1" dirty="0"/>
          </a:p>
        </p:txBody>
      </p:sp>
      <p:sp>
        <p:nvSpPr>
          <p:cNvPr id="37" name="Rectangle 36"/>
          <p:cNvSpPr/>
          <p:nvPr/>
        </p:nvSpPr>
        <p:spPr>
          <a:xfrm>
            <a:off x="8293787" y="4721748"/>
            <a:ext cx="23400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 smtClean="0"/>
              <a:t>Data publication</a:t>
            </a:r>
            <a:endParaRPr lang="nl-NL" sz="1200" b="1" i="1" dirty="0"/>
          </a:p>
        </p:txBody>
      </p:sp>
      <p:sp>
        <p:nvSpPr>
          <p:cNvPr id="38" name="Rounded Rectangle 37"/>
          <p:cNvSpPr/>
          <p:nvPr/>
        </p:nvSpPr>
        <p:spPr>
          <a:xfrm>
            <a:off x="3189176" y="5180978"/>
            <a:ext cx="3370614" cy="1078203"/>
          </a:xfrm>
          <a:prstGeom prst="roundRect">
            <a:avLst>
              <a:gd name="adj" fmla="val 8743"/>
            </a:avLst>
          </a:pr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3" name="Elbow Connector 12"/>
          <p:cNvCxnSpPr>
            <a:endCxn id="55" idx="1"/>
          </p:cNvCxnSpPr>
          <p:nvPr/>
        </p:nvCxnSpPr>
        <p:spPr>
          <a:xfrm rot="16200000" flipH="1">
            <a:off x="7276965" y="4334113"/>
            <a:ext cx="1038445" cy="1024291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2612" y="1832715"/>
            <a:ext cx="1663285" cy="6206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7638" y="1581882"/>
            <a:ext cx="1529187" cy="5449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4" descr="Image result for irods logo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99" y="3196584"/>
            <a:ext cx="1419321" cy="31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8" descr="Related image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691" y="1403380"/>
            <a:ext cx="748292" cy="82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8784" y="1257488"/>
            <a:ext cx="754069" cy="895016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249" y="3793621"/>
            <a:ext cx="654084" cy="8509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813774" y="5874026"/>
            <a:ext cx="1378226" cy="824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xtBox 3"/>
          <p:cNvSpPr txBox="1"/>
          <p:nvPr/>
        </p:nvSpPr>
        <p:spPr>
          <a:xfrm>
            <a:off x="1537672" y="1443382"/>
            <a:ext cx="11639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cap="all" dirty="0" smtClean="0"/>
              <a:t>GUI person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6867" y="4749778"/>
            <a:ext cx="14585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cap="all" dirty="0" smtClean="0"/>
              <a:t>Data steward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57122" y="1603642"/>
            <a:ext cx="24579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cap="all" dirty="0" err="1" smtClean="0"/>
              <a:t>Commandline</a:t>
            </a:r>
            <a:r>
              <a:rPr lang="en-US" cap="all" dirty="0" smtClean="0"/>
              <a:t> trooper</a:t>
            </a:r>
          </a:p>
        </p:txBody>
      </p:sp>
    </p:spTree>
    <p:extLst>
      <p:ext uri="{BB962C8B-B14F-4D97-AF65-F5344CB8AC3E}">
        <p14:creationId xmlns:p14="http://schemas.microsoft.com/office/powerpoint/2010/main" val="47770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7C96B45-AFB6-5E40-A60E-8C877A94A698}"/>
              </a:ext>
            </a:extLst>
          </p:cNvPr>
          <p:cNvSpPr txBox="1">
            <a:spLocks/>
          </p:cNvSpPr>
          <p:nvPr/>
        </p:nvSpPr>
        <p:spPr>
          <a:xfrm>
            <a:off x="306463" y="110723"/>
            <a:ext cx="11149188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sysClr val="windowText" lastClr="000000"/>
                </a:solidFill>
                <a:latin typeface="Calibri"/>
              </a:rPr>
              <a:t>R</a:t>
            </a:r>
            <a:r>
              <a:rPr kumimoji="0" lang="en-GB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esearcher</a:t>
            </a:r>
            <a:r>
              <a:rPr kumimoji="0" lang="en-GB" sz="32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copies folder into </a:t>
            </a:r>
            <a:r>
              <a:rPr kumimoji="0" lang="en-GB" sz="32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iRODS</a:t>
            </a:r>
            <a:r>
              <a:rPr kumimoji="0" lang="en-GB" sz="32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drop zone</a:t>
            </a:r>
            <a:endParaRPr kumimoji="0" lang="en-GB" sz="3200" b="1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463" y="606061"/>
            <a:ext cx="8511445" cy="48793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3213" y="3084844"/>
            <a:ext cx="5828787" cy="368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12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7C96B45-AFB6-5E40-A60E-8C877A94A698}"/>
              </a:ext>
            </a:extLst>
          </p:cNvPr>
          <p:cNvSpPr txBox="1">
            <a:spLocks/>
          </p:cNvSpPr>
          <p:nvPr/>
        </p:nvSpPr>
        <p:spPr>
          <a:xfrm>
            <a:off x="306463" y="110723"/>
            <a:ext cx="11149188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sysClr val="windowText" lastClr="000000"/>
                </a:solidFill>
                <a:latin typeface="Calibri"/>
              </a:rPr>
              <a:t>R</a:t>
            </a:r>
            <a:r>
              <a:rPr kumimoji="0" lang="en-GB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esearcher</a:t>
            </a:r>
            <a:r>
              <a:rPr lang="en-GB" noProof="0" dirty="0" smtClean="0">
                <a:solidFill>
                  <a:sysClr val="windowText" lastClr="000000"/>
                </a:solidFill>
                <a:latin typeface="Calibri"/>
              </a:rPr>
              <a:t> selects folder for submission and proceeds to add metadata</a:t>
            </a:r>
            <a:endParaRPr kumimoji="0" lang="en-GB" sz="3200" b="1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077093" y="1412100"/>
            <a:ext cx="1706136" cy="5200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1309" y="2319852"/>
            <a:ext cx="7450691" cy="453814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40" y="929779"/>
            <a:ext cx="7810406" cy="458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85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7C96B45-AFB6-5E40-A60E-8C877A94A698}"/>
              </a:ext>
            </a:extLst>
          </p:cNvPr>
          <p:cNvSpPr txBox="1">
            <a:spLocks/>
          </p:cNvSpPr>
          <p:nvPr/>
        </p:nvSpPr>
        <p:spPr>
          <a:xfrm>
            <a:off x="306463" y="110723"/>
            <a:ext cx="11149188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sysClr val="windowText" lastClr="000000"/>
                </a:solidFill>
                <a:latin typeface="Calibri"/>
              </a:rPr>
              <a:t>R</a:t>
            </a:r>
            <a:r>
              <a:rPr kumimoji="0" lang="en-GB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esearcher</a:t>
            </a:r>
            <a:r>
              <a:rPr lang="en-GB" noProof="0" dirty="0" smtClean="0">
                <a:solidFill>
                  <a:sysClr val="windowText" lastClr="000000"/>
                </a:solidFill>
                <a:latin typeface="Calibri"/>
              </a:rPr>
              <a:t> submits collection to Archive</a:t>
            </a:r>
            <a:endParaRPr kumimoji="0" lang="en-GB" sz="3200" b="1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838" y="919665"/>
            <a:ext cx="6326325" cy="559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561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7C96B45-AFB6-5E40-A60E-8C877A94A698}"/>
              </a:ext>
            </a:extLst>
          </p:cNvPr>
          <p:cNvSpPr txBox="1">
            <a:spLocks/>
          </p:cNvSpPr>
          <p:nvPr/>
        </p:nvSpPr>
        <p:spPr>
          <a:xfrm>
            <a:off x="306463" y="110723"/>
            <a:ext cx="11149188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/>
              </a:rPr>
              <a:t>D</a:t>
            </a:r>
            <a:r>
              <a:rPr kumimoji="0" lang="en-GB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ata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steward</a:t>
            </a:r>
            <a:r>
              <a:rPr kumimoji="0" lang="en-GB" sz="32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selects submitted collection</a:t>
            </a:r>
            <a:endParaRPr kumimoji="0" lang="en-GB" sz="3200" b="1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038" y="2159768"/>
            <a:ext cx="8202962" cy="46982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463" y="504444"/>
            <a:ext cx="8144741" cy="459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120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7C96B45-AFB6-5E40-A60E-8C877A94A698}"/>
              </a:ext>
            </a:extLst>
          </p:cNvPr>
          <p:cNvSpPr txBox="1">
            <a:spLocks/>
          </p:cNvSpPr>
          <p:nvPr/>
        </p:nvSpPr>
        <p:spPr>
          <a:xfrm>
            <a:off x="306463" y="110723"/>
            <a:ext cx="11149188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sysClr val="windowText" lastClr="000000"/>
                </a:solidFill>
                <a:latin typeface="Calibri"/>
              </a:rPr>
              <a:t>R</a:t>
            </a:r>
            <a:r>
              <a:rPr kumimoji="0" lang="en-GB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esearcher</a:t>
            </a:r>
            <a:r>
              <a:rPr kumimoji="0" lang="en-GB" sz="32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checks that </a:t>
            </a:r>
            <a:r>
              <a:rPr lang="en-GB" dirty="0" smtClean="0">
                <a:solidFill>
                  <a:sysClr val="windowText" lastClr="000000"/>
                </a:solidFill>
                <a:latin typeface="Calibri"/>
              </a:rPr>
              <a:t>the</a:t>
            </a:r>
            <a:r>
              <a:rPr kumimoji="0" lang="en-GB" sz="32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data collection in now in the Archive</a:t>
            </a:r>
            <a:endParaRPr kumimoji="0" lang="en-GB" sz="3200" b="1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028" y="1433646"/>
            <a:ext cx="9711944" cy="41741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439" y="2477897"/>
            <a:ext cx="563779" cy="58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0093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18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" y="0"/>
            <a:ext cx="12156635" cy="687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25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iRODS</a:t>
            </a:r>
            <a:r>
              <a:rPr lang="en-US" dirty="0" smtClean="0"/>
              <a:t> and </a:t>
            </a:r>
            <a:r>
              <a:rPr lang="en-US" dirty="0" err="1" smtClean="0"/>
              <a:t>Owncloud</a:t>
            </a:r>
            <a:r>
              <a:rPr lang="en-US" dirty="0" smtClean="0"/>
              <a:t> </a:t>
            </a:r>
            <a:r>
              <a:rPr lang="en-US" dirty="0" smtClean="0"/>
              <a:t>are integrated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Files and metadata inserted into </a:t>
            </a:r>
            <a:r>
              <a:rPr lang="en-US" dirty="0" err="1" smtClean="0"/>
              <a:t>iRODS</a:t>
            </a:r>
            <a:r>
              <a:rPr lang="en-US" dirty="0" smtClean="0"/>
              <a:t> through </a:t>
            </a:r>
            <a:r>
              <a:rPr lang="en-US" dirty="0" err="1" smtClean="0"/>
              <a:t>Owncloud</a:t>
            </a:r>
            <a:r>
              <a:rPr lang="en-US" dirty="0" smtClean="0"/>
              <a:t> is visible and accessible through </a:t>
            </a:r>
            <a:r>
              <a:rPr lang="en-US" dirty="0" err="1" smtClean="0"/>
              <a:t>iRODS</a:t>
            </a:r>
            <a:r>
              <a:rPr lang="en-US" dirty="0" smtClean="0"/>
              <a:t> CLI and API</a:t>
            </a:r>
          </a:p>
          <a:p>
            <a:r>
              <a:rPr lang="en-US" dirty="0" smtClean="0"/>
              <a:t>Files and metadata inserted into </a:t>
            </a:r>
            <a:r>
              <a:rPr lang="en-US" dirty="0" err="1" smtClean="0"/>
              <a:t>iRODS</a:t>
            </a:r>
            <a:r>
              <a:rPr lang="en-US" dirty="0" smtClean="0"/>
              <a:t> directly is visible and accessible in </a:t>
            </a:r>
            <a:r>
              <a:rPr lang="en-US" dirty="0" err="1" smtClean="0"/>
              <a:t>Owncloud</a:t>
            </a:r>
            <a:endParaRPr lang="en-US" dirty="0" smtClean="0"/>
          </a:p>
          <a:p>
            <a:r>
              <a:rPr lang="en-US" dirty="0" smtClean="0"/>
              <a:t>Metadata is configurable per customer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19</a:t>
            </a:fld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09" y="3206352"/>
            <a:ext cx="3229118" cy="15963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627" y="3628906"/>
            <a:ext cx="3869785" cy="858349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737987" y="4058080"/>
            <a:ext cx="1376624" cy="0"/>
          </a:xfrm>
          <a:prstGeom prst="straightConnector1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9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Drive Recap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Once upon a time there was</a:t>
            </a:r>
            <a:r>
              <a:rPr lang="en-NL" dirty="0" smtClean="0"/>
              <a:t>……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2</a:t>
            </a:fld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38" y="2214476"/>
            <a:ext cx="3346710" cy="12622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50" y="3588789"/>
            <a:ext cx="3843023" cy="20652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852" y="4056632"/>
            <a:ext cx="5154457" cy="112956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255648" y="3059708"/>
            <a:ext cx="2326022" cy="88929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25415" y="5654042"/>
            <a:ext cx="27182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cap="all" dirty="0" smtClean="0"/>
              <a:t>Personal sync-and-share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28589" y="2697235"/>
            <a:ext cx="33040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cap="all" dirty="0" smtClean="0"/>
              <a:t>Flexible Research data sharing</a:t>
            </a:r>
          </a:p>
        </p:txBody>
      </p:sp>
    </p:spTree>
    <p:extLst>
      <p:ext uri="{BB962C8B-B14F-4D97-AF65-F5344CB8AC3E}">
        <p14:creationId xmlns:p14="http://schemas.microsoft.com/office/powerpoint/2010/main" val="16288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iRODs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Pilot with </a:t>
            </a:r>
            <a:r>
              <a:rPr lang="en-US" dirty="0" err="1" smtClean="0"/>
              <a:t>Saxion</a:t>
            </a:r>
            <a:r>
              <a:rPr lang="en-US" dirty="0" smtClean="0"/>
              <a:t> and Maastricht UMC</a:t>
            </a:r>
          </a:p>
          <a:p>
            <a:pPr lvl="1"/>
            <a:r>
              <a:rPr lang="en-US" dirty="0" smtClean="0"/>
              <a:t>Integration with local archiving solutions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20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50" y="2270023"/>
            <a:ext cx="9648825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9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34887" y="5138530"/>
            <a:ext cx="9660835" cy="1391479"/>
          </a:xfrm>
          <a:prstGeom prst="roundRect">
            <a:avLst>
              <a:gd name="adj" fmla="val 10953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66CEF22-B20E-7047-A05B-D2AD5AA6BA37}"/>
              </a:ext>
            </a:extLst>
          </p:cNvPr>
          <p:cNvSpPr txBox="1">
            <a:spLocks/>
          </p:cNvSpPr>
          <p:nvPr/>
        </p:nvSpPr>
        <p:spPr>
          <a:xfrm>
            <a:off x="636722" y="1463096"/>
            <a:ext cx="5299129" cy="4968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BAA4E7A-6757-D74E-8069-70F1D1D135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692" y="1036746"/>
            <a:ext cx="10718308" cy="4351394"/>
          </a:xfrm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Clr>
                <a:srgbClr val="ED6B06"/>
              </a:buClr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So, we set out to extend Research Drive by integration with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iRODS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>
              <a:spcAft>
                <a:spcPts val="0"/>
              </a:spcAft>
              <a:buClr>
                <a:srgbClr val="ED6B06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User Experience:</a:t>
            </a:r>
          </a:p>
          <a:p>
            <a:pPr lvl="1">
              <a:spcAft>
                <a:spcPts val="0"/>
              </a:spcAft>
              <a:buClr>
                <a:srgbClr val="ED6B06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ser can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add metadata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from within the Research Drive environment.</a:t>
            </a:r>
          </a:p>
          <a:p>
            <a:pPr lvl="1">
              <a:spcAft>
                <a:spcPts val="0"/>
              </a:spcAft>
              <a:buClr>
                <a:srgbClr val="ED6B06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Use can ‘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archive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’ or ‘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publish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’ from the Research Drive environment.</a:t>
            </a:r>
          </a:p>
          <a:p>
            <a:pPr>
              <a:spcAft>
                <a:spcPts val="0"/>
              </a:spcAft>
              <a:buClr>
                <a:srgbClr val="ED6B06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Behind the scenes, Research Drive is integrated with iRODS</a:t>
            </a:r>
          </a:p>
          <a:p>
            <a:pPr lvl="1">
              <a:spcAft>
                <a:spcPts val="0"/>
              </a:spcAft>
              <a:buClr>
                <a:srgbClr val="ED6B06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iRODS maintains the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‘source of truth’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metadata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records</a:t>
            </a:r>
          </a:p>
          <a:p>
            <a:pPr lvl="1">
              <a:spcAft>
                <a:spcPts val="0"/>
              </a:spcAft>
              <a:buClr>
                <a:srgbClr val="ED6B06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iRODS serves as point of integration to ensure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consistent user experiences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between Research Drive users           , iRODS command-line users          , and institutional data steward</a:t>
            </a:r>
          </a:p>
          <a:p>
            <a:pPr>
              <a:spcAft>
                <a:spcPts val="0"/>
              </a:spcAft>
              <a:buClr>
                <a:srgbClr val="ED6B06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‘Archival’ and ‘Publication’ workflows codified in Apache Airflow, working in unison with iRODS rule engine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272177"/>
            <a:ext cx="11149188" cy="600744"/>
          </a:xfrm>
        </p:spPr>
        <p:txBody>
          <a:bodyPr/>
          <a:lstStyle/>
          <a:p>
            <a:r>
              <a:rPr lang="nl-NL" dirty="0" smtClean="0"/>
              <a:t>SURF Research Drive &amp; iRODS – </a:t>
            </a:r>
            <a:r>
              <a:rPr lang="nl-NL" dirty="0" err="1" smtClean="0"/>
              <a:t>combining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best of </a:t>
            </a:r>
            <a:r>
              <a:rPr lang="nl-NL" dirty="0" err="1" smtClean="0"/>
              <a:t>both</a:t>
            </a:r>
            <a:endParaRPr lang="en-US" sz="1800" dirty="0"/>
          </a:p>
        </p:txBody>
      </p:sp>
      <p:grpSp>
        <p:nvGrpSpPr>
          <p:cNvPr id="3" name="Group 2"/>
          <p:cNvGrpSpPr/>
          <p:nvPr/>
        </p:nvGrpSpPr>
        <p:grpSpPr>
          <a:xfrm>
            <a:off x="1132015" y="5388140"/>
            <a:ext cx="9077062" cy="923330"/>
            <a:chOff x="744389" y="5388140"/>
            <a:chExt cx="9077062" cy="92333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4389" y="5571806"/>
              <a:ext cx="1204167" cy="51597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4" descr="Image result for irods logo"/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6314" y="5641478"/>
              <a:ext cx="1784082" cy="393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230344" y="5388140"/>
              <a:ext cx="524182" cy="9233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6000" cap="all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&amp;</a:t>
              </a:r>
              <a:endParaRPr lang="nl-NL" sz="6000" cap="all" dirty="0" err="1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02339" y="5468674"/>
              <a:ext cx="4719112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4800" cap="all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= happy (               )</a:t>
              </a:r>
              <a:endParaRPr lang="nl-NL" sz="4800" cap="all" dirty="0" err="1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9" name="Picture 8" descr="Related image"/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7636" y="5681036"/>
              <a:ext cx="533130" cy="5899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12137" y="5406217"/>
              <a:ext cx="537246" cy="63766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950755" y="5632909"/>
              <a:ext cx="466010" cy="606265"/>
            </a:xfrm>
            <a:prstGeom prst="rect">
              <a:avLst/>
            </a:prstGeom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8993" y="3578530"/>
            <a:ext cx="391705" cy="464921"/>
          </a:xfrm>
          <a:prstGeom prst="rect">
            <a:avLst/>
          </a:prstGeom>
        </p:spPr>
      </p:pic>
      <p:pic>
        <p:nvPicPr>
          <p:cNvPr id="16" name="Picture 15" descr="Related image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821" y="3578531"/>
            <a:ext cx="420124" cy="46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43067" y="3533569"/>
            <a:ext cx="385671" cy="50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695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Stefan</a:t>
            </a:r>
          </a:p>
          <a:p>
            <a:r>
              <a:rPr lang="en-US" dirty="0" smtClean="0"/>
              <a:t>Tom</a:t>
            </a:r>
          </a:p>
          <a:p>
            <a:r>
              <a:rPr lang="en-US" dirty="0" err="1" smtClean="0"/>
              <a:t>Wybrand</a:t>
            </a:r>
            <a:endParaRPr lang="en-US" dirty="0" smtClean="0"/>
          </a:p>
          <a:p>
            <a:r>
              <a:rPr lang="en-US" dirty="0" smtClean="0"/>
              <a:t>Jean-Marie</a:t>
            </a:r>
          </a:p>
          <a:p>
            <a:r>
              <a:rPr lang="en-US" dirty="0" err="1" smtClean="0"/>
              <a:t>Thirsa</a:t>
            </a:r>
            <a:endParaRPr lang="en-US" dirty="0" smtClean="0"/>
          </a:p>
          <a:p>
            <a:r>
              <a:rPr lang="en-US" dirty="0" err="1" smtClean="0"/>
              <a:t>Tasneem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3294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68" y="-437103"/>
            <a:ext cx="12192000" cy="7295103"/>
          </a:xfrm>
        </p:spPr>
      </p:pic>
    </p:spTree>
    <p:extLst>
      <p:ext uri="{BB962C8B-B14F-4D97-AF65-F5344CB8AC3E}">
        <p14:creationId xmlns:p14="http://schemas.microsoft.com/office/powerpoint/2010/main" val="3268921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Drive Recap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Research Drive attracted a lot of attention from universities and other higher education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3</a:t>
            </a:fld>
            <a:endParaRPr lang="nl-NL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572" y="1779358"/>
            <a:ext cx="5868237" cy="39141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084" y="3953482"/>
            <a:ext cx="3811936" cy="253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83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498" y="2084641"/>
            <a:ext cx="3557833" cy="20409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C96B45-AFB6-5E40-A60E-8C877A94A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Drive Recap</a:t>
            </a:r>
            <a:endParaRPr lang="en-GB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548DB0-9C7E-4C4F-8471-604C0D034962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F294B7-CDB2-B74B-A3B0-03F22676A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4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8127941" y="1747689"/>
            <a:ext cx="664028" cy="3483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tangle 8"/>
          <p:cNvSpPr/>
          <p:nvPr/>
        </p:nvSpPr>
        <p:spPr>
          <a:xfrm rot="16200000">
            <a:off x="122086" y="2769385"/>
            <a:ext cx="1371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dirty="0" smtClean="0"/>
              <a:t>Data citations </a:t>
            </a:r>
            <a:endParaRPr lang="nl-NL" sz="1600" dirty="0"/>
          </a:p>
        </p:txBody>
      </p:sp>
      <p:sp>
        <p:nvSpPr>
          <p:cNvPr id="10" name="Rectangle 9"/>
          <p:cNvSpPr/>
          <p:nvPr/>
        </p:nvSpPr>
        <p:spPr>
          <a:xfrm>
            <a:off x="2358599" y="4261130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dirty="0" smtClean="0"/>
              <a:t>Year</a:t>
            </a:r>
            <a:endParaRPr lang="nl-NL" sz="1600" dirty="0"/>
          </a:p>
        </p:txBody>
      </p:sp>
      <p:sp>
        <p:nvSpPr>
          <p:cNvPr id="15" name="Rectangle 14"/>
          <p:cNvSpPr/>
          <p:nvPr/>
        </p:nvSpPr>
        <p:spPr>
          <a:xfrm>
            <a:off x="1554472" y="1921860"/>
            <a:ext cx="258828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Calibri" panose="020F0502020204030204" pitchFamily="34" charset="0"/>
              </a:rPr>
              <a:t>‘The </a:t>
            </a:r>
            <a:r>
              <a:rPr lang="en-US" sz="1100" b="1" dirty="0">
                <a:latin typeface="Calibri" panose="020F0502020204030204" pitchFamily="34" charset="0"/>
              </a:rPr>
              <a:t>hockey stick graph indicates the exponential growth of datasets that are being made available</a:t>
            </a:r>
            <a:r>
              <a:rPr lang="en-US" sz="1100" b="1" dirty="0" smtClean="0">
                <a:latin typeface="Calibri" panose="020F0502020204030204" pitchFamily="34" charset="0"/>
              </a:rPr>
              <a:t>.’ </a:t>
            </a:r>
            <a:r>
              <a:rPr lang="nl-NL" sz="1100" i="1" dirty="0"/>
              <a:t>The State of Open Data 2018</a:t>
            </a:r>
            <a:r>
              <a:rPr lang="nl-NL" sz="1100" dirty="0"/>
              <a:t>, Digital Science Report</a:t>
            </a:r>
          </a:p>
          <a:p>
            <a:endParaRPr lang="nl-NL" sz="1100" b="1" dirty="0"/>
          </a:p>
        </p:txBody>
      </p:sp>
      <p:sp>
        <p:nvSpPr>
          <p:cNvPr id="6" name="Rectangle 5"/>
          <p:cNvSpPr/>
          <p:nvPr/>
        </p:nvSpPr>
        <p:spPr>
          <a:xfrm>
            <a:off x="1987407" y="1399811"/>
            <a:ext cx="14384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i="1" dirty="0" smtClean="0"/>
              <a:t>Lots of data</a:t>
            </a:r>
            <a:endParaRPr lang="nl-NL" sz="2000" b="1" i="1" dirty="0"/>
          </a:p>
        </p:txBody>
      </p:sp>
      <p:sp>
        <p:nvSpPr>
          <p:cNvPr id="13" name="Rectangle 12"/>
          <p:cNvSpPr/>
          <p:nvPr/>
        </p:nvSpPr>
        <p:spPr>
          <a:xfrm>
            <a:off x="6222684" y="1399811"/>
            <a:ext cx="37357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i="1" dirty="0" smtClean="0"/>
              <a:t>Lots of attention, lots of ambition</a:t>
            </a:r>
            <a:endParaRPr lang="nl-NL" sz="2000" b="1" i="1" dirty="0"/>
          </a:p>
        </p:txBody>
      </p:sp>
      <p:sp>
        <p:nvSpPr>
          <p:cNvPr id="8" name="Freeform 7"/>
          <p:cNvSpPr/>
          <p:nvPr/>
        </p:nvSpPr>
        <p:spPr>
          <a:xfrm>
            <a:off x="1620078" y="1928191"/>
            <a:ext cx="3279913" cy="1997766"/>
          </a:xfrm>
          <a:custGeom>
            <a:avLst/>
            <a:gdLst>
              <a:gd name="connsiteX0" fmla="*/ 0 w 3279913"/>
              <a:gd name="connsiteY0" fmla="*/ 1997766 h 1997766"/>
              <a:gd name="connsiteX1" fmla="*/ 3279913 w 3279913"/>
              <a:gd name="connsiteY1" fmla="*/ 0 h 199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79913" h="1997766">
                <a:moveTo>
                  <a:pt x="0" y="1997766"/>
                </a:moveTo>
                <a:cubicBezTo>
                  <a:pt x="1348408" y="1229139"/>
                  <a:pt x="2696817" y="460513"/>
                  <a:pt x="3279913" y="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Freeform 15"/>
          <p:cNvSpPr/>
          <p:nvPr/>
        </p:nvSpPr>
        <p:spPr>
          <a:xfrm>
            <a:off x="1639957" y="1769165"/>
            <a:ext cx="3240156" cy="2156791"/>
          </a:xfrm>
          <a:custGeom>
            <a:avLst/>
            <a:gdLst>
              <a:gd name="connsiteX0" fmla="*/ 0 w 3240156"/>
              <a:gd name="connsiteY0" fmla="*/ 2156791 h 2156791"/>
              <a:gd name="connsiteX1" fmla="*/ 745434 w 3240156"/>
              <a:gd name="connsiteY1" fmla="*/ 2097156 h 2156791"/>
              <a:gd name="connsiteX2" fmla="*/ 1451113 w 3240156"/>
              <a:gd name="connsiteY2" fmla="*/ 1888435 h 2156791"/>
              <a:gd name="connsiteX3" fmla="*/ 2126973 w 3240156"/>
              <a:gd name="connsiteY3" fmla="*/ 1421296 h 2156791"/>
              <a:gd name="connsiteX4" fmla="*/ 2852530 w 3240156"/>
              <a:gd name="connsiteY4" fmla="*/ 616226 h 2156791"/>
              <a:gd name="connsiteX5" fmla="*/ 3240156 w 3240156"/>
              <a:gd name="connsiteY5" fmla="*/ 0 h 2156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0156" h="2156791">
                <a:moveTo>
                  <a:pt x="0" y="2156791"/>
                </a:moveTo>
                <a:cubicBezTo>
                  <a:pt x="251791" y="2149336"/>
                  <a:pt x="503582" y="2141882"/>
                  <a:pt x="745434" y="2097156"/>
                </a:cubicBezTo>
                <a:cubicBezTo>
                  <a:pt x="987286" y="2052430"/>
                  <a:pt x="1220857" y="2001078"/>
                  <a:pt x="1451113" y="1888435"/>
                </a:cubicBezTo>
                <a:cubicBezTo>
                  <a:pt x="1681370" y="1775792"/>
                  <a:pt x="1893404" y="1633331"/>
                  <a:pt x="2126973" y="1421296"/>
                </a:cubicBezTo>
                <a:cubicBezTo>
                  <a:pt x="2360543" y="1209261"/>
                  <a:pt x="2667000" y="853109"/>
                  <a:pt x="2852530" y="616226"/>
                </a:cubicBezTo>
                <a:cubicBezTo>
                  <a:pt x="3038061" y="379343"/>
                  <a:pt x="3139108" y="189671"/>
                  <a:pt x="3240156" y="0"/>
                </a:cubicBezTo>
              </a:path>
            </a:pathLst>
          </a:custGeom>
          <a:noFill/>
          <a:ln w="38100">
            <a:solidFill>
              <a:schemeClr val="accent1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Picture 6" descr="Bestand:FAIR data princip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091" y="2307366"/>
            <a:ext cx="2381979" cy="809873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s://www.cit-ec.de/sites/default/files/styles/image_small_landscape__scale_crop_220x147_/public/wordcloud2_0.jpg?itok=7iffTJGN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317" y="2443910"/>
            <a:ext cx="2666876" cy="178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5693331" y="4772217"/>
            <a:ext cx="3681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</a:rPr>
              <a:t>The FAIR Principles and Open Science are on the agenda of university boards, funders and the government.</a:t>
            </a:r>
          </a:p>
          <a:p>
            <a:endParaRPr lang="en-US" sz="1600" dirty="0" smtClean="0">
              <a:latin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12650" y="4772217"/>
            <a:ext cx="41873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</a:rPr>
              <a:t>Research becomes more data-intensive and more interdisciplinary – and researchers need the right tools to do their job (in a way that complies with their institute’s policies &amp; guidelines)</a:t>
            </a:r>
            <a:endParaRPr lang="en-US" sz="16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6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498" y="2084641"/>
            <a:ext cx="3557833" cy="20409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C96B45-AFB6-5E40-A60E-8C877A94A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Drive Recap</a:t>
            </a:r>
            <a:endParaRPr lang="en-GB" i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548DB0-9C7E-4C4F-8471-604C0D034962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F294B7-CDB2-B74B-A3B0-03F22676A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5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8127941" y="1747689"/>
            <a:ext cx="664028" cy="3483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tangle 8"/>
          <p:cNvSpPr/>
          <p:nvPr/>
        </p:nvSpPr>
        <p:spPr>
          <a:xfrm rot="16200000">
            <a:off x="122086" y="2769385"/>
            <a:ext cx="1371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dirty="0" smtClean="0"/>
              <a:t>Data citations </a:t>
            </a:r>
            <a:endParaRPr lang="nl-NL" sz="1600" dirty="0"/>
          </a:p>
        </p:txBody>
      </p:sp>
      <p:sp>
        <p:nvSpPr>
          <p:cNvPr id="10" name="Rectangle 9"/>
          <p:cNvSpPr/>
          <p:nvPr/>
        </p:nvSpPr>
        <p:spPr>
          <a:xfrm>
            <a:off x="2358599" y="4261130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dirty="0" smtClean="0"/>
              <a:t>Year</a:t>
            </a:r>
            <a:endParaRPr lang="nl-NL" sz="1600" dirty="0"/>
          </a:p>
        </p:txBody>
      </p:sp>
      <p:sp>
        <p:nvSpPr>
          <p:cNvPr id="15" name="Rectangle 14"/>
          <p:cNvSpPr/>
          <p:nvPr/>
        </p:nvSpPr>
        <p:spPr>
          <a:xfrm>
            <a:off x="1554472" y="1921860"/>
            <a:ext cx="258828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Calibri" panose="020F0502020204030204" pitchFamily="34" charset="0"/>
              </a:rPr>
              <a:t>‘The </a:t>
            </a:r>
            <a:r>
              <a:rPr lang="en-US" sz="1100" b="1" dirty="0">
                <a:latin typeface="Calibri" panose="020F0502020204030204" pitchFamily="34" charset="0"/>
              </a:rPr>
              <a:t>hockey stick graph indicates the exponential growth of datasets that are being made available</a:t>
            </a:r>
            <a:r>
              <a:rPr lang="en-US" sz="1100" b="1" dirty="0" smtClean="0">
                <a:latin typeface="Calibri" panose="020F0502020204030204" pitchFamily="34" charset="0"/>
              </a:rPr>
              <a:t>.’ </a:t>
            </a:r>
            <a:r>
              <a:rPr lang="nl-NL" sz="1100" i="1" dirty="0"/>
              <a:t>The State of Open Data 2018</a:t>
            </a:r>
            <a:r>
              <a:rPr lang="nl-NL" sz="1100" dirty="0"/>
              <a:t>, Digital Science Report</a:t>
            </a:r>
          </a:p>
          <a:p>
            <a:endParaRPr lang="nl-NL" sz="1100" b="1" dirty="0"/>
          </a:p>
        </p:txBody>
      </p:sp>
      <p:sp>
        <p:nvSpPr>
          <p:cNvPr id="6" name="Rectangle 5"/>
          <p:cNvSpPr/>
          <p:nvPr/>
        </p:nvSpPr>
        <p:spPr>
          <a:xfrm>
            <a:off x="1987407" y="1399811"/>
            <a:ext cx="14384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i="1" dirty="0" smtClean="0"/>
              <a:t>Lots of data</a:t>
            </a:r>
            <a:endParaRPr lang="nl-NL" sz="2000" b="1" i="1" dirty="0"/>
          </a:p>
        </p:txBody>
      </p:sp>
      <p:sp>
        <p:nvSpPr>
          <p:cNvPr id="13" name="Rectangle 12"/>
          <p:cNvSpPr/>
          <p:nvPr/>
        </p:nvSpPr>
        <p:spPr>
          <a:xfrm>
            <a:off x="6222684" y="1399811"/>
            <a:ext cx="37357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i="1" dirty="0" smtClean="0"/>
              <a:t>Lots of attention, lots of ambition</a:t>
            </a:r>
            <a:endParaRPr lang="nl-NL" sz="2000" b="1" i="1" dirty="0"/>
          </a:p>
        </p:txBody>
      </p:sp>
      <p:sp>
        <p:nvSpPr>
          <p:cNvPr id="8" name="Freeform 7"/>
          <p:cNvSpPr/>
          <p:nvPr/>
        </p:nvSpPr>
        <p:spPr>
          <a:xfrm>
            <a:off x="1620078" y="1928191"/>
            <a:ext cx="3279913" cy="1997766"/>
          </a:xfrm>
          <a:custGeom>
            <a:avLst/>
            <a:gdLst>
              <a:gd name="connsiteX0" fmla="*/ 0 w 3279913"/>
              <a:gd name="connsiteY0" fmla="*/ 1997766 h 1997766"/>
              <a:gd name="connsiteX1" fmla="*/ 3279913 w 3279913"/>
              <a:gd name="connsiteY1" fmla="*/ 0 h 199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79913" h="1997766">
                <a:moveTo>
                  <a:pt x="0" y="1997766"/>
                </a:moveTo>
                <a:cubicBezTo>
                  <a:pt x="1348408" y="1229139"/>
                  <a:pt x="2696817" y="460513"/>
                  <a:pt x="3279913" y="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Freeform 15"/>
          <p:cNvSpPr/>
          <p:nvPr/>
        </p:nvSpPr>
        <p:spPr>
          <a:xfrm>
            <a:off x="1639957" y="1769165"/>
            <a:ext cx="3240156" cy="2156791"/>
          </a:xfrm>
          <a:custGeom>
            <a:avLst/>
            <a:gdLst>
              <a:gd name="connsiteX0" fmla="*/ 0 w 3240156"/>
              <a:gd name="connsiteY0" fmla="*/ 2156791 h 2156791"/>
              <a:gd name="connsiteX1" fmla="*/ 745434 w 3240156"/>
              <a:gd name="connsiteY1" fmla="*/ 2097156 h 2156791"/>
              <a:gd name="connsiteX2" fmla="*/ 1451113 w 3240156"/>
              <a:gd name="connsiteY2" fmla="*/ 1888435 h 2156791"/>
              <a:gd name="connsiteX3" fmla="*/ 2126973 w 3240156"/>
              <a:gd name="connsiteY3" fmla="*/ 1421296 h 2156791"/>
              <a:gd name="connsiteX4" fmla="*/ 2852530 w 3240156"/>
              <a:gd name="connsiteY4" fmla="*/ 616226 h 2156791"/>
              <a:gd name="connsiteX5" fmla="*/ 3240156 w 3240156"/>
              <a:gd name="connsiteY5" fmla="*/ 0 h 2156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0156" h="2156791">
                <a:moveTo>
                  <a:pt x="0" y="2156791"/>
                </a:moveTo>
                <a:cubicBezTo>
                  <a:pt x="251791" y="2149336"/>
                  <a:pt x="503582" y="2141882"/>
                  <a:pt x="745434" y="2097156"/>
                </a:cubicBezTo>
                <a:cubicBezTo>
                  <a:pt x="987286" y="2052430"/>
                  <a:pt x="1220857" y="2001078"/>
                  <a:pt x="1451113" y="1888435"/>
                </a:cubicBezTo>
                <a:cubicBezTo>
                  <a:pt x="1681370" y="1775792"/>
                  <a:pt x="1893404" y="1633331"/>
                  <a:pt x="2126973" y="1421296"/>
                </a:cubicBezTo>
                <a:cubicBezTo>
                  <a:pt x="2360543" y="1209261"/>
                  <a:pt x="2667000" y="853109"/>
                  <a:pt x="2852530" y="616226"/>
                </a:cubicBezTo>
                <a:cubicBezTo>
                  <a:pt x="3038061" y="379343"/>
                  <a:pt x="3139108" y="189671"/>
                  <a:pt x="3240156" y="0"/>
                </a:cubicBezTo>
              </a:path>
            </a:pathLst>
          </a:custGeom>
          <a:noFill/>
          <a:ln w="38100">
            <a:solidFill>
              <a:schemeClr val="accent1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tangle 16"/>
          <p:cNvSpPr/>
          <p:nvPr/>
        </p:nvSpPr>
        <p:spPr>
          <a:xfrm>
            <a:off x="5693331" y="4772217"/>
            <a:ext cx="3681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</a:rPr>
              <a:t>The FAIR Principles and Open Science are on the agenda of university boards, funders and the government.</a:t>
            </a:r>
          </a:p>
          <a:p>
            <a:endParaRPr lang="en-US" sz="1600" dirty="0" smtClean="0">
              <a:latin typeface="Calibri" panose="020F0502020204030204" pitchFamily="34" charset="0"/>
            </a:endParaRPr>
          </a:p>
        </p:txBody>
      </p:sp>
      <p:pic>
        <p:nvPicPr>
          <p:cNvPr id="18" name="Picture 6" descr="Bestand:FAIR data princip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091" y="2307366"/>
            <a:ext cx="2381979" cy="809873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s://www.cit-ec.de/sites/default/files/styles/image_small_landscape__scale_crop_220x147_/public/wordcloud2_0.jpg?itok=7iffTJGN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317" y="2443910"/>
            <a:ext cx="2666876" cy="178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712650" y="4772217"/>
            <a:ext cx="41873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</a:rPr>
              <a:t>Research becomes more data-intensive and more interdisciplinary – and researchers need the right tools to do their job (in a way that complies with their institute’s policies &amp; guidelines)</a:t>
            </a:r>
            <a:endParaRPr lang="en-US" sz="1600" dirty="0" smtClean="0">
              <a:latin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39292" y="2696165"/>
            <a:ext cx="8046418" cy="186604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144000" rIns="144000" bIns="18000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This means universities and faculties experience a sense of urgency – both top-down and bottom-up – to offer better support for RDM on all levels (policies, support, technology,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</a:rPr>
              <a:t>Whole data life-cycle is relevant, but long-term archival and publication of data are often seen as a priority.</a:t>
            </a:r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94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Drive Recap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Sync-and-Share Service with focus on the needs of </a:t>
            </a:r>
            <a:br>
              <a:rPr lang="en-US" dirty="0" smtClean="0"/>
            </a:br>
            <a:r>
              <a:rPr lang="en-US" dirty="0" smtClean="0"/>
              <a:t>the research community</a:t>
            </a:r>
          </a:p>
          <a:p>
            <a:pPr lvl="1"/>
            <a:r>
              <a:rPr lang="en-US" dirty="0" err="1" smtClean="0"/>
              <a:t>Owncloud</a:t>
            </a:r>
            <a:r>
              <a:rPr lang="en-US" dirty="0" smtClean="0"/>
              <a:t>-based</a:t>
            </a:r>
          </a:p>
          <a:p>
            <a:pPr lvl="1"/>
            <a:r>
              <a:rPr lang="en-US" dirty="0" smtClean="0"/>
              <a:t>Features</a:t>
            </a:r>
          </a:p>
          <a:p>
            <a:pPr lvl="2"/>
            <a:r>
              <a:rPr lang="en-US" dirty="0" smtClean="0"/>
              <a:t>Your own branding</a:t>
            </a:r>
          </a:p>
          <a:p>
            <a:pPr lvl="2"/>
            <a:r>
              <a:rPr lang="en-US" dirty="0" smtClean="0"/>
              <a:t>Sharing outside of the </a:t>
            </a:r>
            <a:r>
              <a:rPr lang="en-US" dirty="0" err="1" smtClean="0"/>
              <a:t>organisation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Multiple AUTHN methods</a:t>
            </a:r>
          </a:p>
          <a:p>
            <a:pPr lvl="2"/>
            <a:r>
              <a:rPr lang="en-US" dirty="0" smtClean="0"/>
              <a:t>Integration with external storage systems</a:t>
            </a:r>
          </a:p>
          <a:p>
            <a:pPr lvl="2"/>
            <a:r>
              <a:rPr lang="en-US" dirty="0" smtClean="0"/>
              <a:t>Functional accounts supporting data stewardship</a:t>
            </a:r>
          </a:p>
          <a:p>
            <a:pPr lvl="2"/>
            <a:r>
              <a:rPr lang="en-US" dirty="0" smtClean="0"/>
              <a:t>Quota as large as you can afford</a:t>
            </a:r>
          </a:p>
          <a:p>
            <a:pPr lvl="2"/>
            <a:r>
              <a:rPr lang="en-US" dirty="0" smtClean="0"/>
              <a:t>Collaborative editing</a:t>
            </a:r>
          </a:p>
          <a:p>
            <a:pPr lvl="2"/>
            <a:r>
              <a:rPr lang="en-US" dirty="0" err="1" smtClean="0"/>
              <a:t>Jupyter</a:t>
            </a:r>
            <a:endParaRPr lang="en-US" dirty="0" smtClean="0"/>
          </a:p>
          <a:p>
            <a:pPr lvl="2"/>
            <a:r>
              <a:rPr lang="en-US" dirty="0" smtClean="0"/>
              <a:t>Pay per TB and not per user</a:t>
            </a:r>
          </a:p>
          <a:p>
            <a:r>
              <a:rPr lang="en-US" dirty="0" smtClean="0"/>
              <a:t>More details, see last years talk</a:t>
            </a:r>
            <a:r>
              <a:rPr lang="en-US" dirty="0"/>
              <a:t>: </a:t>
            </a:r>
            <a:r>
              <a:rPr lang="en-US" dirty="0" smtClean="0">
                <a:hlinkClick r:id="rId2"/>
              </a:rPr>
              <a:t>https://tinyurl.com/rtvpvhe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6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5396" y="170534"/>
            <a:ext cx="5578883" cy="46828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827" y="3588408"/>
            <a:ext cx="4085998" cy="300456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3125037" y="2140299"/>
            <a:ext cx="2481943" cy="61294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04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Branded instances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7</a:t>
            </a:fld>
            <a:endParaRPr lang="nl-NL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16" y="819203"/>
            <a:ext cx="2450593" cy="24166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811" y="2746554"/>
            <a:ext cx="2445560" cy="24116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125" y="788709"/>
            <a:ext cx="2445560" cy="24116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240" y="4181304"/>
            <a:ext cx="2445560" cy="24116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640" y="628327"/>
            <a:ext cx="2475627" cy="22652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967" y="2267000"/>
            <a:ext cx="2456493" cy="224777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544" y="321559"/>
            <a:ext cx="2457041" cy="224827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" y="2649818"/>
            <a:ext cx="2447580" cy="223961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401" y="2267000"/>
            <a:ext cx="2444954" cy="223721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691" y="2598348"/>
            <a:ext cx="2436678" cy="2229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302" y="4366085"/>
            <a:ext cx="2450563" cy="224234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780" y="4702730"/>
            <a:ext cx="2447597" cy="223963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91" y="4468289"/>
            <a:ext cx="2442568" cy="223502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289" y="4619034"/>
            <a:ext cx="2455017" cy="242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0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Drive Roles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97" y="898050"/>
            <a:ext cx="8974163" cy="4456846"/>
          </a:xfrm>
        </p:spPr>
        <p:txBody>
          <a:bodyPr/>
          <a:lstStyle/>
          <a:p>
            <a:r>
              <a:rPr lang="en-US" dirty="0" smtClean="0"/>
              <a:t>University purchases an amount of storage capacity (cake)</a:t>
            </a:r>
          </a:p>
          <a:p>
            <a:r>
              <a:rPr lang="en-US" dirty="0" smtClean="0"/>
              <a:t>Hands out parts (piece) of it to faculties</a:t>
            </a:r>
          </a:p>
          <a:p>
            <a:r>
              <a:rPr lang="en-US" dirty="0" smtClean="0"/>
              <a:t>Faculties hand out parts of their  amount of</a:t>
            </a:r>
            <a:br>
              <a:rPr lang="en-US" dirty="0" smtClean="0"/>
            </a:br>
            <a:r>
              <a:rPr lang="en-US" dirty="0" smtClean="0"/>
              <a:t>storage to people responsible for project data</a:t>
            </a:r>
          </a:p>
          <a:p>
            <a:r>
              <a:rPr lang="en-US" dirty="0" smtClean="0"/>
              <a:t>Different roles and capabilities are needed</a:t>
            </a:r>
          </a:p>
          <a:p>
            <a:r>
              <a:rPr lang="en-US" dirty="0" smtClean="0"/>
              <a:t>Supports internal billing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8</a:t>
            </a:fld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41" y="3521350"/>
            <a:ext cx="968060" cy="10630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244" y="1165234"/>
            <a:ext cx="3472436" cy="18297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786" y="3402244"/>
            <a:ext cx="1812666" cy="10776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016" y="1657526"/>
            <a:ext cx="1100535" cy="13113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796" y="5462041"/>
            <a:ext cx="676275" cy="7905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073" y="3619064"/>
            <a:ext cx="940495" cy="7706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899" y="3655505"/>
            <a:ext cx="940495" cy="7706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897" y="5484679"/>
            <a:ext cx="676275" cy="7905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54" y="5403562"/>
            <a:ext cx="676275" cy="7905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890" y="5415265"/>
            <a:ext cx="676275" cy="790575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>
            <a:off x="4278732" y="2968836"/>
            <a:ext cx="1911053" cy="112359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567920" y="3086598"/>
            <a:ext cx="100300" cy="6312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181140" y="4389694"/>
            <a:ext cx="1107933" cy="10255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2"/>
            <a:endCxn id="13" idx="0"/>
          </p:cNvCxnSpPr>
          <p:nvPr/>
        </p:nvCxnSpPr>
        <p:spPr>
          <a:xfrm>
            <a:off x="3759321" y="4389694"/>
            <a:ext cx="228714" cy="109498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840317" y="4440964"/>
            <a:ext cx="228714" cy="109498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138576" y="4479877"/>
            <a:ext cx="1544028" cy="110606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991" y="5401672"/>
            <a:ext cx="654084" cy="85094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4142" y="5424310"/>
            <a:ext cx="654084" cy="85094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8936" y="5385080"/>
            <a:ext cx="654084" cy="85094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9010" y="5373377"/>
            <a:ext cx="654084" cy="8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5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Dashboard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9</a:t>
            </a:fld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62" y="965941"/>
            <a:ext cx="10058400" cy="532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58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  <p:tag name="JUTAG_EINDMACROS_PRESERVEGUIDES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NL) SURF.potx" id="{91434DC0-B7A8-4BB9-AC9D-067788DB1C8E}" vid="{BDB0DA89-3578-4570-BCDA-D29372229F7B}"/>
    </a:ext>
  </a:extLst>
</a:theme>
</file>

<file path=ppt/theme/theme2.xml><?xml version="1.0" encoding="utf-8"?>
<a:theme xmlns:a="http://schemas.openxmlformats.org/drawingml/2006/main" name="Kantoor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Notes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Handout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7993</TotalTime>
  <Words>715</Words>
  <Application>Microsoft Office PowerPoint</Application>
  <PresentationFormat>Widescreen</PresentationFormat>
  <Paragraphs>137</Paragraphs>
  <Slides>23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SURF</vt:lpstr>
      <vt:lpstr>think-cell Slide</vt:lpstr>
      <vt:lpstr>PowerPoint Presentation</vt:lpstr>
      <vt:lpstr>Research Drive Recap</vt:lpstr>
      <vt:lpstr>Research Drive Recap</vt:lpstr>
      <vt:lpstr>Research Drive Recap</vt:lpstr>
      <vt:lpstr>Research Drive Recap</vt:lpstr>
      <vt:lpstr>Research Drive Recap</vt:lpstr>
      <vt:lpstr>Branded instances</vt:lpstr>
      <vt:lpstr>Research Drive Roles</vt:lpstr>
      <vt:lpstr>Dashboard</vt:lpstr>
      <vt:lpstr>Moving up higher in the stack</vt:lpstr>
      <vt:lpstr>iRODS</vt:lpstr>
      <vt:lpstr>An RDM framework that addresses the needs of all actors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iRODS and Owncloud are integrated</vt:lpstr>
      <vt:lpstr>iRODs</vt:lpstr>
      <vt:lpstr>SURF Research Drive &amp; iRODS – combining the best of both</vt:lpstr>
      <vt:lpstr>Acknowledgements</vt:lpstr>
      <vt:lpstr>PowerPoint Presentation</vt:lpstr>
    </vt:vector>
  </TitlesOfParts>
  <Manager/>
  <Company>SURF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van de presentatie</dc:title>
  <dc:subject/>
  <dc:creator>SURF</dc:creator>
  <cp:keywords/>
  <dc:description>Sjabloonversie 2.1 - 9 november 2018</dc:description>
  <cp:lastModifiedBy>ron</cp:lastModifiedBy>
  <cp:revision>482</cp:revision>
  <dcterms:created xsi:type="dcterms:W3CDTF">2017-08-30T16:21:34Z</dcterms:created>
  <dcterms:modified xsi:type="dcterms:W3CDTF">2020-01-28T08:54:23Z</dcterms:modified>
  <cp:category/>
</cp:coreProperties>
</file>