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9931400" cy="67945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4"/>
    <a:srgbClr val="F0F0F0"/>
    <a:srgbClr val="AEAEAE"/>
    <a:srgbClr val="FBFBFB"/>
    <a:srgbClr val="7D7D7D"/>
    <a:srgbClr val="848484"/>
    <a:srgbClr val="6D6D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68" y="1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7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048635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6100" y="0"/>
            <a:ext cx="43037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63208-2BA9-4C66-9413-870D47B3717B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1048636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3188"/>
            <a:ext cx="43037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048637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6100" y="6453188"/>
            <a:ext cx="43037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AE636-E816-43DC-B2A2-A3C455B4C3F4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048629" name="Datumsplatzhalter 2"/>
          <p:cNvSpPr>
            <a:spLocks noGrp="1"/>
          </p:cNvSpPr>
          <p:nvPr>
            <p:ph type="dt" idx="1"/>
          </p:nvPr>
        </p:nvSpPr>
        <p:spPr>
          <a:xfrm>
            <a:off x="5626070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9C74E-11F6-4698-B1FB-F111E086F0EA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1048630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1048631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3140" y="3227388"/>
            <a:ext cx="7945120" cy="3057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48632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3203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048633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6070" y="6453203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228EF-C83F-4CCC-9B8D-E7B0DD457432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Folienbildplatzhalter 9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25" name="Notizenplatzhalt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Folienbildplatzhalter 9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5" name="Notizenplatzhalt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Grafik 7"/>
          <p:cNvPicPr>
            <a:picLocks noChangeAspect="1"/>
          </p:cNvPicPr>
          <p:nvPr userDrawn="1"/>
        </p:nvPicPr>
        <p:blipFill rotWithShape="1">
          <a:blip r:embed="rId2"/>
          <a:srcRect t="46760" b="4820"/>
          <a:stretch>
            <a:fillRect/>
          </a:stretch>
        </p:blipFill>
        <p:spPr>
          <a:xfrm>
            <a:off x="35496" y="3501008"/>
            <a:ext cx="9073008" cy="2952328"/>
          </a:xfrm>
          <a:prstGeom prst="rect">
            <a:avLst/>
          </a:prstGeom>
        </p:spPr>
      </p:pic>
      <p:pic>
        <p:nvPicPr>
          <p:cNvPr id="2097157" name="Picture 9" descr="II_rahmen_neu_tit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88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12311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800" dirty="0" smtClean="0"/>
              <a:t>KIT – The Research </a:t>
            </a:r>
            <a:r>
              <a:rPr lang="en-US" sz="800" smtClean="0"/>
              <a:t>University in </a:t>
            </a:r>
            <a:r>
              <a:rPr lang="en-US" sz="800" dirty="0" smtClean="0"/>
              <a:t>the Helmholtz Association</a:t>
            </a:r>
            <a:endParaRPr lang="en-US" sz="800" dirty="0"/>
          </a:p>
        </p:txBody>
      </p:sp>
      <p:sp>
        <p:nvSpPr>
          <p:cNvPr id="1048589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537075" cy="152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000" dirty="0" smtClean="0">
                <a:solidFill>
                  <a:schemeClr val="bg1"/>
                </a:solidFill>
              </a:rPr>
              <a:t>Steinbuch </a:t>
            </a:r>
            <a:r>
              <a:rPr lang="de-DE" sz="1000" dirty="0" err="1" smtClean="0">
                <a:solidFill>
                  <a:schemeClr val="bg1"/>
                </a:solidFill>
              </a:rPr>
              <a:t>Centre</a:t>
            </a:r>
            <a:r>
              <a:rPr lang="de-DE" sz="1000" dirty="0" smtClean="0">
                <a:solidFill>
                  <a:schemeClr val="bg1"/>
                </a:solidFill>
              </a:rPr>
              <a:t> </a:t>
            </a:r>
            <a:r>
              <a:rPr lang="de-DE" sz="1000" dirty="0" err="1" smtClean="0">
                <a:solidFill>
                  <a:schemeClr val="bg1"/>
                </a:solidFill>
              </a:rPr>
              <a:t>for</a:t>
            </a:r>
            <a:r>
              <a:rPr lang="de-DE" sz="1000" dirty="0" smtClean="0">
                <a:solidFill>
                  <a:schemeClr val="bg1"/>
                </a:solidFill>
              </a:rPr>
              <a:t>  Computing (SCC)</a:t>
            </a:r>
          </a:p>
        </p:txBody>
      </p:sp>
      <p:sp>
        <p:nvSpPr>
          <p:cNvPr id="1048590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de-DE" sz="1600" b="1" smtClean="0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2097158" name="Picture 11" descr="KIT-Logo-rgb_d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0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2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48583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4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4862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2B89-6B56-423B-A9C1-FC6321EE2939}" type="datetimeFigureOut">
              <a:rPr lang="de-DE" smtClean="0"/>
              <a:t>24.01.2020</a:t>
            </a:fld>
            <a:endParaRPr lang="de-DE"/>
          </a:p>
        </p:txBody>
      </p:sp>
      <p:sp>
        <p:nvSpPr>
          <p:cNvPr id="1048597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48598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8AC1F-756F-40DE-B7EE-D7588C721AD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9" descr="II_rahmen_neu_folg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Folientitel durch klicken hinzufügen</a:t>
            </a:r>
          </a:p>
        </p:txBody>
      </p:sp>
      <p:sp>
        <p:nvSpPr>
          <p:cNvPr id="10485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Karlsruhe Institute </a:t>
            </a:r>
            <a:r>
              <a:rPr lang="de-DE" dirty="0" err="1" smtClean="0"/>
              <a:t>of</a:t>
            </a:r>
            <a:r>
              <a:rPr lang="de-DE" dirty="0" smtClean="0"/>
              <a:t> Technology (KIT).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48578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de-DE" sz="900" smtClean="0"/>
              <a:t>Steinbuch Centre for Computing</a:t>
            </a:r>
          </a:p>
        </p:txBody>
      </p:sp>
      <p:sp>
        <p:nvSpPr>
          <p:cNvPr id="1048579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fld id="{BB50C3E5-7BD0-4BD8-A022-AB94D8F2B937}" type="slidenum">
              <a:rPr lang="de-DE" sz="900" b="1" smtClean="0"/>
              <a:pPr eaLnBrk="1" hangingPunct="1">
                <a:spcBef>
                  <a:spcPct val="50000"/>
                </a:spcBef>
              </a:pPr>
              <a:t>‹Nr.›</a:t>
            </a:fld>
            <a:endParaRPr lang="de-DE" sz="900" b="1" smtClean="0"/>
          </a:p>
        </p:txBody>
      </p:sp>
      <p:pic>
        <p:nvPicPr>
          <p:cNvPr id="2097153" name="Picture 13" descr="KIT-Logo-rgb_d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67625" y="333375"/>
            <a:ext cx="1076325" cy="4968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80" name="Rectangle 11"/>
          <p:cNvSpPr>
            <a:spLocks noChangeArrowheads="1"/>
          </p:cNvSpPr>
          <p:nvPr/>
        </p:nvSpPr>
        <p:spPr bwMode="auto">
          <a:xfrm>
            <a:off x="612775" y="6445250"/>
            <a:ext cx="863600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de-DE" sz="900" dirty="0"/>
          </a:p>
        </p:txBody>
      </p:sp>
      <p:pic>
        <p:nvPicPr>
          <p:cNvPr id="2097154" name="Grafik 9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6350000" y="6453188"/>
            <a:ext cx="688975" cy="354012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81" name="Text Box 11"/>
          <p:cNvSpPr txBox="1">
            <a:spLocks noChangeArrowheads="1"/>
          </p:cNvSpPr>
          <p:nvPr userDrawn="1"/>
        </p:nvSpPr>
        <p:spPr bwMode="auto">
          <a:xfrm>
            <a:off x="1913839" y="6503194"/>
            <a:ext cx="2581961" cy="2603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900" b="0" baseline="0" dirty="0" smtClean="0"/>
              <a:t>CS3 2020, Kopenhagen, 27.01.2020</a:t>
            </a:r>
            <a:endParaRPr lang="de-DE" sz="900" b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</p:sldLayoutIdLst>
  <p:transition>
    <p:strips dir="rd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1800">
          <a:solidFill>
            <a:schemeClr val="tx1"/>
          </a:solidFill>
          <a:latin typeface="+mn-lt"/>
        </a:defRPr>
      </a:lvl2pPr>
      <a:lvl3pPr marL="1209675" indent="-276225" algn="l" rtl="0" eaLnBrk="0" fontAlgn="base" hangingPunct="0">
        <a:spcBef>
          <a:spcPct val="20000"/>
        </a:spcBef>
        <a:spcAft>
          <a:spcPct val="0"/>
        </a:spcAft>
        <a:buBlip>
          <a:blip r:embed="rId11"/>
        </a:buBlip>
        <a:defRPr sz="1800">
          <a:solidFill>
            <a:schemeClr val="tx1"/>
          </a:solidFill>
          <a:latin typeface="+mn-lt"/>
        </a:defRPr>
      </a:lvl3pPr>
      <a:lvl4pPr marL="1657350" indent="-276225" algn="l" rtl="0" eaLnBrk="0" fontAlgn="base" hangingPunct="0">
        <a:spcBef>
          <a:spcPct val="20000"/>
        </a:spcBef>
        <a:spcAft>
          <a:spcPct val="0"/>
        </a:spcAft>
        <a:buBlip>
          <a:blip r:embed="rId11"/>
        </a:buBlip>
        <a:defRPr sz="1800">
          <a:solidFill>
            <a:schemeClr val="tx1"/>
          </a:solidFill>
          <a:latin typeface="+mn-lt"/>
        </a:defRPr>
      </a:lvl4pPr>
      <a:lvl5pPr marL="2095500" indent="-276225" algn="l" rtl="0" eaLnBrk="0" fontAlgn="base" hangingPunct="0">
        <a:spcBef>
          <a:spcPct val="20000"/>
        </a:spcBef>
        <a:spcAft>
          <a:spcPct val="0"/>
        </a:spcAft>
        <a:buBlip>
          <a:blip r:embed="rId11"/>
        </a:buBlip>
        <a:defRPr sz="1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2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Titel 3"/>
          <p:cNvSpPr>
            <a:spLocks noGrp="1"/>
          </p:cNvSpPr>
          <p:nvPr>
            <p:ph type="ctrTitle" idx="4294967295"/>
          </p:nvPr>
        </p:nvSpPr>
        <p:spPr>
          <a:xfrm>
            <a:off x="754063" y="1484313"/>
            <a:ext cx="8389937" cy="649287"/>
          </a:xfrm>
        </p:spPr>
        <p:txBody>
          <a:bodyPr/>
          <a:lstStyle/>
          <a:p>
            <a:r>
              <a:rPr lang="de-DE" dirty="0"/>
              <a:t>CS3 </a:t>
            </a:r>
            <a:r>
              <a:rPr lang="de-DE" dirty="0" smtClean="0"/>
              <a:t>2020, Kopenhagen, </a:t>
            </a:r>
            <a:r>
              <a:rPr lang="de-DE" dirty="0" err="1" smtClean="0"/>
              <a:t>bwSync&amp;Share</a:t>
            </a:r>
            <a:endParaRPr lang="de-DE" sz="2100" dirty="0"/>
          </a:p>
        </p:txBody>
      </p:sp>
      <p:sp>
        <p:nvSpPr>
          <p:cNvPr id="1048622" name="Untertitel 4"/>
          <p:cNvSpPr>
            <a:spLocks noGrp="1"/>
          </p:cNvSpPr>
          <p:nvPr>
            <p:ph type="subTitle" idx="4294967295"/>
          </p:nvPr>
        </p:nvSpPr>
        <p:spPr>
          <a:xfrm>
            <a:off x="754062" y="2286000"/>
            <a:ext cx="7616825" cy="620713"/>
          </a:xfrm>
        </p:spPr>
        <p:txBody>
          <a:bodyPr/>
          <a:lstStyle/>
          <a:p>
            <a:pPr marL="0" indent="0">
              <a:buNone/>
            </a:pPr>
            <a:r>
              <a:rPr lang="de-DE" sz="1600" dirty="0" smtClean="0"/>
              <a:t>Karlsruhe Institute </a:t>
            </a:r>
            <a:r>
              <a:rPr lang="de-DE" sz="1600" dirty="0" err="1" smtClean="0"/>
              <a:t>of</a:t>
            </a:r>
            <a:r>
              <a:rPr lang="de-DE" sz="1600" dirty="0" smtClean="0"/>
              <a:t> Technology, Steinbuch </a:t>
            </a:r>
            <a:r>
              <a:rPr lang="de-DE" sz="1600" dirty="0" err="1" smtClean="0"/>
              <a:t>Centre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/>
              <a:t> </a:t>
            </a:r>
            <a:r>
              <a:rPr lang="de-DE" sz="1600" dirty="0" smtClean="0"/>
              <a:t>Computing,</a:t>
            </a:r>
          </a:p>
          <a:p>
            <a:pPr marL="0" indent="0">
              <a:buNone/>
            </a:pPr>
            <a:r>
              <a:rPr lang="de-DE" sz="1600" dirty="0" smtClean="0"/>
              <a:t>Klaus Scheibenberger, </a:t>
            </a:r>
            <a:r>
              <a:rPr lang="de-DE" sz="1600" dirty="0" smtClean="0"/>
              <a:t>27.01.2020</a:t>
            </a:r>
            <a:endParaRPr lang="de-DE" sz="1600" dirty="0" smtClean="0"/>
          </a:p>
        </p:txBody>
      </p:sp>
      <p:sp>
        <p:nvSpPr>
          <p:cNvPr id="1048623" name="Textfeld 2"/>
          <p:cNvSpPr txBox="1"/>
          <p:nvPr/>
        </p:nvSpPr>
        <p:spPr>
          <a:xfrm>
            <a:off x="2590800" y="3304401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- </a:t>
            </a:r>
            <a:r>
              <a:rPr lang="de-DE" sz="1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www.scc.kit.edu</a:t>
            </a:r>
            <a:endParaRPr lang="de-DE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pieren 21"/>
          <p:cNvGrpSpPr/>
          <p:nvPr/>
        </p:nvGrpSpPr>
        <p:grpSpPr>
          <a:xfrm>
            <a:off x="2493907" y="1761529"/>
            <a:ext cx="4440293" cy="4328653"/>
            <a:chOff x="2006915" y="1480079"/>
            <a:chExt cx="4104456" cy="4104456"/>
          </a:xfrm>
        </p:grpSpPr>
        <p:sp>
          <p:nvSpPr>
            <p:cNvPr id="1048612" name="Ellipse 5"/>
            <p:cNvSpPr/>
            <p:nvPr/>
          </p:nvSpPr>
          <p:spPr bwMode="auto">
            <a:xfrm>
              <a:off x="2006915" y="1480079"/>
              <a:ext cx="4104456" cy="41044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36947">
                <a:buClr>
                  <a:srgbClr val="000000"/>
                </a:buClr>
                <a:buSzPct val="100000"/>
              </a:pPr>
              <a:r>
                <a:rPr lang="de-DE" sz="1350" dirty="0">
                  <a:solidFill>
                    <a:srgbClr val="FFFFFF"/>
                  </a:solidFill>
                  <a:latin typeface="Arial"/>
                </a:rPr>
                <a:t>n</a:t>
              </a:r>
            </a:p>
          </p:txBody>
        </p:sp>
        <p:cxnSp>
          <p:nvCxnSpPr>
            <p:cNvPr id="3145737" name="Gerader Verbinder 6"/>
            <p:cNvCxnSpPr>
              <a:cxnSpLocks/>
              <a:stCxn id="1048612" idx="0"/>
            </p:cNvCxnSpPr>
            <p:nvPr/>
          </p:nvCxnSpPr>
          <p:spPr bwMode="auto">
            <a:xfrm>
              <a:off x="4059143" y="1480079"/>
              <a:ext cx="16246" cy="10939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8" name="Gerader Verbinder 7"/>
            <p:cNvCxnSpPr>
              <a:cxnSpLocks/>
            </p:cNvCxnSpPr>
            <p:nvPr/>
          </p:nvCxnSpPr>
          <p:spPr bwMode="auto">
            <a:xfrm flipH="1" flipV="1">
              <a:off x="2046316" y="3084624"/>
              <a:ext cx="1105870" cy="209643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9" name="Gerader Verbinder 8"/>
            <p:cNvCxnSpPr>
              <a:cxnSpLocks/>
            </p:cNvCxnSpPr>
            <p:nvPr/>
          </p:nvCxnSpPr>
          <p:spPr bwMode="auto">
            <a:xfrm flipH="1">
              <a:off x="4951717" y="2963145"/>
              <a:ext cx="1051239" cy="204993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40" name="Gerader Verbinder 9"/>
            <p:cNvCxnSpPr>
              <a:cxnSpLocks/>
            </p:cNvCxnSpPr>
            <p:nvPr/>
          </p:nvCxnSpPr>
          <p:spPr bwMode="auto">
            <a:xfrm flipH="1">
              <a:off x="2804657" y="4312748"/>
              <a:ext cx="695059" cy="8446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41" name="Gerader Verbinder 10"/>
            <p:cNvCxnSpPr>
              <a:cxnSpLocks/>
            </p:cNvCxnSpPr>
            <p:nvPr/>
          </p:nvCxnSpPr>
          <p:spPr bwMode="auto">
            <a:xfrm>
              <a:off x="4690943" y="4281761"/>
              <a:ext cx="723459" cy="80249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8613" name="Textfeld 25"/>
          <p:cNvSpPr txBox="1"/>
          <p:nvPr/>
        </p:nvSpPr>
        <p:spPr>
          <a:xfrm>
            <a:off x="152399" y="1195563"/>
            <a:ext cx="2813251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50" b="1" u="sng" dirty="0"/>
              <a:t>Service </a:t>
            </a:r>
            <a:r>
              <a:rPr lang="de-DE" sz="1350" b="1" u="sng" dirty="0" err="1"/>
              <a:t>control</a:t>
            </a:r>
            <a:endParaRPr lang="de-DE" sz="1350" u="sng" dirty="0"/>
          </a:p>
          <a:p>
            <a:r>
              <a:rPr lang="de-DE" sz="1350" dirty="0" smtClean="0">
                <a:solidFill>
                  <a:srgbClr val="FF0000"/>
                </a:solidFill>
              </a:rPr>
              <a:t>(</a:t>
            </a:r>
            <a:r>
              <a:rPr lang="de-DE" sz="1350" dirty="0" err="1" smtClean="0">
                <a:solidFill>
                  <a:srgbClr val="FF0000"/>
                </a:solidFill>
              </a:rPr>
              <a:t>strongly</a:t>
            </a:r>
            <a:r>
              <a:rPr lang="de-DE" sz="1350" dirty="0" smtClean="0">
                <a:solidFill>
                  <a:srgbClr val="FF0000"/>
                </a:solidFill>
              </a:rPr>
              <a:t> </a:t>
            </a:r>
            <a:r>
              <a:rPr lang="de-DE" sz="1350" dirty="0" err="1" smtClean="0">
                <a:solidFill>
                  <a:srgbClr val="FF0000"/>
                </a:solidFill>
              </a:rPr>
              <a:t>based</a:t>
            </a:r>
            <a:r>
              <a:rPr lang="de-DE" sz="1350" dirty="0" smtClean="0">
                <a:solidFill>
                  <a:srgbClr val="FF0000"/>
                </a:solidFill>
              </a:rPr>
              <a:t> </a:t>
            </a:r>
            <a:r>
              <a:rPr lang="de-DE" sz="1350" dirty="0">
                <a:solidFill>
                  <a:srgbClr val="FF0000"/>
                </a:solidFill>
              </a:rPr>
              <a:t>on </a:t>
            </a:r>
            <a:r>
              <a:rPr lang="de-DE" sz="1350" b="1" dirty="0" smtClean="0">
                <a:solidFill>
                  <a:srgbClr val="FF0000"/>
                </a:solidFill>
              </a:rPr>
              <a:t>AAI</a:t>
            </a:r>
          </a:p>
          <a:p>
            <a:r>
              <a:rPr lang="de-DE" sz="1350" dirty="0" smtClean="0"/>
              <a:t>(</a:t>
            </a:r>
            <a:r>
              <a:rPr lang="de-DE" sz="1350" dirty="0" err="1" smtClean="0"/>
              <a:t>bwIDM</a:t>
            </a:r>
            <a:r>
              <a:rPr lang="de-DE" sz="1350" dirty="0" smtClean="0"/>
              <a:t> =</a:t>
            </a:r>
            <a:r>
              <a:rPr lang="de-DE" sz="1350" b="1" dirty="0" smtClean="0"/>
              <a:t> </a:t>
            </a:r>
            <a:r>
              <a:rPr lang="de-DE" sz="1350" dirty="0" err="1"/>
              <a:t>SAMLbased</a:t>
            </a:r>
            <a:r>
              <a:rPr lang="de-DE" sz="1350" dirty="0"/>
              <a:t> </a:t>
            </a:r>
            <a:r>
              <a:rPr lang="de-DE" sz="1350" dirty="0" err="1" smtClean="0"/>
              <a:t>IdPs</a:t>
            </a:r>
            <a:endParaRPr lang="de-DE" sz="1350" dirty="0"/>
          </a:p>
          <a:p>
            <a:r>
              <a:rPr lang="de-DE" sz="1350" dirty="0" smtClean="0"/>
              <a:t>=&gt; </a:t>
            </a:r>
            <a:r>
              <a:rPr lang="de-DE" sz="1350" dirty="0" err="1"/>
              <a:t>scaling</a:t>
            </a:r>
            <a:r>
              <a:rPr lang="de-DE" sz="1350" dirty="0"/>
              <a:t>), e.g.:</a:t>
            </a:r>
          </a:p>
          <a:p>
            <a:pPr marL="214313" indent="-214313">
              <a:buFontTx/>
              <a:buChar char="-"/>
            </a:pPr>
            <a:r>
              <a:rPr lang="de-DE" sz="1350" dirty="0" err="1">
                <a:solidFill>
                  <a:srgbClr val="FF0000"/>
                </a:solidFill>
              </a:rPr>
              <a:t>registration</a:t>
            </a:r>
            <a:r>
              <a:rPr lang="de-DE" sz="1350" dirty="0">
                <a:solidFill>
                  <a:srgbClr val="FF0000"/>
                </a:solidFill>
              </a:rPr>
              <a:t> („</a:t>
            </a:r>
            <a:r>
              <a:rPr lang="de-DE" sz="1350" dirty="0" err="1">
                <a:solidFill>
                  <a:srgbClr val="FF0000"/>
                </a:solidFill>
              </a:rPr>
              <a:t>Ack</a:t>
            </a:r>
            <a:r>
              <a:rPr lang="de-DE" sz="1350" dirty="0">
                <a:solidFill>
                  <a:srgbClr val="FF0000"/>
                </a:solidFill>
              </a:rPr>
              <a:t>“ </a:t>
            </a:r>
            <a:r>
              <a:rPr lang="de-DE" sz="1350" dirty="0" err="1">
                <a:solidFill>
                  <a:srgbClr val="FF0000"/>
                </a:solidFill>
              </a:rPr>
              <a:t>of</a:t>
            </a:r>
            <a:r>
              <a:rPr lang="de-DE" sz="1350" dirty="0">
                <a:solidFill>
                  <a:srgbClr val="FF0000"/>
                </a:solidFill>
              </a:rPr>
              <a:t>  „</a:t>
            </a:r>
            <a:r>
              <a:rPr lang="de-DE" sz="1350" dirty="0" err="1">
                <a:solidFill>
                  <a:srgbClr val="FF0000"/>
                </a:solidFill>
              </a:rPr>
              <a:t>terms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of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use</a:t>
            </a:r>
            <a:r>
              <a:rPr lang="de-DE" sz="1350" dirty="0">
                <a:solidFill>
                  <a:srgbClr val="FF0000"/>
                </a:solidFill>
              </a:rPr>
              <a:t>“),</a:t>
            </a:r>
          </a:p>
          <a:p>
            <a:pPr marL="214313" indent="-214313">
              <a:buFontTx/>
              <a:buChar char="-"/>
            </a:pPr>
            <a:r>
              <a:rPr lang="de-DE" sz="1350" dirty="0">
                <a:solidFill>
                  <a:srgbClr val="FF0000"/>
                </a:solidFill>
              </a:rPr>
              <a:t>de-/</a:t>
            </a:r>
            <a:r>
              <a:rPr lang="de-DE" sz="1350" dirty="0" err="1">
                <a:solidFill>
                  <a:srgbClr val="FF0000"/>
                </a:solidFill>
              </a:rPr>
              <a:t>provisioning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of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accounts</a:t>
            </a:r>
            <a:r>
              <a:rPr lang="de-DE" sz="1350" dirty="0" smtClean="0"/>
              <a:t>, ...</a:t>
            </a:r>
            <a:endParaRPr lang="de-DE" sz="1350" dirty="0"/>
          </a:p>
          <a:p>
            <a:endParaRPr lang="de-DE" sz="1350" dirty="0"/>
          </a:p>
          <a:p>
            <a:r>
              <a:rPr lang="de-DE" sz="1350" dirty="0"/>
              <a:t>- „</a:t>
            </a:r>
            <a:r>
              <a:rPr lang="de-DE" sz="1350" dirty="0" err="1"/>
              <a:t>Ack</a:t>
            </a:r>
            <a:r>
              <a:rPr lang="de-DE" sz="1350" dirty="0"/>
              <a:t>“ </a:t>
            </a:r>
            <a:r>
              <a:rPr lang="de-DE" sz="1350" dirty="0" err="1"/>
              <a:t>of</a:t>
            </a:r>
            <a:r>
              <a:rPr lang="de-DE" sz="1350" dirty="0"/>
              <a:t> </a:t>
            </a:r>
            <a:r>
              <a:rPr lang="de-DE" sz="1350" dirty="0" err="1"/>
              <a:t>sharing</a:t>
            </a:r>
            <a:r>
              <a:rPr lang="de-DE" sz="1350" dirty="0"/>
              <a:t>, </a:t>
            </a:r>
            <a:r>
              <a:rPr lang="de-DE" sz="1350" dirty="0" err="1"/>
              <a:t>ownership</a:t>
            </a:r>
            <a:r>
              <a:rPr lang="de-DE" sz="1350" dirty="0"/>
              <a:t> </a:t>
            </a:r>
            <a:r>
              <a:rPr lang="de-DE" sz="1350" dirty="0" err="1"/>
              <a:t>transfer</a:t>
            </a:r>
            <a:r>
              <a:rPr lang="de-DE" sz="1350" dirty="0"/>
              <a:t>, ...</a:t>
            </a:r>
          </a:p>
          <a:p>
            <a:pPr marL="214313" indent="-214313">
              <a:buFontTx/>
              <a:buChar char="-"/>
            </a:pPr>
            <a:r>
              <a:rPr lang="de-DE" sz="1350" dirty="0" err="1"/>
              <a:t>Documentation</a:t>
            </a:r>
            <a:r>
              <a:rPr lang="de-DE" sz="1350" dirty="0"/>
              <a:t>: </a:t>
            </a:r>
            <a:r>
              <a:rPr lang="de-DE" sz="1350" dirty="0" err="1"/>
              <a:t>service</a:t>
            </a:r>
            <a:r>
              <a:rPr lang="de-DE" sz="1350" dirty="0"/>
              <a:t> </a:t>
            </a:r>
            <a:r>
              <a:rPr lang="de-DE" sz="1350" dirty="0" err="1"/>
              <a:t>description</a:t>
            </a:r>
            <a:r>
              <a:rPr lang="de-DE" sz="1350" dirty="0"/>
              <a:t>, FAQ, ...</a:t>
            </a:r>
          </a:p>
          <a:p>
            <a:pPr marL="214313" indent="-214313">
              <a:buFontTx/>
              <a:buChar char="-"/>
            </a:pPr>
            <a:endParaRPr lang="de-DE" sz="1350" dirty="0"/>
          </a:p>
          <a:p>
            <a:r>
              <a:rPr lang="de-DE" sz="1350" i="1" dirty="0"/>
              <a:t>(</a:t>
            </a:r>
            <a:r>
              <a:rPr lang="de-DE" sz="1350" i="1" dirty="0" err="1"/>
              <a:t>Coincide</a:t>
            </a:r>
            <a:r>
              <a:rPr lang="de-DE" sz="1350" i="1" dirty="0"/>
              <a:t> </a:t>
            </a:r>
            <a:r>
              <a:rPr lang="de-DE" sz="1350" i="1" dirty="0" err="1"/>
              <a:t>with</a:t>
            </a:r>
            <a:r>
              <a:rPr lang="de-DE" sz="1350" i="1" dirty="0"/>
              <a:t> </a:t>
            </a:r>
            <a:r>
              <a:rPr lang="de-DE" sz="1350" i="1" dirty="0" err="1"/>
              <a:t>other</a:t>
            </a:r>
            <a:r>
              <a:rPr lang="de-DE" sz="1350" i="1" dirty="0"/>
              <a:t> </a:t>
            </a:r>
            <a:r>
              <a:rPr lang="de-DE" sz="1350" i="1" dirty="0" err="1"/>
              <a:t>aspects</a:t>
            </a:r>
            <a:endParaRPr lang="de-DE" sz="1350" i="1" dirty="0"/>
          </a:p>
          <a:p>
            <a:r>
              <a:rPr lang="de-DE" sz="1350" i="1" dirty="0"/>
              <a:t>=&gt; </a:t>
            </a:r>
            <a:r>
              <a:rPr lang="de-DE" sz="1350" i="1" dirty="0" err="1"/>
              <a:t>next</a:t>
            </a:r>
            <a:r>
              <a:rPr lang="de-DE" sz="1350" i="1" dirty="0"/>
              <a:t> </a:t>
            </a:r>
            <a:r>
              <a:rPr lang="de-DE" sz="1350" i="1" dirty="0" err="1"/>
              <a:t>slide</a:t>
            </a:r>
            <a:r>
              <a:rPr lang="de-DE" sz="1350" i="1" dirty="0"/>
              <a:t>)</a:t>
            </a:r>
          </a:p>
        </p:txBody>
      </p:sp>
      <p:cxnSp>
        <p:nvCxnSpPr>
          <p:cNvPr id="3145742" name="Gewinkelter Verbinder 29"/>
          <p:cNvCxnSpPr>
            <a:cxnSpLocks/>
            <a:stCxn id="1048615" idx="2"/>
            <a:endCxn id="1048613" idx="2"/>
          </p:cNvCxnSpPr>
          <p:nvPr/>
        </p:nvCxnSpPr>
        <p:spPr>
          <a:xfrm rot="5400000" flipH="1">
            <a:off x="2276092" y="3687068"/>
            <a:ext cx="244066" cy="1678199"/>
          </a:xfrm>
          <a:prstGeom prst="bentConnector3">
            <a:avLst>
              <a:gd name="adj1" fmla="val -93663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43" name="Gewinkelter Verbinder 31"/>
          <p:cNvCxnSpPr>
            <a:cxnSpLocks/>
          </p:cNvCxnSpPr>
          <p:nvPr/>
        </p:nvCxnSpPr>
        <p:spPr>
          <a:xfrm>
            <a:off x="5497990" y="2435414"/>
            <a:ext cx="1776" cy="102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14" name="Textfeld 36"/>
          <p:cNvSpPr txBox="1"/>
          <p:nvPr/>
        </p:nvSpPr>
        <p:spPr>
          <a:xfrm>
            <a:off x="6924703" y="1900119"/>
            <a:ext cx="20635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50" b="1" u="sng" dirty="0"/>
              <a:t>Software</a:t>
            </a:r>
          </a:p>
          <a:p>
            <a:pPr marL="214313" indent="-214313">
              <a:buFontTx/>
              <a:buChar char="-"/>
            </a:pPr>
            <a:r>
              <a:rPr lang="de-DE" sz="1350" dirty="0" err="1"/>
              <a:t>Actual</a:t>
            </a:r>
            <a:r>
              <a:rPr lang="de-DE" sz="1350" dirty="0"/>
              <a:t> Powerfolder</a:t>
            </a:r>
          </a:p>
          <a:p>
            <a:pPr marL="214313" indent="-214313">
              <a:buFontTx/>
              <a:buChar char="-"/>
            </a:pPr>
            <a:r>
              <a:rPr lang="de-DE" sz="1350" dirty="0"/>
              <a:t>Imminent </a:t>
            </a:r>
            <a:r>
              <a:rPr lang="de-DE" sz="1350" dirty="0" err="1"/>
              <a:t>migration</a:t>
            </a:r>
            <a:r>
              <a:rPr lang="de-DE" sz="1350" dirty="0"/>
              <a:t> </a:t>
            </a:r>
            <a:r>
              <a:rPr lang="de-DE" sz="1350" dirty="0" err="1"/>
              <a:t>to</a:t>
            </a:r>
            <a:r>
              <a:rPr lang="de-DE" sz="1350" dirty="0"/>
              <a:t> </a:t>
            </a:r>
            <a:r>
              <a:rPr lang="de-DE" sz="1350" dirty="0" err="1"/>
              <a:t>Nextcloud</a:t>
            </a:r>
            <a:r>
              <a:rPr lang="de-DE" sz="1350" dirty="0"/>
              <a:t> </a:t>
            </a:r>
          </a:p>
          <a:p>
            <a:pPr marL="214313" indent="-214313">
              <a:buFontTx/>
              <a:buChar char="-"/>
            </a:pPr>
            <a:endParaRPr lang="de-DE" sz="1350" dirty="0"/>
          </a:p>
          <a:p>
            <a:r>
              <a:rPr lang="de-DE" sz="1350" dirty="0" err="1"/>
              <a:t>Some</a:t>
            </a:r>
            <a:r>
              <a:rPr lang="de-DE" sz="1350" dirty="0"/>
              <a:t> Standardtopics</a:t>
            </a:r>
          </a:p>
          <a:p>
            <a:pPr marL="214313" indent="-214313">
              <a:buFontTx/>
              <a:buChar char="-"/>
            </a:pPr>
            <a:r>
              <a:rPr lang="de-DE" sz="1350" dirty="0" err="1"/>
              <a:t>Webediting</a:t>
            </a:r>
            <a:r>
              <a:rPr lang="de-DE" sz="1350" dirty="0"/>
              <a:t>: </a:t>
            </a:r>
            <a:r>
              <a:rPr lang="de-DE" sz="1350" dirty="0" err="1">
                <a:solidFill>
                  <a:srgbClr val="FF0000"/>
                </a:solidFill>
              </a:rPr>
              <a:t>OnlyOffice</a:t>
            </a:r>
            <a:endParaRPr lang="de-DE" sz="1350" dirty="0">
              <a:solidFill>
                <a:srgbClr val="FF0000"/>
              </a:solidFill>
            </a:endParaRPr>
          </a:p>
          <a:p>
            <a:pPr marL="214313" indent="-214313">
              <a:buFontTx/>
              <a:buChar char="-"/>
            </a:pPr>
            <a:r>
              <a:rPr lang="de-DE" sz="1350" dirty="0" err="1"/>
              <a:t>Merging</a:t>
            </a:r>
            <a:r>
              <a:rPr lang="de-DE" sz="1350" dirty="0"/>
              <a:t> </a:t>
            </a:r>
            <a:r>
              <a:rPr lang="de-DE" sz="1350" dirty="0" err="1"/>
              <a:t>of</a:t>
            </a:r>
            <a:r>
              <a:rPr lang="de-DE" sz="1350" dirty="0"/>
              <a:t> </a:t>
            </a:r>
            <a:r>
              <a:rPr lang="de-DE" sz="1350" dirty="0" err="1"/>
              <a:t>accounts</a:t>
            </a:r>
            <a:r>
              <a:rPr lang="de-DE" sz="1350" dirty="0"/>
              <a:t> (</a:t>
            </a:r>
            <a:r>
              <a:rPr lang="de-DE" sz="1350" dirty="0" err="1"/>
              <a:t>several</a:t>
            </a:r>
            <a:r>
              <a:rPr lang="de-DE" sz="1350" dirty="0"/>
              <a:t> </a:t>
            </a:r>
            <a:r>
              <a:rPr lang="de-DE" sz="1350" dirty="0" err="1"/>
              <a:t>mailing</a:t>
            </a:r>
            <a:r>
              <a:rPr lang="de-DE" sz="1350" dirty="0"/>
              <a:t> </a:t>
            </a:r>
            <a:r>
              <a:rPr lang="de-DE" sz="1350" dirty="0" err="1"/>
              <a:t>addresses</a:t>
            </a:r>
            <a:r>
              <a:rPr lang="de-DE" sz="1350" dirty="0"/>
              <a:t>)</a:t>
            </a:r>
          </a:p>
          <a:p>
            <a:pPr marL="214313" indent="-214313">
              <a:buFontTx/>
              <a:buChar char="-"/>
            </a:pPr>
            <a:r>
              <a:rPr lang="de-DE" sz="1350" dirty="0"/>
              <a:t>Ownership </a:t>
            </a:r>
            <a:r>
              <a:rPr lang="de-DE" sz="1350" dirty="0" err="1"/>
              <a:t>transfer</a:t>
            </a:r>
            <a:endParaRPr lang="de-DE" sz="1350" dirty="0"/>
          </a:p>
          <a:p>
            <a:pPr marL="214313" indent="-214313">
              <a:buFontTx/>
              <a:buChar char="-"/>
            </a:pPr>
            <a:r>
              <a:rPr lang="de-DE" sz="1350" dirty="0">
                <a:solidFill>
                  <a:srgbClr val="FF0000"/>
                </a:solidFill>
              </a:rPr>
              <a:t>Server </a:t>
            </a:r>
            <a:r>
              <a:rPr lang="de-DE" sz="1350" dirty="0" err="1">
                <a:solidFill>
                  <a:srgbClr val="FF0000"/>
                </a:solidFill>
              </a:rPr>
              <a:t>based</a:t>
            </a:r>
            <a:r>
              <a:rPr lang="de-DE" sz="1350" dirty="0">
                <a:solidFill>
                  <a:srgbClr val="FF0000"/>
                </a:solidFill>
              </a:rPr>
              <a:t> / E2E </a:t>
            </a:r>
            <a:r>
              <a:rPr lang="de-DE" sz="1350" dirty="0" err="1">
                <a:solidFill>
                  <a:srgbClr val="FF0000"/>
                </a:solidFill>
              </a:rPr>
              <a:t>encryption</a:t>
            </a:r>
            <a:endParaRPr lang="de-DE" sz="1350" dirty="0">
              <a:solidFill>
                <a:srgbClr val="FF0000"/>
              </a:solidFill>
            </a:endParaRPr>
          </a:p>
          <a:p>
            <a:pPr marL="214313" indent="-214313">
              <a:buFontTx/>
              <a:buChar char="-"/>
            </a:pPr>
            <a:r>
              <a:rPr lang="de-DE" sz="1350" dirty="0">
                <a:solidFill>
                  <a:srgbClr val="FF0000"/>
                </a:solidFill>
              </a:rPr>
              <a:t>Monitoring</a:t>
            </a:r>
          </a:p>
          <a:p>
            <a:pPr marL="214313" indent="-214313">
              <a:buFontTx/>
              <a:buChar char="-"/>
            </a:pPr>
            <a:r>
              <a:rPr lang="de-DE" sz="1350" dirty="0">
                <a:solidFill>
                  <a:srgbClr val="FF0000"/>
                </a:solidFill>
              </a:rPr>
              <a:t>S3/NFS</a:t>
            </a:r>
            <a:r>
              <a:rPr lang="de-DE" sz="1350" dirty="0"/>
              <a:t>, ...</a:t>
            </a:r>
          </a:p>
        </p:txBody>
      </p:sp>
      <p:sp>
        <p:nvSpPr>
          <p:cNvPr id="1048615" name="Textfeld 34"/>
          <p:cNvSpPr/>
          <p:nvPr/>
        </p:nvSpPr>
        <p:spPr bwMode="auto">
          <a:xfrm>
            <a:off x="2646921" y="3973668"/>
            <a:ext cx="1180606" cy="6745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36947">
              <a:buClr>
                <a:srgbClr val="000000"/>
              </a:buClr>
              <a:buSzPct val="100000"/>
            </a:pPr>
            <a:r>
              <a:rPr lang="de-DE" sz="1500" b="1" dirty="0">
                <a:solidFill>
                  <a:srgbClr val="FFFFFF"/>
                </a:solidFill>
                <a:latin typeface="Arial"/>
              </a:rPr>
              <a:t>Service</a:t>
            </a:r>
          </a:p>
          <a:p>
            <a:pPr algn="ctr" defTabSz="336947">
              <a:buClr>
                <a:srgbClr val="000000"/>
              </a:buClr>
              <a:buSzPct val="100000"/>
            </a:pPr>
            <a:r>
              <a:rPr lang="de-DE" sz="1500" b="1" dirty="0" err="1">
                <a:solidFill>
                  <a:srgbClr val="FFFFFF"/>
                </a:solidFill>
                <a:latin typeface="Arial"/>
              </a:rPr>
              <a:t>Processes</a:t>
            </a:r>
            <a:endParaRPr sz="1500" b="1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145744" name="Gewinkelter Verbinder 39"/>
          <p:cNvCxnSpPr>
            <a:cxnSpLocks/>
            <a:stCxn id="1048617" idx="3"/>
            <a:endCxn id="1048614" idx="2"/>
          </p:cNvCxnSpPr>
          <p:nvPr/>
        </p:nvCxnSpPr>
        <p:spPr>
          <a:xfrm flipV="1">
            <a:off x="5181036" y="5316439"/>
            <a:ext cx="2775425" cy="8453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16" name="Textfeld 1"/>
          <p:cNvSpPr txBox="1"/>
          <p:nvPr/>
        </p:nvSpPr>
        <p:spPr>
          <a:xfrm>
            <a:off x="3058508" y="938988"/>
            <a:ext cx="3442743" cy="7155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350" b="1" dirty="0" err="1"/>
              <a:t>bw</a:t>
            </a:r>
            <a:r>
              <a:rPr lang="de-DE" sz="1350" dirty="0"/>
              <a:t> = </a:t>
            </a:r>
            <a:r>
              <a:rPr lang="de-DE" sz="1350" dirty="0" smtClean="0"/>
              <a:t>Baden-Württemberg, Germany</a:t>
            </a:r>
            <a:endParaRPr lang="de-DE" sz="1350" dirty="0"/>
          </a:p>
          <a:p>
            <a:r>
              <a:rPr lang="de-DE" sz="1350" b="1" dirty="0" err="1"/>
              <a:t>bwSync&amp;Share</a:t>
            </a:r>
            <a:r>
              <a:rPr lang="de-DE" sz="1350" dirty="0"/>
              <a:t> = </a:t>
            </a:r>
            <a:r>
              <a:rPr lang="de-DE" sz="1350" dirty="0" err="1"/>
              <a:t>country-wide</a:t>
            </a:r>
            <a:r>
              <a:rPr lang="de-DE" sz="1350" dirty="0"/>
              <a:t> </a:t>
            </a:r>
          </a:p>
          <a:p>
            <a:r>
              <a:rPr lang="de-DE" sz="1350" dirty="0" err="1" smtClean="0"/>
              <a:t>Sync&amp;Share</a:t>
            </a:r>
            <a:r>
              <a:rPr lang="de-DE" sz="1350" dirty="0" smtClean="0"/>
              <a:t> </a:t>
            </a:r>
            <a:r>
              <a:rPr lang="de-DE" sz="1350" dirty="0"/>
              <a:t>Service </a:t>
            </a:r>
            <a:r>
              <a:rPr lang="de-DE" sz="1350" dirty="0" err="1"/>
              <a:t>for</a:t>
            </a:r>
            <a:r>
              <a:rPr lang="de-DE" sz="1350" dirty="0"/>
              <a:t> </a:t>
            </a:r>
            <a:r>
              <a:rPr lang="de-DE" sz="1350" dirty="0" err="1"/>
              <a:t>Institutions</a:t>
            </a:r>
            <a:r>
              <a:rPr lang="de-DE" sz="1350" dirty="0"/>
              <a:t> (</a:t>
            </a:r>
            <a:r>
              <a:rPr lang="de-DE" sz="1350" dirty="0" err="1"/>
              <a:t>edu</a:t>
            </a:r>
            <a:r>
              <a:rPr lang="de-DE" sz="1350" dirty="0" smtClean="0"/>
              <a:t>)</a:t>
            </a:r>
            <a:endParaRPr lang="de-DE" sz="1350" dirty="0" smtClean="0"/>
          </a:p>
        </p:txBody>
      </p:sp>
      <p:sp>
        <p:nvSpPr>
          <p:cNvPr id="1048617" name="Textfeld 32"/>
          <p:cNvSpPr/>
          <p:nvPr/>
        </p:nvSpPr>
        <p:spPr bwMode="auto">
          <a:xfrm>
            <a:off x="4057489" y="5113875"/>
            <a:ext cx="1123547" cy="5741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36947">
              <a:buClr>
                <a:srgbClr val="000000"/>
              </a:buClr>
              <a:buSzPct val="100000"/>
            </a:pPr>
            <a:r>
              <a:rPr lang="de-DE" sz="1500" b="1" dirty="0" err="1">
                <a:solidFill>
                  <a:srgbClr val="FFFFFF"/>
                </a:solidFill>
                <a:latin typeface="Arial"/>
              </a:rPr>
              <a:t>Function</a:t>
            </a:r>
            <a:endParaRPr sz="1500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48618" name="Ellipse 4"/>
          <p:cNvSpPr/>
          <p:nvPr/>
        </p:nvSpPr>
        <p:spPr bwMode="auto">
          <a:xfrm>
            <a:off x="3626579" y="2915224"/>
            <a:ext cx="2057697" cy="2050439"/>
          </a:xfrm>
          <a:prstGeom prst="ellipse">
            <a:avLst/>
          </a:prstGeom>
          <a:solidFill>
            <a:srgbClr val="4BE5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36947">
              <a:buClr>
                <a:srgbClr val="000000"/>
              </a:buClr>
              <a:buSzPct val="100000"/>
            </a:pPr>
            <a:r>
              <a:rPr lang="de-DE" sz="1350" b="1" dirty="0" err="1">
                <a:latin typeface="Arial"/>
              </a:rPr>
              <a:t>bwSync&amp;Share</a:t>
            </a:r>
            <a:endParaRPr lang="de-DE" sz="1350" b="1" dirty="0">
              <a:latin typeface="Arial"/>
            </a:endParaRPr>
          </a:p>
          <a:p>
            <a:pPr algn="ctr" defTabSz="336947">
              <a:buClr>
                <a:srgbClr val="000000"/>
              </a:buClr>
              <a:buSzPct val="100000"/>
            </a:pPr>
            <a:r>
              <a:rPr lang="de-DE" sz="1350" b="1" dirty="0">
                <a:latin typeface="Arial"/>
              </a:rPr>
              <a:t>Service</a:t>
            </a:r>
          </a:p>
          <a:p>
            <a:pPr defTabSz="336947">
              <a:buClr>
                <a:srgbClr val="000000"/>
              </a:buClr>
              <a:buSzPct val="100000"/>
            </a:pPr>
            <a:endParaRPr lang="de-DE" sz="1350" b="1" dirty="0">
              <a:latin typeface="Arial"/>
            </a:endParaRPr>
          </a:p>
          <a:p>
            <a:pPr defTabSz="336947">
              <a:buClr>
                <a:srgbClr val="000000"/>
              </a:buClr>
              <a:buSzPct val="100000"/>
            </a:pPr>
            <a:endParaRPr lang="de-DE" sz="1350" b="1" dirty="0">
              <a:latin typeface="Arial"/>
            </a:endParaRPr>
          </a:p>
          <a:p>
            <a:pPr defTabSz="336947">
              <a:buClr>
                <a:srgbClr val="000000"/>
              </a:buClr>
              <a:buSzPct val="100000"/>
            </a:pPr>
            <a:endParaRPr lang="de-DE" sz="1350" b="1" dirty="0">
              <a:latin typeface="Arial"/>
            </a:endParaRPr>
          </a:p>
        </p:txBody>
      </p:sp>
      <p:sp>
        <p:nvSpPr>
          <p:cNvPr id="1048619" name="Rechteck 72"/>
          <p:cNvSpPr/>
          <p:nvPr/>
        </p:nvSpPr>
        <p:spPr>
          <a:xfrm>
            <a:off x="3949692" y="3950350"/>
            <a:ext cx="1480607" cy="697850"/>
          </a:xfrm>
          <a:prstGeom prst="rect">
            <a:avLst/>
          </a:prstGeom>
          <a:solidFill>
            <a:srgbClr val="4BE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 defTabSz="336947">
              <a:buClr>
                <a:srgbClr val="000000"/>
              </a:buClr>
              <a:buSzPct val="100000"/>
              <a:buFontTx/>
              <a:buChar char="-"/>
            </a:pPr>
            <a:r>
              <a:rPr lang="de-DE" sz="1050" dirty="0">
                <a:latin typeface="Arial"/>
              </a:rPr>
              <a:t>40 </a:t>
            </a:r>
            <a:r>
              <a:rPr lang="de-DE" sz="1050" dirty="0" err="1">
                <a:latin typeface="Arial"/>
              </a:rPr>
              <a:t>Institutions</a:t>
            </a:r>
            <a:endParaRPr lang="de-DE" sz="1050" dirty="0">
              <a:latin typeface="Arial"/>
            </a:endParaRPr>
          </a:p>
          <a:p>
            <a:pPr marL="214313" indent="-214313" defTabSz="336947">
              <a:buClr>
                <a:srgbClr val="000000"/>
              </a:buClr>
              <a:buSzPct val="100000"/>
              <a:buFontTx/>
              <a:buChar char="-"/>
            </a:pPr>
            <a:r>
              <a:rPr lang="de-DE" sz="1050" dirty="0">
                <a:latin typeface="Arial"/>
              </a:rPr>
              <a:t>40.000 Accounts</a:t>
            </a:r>
          </a:p>
          <a:p>
            <a:pPr marL="214313" indent="-214313" defTabSz="336947">
              <a:buClr>
                <a:srgbClr val="000000"/>
              </a:buClr>
              <a:buSzPct val="100000"/>
              <a:buFontTx/>
              <a:buChar char="-"/>
            </a:pPr>
            <a:r>
              <a:rPr lang="de-DE" sz="1050" dirty="0">
                <a:latin typeface="Arial"/>
              </a:rPr>
              <a:t>60TB </a:t>
            </a:r>
            <a:r>
              <a:rPr lang="de-DE" sz="1050" dirty="0" smtClean="0">
                <a:latin typeface="Arial"/>
              </a:rPr>
              <a:t>Data</a:t>
            </a:r>
            <a:endParaRPr lang="de-DE" sz="1050" dirty="0">
              <a:latin typeface="Arial"/>
            </a:endParaRPr>
          </a:p>
          <a:p>
            <a:pPr marL="214313" indent="-214313" defTabSz="336947">
              <a:buClr>
                <a:srgbClr val="000000"/>
              </a:buClr>
              <a:buSzPct val="100000"/>
              <a:buFontTx/>
              <a:buChar char="-"/>
            </a:pPr>
            <a:r>
              <a:rPr lang="de-DE" sz="1050" dirty="0" err="1">
                <a:latin typeface="Arial"/>
              </a:rPr>
              <a:t>OnlyOffice</a:t>
            </a:r>
            <a:endParaRPr lang="de-DE" sz="1050" dirty="0">
              <a:latin typeface="Arial"/>
            </a:endParaRPr>
          </a:p>
        </p:txBody>
      </p:sp>
      <p:sp>
        <p:nvSpPr>
          <p:cNvPr id="1048620" name="Titel 5"/>
          <p:cNvSpPr txBox="1"/>
          <p:nvPr/>
        </p:nvSpPr>
        <p:spPr>
          <a:xfrm>
            <a:off x="390525" y="313710"/>
            <a:ext cx="6911975" cy="5619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smtClean="0"/>
              <a:t>Operational </a:t>
            </a:r>
            <a:r>
              <a:rPr lang="de-DE" kern="0" dirty="0" err="1" smtClean="0"/>
              <a:t>Aspects</a:t>
            </a:r>
            <a:endParaRPr lang="de-DE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3" grpId="0"/>
      <p:bldP spid="1048614" grpId="0"/>
      <p:bldP spid="1048615" grpId="0" animBg="1"/>
      <p:bldP spid="1048616" grpId="0" animBg="1"/>
      <p:bldP spid="1048617" grpId="0" animBg="1"/>
      <p:bldP spid="10486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Textfeld 36"/>
          <p:cNvSpPr txBox="1"/>
          <p:nvPr/>
        </p:nvSpPr>
        <p:spPr>
          <a:xfrm flipH="1">
            <a:off x="117885" y="3382677"/>
            <a:ext cx="2320515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sz="1350" b="1" u="sng" dirty="0" err="1"/>
              <a:t>Costs</a:t>
            </a:r>
            <a:endParaRPr lang="de-DE" sz="1350" b="1" u="sng" dirty="0"/>
          </a:p>
          <a:p>
            <a:pPr marL="214313" indent="-214313" algn="just">
              <a:buFontTx/>
              <a:buChar char="-"/>
            </a:pPr>
            <a:r>
              <a:rPr lang="de-DE" sz="1350" dirty="0" err="1"/>
              <a:t>Systemsinfrastructure</a:t>
            </a:r>
            <a:endParaRPr lang="de-DE" sz="1350" dirty="0"/>
          </a:p>
          <a:p>
            <a:pPr algn="just"/>
            <a:r>
              <a:rPr lang="de-DE" sz="1350" dirty="0"/>
              <a:t>(Storage, </a:t>
            </a:r>
            <a:r>
              <a:rPr lang="de-DE" sz="1350" dirty="0" err="1"/>
              <a:t>Virtualization</a:t>
            </a:r>
            <a:r>
              <a:rPr lang="de-DE" sz="1350" dirty="0"/>
              <a:t>, …)</a:t>
            </a:r>
          </a:p>
          <a:p>
            <a:pPr marL="214313" indent="-214313" algn="just">
              <a:buFontTx/>
              <a:buChar char="-"/>
            </a:pPr>
            <a:r>
              <a:rPr lang="de-DE" sz="1350" dirty="0">
                <a:solidFill>
                  <a:srgbClr val="FF0000"/>
                </a:solidFill>
              </a:rPr>
              <a:t>Commercial SW-Support</a:t>
            </a:r>
          </a:p>
          <a:p>
            <a:pPr marL="214313" indent="-214313" algn="just">
              <a:buFontTx/>
              <a:buChar char="-"/>
            </a:pPr>
            <a:r>
              <a:rPr lang="de-DE" sz="1350" dirty="0" err="1">
                <a:solidFill>
                  <a:srgbClr val="FF0000"/>
                </a:solidFill>
              </a:rPr>
              <a:t>Personnel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Ressources</a:t>
            </a:r>
            <a:endParaRPr lang="de-DE" sz="1350" dirty="0">
              <a:solidFill>
                <a:srgbClr val="FF0000"/>
              </a:solidFill>
            </a:endParaRPr>
          </a:p>
          <a:p>
            <a:pPr algn="just"/>
            <a:endParaRPr lang="de-DE" sz="1350" dirty="0"/>
          </a:p>
          <a:p>
            <a:pPr marL="214313" indent="-214313" algn="just">
              <a:buFont typeface="Symbol" panose="05050102010706020507" pitchFamily="18" charset="2"/>
              <a:buChar char="Þ"/>
            </a:pPr>
            <a:r>
              <a:rPr lang="de-DE" sz="1350" dirty="0"/>
              <a:t>Set </a:t>
            </a:r>
            <a:r>
              <a:rPr lang="de-DE" sz="1350" dirty="0" err="1"/>
              <a:t>up</a:t>
            </a:r>
            <a:r>
              <a:rPr lang="de-DE" sz="1350" dirty="0"/>
              <a:t> „</a:t>
            </a:r>
            <a:r>
              <a:rPr lang="de-DE" sz="1350" b="1" dirty="0" err="1"/>
              <a:t>Cost</a:t>
            </a:r>
            <a:r>
              <a:rPr lang="de-DE" sz="1350" b="1" dirty="0"/>
              <a:t> Model</a:t>
            </a:r>
            <a:r>
              <a:rPr lang="de-DE" sz="1350" dirty="0"/>
              <a:t>“</a:t>
            </a:r>
          </a:p>
          <a:p>
            <a:pPr marL="214313" indent="-214313" algn="just">
              <a:buFontTx/>
              <a:buChar char="-"/>
            </a:pPr>
            <a:r>
              <a:rPr lang="de-DE" sz="1350" dirty="0" err="1"/>
              <a:t>account</a:t>
            </a:r>
            <a:r>
              <a:rPr lang="de-DE" sz="1350" dirty="0"/>
              <a:t> per </a:t>
            </a:r>
            <a:r>
              <a:rPr lang="de-DE" sz="1350" dirty="0" err="1" smtClean="0"/>
              <a:t>year</a:t>
            </a:r>
            <a:r>
              <a:rPr lang="de-DE" sz="1350" dirty="0" smtClean="0"/>
              <a:t>/</a:t>
            </a:r>
            <a:r>
              <a:rPr lang="de-DE" sz="1350" dirty="0" err="1" smtClean="0"/>
              <a:t>month</a:t>
            </a:r>
            <a:endParaRPr lang="de-DE" sz="1350" dirty="0"/>
          </a:p>
          <a:p>
            <a:pPr marL="214313" indent="-214313" algn="just">
              <a:buFontTx/>
              <a:buChar char="-"/>
            </a:pPr>
            <a:r>
              <a:rPr lang="de-DE" sz="1350" dirty="0"/>
              <a:t>vs. </a:t>
            </a:r>
            <a:r>
              <a:rPr lang="de-DE" sz="1350" dirty="0" err="1"/>
              <a:t>flatrate</a:t>
            </a:r>
            <a:r>
              <a:rPr lang="de-DE" sz="1350" dirty="0"/>
              <a:t> per </a:t>
            </a:r>
            <a:r>
              <a:rPr lang="de-DE" sz="1350" dirty="0" err="1"/>
              <a:t>institution</a:t>
            </a:r>
            <a:endParaRPr lang="de-DE" sz="1350" dirty="0"/>
          </a:p>
          <a:p>
            <a:pPr marL="214313" indent="-214313" algn="just">
              <a:buFont typeface="Symbol" panose="05050102010706020507" pitchFamily="18" charset="2"/>
              <a:buChar char="Þ"/>
            </a:pPr>
            <a:r>
              <a:rPr lang="de-DE" sz="1350" dirty="0" err="1"/>
              <a:t>accounting</a:t>
            </a:r>
            <a:r>
              <a:rPr lang="de-DE" sz="1350" dirty="0"/>
              <a:t>/</a:t>
            </a:r>
            <a:r>
              <a:rPr lang="de-DE" sz="1350" dirty="0" err="1"/>
              <a:t>billing</a:t>
            </a:r>
            <a:endParaRPr lang="de-DE" sz="1350" dirty="0"/>
          </a:p>
          <a:p>
            <a:pPr algn="just"/>
            <a:r>
              <a:rPr lang="de-DE" sz="1350" dirty="0" err="1"/>
              <a:t>procedures</a:t>
            </a:r>
            <a:r>
              <a:rPr lang="de-DE" sz="1350" dirty="0"/>
              <a:t> </a:t>
            </a:r>
            <a:r>
              <a:rPr lang="de-DE" sz="1350" dirty="0" err="1"/>
              <a:t>have</a:t>
            </a:r>
            <a:r>
              <a:rPr lang="de-DE" sz="1350" dirty="0"/>
              <a:t> </a:t>
            </a:r>
            <a:r>
              <a:rPr lang="de-DE" sz="1350" dirty="0" err="1"/>
              <a:t>to</a:t>
            </a:r>
            <a:r>
              <a:rPr lang="de-DE" sz="1350" dirty="0"/>
              <a:t> </a:t>
            </a:r>
            <a:r>
              <a:rPr lang="de-DE" sz="1350" dirty="0" err="1"/>
              <a:t>be</a:t>
            </a:r>
            <a:r>
              <a:rPr lang="de-DE" sz="1350" dirty="0"/>
              <a:t> </a:t>
            </a:r>
            <a:r>
              <a:rPr lang="de-DE" sz="1350" dirty="0" err="1"/>
              <a:t>regarded</a:t>
            </a:r>
            <a:endParaRPr lang="de-DE" sz="1350" dirty="0"/>
          </a:p>
        </p:txBody>
      </p:sp>
      <p:sp>
        <p:nvSpPr>
          <p:cNvPr id="1048599" name="Textfeld 20"/>
          <p:cNvSpPr txBox="1"/>
          <p:nvPr/>
        </p:nvSpPr>
        <p:spPr>
          <a:xfrm flipH="1">
            <a:off x="115159" y="1145491"/>
            <a:ext cx="2432888" cy="19620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sz="1350" b="1" u="sng" dirty="0" err="1"/>
              <a:t>Usage</a:t>
            </a:r>
            <a:r>
              <a:rPr lang="de-DE" sz="1350" b="1" u="sng" dirty="0"/>
              <a:t> </a:t>
            </a:r>
            <a:r>
              <a:rPr lang="de-DE" sz="1350" b="1" u="sng" dirty="0" err="1"/>
              <a:t>Conditions</a:t>
            </a:r>
            <a:endParaRPr lang="de-DE" sz="1350" b="1" u="sng" dirty="0"/>
          </a:p>
          <a:p>
            <a:pPr marL="214313" indent="-214313" algn="just">
              <a:buFontTx/>
              <a:buChar char="-"/>
            </a:pPr>
            <a:r>
              <a:rPr lang="de-DE" sz="1350" dirty="0" err="1"/>
              <a:t>Costs</a:t>
            </a:r>
            <a:r>
              <a:rPr lang="de-DE" sz="1350" dirty="0"/>
              <a:t>/Y, </a:t>
            </a:r>
            <a:r>
              <a:rPr lang="de-DE" sz="1350" dirty="0" err="1"/>
              <a:t>Month</a:t>
            </a:r>
            <a:endParaRPr lang="de-DE" sz="1350" dirty="0"/>
          </a:p>
          <a:p>
            <a:pPr marL="214313" indent="-214313" algn="just">
              <a:buFontTx/>
              <a:buChar char="-"/>
            </a:pPr>
            <a:r>
              <a:rPr lang="de-DE" sz="1350" dirty="0" err="1" smtClean="0"/>
              <a:t>Liability</a:t>
            </a:r>
            <a:r>
              <a:rPr lang="de-DE" sz="1350" dirty="0" smtClean="0"/>
              <a:t>,</a:t>
            </a:r>
            <a:endParaRPr lang="de-DE" sz="1350" dirty="0"/>
          </a:p>
          <a:p>
            <a:pPr marL="214313" indent="-214313" algn="just">
              <a:buFontTx/>
              <a:buChar char="-"/>
            </a:pPr>
            <a:r>
              <a:rPr lang="de-DE" sz="1350" dirty="0" err="1" smtClean="0"/>
              <a:t>Notice</a:t>
            </a:r>
            <a:r>
              <a:rPr lang="de-DE" sz="1350" dirty="0" smtClean="0"/>
              <a:t> </a:t>
            </a:r>
            <a:r>
              <a:rPr lang="de-DE" sz="1350" dirty="0" err="1" smtClean="0"/>
              <a:t>period</a:t>
            </a:r>
            <a:r>
              <a:rPr lang="de-DE" sz="1350" dirty="0" smtClean="0"/>
              <a:t>, …</a:t>
            </a:r>
            <a:endParaRPr lang="de-DE" sz="1350" dirty="0"/>
          </a:p>
          <a:p>
            <a:pPr algn="just"/>
            <a:endParaRPr lang="de-DE" sz="1350" dirty="0"/>
          </a:p>
          <a:p>
            <a:pPr marL="214313" indent="-214313" algn="just">
              <a:buFont typeface="Symbol" panose="05050102010706020507" pitchFamily="18" charset="2"/>
              <a:buChar char="Þ"/>
            </a:pPr>
            <a:r>
              <a:rPr lang="de-DE" sz="1350" dirty="0"/>
              <a:t>Set </a:t>
            </a:r>
            <a:r>
              <a:rPr lang="de-DE" sz="1350" dirty="0" err="1"/>
              <a:t>up</a:t>
            </a:r>
            <a:r>
              <a:rPr lang="de-DE" sz="1350" dirty="0"/>
              <a:t> „</a:t>
            </a:r>
            <a:r>
              <a:rPr lang="de-DE" sz="1350" b="1" dirty="0" err="1"/>
              <a:t>Usage</a:t>
            </a:r>
            <a:r>
              <a:rPr lang="de-DE" sz="1350" b="1" dirty="0"/>
              <a:t> </a:t>
            </a:r>
            <a:r>
              <a:rPr lang="de-DE" sz="1350" b="1" dirty="0" err="1"/>
              <a:t>Contract</a:t>
            </a:r>
            <a:r>
              <a:rPr lang="de-DE" sz="1350" dirty="0"/>
              <a:t>“ (</a:t>
            </a:r>
            <a:r>
              <a:rPr lang="de-DE" sz="1350" dirty="0" err="1"/>
              <a:t>with</a:t>
            </a:r>
            <a:r>
              <a:rPr lang="de-DE" sz="1350" dirty="0"/>
              <a:t> </a:t>
            </a:r>
            <a:r>
              <a:rPr lang="de-DE" sz="1350" dirty="0" err="1"/>
              <a:t>institution</a:t>
            </a:r>
            <a:r>
              <a:rPr lang="de-DE" sz="1350" dirty="0"/>
              <a:t> not </a:t>
            </a:r>
            <a:r>
              <a:rPr lang="de-DE" sz="1350" dirty="0" err="1"/>
              <a:t>users</a:t>
            </a:r>
            <a:r>
              <a:rPr lang="de-DE" sz="1350" dirty="0"/>
              <a:t>)</a:t>
            </a:r>
          </a:p>
          <a:p>
            <a:pPr marL="214313" indent="-214313" algn="just">
              <a:buFontTx/>
              <a:buChar char="-"/>
            </a:pPr>
            <a:r>
              <a:rPr lang="de-DE" sz="1350" dirty="0" smtClean="0">
                <a:solidFill>
                  <a:srgbClr val="FF0000"/>
                </a:solidFill>
              </a:rPr>
              <a:t>Money </a:t>
            </a:r>
            <a:r>
              <a:rPr lang="de-DE" sz="1350" dirty="0" err="1" smtClean="0">
                <a:solidFill>
                  <a:srgbClr val="FF0000"/>
                </a:solidFill>
              </a:rPr>
              <a:t>transfer</a:t>
            </a:r>
            <a:r>
              <a:rPr lang="de-DE" sz="1350" dirty="0" smtClean="0">
                <a:solidFill>
                  <a:srgbClr val="FF0000"/>
                </a:solidFill>
              </a:rPr>
              <a:t>!</a:t>
            </a:r>
            <a:r>
              <a:rPr lang="de-DE" sz="1350" dirty="0" smtClean="0"/>
              <a:t> Essential </a:t>
            </a:r>
            <a:r>
              <a:rPr lang="de-DE" sz="1350" dirty="0" err="1" smtClean="0"/>
              <a:t>for</a:t>
            </a:r>
            <a:r>
              <a:rPr lang="de-DE" sz="1350" dirty="0" smtClean="0"/>
              <a:t> </a:t>
            </a:r>
            <a:r>
              <a:rPr lang="de-DE" sz="1350" dirty="0" err="1"/>
              <a:t>finance</a:t>
            </a:r>
            <a:r>
              <a:rPr lang="de-DE" sz="1350" dirty="0"/>
              <a:t>/</a:t>
            </a:r>
            <a:r>
              <a:rPr lang="de-DE" sz="1350" dirty="0" err="1"/>
              <a:t>billing</a:t>
            </a:r>
            <a:r>
              <a:rPr lang="de-DE" sz="1350" dirty="0"/>
              <a:t>! </a:t>
            </a:r>
          </a:p>
        </p:txBody>
      </p:sp>
      <p:sp>
        <p:nvSpPr>
          <p:cNvPr id="1048600" name="Textfeld 25"/>
          <p:cNvSpPr txBox="1"/>
          <p:nvPr/>
        </p:nvSpPr>
        <p:spPr>
          <a:xfrm flipH="1">
            <a:off x="6732888" y="1107535"/>
            <a:ext cx="2360310" cy="528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350" b="1" u="sng" dirty="0"/>
              <a:t>Personal Data</a:t>
            </a:r>
          </a:p>
          <a:p>
            <a:pPr marL="214313" indent="-214313" algn="just">
              <a:buFontTx/>
              <a:buChar char="-"/>
            </a:pPr>
            <a:r>
              <a:rPr lang="de-DE" sz="1350" dirty="0" err="1"/>
              <a:t>Processed</a:t>
            </a:r>
            <a:r>
              <a:rPr lang="de-DE" sz="1350" dirty="0"/>
              <a:t> </a:t>
            </a:r>
            <a:r>
              <a:rPr lang="de-DE" sz="1350" dirty="0" err="1"/>
              <a:t>where</a:t>
            </a:r>
            <a:r>
              <a:rPr lang="de-DE" sz="1350" dirty="0"/>
              <a:t>, </a:t>
            </a:r>
            <a:r>
              <a:rPr lang="de-DE" sz="1350" dirty="0" err="1"/>
              <a:t>why</a:t>
            </a:r>
            <a:r>
              <a:rPr lang="de-DE" sz="1350" dirty="0"/>
              <a:t>, </a:t>
            </a:r>
            <a:r>
              <a:rPr lang="de-DE" sz="1350" dirty="0" err="1"/>
              <a:t>how</a:t>
            </a:r>
            <a:r>
              <a:rPr lang="de-DE" sz="1350" dirty="0"/>
              <a:t>?</a:t>
            </a:r>
          </a:p>
          <a:p>
            <a:pPr marL="214313" indent="-214313" algn="just">
              <a:buFontTx/>
              <a:buChar char="-"/>
            </a:pPr>
            <a:endParaRPr lang="de-DE" sz="1350" dirty="0"/>
          </a:p>
          <a:p>
            <a:pPr marL="214313" indent="-214313" algn="just">
              <a:buFont typeface="Symbol" panose="05050102010706020507" pitchFamily="18" charset="2"/>
              <a:buChar char="Þ"/>
            </a:pPr>
            <a:r>
              <a:rPr lang="de-DE" sz="1350" dirty="0"/>
              <a:t>Set </a:t>
            </a:r>
            <a:r>
              <a:rPr lang="de-DE" sz="1350" dirty="0" err="1"/>
              <a:t>up</a:t>
            </a:r>
            <a:r>
              <a:rPr lang="de-DE" sz="1350" dirty="0"/>
              <a:t> „</a:t>
            </a:r>
            <a:r>
              <a:rPr lang="de-DE" sz="1350" b="1" dirty="0"/>
              <a:t>Privacy </a:t>
            </a:r>
            <a:r>
              <a:rPr lang="de-DE" sz="1350" b="1" dirty="0" err="1"/>
              <a:t>Contract</a:t>
            </a:r>
            <a:r>
              <a:rPr lang="de-DE" sz="1350" dirty="0"/>
              <a:t>“</a:t>
            </a:r>
          </a:p>
          <a:p>
            <a:pPr marL="214313" indent="-214313" algn="just">
              <a:buFontTx/>
              <a:buChar char="-"/>
            </a:pPr>
            <a:r>
              <a:rPr lang="de-DE" sz="1350" dirty="0"/>
              <a:t>General Data </a:t>
            </a:r>
            <a:r>
              <a:rPr lang="de-DE" sz="1350" dirty="0" err="1"/>
              <a:t>Protection</a:t>
            </a:r>
            <a:r>
              <a:rPr lang="de-DE" sz="1350" dirty="0"/>
              <a:t> Regulation (EU) 2016/679 ("GDPR"/"DSGVO")</a:t>
            </a:r>
          </a:p>
          <a:p>
            <a:pPr marL="214313" indent="-214313" algn="just">
              <a:buFontTx/>
              <a:buChar char="-"/>
            </a:pP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Inspection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measures</a:t>
            </a:r>
            <a:r>
              <a:rPr lang="de-DE" sz="1350" dirty="0"/>
              <a:t>, e.g.:</a:t>
            </a:r>
          </a:p>
          <a:p>
            <a:pPr marL="557213" lvl="1" indent="-214313" algn="just">
              <a:buFontTx/>
              <a:buChar char="-"/>
            </a:pPr>
            <a:r>
              <a:rPr lang="de-DE" sz="1350" dirty="0"/>
              <a:t>Access </a:t>
            </a:r>
            <a:r>
              <a:rPr lang="de-DE" sz="1350" dirty="0" err="1"/>
              <a:t>to</a:t>
            </a:r>
            <a:r>
              <a:rPr lang="de-DE" sz="1350" dirty="0"/>
              <a:t> </a:t>
            </a:r>
            <a:r>
              <a:rPr lang="de-DE" sz="1350" dirty="0" err="1"/>
              <a:t>serverrooms</a:t>
            </a:r>
            <a:r>
              <a:rPr lang="de-DE" sz="1350" dirty="0"/>
              <a:t>, on </a:t>
            </a:r>
            <a:r>
              <a:rPr lang="de-DE" sz="1350" dirty="0" err="1"/>
              <a:t>servers</a:t>
            </a:r>
            <a:r>
              <a:rPr lang="de-DE" sz="1350" dirty="0"/>
              <a:t>, on </a:t>
            </a:r>
            <a:r>
              <a:rPr lang="de-DE" sz="1350" dirty="0" err="1"/>
              <a:t>data</a:t>
            </a:r>
            <a:r>
              <a:rPr lang="de-DE" sz="1350" dirty="0"/>
              <a:t> medium, </a:t>
            </a:r>
            <a:r>
              <a:rPr lang="de-DE" sz="1350" dirty="0" err="1"/>
              <a:t>data</a:t>
            </a:r>
            <a:r>
              <a:rPr lang="de-DE" sz="1350" dirty="0"/>
              <a:t>, </a:t>
            </a:r>
            <a:r>
              <a:rPr lang="de-DE" sz="1350" dirty="0" err="1"/>
              <a:t>separation</a:t>
            </a:r>
            <a:r>
              <a:rPr lang="de-DE" sz="1350" dirty="0"/>
              <a:t> </a:t>
            </a:r>
            <a:r>
              <a:rPr lang="de-DE" sz="1350" dirty="0" err="1"/>
              <a:t>of</a:t>
            </a:r>
            <a:r>
              <a:rPr lang="de-DE" sz="1350" dirty="0"/>
              <a:t> </a:t>
            </a:r>
            <a:r>
              <a:rPr lang="de-DE" sz="1350" dirty="0" err="1"/>
              <a:t>user</a:t>
            </a:r>
            <a:r>
              <a:rPr lang="de-DE" sz="1350" dirty="0"/>
              <a:t> </a:t>
            </a:r>
            <a:r>
              <a:rPr lang="de-DE" sz="1350" dirty="0" err="1"/>
              <a:t>data</a:t>
            </a:r>
            <a:r>
              <a:rPr lang="de-DE" sz="1350" dirty="0"/>
              <a:t> </a:t>
            </a:r>
            <a:r>
              <a:rPr lang="de-DE" sz="1350" dirty="0" err="1"/>
              <a:t>and</a:t>
            </a:r>
            <a:r>
              <a:rPr lang="de-DE" sz="1350" dirty="0"/>
              <a:t> (</a:t>
            </a:r>
            <a:r>
              <a:rPr lang="de-DE" sz="1350" dirty="0" err="1"/>
              <a:t>user's</a:t>
            </a:r>
            <a:r>
              <a:rPr lang="de-DE" sz="1350" dirty="0"/>
              <a:t>) personal </a:t>
            </a:r>
            <a:r>
              <a:rPr lang="de-DE" sz="1350" dirty="0" err="1"/>
              <a:t>data</a:t>
            </a:r>
            <a:r>
              <a:rPr lang="de-DE" sz="1350" dirty="0"/>
              <a:t>, ... </a:t>
            </a:r>
          </a:p>
          <a:p>
            <a:pPr marL="557213" lvl="1" indent="-214313" algn="just">
              <a:buFontTx/>
              <a:buChar char="-"/>
            </a:pPr>
            <a:r>
              <a:rPr lang="de-DE" sz="1350" dirty="0"/>
              <a:t>Also </a:t>
            </a:r>
            <a:r>
              <a:rPr lang="de-DE" sz="1350" dirty="0" err="1"/>
              <a:t>support</a:t>
            </a:r>
            <a:r>
              <a:rPr lang="de-DE" sz="1350" dirty="0"/>
              <a:t> </a:t>
            </a:r>
            <a:r>
              <a:rPr lang="de-DE" sz="1350" dirty="0" err="1"/>
              <a:t>contracts</a:t>
            </a:r>
            <a:r>
              <a:rPr lang="de-DE" sz="1350" dirty="0"/>
              <a:t> </a:t>
            </a:r>
            <a:r>
              <a:rPr lang="de-DE" sz="1350" dirty="0" err="1"/>
              <a:t>to</a:t>
            </a:r>
            <a:r>
              <a:rPr lang="de-DE" sz="1350" dirty="0"/>
              <a:t> </a:t>
            </a:r>
            <a:r>
              <a:rPr lang="de-DE" sz="1350" dirty="0" err="1"/>
              <a:t>be</a:t>
            </a:r>
            <a:r>
              <a:rPr lang="de-DE" sz="1350" dirty="0"/>
              <a:t> </a:t>
            </a:r>
            <a:r>
              <a:rPr lang="de-DE" sz="1350" dirty="0" err="1"/>
              <a:t>regarded</a:t>
            </a:r>
            <a:endParaRPr lang="de-DE" sz="1350" dirty="0"/>
          </a:p>
          <a:p>
            <a:pPr marL="557213" lvl="1" indent="-214313" algn="just">
              <a:buFontTx/>
              <a:buChar char="-"/>
            </a:pPr>
            <a:r>
              <a:rPr lang="de-DE" sz="1350" dirty="0"/>
              <a:t>Encryption: Access </a:t>
            </a:r>
            <a:r>
              <a:rPr lang="de-DE" sz="1350" dirty="0" err="1"/>
              <a:t>to</a:t>
            </a:r>
            <a:r>
              <a:rPr lang="de-DE" sz="1350" dirty="0"/>
              <a:t> </a:t>
            </a:r>
            <a:r>
              <a:rPr lang="de-DE" sz="1350" dirty="0" err="1"/>
              <a:t>data</a:t>
            </a:r>
            <a:r>
              <a:rPr lang="de-DE" sz="1350" dirty="0"/>
              <a:t> </a:t>
            </a:r>
            <a:r>
              <a:rPr lang="de-DE" sz="1350" dirty="0" err="1"/>
              <a:t>for</a:t>
            </a:r>
            <a:r>
              <a:rPr lang="de-DE" sz="1350" dirty="0"/>
              <a:t> </a:t>
            </a:r>
            <a:r>
              <a:rPr lang="de-DE" sz="1350" dirty="0" err="1"/>
              <a:t>users</a:t>
            </a:r>
            <a:r>
              <a:rPr lang="de-DE" sz="1350" dirty="0"/>
              <a:t>, </a:t>
            </a:r>
            <a:r>
              <a:rPr lang="de-DE" sz="1350" dirty="0" err="1"/>
              <a:t>admins</a:t>
            </a:r>
            <a:r>
              <a:rPr lang="de-DE" sz="1350" dirty="0"/>
              <a:t>, </a:t>
            </a:r>
            <a:r>
              <a:rPr lang="de-DE" sz="1350" dirty="0" err="1"/>
              <a:t>supporter</a:t>
            </a:r>
            <a:r>
              <a:rPr lang="de-DE" sz="1350" dirty="0"/>
              <a:t>, ...</a:t>
            </a:r>
          </a:p>
        </p:txBody>
      </p:sp>
      <p:cxnSp>
        <p:nvCxnSpPr>
          <p:cNvPr id="3145728" name="Gewinkelter Verbinder 31"/>
          <p:cNvCxnSpPr>
            <a:cxnSpLocks/>
          </p:cNvCxnSpPr>
          <p:nvPr/>
        </p:nvCxnSpPr>
        <p:spPr>
          <a:xfrm flipH="1">
            <a:off x="3664583" y="2274084"/>
            <a:ext cx="1776" cy="102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uppieren 45"/>
          <p:cNvGrpSpPr/>
          <p:nvPr/>
        </p:nvGrpSpPr>
        <p:grpSpPr>
          <a:xfrm flipH="1">
            <a:off x="2493907" y="1771133"/>
            <a:ext cx="4440293" cy="4324867"/>
            <a:chOff x="2006915" y="1480079"/>
            <a:chExt cx="4104456" cy="4104456"/>
          </a:xfrm>
        </p:grpSpPr>
        <p:sp>
          <p:nvSpPr>
            <p:cNvPr id="1048602" name="Ellipse 5"/>
            <p:cNvSpPr/>
            <p:nvPr/>
          </p:nvSpPr>
          <p:spPr bwMode="auto">
            <a:xfrm>
              <a:off x="2006915" y="1480079"/>
              <a:ext cx="4104456" cy="41044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36947">
                <a:buClr>
                  <a:srgbClr val="000000"/>
                </a:buClr>
                <a:buSzPct val="100000"/>
              </a:pPr>
              <a:r>
                <a:rPr lang="de-DE" sz="1350" dirty="0">
                  <a:solidFill>
                    <a:srgbClr val="FFFFFF"/>
                  </a:solidFill>
                  <a:latin typeface="Arial"/>
                </a:rPr>
                <a:t>n</a:t>
              </a:r>
            </a:p>
          </p:txBody>
        </p:sp>
        <p:cxnSp>
          <p:nvCxnSpPr>
            <p:cNvPr id="3145729" name="Gerader Verbinder 6"/>
            <p:cNvCxnSpPr>
              <a:cxnSpLocks/>
              <a:stCxn id="1048602" idx="0"/>
              <a:endCxn id="1048605" idx="0"/>
            </p:cNvCxnSpPr>
            <p:nvPr/>
          </p:nvCxnSpPr>
          <p:spPr bwMode="auto">
            <a:xfrm>
              <a:off x="4059143" y="1480079"/>
              <a:ext cx="13889" cy="108010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0" name="Gerader Verbinder 7"/>
            <p:cNvCxnSpPr>
              <a:cxnSpLocks/>
            </p:cNvCxnSpPr>
            <p:nvPr/>
          </p:nvCxnSpPr>
          <p:spPr bwMode="auto">
            <a:xfrm flipH="1" flipV="1">
              <a:off x="2046316" y="3084624"/>
              <a:ext cx="1105870" cy="209643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1" name="Gerader Verbinder 8"/>
            <p:cNvCxnSpPr>
              <a:cxnSpLocks/>
            </p:cNvCxnSpPr>
            <p:nvPr/>
          </p:nvCxnSpPr>
          <p:spPr bwMode="auto">
            <a:xfrm flipH="1">
              <a:off x="4951717" y="2963145"/>
              <a:ext cx="1051239" cy="204993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2" name="Gerader Verbinder 9"/>
            <p:cNvCxnSpPr>
              <a:cxnSpLocks/>
            </p:cNvCxnSpPr>
            <p:nvPr/>
          </p:nvCxnSpPr>
          <p:spPr bwMode="auto">
            <a:xfrm flipH="1">
              <a:off x="2804657" y="4312748"/>
              <a:ext cx="695059" cy="84464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3" name="Gerader Verbinder 10"/>
            <p:cNvCxnSpPr>
              <a:cxnSpLocks/>
            </p:cNvCxnSpPr>
            <p:nvPr/>
          </p:nvCxnSpPr>
          <p:spPr bwMode="auto">
            <a:xfrm>
              <a:off x="4690943" y="4281761"/>
              <a:ext cx="723459" cy="80249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603" name="Textfeld 32"/>
            <p:cNvSpPr/>
            <p:nvPr/>
          </p:nvSpPr>
          <p:spPr bwMode="auto">
            <a:xfrm>
              <a:off x="3670399" y="4683008"/>
              <a:ext cx="916558" cy="5854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36947">
                <a:buClr>
                  <a:srgbClr val="000000"/>
                </a:buClr>
                <a:buSzPct val="100000"/>
              </a:pPr>
              <a:r>
                <a:rPr lang="de-DE" sz="900" dirty="0">
                  <a:solidFill>
                    <a:srgbClr val="FFFFFF"/>
                  </a:solidFill>
                </a:rPr>
                <a:t>Service</a:t>
              </a:r>
            </a:p>
            <a:p>
              <a:pPr algn="ctr" defTabSz="336947">
                <a:buClr>
                  <a:srgbClr val="000000"/>
                </a:buClr>
                <a:buSzPct val="100000"/>
              </a:pPr>
              <a:r>
                <a:rPr lang="de-DE" sz="900" dirty="0" err="1" smtClean="0">
                  <a:solidFill>
                    <a:srgbClr val="FFFFFF"/>
                  </a:solidFill>
                </a:rPr>
                <a:t>Proceses</a:t>
              </a:r>
              <a:endParaRPr sz="9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048604" name="Textfeld 34"/>
            <p:cNvSpPr/>
            <p:nvPr/>
          </p:nvSpPr>
          <p:spPr bwMode="auto">
            <a:xfrm>
              <a:off x="2175694" y="3520886"/>
              <a:ext cx="1141207" cy="8400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36947">
                <a:buClr>
                  <a:srgbClr val="000000"/>
                </a:buClr>
                <a:buSzPct val="100000"/>
              </a:pPr>
              <a:r>
                <a:rPr lang="de-DE" sz="900" dirty="0" err="1" smtClean="0">
                  <a:solidFill>
                    <a:srgbClr val="FFFFFF"/>
                  </a:solidFill>
                </a:rPr>
                <a:t>Function</a:t>
              </a:r>
              <a:endParaRPr sz="9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048605" name="Ellipse 4"/>
            <p:cNvSpPr/>
            <p:nvPr/>
          </p:nvSpPr>
          <p:spPr bwMode="auto">
            <a:xfrm>
              <a:off x="3135889" y="2588145"/>
              <a:ext cx="1902978" cy="1917619"/>
            </a:xfrm>
            <a:prstGeom prst="ellipse">
              <a:avLst/>
            </a:prstGeom>
            <a:solidFill>
              <a:srgbClr val="4BE58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36947">
                <a:buClr>
                  <a:srgbClr val="000000"/>
                </a:buClr>
                <a:buSzPct val="100000"/>
              </a:pPr>
              <a:endParaRPr lang="de-DE" sz="1350" b="1" dirty="0" smtClean="0">
                <a:latin typeface="Arial"/>
              </a:endParaRPr>
            </a:p>
            <a:p>
              <a:pPr algn="ctr" defTabSz="336947">
                <a:buClr>
                  <a:srgbClr val="000000"/>
                </a:buClr>
                <a:buSzPct val="100000"/>
              </a:pPr>
              <a:r>
                <a:rPr lang="de-DE" sz="1350" b="1" dirty="0" err="1" smtClean="0">
                  <a:latin typeface="Arial"/>
                </a:rPr>
                <a:t>bwSync&amp;Share</a:t>
              </a:r>
              <a:endParaRPr lang="de-DE" sz="1350" b="1" dirty="0">
                <a:latin typeface="Arial"/>
              </a:endParaRPr>
            </a:p>
            <a:p>
              <a:pPr algn="ctr" defTabSz="336947">
                <a:buClr>
                  <a:srgbClr val="000000"/>
                </a:buClr>
                <a:buSzPct val="100000"/>
              </a:pPr>
              <a:r>
                <a:rPr lang="de-DE" sz="1350" b="1" dirty="0" smtClean="0">
                  <a:latin typeface="Arial"/>
                </a:rPr>
                <a:t>Service</a:t>
              </a:r>
            </a:p>
            <a:p>
              <a:pPr algn="ctr" defTabSz="336947">
                <a:buClr>
                  <a:srgbClr val="000000"/>
                </a:buClr>
                <a:buSzPct val="100000"/>
              </a:pPr>
              <a:endParaRPr lang="de-DE" sz="1350" b="1" dirty="0">
                <a:latin typeface="Arial"/>
              </a:endParaRPr>
            </a:p>
            <a:p>
              <a:pPr defTabSz="336947">
                <a:buClr>
                  <a:srgbClr val="000000"/>
                </a:buClr>
                <a:buSzPct val="100000"/>
              </a:pPr>
              <a:endParaRPr lang="de-DE" sz="1350" b="1" dirty="0">
                <a:latin typeface="Arial"/>
              </a:endParaRPr>
            </a:p>
            <a:p>
              <a:pPr defTabSz="336947">
                <a:buClr>
                  <a:srgbClr val="000000"/>
                </a:buClr>
                <a:buSzPct val="100000"/>
              </a:pPr>
              <a:endParaRPr lang="de-DE" sz="1350" b="1" dirty="0">
                <a:latin typeface="Arial"/>
              </a:endParaRPr>
            </a:p>
            <a:p>
              <a:pPr defTabSz="336947">
                <a:buClr>
                  <a:srgbClr val="000000"/>
                </a:buClr>
                <a:buSzPct val="100000"/>
              </a:pPr>
              <a:endParaRPr lang="de-DE" sz="1350" b="1" dirty="0">
                <a:latin typeface="Arial"/>
              </a:endParaRPr>
            </a:p>
          </p:txBody>
        </p:sp>
      </p:grpSp>
      <p:cxnSp>
        <p:nvCxnSpPr>
          <p:cNvPr id="3145734" name="Gewinkelter Verbinder 29"/>
          <p:cNvCxnSpPr>
            <a:cxnSpLocks/>
            <a:stCxn id="1048606" idx="1"/>
            <a:endCxn id="1048600" idx="0"/>
          </p:cNvCxnSpPr>
          <p:nvPr/>
        </p:nvCxnSpPr>
        <p:spPr>
          <a:xfrm flipV="1">
            <a:off x="5986634" y="1107535"/>
            <a:ext cx="1926409" cy="1698633"/>
          </a:xfrm>
          <a:prstGeom prst="bentConnector4">
            <a:avLst>
              <a:gd name="adj1" fmla="val 19369"/>
              <a:gd name="adj2" fmla="val 11345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06" name="Textfeld 30"/>
          <p:cNvSpPr/>
          <p:nvPr/>
        </p:nvSpPr>
        <p:spPr bwMode="auto">
          <a:xfrm flipH="1">
            <a:off x="5049646" y="2650837"/>
            <a:ext cx="936988" cy="310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36947">
              <a:buClr>
                <a:srgbClr val="000000"/>
              </a:buClr>
              <a:buSzPct val="100000"/>
            </a:pPr>
            <a:r>
              <a:rPr lang="de-DE" sz="1500" b="1" dirty="0">
                <a:solidFill>
                  <a:srgbClr val="FFFFFF"/>
                </a:solidFill>
                <a:latin typeface="Arial"/>
              </a:rPr>
              <a:t>Privacy</a:t>
            </a:r>
            <a:endParaRPr sz="1500" b="1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145735" name="Gewinkelter Verbinder 39"/>
          <p:cNvCxnSpPr>
            <a:cxnSpLocks/>
            <a:stCxn id="1048608" idx="2"/>
            <a:endCxn id="1048601" idx="2"/>
          </p:cNvCxnSpPr>
          <p:nvPr/>
        </p:nvCxnSpPr>
        <p:spPr>
          <a:xfrm rot="5400000">
            <a:off x="1481390" y="4355842"/>
            <a:ext cx="1408911" cy="1815405"/>
          </a:xfrm>
          <a:prstGeom prst="bentConnector3">
            <a:avLst>
              <a:gd name="adj1" fmla="val 116225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6" name="Gewinkelter Verbinder 91"/>
          <p:cNvCxnSpPr>
            <a:cxnSpLocks/>
            <a:stCxn id="1048607" idx="3"/>
            <a:endCxn id="1048599" idx="0"/>
          </p:cNvCxnSpPr>
          <p:nvPr/>
        </p:nvCxnSpPr>
        <p:spPr>
          <a:xfrm rot="10800000">
            <a:off x="1331604" y="1145492"/>
            <a:ext cx="2020675" cy="1540265"/>
          </a:xfrm>
          <a:prstGeom prst="bentConnector4">
            <a:avLst>
              <a:gd name="adj1" fmla="val 19900"/>
              <a:gd name="adj2" fmla="val 114842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07" name="Textfeld 35"/>
          <p:cNvSpPr/>
          <p:nvPr/>
        </p:nvSpPr>
        <p:spPr bwMode="auto">
          <a:xfrm flipH="1">
            <a:off x="3352278" y="2501711"/>
            <a:ext cx="975705" cy="3680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36947">
              <a:buClr>
                <a:srgbClr val="000000"/>
              </a:buClr>
              <a:buSzPct val="100000"/>
            </a:pPr>
            <a:r>
              <a:rPr lang="de-DE" sz="1500" b="1" dirty="0">
                <a:solidFill>
                  <a:srgbClr val="FFFFFF"/>
                </a:solidFill>
                <a:latin typeface="Arial"/>
              </a:rPr>
              <a:t>Legal</a:t>
            </a:r>
            <a:endParaRPr sz="1500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48608" name="Textfeld 35"/>
          <p:cNvSpPr/>
          <p:nvPr/>
        </p:nvSpPr>
        <p:spPr bwMode="auto">
          <a:xfrm flipH="1">
            <a:off x="2605695" y="4191000"/>
            <a:ext cx="975705" cy="3680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36947">
              <a:buClr>
                <a:srgbClr val="000000"/>
              </a:buClr>
              <a:buSzPct val="100000"/>
            </a:pPr>
            <a:r>
              <a:rPr lang="de-DE" sz="1500" b="1" dirty="0">
                <a:solidFill>
                  <a:srgbClr val="FFFFFF"/>
                </a:solidFill>
                <a:latin typeface="Arial"/>
              </a:rPr>
              <a:t>Finance</a:t>
            </a:r>
            <a:endParaRPr sz="1500" b="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48609" name="Rechteck 26"/>
          <p:cNvSpPr/>
          <p:nvPr/>
        </p:nvSpPr>
        <p:spPr>
          <a:xfrm flipH="1">
            <a:off x="3994859" y="3950350"/>
            <a:ext cx="1449402" cy="697850"/>
          </a:xfrm>
          <a:prstGeom prst="rect">
            <a:avLst/>
          </a:prstGeom>
          <a:solidFill>
            <a:srgbClr val="4BE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 defTabSz="336947">
              <a:buClr>
                <a:srgbClr val="000000"/>
              </a:buClr>
              <a:buSzPct val="100000"/>
              <a:buFontTx/>
              <a:buChar char="-"/>
            </a:pPr>
            <a:r>
              <a:rPr lang="de-DE" sz="1050" dirty="0">
                <a:latin typeface="Arial"/>
              </a:rPr>
              <a:t>40 </a:t>
            </a:r>
            <a:r>
              <a:rPr lang="de-DE" sz="1050" dirty="0" err="1">
                <a:latin typeface="Arial"/>
              </a:rPr>
              <a:t>Institutions</a:t>
            </a:r>
            <a:endParaRPr lang="de-DE" sz="1050" dirty="0">
              <a:latin typeface="Arial"/>
            </a:endParaRPr>
          </a:p>
          <a:p>
            <a:pPr marL="214313" indent="-214313" defTabSz="336947">
              <a:buClr>
                <a:srgbClr val="000000"/>
              </a:buClr>
              <a:buSzPct val="100000"/>
              <a:buFontTx/>
              <a:buChar char="-"/>
            </a:pPr>
            <a:r>
              <a:rPr lang="de-DE" sz="1050" dirty="0">
                <a:latin typeface="Arial"/>
              </a:rPr>
              <a:t>40.000 Accounts</a:t>
            </a:r>
          </a:p>
          <a:p>
            <a:pPr marL="214313" indent="-214313" defTabSz="336947">
              <a:buClr>
                <a:srgbClr val="000000"/>
              </a:buClr>
              <a:buSzPct val="100000"/>
              <a:buFontTx/>
              <a:buChar char="-"/>
            </a:pPr>
            <a:r>
              <a:rPr lang="de-DE" sz="1050" dirty="0">
                <a:latin typeface="Arial"/>
              </a:rPr>
              <a:t>60TB </a:t>
            </a:r>
            <a:r>
              <a:rPr lang="de-DE" sz="1050" dirty="0" smtClean="0">
                <a:latin typeface="Arial"/>
              </a:rPr>
              <a:t>Data</a:t>
            </a:r>
            <a:endParaRPr lang="de-DE" sz="1050" dirty="0">
              <a:latin typeface="Arial"/>
            </a:endParaRPr>
          </a:p>
          <a:p>
            <a:pPr marL="214313" indent="-214313" defTabSz="336947">
              <a:buClr>
                <a:srgbClr val="000000"/>
              </a:buClr>
              <a:buSzPct val="100000"/>
              <a:buFontTx/>
              <a:buChar char="-"/>
            </a:pPr>
            <a:r>
              <a:rPr lang="de-DE" sz="1050" dirty="0" err="1">
                <a:latin typeface="Arial"/>
              </a:rPr>
              <a:t>OnlyOffice</a:t>
            </a:r>
            <a:endParaRPr lang="de-DE" sz="1050" dirty="0">
              <a:latin typeface="Arial"/>
            </a:endParaRPr>
          </a:p>
        </p:txBody>
      </p:sp>
      <p:sp>
        <p:nvSpPr>
          <p:cNvPr id="1048610" name="Titel 5"/>
          <p:cNvSpPr txBox="1"/>
          <p:nvPr/>
        </p:nvSpPr>
        <p:spPr>
          <a:xfrm>
            <a:off x="390525" y="313710"/>
            <a:ext cx="6911975" cy="5619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smtClean="0"/>
              <a:t>Administrative </a:t>
            </a:r>
            <a:r>
              <a:rPr lang="de-DE" kern="0" dirty="0" err="1" smtClean="0"/>
              <a:t>Aspects</a:t>
            </a:r>
            <a:endParaRPr lang="de-DE" kern="0" dirty="0"/>
          </a:p>
        </p:txBody>
      </p:sp>
      <p:sp>
        <p:nvSpPr>
          <p:cNvPr id="4" name="Rechteck 3"/>
          <p:cNvSpPr/>
          <p:nvPr/>
        </p:nvSpPr>
        <p:spPr>
          <a:xfrm rot="21061777">
            <a:off x="3091909" y="400619"/>
            <a:ext cx="3093840" cy="19620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altLang="en-GB" sz="1350" b="1" dirty="0">
                <a:solidFill>
                  <a:srgbClr val="FF0000"/>
                </a:solidFill>
              </a:rPr>
              <a:t>We</a:t>
            </a:r>
            <a:r>
              <a:rPr lang="de-DE" sz="1350" b="1" dirty="0">
                <a:solidFill>
                  <a:srgbClr val="FF0000"/>
                </a:solidFill>
              </a:rPr>
              <a:t> </a:t>
            </a:r>
            <a:r>
              <a:rPr lang="de-DE" sz="1350" b="1" dirty="0" err="1">
                <a:solidFill>
                  <a:srgbClr val="FF0000"/>
                </a:solidFill>
              </a:rPr>
              <a:t>are</a:t>
            </a:r>
            <a:r>
              <a:rPr lang="de-DE" sz="1350" b="1" dirty="0">
                <a:solidFill>
                  <a:srgbClr val="FF0000"/>
                </a:solidFill>
              </a:rPr>
              <a:t> NO </a:t>
            </a:r>
            <a:r>
              <a:rPr lang="de-DE" sz="1350" b="1" dirty="0" err="1">
                <a:solidFill>
                  <a:srgbClr val="FF0000"/>
                </a:solidFill>
              </a:rPr>
              <a:t>privacy</a:t>
            </a:r>
            <a:r>
              <a:rPr lang="en-US" altLang="de" sz="1350" b="1" dirty="0">
                <a:solidFill>
                  <a:srgbClr val="FF0000"/>
                </a:solidFill>
              </a:rPr>
              <a:t> OR l</a:t>
            </a:r>
            <a:r>
              <a:rPr lang="de-DE" sz="1350" b="1" dirty="0">
                <a:solidFill>
                  <a:srgbClr val="FF0000"/>
                </a:solidFill>
              </a:rPr>
              <a:t>egal, NOR </a:t>
            </a:r>
            <a:r>
              <a:rPr lang="de-DE" sz="1350" b="1" dirty="0" err="1">
                <a:solidFill>
                  <a:srgbClr val="FF0000"/>
                </a:solidFill>
              </a:rPr>
              <a:t>finance</a:t>
            </a:r>
            <a:r>
              <a:rPr lang="de-DE" sz="1350" b="1" dirty="0">
                <a:solidFill>
                  <a:srgbClr val="FF0000"/>
                </a:solidFill>
              </a:rPr>
              <a:t> </a:t>
            </a:r>
            <a:r>
              <a:rPr lang="en-US" altLang="de" sz="1350" b="1" dirty="0">
                <a:solidFill>
                  <a:srgbClr val="FF0000"/>
                </a:solidFill>
              </a:rPr>
              <a:t>experts!</a:t>
            </a:r>
            <a:endParaRPr lang="de-DE" sz="1350" dirty="0">
              <a:solidFill>
                <a:srgbClr val="FF0000"/>
              </a:solidFill>
            </a:endParaRPr>
          </a:p>
          <a:p>
            <a:pPr marL="214313" indent="-214313" algn="just">
              <a:buFont typeface="Symbol" panose="05050102010706020507" pitchFamily="18" charset="2"/>
              <a:buChar char="Þ"/>
            </a:pPr>
            <a:r>
              <a:rPr lang="de-DE" sz="1350" b="1" dirty="0"/>
              <a:t>Intensive </a:t>
            </a:r>
            <a:r>
              <a:rPr lang="de-DE" sz="1350" b="1" dirty="0" err="1"/>
              <a:t>communication</a:t>
            </a:r>
            <a:r>
              <a:rPr lang="de-DE" sz="1350" b="1" dirty="0"/>
              <a:t> </a:t>
            </a:r>
            <a:r>
              <a:rPr lang="de-DE" sz="1350" dirty="0" err="1"/>
              <a:t>neccessary</a:t>
            </a:r>
            <a:r>
              <a:rPr lang="de-DE" sz="1350" dirty="0"/>
              <a:t> </a:t>
            </a:r>
            <a:r>
              <a:rPr lang="de-DE" sz="1350" dirty="0" err="1"/>
              <a:t>with</a:t>
            </a:r>
            <a:r>
              <a:rPr lang="de-DE" sz="1350" dirty="0"/>
              <a:t> </a:t>
            </a:r>
            <a:r>
              <a:rPr lang="de-DE" sz="1350" b="1" dirty="0"/>
              <a:t>legal, </a:t>
            </a:r>
            <a:r>
              <a:rPr lang="de-DE" sz="1350" b="1" dirty="0" err="1"/>
              <a:t>finance</a:t>
            </a:r>
            <a:r>
              <a:rPr lang="de-DE" sz="1350" b="1" dirty="0"/>
              <a:t> </a:t>
            </a:r>
            <a:r>
              <a:rPr lang="de-DE" sz="1350" b="1" dirty="0" err="1"/>
              <a:t>privacy</a:t>
            </a:r>
            <a:r>
              <a:rPr lang="de-DE" sz="1350" b="1" dirty="0"/>
              <a:t> </a:t>
            </a:r>
            <a:r>
              <a:rPr lang="de-DE" sz="1350" b="1" dirty="0" err="1">
                <a:solidFill>
                  <a:srgbClr val="FF0000"/>
                </a:solidFill>
              </a:rPr>
              <a:t>departments</a:t>
            </a:r>
            <a:r>
              <a:rPr lang="de-DE" sz="1350" b="1" dirty="0"/>
              <a:t>!</a:t>
            </a:r>
            <a:r>
              <a:rPr lang="de-DE" sz="1350" dirty="0"/>
              <a:t> Building a </a:t>
            </a:r>
            <a:r>
              <a:rPr lang="de-DE" sz="1350" b="1" dirty="0" err="1"/>
              <a:t>common</a:t>
            </a:r>
            <a:r>
              <a:rPr lang="de-DE" sz="1350" b="1" dirty="0"/>
              <a:t> </a:t>
            </a:r>
            <a:r>
              <a:rPr lang="de-DE" sz="1350" b="1" dirty="0" err="1"/>
              <a:t>understanding</a:t>
            </a:r>
            <a:r>
              <a:rPr lang="de-DE" sz="1350" dirty="0"/>
              <a:t> </a:t>
            </a:r>
            <a:r>
              <a:rPr lang="de-DE" sz="1350" dirty="0" err="1"/>
              <a:t>to</a:t>
            </a:r>
            <a:r>
              <a:rPr lang="de-DE" sz="1350" dirty="0"/>
              <a:t> </a:t>
            </a:r>
            <a:r>
              <a:rPr lang="de-DE" sz="1350" dirty="0" err="1"/>
              <a:t>match</a:t>
            </a:r>
            <a:r>
              <a:rPr lang="de-DE" sz="1350" dirty="0"/>
              <a:t> </a:t>
            </a:r>
            <a:r>
              <a:rPr lang="de-DE" sz="1350" dirty="0" err="1" smtClean="0"/>
              <a:t>adminitrative</a:t>
            </a:r>
            <a:r>
              <a:rPr lang="de-DE" sz="1350" dirty="0" smtClean="0"/>
              <a:t>/legal </a:t>
            </a:r>
            <a:r>
              <a:rPr lang="de-DE" sz="1350" dirty="0" err="1"/>
              <a:t>and</a:t>
            </a:r>
            <a:r>
              <a:rPr lang="de-DE" sz="1350" dirty="0"/>
              <a:t> </a:t>
            </a:r>
            <a:r>
              <a:rPr lang="de-DE" sz="1350" dirty="0" err="1"/>
              <a:t>functional</a:t>
            </a:r>
            <a:r>
              <a:rPr lang="de-DE" sz="1350" dirty="0"/>
              <a:t> </a:t>
            </a:r>
            <a:r>
              <a:rPr lang="de-DE" sz="1350" dirty="0" err="1"/>
              <a:t>demands</a:t>
            </a:r>
            <a:r>
              <a:rPr lang="de-DE" sz="1350" dirty="0"/>
              <a:t> </a:t>
            </a:r>
            <a:r>
              <a:rPr lang="de-DE" sz="1350" dirty="0" smtClean="0"/>
              <a:t>(</a:t>
            </a:r>
            <a:r>
              <a:rPr lang="de-DE" sz="1350" dirty="0" smtClean="0">
                <a:solidFill>
                  <a:srgbClr val="FF0000"/>
                </a:solidFill>
              </a:rPr>
              <a:t>„</a:t>
            </a:r>
            <a:r>
              <a:rPr lang="de-DE" sz="1350" dirty="0">
                <a:solidFill>
                  <a:srgbClr val="FF0000"/>
                </a:solidFill>
              </a:rPr>
              <a:t>time intensive </a:t>
            </a:r>
            <a:r>
              <a:rPr lang="de-DE" sz="1350" dirty="0" err="1">
                <a:solidFill>
                  <a:srgbClr val="FF0000"/>
                </a:solidFill>
              </a:rPr>
              <a:t>for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both</a:t>
            </a:r>
            <a:r>
              <a:rPr lang="de-DE" sz="1350" dirty="0">
                <a:solidFill>
                  <a:srgbClr val="FF0000"/>
                </a:solidFill>
              </a:rPr>
              <a:t> </a:t>
            </a:r>
            <a:r>
              <a:rPr lang="de-DE" sz="1350" dirty="0" err="1">
                <a:solidFill>
                  <a:srgbClr val="FF0000"/>
                </a:solidFill>
              </a:rPr>
              <a:t>sides</a:t>
            </a:r>
            <a:r>
              <a:rPr lang="de-DE" sz="1350" dirty="0">
                <a:solidFill>
                  <a:srgbClr val="FF0000"/>
                </a:solidFill>
              </a:rPr>
              <a:t>"</a:t>
            </a:r>
            <a:r>
              <a:rPr lang="de-DE" sz="1350" dirty="0"/>
              <a:t>)</a:t>
            </a:r>
          </a:p>
        </p:txBody>
      </p:sp>
      <p:sp>
        <p:nvSpPr>
          <p:cNvPr id="3" name="Rechteck 2"/>
          <p:cNvSpPr/>
          <p:nvPr/>
        </p:nvSpPr>
        <p:spPr>
          <a:xfrm rot="21047217">
            <a:off x="359634" y="3496299"/>
            <a:ext cx="1881045" cy="1098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b="1" dirty="0">
                <a:solidFill>
                  <a:srgbClr val="FF0000"/>
                </a:solidFill>
              </a:rPr>
              <a:t>Transition </a:t>
            </a:r>
            <a:r>
              <a:rPr lang="de-DE" sz="1350" b="1" dirty="0" err="1">
                <a:solidFill>
                  <a:srgbClr val="FF0000"/>
                </a:solidFill>
              </a:rPr>
              <a:t>from</a:t>
            </a:r>
            <a:r>
              <a:rPr lang="de-DE" sz="1350" b="1" dirty="0">
                <a:solidFill>
                  <a:srgbClr val="FF0000"/>
                </a:solidFill>
              </a:rPr>
              <a:t>  a </a:t>
            </a:r>
            <a:r>
              <a:rPr lang="de-DE" sz="1350" b="1" dirty="0" err="1">
                <a:solidFill>
                  <a:srgbClr val="FF0000"/>
                </a:solidFill>
              </a:rPr>
              <a:t>sponsored</a:t>
            </a:r>
            <a:r>
              <a:rPr lang="de-DE" sz="1350" b="1" dirty="0">
                <a:solidFill>
                  <a:srgbClr val="FF0000"/>
                </a:solidFill>
              </a:rPr>
              <a:t> </a:t>
            </a:r>
            <a:r>
              <a:rPr lang="de-DE" sz="1350" b="1" dirty="0" err="1">
                <a:solidFill>
                  <a:srgbClr val="FF0000"/>
                </a:solidFill>
              </a:rPr>
              <a:t>project</a:t>
            </a:r>
            <a:endParaRPr lang="de-DE" sz="1350" b="1" dirty="0">
              <a:solidFill>
                <a:srgbClr val="FF0000"/>
              </a:solidFill>
            </a:endParaRPr>
          </a:p>
          <a:p>
            <a:pPr algn="ctr"/>
            <a:r>
              <a:rPr lang="de-DE" sz="1350" b="1" dirty="0" err="1">
                <a:solidFill>
                  <a:srgbClr val="FF0000"/>
                </a:solidFill>
              </a:rPr>
              <a:t>to</a:t>
            </a:r>
            <a:r>
              <a:rPr lang="de-DE" sz="1350" b="1" dirty="0">
                <a:solidFill>
                  <a:srgbClr val="FF0000"/>
                </a:solidFill>
              </a:rPr>
              <a:t> a </a:t>
            </a:r>
            <a:r>
              <a:rPr lang="de-DE" sz="1350" b="1" dirty="0" smtClean="0">
                <a:solidFill>
                  <a:srgbClr val="FF0000"/>
                </a:solidFill>
              </a:rPr>
              <a:t>„</a:t>
            </a:r>
            <a:r>
              <a:rPr lang="de-DE" sz="1350" b="1" dirty="0" err="1" smtClean="0">
                <a:solidFill>
                  <a:srgbClr val="FF0000"/>
                </a:solidFill>
              </a:rPr>
              <a:t>self-feeding</a:t>
            </a:r>
            <a:r>
              <a:rPr lang="de-DE" sz="1350" b="1" dirty="0" smtClean="0">
                <a:solidFill>
                  <a:srgbClr val="FF0000"/>
                </a:solidFill>
              </a:rPr>
              <a:t>“ </a:t>
            </a:r>
            <a:r>
              <a:rPr lang="de-DE" sz="1350" b="1" dirty="0" err="1" smtClean="0">
                <a:solidFill>
                  <a:srgbClr val="FF0000"/>
                </a:solidFill>
              </a:rPr>
              <a:t>service</a:t>
            </a:r>
            <a:endParaRPr lang="de-DE" sz="1350" b="1" dirty="0">
              <a:solidFill>
                <a:srgbClr val="FF0000"/>
              </a:solidFill>
            </a:endParaRPr>
          </a:p>
        </p:txBody>
      </p:sp>
      <p:cxnSp>
        <p:nvCxnSpPr>
          <p:cNvPr id="5" name="Gerade Verbindung mit Pfeil 4"/>
          <p:cNvCxnSpPr>
            <a:stCxn id="3" idx="0"/>
            <a:endCxn id="1048599" idx="2"/>
          </p:cNvCxnSpPr>
          <p:nvPr/>
        </p:nvCxnSpPr>
        <p:spPr>
          <a:xfrm flipV="1">
            <a:off x="1212230" y="3107567"/>
            <a:ext cx="119373" cy="3958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1" grpId="0" animBg="1"/>
      <p:bldP spid="1048599" grpId="0" animBg="1"/>
      <p:bldP spid="1048600" grpId="0"/>
      <p:bldP spid="1048606" grpId="0" animBg="1"/>
      <p:bldP spid="1048607" grpId="0" animBg="1"/>
      <p:bldP spid="1048608" grpId="0" animBg="1"/>
      <p:bldP spid="4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461" y="838200"/>
            <a:ext cx="7100667" cy="5315499"/>
          </a:xfrm>
          <a:prstGeom prst="rect">
            <a:avLst/>
          </a:prstGeom>
        </p:spPr>
      </p:pic>
      <p:sp>
        <p:nvSpPr>
          <p:cNvPr id="1048585" name="Textfeld 4"/>
          <p:cNvSpPr txBox="1"/>
          <p:nvPr/>
        </p:nvSpPr>
        <p:spPr>
          <a:xfrm>
            <a:off x="152400" y="2514600"/>
            <a:ext cx="2057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Service </a:t>
            </a:r>
            <a:r>
              <a:rPr lang="de-DE" sz="1400" b="1" dirty="0" err="1"/>
              <a:t>s</a:t>
            </a:r>
            <a:r>
              <a:rPr lang="de-DE" sz="1400" b="1" dirty="0" err="1" smtClean="0"/>
              <a:t>taff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bwSync&amp;Share</a:t>
            </a:r>
            <a:r>
              <a:rPr lang="de-DE" sz="1400" b="1" dirty="0" smtClean="0"/>
              <a:t>:</a:t>
            </a:r>
          </a:p>
          <a:p>
            <a:r>
              <a:rPr lang="de-DE" sz="1400" dirty="0" smtClean="0"/>
              <a:t>Overall </a:t>
            </a:r>
            <a:r>
              <a:rPr lang="de-DE" sz="1400" dirty="0" err="1" smtClean="0"/>
              <a:t>about</a:t>
            </a:r>
            <a:r>
              <a:rPr lang="de-DE" sz="1400" dirty="0" smtClean="0"/>
              <a:t> </a:t>
            </a:r>
            <a:r>
              <a:rPr lang="en-US" altLang="de" sz="1400" dirty="0" smtClean="0"/>
              <a:t>2,5-3 </a:t>
            </a:r>
            <a:r>
              <a:rPr lang="de-DE" sz="1400" dirty="0" err="1" smtClean="0"/>
              <a:t>persons</a:t>
            </a:r>
            <a:r>
              <a:rPr lang="de-DE" sz="1400" dirty="0" smtClean="0"/>
              <a:t> (FTE)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operations</a:t>
            </a:r>
            <a:r>
              <a:rPr lang="de-DE" sz="1400" dirty="0" smtClean="0"/>
              <a:t>, 2nd-level </a:t>
            </a:r>
            <a:r>
              <a:rPr lang="de-DE" sz="1400" dirty="0" err="1" smtClean="0"/>
              <a:t>support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„</a:t>
            </a:r>
            <a:r>
              <a:rPr lang="de-DE" sz="1400" dirty="0" err="1" smtClean="0"/>
              <a:t>organizational</a:t>
            </a:r>
            <a:r>
              <a:rPr lang="de-DE" sz="1400" dirty="0" smtClean="0"/>
              <a:t>“</a:t>
            </a:r>
            <a:endParaRPr lang="zh-CN" altLang="en-US" dirty="0"/>
          </a:p>
          <a:p>
            <a:r>
              <a:rPr lang="de-DE" sz="1400" dirty="0" err="1" smtClean="0"/>
              <a:t>administration</a:t>
            </a:r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endParaRPr lang="de-DE" sz="1400" dirty="0"/>
          </a:p>
          <a:p>
            <a:r>
              <a:rPr lang="en-US" altLang="en-GB" sz="1400" dirty="0" smtClean="0"/>
              <a:t>+ </a:t>
            </a:r>
            <a:r>
              <a:rPr lang="en-US" altLang="en-GB" sz="1400" dirty="0" err="1" smtClean="0"/>
              <a:t>aditional</a:t>
            </a:r>
            <a:r>
              <a:rPr lang="en-US" altLang="en-GB" sz="1400" dirty="0" smtClean="0"/>
              <a:t> personnel for </a:t>
            </a:r>
            <a:r>
              <a:rPr lang="en-US" altLang="en-GB" sz="1400" dirty="0"/>
              <a:t>basic services, infrastructure (storage,  virtualization, ...) </a:t>
            </a:r>
            <a:endParaRPr lang="de-DE" sz="1400" dirty="0"/>
          </a:p>
        </p:txBody>
      </p:sp>
      <p:sp>
        <p:nvSpPr>
          <p:cNvPr id="1048586" name="Textfeld 6"/>
          <p:cNvSpPr txBox="1"/>
          <p:nvPr/>
        </p:nvSpPr>
        <p:spPr>
          <a:xfrm>
            <a:off x="6553200" y="2514600"/>
            <a:ext cx="2209800" cy="2326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IDM </a:t>
            </a:r>
            <a:r>
              <a:rPr lang="de-DE" sz="1400" b="1" dirty="0" smtClean="0"/>
              <a:t>(</a:t>
            </a:r>
            <a:r>
              <a:rPr lang="de-DE" sz="1400" b="1" dirty="0" err="1" smtClean="0"/>
              <a:t>bwIDM</a:t>
            </a:r>
            <a:r>
              <a:rPr lang="de-DE" sz="1400" b="1" dirty="0" smtClean="0"/>
              <a:t>, AAI</a:t>
            </a:r>
            <a:r>
              <a:rPr lang="de-DE" sz="1400" b="1" dirty="0"/>
              <a:t>)</a:t>
            </a:r>
            <a:r>
              <a:rPr lang="de-DE" sz="1400" dirty="0"/>
              <a:t> all </a:t>
            </a:r>
            <a:r>
              <a:rPr lang="de-DE" sz="1400" dirty="0" err="1"/>
              <a:t>over</a:t>
            </a:r>
            <a:r>
              <a:rPr lang="de-DE" sz="1400" dirty="0"/>
              <a:t> Baden </a:t>
            </a:r>
            <a:r>
              <a:rPr lang="de-DE" sz="1400" dirty="0" smtClean="0"/>
              <a:t>Württemberg (</a:t>
            </a:r>
            <a:r>
              <a:rPr lang="de-DE" sz="1400" dirty="0" err="1" smtClean="0"/>
              <a:t>since</a:t>
            </a:r>
            <a:r>
              <a:rPr lang="de-DE" sz="1400" dirty="0" smtClean="0"/>
              <a:t> 2013):</a:t>
            </a:r>
          </a:p>
          <a:p>
            <a:endParaRPr lang="de-DE" sz="1400" dirty="0"/>
          </a:p>
          <a:p>
            <a:endParaRPr lang="de-DE" sz="1400" dirty="0" smtClean="0"/>
          </a:p>
          <a:p>
            <a:endParaRPr lang="de-DE" sz="1400" dirty="0"/>
          </a:p>
          <a:p>
            <a:r>
              <a:rPr lang="de-DE" sz="1400" dirty="0" smtClean="0"/>
              <a:t>SAML-</a:t>
            </a:r>
            <a:r>
              <a:rPr lang="de-DE" sz="1400" dirty="0" err="1" smtClean="0"/>
              <a:t>IdPs</a:t>
            </a:r>
            <a:r>
              <a:rPr lang="de-DE" sz="1400" dirty="0" smtClean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institutions</a:t>
            </a:r>
            <a:r>
              <a:rPr lang="de-DE" sz="1400" dirty="0"/>
              <a:t> </a:t>
            </a:r>
            <a:r>
              <a:rPr lang="de-DE" sz="1400" dirty="0" err="1"/>
              <a:t>using</a:t>
            </a:r>
            <a:r>
              <a:rPr lang="de-DE" sz="1400" dirty="0"/>
              <a:t> </a:t>
            </a:r>
            <a:r>
              <a:rPr lang="de-DE" sz="1400" dirty="0" err="1"/>
              <a:t>bwSync&amp;Share</a:t>
            </a:r>
            <a:r>
              <a:rPr lang="de-DE" sz="1400" dirty="0"/>
              <a:t>;</a:t>
            </a:r>
          </a:p>
          <a:p>
            <a:r>
              <a:rPr lang="de-DE" sz="1400" dirty="0"/>
              <a:t>S&amp;S </a:t>
            </a:r>
            <a:r>
              <a:rPr lang="de-DE" sz="1400" dirty="0" err="1"/>
              <a:t>users</a:t>
            </a:r>
            <a:r>
              <a:rPr lang="de-DE" sz="1400" dirty="0"/>
              <a:t> </a:t>
            </a:r>
            <a:r>
              <a:rPr lang="de-DE" sz="1400" dirty="0" err="1"/>
              <a:t>use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local</a:t>
            </a:r>
            <a:r>
              <a:rPr lang="de-DE" sz="1400" dirty="0"/>
              <a:t> </a:t>
            </a:r>
            <a:r>
              <a:rPr lang="de-DE" sz="1400" dirty="0" err="1"/>
              <a:t>credentials</a:t>
            </a:r>
            <a:endParaRPr lang="de-DE" sz="1400" dirty="0"/>
          </a:p>
        </p:txBody>
      </p:sp>
      <p:sp>
        <p:nvSpPr>
          <p:cNvPr id="1048587" name="Titel 5"/>
          <p:cNvSpPr>
            <a:spLocks noGrp="1"/>
          </p:cNvSpPr>
          <p:nvPr>
            <p:ph type="title"/>
          </p:nvPr>
        </p:nvSpPr>
        <p:spPr>
          <a:xfrm>
            <a:off x="390525" y="276225"/>
            <a:ext cx="6911975" cy="561975"/>
          </a:xfrm>
        </p:spPr>
        <p:txBody>
          <a:bodyPr/>
          <a:lstStyle/>
          <a:p>
            <a:r>
              <a:rPr lang="de-DE" dirty="0" err="1" smtClean="0"/>
              <a:t>Structural</a:t>
            </a:r>
            <a:r>
              <a:rPr lang="de-DE" dirty="0" smtClean="0"/>
              <a:t> </a:t>
            </a:r>
            <a:r>
              <a:rPr lang="de-DE" dirty="0" err="1"/>
              <a:t>O</a:t>
            </a:r>
            <a:r>
              <a:rPr lang="de-DE" dirty="0" err="1" smtClean="0"/>
              <a:t>verview</a:t>
            </a:r>
            <a:endParaRPr lang="de-DE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5" grpId="0"/>
      <p:bldP spid="10485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Titel 3"/>
          <p:cNvSpPr>
            <a:spLocks noGrp="1"/>
          </p:cNvSpPr>
          <p:nvPr>
            <p:ph type="ctrTitle" idx="4294967295"/>
          </p:nvPr>
        </p:nvSpPr>
        <p:spPr>
          <a:xfrm>
            <a:off x="1973263" y="1484313"/>
            <a:ext cx="4960937" cy="649287"/>
          </a:xfrm>
        </p:spPr>
        <p:txBody>
          <a:bodyPr/>
          <a:lstStyle/>
          <a:p>
            <a:r>
              <a:rPr lang="de-DE" dirty="0" err="1">
                <a:solidFill>
                  <a:srgbClr val="000000"/>
                </a:solidFill>
              </a:rPr>
              <a:t>Thank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You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For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Your</a:t>
            </a:r>
            <a:r>
              <a:rPr lang="de-DE" dirty="0">
                <a:solidFill>
                  <a:srgbClr val="000000"/>
                </a:solidFill>
              </a:rPr>
              <a:t> Attention!</a:t>
            </a:r>
            <a:endParaRPr lang="de-DE" sz="2100" dirty="0"/>
          </a:p>
        </p:txBody>
      </p:sp>
      <p:sp>
        <p:nvSpPr>
          <p:cNvPr id="1048592" name="Untertitel 4"/>
          <p:cNvSpPr>
            <a:spLocks noGrp="1"/>
          </p:cNvSpPr>
          <p:nvPr>
            <p:ph type="subTitle" idx="4294967295"/>
          </p:nvPr>
        </p:nvSpPr>
        <p:spPr>
          <a:xfrm>
            <a:off x="2895600" y="2286000"/>
            <a:ext cx="2370138" cy="620713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err="1" smtClean="0"/>
              <a:t>Any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Questions</a:t>
            </a:r>
            <a:r>
              <a:rPr lang="de-DE" sz="2400" b="1" dirty="0" smtClean="0"/>
              <a:t>?</a:t>
            </a:r>
          </a:p>
        </p:txBody>
      </p:sp>
      <p:sp>
        <p:nvSpPr>
          <p:cNvPr id="1048593" name="Textfeld 2"/>
          <p:cNvSpPr txBox="1"/>
          <p:nvPr/>
        </p:nvSpPr>
        <p:spPr>
          <a:xfrm>
            <a:off x="2590800" y="3304401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- </a:t>
            </a:r>
            <a:r>
              <a:rPr lang="de-DE" sz="1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www.scc.kit.edu</a:t>
            </a:r>
            <a:endParaRPr lang="de-DE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T_master_ppt2003_d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428</Words>
  <Application>Microsoft Office PowerPoint</Application>
  <PresentationFormat>Bildschirmpräsentation (4:3)</PresentationFormat>
  <Paragraphs>107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KIT_master_ppt2003_de</vt:lpstr>
      <vt:lpstr>CS3 2020, Kopenhagen, bwSync&amp;Share</vt:lpstr>
      <vt:lpstr>PowerPoint-Präsentation</vt:lpstr>
      <vt:lpstr>PowerPoint-Präsentation</vt:lpstr>
      <vt:lpstr>Structural Overview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KIT – Die Forschungsuniversität  in der Helmholtz-Gemeinschaft</dc:title>
  <dc:creator>Gerstner, Heike (PKM)</dc:creator>
  <cp:lastModifiedBy>Scheibenberger, Klaus (SCC)</cp:lastModifiedBy>
  <cp:revision>7</cp:revision>
  <dcterms:created xsi:type="dcterms:W3CDTF">2016-10-10T18:04:27Z</dcterms:created>
  <dcterms:modified xsi:type="dcterms:W3CDTF">2020-01-24T17:32:29Z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2016-10-11T00:00:00Z</vt:filetime>
  </property>
  <property fmtid="{D5CDD505-2E9C-101B-9397-08002B2CF9AE}" pid="3" name="Creator">
    <vt:lpwstr>Adobe InDesign CC 2015 (Windows)</vt:lpwstr>
  </property>
  <property fmtid="{D5CDD505-2E9C-101B-9397-08002B2CF9AE}" pid="4" name="LastSaved">
    <vt:filetime>2016-10-11T00:00:00Z</vt:filetime>
  </property>
</Properties>
</file>