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9" r:id="rId3"/>
    <p:sldId id="331" r:id="rId4"/>
    <p:sldId id="330" r:id="rId5"/>
    <p:sldId id="321" r:id="rId6"/>
    <p:sldId id="329" r:id="rId7"/>
    <p:sldId id="326" r:id="rId8"/>
    <p:sldId id="325" r:id="rId9"/>
    <p:sldId id="332" r:id="rId10"/>
    <p:sldId id="323" r:id="rId11"/>
    <p:sldId id="324" r:id="rId12"/>
    <p:sldId id="318" r:id="rId1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e Duret" initials="DD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339933"/>
    <a:srgbClr val="8999BE"/>
    <a:srgbClr val="3AA8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1" autoAdjust="0"/>
    <p:restoredTop sz="92596" autoAdjust="0"/>
  </p:normalViewPr>
  <p:slideViewPr>
    <p:cSldViewPr snapToGrid="0">
      <p:cViewPr varScale="1">
        <p:scale>
          <a:sx n="108" d="100"/>
          <a:sy n="108" d="100"/>
        </p:scale>
        <p:origin x="48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9D62995E-AB63-4D92-8BC4-8DA4300746C1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C67F2306-BD12-4F5F-AB46-5A353E511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16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7D4812DD-C787-4DE6-A65D-35819161BD27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75B5B678-E09A-4D15-BA6C-191E0556F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99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6096000" y="6457950"/>
            <a:ext cx="5804807" cy="280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775606" y="6025244"/>
            <a:ext cx="5804807" cy="749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113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189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4969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96043" y="6176963"/>
            <a:ext cx="5804807" cy="280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6096000" y="6457950"/>
            <a:ext cx="5804807" cy="280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775606" y="6025244"/>
            <a:ext cx="5804807" cy="749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4577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311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05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72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27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Image 10" descr="bande-02.eps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08"/>
          <a:stretch/>
        </p:blipFill>
        <p:spPr>
          <a:xfrm>
            <a:off x="-77289" y="6040042"/>
            <a:ext cx="1054319" cy="821267"/>
          </a:xfrm>
          <a:prstGeom prst="rect">
            <a:avLst/>
          </a:prstGeom>
        </p:spPr>
      </p:pic>
      <p:sp>
        <p:nvSpPr>
          <p:cNvPr id="12" name="Date Placeholder 1"/>
          <p:cNvSpPr txBox="1">
            <a:spLocks/>
          </p:cNvSpPr>
          <p:nvPr userDrawn="1"/>
        </p:nvSpPr>
        <p:spPr>
          <a:xfrm>
            <a:off x="914400" y="6450675"/>
            <a:ext cx="27758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CS3 Conference, January 27</a:t>
            </a:r>
            <a:r>
              <a:rPr lang="en-US" baseline="30000" dirty="0" smtClean="0"/>
              <a:t>th</a:t>
            </a:r>
            <a:r>
              <a:rPr lang="en-US" dirty="0" smtClean="0"/>
              <a:t> - 29</a:t>
            </a:r>
            <a:r>
              <a:rPr lang="en-US" baseline="30000" dirty="0" smtClean="0"/>
              <a:t>th</a:t>
            </a:r>
            <a:r>
              <a:rPr lang="en-US" dirty="0" smtClean="0"/>
              <a:t>,  2020</a:t>
            </a:r>
            <a:endParaRPr lang="en-GB" dirty="0"/>
          </a:p>
        </p:txBody>
      </p:sp>
      <p:sp>
        <p:nvSpPr>
          <p:cNvPr id="13" name="Footer Placeholder 2"/>
          <p:cNvSpPr txBox="1">
            <a:spLocks/>
          </p:cNvSpPr>
          <p:nvPr userDrawn="1"/>
        </p:nvSpPr>
        <p:spPr>
          <a:xfrm>
            <a:off x="5715000" y="6450675"/>
            <a:ext cx="1221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Alberto Pace</a:t>
            </a:r>
            <a:endParaRPr lang="en-GB" dirty="0"/>
          </a:p>
        </p:txBody>
      </p:sp>
      <p:sp>
        <p:nvSpPr>
          <p:cNvPr id="14" name="Footer Placeholder 2"/>
          <p:cNvSpPr txBox="1">
            <a:spLocks/>
          </p:cNvSpPr>
          <p:nvPr userDrawn="1"/>
        </p:nvSpPr>
        <p:spPr>
          <a:xfrm>
            <a:off x="11468100" y="6450674"/>
            <a:ext cx="6068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753BE-1AA1-4261-82AA-6E437A50001C}" type="slidenum">
              <a:rPr lang="en-GB" smtClean="0"/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3384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3" r:id="rId5"/>
    <p:sldLayoutId id="2147483684" r:id="rId6"/>
    <p:sldLayoutId id="2147483685" r:id="rId7"/>
    <p:sldLayoutId id="2147483686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4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repeats itself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story already heard: </a:t>
            </a:r>
          </a:p>
          <a:p>
            <a:pPr lvl="1"/>
            <a:r>
              <a:rPr lang="en-US" dirty="0" smtClean="0"/>
              <a:t>1990’s </a:t>
            </a:r>
            <a:r>
              <a:rPr lang="en-US" dirty="0"/>
              <a:t>S</a:t>
            </a:r>
            <a:r>
              <a:rPr lang="en-US" dirty="0" smtClean="0"/>
              <a:t>oftware: “is </a:t>
            </a:r>
            <a:r>
              <a:rPr lang="en-US" dirty="0"/>
              <a:t>so flexible that can be done in the last minute </a:t>
            </a:r>
            <a:r>
              <a:rPr lang="en-US" dirty="0" smtClean="0"/>
              <a:t>…” </a:t>
            </a:r>
          </a:p>
          <a:p>
            <a:pPr lvl="1"/>
            <a:r>
              <a:rPr lang="en-US" dirty="0" smtClean="0"/>
              <a:t>2010’s Data: “Why care about data? Just put It in the cloud (for free)”</a:t>
            </a:r>
          </a:p>
          <a:p>
            <a:r>
              <a:rPr lang="en-US" dirty="0" smtClean="0"/>
              <a:t>This introduces the need for data sovereignty</a:t>
            </a:r>
          </a:p>
          <a:p>
            <a:pPr lvl="1"/>
            <a:r>
              <a:rPr lang="en-US" dirty="0" smtClean="0"/>
              <a:t>Vendor lock-in has a </a:t>
            </a:r>
            <a:r>
              <a:rPr lang="en-US" dirty="0"/>
              <a:t>huge impact: </a:t>
            </a:r>
            <a:r>
              <a:rPr lang="en-US" dirty="0" smtClean="0"/>
              <a:t>access </a:t>
            </a:r>
            <a:r>
              <a:rPr lang="en-US" dirty="0"/>
              <a:t>to </a:t>
            </a:r>
            <a:r>
              <a:rPr lang="en-US" dirty="0" smtClean="0"/>
              <a:t>your data is at stake </a:t>
            </a:r>
          </a:p>
          <a:p>
            <a:pPr lvl="2"/>
            <a:r>
              <a:rPr lang="en-US" dirty="0"/>
              <a:t>Companies fails</a:t>
            </a:r>
          </a:p>
          <a:p>
            <a:pPr lvl="2"/>
            <a:r>
              <a:rPr lang="en-US" dirty="0" smtClean="0"/>
              <a:t>Contract fails</a:t>
            </a:r>
          </a:p>
          <a:p>
            <a:pPr lvl="2"/>
            <a:r>
              <a:rPr lang="en-US" dirty="0" smtClean="0"/>
              <a:t>Law changes</a:t>
            </a:r>
          </a:p>
          <a:p>
            <a:pPr lvl="2"/>
            <a:r>
              <a:rPr lang="en-US" dirty="0" smtClean="0"/>
              <a:t>Subject to remote jurisdictions</a:t>
            </a:r>
          </a:p>
          <a:p>
            <a:pPr lvl="2"/>
            <a:r>
              <a:rPr lang="en-US" dirty="0" smtClean="0"/>
              <a:t>Loss of your own data, not just access to software</a:t>
            </a:r>
          </a:p>
          <a:p>
            <a:pPr lvl="1"/>
            <a:r>
              <a:rPr lang="en-US" dirty="0" smtClean="0"/>
              <a:t>Cannot be bought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more critical a component is to your business, the more marketing pressure you will receive to outsource it (i.e. use proprietary </a:t>
            </a:r>
            <a:r>
              <a:rPr lang="en-US" dirty="0" err="1" smtClean="0"/>
              <a:t>sw</a:t>
            </a:r>
            <a:r>
              <a:rPr lang="en-US" dirty="0" smtClean="0"/>
              <a:t>)</a:t>
            </a:r>
          </a:p>
          <a:p>
            <a:r>
              <a:rPr lang="en-US" dirty="0" smtClean="0"/>
              <a:t>Outsource standard activities, well defined and interoperable</a:t>
            </a:r>
          </a:p>
          <a:p>
            <a:pPr lvl="1"/>
            <a:r>
              <a:rPr lang="en-US" dirty="0" smtClean="0"/>
              <a:t>Do not outsource your own business </a:t>
            </a:r>
          </a:p>
          <a:p>
            <a:r>
              <a:rPr lang="en-US" dirty="0" smtClean="0"/>
              <a:t>Insource what is specific to you, and your critical activities</a:t>
            </a:r>
          </a:p>
          <a:p>
            <a:r>
              <a:rPr lang="en-US" dirty="0" smtClean="0"/>
              <a:t>The open source approach is the best practice to insource your critical activities at a minimum cost </a:t>
            </a:r>
          </a:p>
          <a:p>
            <a:pPr lvl="1"/>
            <a:r>
              <a:rPr lang="en-GB" dirty="0" smtClean="0"/>
              <a:t>This will guarantee fixed cost for software. </a:t>
            </a:r>
          </a:p>
          <a:p>
            <a:pPr lvl="1"/>
            <a:r>
              <a:rPr lang="en-GB" dirty="0" smtClean="0"/>
              <a:t>No license cost proportional to data volumes, or number of nodes, or cores, or disk, or data transferred.</a:t>
            </a:r>
          </a:p>
          <a:p>
            <a:pPr lvl="1"/>
            <a:r>
              <a:rPr lang="en-GB" dirty="0" smtClean="0"/>
              <a:t>This is why CERN has a Storage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7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53518" y="1742295"/>
            <a:ext cx="9144000" cy="2387600"/>
          </a:xfrm>
        </p:spPr>
        <p:txBody>
          <a:bodyPr/>
          <a:lstStyle/>
          <a:p>
            <a:r>
              <a:rPr lang="en-US" dirty="0" smtClean="0"/>
              <a:t>The importance of Open Source</a:t>
            </a:r>
            <a:br>
              <a:rPr lang="en-US" dirty="0" smtClean="0"/>
            </a:br>
            <a:r>
              <a:rPr lang="en-US" dirty="0" smtClean="0"/>
              <a:t>(in </a:t>
            </a:r>
            <a:r>
              <a:rPr lang="en-US" dirty="0"/>
              <a:t>delivering large storage </a:t>
            </a:r>
            <a:r>
              <a:rPr lang="en-US" dirty="0" smtClean="0"/>
              <a:t>services)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53518" y="4624926"/>
            <a:ext cx="9144000" cy="1655762"/>
          </a:xfrm>
        </p:spPr>
        <p:txBody>
          <a:bodyPr/>
          <a:lstStyle/>
          <a:p>
            <a:r>
              <a:rPr lang="en-US" dirty="0" smtClean="0"/>
              <a:t>Alberto Pace (alberto.pace@cern.ch)</a:t>
            </a:r>
          </a:p>
          <a:p>
            <a:r>
              <a:rPr lang="en-US" dirty="0" smtClean="0"/>
              <a:t>CERN, Geneva, Switzerland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open source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known reasons:</a:t>
            </a:r>
          </a:p>
          <a:p>
            <a:pPr lvl="1"/>
            <a:r>
              <a:rPr lang="en-US" dirty="0" smtClean="0"/>
              <a:t>Control – in control of your business</a:t>
            </a:r>
          </a:p>
          <a:p>
            <a:pPr lvl="1"/>
            <a:r>
              <a:rPr lang="en-US" dirty="0" smtClean="0"/>
              <a:t>Flexibility – license allows modify the code</a:t>
            </a:r>
          </a:p>
          <a:p>
            <a:pPr lvl="1"/>
            <a:r>
              <a:rPr lang="en-US" dirty="0" smtClean="0"/>
              <a:t>Reliability </a:t>
            </a:r>
            <a:r>
              <a:rPr lang="en-US" smtClean="0"/>
              <a:t>/ security – </a:t>
            </a:r>
            <a:r>
              <a:rPr lang="en-US" dirty="0" smtClean="0"/>
              <a:t>as development is shared, code is reviewed widely, fewer bugs</a:t>
            </a:r>
          </a:p>
          <a:p>
            <a:pPr lvl="1"/>
            <a:r>
              <a:rPr lang="en-US" dirty="0" smtClean="0"/>
              <a:t>Cost – little entry cost, you pay the modifications</a:t>
            </a:r>
          </a:p>
          <a:p>
            <a:pPr lvl="1"/>
            <a:r>
              <a:rPr lang="en-US" dirty="0" smtClean="0"/>
              <a:t>Longevity – you decide when drop it or when upgrade it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60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open source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in addition it empowers collaboration</a:t>
            </a:r>
          </a:p>
          <a:p>
            <a:pPr lvl="1"/>
            <a:r>
              <a:rPr lang="en-US" dirty="0" smtClean="0"/>
              <a:t>Collaboration is hard !</a:t>
            </a:r>
          </a:p>
          <a:p>
            <a:pPr lvl="1"/>
            <a:r>
              <a:rPr lang="en-US" dirty="0" smtClean="0"/>
              <a:t>The existence of an established authority eases decisions … until you disagree</a:t>
            </a:r>
          </a:p>
          <a:p>
            <a:pPr lvl="2"/>
            <a:r>
              <a:rPr lang="en-US" dirty="0" smtClean="0"/>
              <a:t>With proprietary software you have an authority … </a:t>
            </a:r>
          </a:p>
          <a:p>
            <a:pPr lvl="2"/>
            <a:r>
              <a:rPr lang="en-US" dirty="0" smtClean="0"/>
              <a:t>With open source it is harder</a:t>
            </a:r>
          </a:p>
          <a:p>
            <a:pPr lvl="1"/>
            <a:r>
              <a:rPr lang="en-US" dirty="0" smtClean="0"/>
              <a:t>Governance is essential for the success</a:t>
            </a:r>
          </a:p>
          <a:p>
            <a:pPr lvl="2"/>
            <a:r>
              <a:rPr lang="en-US" dirty="0" smtClean="0"/>
              <a:t>Linux foundation, Apache foundation, WLCG (Worldwide LHC Computing Grid), …</a:t>
            </a:r>
          </a:p>
        </p:txBody>
      </p:sp>
    </p:spTree>
    <p:extLst>
      <p:ext uri="{BB962C8B-B14F-4D97-AF65-F5344CB8AC3E}">
        <p14:creationId xmlns:p14="http://schemas.microsoft.com/office/powerpoint/2010/main" val="3914811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source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took many years to acknowledge the importance of software</a:t>
            </a:r>
          </a:p>
          <a:p>
            <a:pPr lvl="1"/>
            <a:r>
              <a:rPr lang="en-US" dirty="0" smtClean="0"/>
              <a:t>Heard only few yeas ago: “Software is so flexible that can be done in the last minute … by  a student”</a:t>
            </a:r>
          </a:p>
          <a:p>
            <a:r>
              <a:rPr lang="en-US" dirty="0"/>
              <a:t>Using proprietary software is outsourcing</a:t>
            </a:r>
          </a:p>
          <a:p>
            <a:pPr lvl="1"/>
            <a:r>
              <a:rPr lang="en-US" dirty="0" smtClean="0"/>
              <a:t>You outsource something that is not important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687" t="26004" r="37585" b="34570"/>
          <a:stretch/>
        </p:blipFill>
        <p:spPr>
          <a:xfrm>
            <a:off x="7702241" y="3151573"/>
            <a:ext cx="4069868" cy="302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it effective to outsource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078" y="1825625"/>
            <a:ext cx="10515600" cy="4351338"/>
          </a:xfrm>
        </p:spPr>
        <p:txBody>
          <a:bodyPr/>
          <a:lstStyle/>
          <a:p>
            <a:r>
              <a:rPr lang="en-US" dirty="0" smtClean="0"/>
              <a:t>3 requirements (apply to all fields, not just computing):</a:t>
            </a:r>
          </a:p>
          <a:p>
            <a:pPr lvl="1"/>
            <a:r>
              <a:rPr lang="en-US" dirty="0" smtClean="0"/>
              <a:t>The activity is not strategic / core business</a:t>
            </a:r>
          </a:p>
          <a:p>
            <a:pPr lvl="1"/>
            <a:r>
              <a:rPr lang="en-US" dirty="0" smtClean="0"/>
              <a:t>The activity has clear established standard (interfaces / protocols)</a:t>
            </a:r>
          </a:p>
          <a:p>
            <a:pPr lvl="1"/>
            <a:r>
              <a:rPr lang="en-US" dirty="0" smtClean="0"/>
              <a:t>There are multiple independent vendors implementing these standards.</a:t>
            </a:r>
          </a:p>
          <a:p>
            <a:r>
              <a:rPr lang="en-US" dirty="0" smtClean="0"/>
              <a:t>If any of these 3 requirements is not satisfied, you are exposed to problems</a:t>
            </a:r>
          </a:p>
          <a:p>
            <a:pPr lvl="1"/>
            <a:r>
              <a:rPr lang="en-US" dirty="0" smtClean="0"/>
              <a:t>Lock-in, business or service failure, blackmailing</a:t>
            </a:r>
          </a:p>
        </p:txBody>
      </p:sp>
    </p:spTree>
    <p:extLst>
      <p:ext uri="{BB962C8B-B14F-4D97-AF65-F5344CB8AC3E}">
        <p14:creationId xmlns:p14="http://schemas.microsoft.com/office/powerpoint/2010/main" val="39963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Proprietary software, when you are ‘big’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dirty="0" smtClean="0"/>
                  <a:t>Marketing arguments can be seriously misleading</a:t>
                </a:r>
              </a:p>
              <a:p>
                <a:r>
                  <a:rPr lang="en-GB" dirty="0" smtClean="0"/>
                  <a:t>Traditional “procurement” rules may push you into disastrous </a:t>
                </a:r>
                <a:r>
                  <a:rPr lang="en-GB" dirty="0"/>
                  <a:t>strategy:</a:t>
                </a:r>
              </a:p>
              <a:p>
                <a:pPr marL="1195887" lvl="1" indent="-478355" defTabSz="239994">
                  <a:buFont typeface="+mj-lt"/>
                  <a:buAutoNum type="arabicPeriod"/>
                </a:pPr>
                <a:r>
                  <a:rPr lang="en-GB" dirty="0" smtClean="0"/>
                  <a:t>Make a tender for </a:t>
                </a:r>
                <a:r>
                  <a:rPr lang="en-GB" dirty="0"/>
                  <a:t>the best commercial software </a:t>
                </a:r>
                <a:r>
                  <a:rPr lang="en-GB" dirty="0" smtClean="0"/>
                  <a:t>available, and select the cheapest.</a:t>
                </a:r>
                <a:endParaRPr lang="en-GB" dirty="0"/>
              </a:p>
              <a:p>
                <a:pPr marL="1195887" lvl="1" indent="-478355" defTabSz="239994">
                  <a:buFont typeface="+mj-lt"/>
                  <a:buAutoNum type="arabicPeriod"/>
                </a:pPr>
                <a:r>
                  <a:rPr lang="en-GB" dirty="0" smtClean="0"/>
                  <a:t>Obtain an </a:t>
                </a:r>
                <a:r>
                  <a:rPr lang="en-GB" dirty="0"/>
                  <a:t>outstanding discount, which includes unlimited usage for xx years …</a:t>
                </a:r>
              </a:p>
              <a:p>
                <a:pPr marL="1557829" lvl="2" indent="-478355" defTabSz="239994"/>
                <a:r>
                  <a:rPr lang="en-GB" dirty="0"/>
                  <a:t>Easily done when you are a 'big' customer. You can even get everything for free.</a:t>
                </a:r>
              </a:p>
              <a:p>
                <a:pPr marL="1195887" lvl="1" indent="-478355" defTabSz="239994">
                  <a:buFont typeface="+mj-lt"/>
                  <a:buAutoNum type="arabicPeriod"/>
                </a:pPr>
                <a:r>
                  <a:rPr lang="en-GB" dirty="0"/>
                  <a:t>Deploy rapidly, grow rapidly, … for xx </a:t>
                </a:r>
                <a:r>
                  <a:rPr lang="en-GB" dirty="0" smtClean="0"/>
                  <a:t>years</a:t>
                </a:r>
                <a:r>
                  <a:rPr lang="en-GB" dirty="0"/>
                  <a:t>, </a:t>
                </a:r>
                <a:r>
                  <a:rPr lang="en-GB" dirty="0" smtClean="0"/>
                  <a:t>(with </a:t>
                </a:r>
                <a:r>
                  <a:rPr lang="en-GB" dirty="0"/>
                  <a:t>xx </a:t>
                </a:r>
                <a:r>
                  <a:rPr lang="en-GB" dirty="0" smtClean="0"/>
                  <a:t>finite </a:t>
                </a:r>
                <a:r>
                  <a:rPr lang="en-GB" dirty="0"/>
                  <a:t>integer </a:t>
                </a:r>
                <a:r>
                  <a:rPr lang="en-GB" dirty="0" smtClean="0"/>
                  <a:t>&lt;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dirty="0" smtClean="0"/>
                  <a:t>).</a:t>
                </a:r>
                <a:endParaRPr lang="en-GB" dirty="0"/>
              </a:p>
              <a:p>
                <a:pPr marL="1195887" lvl="1" indent="-478355" defTabSz="239994">
                  <a:buFont typeface="+mj-lt"/>
                  <a:buAutoNum type="arabicPeriod"/>
                </a:pPr>
                <a:r>
                  <a:rPr lang="en-GB" dirty="0" smtClean="0"/>
                  <a:t>Ensure that you are no longer in charge when </a:t>
                </a:r>
                <a:r>
                  <a:rPr lang="en-GB" dirty="0"/>
                  <a:t>you </a:t>
                </a:r>
                <a:r>
                  <a:rPr lang="en-GB" dirty="0" smtClean="0"/>
                  <a:t>need to </a:t>
                </a:r>
                <a:r>
                  <a:rPr lang="en-GB" dirty="0"/>
                  <a:t>renegotiate the contract …</a:t>
                </a:r>
              </a:p>
              <a:p>
                <a:pPr marL="611702" indent="-478355"/>
                <a:r>
                  <a:rPr lang="en-GB" dirty="0"/>
                  <a:t>Does it make sense ? </a:t>
                </a:r>
                <a:endParaRPr lang="en-GB" dirty="0" smtClean="0"/>
              </a:p>
              <a:p>
                <a:pPr marL="1068902" lvl="1" indent="-478355"/>
                <a:r>
                  <a:rPr lang="en-GB" dirty="0" smtClean="0"/>
                  <a:t>Only if </a:t>
                </a:r>
                <a:r>
                  <a:rPr lang="en-GB" dirty="0"/>
                  <a:t>you have implemented a clear and tested exit strategy from the </a:t>
                </a:r>
                <a:r>
                  <a:rPr lang="en-GB" dirty="0" smtClean="0"/>
                  <a:t>beginning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51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Today, things have changed for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Software in storage</a:t>
            </a:r>
            <a:endParaRPr lang="en-GB" dirty="0"/>
          </a:p>
          <a:p>
            <a:pPr lvl="1"/>
            <a:r>
              <a:rPr lang="en-GB" dirty="0" smtClean="0"/>
              <a:t>In many scenario software can be the </a:t>
            </a:r>
            <a:r>
              <a:rPr lang="en-GB" dirty="0"/>
              <a:t>most strategic component </a:t>
            </a:r>
          </a:p>
          <a:p>
            <a:pPr lvl="1"/>
            <a:r>
              <a:rPr lang="en-GB" dirty="0" smtClean="0"/>
              <a:t>When </a:t>
            </a:r>
            <a:r>
              <a:rPr lang="en-GB" dirty="0"/>
              <a:t>you are 'big', </a:t>
            </a:r>
            <a:r>
              <a:rPr lang="en-GB" dirty="0" smtClean="0"/>
              <a:t>software should have a </a:t>
            </a:r>
            <a:r>
              <a:rPr lang="en-GB" dirty="0"/>
              <a:t>fixed-cost </a:t>
            </a:r>
            <a:r>
              <a:rPr lang="en-GB" dirty="0" smtClean="0"/>
              <a:t>only</a:t>
            </a:r>
            <a:endParaRPr lang="en-GB" dirty="0"/>
          </a:p>
          <a:p>
            <a:r>
              <a:rPr lang="en-GB" dirty="0" smtClean="0"/>
              <a:t>Storage Hardware</a:t>
            </a:r>
            <a:endParaRPr lang="en-GB" dirty="0"/>
          </a:p>
          <a:p>
            <a:pPr lvl="1"/>
            <a:r>
              <a:rPr lang="en-GB" dirty="0"/>
              <a:t>If the "software" problem is correctly handled, the Hardware + Energy is where variable-costs are </a:t>
            </a:r>
            <a:r>
              <a:rPr lang="en-GB" dirty="0" smtClean="0"/>
              <a:t>concentrated – scale out is possible at minimal ‘marginal’ cost.</a:t>
            </a:r>
            <a:endParaRPr lang="en-GB" dirty="0"/>
          </a:p>
          <a:p>
            <a:r>
              <a:rPr lang="en-GB" dirty="0" smtClean="0"/>
              <a:t>With </a:t>
            </a:r>
            <a:r>
              <a:rPr lang="en-GB" dirty="0"/>
              <a:t>this approach …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cost of adding a PB of storage is limited to the cost of a PB of HW</a:t>
            </a:r>
          </a:p>
          <a:p>
            <a:pPr lvl="1"/>
            <a:r>
              <a:rPr lang="en-GB" dirty="0"/>
              <a:t>the cost of operating an additional PB of storage is limited to the cost of the required energy and hardware </a:t>
            </a:r>
            <a:r>
              <a:rPr lang="en-GB" dirty="0" smtClean="0"/>
              <a:t>amortisation</a:t>
            </a:r>
          </a:p>
          <a:p>
            <a:pPr lvl="1"/>
            <a:r>
              <a:rPr lang="en-GB" dirty="0" smtClean="0"/>
              <a:t>If you do not have the critical mass …. cooperation is the solution</a:t>
            </a:r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6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Storage services strategy at CERN for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Three </a:t>
            </a:r>
            <a:r>
              <a:rPr lang="en-GB" dirty="0" smtClean="0"/>
              <a:t>rules define the strategy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Use only commercial software that implements </a:t>
            </a:r>
            <a:r>
              <a:rPr lang="en-GB" dirty="0">
                <a:solidFill>
                  <a:srgbClr val="FFC000"/>
                </a:solidFill>
              </a:rPr>
              <a:t>well understood functionalities</a:t>
            </a:r>
            <a:r>
              <a:rPr lang="en-GB" dirty="0"/>
              <a:t> on well </a:t>
            </a:r>
            <a:r>
              <a:rPr lang="en-GB" dirty="0">
                <a:solidFill>
                  <a:srgbClr val="FFC000"/>
                </a:solidFill>
              </a:rPr>
              <a:t>established standard interfaces</a:t>
            </a:r>
            <a:r>
              <a:rPr lang="en-GB" dirty="0"/>
              <a:t>. There must be implementations from </a:t>
            </a:r>
            <a:r>
              <a:rPr lang="en-GB" dirty="0">
                <a:solidFill>
                  <a:srgbClr val="FFC000"/>
                </a:solidFill>
              </a:rPr>
              <a:t>multiple</a:t>
            </a:r>
            <a:r>
              <a:rPr lang="en-GB" dirty="0"/>
              <a:t> independent </a:t>
            </a:r>
            <a:r>
              <a:rPr lang="en-GB" dirty="0">
                <a:solidFill>
                  <a:srgbClr val="FFC000"/>
                </a:solidFill>
              </a:rPr>
              <a:t>vendors</a:t>
            </a:r>
            <a:r>
              <a:rPr lang="en-GB" dirty="0"/>
              <a:t> with </a:t>
            </a:r>
            <a:r>
              <a:rPr lang="en-GB" dirty="0">
                <a:solidFill>
                  <a:srgbClr val="FFC000"/>
                </a:solidFill>
              </a:rPr>
              <a:t>demonstrated</a:t>
            </a:r>
            <a:r>
              <a:rPr lang="en-GB" dirty="0"/>
              <a:t> </a:t>
            </a:r>
            <a:r>
              <a:rPr lang="en-GB" dirty="0">
                <a:solidFill>
                  <a:srgbClr val="FFC000"/>
                </a:solidFill>
              </a:rPr>
              <a:t>interoperability</a:t>
            </a:r>
            <a:r>
              <a:rPr lang="en-GB" dirty="0"/>
              <a:t>.</a:t>
            </a:r>
          </a:p>
          <a:p>
            <a:pPr lvl="2"/>
            <a:r>
              <a:rPr lang="en-GB" dirty="0"/>
              <a:t>License cost should be fixed (volume and usage independent) and should not expire. </a:t>
            </a:r>
          </a:p>
          <a:p>
            <a:pPr lvl="2"/>
            <a:r>
              <a:rPr lang="en-GB" dirty="0"/>
              <a:t>Must have the perpetual right to continue to use the 'old' software in case you could not accept or afford buying renewed version of the software</a:t>
            </a:r>
          </a:p>
          <a:p>
            <a:pPr lvl="1"/>
            <a:r>
              <a:rPr lang="en-GB" dirty="0"/>
              <a:t>Use Open Source software that has </a:t>
            </a:r>
            <a:r>
              <a:rPr lang="en-GB" dirty="0">
                <a:solidFill>
                  <a:srgbClr val="FFC000"/>
                </a:solidFill>
              </a:rPr>
              <a:t>no license cost associated</a:t>
            </a:r>
            <a:r>
              <a:rPr lang="en-GB" dirty="0"/>
              <a:t>. Fund the necessary software development costs through </a:t>
            </a:r>
            <a:r>
              <a:rPr lang="en-GB" dirty="0">
                <a:solidFill>
                  <a:srgbClr val="FFC000"/>
                </a:solidFill>
              </a:rPr>
              <a:t>separated</a:t>
            </a:r>
            <a:r>
              <a:rPr lang="en-GB" dirty="0"/>
              <a:t> software maintenance or development </a:t>
            </a:r>
            <a:r>
              <a:rPr lang="en-GB" dirty="0">
                <a:solidFill>
                  <a:srgbClr val="FFC000"/>
                </a:solidFill>
              </a:rPr>
              <a:t>contracts</a:t>
            </a:r>
            <a:r>
              <a:rPr lang="en-GB" dirty="0"/>
              <a:t>.</a:t>
            </a:r>
          </a:p>
          <a:p>
            <a:pPr lvl="1"/>
            <a:r>
              <a:rPr lang="en-GB" dirty="0" smtClean="0"/>
              <a:t>Self-develop </a:t>
            </a:r>
            <a:r>
              <a:rPr lang="en-GB" dirty="0"/>
              <a:t>core software </a:t>
            </a:r>
            <a:r>
              <a:rPr lang="en-GB" dirty="0" smtClean="0"/>
              <a:t>components. </a:t>
            </a:r>
            <a:r>
              <a:rPr lang="en-GB" dirty="0"/>
              <a:t>In open source.</a:t>
            </a:r>
          </a:p>
          <a:p>
            <a:r>
              <a:rPr lang="en-GB" dirty="0"/>
              <a:t>All three approaches are successfully being applied for the storage service strategy at CERN</a:t>
            </a:r>
          </a:p>
          <a:p>
            <a:pPr lvl="1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8-Programming-v41-Course-Summar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17690</TotalTime>
  <Words>832</Words>
  <Application>Microsoft Office PowerPoint</Application>
  <PresentationFormat>Widescreen</PresentationFormat>
  <Paragraphs>79</Paragraphs>
  <Slides>12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2018-Programming-v41-Course-Summary</vt:lpstr>
      <vt:lpstr>PowerPoint Presentation</vt:lpstr>
      <vt:lpstr>The importance of Open Source (in delivering large storage services)</vt:lpstr>
      <vt:lpstr>Why open source ?</vt:lpstr>
      <vt:lpstr>Why open source ?</vt:lpstr>
      <vt:lpstr>Why open source ?</vt:lpstr>
      <vt:lpstr>When is it effective to outsource ?</vt:lpstr>
      <vt:lpstr>Proprietary software, when you are ‘big’</vt:lpstr>
      <vt:lpstr>Today, things have changed for storage</vt:lpstr>
      <vt:lpstr>Storage services strategy at CERN for software</vt:lpstr>
      <vt:lpstr>History repeats itself !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Mathematics, Cryptography, Blockchains, and Cryptocurrencies: Myths and Realities</dc:title>
  <dc:creator>Alberto.Pace@cern.ch</dc:creator>
  <cp:keywords>Alberto;pace;blockchain;cryptocurrency;cryptography;integrity;consistency</cp:keywords>
  <cp:lastModifiedBy>Alberto Pace</cp:lastModifiedBy>
  <cp:revision>573</cp:revision>
  <cp:lastPrinted>2015-10-29T06:22:20Z</cp:lastPrinted>
  <dcterms:created xsi:type="dcterms:W3CDTF">2015-01-09T08:37:54Z</dcterms:created>
  <dcterms:modified xsi:type="dcterms:W3CDTF">2020-01-28T06:24:13Z</dcterms:modified>
</cp:coreProperties>
</file>