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1" r:id="rId1"/>
  </p:sldMasterIdLst>
  <p:notesMasterIdLst>
    <p:notesMasterId r:id="rId13"/>
  </p:notesMasterIdLst>
  <p:sldIdLst>
    <p:sldId id="256" r:id="rId2"/>
    <p:sldId id="1110" r:id="rId3"/>
    <p:sldId id="1111" r:id="rId4"/>
    <p:sldId id="1114" r:id="rId5"/>
    <p:sldId id="1104" r:id="rId6"/>
    <p:sldId id="1107" r:id="rId7"/>
    <p:sldId id="1113" r:id="rId8"/>
    <p:sldId id="1108" r:id="rId9"/>
    <p:sldId id="1115" r:id="rId10"/>
    <p:sldId id="1116" r:id="rId11"/>
    <p:sldId id="1112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CD5D"/>
    <a:srgbClr val="9F4203"/>
    <a:srgbClr val="FFDCAA"/>
    <a:srgbClr val="FFFF77"/>
    <a:srgbClr val="F9CDCF"/>
    <a:srgbClr val="FFA19B"/>
    <a:srgbClr val="007F3A"/>
    <a:srgbClr val="D38DDF"/>
    <a:srgbClr val="FF0000"/>
    <a:srgbClr val="FFDC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22" autoAdjust="0"/>
    <p:restoredTop sz="94603" autoAdjust="0"/>
  </p:normalViewPr>
  <p:slideViewPr>
    <p:cSldViewPr snapToGrid="0" snapToObjects="1">
      <p:cViewPr>
        <p:scale>
          <a:sx n="100" d="100"/>
          <a:sy n="100" d="100"/>
        </p:scale>
        <p:origin x="-1480" y="-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725782-0CA6-8F4D-AED7-11B879F4FF74}" type="datetimeFigureOut">
              <a:rPr lang="en-US" smtClean="0"/>
              <a:t>06.12.19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0E221D-0A57-1845-9AA9-229D28A855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307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6"/>
          <p:cNvSpPr>
            <a:spLocks noChangeArrowheads="1"/>
          </p:cNvSpPr>
          <p:nvPr userDrawn="1"/>
        </p:nvSpPr>
        <p:spPr bwMode="auto">
          <a:xfrm>
            <a:off x="0" y="990600"/>
            <a:ext cx="9144000" cy="546100"/>
          </a:xfrm>
          <a:prstGeom prst="rect">
            <a:avLst/>
          </a:prstGeom>
          <a:solidFill>
            <a:srgbClr val="083DA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22940" y="6530046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fld id="{6294C92D-0306-4E69-9CD3-20855E84965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120650" y="163513"/>
            <a:ext cx="7370763" cy="179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642989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Attempt to characterize the H- Beam injected into ELENA                              CC, July 2017</a:t>
            </a: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1D2FC0AD-A4F4-41C5-8B5E-E34E602980ED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1903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Attempt to characterize the H- Beam injected into ELENA                              CC, July 2017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BDC13C86-BB0B-4C6C-BB77-DDED848E5539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8214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88913"/>
            <a:ext cx="2057400" cy="61198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88913"/>
            <a:ext cx="6019800" cy="61198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Attempt to characterize the H- Beam injected into ELENA                              CC, July 2017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DB769FE4-7DA1-4436-8E36-8D8E82EE7F18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2482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ChangeArrowheads="1"/>
          </p:cNvSpPr>
          <p:nvPr userDrawn="1"/>
        </p:nvSpPr>
        <p:spPr bwMode="auto">
          <a:xfrm>
            <a:off x="0" y="0"/>
            <a:ext cx="9144000" cy="1690842"/>
          </a:xfrm>
          <a:prstGeom prst="rect">
            <a:avLst/>
          </a:prstGeom>
          <a:solidFill>
            <a:srgbClr val="083DA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 dirty="0">
              <a:latin typeface="Times New Roman" pitchFamily="19" charset="0"/>
              <a:ea typeface="+mn-ea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0" y="0"/>
            <a:ext cx="6968918" cy="1325563"/>
          </a:xfrm>
          <a:prstGeom prst="rect">
            <a:avLst/>
          </a:prstGeom>
        </p:spPr>
        <p:txBody>
          <a:bodyPr>
            <a:noAutofit/>
          </a:bodyPr>
          <a:lstStyle>
            <a:lvl1pPr marL="96838" indent="0">
              <a:tabLst/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0" y="1325563"/>
            <a:ext cx="9144000" cy="36527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tabLst/>
              <a:defRPr sz="1600" b="1">
                <a:solidFill>
                  <a:srgbClr val="FFFF00"/>
                </a:solidFill>
                <a:latin typeface="+mj-lt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4868976"/>
            <a:ext cx="9144000" cy="1668462"/>
          </a:xfrm>
          <a:prstGeom prst="rect">
            <a:avLst/>
          </a:prstGeom>
        </p:spPr>
        <p:txBody>
          <a:bodyPr>
            <a:normAutofit/>
          </a:bodyPr>
          <a:lstStyle>
            <a:lvl1pPr marL="939800" indent="-317500">
              <a:tabLst/>
              <a:defRPr sz="2000" b="0"/>
            </a:lvl1pPr>
          </a:lstStyle>
          <a:p>
            <a:pPr lvl="0"/>
            <a:r>
              <a:rPr lang="en-US" dirty="0"/>
              <a:t>Table of Content</a:t>
            </a:r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2"/>
          </p:nvPr>
        </p:nvSpPr>
        <p:spPr>
          <a:xfrm>
            <a:off x="1039812" y="1805141"/>
            <a:ext cx="7064375" cy="29384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1" name="Rectangle 10"/>
          <p:cNvSpPr/>
          <p:nvPr userDrawn="1"/>
        </p:nvSpPr>
        <p:spPr bwMode="auto">
          <a:xfrm>
            <a:off x="7010400" y="0"/>
            <a:ext cx="2133600" cy="97790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934200" y="-114299"/>
            <a:ext cx="2209800" cy="1205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8492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ChangeArrowheads="1"/>
          </p:cNvSpPr>
          <p:nvPr userDrawn="1"/>
        </p:nvSpPr>
        <p:spPr bwMode="auto">
          <a:xfrm>
            <a:off x="0" y="977900"/>
            <a:ext cx="9144000" cy="368300"/>
          </a:xfrm>
          <a:prstGeom prst="rect">
            <a:avLst/>
          </a:prstGeom>
          <a:solidFill>
            <a:srgbClr val="083DA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01601"/>
            <a:ext cx="7772400" cy="1943099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Attempt to characterize the H- Beam injected into ELENA                              CC, July 2017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1352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650" y="161926"/>
            <a:ext cx="7370763" cy="7397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Attempt to characterize the H- Beam injected into ELENA                              CC, July 2017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 </a:t>
            </a:r>
            <a:r>
              <a:rPr lang="en-US" dirty="0" smtClean="0">
                <a:solidFill>
                  <a:srgbClr val="FFF101"/>
                </a:solidFill>
              </a:rPr>
              <a:t>C. Carli          </a:t>
            </a:r>
            <a:fld id="{DB625280-0E2E-4B83-8BB7-5087E3ADE6DD}" type="slidenum">
              <a:rPr lang="en-US" smtClean="0">
                <a:solidFill>
                  <a:srgbClr val="FFF101"/>
                </a:solidFill>
              </a:rPr>
              <a:pPr/>
              <a:t>‹#›</a:t>
            </a:fld>
            <a:r>
              <a:rPr lang="en-US" dirty="0" smtClean="0">
                <a:solidFill>
                  <a:srgbClr val="FFF101"/>
                </a:solidFill>
              </a:rPr>
              <a:t>/13</a:t>
            </a:r>
            <a:endParaRPr lang="en-US" dirty="0">
              <a:solidFill>
                <a:srgbClr val="FFF101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7539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Attempt to characterize the H- Beam injected into ELENA                              CC, July 2017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706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Attempt to characterize the H- Beam injected into ELENA                              CC, July 2017</a:t>
            </a: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112BFE92-17FC-499C-B230-771077A29995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0152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Attempt to characterize the H- Beam injected into ELENA                              CC, July 2017</a:t>
            </a: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47BB038C-9019-475B-84B5-4897B0373272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222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Attempt to characterize the H- Beam injected into ELENA                              CC, July 2017</a:t>
            </a:r>
            <a:endParaRPr lang="en-US"/>
          </a:p>
        </p:txBody>
      </p:sp>
      <p:sp>
        <p:nvSpPr>
          <p:cNvPr id="4" name="Slide Number Placeholder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D704D30C-6730-45DE-B84C-D0EA2535EE71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6758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Attempt to characterize the H- Beam injected into ELENA                              CC, July 2017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E913CFCF-4BE0-4F7C-945D-5242B311ED75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8327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Attempt to characterize the H- Beam injected into ELENA                              CC, July 2017</a:t>
            </a: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210EAFA8-1BC0-452A-B2FC-61A37BEA8ECF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47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3190" name="Rectangle 6"/>
          <p:cNvSpPr>
            <a:spLocks noChangeArrowheads="1"/>
          </p:cNvSpPr>
          <p:nvPr userDrawn="1"/>
        </p:nvSpPr>
        <p:spPr bwMode="auto">
          <a:xfrm>
            <a:off x="0" y="0"/>
            <a:ext cx="9144000" cy="867600"/>
          </a:xfrm>
          <a:prstGeom prst="rect">
            <a:avLst/>
          </a:prstGeom>
          <a:solidFill>
            <a:srgbClr val="083DA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5" name="Rectangle 4"/>
          <p:cNvSpPr/>
          <p:nvPr userDrawn="1"/>
        </p:nvSpPr>
        <p:spPr bwMode="auto">
          <a:xfrm>
            <a:off x="7399866" y="0"/>
            <a:ext cx="1744133" cy="84240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pic>
        <p:nvPicPr>
          <p:cNvPr id="4" name="Picture 3"/>
          <p:cNvPicPr>
            <a:picLocks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7357522" y="-67717"/>
            <a:ext cx="1806194" cy="986400"/>
          </a:xfrm>
          <a:prstGeom prst="rect">
            <a:avLst/>
          </a:prstGeom>
        </p:spPr>
      </p:pic>
      <p:sp>
        <p:nvSpPr>
          <p:cNvPr id="16" name="Rectangle 6"/>
          <p:cNvSpPr>
            <a:spLocks noChangeArrowheads="1"/>
          </p:cNvSpPr>
          <p:nvPr userDrawn="1"/>
        </p:nvSpPr>
        <p:spPr bwMode="auto">
          <a:xfrm>
            <a:off x="0" y="6578600"/>
            <a:ext cx="9144000" cy="292100"/>
          </a:xfrm>
          <a:prstGeom prst="rect">
            <a:avLst/>
          </a:prstGeom>
          <a:solidFill>
            <a:srgbClr val="083DA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73318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570663"/>
            <a:ext cx="9144000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solidFill>
                  <a:srgbClr val="FFF101"/>
                </a:solidFill>
                <a:ea typeface="+mn-ea"/>
              </a:defRPr>
            </a:lvl1pPr>
          </a:lstStyle>
          <a:p>
            <a:pPr>
              <a:defRPr/>
            </a:pPr>
            <a:r>
              <a:rPr lang="en-US" smtClean="0"/>
              <a:t>Attempt to characterize the H- Beam injected into ELENA                              CC, July 2017</a:t>
            </a:r>
            <a:endParaRPr lang="en-US" dirty="0"/>
          </a:p>
        </p:txBody>
      </p:sp>
      <p:sp>
        <p:nvSpPr>
          <p:cNvPr id="103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120650" y="163513"/>
            <a:ext cx="7370763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en-US" dirty="0" smtClean="0"/>
          </a:p>
        </p:txBody>
      </p:sp>
      <p:sp>
        <p:nvSpPr>
          <p:cNvPr id="103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6975"/>
            <a:ext cx="8229600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</a:p>
        </p:txBody>
      </p:sp>
      <p:sp>
        <p:nvSpPr>
          <p:cNvPr id="733201" name="Rectangle 17"/>
          <p:cNvSpPr>
            <a:spLocks noChangeArrowheads="1"/>
          </p:cNvSpPr>
          <p:nvPr/>
        </p:nvSpPr>
        <p:spPr bwMode="auto">
          <a:xfrm>
            <a:off x="4060825" y="2971800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733202" name="Rectangle 18"/>
          <p:cNvSpPr>
            <a:spLocks noChangeArrowheads="1"/>
          </p:cNvSpPr>
          <p:nvPr/>
        </p:nvSpPr>
        <p:spPr bwMode="auto">
          <a:xfrm>
            <a:off x="3678238" y="2584450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22096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3" r:id="rId12"/>
    <p:sldLayoutId id="2147483694" r:id="rId13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10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19" charset="2"/>
        <a:buChar char="n"/>
        <a:defRPr sz="3200">
          <a:solidFill>
            <a:schemeClr val="bg2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19" charset="2"/>
        <a:buChar char="¨"/>
        <a:defRPr sz="2800">
          <a:solidFill>
            <a:schemeClr val="bg2"/>
          </a:solidFill>
          <a:latin typeface="+mn-lt"/>
          <a:ea typeface="ＭＳ Ｐゴシック" pitchFamily="-65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19" charset="2"/>
        <a:buChar char="n"/>
        <a:defRPr sz="2400">
          <a:solidFill>
            <a:schemeClr val="bg2"/>
          </a:solidFill>
          <a:latin typeface="+mn-lt"/>
          <a:ea typeface="ＭＳ Ｐゴシック" pitchFamily="-65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19" charset="2"/>
        <a:buChar char="¨"/>
        <a:defRPr sz="2000">
          <a:solidFill>
            <a:schemeClr val="bg2"/>
          </a:solidFill>
          <a:latin typeface="+mn-lt"/>
          <a:ea typeface="ＭＳ Ｐゴシック" pitchFamily="-65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19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JPG"/><Relationship Id="rId3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9.jpg"/><Relationship Id="rId3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1.png"/><Relationship Id="rId3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xmlns="" id="{BC2161FC-6F32-C74A-A560-1BFA69F16F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6661"/>
            <a:ext cx="6968918" cy="950601"/>
          </a:xfrm>
        </p:spPr>
        <p:txBody>
          <a:bodyPr/>
          <a:lstStyle/>
          <a:p>
            <a:r>
              <a:rPr lang="en-US" sz="3200" dirty="0"/>
              <a:t>Progress on ELENA development 2019 and plans for 2020</a:t>
            </a:r>
            <a:endParaRPr lang="en-US" sz="320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67567D38-1A35-CF46-B79D-C7530E47AF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1440" y="1320883"/>
            <a:ext cx="9052560" cy="365279"/>
          </a:xfrm>
        </p:spPr>
        <p:txBody>
          <a:bodyPr>
            <a:noAutofit/>
          </a:bodyPr>
          <a:lstStyle/>
          <a:p>
            <a:pPr algn="l"/>
            <a:r>
              <a:rPr lang="en-US" sz="1400" dirty="0" smtClean="0"/>
              <a:t>C</a:t>
            </a:r>
            <a:r>
              <a:rPr lang="en-US" sz="1400" dirty="0"/>
              <a:t>. </a:t>
            </a:r>
            <a:r>
              <a:rPr lang="en-US" sz="1400" dirty="0" smtClean="0"/>
              <a:t>Carli</a:t>
            </a:r>
            <a:r>
              <a:rPr lang="en-US" sz="1400" dirty="0"/>
              <a:t> </a:t>
            </a:r>
            <a:r>
              <a:rPr lang="en-US" sz="1400" dirty="0" smtClean="0"/>
              <a:t>on behalf of the ELENA Team</a:t>
            </a:r>
            <a:r>
              <a:rPr lang="en-US" sz="1400" dirty="0"/>
              <a:t>	</a:t>
            </a:r>
            <a:r>
              <a:rPr lang="en-US" sz="1400" dirty="0" smtClean="0"/>
              <a:t>                           </a:t>
            </a:r>
            <a:r>
              <a:rPr lang="en-US" sz="1400" dirty="0"/>
              <a:t> </a:t>
            </a:r>
            <a:r>
              <a:rPr lang="en-US" sz="1400" dirty="0" smtClean="0"/>
              <a:t>                AD Users Committee, 10</a:t>
            </a:r>
            <a:r>
              <a:rPr lang="en-US" sz="1400" baseline="30000" dirty="0" smtClean="0"/>
              <a:t>th</a:t>
            </a:r>
            <a:r>
              <a:rPr lang="en-US" sz="1400" dirty="0" smtClean="0"/>
              <a:t> </a:t>
            </a:r>
            <a:r>
              <a:rPr lang="en-US" sz="1400" dirty="0" smtClean="0"/>
              <a:t>Decem</a:t>
            </a:r>
            <a:r>
              <a:rPr lang="en-US" sz="1400" dirty="0" smtClean="0"/>
              <a:t>ber </a:t>
            </a:r>
            <a:r>
              <a:rPr lang="en-US" sz="1400" dirty="0"/>
              <a:t>2019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1AD3217A-E53F-584C-946F-0FDF255BCEB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143000" y="4318000"/>
            <a:ext cx="7315200" cy="2295638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Situation about a year ago</a:t>
            </a:r>
            <a:endParaRPr lang="en-US" dirty="0" smtClean="0"/>
          </a:p>
          <a:p>
            <a:r>
              <a:rPr lang="en-US" dirty="0" smtClean="0"/>
              <a:t>Installation of transfer lines</a:t>
            </a:r>
          </a:p>
          <a:p>
            <a:r>
              <a:rPr lang="en-US" dirty="0" smtClean="0"/>
              <a:t>Source and Isolation Transformer</a:t>
            </a:r>
          </a:p>
          <a:p>
            <a:r>
              <a:rPr lang="en-US" dirty="0" smtClean="0"/>
              <a:t>Issues with Tune Kicker Repair</a:t>
            </a:r>
          </a:p>
          <a:p>
            <a:r>
              <a:rPr lang="en-US" dirty="0" smtClean="0"/>
              <a:t>Electron Cooler</a:t>
            </a:r>
            <a:endParaRPr lang="en-US" dirty="0"/>
          </a:p>
          <a:p>
            <a:r>
              <a:rPr lang="en-US" dirty="0" smtClean="0"/>
              <a:t>Profile </a:t>
            </a:r>
            <a:r>
              <a:rPr lang="en-US" dirty="0" smtClean="0"/>
              <a:t>Monitors</a:t>
            </a:r>
          </a:p>
          <a:p>
            <a:r>
              <a:rPr lang="en-US" dirty="0" smtClean="0"/>
              <a:t>Analysis of Observations</a:t>
            </a:r>
            <a:endParaRPr lang="en-US" dirty="0" smtClean="0"/>
          </a:p>
          <a:p>
            <a:r>
              <a:rPr lang="en-US" dirty="0" smtClean="0"/>
              <a:t>Plans for </a:t>
            </a:r>
            <a:r>
              <a:rPr lang="en-US" dirty="0" smtClean="0"/>
              <a:t>2020 and beyond</a:t>
            </a:r>
          </a:p>
          <a:p>
            <a:r>
              <a:rPr lang="en-US" dirty="0"/>
              <a:t>Summary and Outlook</a:t>
            </a:r>
            <a:endParaRPr lang="en-US" dirty="0"/>
          </a:p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t="6367" b="23689"/>
          <a:stretch/>
        </p:blipFill>
        <p:spPr>
          <a:xfrm>
            <a:off x="1460499" y="1724262"/>
            <a:ext cx="6197601" cy="2542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22816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0650" y="34926"/>
            <a:ext cx="7370763" cy="739775"/>
          </a:xfrm>
        </p:spPr>
        <p:txBody>
          <a:bodyPr/>
          <a:lstStyle/>
          <a:p>
            <a:r>
              <a:rPr lang="en-US" sz="4000" dirty="0" smtClean="0"/>
              <a:t>Plans for 2020 and beyond</a:t>
            </a:r>
            <a:endParaRPr lang="en-US" sz="40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15900" y="879475"/>
            <a:ext cx="8763000" cy="5688014"/>
          </a:xfrm>
        </p:spPr>
        <p:txBody>
          <a:bodyPr/>
          <a:lstStyle/>
          <a:p>
            <a:pPr marL="177800" indent="-177800"/>
            <a:r>
              <a:rPr lang="en-US" sz="1800" dirty="0" smtClean="0"/>
              <a:t>Plans for 2020</a:t>
            </a:r>
          </a:p>
          <a:p>
            <a:pPr marL="444500" lvl="1" indent="-266700"/>
            <a:r>
              <a:rPr lang="en-US" sz="1600" dirty="0" smtClean="0"/>
              <a:t>January </a:t>
            </a:r>
            <a:r>
              <a:rPr lang="en-US" sz="1600" dirty="0"/>
              <a:t>to March: cabling </a:t>
            </a:r>
            <a:r>
              <a:rPr lang="en-US" sz="1600" dirty="0" smtClean="0"/>
              <a:t>campaign - other activities (bake-outs, tests with beam) unlikely</a:t>
            </a:r>
          </a:p>
          <a:p>
            <a:pPr marL="444500" lvl="1" indent="-266700"/>
            <a:r>
              <a:rPr lang="en-US" sz="1600" dirty="0" smtClean="0"/>
              <a:t>April to June: bake outs (TE/VSC manpower needed) and cable connections</a:t>
            </a:r>
          </a:p>
          <a:p>
            <a:pPr marL="622300" lvl="2" indent="-177800"/>
            <a:r>
              <a:rPr lang="en-US" sz="1600" dirty="0" smtClean="0"/>
              <a:t>Compatible with tests with beam</a:t>
            </a:r>
            <a:r>
              <a:rPr lang="en-US" sz="1600" dirty="0"/>
              <a:t> </a:t>
            </a:r>
            <a:r>
              <a:rPr lang="en-US" sz="1600" dirty="0" smtClean="0"/>
              <a:t>of source, injection </a:t>
            </a:r>
            <a:r>
              <a:rPr lang="mr-IN" sz="1600" dirty="0" smtClean="0"/>
              <a:t>…</a:t>
            </a:r>
            <a:r>
              <a:rPr lang="en-US" sz="1600" dirty="0" smtClean="0"/>
              <a:t> (probably no RF at most/all of the time)</a:t>
            </a:r>
          </a:p>
          <a:p>
            <a:pPr marL="444500" lvl="1" indent="-266700"/>
            <a:r>
              <a:rPr lang="en-US" sz="1400" dirty="0" smtClean="0"/>
              <a:t>J</a:t>
            </a:r>
            <a:r>
              <a:rPr lang="en-US" sz="1600" dirty="0" smtClean="0"/>
              <a:t>uly until end of year: transfer line commissioning with H</a:t>
            </a:r>
            <a:r>
              <a:rPr lang="en-US" sz="1600" baseline="30000" dirty="0" smtClean="0"/>
              <a:t>-</a:t>
            </a:r>
            <a:endParaRPr lang="en-US" sz="1600" dirty="0" smtClean="0"/>
          </a:p>
          <a:p>
            <a:pPr marL="622300" lvl="2" indent="-177800"/>
            <a:r>
              <a:rPr lang="en-US" sz="1600" dirty="0" smtClean="0"/>
              <a:t>Details to be worked out (extended ELENA Commissioning Committee meeting again?)</a:t>
            </a:r>
          </a:p>
          <a:p>
            <a:pPr marL="622300" lvl="2" indent="-177800"/>
            <a:r>
              <a:rPr lang="en-US" sz="1600" dirty="0" smtClean="0">
                <a:solidFill>
                  <a:srgbClr val="FF0000"/>
                </a:solidFill>
              </a:rPr>
              <a:t>Profile monitors mandatory (review of situation by March)!!</a:t>
            </a:r>
          </a:p>
          <a:p>
            <a:pPr marL="622300" lvl="2" indent="-177800"/>
            <a:r>
              <a:rPr lang="en-US" sz="1600" dirty="0" smtClean="0"/>
              <a:t>Show </a:t>
            </a:r>
            <a:r>
              <a:rPr lang="en-US" sz="1600" dirty="0"/>
              <a:t>control of beam along lines and arrival with expected characteristics at the last monitor</a:t>
            </a:r>
          </a:p>
          <a:p>
            <a:pPr marL="622300" lvl="2" indent="-177800"/>
            <a:r>
              <a:rPr lang="en-US" sz="1600" dirty="0"/>
              <a:t>S</a:t>
            </a:r>
            <a:r>
              <a:rPr lang="en-US" sz="1600" dirty="0" smtClean="0"/>
              <a:t>ufficient H</a:t>
            </a:r>
            <a:r>
              <a:rPr lang="en-US" sz="1600" baseline="30000" dirty="0" smtClean="0"/>
              <a:t>-</a:t>
            </a:r>
            <a:r>
              <a:rPr lang="en-US" sz="1600" dirty="0" smtClean="0"/>
              <a:t> intensity within </a:t>
            </a:r>
            <a:r>
              <a:rPr lang="en-US" sz="1600" dirty="0"/>
              <a:t>appropriate </a:t>
            </a:r>
            <a:r>
              <a:rPr lang="en-US" sz="1600" dirty="0" smtClean="0"/>
              <a:t>emittances (studies on increase of current from source)</a:t>
            </a:r>
            <a:endParaRPr lang="en-US" sz="1600" dirty="0"/>
          </a:p>
          <a:p>
            <a:pPr marL="622300" lvl="2" indent="-177800"/>
            <a:r>
              <a:rPr lang="en-US" sz="1600" dirty="0" smtClean="0"/>
              <a:t>Magnetic </a:t>
            </a:r>
            <a:r>
              <a:rPr lang="en-US" sz="1600" dirty="0"/>
              <a:t>stray fields and shielding: </a:t>
            </a:r>
            <a:r>
              <a:rPr lang="en-US" sz="1600" dirty="0" smtClean="0"/>
              <a:t>investigations </a:t>
            </a:r>
            <a:r>
              <a:rPr lang="en-US" sz="1600" dirty="0"/>
              <a:t>and, </a:t>
            </a:r>
            <a:r>
              <a:rPr lang="en-US" sz="1600" dirty="0" smtClean="0"/>
              <a:t>if needed, implementation of shielding</a:t>
            </a:r>
            <a:endParaRPr lang="en-US" sz="1600" dirty="0"/>
          </a:p>
          <a:p>
            <a:pPr marL="622300" lvl="2" indent="-177800"/>
            <a:r>
              <a:rPr lang="en-US" sz="1600" dirty="0" smtClean="0"/>
              <a:t>Optional depending on progress:</a:t>
            </a:r>
            <a:r>
              <a:rPr lang="en-US" sz="1600" dirty="0"/>
              <a:t> </a:t>
            </a:r>
            <a:r>
              <a:rPr lang="en-US" sz="1600" dirty="0" smtClean="0"/>
              <a:t>other tests to better understand machine optics and cooling</a:t>
            </a:r>
          </a:p>
          <a:p>
            <a:pPr marL="177800" indent="-177800"/>
            <a:r>
              <a:rPr lang="en-US" sz="1800" dirty="0" smtClean="0"/>
              <a:t>Beyond 2020 (dates from 1</a:t>
            </a:r>
            <a:r>
              <a:rPr lang="en-US" sz="1800" baseline="30000" dirty="0" smtClean="0"/>
              <a:t>st</a:t>
            </a:r>
            <a:r>
              <a:rPr lang="en-US" sz="1800" dirty="0" smtClean="0"/>
              <a:t> version of LHC injector schedule 2021)</a:t>
            </a:r>
          </a:p>
          <a:p>
            <a:pPr marL="444500" lvl="1" indent="-266700"/>
            <a:r>
              <a:rPr lang="en-US" sz="1600" dirty="0" smtClean="0"/>
              <a:t>Restart </a:t>
            </a:r>
            <a:r>
              <a:rPr lang="en-US" sz="1600" dirty="0"/>
              <a:t>of ELENA with H</a:t>
            </a:r>
            <a:r>
              <a:rPr lang="en-US" sz="1600" baseline="30000" dirty="0"/>
              <a:t>-</a:t>
            </a:r>
            <a:r>
              <a:rPr lang="en-US" sz="1600" dirty="0"/>
              <a:t> ions on 1</a:t>
            </a:r>
            <a:r>
              <a:rPr lang="en-US" sz="1600" baseline="30000" dirty="0"/>
              <a:t>st</a:t>
            </a:r>
            <a:r>
              <a:rPr lang="en-US" sz="1600" dirty="0"/>
              <a:t> </a:t>
            </a:r>
            <a:r>
              <a:rPr lang="en-US" sz="1600" dirty="0" smtClean="0"/>
              <a:t>February</a:t>
            </a:r>
          </a:p>
          <a:p>
            <a:pPr marL="622300" lvl="2" indent="-177800"/>
            <a:r>
              <a:rPr lang="en-US" sz="1600" dirty="0" smtClean="0"/>
              <a:t>Depending on progress made in 2020, completion of</a:t>
            </a:r>
            <a:br>
              <a:rPr lang="en-US" sz="1600" dirty="0" smtClean="0"/>
            </a:br>
            <a:r>
              <a:rPr lang="en-US" sz="1600" dirty="0" smtClean="0"/>
              <a:t>commissioning of lines, acceleration/deceleration,</a:t>
            </a:r>
          </a:p>
          <a:p>
            <a:pPr marL="444500" lvl="1" indent="-266700"/>
            <a:r>
              <a:rPr lang="en-US" sz="1600" dirty="0" smtClean="0"/>
              <a:t>AD production beam on target on 22</a:t>
            </a:r>
            <a:r>
              <a:rPr lang="en-US" sz="1600" baseline="30000" dirty="0" smtClean="0"/>
              <a:t>nd</a:t>
            </a:r>
            <a:r>
              <a:rPr lang="en-US" sz="1600" dirty="0" smtClean="0"/>
              <a:t> March</a:t>
            </a:r>
          </a:p>
          <a:p>
            <a:pPr marL="622300" lvl="2" indent="-177800"/>
            <a:r>
              <a:rPr lang="en-US" sz="1600" dirty="0" smtClean="0"/>
              <a:t>Commissioning of new target and AD re-commissioning after a long shutdown</a:t>
            </a:r>
          </a:p>
          <a:p>
            <a:pPr marL="444500" lvl="1" indent="-266700"/>
            <a:r>
              <a:rPr lang="en-US" sz="1600" dirty="0" smtClean="0"/>
              <a:t>Antiproton beam to ELENA on 19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April</a:t>
            </a:r>
          </a:p>
          <a:p>
            <a:pPr marL="444500" lvl="1" indent="-266700"/>
            <a:r>
              <a:rPr lang="en-US" sz="1600" dirty="0" smtClean="0">
                <a:solidFill>
                  <a:srgbClr val="FF0000"/>
                </a:solidFill>
              </a:rPr>
              <a:t>Start of physics with 100 keV antiprotons from ELENA on 10</a:t>
            </a:r>
            <a:r>
              <a:rPr lang="en-US" sz="1600" baseline="30000" dirty="0" smtClean="0">
                <a:solidFill>
                  <a:srgbClr val="FF0000"/>
                </a:solidFill>
              </a:rPr>
              <a:t>th</a:t>
            </a:r>
            <a:r>
              <a:rPr lang="en-US" sz="1600" dirty="0" smtClean="0">
                <a:solidFill>
                  <a:srgbClr val="FF0000"/>
                </a:solidFill>
              </a:rPr>
              <a:t> May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 rot="279068">
            <a:off x="5695155" y="4724569"/>
            <a:ext cx="2377574" cy="92333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14288" algn="ctr"/>
            <a:r>
              <a:rPr lang="en-US" kern="0" dirty="0" smtClean="0">
                <a:solidFill>
                  <a:srgbClr val="FF6600"/>
                </a:solidFill>
              </a:rPr>
              <a:t>Discussions on schedule </a:t>
            </a:r>
            <a:br>
              <a:rPr lang="en-US" kern="0" dirty="0" smtClean="0">
                <a:solidFill>
                  <a:srgbClr val="FF6600"/>
                </a:solidFill>
              </a:rPr>
            </a:br>
            <a:r>
              <a:rPr lang="en-US" kern="0" dirty="0" smtClean="0">
                <a:solidFill>
                  <a:srgbClr val="FF6600"/>
                </a:solidFill>
              </a:rPr>
              <a:t>for 2021 starting</a:t>
            </a:r>
          </a:p>
          <a:p>
            <a:pPr marL="14288" algn="ctr"/>
            <a:r>
              <a:rPr lang="en-US" kern="0" dirty="0" smtClean="0">
                <a:solidFill>
                  <a:srgbClr val="FF6600"/>
                </a:solidFill>
              </a:rPr>
              <a:t>=&gt; dates preliminary</a:t>
            </a:r>
            <a:endParaRPr lang="en-US" kern="0" dirty="0" smtClean="0">
              <a:solidFill>
                <a:srgbClr val="FF6600"/>
              </a:solidFill>
            </a:endParaRP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0" y="6570663"/>
            <a:ext cx="9144000" cy="284162"/>
          </a:xfrm>
        </p:spPr>
        <p:txBody>
          <a:bodyPr/>
          <a:lstStyle/>
          <a:p>
            <a:pPr algn="ctr">
              <a:defRPr/>
            </a:pPr>
            <a:r>
              <a:rPr lang="en-US" sz="1200" dirty="0" smtClean="0"/>
              <a:t>Progress on ELENA Development 2019 and Plans for 2020                                               </a:t>
            </a:r>
            <a:r>
              <a:rPr lang="en-US" sz="1200" dirty="0" smtClean="0"/>
              <a:t>                           </a:t>
            </a:r>
            <a:r>
              <a:rPr lang="en-US" sz="1200" dirty="0" smtClean="0"/>
              <a:t>ADUC</a:t>
            </a:r>
            <a:r>
              <a:rPr lang="en-US" sz="1200" dirty="0" smtClean="0"/>
              <a:t>, 10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 </a:t>
            </a:r>
            <a:r>
              <a:rPr lang="en-US" sz="1200" dirty="0" smtClean="0"/>
              <a:t>Decem</a:t>
            </a:r>
            <a:r>
              <a:rPr lang="en-US" sz="1200" dirty="0" smtClean="0"/>
              <a:t>ber 2019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9139933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8750" y="9526"/>
            <a:ext cx="7370763" cy="739775"/>
          </a:xfrm>
        </p:spPr>
        <p:txBody>
          <a:bodyPr/>
          <a:lstStyle/>
          <a:p>
            <a:r>
              <a:rPr lang="en-US" dirty="0" smtClean="0"/>
              <a:t>Summary and Outlook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04800" y="1006474"/>
            <a:ext cx="8585200" cy="5457825"/>
          </a:xfrm>
        </p:spPr>
        <p:txBody>
          <a:bodyPr/>
          <a:lstStyle/>
          <a:p>
            <a:pPr marL="177800" indent="-177800"/>
            <a:r>
              <a:rPr lang="en-US" sz="1800" dirty="0" smtClean="0"/>
              <a:t>Aims for 2019: preparation </a:t>
            </a:r>
            <a:r>
              <a:rPr lang="en-US" sz="1800" dirty="0"/>
              <a:t>of transfer line commissioning in 2020</a:t>
            </a:r>
          </a:p>
          <a:p>
            <a:pPr marL="444500" lvl="1" indent="-266700"/>
            <a:r>
              <a:rPr lang="en-US" sz="1600" dirty="0" smtClean="0"/>
              <a:t>Most installation work for transfer lines done, some delays due to, amongst others, profile monitors</a:t>
            </a:r>
          </a:p>
          <a:p>
            <a:pPr marL="622300" lvl="2" indent="-177800"/>
            <a:r>
              <a:rPr lang="en-US" sz="1600" dirty="0" smtClean="0"/>
              <a:t>Most bake-outs delayed to next year</a:t>
            </a:r>
          </a:p>
          <a:p>
            <a:pPr marL="444500" lvl="1" indent="-266700"/>
            <a:r>
              <a:rPr lang="en-US" sz="1600" dirty="0" smtClean="0"/>
              <a:t>Two </a:t>
            </a:r>
            <a:r>
              <a:rPr lang="en-US" sz="1600" dirty="0"/>
              <a:t>more iterations of isolation transformer in oil bath </a:t>
            </a:r>
            <a:r>
              <a:rPr lang="mr-IN" sz="1600" dirty="0"/>
              <a:t>–</a:t>
            </a:r>
            <a:r>
              <a:rPr lang="en-US" sz="1600" dirty="0"/>
              <a:t> solid solution implemented (?</a:t>
            </a:r>
            <a:r>
              <a:rPr lang="en-US" sz="1600" dirty="0" smtClean="0"/>
              <a:t>)</a:t>
            </a:r>
          </a:p>
          <a:p>
            <a:pPr marL="444500" lvl="1" indent="-266700"/>
            <a:r>
              <a:rPr lang="en-US" sz="1600" dirty="0" smtClean="0"/>
              <a:t>Less tests with beam due to various issues (mainly isolation transformer and tune kicker)</a:t>
            </a:r>
          </a:p>
          <a:p>
            <a:pPr marL="622300" lvl="2" indent="-177800"/>
            <a:r>
              <a:rPr lang="en-US" sz="1600" dirty="0" smtClean="0"/>
              <a:t>Nevertheless interesting observations on source (fluctuations, intensity, </a:t>
            </a:r>
            <a:r>
              <a:rPr lang="mr-IN" sz="1600" dirty="0" smtClean="0"/>
              <a:t>…</a:t>
            </a:r>
            <a:r>
              <a:rPr lang="en-US" sz="1600" dirty="0" smtClean="0"/>
              <a:t>) and profile monitors</a:t>
            </a:r>
          </a:p>
          <a:p>
            <a:pPr marL="622300" lvl="2" indent="-177800"/>
            <a:r>
              <a:rPr lang="en-US" sz="1600" dirty="0" smtClean="0"/>
              <a:t>Still some hope for studies this week (injection matching, few turns in ring </a:t>
            </a:r>
            <a:r>
              <a:rPr lang="mr-IN" sz="1600" dirty="0" smtClean="0"/>
              <a:t>…</a:t>
            </a:r>
            <a:r>
              <a:rPr lang="en-US" sz="1600" dirty="0" smtClean="0"/>
              <a:t> profile monitor </a:t>
            </a:r>
            <a:r>
              <a:rPr lang="mr-IN" sz="1600" dirty="0" smtClean="0"/>
              <a:t>…</a:t>
            </a:r>
            <a:r>
              <a:rPr lang="en-US" sz="1600" dirty="0" smtClean="0"/>
              <a:t>)</a:t>
            </a:r>
          </a:p>
          <a:p>
            <a:pPr marL="177800" indent="-177800"/>
            <a:r>
              <a:rPr lang="en-US" sz="1800" dirty="0" smtClean="0"/>
              <a:t>Aims </a:t>
            </a:r>
            <a:r>
              <a:rPr lang="en-US" sz="1800" dirty="0"/>
              <a:t>for 2020</a:t>
            </a:r>
          </a:p>
          <a:p>
            <a:pPr marL="444500" lvl="1" indent="-266700"/>
            <a:r>
              <a:rPr lang="en-US" sz="1600" dirty="0" smtClean="0"/>
              <a:t>Completion of preparations for transfer line commissioning (cabling, bake-outs ..)</a:t>
            </a:r>
          </a:p>
          <a:p>
            <a:pPr marL="444500" lvl="1" indent="-266700"/>
            <a:r>
              <a:rPr lang="en-US" sz="1600" dirty="0" smtClean="0"/>
              <a:t>Commissioning </a:t>
            </a:r>
            <a:r>
              <a:rPr lang="en-US" sz="1600" dirty="0"/>
              <a:t>of transfer lines to experiments in “old” experimental zone with H</a:t>
            </a:r>
            <a:r>
              <a:rPr lang="en-US" sz="1600" baseline="30000" dirty="0"/>
              <a:t>-</a:t>
            </a:r>
            <a:endParaRPr lang="en-US" sz="1600" dirty="0"/>
          </a:p>
          <a:p>
            <a:pPr marL="622300" lvl="2" indent="-177800"/>
            <a:r>
              <a:rPr lang="en-US" sz="1600" dirty="0">
                <a:solidFill>
                  <a:srgbClr val="FF0000"/>
                </a:solidFill>
              </a:rPr>
              <a:t>Profile monitors mandatory!!</a:t>
            </a:r>
          </a:p>
          <a:p>
            <a:pPr marL="622300" lvl="2" indent="-177800"/>
            <a:r>
              <a:rPr lang="en-US" sz="1600" dirty="0" smtClean="0"/>
              <a:t>Show </a:t>
            </a:r>
            <a:r>
              <a:rPr lang="en-US" sz="1600" dirty="0"/>
              <a:t>control of beam along lines and arrival with expected characteristics at the last monitor</a:t>
            </a:r>
          </a:p>
          <a:p>
            <a:pPr marL="622300" lvl="2" indent="-177800"/>
            <a:r>
              <a:rPr lang="en-US" sz="1600" dirty="0"/>
              <a:t>Magnetic stray fields and shielding: plans for investigations and, possibly ?</a:t>
            </a:r>
          </a:p>
          <a:p>
            <a:pPr marL="444500" lvl="1" indent="-266700"/>
            <a:r>
              <a:rPr lang="en-US" sz="1600" dirty="0"/>
              <a:t>Possible other tests with H</a:t>
            </a:r>
            <a:r>
              <a:rPr lang="en-US" sz="1600" baseline="30000" dirty="0"/>
              <a:t>-</a:t>
            </a:r>
            <a:r>
              <a:rPr lang="en-US" sz="1600" dirty="0"/>
              <a:t> and/or proton beams from source?</a:t>
            </a:r>
          </a:p>
          <a:p>
            <a:pPr marL="622300" lvl="2" indent="-177800"/>
            <a:r>
              <a:rPr lang="en-US" sz="1600" dirty="0"/>
              <a:t>Electron cooling with protons or H</a:t>
            </a:r>
            <a:r>
              <a:rPr lang="en-US" sz="1600" baseline="30000" dirty="0"/>
              <a:t>-</a:t>
            </a:r>
            <a:endParaRPr lang="en-US" sz="1600" dirty="0"/>
          </a:p>
          <a:p>
            <a:pPr marL="622300" lvl="2" indent="-177800"/>
            <a:r>
              <a:rPr lang="en-US" sz="1600" dirty="0"/>
              <a:t>Lattice control and understanding, (loss on ramp at low energy?) </a:t>
            </a:r>
            <a:r>
              <a:rPr lang="mr-IN" sz="1600" dirty="0"/>
              <a:t>…</a:t>
            </a:r>
            <a:endParaRPr lang="en-US" sz="1600" dirty="0"/>
          </a:p>
          <a:p>
            <a:pPr marL="622300" lvl="2" indent="-177800"/>
            <a:r>
              <a:rPr lang="en-US" sz="1600" dirty="0"/>
              <a:t>Acceleration, deceleration ...</a:t>
            </a:r>
          </a:p>
          <a:p>
            <a:pPr marL="177800" indent="-177800"/>
            <a:r>
              <a:rPr lang="en-US" sz="1800" dirty="0" smtClean="0"/>
              <a:t>First 100 keV antiprotons from ELENA for experiments expected in May 2021</a:t>
            </a:r>
          </a:p>
          <a:p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0" y="6570663"/>
            <a:ext cx="9144000" cy="284162"/>
          </a:xfrm>
        </p:spPr>
        <p:txBody>
          <a:bodyPr/>
          <a:lstStyle/>
          <a:p>
            <a:pPr algn="ctr">
              <a:defRPr/>
            </a:pPr>
            <a:r>
              <a:rPr lang="en-US" sz="1200" dirty="0" smtClean="0"/>
              <a:t>Progress on ELENA Development 2019 and Plans for 2020                                               </a:t>
            </a:r>
            <a:r>
              <a:rPr lang="en-US" sz="1200" dirty="0" smtClean="0"/>
              <a:t>                           </a:t>
            </a:r>
            <a:r>
              <a:rPr lang="en-US" sz="1200" dirty="0" smtClean="0"/>
              <a:t>ADUC</a:t>
            </a:r>
            <a:r>
              <a:rPr lang="en-US" sz="1200" dirty="0" smtClean="0"/>
              <a:t>, 10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 </a:t>
            </a:r>
            <a:r>
              <a:rPr lang="en-US" sz="1200" dirty="0" smtClean="0"/>
              <a:t>Decem</a:t>
            </a:r>
            <a:r>
              <a:rPr lang="en-US" sz="1200" dirty="0" smtClean="0"/>
              <a:t>ber 2019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684857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Situation about a Year ago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41301" y="841375"/>
            <a:ext cx="8776546" cy="5111750"/>
          </a:xfrm>
        </p:spPr>
        <p:txBody>
          <a:bodyPr/>
          <a:lstStyle/>
          <a:p>
            <a:pPr marL="198000" indent="-198000"/>
            <a:r>
              <a:rPr lang="en-US" sz="1800" dirty="0" smtClean="0"/>
              <a:t>Finally promising results from commissioning with beam</a:t>
            </a:r>
          </a:p>
          <a:p>
            <a:pPr marL="370800" lvl="1" indent="-190800"/>
            <a:r>
              <a:rPr lang="en-US" sz="1600" dirty="0" smtClean="0"/>
              <a:t>Not yet nominal beam parameters (in particular larger transverse emittances)</a:t>
            </a:r>
          </a:p>
          <a:p>
            <a:pPr marL="370800" lvl="1" indent="-190800"/>
            <a:r>
              <a:rPr lang="en-US" sz="1600" dirty="0" smtClean="0"/>
              <a:t>Most progress made with antiprotons and not, as expected, with H</a:t>
            </a:r>
            <a:r>
              <a:rPr lang="en-US" sz="1600" baseline="30000" dirty="0" smtClean="0"/>
              <a:t>-</a:t>
            </a:r>
            <a:r>
              <a:rPr lang="en-US" sz="1600" dirty="0" smtClean="0"/>
              <a:t> from source</a:t>
            </a:r>
          </a:p>
          <a:p>
            <a:pPr marL="370800" lvl="1" indent="-190800"/>
            <a:r>
              <a:rPr lang="en-US" sz="1600" dirty="0"/>
              <a:t>P</a:t>
            </a:r>
            <a:r>
              <a:rPr lang="en-US" sz="1600" dirty="0" smtClean="0"/>
              <a:t>erformance a clear improvement for experiments and potential for further improvements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/>
              <a:t>Whole ELENA cycle with beam (combining two acquisitions, 2</a:t>
            </a:r>
            <a:r>
              <a:rPr lang="en-US" sz="1600" baseline="30000" dirty="0"/>
              <a:t>nd</a:t>
            </a:r>
            <a:r>
              <a:rPr lang="en-US" sz="1600" dirty="0"/>
              <a:t> with slightly higher intensity</a:t>
            </a:r>
            <a:r>
              <a:rPr lang="en-US" sz="1600" dirty="0" smtClean="0"/>
              <a:t>)</a:t>
            </a:r>
          </a:p>
          <a:p>
            <a:pPr marL="198000" indent="-198000"/>
            <a:r>
              <a:rPr lang="en-US" sz="1800" dirty="0" smtClean="0"/>
              <a:t>Decision to go ahead with installation of lines formally agreed at ADUC on 30</a:t>
            </a:r>
            <a:r>
              <a:rPr lang="en-US" sz="1800" baseline="30000" dirty="0" smtClean="0"/>
              <a:t>th</a:t>
            </a:r>
            <a:r>
              <a:rPr lang="en-US" sz="1800" dirty="0" smtClean="0"/>
              <a:t> October 2018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759600" y="2070100"/>
            <a:ext cx="6161900" cy="3797300"/>
            <a:chOff x="759600" y="2455200"/>
            <a:chExt cx="4988798" cy="316440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/>
            <a:srcRect l="2826" t="9975" r="21214" b="3148"/>
            <a:stretch/>
          </p:blipFill>
          <p:spPr>
            <a:xfrm>
              <a:off x="2676352" y="2457450"/>
              <a:ext cx="3072046" cy="3155950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3"/>
            <a:srcRect l="1826" t="9902" r="23126" b="2977"/>
            <a:stretch/>
          </p:blipFill>
          <p:spPr>
            <a:xfrm>
              <a:off x="759600" y="2455200"/>
              <a:ext cx="3034800" cy="3164400"/>
            </a:xfrm>
            <a:prstGeom prst="rect">
              <a:avLst/>
            </a:prstGeom>
          </p:spPr>
        </p:pic>
      </p:grpSp>
      <p:sp>
        <p:nvSpPr>
          <p:cNvPr id="8" name="TextBox 7"/>
          <p:cNvSpPr txBox="1"/>
          <p:nvPr/>
        </p:nvSpPr>
        <p:spPr>
          <a:xfrm>
            <a:off x="2605269" y="5334000"/>
            <a:ext cx="7526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6600"/>
                </a:solidFill>
              </a:rPr>
              <a:t>2</a:t>
            </a:r>
            <a:r>
              <a:rPr lang="en-US" sz="1600" dirty="0" smtClean="0">
                <a:solidFill>
                  <a:srgbClr val="FF6600"/>
                </a:solidFill>
              </a:rPr>
              <a:t> s/div</a:t>
            </a:r>
            <a:endParaRPr lang="en-US" sz="1600" dirty="0">
              <a:solidFill>
                <a:srgbClr val="FF66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62567" y="3970524"/>
            <a:ext cx="1722033" cy="588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36B8FF"/>
                </a:solidFill>
              </a:rPr>
              <a:t>Peak signal of </a:t>
            </a:r>
          </a:p>
          <a:p>
            <a:r>
              <a:rPr lang="en-US" sz="1600" dirty="0" smtClean="0">
                <a:solidFill>
                  <a:srgbClr val="36B8FF"/>
                </a:solidFill>
              </a:rPr>
              <a:t>pick-up sum signal</a:t>
            </a:r>
            <a:endParaRPr lang="en-US" sz="1600" dirty="0">
              <a:solidFill>
                <a:srgbClr val="36B8FF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 bwMode="auto">
          <a:xfrm flipH="1">
            <a:off x="1752600" y="4533900"/>
            <a:ext cx="609600" cy="3810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36B8FF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2212121" y="2814824"/>
            <a:ext cx="177674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600C7"/>
                </a:solidFill>
              </a:rPr>
              <a:t>Intensity estimate </a:t>
            </a:r>
            <a:br>
              <a:rPr lang="en-US" sz="1600" dirty="0" smtClean="0">
                <a:solidFill>
                  <a:srgbClr val="C600C7"/>
                </a:solidFill>
              </a:rPr>
            </a:br>
            <a:r>
              <a:rPr lang="en-US" sz="1600" dirty="0" smtClean="0">
                <a:solidFill>
                  <a:srgbClr val="C600C7"/>
                </a:solidFill>
              </a:rPr>
              <a:t>from RF electronics</a:t>
            </a:r>
            <a:endParaRPr lang="en-US" sz="1600" dirty="0">
              <a:solidFill>
                <a:srgbClr val="C600C7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 bwMode="auto">
          <a:xfrm flipH="1">
            <a:off x="1778000" y="3276600"/>
            <a:ext cx="419100" cy="1143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C600C7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5396678" y="2078224"/>
            <a:ext cx="160522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36B8FF"/>
                </a:solidFill>
              </a:rPr>
              <a:t>Bunched beam </a:t>
            </a:r>
            <a:br>
              <a:rPr lang="en-US" sz="1600" dirty="0" smtClean="0">
                <a:solidFill>
                  <a:srgbClr val="36B8FF"/>
                </a:solidFill>
              </a:rPr>
            </a:br>
            <a:r>
              <a:rPr lang="en-US" sz="1600" dirty="0" smtClean="0">
                <a:solidFill>
                  <a:srgbClr val="36B8FF"/>
                </a:solidFill>
              </a:rPr>
              <a:t>electron cooling</a:t>
            </a:r>
            <a:br>
              <a:rPr lang="en-US" sz="1600" dirty="0" smtClean="0">
                <a:solidFill>
                  <a:srgbClr val="36B8FF"/>
                </a:solidFill>
              </a:rPr>
            </a:br>
            <a:r>
              <a:rPr lang="en-US" sz="1600" dirty="0" smtClean="0">
                <a:solidFill>
                  <a:srgbClr val="36B8FF"/>
                </a:solidFill>
              </a:rPr>
              <a:t>(increases pick-up</a:t>
            </a:r>
            <a:br>
              <a:rPr lang="en-US" sz="1600" dirty="0" smtClean="0">
                <a:solidFill>
                  <a:srgbClr val="36B8FF"/>
                </a:solidFill>
              </a:rPr>
            </a:br>
            <a:r>
              <a:rPr lang="en-US" sz="1600" dirty="0" smtClean="0">
                <a:solidFill>
                  <a:srgbClr val="36B8FF"/>
                </a:solidFill>
              </a:rPr>
              <a:t>peak signal)</a:t>
            </a:r>
            <a:endParaRPr lang="en-US" sz="1600" dirty="0">
              <a:solidFill>
                <a:srgbClr val="36B8FF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 bwMode="auto">
          <a:xfrm flipH="1">
            <a:off x="6045200" y="3124200"/>
            <a:ext cx="228600" cy="4572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36B8FF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>
            <a:off x="3606800" y="3378200"/>
            <a:ext cx="558800" cy="5334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C600C7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16" name="Straight Arrow Connector 15"/>
          <p:cNvCxnSpPr/>
          <p:nvPr/>
        </p:nvCxnSpPr>
        <p:spPr bwMode="auto">
          <a:xfrm flipH="1">
            <a:off x="1549400" y="2298700"/>
            <a:ext cx="558800" cy="1905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C600C7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17" name="Straight Arrow Connector 16"/>
          <p:cNvCxnSpPr/>
          <p:nvPr/>
        </p:nvCxnSpPr>
        <p:spPr bwMode="auto">
          <a:xfrm>
            <a:off x="3644900" y="4483100"/>
            <a:ext cx="533400" cy="4191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36B8FF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1647323" y="2014724"/>
            <a:ext cx="288094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600C7"/>
                </a:solidFill>
              </a:rPr>
              <a:t>Probably real loss </a:t>
            </a:r>
            <a:r>
              <a:rPr lang="mr-IN" sz="1600" dirty="0" smtClean="0">
                <a:solidFill>
                  <a:srgbClr val="C600C7"/>
                </a:solidFill>
              </a:rPr>
              <a:t>–</a:t>
            </a:r>
            <a:r>
              <a:rPr lang="en-US" sz="1600" dirty="0" smtClean="0">
                <a:solidFill>
                  <a:srgbClr val="C600C7"/>
                </a:solidFill>
              </a:rPr>
              <a:t> 2</a:t>
            </a:r>
            <a:r>
              <a:rPr lang="en-US" sz="1600" baseline="30000" dirty="0" smtClean="0">
                <a:solidFill>
                  <a:srgbClr val="C600C7"/>
                </a:solidFill>
              </a:rPr>
              <a:t>nd</a:t>
            </a:r>
            <a:r>
              <a:rPr lang="en-US" sz="1600" dirty="0" smtClean="0">
                <a:solidFill>
                  <a:srgbClr val="C600C7"/>
                </a:solidFill>
              </a:rPr>
              <a:t> ramp not</a:t>
            </a:r>
            <a:br>
              <a:rPr lang="en-US" sz="1600" dirty="0" smtClean="0">
                <a:solidFill>
                  <a:srgbClr val="C600C7"/>
                </a:solidFill>
              </a:rPr>
            </a:br>
            <a:r>
              <a:rPr lang="en-US" sz="1600" dirty="0" smtClean="0">
                <a:solidFill>
                  <a:srgbClr val="C600C7"/>
                </a:solidFill>
              </a:rPr>
              <a:t>priority during last weeks </a:t>
            </a:r>
            <a:endParaRPr lang="en-US" sz="1600" dirty="0">
              <a:solidFill>
                <a:srgbClr val="C600C7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24404" y="2624324"/>
            <a:ext cx="6183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FF00"/>
                </a:solidFill>
              </a:rPr>
              <a:t>Cycle</a:t>
            </a:r>
            <a:endParaRPr lang="en-US" sz="1600" dirty="0">
              <a:solidFill>
                <a:srgbClr val="FFFF00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 bwMode="auto">
          <a:xfrm flipH="1">
            <a:off x="1003300" y="2984500"/>
            <a:ext cx="177800" cy="2794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FF00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21" name="TextBox 20"/>
          <p:cNvSpPr txBox="1"/>
          <p:nvPr/>
        </p:nvSpPr>
        <p:spPr>
          <a:xfrm>
            <a:off x="6921500" y="3907600"/>
            <a:ext cx="209634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36B8FF"/>
                </a:solidFill>
              </a:rPr>
              <a:t>Four bunches generated </a:t>
            </a:r>
          </a:p>
          <a:p>
            <a:pPr algn="ctr"/>
            <a:r>
              <a:rPr lang="en-US" sz="1600" dirty="0" smtClean="0">
                <a:solidFill>
                  <a:srgbClr val="36B8FF"/>
                </a:solidFill>
              </a:rPr>
              <a:t>and extracted</a:t>
            </a:r>
            <a:endParaRPr lang="en-US" sz="1600" dirty="0">
              <a:solidFill>
                <a:srgbClr val="36B8FF"/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 bwMode="auto">
          <a:xfrm flipH="1">
            <a:off x="6159500" y="4203700"/>
            <a:ext cx="927100" cy="5969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36B8FF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2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0" y="6570663"/>
            <a:ext cx="9144000" cy="284162"/>
          </a:xfrm>
        </p:spPr>
        <p:txBody>
          <a:bodyPr/>
          <a:lstStyle/>
          <a:p>
            <a:pPr algn="ctr">
              <a:defRPr/>
            </a:pPr>
            <a:r>
              <a:rPr lang="en-US" sz="1200" dirty="0" smtClean="0"/>
              <a:t>Progress on ELENA Development 2019 and Plans for 2020                                               </a:t>
            </a:r>
            <a:r>
              <a:rPr lang="en-US" sz="1200" dirty="0" smtClean="0"/>
              <a:t>                           </a:t>
            </a:r>
            <a:r>
              <a:rPr lang="en-US" sz="1200" dirty="0" smtClean="0"/>
              <a:t>ADUC</a:t>
            </a:r>
            <a:r>
              <a:rPr lang="en-US" sz="1200" dirty="0" smtClean="0"/>
              <a:t>, 10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 </a:t>
            </a:r>
            <a:r>
              <a:rPr lang="en-US" sz="1200" dirty="0" smtClean="0"/>
              <a:t>Decem</a:t>
            </a:r>
            <a:r>
              <a:rPr lang="en-US" sz="1200" dirty="0" smtClean="0"/>
              <a:t>ber 2019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6250216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0650" y="74613"/>
            <a:ext cx="7370763" cy="739775"/>
          </a:xfrm>
        </p:spPr>
        <p:txBody>
          <a:bodyPr>
            <a:noAutofit/>
          </a:bodyPr>
          <a:lstStyle/>
          <a:p>
            <a:r>
              <a:rPr lang="en-US" sz="2800" dirty="0"/>
              <a:t>Situation about a Year </a:t>
            </a:r>
            <a:r>
              <a:rPr lang="en-US" sz="2800" dirty="0" smtClean="0"/>
              <a:t>ago</a:t>
            </a:r>
            <a:endParaRPr lang="en-US" sz="2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0E0EBF0-ABEC-3E40-BDE2-0EBB43F8626D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200" y="919444"/>
            <a:ext cx="8257541" cy="591636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381377">
            <a:off x="4461936" y="528670"/>
            <a:ext cx="4660613" cy="646331"/>
          </a:xfrm>
          <a:prstGeom prst="rect">
            <a:avLst/>
          </a:prstGeom>
          <a:solidFill>
            <a:srgbClr val="FFFF77"/>
          </a:solidFill>
        </p:spPr>
        <p:txBody>
          <a:bodyPr wrap="none" rtlCol="0">
            <a:spAutoFit/>
          </a:bodyPr>
          <a:lstStyle/>
          <a:p>
            <a:pPr marL="14288" algn="ctr"/>
            <a:r>
              <a:rPr lang="en-US" b="1" kern="0" dirty="0" smtClean="0">
                <a:solidFill>
                  <a:srgbClr val="FF6600"/>
                </a:solidFill>
              </a:rPr>
              <a:t>From an extended ECC meeting on 7</a:t>
            </a:r>
            <a:r>
              <a:rPr lang="en-US" b="1" kern="0" baseline="30000" dirty="0" smtClean="0">
                <a:solidFill>
                  <a:srgbClr val="FF6600"/>
                </a:solidFill>
              </a:rPr>
              <a:t>th</a:t>
            </a:r>
            <a:r>
              <a:rPr lang="en-US" b="1" kern="0" dirty="0" smtClean="0">
                <a:solidFill>
                  <a:srgbClr val="FF6600"/>
                </a:solidFill>
              </a:rPr>
              <a:t> March</a:t>
            </a:r>
          </a:p>
          <a:p>
            <a:pPr marL="14288" algn="ctr"/>
            <a:r>
              <a:rPr lang="en-US" b="1" kern="0" dirty="0">
                <a:solidFill>
                  <a:srgbClr val="FF6600"/>
                </a:solidFill>
              </a:rPr>
              <a:t>(https://</a:t>
            </a:r>
            <a:r>
              <a:rPr lang="en-US" b="1" kern="0" dirty="0" err="1">
                <a:solidFill>
                  <a:srgbClr val="FF6600"/>
                </a:solidFill>
              </a:rPr>
              <a:t>indico.cern.ch</a:t>
            </a:r>
            <a:r>
              <a:rPr lang="en-US" b="1" kern="0" dirty="0">
                <a:solidFill>
                  <a:srgbClr val="FF6600"/>
                </a:solidFill>
              </a:rPr>
              <a:t>/event/803767/)</a:t>
            </a:r>
            <a:endParaRPr lang="en-US" b="1" kern="0" dirty="0" smtClean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66483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0650" y="47626"/>
            <a:ext cx="7370763" cy="739775"/>
          </a:xfrm>
        </p:spPr>
        <p:txBody>
          <a:bodyPr/>
          <a:lstStyle/>
          <a:p>
            <a:r>
              <a:rPr lang="en-US" dirty="0" smtClean="0"/>
              <a:t>Installation of transfer lines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41557" y="4310063"/>
            <a:ext cx="3568443" cy="2100262"/>
          </a:xfrm>
        </p:spPr>
        <p:txBody>
          <a:bodyPr/>
          <a:lstStyle/>
          <a:p>
            <a:pPr marL="44450" indent="-177800"/>
            <a:r>
              <a:rPr lang="en-US" sz="1800" dirty="0" smtClean="0"/>
              <a:t>Main activity this year</a:t>
            </a:r>
          </a:p>
          <a:p>
            <a:pPr marL="44450" indent="-177800"/>
            <a:r>
              <a:rPr lang="en-US" sz="1800" dirty="0" smtClean="0"/>
              <a:t>Progressing well in spring</a:t>
            </a:r>
          </a:p>
          <a:p>
            <a:pPr marL="177800" indent="-177800"/>
            <a:r>
              <a:rPr lang="en-US" sz="1800" dirty="0" smtClean="0"/>
              <a:t>Some delay in autumn, </a:t>
            </a:r>
          </a:p>
          <a:p>
            <a:pPr marL="266700" indent="-266700">
              <a:buNone/>
            </a:pPr>
            <a:r>
              <a:rPr lang="en-US" sz="1800" dirty="0" smtClean="0"/>
              <a:t>=&gt; </a:t>
            </a:r>
            <a:r>
              <a:rPr lang="en-US" sz="1600" dirty="0" smtClean="0"/>
              <a:t>installation of many profile monitors and most bake-outs moved to 2020</a:t>
            </a:r>
            <a:endParaRPr lang="en-US" sz="1600" dirty="0"/>
          </a:p>
        </p:txBody>
      </p:sp>
      <p:pic>
        <p:nvPicPr>
          <p:cNvPr id="6" name="Content Placeholder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557" y="795338"/>
            <a:ext cx="4550833" cy="34131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4723" y="2885260"/>
            <a:ext cx="4856718" cy="364253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024308" y="812801"/>
            <a:ext cx="2755382" cy="58477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14288" algn="ctr"/>
            <a:r>
              <a:rPr lang="en-US" sz="1600" kern="0" dirty="0" smtClean="0">
                <a:solidFill>
                  <a:srgbClr val="FF6600"/>
                </a:solidFill>
              </a:rPr>
              <a:t>Beginning of 2020 with magnets </a:t>
            </a:r>
            <a:br>
              <a:rPr lang="en-US" sz="1600" kern="0" dirty="0" smtClean="0">
                <a:solidFill>
                  <a:srgbClr val="FF6600"/>
                </a:solidFill>
              </a:rPr>
            </a:br>
            <a:r>
              <a:rPr lang="en-US" sz="1600" kern="0" dirty="0" smtClean="0">
                <a:solidFill>
                  <a:srgbClr val="FF6600"/>
                </a:solidFill>
              </a:rPr>
              <a:t>still installed</a:t>
            </a:r>
            <a:endParaRPr lang="en-US" sz="1600" kern="0" dirty="0" smtClean="0">
              <a:solidFill>
                <a:srgbClr val="FF66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28698" y="2885261"/>
            <a:ext cx="2847354" cy="83099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14288" algn="ctr"/>
            <a:r>
              <a:rPr lang="en-US" sz="1600" kern="0" dirty="0" smtClean="0">
                <a:solidFill>
                  <a:srgbClr val="FECD5D"/>
                </a:solidFill>
              </a:rPr>
              <a:t>Autumn 2020 </a:t>
            </a:r>
            <a:r>
              <a:rPr lang="mr-IN" sz="1600" kern="0" dirty="0" smtClean="0">
                <a:solidFill>
                  <a:srgbClr val="FECD5D"/>
                </a:solidFill>
              </a:rPr>
              <a:t>–</a:t>
            </a:r>
            <a:r>
              <a:rPr lang="en-US" sz="1600" kern="0" dirty="0" smtClean="0">
                <a:solidFill>
                  <a:srgbClr val="FECD5D"/>
                </a:solidFill>
              </a:rPr>
              <a:t> most equipment </a:t>
            </a:r>
          </a:p>
          <a:p>
            <a:pPr marL="14288" algn="ctr"/>
            <a:r>
              <a:rPr lang="en-US" sz="1600" kern="0" dirty="0" smtClean="0">
                <a:solidFill>
                  <a:srgbClr val="FECD5D"/>
                </a:solidFill>
              </a:rPr>
              <a:t>Installed, several profile monitors </a:t>
            </a:r>
          </a:p>
          <a:p>
            <a:pPr marL="14288" algn="ctr"/>
            <a:r>
              <a:rPr lang="en-US" sz="1600" kern="0" dirty="0" smtClean="0">
                <a:solidFill>
                  <a:srgbClr val="FECD5D"/>
                </a:solidFill>
              </a:rPr>
              <a:t>missing</a:t>
            </a:r>
            <a:endParaRPr lang="en-US" sz="1600" kern="0" dirty="0" smtClean="0">
              <a:solidFill>
                <a:srgbClr val="FECD5D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381377">
            <a:off x="5580461" y="1068747"/>
            <a:ext cx="2954730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14288" algn="ctr"/>
            <a:r>
              <a:rPr lang="en-US" sz="2000" kern="0" dirty="0" smtClean="0">
                <a:solidFill>
                  <a:srgbClr val="FF6600"/>
                </a:solidFill>
              </a:rPr>
              <a:t>For all details, see dedicated </a:t>
            </a:r>
            <a:br>
              <a:rPr lang="en-US" sz="2000" kern="0" dirty="0" smtClean="0">
                <a:solidFill>
                  <a:srgbClr val="FF6600"/>
                </a:solidFill>
              </a:rPr>
            </a:br>
            <a:r>
              <a:rPr lang="en-US" sz="2000" kern="0" dirty="0" smtClean="0">
                <a:solidFill>
                  <a:srgbClr val="FF6600"/>
                </a:solidFill>
              </a:rPr>
              <a:t>presentation by Francois</a:t>
            </a:r>
            <a:endParaRPr lang="en-US" sz="2000" kern="0" dirty="0" smtClean="0">
              <a:solidFill>
                <a:srgbClr val="FF6600"/>
              </a:solidFill>
            </a:endParaRPr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0" y="6570663"/>
            <a:ext cx="9144000" cy="284162"/>
          </a:xfrm>
        </p:spPr>
        <p:txBody>
          <a:bodyPr/>
          <a:lstStyle/>
          <a:p>
            <a:pPr algn="ctr">
              <a:defRPr/>
            </a:pPr>
            <a:r>
              <a:rPr lang="en-US" sz="1200" dirty="0" smtClean="0"/>
              <a:t>Progress on ELENA Development 2019 and Plans for 2020                                               </a:t>
            </a:r>
            <a:r>
              <a:rPr lang="en-US" sz="1200" dirty="0" smtClean="0"/>
              <a:t>                           </a:t>
            </a:r>
            <a:r>
              <a:rPr lang="en-US" sz="1200" dirty="0" smtClean="0"/>
              <a:t>ADUC</a:t>
            </a:r>
            <a:r>
              <a:rPr lang="en-US" sz="1200" dirty="0" smtClean="0"/>
              <a:t>, 10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 </a:t>
            </a:r>
            <a:r>
              <a:rPr lang="en-US" sz="1200" dirty="0" smtClean="0"/>
              <a:t>Decem</a:t>
            </a:r>
            <a:r>
              <a:rPr lang="en-US" sz="1200" dirty="0" smtClean="0"/>
              <a:t>ber 2019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0554803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xmlns="" id="{5D054BD6-2E99-8542-BD7B-34FD1FF06D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650" y="36513"/>
            <a:ext cx="7370763" cy="739775"/>
          </a:xfrm>
        </p:spPr>
        <p:txBody>
          <a:bodyPr>
            <a:noAutofit/>
          </a:bodyPr>
          <a:lstStyle/>
          <a:p>
            <a:r>
              <a:rPr lang="en-US" sz="2800" dirty="0" smtClean="0"/>
              <a:t>Source and Insulation Transformer</a:t>
            </a:r>
            <a:endParaRPr lang="en-US" sz="2800" dirty="0"/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xmlns="" id="{FFEAA6A4-B736-BF40-9F3D-4A3F9422C060}"/>
              </a:ext>
            </a:extLst>
          </p:cNvPr>
          <p:cNvSpPr txBox="1">
            <a:spLocks/>
          </p:cNvSpPr>
          <p:nvPr/>
        </p:nvSpPr>
        <p:spPr>
          <a:xfrm>
            <a:off x="68919" y="889000"/>
            <a:ext cx="8954781" cy="5593080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19" charset="2"/>
              <a:buChar char="n"/>
              <a:defRPr sz="3200">
                <a:solidFill>
                  <a:schemeClr val="bg2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19" charset="2"/>
              <a:buChar char="¨"/>
              <a:defRPr sz="28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19" charset="2"/>
              <a:buChar char="n"/>
              <a:defRPr sz="24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19" charset="2"/>
              <a:buChar char="¨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19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9pPr>
          </a:lstStyle>
          <a:p>
            <a:pPr marL="0" indent="0">
              <a:buNone/>
            </a:pPr>
            <a:r>
              <a:rPr lang="en-US" sz="2000" kern="0" dirty="0"/>
              <a:t>T</a:t>
            </a:r>
            <a:r>
              <a:rPr lang="en-US" sz="2000" kern="0" dirty="0" smtClean="0"/>
              <a:t>wo more iterations with an insulation </a:t>
            </a:r>
            <a:br>
              <a:rPr lang="en-US" sz="2000" kern="0" dirty="0" smtClean="0"/>
            </a:br>
            <a:r>
              <a:rPr lang="en-US" sz="2000" kern="0" dirty="0" smtClean="0"/>
              <a:t>transformer in an oil bath</a:t>
            </a:r>
          </a:p>
          <a:p>
            <a:pPr marL="182563" indent="-198000"/>
            <a:r>
              <a:rPr lang="en-US" sz="1800" kern="0" dirty="0" smtClean="0"/>
              <a:t>Beginning of summer:</a:t>
            </a:r>
            <a:endParaRPr lang="en-US" sz="1800" kern="0" dirty="0" smtClean="0"/>
          </a:p>
          <a:p>
            <a:pPr marL="424800" lvl="1" indent="-198000"/>
            <a:r>
              <a:rPr lang="en-US" sz="1600" kern="0" dirty="0" smtClean="0"/>
              <a:t>New isolation transformer (design by </a:t>
            </a:r>
            <a:br>
              <a:rPr lang="en-US" sz="1600" kern="0" dirty="0" smtClean="0"/>
            </a:br>
            <a:r>
              <a:rPr lang="en-US" sz="1600" kern="0" dirty="0" smtClean="0"/>
              <a:t>company following CERN instructions) </a:t>
            </a:r>
            <a:endParaRPr lang="en-US" sz="1600" kern="0" dirty="0"/>
          </a:p>
          <a:p>
            <a:pPr marL="424800" lvl="1" indent="-198000"/>
            <a:r>
              <a:rPr lang="en-US" sz="1600" kern="0" dirty="0" smtClean="0"/>
              <a:t>After first good results, </a:t>
            </a:r>
            <a:r>
              <a:rPr lang="en-US" sz="1600" kern="0" dirty="0"/>
              <a:t>sparks </a:t>
            </a:r>
            <a:r>
              <a:rPr lang="en-US" sz="1600" kern="0" dirty="0" smtClean="0"/>
              <a:t>again</a:t>
            </a:r>
            <a:br>
              <a:rPr lang="en-US" sz="1600" kern="0" dirty="0" smtClean="0"/>
            </a:br>
            <a:r>
              <a:rPr lang="en-US" sz="1600" kern="0" dirty="0" smtClean="0"/>
              <a:t>(probably between secondary </a:t>
            </a:r>
            <a:r>
              <a:rPr lang="en-US" sz="1600" kern="0" dirty="0" smtClean="0"/>
              <a:t>and yoke) </a:t>
            </a:r>
            <a:endParaRPr lang="en-US" sz="1600" kern="0" dirty="0" smtClean="0"/>
          </a:p>
          <a:p>
            <a:pPr marL="424800" lvl="1" indent="-198000"/>
            <a:r>
              <a:rPr lang="en-US" sz="1600" kern="0" dirty="0" smtClean="0"/>
              <a:t>Issue </a:t>
            </a:r>
            <a:r>
              <a:rPr lang="en-US" sz="1600" kern="0" dirty="0" smtClean="0"/>
              <a:t>with last two windings of secondary</a:t>
            </a:r>
          </a:p>
          <a:p>
            <a:pPr marL="424800" lvl="1" indent="-198000"/>
            <a:r>
              <a:rPr lang="en-US" sz="1600" kern="0" dirty="0" smtClean="0"/>
              <a:t>Pulsing the HV shown to work to generate </a:t>
            </a:r>
            <a:br>
              <a:rPr lang="en-US" sz="1600" kern="0" dirty="0" smtClean="0"/>
            </a:br>
            <a:r>
              <a:rPr lang="en-US" sz="1600" kern="0" dirty="0" smtClean="0"/>
              <a:t>100 keV H</a:t>
            </a:r>
            <a:r>
              <a:rPr lang="en-US" sz="1600" kern="0" baseline="30000" dirty="0" smtClean="0"/>
              <a:t>-</a:t>
            </a:r>
            <a:r>
              <a:rPr lang="en-US" sz="1600" kern="0" dirty="0" smtClean="0"/>
              <a:t> and used for profile monitor </a:t>
            </a:r>
            <a:r>
              <a:rPr lang="en-US" sz="1600" kern="0" dirty="0" smtClean="0"/>
              <a:t>tests</a:t>
            </a:r>
            <a:endParaRPr lang="en-US" sz="1600" kern="0" dirty="0" smtClean="0"/>
          </a:p>
          <a:p>
            <a:pPr marL="182563" indent="-198000"/>
            <a:r>
              <a:rPr lang="en-US" sz="1800" kern="0" dirty="0" smtClean="0"/>
              <a:t>Since </a:t>
            </a:r>
            <a:r>
              <a:rPr lang="en-US" sz="1800" kern="0" dirty="0" smtClean="0"/>
              <a:t>last week</a:t>
            </a:r>
          </a:p>
          <a:p>
            <a:pPr marL="424800" lvl="1" indent="-198000"/>
            <a:r>
              <a:rPr lang="en-US" sz="1600" kern="0" dirty="0" smtClean="0"/>
              <a:t>Another transformer arrived and installed </a:t>
            </a:r>
          </a:p>
          <a:p>
            <a:pPr marL="424800" lvl="1" indent="-198000"/>
            <a:r>
              <a:rPr lang="en-US" sz="1600" kern="0" dirty="0" smtClean="0"/>
              <a:t>Used already this week to generate beam</a:t>
            </a:r>
            <a:r>
              <a:rPr lang="en-US" sz="1600" kern="0" dirty="0" smtClean="0"/>
              <a:t> </a:t>
            </a:r>
            <a:r>
              <a:rPr lang="en-US" sz="1600" kern="0" dirty="0" smtClean="0"/>
              <a:t>in DC mode foreseen (recommendation by CERN experts</a:t>
            </a:r>
            <a:r>
              <a:rPr lang="en-US" sz="1600" kern="0" dirty="0" smtClean="0"/>
              <a:t>), HV pulsing as back-up in case of troubles</a:t>
            </a:r>
            <a:br>
              <a:rPr lang="en-US" sz="1600" kern="0" dirty="0" smtClean="0"/>
            </a:br>
            <a:endParaRPr lang="en-US" sz="1600" kern="0" dirty="0" smtClean="0"/>
          </a:p>
          <a:p>
            <a:pPr marL="0" indent="0">
              <a:buNone/>
            </a:pPr>
            <a:r>
              <a:rPr lang="en-US" sz="1800" kern="0" dirty="0" smtClean="0"/>
              <a:t>   Many studies, improvements and important findings on the ion source</a:t>
            </a:r>
          </a:p>
          <a:p>
            <a:pPr marL="182563" indent="-198000"/>
            <a:r>
              <a:rPr lang="en-US" sz="1800" kern="0" dirty="0" smtClean="0"/>
              <a:t>Fluctuations along pulse from source seen last year confirmed</a:t>
            </a:r>
          </a:p>
          <a:p>
            <a:pPr marL="182563" indent="-198000"/>
            <a:r>
              <a:rPr lang="en-US" sz="1800" kern="0" dirty="0" smtClean="0"/>
              <a:t>Studies on increase of beam current and fluctuations </a:t>
            </a:r>
            <a:br>
              <a:rPr lang="en-US" sz="1800" kern="0" dirty="0" smtClean="0"/>
            </a:br>
            <a:r>
              <a:rPr lang="en-US" sz="1800" kern="0" dirty="0" smtClean="0"/>
              <a:t>along pulse with different source settings</a:t>
            </a:r>
            <a:endParaRPr lang="en-US" sz="1800" kern="0" dirty="0" smtClean="0"/>
          </a:p>
        </p:txBody>
      </p:sp>
      <p:pic>
        <p:nvPicPr>
          <p:cNvPr id="12" name="Content Placeholder 5">
            <a:extLst>
              <a:ext uri="{FF2B5EF4-FFF2-40B4-BE49-F238E27FC236}">
                <a16:creationId xmlns:a16="http://schemas.microsoft.com/office/drawing/2014/main" xmlns="" id="{4B7376F0-10D6-5C47-9AFF-BFAD7012E30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930" r="1746"/>
          <a:stretch/>
        </p:blipFill>
        <p:spPr>
          <a:xfrm>
            <a:off x="4318000" y="1217918"/>
            <a:ext cx="4667600" cy="308399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734400" y="3563209"/>
            <a:ext cx="3007554" cy="584776"/>
          </a:xfrm>
          <a:prstGeom prst="rect">
            <a:avLst/>
          </a:prstGeom>
          <a:solidFill>
            <a:srgbClr val="FFFF77"/>
          </a:solidFill>
        </p:spPr>
        <p:txBody>
          <a:bodyPr wrap="none" rtlCol="0">
            <a:spAutoFit/>
          </a:bodyPr>
          <a:lstStyle/>
          <a:p>
            <a:pPr marL="14288" algn="ctr"/>
            <a:r>
              <a:rPr lang="en-US" sz="1600" kern="0" dirty="0" smtClean="0">
                <a:solidFill>
                  <a:schemeClr val="bg2"/>
                </a:solidFill>
              </a:rPr>
              <a:t>Last winding closer to yoke than</a:t>
            </a:r>
            <a:br>
              <a:rPr lang="en-US" sz="1600" kern="0" dirty="0" smtClean="0">
                <a:solidFill>
                  <a:schemeClr val="bg2"/>
                </a:solidFill>
              </a:rPr>
            </a:br>
            <a:r>
              <a:rPr lang="en-US" sz="1600" kern="0" dirty="0" smtClean="0">
                <a:solidFill>
                  <a:schemeClr val="bg2"/>
                </a:solidFill>
              </a:rPr>
              <a:t>expected </a:t>
            </a:r>
            <a:r>
              <a:rPr lang="mr-IN" sz="1600" kern="0" dirty="0" smtClean="0">
                <a:solidFill>
                  <a:schemeClr val="bg2"/>
                </a:solidFill>
              </a:rPr>
              <a:t>–</a:t>
            </a:r>
            <a:r>
              <a:rPr lang="en-US" sz="1600" kern="0" dirty="0" smtClean="0">
                <a:solidFill>
                  <a:schemeClr val="bg2"/>
                </a:solidFill>
              </a:rPr>
              <a:t> traces of carbonization?  </a:t>
            </a:r>
          </a:p>
        </p:txBody>
      </p:sp>
      <p:cxnSp>
        <p:nvCxnSpPr>
          <p:cNvPr id="6" name="Straight Arrow Connector 5"/>
          <p:cNvCxnSpPr/>
          <p:nvPr/>
        </p:nvCxnSpPr>
        <p:spPr bwMode="auto">
          <a:xfrm flipH="1" flipV="1">
            <a:off x="5882640" y="2458720"/>
            <a:ext cx="772160" cy="1104489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FF77"/>
            </a:solidFill>
            <a:prstDash val="solid"/>
            <a:round/>
            <a:headEnd type="none" w="sm" len="sm"/>
            <a:tailEnd type="triangle" w="lg" len="lg"/>
          </a:ln>
          <a:effectLst/>
        </p:spPr>
      </p:cxnSp>
      <p:cxnSp>
        <p:nvCxnSpPr>
          <p:cNvPr id="26" name="Straight Arrow Connector 25"/>
          <p:cNvCxnSpPr/>
          <p:nvPr/>
        </p:nvCxnSpPr>
        <p:spPr bwMode="auto">
          <a:xfrm flipV="1">
            <a:off x="6968918" y="2611121"/>
            <a:ext cx="742522" cy="95208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FF77"/>
            </a:solidFill>
            <a:prstDash val="solid"/>
            <a:round/>
            <a:headEnd type="none" w="sm" len="sm"/>
            <a:tailEnd type="triangle" w="lg" len="lg"/>
          </a:ln>
          <a:effectLst/>
        </p:spPr>
      </p:cxnSp>
      <p:sp>
        <p:nvSpPr>
          <p:cNvPr id="28" name="TextBox 27"/>
          <p:cNvSpPr txBox="1"/>
          <p:nvPr/>
        </p:nvSpPr>
        <p:spPr>
          <a:xfrm rot="369250">
            <a:off x="5436610" y="787713"/>
            <a:ext cx="3618038" cy="523220"/>
          </a:xfrm>
          <a:prstGeom prst="rect">
            <a:avLst/>
          </a:prstGeom>
          <a:solidFill>
            <a:srgbClr val="FFDCAA"/>
          </a:solidFill>
        </p:spPr>
        <p:txBody>
          <a:bodyPr wrap="none" rtlCol="0">
            <a:spAutoFit/>
          </a:bodyPr>
          <a:lstStyle/>
          <a:p>
            <a:pPr marL="14288" algn="ctr"/>
            <a:r>
              <a:rPr lang="en-US" sz="1400" kern="0" dirty="0" smtClean="0">
                <a:solidFill>
                  <a:schemeClr val="bg2"/>
                </a:solidFill>
              </a:rPr>
              <a:t>Many contributions by D. </a:t>
            </a:r>
            <a:r>
              <a:rPr lang="en-US" sz="1400" kern="0" dirty="0" err="1" smtClean="0">
                <a:solidFill>
                  <a:schemeClr val="bg2"/>
                </a:solidFill>
              </a:rPr>
              <a:t>Aguglia</a:t>
            </a:r>
            <a:r>
              <a:rPr lang="en-US" sz="1400" kern="0" dirty="0" smtClean="0">
                <a:solidFill>
                  <a:schemeClr val="bg2"/>
                </a:solidFill>
              </a:rPr>
              <a:t>, D. </a:t>
            </a:r>
            <a:r>
              <a:rPr lang="en-US" sz="1400" kern="0" dirty="0" err="1" smtClean="0">
                <a:solidFill>
                  <a:schemeClr val="bg2"/>
                </a:solidFill>
              </a:rPr>
              <a:t>Gamba</a:t>
            </a:r>
            <a:r>
              <a:rPr lang="en-US" sz="1400" kern="0" dirty="0" smtClean="0">
                <a:solidFill>
                  <a:schemeClr val="bg2"/>
                </a:solidFill>
              </a:rPr>
              <a:t>, </a:t>
            </a:r>
            <a:br>
              <a:rPr lang="en-US" sz="1400" kern="0" dirty="0" smtClean="0">
                <a:solidFill>
                  <a:schemeClr val="bg2"/>
                </a:solidFill>
              </a:rPr>
            </a:br>
            <a:r>
              <a:rPr lang="en-US" sz="1400" kern="0" dirty="0" smtClean="0">
                <a:solidFill>
                  <a:schemeClr val="bg2"/>
                </a:solidFill>
              </a:rPr>
              <a:t>R. Gebel, B. </a:t>
            </a:r>
            <a:r>
              <a:rPr lang="en-US" sz="1400" kern="0" dirty="0" err="1" smtClean="0">
                <a:solidFill>
                  <a:schemeClr val="bg2"/>
                </a:solidFill>
              </a:rPr>
              <a:t>Lefort</a:t>
            </a:r>
            <a:r>
              <a:rPr lang="en-US" sz="1400" kern="0" dirty="0" smtClean="0">
                <a:solidFill>
                  <a:schemeClr val="bg2"/>
                </a:solidFill>
              </a:rPr>
              <a:t>, C. Machado, </a:t>
            </a:r>
            <a:r>
              <a:rPr lang="en-US" sz="1400" kern="0" dirty="0" err="1" smtClean="0">
                <a:solidFill>
                  <a:schemeClr val="bg2"/>
                </a:solidFill>
              </a:rPr>
              <a:t>F.Wenander</a:t>
            </a:r>
            <a:r>
              <a:rPr lang="en-US" sz="1400" kern="0" dirty="0" smtClean="0">
                <a:solidFill>
                  <a:schemeClr val="bg2"/>
                </a:solidFill>
              </a:rPr>
              <a:t> </a:t>
            </a:r>
            <a:r>
              <a:rPr lang="mr-IN" sz="1400" kern="0" dirty="0" smtClean="0">
                <a:solidFill>
                  <a:schemeClr val="bg2"/>
                </a:solidFill>
              </a:rPr>
              <a:t>…</a:t>
            </a:r>
            <a:r>
              <a:rPr lang="en-US" sz="1400" kern="0" dirty="0" smtClean="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9" name="TextBox 8"/>
          <p:cNvSpPr txBox="1"/>
          <p:nvPr/>
        </p:nvSpPr>
        <p:spPr>
          <a:xfrm rot="381377">
            <a:off x="6280327" y="5562510"/>
            <a:ext cx="2677724" cy="64633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14288" algn="ctr"/>
            <a:r>
              <a:rPr lang="en-US" kern="0" dirty="0" smtClean="0">
                <a:solidFill>
                  <a:srgbClr val="FF6600"/>
                </a:solidFill>
              </a:rPr>
              <a:t>For all details, see dedicated </a:t>
            </a:r>
            <a:br>
              <a:rPr lang="en-US" kern="0" dirty="0" smtClean="0">
                <a:solidFill>
                  <a:srgbClr val="FF6600"/>
                </a:solidFill>
              </a:rPr>
            </a:br>
            <a:r>
              <a:rPr lang="en-US" kern="0" dirty="0" smtClean="0">
                <a:solidFill>
                  <a:srgbClr val="FF6600"/>
                </a:solidFill>
              </a:rPr>
              <a:t>presentation by </a:t>
            </a:r>
            <a:r>
              <a:rPr lang="en-US" kern="0" dirty="0" err="1" smtClean="0">
                <a:solidFill>
                  <a:srgbClr val="FF6600"/>
                </a:solidFill>
              </a:rPr>
              <a:t>Davide</a:t>
            </a:r>
            <a:endParaRPr lang="en-US" kern="0" dirty="0" smtClean="0">
              <a:solidFill>
                <a:srgbClr val="FF6600"/>
              </a:solidFill>
            </a:endParaRPr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0" y="6570663"/>
            <a:ext cx="9144000" cy="284162"/>
          </a:xfrm>
        </p:spPr>
        <p:txBody>
          <a:bodyPr/>
          <a:lstStyle/>
          <a:p>
            <a:pPr algn="ctr">
              <a:defRPr/>
            </a:pPr>
            <a:r>
              <a:rPr lang="en-US" sz="1200" dirty="0" smtClean="0"/>
              <a:t>Progress on ELENA Development 2019 and Plans for 2020                                               </a:t>
            </a:r>
            <a:r>
              <a:rPr lang="en-US" sz="1200" dirty="0" smtClean="0"/>
              <a:t>                           </a:t>
            </a:r>
            <a:r>
              <a:rPr lang="en-US" sz="1200" dirty="0" smtClean="0"/>
              <a:t>ADUC</a:t>
            </a:r>
            <a:r>
              <a:rPr lang="en-US" sz="1200" dirty="0" smtClean="0"/>
              <a:t>, 10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 </a:t>
            </a:r>
            <a:r>
              <a:rPr lang="en-US" sz="1200" dirty="0" smtClean="0"/>
              <a:t>Decem</a:t>
            </a:r>
            <a:r>
              <a:rPr lang="en-US" sz="1200" dirty="0" smtClean="0"/>
              <a:t>ber 2019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385086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0650" y="34926"/>
            <a:ext cx="7370763" cy="739775"/>
          </a:xfrm>
        </p:spPr>
        <p:txBody>
          <a:bodyPr/>
          <a:lstStyle/>
          <a:p>
            <a:r>
              <a:rPr lang="en-US" sz="3600" dirty="0" smtClean="0"/>
              <a:t>Issues with Tune Kicker Repair</a:t>
            </a:r>
            <a:endParaRPr lang="en-US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3679904"/>
            <a:ext cx="8229600" cy="2717720"/>
          </a:xfrm>
        </p:spPr>
        <p:txBody>
          <a:bodyPr/>
          <a:lstStyle/>
          <a:p>
            <a:pPr marL="183600" indent="-198000">
              <a:spcBef>
                <a:spcPts val="300"/>
              </a:spcBef>
            </a:pPr>
            <a:r>
              <a:rPr lang="en-US" sz="1800" dirty="0" smtClean="0"/>
              <a:t>Taken out for repair to replace electrode supports</a:t>
            </a:r>
            <a:br>
              <a:rPr lang="en-US" sz="1800" dirty="0" smtClean="0"/>
            </a:br>
            <a:r>
              <a:rPr lang="en-US" sz="1800" dirty="0" smtClean="0"/>
              <a:t>(one electrode had detached from support)</a:t>
            </a:r>
          </a:p>
          <a:p>
            <a:pPr marL="424800" lvl="1" indent="-198000">
              <a:spcBef>
                <a:spcPts val="300"/>
              </a:spcBef>
            </a:pPr>
            <a:r>
              <a:rPr lang="en-US" sz="1600" dirty="0" smtClean="0"/>
              <a:t>Incident (tap broken &amp; stuck in threaded hole)</a:t>
            </a:r>
          </a:p>
          <a:p>
            <a:pPr marL="183600" indent="-198000">
              <a:spcBef>
                <a:spcPts val="300"/>
              </a:spcBef>
            </a:pPr>
            <a:r>
              <a:rPr lang="en-US" sz="1800" dirty="0" smtClean="0"/>
              <a:t>More series repair required (collaboration BE/BI, TE/VSC and main workshop</a:t>
            </a:r>
          </a:p>
          <a:p>
            <a:pPr marL="424800" lvl="1" indent="-198000">
              <a:spcBef>
                <a:spcPts val="300"/>
              </a:spcBef>
            </a:pPr>
            <a:r>
              <a:rPr lang="en-US" sz="1600" dirty="0" smtClean="0"/>
              <a:t>Removal of  piece and re-welding</a:t>
            </a:r>
          </a:p>
          <a:p>
            <a:pPr marL="424800" lvl="1" indent="-198000">
              <a:spcBef>
                <a:spcPts val="300"/>
              </a:spcBef>
            </a:pPr>
            <a:r>
              <a:rPr lang="en-US" sz="1600" dirty="0" smtClean="0"/>
              <a:t>Was known to be risky for NEGs, pollution by hydrocarbons identified in </a:t>
            </a:r>
            <a:r>
              <a:rPr lang="en-US" sz="1600" dirty="0"/>
              <a:t>vacuum acceptance tests </a:t>
            </a:r>
            <a:endParaRPr lang="en-US" sz="1600" dirty="0" smtClean="0"/>
          </a:p>
          <a:p>
            <a:pPr marL="183600" indent="-198000">
              <a:spcBef>
                <a:spcPts val="300"/>
              </a:spcBef>
            </a:pPr>
            <a:r>
              <a:rPr lang="en-US" sz="1800" dirty="0" smtClean="0"/>
              <a:t>Repair, installation and bake-out completed since last Friday</a:t>
            </a:r>
          </a:p>
          <a:p>
            <a:pPr marL="424800" lvl="1" indent="-198000">
              <a:spcBef>
                <a:spcPts val="300"/>
              </a:spcBef>
            </a:pPr>
            <a:r>
              <a:rPr lang="en-US" sz="1600" dirty="0" smtClean="0"/>
              <a:t>Ring </a:t>
            </a:r>
            <a:r>
              <a:rPr lang="en-US" sz="1600" dirty="0"/>
              <a:t>closed and available </a:t>
            </a:r>
            <a:r>
              <a:rPr lang="en-US" sz="1600" dirty="0" smtClean="0"/>
              <a:t>again, but without RF system for RP </a:t>
            </a:r>
          </a:p>
          <a:p>
            <a:pPr marL="424800" lvl="1" indent="-198000">
              <a:spcBef>
                <a:spcPts val="300"/>
              </a:spcBef>
            </a:pPr>
            <a:r>
              <a:rPr lang="en-US" sz="1600" dirty="0" smtClean="0"/>
              <a:t>Tune kicker finally available earlier than replacement chamber prepared in parallel!</a:t>
            </a:r>
            <a:endParaRPr lang="en-US" sz="1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900095"/>
            <a:ext cx="4941883" cy="277980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" t="16859" r="-37" b="1507"/>
          <a:stretch/>
        </p:blipFill>
        <p:spPr>
          <a:xfrm>
            <a:off x="5356554" y="879775"/>
            <a:ext cx="3447086" cy="3750645"/>
          </a:xfrm>
          <a:prstGeom prst="rect">
            <a:avLst/>
          </a:prstGeom>
        </p:spPr>
      </p:pic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0" y="6570663"/>
            <a:ext cx="9144000" cy="284162"/>
          </a:xfrm>
        </p:spPr>
        <p:txBody>
          <a:bodyPr/>
          <a:lstStyle/>
          <a:p>
            <a:pPr algn="ctr">
              <a:defRPr/>
            </a:pPr>
            <a:r>
              <a:rPr lang="en-US" sz="1200" dirty="0" smtClean="0"/>
              <a:t>Progress on ELENA Development 2019 and Plans for 2020                                               </a:t>
            </a:r>
            <a:r>
              <a:rPr lang="en-US" sz="1200" dirty="0" smtClean="0"/>
              <a:t>                           </a:t>
            </a:r>
            <a:r>
              <a:rPr lang="en-US" sz="1200" dirty="0" smtClean="0"/>
              <a:t>ADUC</a:t>
            </a:r>
            <a:r>
              <a:rPr lang="en-US" sz="1200" dirty="0" smtClean="0"/>
              <a:t>, 10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 </a:t>
            </a:r>
            <a:r>
              <a:rPr lang="en-US" sz="1200" dirty="0" smtClean="0"/>
              <a:t>Decem</a:t>
            </a:r>
            <a:r>
              <a:rPr lang="en-US" sz="1200" dirty="0" smtClean="0"/>
              <a:t>ber 2019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7948306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0650" y="73026"/>
            <a:ext cx="7370763" cy="739775"/>
          </a:xfrm>
        </p:spPr>
        <p:txBody>
          <a:bodyPr/>
          <a:lstStyle/>
          <a:p>
            <a:r>
              <a:rPr lang="en-US" dirty="0" smtClean="0"/>
              <a:t>Electron Cooler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52400" y="824165"/>
            <a:ext cx="8229600" cy="5111750"/>
          </a:xfrm>
        </p:spPr>
        <p:txBody>
          <a:bodyPr/>
          <a:lstStyle/>
          <a:p>
            <a:pPr marL="216000" indent="-216000"/>
            <a:r>
              <a:rPr lang="en-US" sz="1800" dirty="0" smtClean="0"/>
              <a:t>Recap: Cooling in all three planes and </a:t>
            </a:r>
            <a:br>
              <a:rPr lang="en-US" sz="1800" dirty="0" smtClean="0"/>
            </a:br>
            <a:r>
              <a:rPr lang="en-US" sz="1800" dirty="0" smtClean="0"/>
              <a:t>at both energies observed  in 2018</a:t>
            </a:r>
          </a:p>
          <a:p>
            <a:pPr marL="385200" lvl="1" indent="-198000"/>
            <a:r>
              <a:rPr lang="en-US" sz="1600" dirty="0" smtClean="0"/>
              <a:t>Fundamental to show that ELENA</a:t>
            </a:r>
            <a:br>
              <a:rPr lang="en-US" sz="1600" dirty="0" smtClean="0"/>
            </a:br>
            <a:r>
              <a:rPr lang="en-US" sz="1600" dirty="0" smtClean="0"/>
              <a:t> is an improvement for experiments</a:t>
            </a:r>
          </a:p>
          <a:p>
            <a:pPr marL="385200" lvl="1" indent="-198000"/>
            <a:r>
              <a:rPr lang="en-US" sz="1600" dirty="0" smtClean="0"/>
              <a:t>Lack of time for thorough (</a:t>
            </a:r>
            <a:r>
              <a:rPr lang="en-US" sz="1600" dirty="0"/>
              <a:t>e</a:t>
            </a:r>
            <a:r>
              <a:rPr lang="en-US" sz="1600" dirty="0" smtClean="0"/>
              <a:t>mpirical) </a:t>
            </a:r>
            <a:br>
              <a:rPr lang="en-US" sz="1600" dirty="0" smtClean="0"/>
            </a:br>
            <a:r>
              <a:rPr lang="en-US" sz="1600" dirty="0" smtClean="0"/>
              <a:t>optimizations (more effort than expected </a:t>
            </a:r>
            <a:br>
              <a:rPr lang="en-US" sz="1600" dirty="0" smtClean="0"/>
            </a:br>
            <a:r>
              <a:rPr lang="en-US" sz="1600" dirty="0" smtClean="0"/>
              <a:t>required for magnetic cycle)</a:t>
            </a:r>
          </a:p>
          <a:p>
            <a:pPr marL="385200" lvl="1" indent="-198000"/>
            <a:r>
              <a:rPr lang="en-US" sz="1600" dirty="0"/>
              <a:t>Potential for performance improvements</a:t>
            </a:r>
            <a:br>
              <a:rPr lang="en-US" sz="1600" dirty="0"/>
            </a:br>
            <a:r>
              <a:rPr lang="en-US" sz="1600" dirty="0"/>
              <a:t>(compared to 2018 results)</a:t>
            </a:r>
            <a:br>
              <a:rPr lang="en-US" sz="1600" dirty="0"/>
            </a:br>
            <a:endParaRPr lang="en-US" sz="1600" dirty="0"/>
          </a:p>
          <a:p>
            <a:pPr marL="216000" indent="-216000"/>
            <a:r>
              <a:rPr lang="en-US" sz="1800" dirty="0" smtClean="0"/>
              <a:t>Electron position </a:t>
            </a:r>
            <a:br>
              <a:rPr lang="en-US" sz="1800" dirty="0" smtClean="0"/>
            </a:br>
            <a:r>
              <a:rPr lang="en-US" sz="1800" dirty="0" smtClean="0"/>
              <a:t>measurement implemented </a:t>
            </a:r>
            <a:br>
              <a:rPr lang="en-US" sz="1800" dirty="0" smtClean="0"/>
            </a:br>
            <a:r>
              <a:rPr lang="en-US" sz="1800" dirty="0" smtClean="0"/>
              <a:t>during 2019</a:t>
            </a:r>
          </a:p>
          <a:p>
            <a:pPr marL="385200" lvl="1" indent="-198000"/>
            <a:r>
              <a:rPr lang="en-US" sz="1600" dirty="0" smtClean="0"/>
              <a:t>Modulation of electron beam</a:t>
            </a:r>
          </a:p>
          <a:p>
            <a:pPr marL="385200" lvl="1" indent="-198000"/>
            <a:r>
              <a:rPr lang="en-US" sz="1600" dirty="0" smtClean="0"/>
              <a:t>Electron beam position from ratio </a:t>
            </a:r>
            <a:br>
              <a:rPr lang="en-US" sz="1600" dirty="0" smtClean="0"/>
            </a:br>
            <a:r>
              <a:rPr lang="en-US" sz="1600" dirty="0" smtClean="0"/>
              <a:t>between sum and difference signals</a:t>
            </a:r>
          </a:p>
          <a:p>
            <a:pPr marL="187200" lvl="1" indent="0">
              <a:buNone/>
            </a:pPr>
            <a:r>
              <a:rPr lang="en-US" sz="1600" dirty="0" smtClean="0"/>
              <a:t>=&gt;Beam position of circulating beam and</a:t>
            </a:r>
            <a:br>
              <a:rPr lang="en-US" sz="1600" dirty="0" smtClean="0"/>
            </a:br>
            <a:r>
              <a:rPr lang="en-US" sz="1600" dirty="0" smtClean="0"/>
              <a:t>     electrons measured with same PU</a:t>
            </a:r>
          </a:p>
          <a:p>
            <a:pPr marL="187200" lvl="1" indent="0">
              <a:buNone/>
            </a:pPr>
            <a:r>
              <a:rPr lang="en-US" sz="1600" dirty="0" smtClean="0"/>
              <a:t>=&gt;</a:t>
            </a:r>
            <a:r>
              <a:rPr lang="en-US" sz="1600" dirty="0"/>
              <a:t>More efficient alignment (position</a:t>
            </a:r>
            <a:br>
              <a:rPr lang="en-US" sz="1600" dirty="0"/>
            </a:br>
            <a:r>
              <a:rPr lang="en-US" sz="1600" dirty="0"/>
              <a:t>     and angle) of circulating </a:t>
            </a:r>
            <a:r>
              <a:rPr lang="en-US" sz="1600" dirty="0" err="1"/>
              <a:t>pbars</a:t>
            </a:r>
            <a:r>
              <a:rPr lang="en-US" sz="1600" dirty="0"/>
              <a:t> </a:t>
            </a:r>
            <a:r>
              <a:rPr lang="en-US" sz="1600" dirty="0" err="1"/>
              <a:t>w.r.t</a:t>
            </a:r>
            <a:r>
              <a:rPr lang="en-US" sz="1600" dirty="0" smtClean="0"/>
              <a:t>.</a:t>
            </a:r>
            <a:br>
              <a:rPr lang="en-US" sz="1600" dirty="0" smtClean="0"/>
            </a:br>
            <a:r>
              <a:rPr lang="en-US" sz="1600" dirty="0" smtClean="0"/>
              <a:t>     </a:t>
            </a:r>
            <a:r>
              <a:rPr lang="en-US" sz="1600" dirty="0"/>
              <a:t>electron beam from next restart 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367" t="17650" r="20780" b="17662"/>
          <a:stretch/>
        </p:blipFill>
        <p:spPr>
          <a:xfrm>
            <a:off x="5372100" y="3708400"/>
            <a:ext cx="3656264" cy="2764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239000" y="6090053"/>
            <a:ext cx="855823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14288" algn="l"/>
            <a:r>
              <a:rPr lang="en-US" sz="1600" kern="0" dirty="0" smtClean="0">
                <a:solidFill>
                  <a:srgbClr val="FF6600"/>
                </a:solidFill>
              </a:rPr>
              <a:t>2 us/div</a:t>
            </a:r>
            <a:endParaRPr lang="en-US" sz="1600" kern="0" dirty="0" smtClean="0">
              <a:solidFill>
                <a:srgbClr val="FF6600"/>
              </a:solidFill>
            </a:endParaRPr>
          </a:p>
        </p:txBody>
      </p:sp>
      <p:pic>
        <p:nvPicPr>
          <p:cNvPr id="7" name="Content Placeholder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77" t="11572" r="25759" b="14052"/>
          <a:stretch/>
        </p:blipFill>
        <p:spPr>
          <a:xfrm>
            <a:off x="4625265" y="864535"/>
            <a:ext cx="4345434" cy="26289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629400" y="2038753"/>
            <a:ext cx="2221482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14288" algn="l"/>
            <a:r>
              <a:rPr lang="en-US" sz="1600" kern="0" dirty="0" smtClean="0">
                <a:solidFill>
                  <a:srgbClr val="FF6600"/>
                </a:solidFill>
              </a:rPr>
              <a:t>Frequency or momentum</a:t>
            </a:r>
            <a:endParaRPr lang="en-US" sz="1600" kern="0" dirty="0" smtClean="0">
              <a:solidFill>
                <a:srgbClr val="FF66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16200000">
            <a:off x="4402992" y="1251353"/>
            <a:ext cx="601447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14288" algn="l"/>
            <a:r>
              <a:rPr lang="en-US" sz="1600" kern="0" dirty="0" smtClean="0">
                <a:solidFill>
                  <a:srgbClr val="FF6600"/>
                </a:solidFill>
              </a:rPr>
              <a:t>Time </a:t>
            </a:r>
            <a:endParaRPr lang="en-US" sz="1600" kern="0" dirty="0" smtClean="0">
              <a:solidFill>
                <a:srgbClr val="FF6600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 bwMode="auto">
          <a:xfrm>
            <a:off x="4885693" y="889000"/>
            <a:ext cx="0" cy="1080000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rgbClr val="FF6600"/>
            </a:solidFill>
            <a:prstDash val="solid"/>
            <a:round/>
            <a:headEnd type="none" w="sm" len="sm"/>
            <a:tailEnd type="triangle" w="lg" len="lg"/>
          </a:ln>
          <a:effectLst/>
        </p:spPr>
      </p:cxnSp>
      <p:cxnSp>
        <p:nvCxnSpPr>
          <p:cNvPr id="12" name="Straight Arrow Connector 11"/>
          <p:cNvCxnSpPr/>
          <p:nvPr/>
        </p:nvCxnSpPr>
        <p:spPr bwMode="auto">
          <a:xfrm>
            <a:off x="5063493" y="2089553"/>
            <a:ext cx="3831006" cy="0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rgbClr val="FF6600"/>
            </a:solidFill>
            <a:prstDash val="solid"/>
            <a:round/>
            <a:headEnd type="none" w="sm" len="sm"/>
            <a:tailEnd type="triangle" w="lg" len="lg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5050793" y="1141665"/>
            <a:ext cx="1321696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14288" algn="l"/>
            <a:r>
              <a:rPr lang="en-US" sz="1600" kern="0" dirty="0" smtClean="0">
                <a:solidFill>
                  <a:srgbClr val="FF6600"/>
                </a:solidFill>
              </a:rPr>
              <a:t>Duration ~ 5s</a:t>
            </a:r>
            <a:endParaRPr lang="en-US" sz="1600" kern="0" dirty="0" smtClean="0">
              <a:solidFill>
                <a:srgbClr val="FF66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643966" y="3124559"/>
            <a:ext cx="4298372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14288" algn="ctr"/>
            <a:r>
              <a:rPr lang="en-US" sz="1600" kern="0" dirty="0" err="1" smtClean="0">
                <a:solidFill>
                  <a:srgbClr val="FF6600"/>
                </a:solidFill>
              </a:rPr>
              <a:t>Long.Schottky</a:t>
            </a:r>
            <a:r>
              <a:rPr lang="en-US" sz="1600" kern="0" dirty="0" smtClean="0">
                <a:solidFill>
                  <a:srgbClr val="FF6600"/>
                </a:solidFill>
              </a:rPr>
              <a:t> spectrum during cooling @ 100 keV </a:t>
            </a:r>
            <a:endParaRPr lang="en-US" sz="1600" kern="0" dirty="0" smtClean="0">
              <a:solidFill>
                <a:srgbClr val="FF66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968439" y="3580824"/>
            <a:ext cx="2496998" cy="1077218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14288" algn="ctr"/>
            <a:r>
              <a:rPr lang="en-US" sz="1600" kern="0" dirty="0" smtClean="0">
                <a:solidFill>
                  <a:srgbClr val="FF6600"/>
                </a:solidFill>
              </a:rPr>
              <a:t>PU sum signals with electron </a:t>
            </a:r>
            <a:br>
              <a:rPr lang="en-US" sz="1600" kern="0" dirty="0" smtClean="0">
                <a:solidFill>
                  <a:srgbClr val="FF6600"/>
                </a:solidFill>
              </a:rPr>
            </a:br>
            <a:r>
              <a:rPr lang="en-US" sz="1600" kern="0" dirty="0" smtClean="0">
                <a:solidFill>
                  <a:srgbClr val="FF6600"/>
                </a:solidFill>
              </a:rPr>
              <a:t>beam modulation - all four</a:t>
            </a:r>
            <a:br>
              <a:rPr lang="en-US" sz="1600" kern="0" dirty="0" smtClean="0">
                <a:solidFill>
                  <a:srgbClr val="FF6600"/>
                </a:solidFill>
              </a:rPr>
            </a:br>
            <a:r>
              <a:rPr lang="en-US" sz="1600" kern="0" dirty="0" smtClean="0">
                <a:solidFill>
                  <a:srgbClr val="FF6600"/>
                </a:solidFill>
              </a:rPr>
              <a:t>(two planes at two locations)</a:t>
            </a:r>
          </a:p>
          <a:p>
            <a:pPr marL="14288" algn="ctr"/>
            <a:r>
              <a:rPr lang="en-US" sz="1600" kern="0" dirty="0">
                <a:solidFill>
                  <a:srgbClr val="FF6600"/>
                </a:solidFill>
              </a:rPr>
              <a:t>s</a:t>
            </a:r>
            <a:r>
              <a:rPr lang="en-US" sz="1600" kern="0" dirty="0" smtClean="0">
                <a:solidFill>
                  <a:srgbClr val="FF6600"/>
                </a:solidFill>
              </a:rPr>
              <a:t>ignals similar</a:t>
            </a:r>
            <a:endParaRPr lang="en-US" sz="1600" kern="0" dirty="0" smtClean="0">
              <a:solidFill>
                <a:srgbClr val="FF6600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 bwMode="auto">
          <a:xfrm>
            <a:off x="5372100" y="4191000"/>
            <a:ext cx="533400" cy="96229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rgbClr val="FF6600"/>
            </a:solidFill>
            <a:prstDash val="solid"/>
            <a:round/>
            <a:headEnd type="none" w="sm" len="sm"/>
            <a:tailEnd type="triangle" w="lg" len="lg"/>
          </a:ln>
          <a:effectLst/>
        </p:spPr>
      </p:cxnSp>
      <p:cxnSp>
        <p:nvCxnSpPr>
          <p:cNvPr id="23" name="Straight Arrow Connector 22"/>
          <p:cNvCxnSpPr/>
          <p:nvPr/>
        </p:nvCxnSpPr>
        <p:spPr bwMode="auto">
          <a:xfrm>
            <a:off x="5372100" y="4191000"/>
            <a:ext cx="533400" cy="469900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rgbClr val="FF6600"/>
            </a:solidFill>
            <a:prstDash val="solid"/>
            <a:round/>
            <a:headEnd type="none" w="sm" len="sm"/>
            <a:tailEnd type="triangle" w="lg" len="lg"/>
          </a:ln>
          <a:effectLst/>
        </p:spPr>
      </p:cxnSp>
      <p:sp>
        <p:nvSpPr>
          <p:cNvPr id="26" name="TextBox 25"/>
          <p:cNvSpPr txBox="1"/>
          <p:nvPr/>
        </p:nvSpPr>
        <p:spPr>
          <a:xfrm>
            <a:off x="4078356" y="5581765"/>
            <a:ext cx="1293744" cy="58477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14288" algn="ctr"/>
            <a:r>
              <a:rPr lang="en-US" sz="1600" kern="0" dirty="0" smtClean="0">
                <a:solidFill>
                  <a:srgbClr val="FF6600"/>
                </a:solidFill>
              </a:rPr>
              <a:t>PU difference</a:t>
            </a:r>
          </a:p>
          <a:p>
            <a:pPr marL="14288" algn="ctr"/>
            <a:r>
              <a:rPr lang="en-US" sz="1600" kern="0" dirty="0" smtClean="0">
                <a:solidFill>
                  <a:srgbClr val="FF6600"/>
                </a:solidFill>
              </a:rPr>
              <a:t>signals</a:t>
            </a:r>
            <a:endParaRPr lang="en-US" sz="1600" kern="0" dirty="0" smtClean="0">
              <a:solidFill>
                <a:srgbClr val="FF6600"/>
              </a:solidFill>
            </a:endParaRPr>
          </a:p>
        </p:txBody>
      </p:sp>
      <p:sp>
        <p:nvSpPr>
          <p:cNvPr id="27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0" y="6570663"/>
            <a:ext cx="9144000" cy="284162"/>
          </a:xfrm>
        </p:spPr>
        <p:txBody>
          <a:bodyPr/>
          <a:lstStyle/>
          <a:p>
            <a:pPr algn="ctr">
              <a:defRPr/>
            </a:pPr>
            <a:r>
              <a:rPr lang="en-US" sz="1200" dirty="0" smtClean="0"/>
              <a:t>Progress on ELENA Development 2019 and Plans for 2020                                               </a:t>
            </a:r>
            <a:r>
              <a:rPr lang="en-US" sz="1200" dirty="0" smtClean="0"/>
              <a:t>                           </a:t>
            </a:r>
            <a:r>
              <a:rPr lang="en-US" sz="1200" dirty="0" smtClean="0"/>
              <a:t>ADUC</a:t>
            </a:r>
            <a:r>
              <a:rPr lang="en-US" sz="1200" dirty="0" smtClean="0"/>
              <a:t>, 10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 </a:t>
            </a:r>
            <a:r>
              <a:rPr lang="en-US" sz="1200" dirty="0" smtClean="0"/>
              <a:t>Decem</a:t>
            </a:r>
            <a:r>
              <a:rPr lang="en-US" sz="1200" dirty="0" smtClean="0"/>
              <a:t>ber 2019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6073360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xmlns="" id="{5D054BD6-2E99-8542-BD7B-34FD1FF06D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650" y="87313"/>
            <a:ext cx="7370763" cy="739775"/>
          </a:xfrm>
        </p:spPr>
        <p:txBody>
          <a:bodyPr>
            <a:noAutofit/>
          </a:bodyPr>
          <a:lstStyle/>
          <a:p>
            <a:r>
              <a:rPr lang="en-US" sz="2800" dirty="0" smtClean="0"/>
              <a:t>Profile Monitors for </a:t>
            </a:r>
            <a:r>
              <a:rPr lang="en-US" sz="2400" dirty="0" smtClean="0"/>
              <a:t>Lines</a:t>
            </a:r>
            <a:endParaRPr lang="en-US" sz="2400" dirty="0"/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xmlns="" id="{FFEAA6A4-B736-BF40-9F3D-4A3F9422C060}"/>
              </a:ext>
            </a:extLst>
          </p:cNvPr>
          <p:cNvSpPr txBox="1">
            <a:spLocks/>
          </p:cNvSpPr>
          <p:nvPr/>
        </p:nvSpPr>
        <p:spPr>
          <a:xfrm>
            <a:off x="111760" y="830580"/>
            <a:ext cx="8873840" cy="5786118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19" charset="2"/>
              <a:buChar char="n"/>
              <a:defRPr sz="3200">
                <a:solidFill>
                  <a:schemeClr val="bg2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19" charset="2"/>
              <a:buChar char="¨"/>
              <a:defRPr sz="28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19" charset="2"/>
              <a:buChar char="n"/>
              <a:defRPr sz="24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19" charset="2"/>
              <a:buChar char="¨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19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9pPr>
          </a:lstStyle>
          <a:p>
            <a:pPr marL="182563" indent="-198000"/>
            <a:r>
              <a:rPr lang="en-US" sz="1800" kern="0" dirty="0" smtClean="0"/>
              <a:t>Recap: </a:t>
            </a:r>
          </a:p>
          <a:p>
            <a:pPr marL="424800" lvl="1" indent="-198000"/>
            <a:r>
              <a:rPr lang="en-US" sz="1600" kern="0" dirty="0" smtClean="0"/>
              <a:t>Technically very interesting and impressive in-kind </a:t>
            </a:r>
            <a:r>
              <a:rPr lang="en-US" sz="1600" kern="0" dirty="0" smtClean="0"/>
              <a:t>contribution</a:t>
            </a:r>
            <a:endParaRPr lang="en-US" sz="1600" kern="0" dirty="0" smtClean="0"/>
          </a:p>
          <a:p>
            <a:pPr marL="424800" lvl="1" indent="-198000"/>
            <a:r>
              <a:rPr lang="en-US" sz="1600" kern="0" dirty="0" smtClean="0"/>
              <a:t>More and more taken over by BE/</a:t>
            </a:r>
            <a:r>
              <a:rPr lang="en-US" sz="1600" kern="0" dirty="0" smtClean="0"/>
              <a:t>BI </a:t>
            </a:r>
          </a:p>
          <a:p>
            <a:pPr marL="622300" lvl="2" indent="-177800"/>
            <a:r>
              <a:rPr lang="en-US" sz="1600" kern="0" dirty="0"/>
              <a:t>S</a:t>
            </a:r>
            <a:r>
              <a:rPr lang="en-US" sz="1600" kern="0" dirty="0" smtClean="0"/>
              <a:t>tarting </a:t>
            </a:r>
            <a:r>
              <a:rPr lang="en-US" sz="1600" kern="0" dirty="0" smtClean="0"/>
              <a:t>with the mounting of the monitors, </a:t>
            </a:r>
            <a:endParaRPr lang="en-US" sz="1600" kern="0" dirty="0"/>
          </a:p>
          <a:p>
            <a:pPr marL="622300" lvl="2" indent="-177800"/>
            <a:r>
              <a:rPr lang="en-US" sz="1600" kern="0" dirty="0" smtClean="0"/>
              <a:t>Recently </a:t>
            </a:r>
            <a:r>
              <a:rPr lang="en-US" sz="1600" kern="0" dirty="0" smtClean="0"/>
              <a:t>contributions to to electronics, revision of FPGA code, </a:t>
            </a:r>
            <a:r>
              <a:rPr lang="en-US" sz="1600" kern="0" dirty="0" smtClean="0"/>
              <a:t>tests </a:t>
            </a:r>
            <a:r>
              <a:rPr lang="en-US" sz="1600" kern="0" dirty="0" smtClean="0"/>
              <a:t>with </a:t>
            </a:r>
            <a:r>
              <a:rPr lang="en-US" sz="1600" kern="0" dirty="0" smtClean="0"/>
              <a:t>beam, </a:t>
            </a:r>
            <a:r>
              <a:rPr lang="mr-IN" sz="1600" kern="0" dirty="0" smtClean="0"/>
              <a:t>…</a:t>
            </a:r>
            <a:endParaRPr lang="en-US" sz="1600" kern="0" dirty="0" smtClean="0"/>
          </a:p>
          <a:p>
            <a:pPr marL="182563" indent="-198000"/>
            <a:r>
              <a:rPr lang="en-US" sz="1600" kern="0" dirty="0" smtClean="0"/>
              <a:t>Tests </a:t>
            </a:r>
            <a:r>
              <a:rPr lang="en-US" sz="1600" kern="0" dirty="0" smtClean="0"/>
              <a:t>with </a:t>
            </a:r>
            <a:r>
              <a:rPr lang="en-US" sz="1600" kern="0" dirty="0" smtClean="0"/>
              <a:t>beam using the second but last front-end electronics prototype</a:t>
            </a:r>
            <a:r>
              <a:rPr lang="en-US" sz="1600" kern="0" dirty="0" smtClean="0"/>
              <a:t/>
            </a:r>
            <a:br>
              <a:rPr lang="en-US" sz="1600" kern="0" dirty="0" smtClean="0"/>
            </a:br>
            <a:r>
              <a:rPr lang="en-US" sz="1600" kern="0" dirty="0" smtClean="0"/>
              <a:t> </a:t>
            </a:r>
            <a:r>
              <a:rPr lang="en-US" sz="1600" kern="0" dirty="0" smtClean="0"/>
              <a:t/>
            </a:r>
            <a:br>
              <a:rPr lang="en-US" sz="1600" kern="0" dirty="0" smtClean="0"/>
            </a:br>
            <a:r>
              <a:rPr lang="en-US" sz="1600" kern="0" dirty="0" smtClean="0"/>
              <a:t/>
            </a:r>
            <a:br>
              <a:rPr lang="en-US" sz="1600" kern="0" dirty="0" smtClean="0"/>
            </a:br>
            <a:r>
              <a:rPr lang="en-US" sz="1600" kern="0" dirty="0" smtClean="0"/>
              <a:t/>
            </a:r>
            <a:br>
              <a:rPr lang="en-US" sz="1600" kern="0" dirty="0" smtClean="0"/>
            </a:br>
            <a:r>
              <a:rPr lang="en-US" sz="1600" kern="0" dirty="0" smtClean="0"/>
              <a:t/>
            </a:r>
            <a:br>
              <a:rPr lang="en-US" sz="1600" kern="0" dirty="0" smtClean="0"/>
            </a:br>
            <a:r>
              <a:rPr lang="en-US" sz="1600" kern="0" dirty="0" smtClean="0"/>
              <a:t/>
            </a:r>
            <a:br>
              <a:rPr lang="en-US" sz="1600" kern="0" dirty="0" smtClean="0"/>
            </a:br>
            <a:r>
              <a:rPr lang="en-US" sz="1600" kern="0" dirty="0" smtClean="0"/>
              <a:t/>
            </a:r>
            <a:br>
              <a:rPr lang="en-US" sz="1600" kern="0" dirty="0" smtClean="0"/>
            </a:br>
            <a:r>
              <a:rPr lang="en-US" sz="1600" kern="0" dirty="0" smtClean="0"/>
              <a:t/>
            </a:r>
            <a:br>
              <a:rPr lang="en-US" sz="1600" kern="0" dirty="0" smtClean="0"/>
            </a:br>
            <a:r>
              <a:rPr lang="en-US" sz="1600" kern="0" dirty="0" smtClean="0"/>
              <a:t/>
            </a:r>
            <a:br>
              <a:rPr lang="en-US" sz="1600" kern="0" dirty="0" smtClean="0"/>
            </a:br>
            <a:r>
              <a:rPr lang="en-US" sz="1600" kern="0" dirty="0" smtClean="0"/>
              <a:t/>
            </a:r>
            <a:br>
              <a:rPr lang="en-US" sz="1600" kern="0" dirty="0" smtClean="0"/>
            </a:br>
            <a:r>
              <a:rPr lang="en-US" sz="1600" kern="0" dirty="0" smtClean="0"/>
              <a:t>                  Example of profiles measured (on a monitor in the line from the source to the ring)</a:t>
            </a:r>
            <a:endParaRPr lang="en-US" sz="1600" kern="0" dirty="0" smtClean="0"/>
          </a:p>
          <a:p>
            <a:pPr marL="424800" lvl="1" indent="-198000"/>
            <a:r>
              <a:rPr lang="en-US" sz="1600" kern="0" dirty="0" smtClean="0"/>
              <a:t>Signal generated by beam (effect of steering, beam on/off, </a:t>
            </a:r>
            <a:r>
              <a:rPr lang="en-US" sz="1600" kern="0" dirty="0" smtClean="0"/>
              <a:t>quads settings seen )</a:t>
            </a:r>
            <a:endParaRPr lang="en-US" sz="1600" kern="0" dirty="0" smtClean="0"/>
          </a:p>
          <a:p>
            <a:pPr marL="424800" lvl="1" indent="-198000"/>
            <a:r>
              <a:rPr lang="en-US" sz="1600" kern="0" dirty="0" smtClean="0"/>
              <a:t>Many missing channels </a:t>
            </a:r>
            <a:r>
              <a:rPr lang="en-US" sz="1600" kern="0" dirty="0" smtClean="0"/>
              <a:t>for monitor in GBAR and two monitors </a:t>
            </a:r>
            <a:r>
              <a:rPr lang="en-US" sz="1600" kern="0" dirty="0" smtClean="0"/>
              <a:t>in </a:t>
            </a:r>
            <a:r>
              <a:rPr lang="en-US" sz="1600" kern="0" dirty="0" smtClean="0"/>
              <a:t>source to ring lines</a:t>
            </a:r>
          </a:p>
          <a:p>
            <a:pPr marL="424800" lvl="1" indent="-198000"/>
            <a:r>
              <a:rPr lang="en-US" sz="1600" kern="0" dirty="0" smtClean="0"/>
              <a:t>Two monitors in </a:t>
            </a:r>
            <a:r>
              <a:rPr lang="en-US" sz="1600" kern="0" dirty="0"/>
              <a:t>G</a:t>
            </a:r>
            <a:r>
              <a:rPr lang="en-US" sz="1600" kern="0" dirty="0" smtClean="0"/>
              <a:t>BAR </a:t>
            </a:r>
            <a:r>
              <a:rPr lang="en-US" sz="1600" kern="0" dirty="0" smtClean="0"/>
              <a:t>have few missing channels (similar to last year)</a:t>
            </a:r>
          </a:p>
          <a:p>
            <a:pPr marL="182563" indent="-198000"/>
            <a:r>
              <a:rPr lang="en-US" sz="1600" kern="0" dirty="0" smtClean="0"/>
              <a:t>Still a lot of work to be done: </a:t>
            </a:r>
            <a:r>
              <a:rPr lang="en-US" sz="1600" kern="0" dirty="0" smtClean="0"/>
              <a:t>completion and installation of monitors, test of last prototype front-end electronics, electronics mass productions, missing channel issue, testing of installed monitors </a:t>
            </a:r>
            <a:endParaRPr lang="en-US" sz="1600" kern="0" dirty="0" smtClean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831" y="2654300"/>
            <a:ext cx="3237069" cy="210945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6700" y="2708637"/>
            <a:ext cx="3124200" cy="204241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 rot="380930">
            <a:off x="7201396" y="2561694"/>
            <a:ext cx="1813317" cy="83099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14288" algn="ctr"/>
            <a:r>
              <a:rPr lang="en-US" sz="1600" kern="0" dirty="0" smtClean="0">
                <a:solidFill>
                  <a:srgbClr val="FF6600"/>
                </a:solidFill>
              </a:rPr>
              <a:t>Expertise to use and </a:t>
            </a:r>
          </a:p>
          <a:p>
            <a:pPr marL="14288" algn="ctr"/>
            <a:r>
              <a:rPr lang="en-US" sz="1600" kern="0" dirty="0">
                <a:solidFill>
                  <a:srgbClr val="FF6600"/>
                </a:solidFill>
              </a:rPr>
              <a:t>p</a:t>
            </a:r>
            <a:r>
              <a:rPr lang="en-US" sz="1600" kern="0" dirty="0" smtClean="0">
                <a:solidFill>
                  <a:srgbClr val="FF6600"/>
                </a:solidFill>
              </a:rPr>
              <a:t>rogram electronics </a:t>
            </a:r>
          </a:p>
          <a:p>
            <a:pPr marL="14288" algn="ctr"/>
            <a:r>
              <a:rPr lang="en-US" sz="1600" kern="0" dirty="0">
                <a:solidFill>
                  <a:srgbClr val="FF6600"/>
                </a:solidFill>
              </a:rPr>
              <a:t>n</a:t>
            </a:r>
            <a:r>
              <a:rPr lang="en-US" sz="1600" kern="0" dirty="0" smtClean="0">
                <a:solidFill>
                  <a:srgbClr val="FF6600"/>
                </a:solidFill>
              </a:rPr>
              <a:t>ow in BE/BI </a:t>
            </a:r>
            <a:r>
              <a:rPr lang="en-US" sz="1600" kern="0" dirty="0" smtClean="0">
                <a:solidFill>
                  <a:srgbClr val="FF6600"/>
                </a:solidFill>
                <a:sym typeface="Wingdings"/>
              </a:rPr>
              <a:t></a:t>
            </a:r>
            <a:endParaRPr lang="en-US" sz="1600" kern="0" dirty="0" smtClean="0">
              <a:solidFill>
                <a:srgbClr val="FF66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380930">
            <a:off x="6511730" y="935831"/>
            <a:ext cx="2313454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14288" algn="ctr"/>
            <a:r>
              <a:rPr lang="en-US" sz="2000" kern="0" dirty="0" smtClean="0">
                <a:solidFill>
                  <a:srgbClr val="FF6600"/>
                </a:solidFill>
              </a:rPr>
              <a:t>See dedicated </a:t>
            </a:r>
            <a:br>
              <a:rPr lang="en-US" sz="2000" kern="0" dirty="0" smtClean="0">
                <a:solidFill>
                  <a:srgbClr val="FF6600"/>
                </a:solidFill>
              </a:rPr>
            </a:br>
            <a:r>
              <a:rPr lang="en-US" sz="2000" kern="0" dirty="0" smtClean="0">
                <a:solidFill>
                  <a:srgbClr val="FF6600"/>
                </a:solidFill>
              </a:rPr>
              <a:t>presentation by Mark</a:t>
            </a:r>
            <a:endParaRPr lang="en-US" sz="2000" kern="0" dirty="0" smtClean="0">
              <a:solidFill>
                <a:srgbClr val="FF6600"/>
              </a:solidFill>
            </a:endParaRPr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0" y="6570663"/>
            <a:ext cx="9144000" cy="284162"/>
          </a:xfrm>
        </p:spPr>
        <p:txBody>
          <a:bodyPr/>
          <a:lstStyle/>
          <a:p>
            <a:pPr algn="ctr">
              <a:defRPr/>
            </a:pPr>
            <a:r>
              <a:rPr lang="en-US" sz="1200" dirty="0" smtClean="0"/>
              <a:t>Progress on ELENA Development 2019 and Plans for 2020                                               </a:t>
            </a:r>
            <a:r>
              <a:rPr lang="en-US" sz="1200" dirty="0" smtClean="0"/>
              <a:t>                           </a:t>
            </a:r>
            <a:r>
              <a:rPr lang="en-US" sz="1200" dirty="0" smtClean="0"/>
              <a:t>ADUC</a:t>
            </a:r>
            <a:r>
              <a:rPr lang="en-US" sz="1200" dirty="0" smtClean="0"/>
              <a:t>, 10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 </a:t>
            </a:r>
            <a:r>
              <a:rPr lang="en-US" sz="1200" dirty="0" smtClean="0"/>
              <a:t>Decem</a:t>
            </a:r>
            <a:r>
              <a:rPr lang="en-US" sz="1200" dirty="0" smtClean="0"/>
              <a:t>ber 2019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6931702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986" b="345"/>
          <a:stretch/>
        </p:blipFill>
        <p:spPr>
          <a:xfrm>
            <a:off x="622301" y="775000"/>
            <a:ext cx="4113879" cy="5436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650" y="11113"/>
            <a:ext cx="7370763" cy="739775"/>
          </a:xfrm>
        </p:spPr>
        <p:txBody>
          <a:bodyPr>
            <a:noAutofit/>
          </a:bodyPr>
          <a:lstStyle/>
          <a:p>
            <a:r>
              <a:rPr lang="en-US" sz="2400" dirty="0" smtClean="0"/>
              <a:t>Analysis of observations and improvements of tools</a:t>
            </a:r>
            <a:endParaRPr lang="en-US" sz="900" dirty="0"/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1367272" y="1200147"/>
            <a:ext cx="0" cy="198000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rgbClr val="FF660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3" name="Straight Connector 22"/>
          <p:cNvCxnSpPr/>
          <p:nvPr/>
        </p:nvCxnSpPr>
        <p:spPr bwMode="auto">
          <a:xfrm>
            <a:off x="1612803" y="1223426"/>
            <a:ext cx="0" cy="198000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rgbClr val="FF660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4" name="Straight Connector 23"/>
          <p:cNvCxnSpPr/>
          <p:nvPr/>
        </p:nvCxnSpPr>
        <p:spPr bwMode="auto">
          <a:xfrm>
            <a:off x="4489350" y="893242"/>
            <a:ext cx="0" cy="183600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rgbClr val="FF660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5" name="Straight Connector 24"/>
          <p:cNvCxnSpPr/>
          <p:nvPr/>
        </p:nvCxnSpPr>
        <p:spPr bwMode="auto">
          <a:xfrm>
            <a:off x="4250168" y="920759"/>
            <a:ext cx="0" cy="183600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rgbClr val="FF660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13" name="Rectangle 12"/>
          <p:cNvSpPr/>
          <p:nvPr/>
        </p:nvSpPr>
        <p:spPr bwMode="auto">
          <a:xfrm>
            <a:off x="1369388" y="1392767"/>
            <a:ext cx="249861" cy="1747900"/>
          </a:xfrm>
          <a:prstGeom prst="rect">
            <a:avLst/>
          </a:prstGeom>
          <a:solidFill>
            <a:srgbClr val="FF6600">
              <a:alpha val="26000"/>
            </a:srgbClr>
          </a:solidFill>
          <a:ln w="3175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48" name="Rectangle 47"/>
          <p:cNvSpPr/>
          <p:nvPr/>
        </p:nvSpPr>
        <p:spPr bwMode="auto">
          <a:xfrm>
            <a:off x="4254394" y="842450"/>
            <a:ext cx="230822" cy="1934618"/>
          </a:xfrm>
          <a:prstGeom prst="rect">
            <a:avLst/>
          </a:prstGeom>
          <a:solidFill>
            <a:srgbClr val="FF6600">
              <a:alpha val="26000"/>
            </a:srgbClr>
          </a:solidFill>
          <a:ln w="3175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54179" y="2226734"/>
            <a:ext cx="101321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7F0000"/>
                </a:solidFill>
              </a:rPr>
              <a:t>Q</a:t>
            </a:r>
            <a:r>
              <a:rPr lang="en-US" sz="1600" baseline="-25000" dirty="0" smtClean="0">
                <a:solidFill>
                  <a:srgbClr val="7F0000"/>
                </a:solidFill>
              </a:rPr>
              <a:t>H</a:t>
            </a:r>
            <a:r>
              <a:rPr lang="en-US" sz="1600" dirty="0" smtClean="0">
                <a:solidFill>
                  <a:srgbClr val="7F0000"/>
                </a:solidFill>
              </a:rPr>
              <a:t>=2.435</a:t>
            </a:r>
          </a:p>
          <a:p>
            <a:r>
              <a:rPr lang="en-US" sz="1600" dirty="0" smtClean="0">
                <a:solidFill>
                  <a:srgbClr val="7F0000"/>
                </a:solidFill>
              </a:rPr>
              <a:t>Q</a:t>
            </a:r>
            <a:r>
              <a:rPr lang="en-US" sz="1600" baseline="-25000" dirty="0" smtClean="0">
                <a:solidFill>
                  <a:srgbClr val="7F0000"/>
                </a:solidFill>
              </a:rPr>
              <a:t>V</a:t>
            </a:r>
            <a:r>
              <a:rPr lang="en-US" sz="1600" dirty="0" smtClean="0">
                <a:solidFill>
                  <a:srgbClr val="7F0000"/>
                </a:solidFill>
              </a:rPr>
              <a:t>=1.393</a:t>
            </a:r>
            <a:endParaRPr lang="en-US" sz="1600" dirty="0">
              <a:solidFill>
                <a:srgbClr val="7F0000"/>
              </a:solidFill>
            </a:endParaRPr>
          </a:p>
        </p:txBody>
      </p:sp>
      <p:cxnSp>
        <p:nvCxnSpPr>
          <p:cNvPr id="28" name="Straight Arrow Connector 27"/>
          <p:cNvCxnSpPr/>
          <p:nvPr/>
        </p:nvCxnSpPr>
        <p:spPr bwMode="auto">
          <a:xfrm flipV="1">
            <a:off x="2245783" y="1773767"/>
            <a:ext cx="550334" cy="52493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7F0000"/>
            </a:solidFill>
            <a:prstDash val="solid"/>
            <a:round/>
            <a:headEnd type="none" w="sm" len="sm"/>
            <a:tailEnd type="triangle" w="med" len="med"/>
          </a:ln>
          <a:effectLst/>
        </p:spPr>
      </p:cxnSp>
      <p:cxnSp>
        <p:nvCxnSpPr>
          <p:cNvPr id="31" name="Straight Arrow Connector 30"/>
          <p:cNvCxnSpPr/>
          <p:nvPr/>
        </p:nvCxnSpPr>
        <p:spPr bwMode="auto">
          <a:xfrm>
            <a:off x="2326217" y="2794000"/>
            <a:ext cx="512233" cy="42333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7F0000"/>
            </a:solidFill>
            <a:prstDash val="solid"/>
            <a:round/>
            <a:headEnd type="none" w="sm" len="sm"/>
            <a:tailEnd type="triangle" w="med" len="med"/>
          </a:ln>
          <a:effectLst/>
        </p:spPr>
      </p:cxnSp>
      <p:sp>
        <p:nvSpPr>
          <p:cNvPr id="36" name="TextBox 35"/>
          <p:cNvSpPr txBox="1"/>
          <p:nvPr/>
        </p:nvSpPr>
        <p:spPr>
          <a:xfrm>
            <a:off x="4678329" y="1003300"/>
            <a:ext cx="101321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</a:rPr>
              <a:t>Q</a:t>
            </a:r>
            <a:r>
              <a:rPr lang="en-US" sz="1600" baseline="-25000" dirty="0" smtClean="0">
                <a:solidFill>
                  <a:srgbClr val="0000FF"/>
                </a:solidFill>
              </a:rPr>
              <a:t>H</a:t>
            </a:r>
            <a:r>
              <a:rPr lang="en-US" sz="1600" dirty="0" smtClean="0">
                <a:solidFill>
                  <a:srgbClr val="0000FF"/>
                </a:solidFill>
              </a:rPr>
              <a:t>=2.457</a:t>
            </a:r>
          </a:p>
          <a:p>
            <a:r>
              <a:rPr lang="en-US" sz="1600" dirty="0" smtClean="0">
                <a:solidFill>
                  <a:srgbClr val="0000FF"/>
                </a:solidFill>
              </a:rPr>
              <a:t>Q</a:t>
            </a:r>
            <a:r>
              <a:rPr lang="en-US" sz="1600" baseline="-25000" dirty="0" smtClean="0">
                <a:solidFill>
                  <a:srgbClr val="0000FF"/>
                </a:solidFill>
              </a:rPr>
              <a:t>V</a:t>
            </a:r>
            <a:r>
              <a:rPr lang="en-US" sz="1600" dirty="0" smtClean="0">
                <a:solidFill>
                  <a:srgbClr val="0000FF"/>
                </a:solidFill>
              </a:rPr>
              <a:t>=1.413</a:t>
            </a:r>
            <a:endParaRPr lang="en-US" sz="1600" dirty="0">
              <a:solidFill>
                <a:srgbClr val="0000FF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708083" y="880536"/>
            <a:ext cx="19287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BD0040"/>
                </a:solidFill>
              </a:rPr>
              <a:t>Q</a:t>
            </a:r>
            <a:r>
              <a:rPr lang="en-US" sz="1600" baseline="-25000" dirty="0" smtClean="0">
                <a:solidFill>
                  <a:srgbClr val="BD0040"/>
                </a:solidFill>
              </a:rPr>
              <a:t>H</a:t>
            </a:r>
            <a:r>
              <a:rPr lang="en-US" sz="1600" dirty="0" smtClean="0">
                <a:solidFill>
                  <a:srgbClr val="BD0040"/>
                </a:solidFill>
              </a:rPr>
              <a:t>=2.444, Q</a:t>
            </a:r>
            <a:r>
              <a:rPr lang="en-US" sz="1600" baseline="-25000" dirty="0" smtClean="0">
                <a:solidFill>
                  <a:srgbClr val="BD0040"/>
                </a:solidFill>
              </a:rPr>
              <a:t>V</a:t>
            </a:r>
            <a:r>
              <a:rPr lang="en-US" sz="1600" dirty="0" smtClean="0">
                <a:solidFill>
                  <a:srgbClr val="BD0040"/>
                </a:solidFill>
              </a:rPr>
              <a:t>=1.397</a:t>
            </a:r>
            <a:endParaRPr lang="en-US" sz="1600" dirty="0">
              <a:solidFill>
                <a:srgbClr val="BD0040"/>
              </a:solidFill>
            </a:endParaRPr>
          </a:p>
        </p:txBody>
      </p:sp>
      <p:cxnSp>
        <p:nvCxnSpPr>
          <p:cNvPr id="53" name="Straight Arrow Connector 52"/>
          <p:cNvCxnSpPr/>
          <p:nvPr/>
        </p:nvCxnSpPr>
        <p:spPr bwMode="auto">
          <a:xfrm flipH="1">
            <a:off x="1631950" y="1253067"/>
            <a:ext cx="393701" cy="17356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BD0040"/>
            </a:solidFill>
            <a:prstDash val="solid"/>
            <a:round/>
            <a:headEnd type="none" w="sm" len="sm"/>
            <a:tailEnd type="triangle" w="med" len="med"/>
          </a:ln>
          <a:effectLst/>
        </p:spPr>
      </p:cxnSp>
      <p:cxnSp>
        <p:nvCxnSpPr>
          <p:cNvPr id="54" name="Straight Arrow Connector 53"/>
          <p:cNvCxnSpPr/>
          <p:nvPr/>
        </p:nvCxnSpPr>
        <p:spPr bwMode="auto">
          <a:xfrm flipH="1">
            <a:off x="1657351" y="1274233"/>
            <a:ext cx="402166" cy="182456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BD0040"/>
            </a:solidFill>
            <a:prstDash val="solid"/>
            <a:round/>
            <a:headEnd type="none" w="sm" len="sm"/>
            <a:tailEnd type="triangle" w="med" len="med"/>
          </a:ln>
          <a:effectLst/>
        </p:spPr>
      </p:cxnSp>
      <p:cxnSp>
        <p:nvCxnSpPr>
          <p:cNvPr id="57" name="Straight Arrow Connector 56"/>
          <p:cNvCxnSpPr/>
          <p:nvPr/>
        </p:nvCxnSpPr>
        <p:spPr bwMode="auto">
          <a:xfrm flipH="1" flipV="1">
            <a:off x="4586818" y="982134"/>
            <a:ext cx="188382" cy="4656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sm" len="sm"/>
            <a:tailEnd type="triangle" w="med" len="med"/>
          </a:ln>
          <a:effectLst/>
        </p:spPr>
      </p:cxnSp>
      <p:cxnSp>
        <p:nvCxnSpPr>
          <p:cNvPr id="58" name="Straight Arrow Connector 57"/>
          <p:cNvCxnSpPr/>
          <p:nvPr/>
        </p:nvCxnSpPr>
        <p:spPr bwMode="auto">
          <a:xfrm flipH="1">
            <a:off x="4663020" y="1549400"/>
            <a:ext cx="124880" cy="96096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sm" len="sm"/>
            <a:tailEnd type="triangle" w="med" len="med"/>
          </a:ln>
          <a:effectLst/>
        </p:spPr>
      </p:cxnSp>
      <p:sp>
        <p:nvSpPr>
          <p:cNvPr id="78" name="TextBox 77"/>
          <p:cNvSpPr txBox="1"/>
          <p:nvPr/>
        </p:nvSpPr>
        <p:spPr>
          <a:xfrm>
            <a:off x="3134201" y="1900767"/>
            <a:ext cx="100690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4000BF"/>
                </a:solidFill>
              </a:rPr>
              <a:t>Q</a:t>
            </a:r>
            <a:r>
              <a:rPr lang="en-US" sz="1600" baseline="-25000" dirty="0" smtClean="0">
                <a:solidFill>
                  <a:srgbClr val="4000BF"/>
                </a:solidFill>
              </a:rPr>
              <a:t>H</a:t>
            </a:r>
            <a:r>
              <a:rPr lang="en-US" sz="1600" dirty="0" smtClean="0">
                <a:solidFill>
                  <a:srgbClr val="4000BF"/>
                </a:solidFill>
              </a:rPr>
              <a:t>=2.459</a:t>
            </a:r>
          </a:p>
          <a:p>
            <a:r>
              <a:rPr lang="en-US" sz="1600" dirty="0" smtClean="0">
                <a:solidFill>
                  <a:srgbClr val="4000BF"/>
                </a:solidFill>
              </a:rPr>
              <a:t>Q</a:t>
            </a:r>
            <a:r>
              <a:rPr lang="en-US" sz="1600" baseline="-25000" dirty="0" smtClean="0">
                <a:solidFill>
                  <a:srgbClr val="4000BF"/>
                </a:solidFill>
              </a:rPr>
              <a:t>V</a:t>
            </a:r>
            <a:r>
              <a:rPr lang="en-US" sz="1600" dirty="0" smtClean="0">
                <a:solidFill>
                  <a:srgbClr val="4000BF"/>
                </a:solidFill>
              </a:rPr>
              <a:t>=1.412</a:t>
            </a:r>
            <a:endParaRPr lang="en-US" sz="1600" dirty="0">
              <a:solidFill>
                <a:srgbClr val="4000BF"/>
              </a:solidFill>
            </a:endParaRPr>
          </a:p>
        </p:txBody>
      </p:sp>
      <p:cxnSp>
        <p:nvCxnSpPr>
          <p:cNvPr id="79" name="Straight Arrow Connector 78"/>
          <p:cNvCxnSpPr/>
          <p:nvPr/>
        </p:nvCxnSpPr>
        <p:spPr bwMode="auto">
          <a:xfrm flipV="1">
            <a:off x="3854450" y="905939"/>
            <a:ext cx="499533" cy="104562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4000BF"/>
            </a:solidFill>
            <a:prstDash val="solid"/>
            <a:round/>
            <a:headEnd type="none" w="sm" len="sm"/>
            <a:tailEnd type="triangle" w="med" len="med"/>
          </a:ln>
          <a:effectLst/>
        </p:spPr>
      </p:cxnSp>
      <p:cxnSp>
        <p:nvCxnSpPr>
          <p:cNvPr id="80" name="Straight Arrow Connector 79"/>
          <p:cNvCxnSpPr/>
          <p:nvPr/>
        </p:nvCxnSpPr>
        <p:spPr bwMode="auto">
          <a:xfrm>
            <a:off x="3943350" y="2459567"/>
            <a:ext cx="444500" cy="1270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4000BF"/>
            </a:solidFill>
            <a:prstDash val="solid"/>
            <a:round/>
            <a:headEnd type="none" w="sm" len="sm"/>
            <a:tailEnd type="triangle" w="med" len="med"/>
          </a:ln>
          <a:effectLst/>
        </p:spPr>
      </p:cxnSp>
      <p:cxnSp>
        <p:nvCxnSpPr>
          <p:cNvPr id="16" name="Straight Arrow Connector 15"/>
          <p:cNvCxnSpPr/>
          <p:nvPr/>
        </p:nvCxnSpPr>
        <p:spPr bwMode="auto">
          <a:xfrm flipV="1">
            <a:off x="641350" y="1595963"/>
            <a:ext cx="452879" cy="16933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  <a:effectLst/>
        </p:spPr>
      </p:cxnSp>
      <p:cxnSp>
        <p:nvCxnSpPr>
          <p:cNvPr id="42" name="Straight Arrow Connector 41"/>
          <p:cNvCxnSpPr/>
          <p:nvPr/>
        </p:nvCxnSpPr>
        <p:spPr bwMode="auto">
          <a:xfrm>
            <a:off x="577850" y="2266950"/>
            <a:ext cx="533400" cy="70485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  <a:effectLst/>
        </p:spPr>
      </p:cxnSp>
      <p:sp>
        <p:nvSpPr>
          <p:cNvPr id="38" name="TextBox 37"/>
          <p:cNvSpPr txBox="1"/>
          <p:nvPr/>
        </p:nvSpPr>
        <p:spPr>
          <a:xfrm rot="16200000">
            <a:off x="-171689" y="1604433"/>
            <a:ext cx="101468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Q</a:t>
            </a:r>
            <a:r>
              <a:rPr lang="en-US" sz="1600" baseline="-25000" dirty="0" smtClean="0">
                <a:solidFill>
                  <a:srgbClr val="FF0000"/>
                </a:solidFill>
              </a:rPr>
              <a:t>H</a:t>
            </a:r>
            <a:r>
              <a:rPr lang="en-US" sz="1600" dirty="0" smtClean="0">
                <a:solidFill>
                  <a:srgbClr val="FF0000"/>
                </a:solidFill>
              </a:rPr>
              <a:t>=2.439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Q</a:t>
            </a:r>
            <a:r>
              <a:rPr lang="en-US" sz="1600" baseline="-25000" dirty="0" smtClean="0">
                <a:solidFill>
                  <a:srgbClr val="FF0000"/>
                </a:solidFill>
              </a:rPr>
              <a:t>V</a:t>
            </a:r>
            <a:r>
              <a:rPr lang="en-US" sz="1600" dirty="0" smtClean="0">
                <a:solidFill>
                  <a:srgbClr val="FF0000"/>
                </a:solidFill>
              </a:rPr>
              <a:t>=1.401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4965700" y="2929448"/>
            <a:ext cx="4013200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2400" indent="-212400" algn="l">
              <a:spcAft>
                <a:spcPts val="200"/>
              </a:spcAft>
              <a:buSzPct val="65000"/>
              <a:buFont typeface="Wingdings" charset="2"/>
              <a:buChar char=""/>
            </a:pPr>
            <a:r>
              <a:rPr lang="en-US" sz="1600" dirty="0" smtClean="0">
                <a:solidFill>
                  <a:srgbClr val="000090"/>
                </a:solidFill>
              </a:rPr>
              <a:t>Offset </a:t>
            </a:r>
            <a:r>
              <a:rPr lang="en-US" sz="1600" dirty="0" smtClean="0">
                <a:solidFill>
                  <a:srgbClr val="000090"/>
                </a:solidFill>
              </a:rPr>
              <a:t>between measured and expected (from model) tunes increase along 2</a:t>
            </a:r>
            <a:r>
              <a:rPr lang="en-US" sz="1600" baseline="30000" dirty="0" smtClean="0">
                <a:solidFill>
                  <a:srgbClr val="000090"/>
                </a:solidFill>
              </a:rPr>
              <a:t>nd</a:t>
            </a:r>
            <a:r>
              <a:rPr lang="en-US" sz="1600" dirty="0" smtClean="0">
                <a:solidFill>
                  <a:srgbClr val="000090"/>
                </a:solidFill>
              </a:rPr>
              <a:t> ramp</a:t>
            </a:r>
          </a:p>
          <a:p>
            <a:pPr marL="356400" lvl="1" indent="-140400" algn="l">
              <a:spcAft>
                <a:spcPts val="200"/>
              </a:spcAft>
              <a:buSzPct val="100000"/>
              <a:buFont typeface="Wingdings" charset="2"/>
              <a:buChar char="§"/>
            </a:pPr>
            <a:r>
              <a:rPr lang="en-US" sz="1600" dirty="0" smtClean="0">
                <a:solidFill>
                  <a:srgbClr val="000090"/>
                </a:solidFill>
              </a:rPr>
              <a:t>Possibly due to hysteresis (even though expected hysteresis not sufficient)</a:t>
            </a:r>
            <a:r>
              <a:rPr lang="en-US" sz="1600" dirty="0" smtClean="0">
                <a:solidFill>
                  <a:srgbClr val="000090"/>
                </a:solidFill>
              </a:rPr>
              <a:t>?</a:t>
            </a:r>
            <a:endParaRPr lang="en-US" sz="1600" dirty="0" smtClean="0">
              <a:solidFill>
                <a:srgbClr val="000090"/>
              </a:solidFill>
            </a:endParaRPr>
          </a:p>
          <a:p>
            <a:pPr marL="356400" lvl="1" indent="-140400" algn="l">
              <a:spcAft>
                <a:spcPts val="200"/>
              </a:spcAft>
              <a:buSzPct val="100000"/>
              <a:buFont typeface="Wingdings" charset="2"/>
              <a:buChar char="§"/>
            </a:pPr>
            <a:r>
              <a:rPr lang="en-US" sz="1600" dirty="0" smtClean="0">
                <a:solidFill>
                  <a:srgbClr val="000090"/>
                </a:solidFill>
              </a:rPr>
              <a:t>Larger effect at 100 </a:t>
            </a:r>
            <a:r>
              <a:rPr lang="en-US" sz="1600" dirty="0" err="1" smtClean="0">
                <a:solidFill>
                  <a:srgbClr val="000090"/>
                </a:solidFill>
              </a:rPr>
              <a:t>keV</a:t>
            </a:r>
            <a:r>
              <a:rPr lang="en-US" sz="1600" dirty="0" smtClean="0">
                <a:solidFill>
                  <a:srgbClr val="000090"/>
                </a:solidFill>
              </a:rPr>
              <a:t> than seen in 2016 with H</a:t>
            </a:r>
            <a:r>
              <a:rPr lang="en-US" sz="1600" baseline="30000" dirty="0" smtClean="0">
                <a:solidFill>
                  <a:srgbClr val="000090"/>
                </a:solidFill>
              </a:rPr>
              <a:t>-</a:t>
            </a:r>
            <a:r>
              <a:rPr lang="en-US" sz="1600" dirty="0" smtClean="0">
                <a:solidFill>
                  <a:srgbClr val="000090"/>
                </a:solidFill>
              </a:rPr>
              <a:t> coherent injection oscillations</a:t>
            </a:r>
          </a:p>
          <a:p>
            <a:pPr marL="356400" lvl="1" indent="-140400" algn="l">
              <a:spcAft>
                <a:spcPts val="200"/>
              </a:spcAft>
              <a:buSzPct val="100000"/>
              <a:buFont typeface="Wingdings" charset="2"/>
              <a:buChar char="§"/>
            </a:pPr>
            <a:r>
              <a:rPr lang="en-US" sz="1600" dirty="0" smtClean="0">
                <a:solidFill>
                  <a:srgbClr val="000090"/>
                </a:solidFill>
              </a:rPr>
              <a:t>Dispersion from model increases as well from about 1m to about 1.7 m </a:t>
            </a:r>
            <a:r>
              <a:rPr lang="mr-IN" sz="1600" dirty="0" smtClean="0">
                <a:solidFill>
                  <a:srgbClr val="000090"/>
                </a:solidFill>
              </a:rPr>
              <a:t>…</a:t>
            </a:r>
            <a:r>
              <a:rPr lang="en-US" sz="1600" dirty="0" smtClean="0">
                <a:solidFill>
                  <a:srgbClr val="000090"/>
                </a:solidFill>
              </a:rPr>
              <a:t> </a:t>
            </a:r>
            <a:endParaRPr lang="en-US" sz="1600" dirty="0" smtClean="0">
              <a:solidFill>
                <a:srgbClr val="000090"/>
              </a:solidFill>
            </a:endParaRPr>
          </a:p>
          <a:p>
            <a:pPr marL="212400" indent="-212400" algn="l">
              <a:spcAft>
                <a:spcPts val="200"/>
              </a:spcAft>
              <a:buSzPct val="65000"/>
              <a:buFont typeface="Wingdings" charset="2"/>
              <a:buChar char=""/>
            </a:pPr>
            <a:r>
              <a:rPr lang="en-US" sz="1600" dirty="0" smtClean="0">
                <a:solidFill>
                  <a:srgbClr val="000090"/>
                </a:solidFill>
              </a:rPr>
              <a:t>Many discussions on magnetic cycle editing with a new program available</a:t>
            </a:r>
          </a:p>
          <a:p>
            <a:pPr marL="356400" lvl="1" indent="-140400" algn="l">
              <a:spcAft>
                <a:spcPts val="200"/>
              </a:spcAft>
              <a:buSzPct val="100000"/>
              <a:buFont typeface="Wingdings" charset="2"/>
              <a:buChar char="§"/>
            </a:pPr>
            <a:r>
              <a:rPr lang="en-US" sz="1600" dirty="0" smtClean="0">
                <a:solidFill>
                  <a:srgbClr val="000090"/>
                </a:solidFill>
              </a:rPr>
              <a:t>Programming directly tunes</a:t>
            </a:r>
          </a:p>
          <a:p>
            <a:pPr marL="356400" lvl="1" indent="-140400" algn="l">
              <a:spcAft>
                <a:spcPts val="200"/>
              </a:spcAft>
              <a:buSzPct val="100000"/>
              <a:buFont typeface="Wingdings" charset="2"/>
              <a:buChar char="§"/>
            </a:pPr>
            <a:r>
              <a:rPr lang="en-US" sz="1600" dirty="0" smtClean="0">
                <a:solidFill>
                  <a:srgbClr val="000090"/>
                </a:solidFill>
              </a:rPr>
              <a:t>Very flexible!</a:t>
            </a:r>
            <a:endParaRPr lang="en-US" sz="1600" dirty="0" smtClean="0">
              <a:solidFill>
                <a:srgbClr val="00009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0424" y="4876800"/>
            <a:ext cx="26246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F</a:t>
            </a:r>
            <a:r>
              <a:rPr lang="en-US" sz="1600" dirty="0" smtClean="0"/>
              <a:t>rom programmed currents </a:t>
            </a:r>
            <a:br>
              <a:rPr lang="en-US" sz="1600" dirty="0" smtClean="0"/>
            </a:br>
            <a:r>
              <a:rPr lang="en-US" sz="1600" dirty="0" smtClean="0"/>
              <a:t>and model without hysteresis</a:t>
            </a:r>
            <a:br>
              <a:rPr lang="en-US" sz="1600" dirty="0" smtClean="0"/>
            </a:br>
            <a:r>
              <a:rPr lang="en-US" sz="1600" dirty="0" smtClean="0"/>
              <a:t>(added to plot from Q-meter)</a:t>
            </a:r>
            <a:endParaRPr lang="en-US" sz="1600" dirty="0"/>
          </a:p>
        </p:txBody>
      </p:sp>
      <p:cxnSp>
        <p:nvCxnSpPr>
          <p:cNvPr id="9" name="Straight Arrow Connector 8"/>
          <p:cNvCxnSpPr/>
          <p:nvPr/>
        </p:nvCxnSpPr>
        <p:spPr bwMode="auto">
          <a:xfrm flipV="1">
            <a:off x="1333500" y="3924300"/>
            <a:ext cx="25400" cy="9906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dash"/>
            <a:round/>
            <a:headEnd type="none" w="sm" len="sm"/>
            <a:tailEnd type="triangle"/>
          </a:ln>
          <a:effectLst/>
        </p:spPr>
      </p:cxnSp>
      <p:cxnSp>
        <p:nvCxnSpPr>
          <p:cNvPr id="43" name="Straight Arrow Connector 42"/>
          <p:cNvCxnSpPr/>
          <p:nvPr/>
        </p:nvCxnSpPr>
        <p:spPr bwMode="auto">
          <a:xfrm flipV="1">
            <a:off x="1498600" y="4064000"/>
            <a:ext cx="101600" cy="8763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dash"/>
            <a:round/>
            <a:headEnd type="none" w="sm" len="sm"/>
            <a:tailEnd type="triangle"/>
          </a:ln>
          <a:effectLst/>
        </p:spPr>
      </p:cxnSp>
      <p:cxnSp>
        <p:nvCxnSpPr>
          <p:cNvPr id="44" name="Straight Arrow Connector 43"/>
          <p:cNvCxnSpPr/>
          <p:nvPr/>
        </p:nvCxnSpPr>
        <p:spPr bwMode="auto">
          <a:xfrm flipV="1">
            <a:off x="2755900" y="4800600"/>
            <a:ext cx="203200" cy="2159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dash"/>
            <a:round/>
            <a:headEnd type="none" w="sm" len="sm"/>
            <a:tailEnd type="triangle"/>
          </a:ln>
          <a:effectLst/>
        </p:spPr>
      </p:cxnSp>
      <p:cxnSp>
        <p:nvCxnSpPr>
          <p:cNvPr id="46" name="Straight Arrow Connector 45"/>
          <p:cNvCxnSpPr/>
          <p:nvPr/>
        </p:nvCxnSpPr>
        <p:spPr bwMode="auto">
          <a:xfrm>
            <a:off x="3060700" y="5207000"/>
            <a:ext cx="1079500" cy="1651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dash"/>
            <a:round/>
            <a:headEnd type="none" w="sm" len="sm"/>
            <a:tailEnd type="triangle"/>
          </a:ln>
          <a:effectLst/>
        </p:spPr>
      </p:cxnSp>
      <p:cxnSp>
        <p:nvCxnSpPr>
          <p:cNvPr id="51" name="Straight Arrow Connector 50"/>
          <p:cNvCxnSpPr/>
          <p:nvPr/>
        </p:nvCxnSpPr>
        <p:spPr bwMode="auto">
          <a:xfrm flipH="1" flipV="1">
            <a:off x="1371600" y="2578100"/>
            <a:ext cx="38100" cy="22987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dash"/>
            <a:round/>
            <a:headEnd type="none" w="sm" len="sm"/>
            <a:tailEnd type="triangle"/>
          </a:ln>
          <a:effectLst/>
        </p:spPr>
      </p:cxnSp>
      <p:cxnSp>
        <p:nvCxnSpPr>
          <p:cNvPr id="55" name="Straight Arrow Connector 54"/>
          <p:cNvCxnSpPr/>
          <p:nvPr/>
        </p:nvCxnSpPr>
        <p:spPr bwMode="auto">
          <a:xfrm flipH="1" flipV="1">
            <a:off x="1612900" y="2578100"/>
            <a:ext cx="139700" cy="23241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dash"/>
            <a:round/>
            <a:headEnd type="none" w="sm" len="sm"/>
            <a:tailEnd type="triangle"/>
          </a:ln>
          <a:effectLst/>
        </p:spPr>
      </p:cxnSp>
      <p:cxnSp>
        <p:nvCxnSpPr>
          <p:cNvPr id="56" name="Straight Arrow Connector 55"/>
          <p:cNvCxnSpPr/>
          <p:nvPr/>
        </p:nvCxnSpPr>
        <p:spPr bwMode="auto">
          <a:xfrm flipV="1">
            <a:off x="2527300" y="1358900"/>
            <a:ext cx="1701800" cy="36322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dash"/>
            <a:round/>
            <a:headEnd type="none" w="sm" len="sm"/>
            <a:tailEnd type="triangle"/>
          </a:ln>
          <a:effectLst/>
        </p:spPr>
      </p:cxnSp>
      <p:sp>
        <p:nvSpPr>
          <p:cNvPr id="35" name="TextBox 34"/>
          <p:cNvSpPr txBox="1"/>
          <p:nvPr/>
        </p:nvSpPr>
        <p:spPr>
          <a:xfrm>
            <a:off x="5806904" y="1333500"/>
            <a:ext cx="283943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From currents plus </a:t>
            </a:r>
            <a:r>
              <a:rPr lang="en-US" sz="1600" dirty="0" smtClean="0"/>
              <a:t>about 5 times 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the expected Hysteresis</a:t>
            </a:r>
            <a:endParaRPr lang="en-US" sz="1600" dirty="0" smtClean="0"/>
          </a:p>
        </p:txBody>
      </p:sp>
      <p:cxnSp>
        <p:nvCxnSpPr>
          <p:cNvPr id="37" name="Straight Arrow Connector 36"/>
          <p:cNvCxnSpPr/>
          <p:nvPr/>
        </p:nvCxnSpPr>
        <p:spPr bwMode="auto">
          <a:xfrm flipH="1">
            <a:off x="4559300" y="1727200"/>
            <a:ext cx="1333500" cy="5080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dash"/>
            <a:round/>
            <a:headEnd type="none" w="sm" len="sm"/>
            <a:tailEnd type="triangle"/>
          </a:ln>
          <a:effectLst/>
        </p:spPr>
      </p:cxnSp>
      <p:cxnSp>
        <p:nvCxnSpPr>
          <p:cNvPr id="39" name="Straight Arrow Connector 38"/>
          <p:cNvCxnSpPr/>
          <p:nvPr/>
        </p:nvCxnSpPr>
        <p:spPr bwMode="auto">
          <a:xfrm flipH="1">
            <a:off x="4572000" y="1663700"/>
            <a:ext cx="1333500" cy="4064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dash"/>
            <a:round/>
            <a:headEnd type="none" w="sm" len="sm"/>
            <a:tailEnd type="triangle"/>
          </a:ln>
          <a:effectLst/>
        </p:spPr>
      </p:cxnSp>
      <p:sp>
        <p:nvSpPr>
          <p:cNvPr id="40" name="TextBox 39"/>
          <p:cNvSpPr txBox="1"/>
          <p:nvPr/>
        </p:nvSpPr>
        <p:spPr>
          <a:xfrm>
            <a:off x="419100" y="6041920"/>
            <a:ext cx="4572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200"/>
              </a:spcAft>
              <a:buSzPct val="65000"/>
            </a:pPr>
            <a:r>
              <a:rPr lang="en-US" sz="1600" dirty="0" smtClean="0">
                <a:solidFill>
                  <a:srgbClr val="000090"/>
                </a:solidFill>
              </a:rPr>
              <a:t>   Comparison of tunes from measurements (on last beam day by </a:t>
            </a:r>
            <a:r>
              <a:rPr lang="en-US" sz="1600" dirty="0" err="1" smtClean="0">
                <a:solidFill>
                  <a:srgbClr val="000090"/>
                </a:solidFill>
              </a:rPr>
              <a:t>Laurette</a:t>
            </a:r>
            <a:r>
              <a:rPr lang="en-US" sz="1600" dirty="0" smtClean="0">
                <a:solidFill>
                  <a:srgbClr val="000090"/>
                </a:solidFill>
              </a:rPr>
              <a:t>) with expectations from currents </a:t>
            </a:r>
            <a:endParaRPr lang="en-US" sz="1600" dirty="0" smtClean="0">
              <a:solidFill>
                <a:srgbClr val="000090"/>
              </a:solidFill>
            </a:endParaRPr>
          </a:p>
        </p:txBody>
      </p:sp>
      <p:sp>
        <p:nvSpPr>
          <p:cNvPr id="4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0" y="6570663"/>
            <a:ext cx="9144000" cy="284162"/>
          </a:xfrm>
        </p:spPr>
        <p:txBody>
          <a:bodyPr/>
          <a:lstStyle/>
          <a:p>
            <a:pPr algn="ctr">
              <a:defRPr/>
            </a:pPr>
            <a:r>
              <a:rPr lang="en-US" sz="1200" dirty="0" smtClean="0"/>
              <a:t>Progress on ELENA Development 2019 and Plans for 2020                                               </a:t>
            </a:r>
            <a:r>
              <a:rPr lang="en-US" sz="1200" dirty="0" smtClean="0"/>
              <a:t>                           </a:t>
            </a:r>
            <a:r>
              <a:rPr lang="en-US" sz="1200" dirty="0" smtClean="0"/>
              <a:t>ADUC</a:t>
            </a:r>
            <a:r>
              <a:rPr lang="en-US" sz="1200" dirty="0" smtClean="0"/>
              <a:t>, 10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 </a:t>
            </a:r>
            <a:r>
              <a:rPr lang="en-US" sz="1200" dirty="0" smtClean="0"/>
              <a:t>Decem</a:t>
            </a:r>
            <a:r>
              <a:rPr lang="en-US" sz="1200" dirty="0" smtClean="0"/>
              <a:t>ber 2019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544383580"/>
      </p:ext>
    </p:extLst>
  </p:cSld>
  <p:clrMapOvr>
    <a:masterClrMapping/>
  </p:clrMapOvr>
</p:sld>
</file>

<file path=ppt/theme/theme1.xml><?xml version="1.0" encoding="utf-8"?>
<a:theme xmlns:a="http://schemas.openxmlformats.org/drawingml/2006/main" name="1_Pixel">
  <a:themeElements>
    <a:clrScheme name="1_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1_Pixel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aramond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aramond" pitchFamily="-65" charset="0"/>
          </a:defRPr>
        </a:defPPr>
      </a:lstStyle>
    </a:lnDef>
  </a:objectDefaults>
  <a:extraClrSchemeLst>
    <a:extraClrScheme>
      <a:clrScheme name="1_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16911</TotalTime>
  <Words>1058</Words>
  <Application>Microsoft Macintosh PowerPoint</Application>
  <PresentationFormat>On-screen Show (4:3)</PresentationFormat>
  <Paragraphs>168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1_Pixel</vt:lpstr>
      <vt:lpstr>Progress on ELENA development 2019 and plans for 2020</vt:lpstr>
      <vt:lpstr>Situation about a Year ago</vt:lpstr>
      <vt:lpstr>Situation about a Year ago</vt:lpstr>
      <vt:lpstr>Installation of transfer lines</vt:lpstr>
      <vt:lpstr>Source and Insulation Transformer</vt:lpstr>
      <vt:lpstr>Issues with Tune Kicker Repair</vt:lpstr>
      <vt:lpstr>Electron Cooler</vt:lpstr>
      <vt:lpstr>Profile Monitors for Lines</vt:lpstr>
      <vt:lpstr>Analysis of observations and improvements of tools</vt:lpstr>
      <vt:lpstr>Plans for 2020 and beyond</vt:lpstr>
      <vt:lpstr>Summary and Outlook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ELENA Issues and Status (IEFC, 8th November 2019)</dc:title>
  <dc:subject/>
  <dc:creator>Christian Carli</dc:creator>
  <cp:keywords/>
  <dc:description/>
  <cp:lastModifiedBy>Christian Carli</cp:lastModifiedBy>
  <cp:revision>162</cp:revision>
  <dcterms:created xsi:type="dcterms:W3CDTF">2019-09-11T07:39:57Z</dcterms:created>
  <dcterms:modified xsi:type="dcterms:W3CDTF">2019-12-10T10:33:17Z</dcterms:modified>
  <cp:category/>
</cp:coreProperties>
</file>