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3"/>
  </p:notesMasterIdLst>
  <p:handoutMasterIdLst>
    <p:handoutMasterId r:id="rId14"/>
  </p:handoutMasterIdLst>
  <p:sldIdLst>
    <p:sldId id="576" r:id="rId2"/>
    <p:sldId id="786" r:id="rId3"/>
    <p:sldId id="777" r:id="rId4"/>
    <p:sldId id="784" r:id="rId5"/>
    <p:sldId id="789" r:id="rId6"/>
    <p:sldId id="790" r:id="rId7"/>
    <p:sldId id="791" r:id="rId8"/>
    <p:sldId id="788" r:id="rId9"/>
    <p:sldId id="792" r:id="rId10"/>
    <p:sldId id="793" r:id="rId11"/>
    <p:sldId id="794" r:id="rId12"/>
  </p:sldIdLst>
  <p:sldSz cx="9144000" cy="6858000" type="screen4x3"/>
  <p:notesSz cx="6797675" cy="9928225"/>
  <p:custDataLst>
    <p:tags r:id="rId15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300"/>
    <a:srgbClr val="66FF33"/>
    <a:srgbClr val="D7D1FF"/>
    <a:srgbClr val="00FFFF"/>
    <a:srgbClr val="000099"/>
    <a:srgbClr val="FFFF00"/>
    <a:srgbClr val="9999FF"/>
    <a:srgbClr val="FF9933"/>
    <a:srgbClr val="008000"/>
    <a:srgbClr val="FFD7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9" autoAdjust="0"/>
    <p:restoredTop sz="98326" autoAdjust="0"/>
  </p:normalViewPr>
  <p:slideViewPr>
    <p:cSldViewPr snapToGrid="0">
      <p:cViewPr varScale="1">
        <p:scale>
          <a:sx n="124" d="100"/>
          <a:sy n="124" d="100"/>
        </p:scale>
        <p:origin x="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9" y="188915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AD-CONS / ELENA Projects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381500" y="6570663"/>
            <a:ext cx="47625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     ADUC     10</a:t>
            </a:r>
            <a:r>
              <a:rPr lang="en-US" baseline="30000" dirty="0"/>
              <a:t>th</a:t>
            </a:r>
            <a:r>
              <a:rPr lang="en-US" dirty="0"/>
              <a:t> December 2019</a:t>
            </a: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9" y="1546860"/>
            <a:ext cx="8848881" cy="2162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AD- CONS project status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01980"/>
          </a:xfrm>
        </p:spPr>
        <p:txBody>
          <a:bodyPr/>
          <a:lstStyle/>
          <a:p>
            <a:endParaRPr lang="fr-CH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6270C-FB83-4354-932C-2316D09A3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AD-CONS program (7)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6FA70-D9F5-4CED-9CE7-D7B9F67C3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70" y="1105841"/>
            <a:ext cx="9103730" cy="2713124"/>
          </a:xfrm>
        </p:spPr>
        <p:txBody>
          <a:bodyPr/>
          <a:lstStyle/>
          <a:p>
            <a:r>
              <a:rPr lang="fr-CH" dirty="0"/>
              <a:t>AD e-</a:t>
            </a:r>
            <a:r>
              <a:rPr lang="fr-CH" dirty="0" err="1"/>
              <a:t>cooler</a:t>
            </a:r>
            <a:r>
              <a:rPr lang="fr-CH" dirty="0"/>
              <a:t>: the </a:t>
            </a:r>
            <a:r>
              <a:rPr lang="fr-CH" dirty="0" err="1"/>
              <a:t>decision</a:t>
            </a:r>
            <a:r>
              <a:rPr lang="fr-CH" dirty="0"/>
              <a:t> to </a:t>
            </a:r>
            <a:r>
              <a:rPr lang="fr-CH" dirty="0" err="1"/>
              <a:t>build</a:t>
            </a:r>
            <a:r>
              <a:rPr lang="fr-CH" dirty="0"/>
              <a:t> a new e-</a:t>
            </a:r>
            <a:r>
              <a:rPr lang="fr-CH" dirty="0" err="1"/>
              <a:t>cooler</a:t>
            </a:r>
            <a:r>
              <a:rPr lang="fr-CH" dirty="0"/>
              <a:t> for 2023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confirmed</a:t>
            </a:r>
            <a:r>
              <a:rPr lang="fr-CH" dirty="0"/>
              <a:t> 6 </a:t>
            </a:r>
            <a:r>
              <a:rPr lang="fr-CH" dirty="0" err="1"/>
              <a:t>Dec</a:t>
            </a:r>
            <a:r>
              <a:rPr lang="fr-CH" dirty="0"/>
              <a:t> 2019.</a:t>
            </a:r>
          </a:p>
          <a:p>
            <a:r>
              <a:rPr lang="fr-CH" dirty="0"/>
              <a:t>A new collector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planned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produced</a:t>
            </a:r>
            <a:r>
              <a:rPr lang="fr-CH" dirty="0"/>
              <a:t> and </a:t>
            </a:r>
            <a:r>
              <a:rPr lang="fr-CH" dirty="0" err="1"/>
              <a:t>installed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LS2. Design </a:t>
            </a:r>
            <a:r>
              <a:rPr lang="fr-CH" dirty="0" err="1"/>
              <a:t>is</a:t>
            </a:r>
            <a:r>
              <a:rPr lang="fr-CH" dirty="0"/>
              <a:t> in </a:t>
            </a:r>
            <a:r>
              <a:rPr lang="fr-CH" dirty="0" err="1"/>
              <a:t>progress</a:t>
            </a:r>
            <a:r>
              <a:rPr lang="fr-CH" dirty="0"/>
              <a:t>, installation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planned</a:t>
            </a:r>
            <a:r>
              <a:rPr lang="fr-CH" dirty="0"/>
              <a:t> for </a:t>
            </a:r>
            <a:r>
              <a:rPr lang="fr-CH" dirty="0" err="1"/>
              <a:t>Oct</a:t>
            </a:r>
            <a:r>
              <a:rPr lang="fr-CH" dirty="0"/>
              <a:t>- </a:t>
            </a:r>
            <a:r>
              <a:rPr lang="fr-CH" dirty="0" err="1"/>
              <a:t>Dec</a:t>
            </a:r>
            <a:r>
              <a:rPr lang="fr-CH" dirty="0"/>
              <a:t> 2020.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50E492-8989-4A45-9A1C-CD32934425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BEBCE21-6F6B-4F48-8445-388688E55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1925"/>
            <a:ext cx="4352649" cy="316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38846F-7335-4FB3-8502-EB39606C0D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940" y="3637280"/>
            <a:ext cx="4290060" cy="3217545"/>
          </a:xfrm>
          <a:prstGeom prst="rect">
            <a:avLst/>
          </a:prstGeom>
        </p:spPr>
      </p:pic>
      <p:sp>
        <p:nvSpPr>
          <p:cNvPr id="7" name="Rounded Rectangular Callout 5">
            <a:extLst>
              <a:ext uri="{FF2B5EF4-FFF2-40B4-BE49-F238E27FC236}">
                <a16:creationId xmlns:a16="http://schemas.microsoft.com/office/drawing/2014/main" id="{FB6EB0B9-FE40-4B5C-9928-6C39D4B98477}"/>
              </a:ext>
            </a:extLst>
          </p:cNvPr>
          <p:cNvSpPr/>
          <p:nvPr/>
        </p:nvSpPr>
        <p:spPr bwMode="auto">
          <a:xfrm flipH="1">
            <a:off x="6541036" y="3996116"/>
            <a:ext cx="1509178" cy="781838"/>
          </a:xfrm>
          <a:prstGeom prst="wedgeRoundRectCallout">
            <a:avLst>
              <a:gd name="adj1" fmla="val 128113"/>
              <a:gd name="adj2" fmla="val 13573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>
                <a:latin typeface="Garamond" pitchFamily="-65" charset="0"/>
              </a:rPr>
              <a:t>Electron </a:t>
            </a:r>
            <a:r>
              <a:rPr lang="fr-CH" dirty="0" err="1">
                <a:latin typeface="Garamond" pitchFamily="-65" charset="0"/>
              </a:rPr>
              <a:t>cooler</a:t>
            </a:r>
            <a:endParaRPr lang="fr-CH" dirty="0">
              <a:latin typeface="Garamond" pitchFamily="-65" charset="0"/>
            </a:endParaRPr>
          </a:p>
          <a:p>
            <a:r>
              <a:rPr lang="fr-CH" dirty="0">
                <a:latin typeface="Garamond" pitchFamily="-65" charset="0"/>
              </a:rPr>
              <a:t>collector</a:t>
            </a:r>
          </a:p>
        </p:txBody>
      </p:sp>
    </p:spTree>
    <p:extLst>
      <p:ext uri="{BB962C8B-B14F-4D97-AF65-F5344CB8AC3E}">
        <p14:creationId xmlns:p14="http://schemas.microsoft.com/office/powerpoint/2010/main" val="1588639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76BDD-158D-4C07-A1D9-9688FE494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6C836-A1D9-4E52-A580-C6619DCBD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AD-CONS program </a:t>
            </a:r>
            <a:r>
              <a:rPr lang="fr-CH" dirty="0" err="1"/>
              <a:t>well</a:t>
            </a:r>
            <a:r>
              <a:rPr lang="fr-CH" dirty="0"/>
              <a:t> on </a:t>
            </a:r>
            <a:r>
              <a:rPr lang="fr-CH" dirty="0" err="1"/>
              <a:t>its</a:t>
            </a:r>
            <a:r>
              <a:rPr lang="fr-CH" dirty="0"/>
              <a:t> </a:t>
            </a:r>
            <a:r>
              <a:rPr lang="fr-CH" dirty="0" err="1"/>
              <a:t>way</a:t>
            </a:r>
            <a:endParaRPr lang="fr-CH" dirty="0"/>
          </a:p>
          <a:p>
            <a:r>
              <a:rPr lang="fr-CH" dirty="0"/>
              <a:t>AD e-</a:t>
            </a:r>
            <a:r>
              <a:rPr lang="fr-CH" dirty="0" err="1"/>
              <a:t>cooler</a:t>
            </a:r>
            <a:r>
              <a:rPr lang="fr-CH" dirty="0"/>
              <a:t> collector on </a:t>
            </a:r>
            <a:r>
              <a:rPr lang="fr-CH" dirty="0" err="1"/>
              <a:t>critical</a:t>
            </a:r>
            <a:r>
              <a:rPr lang="fr-CH" dirty="0"/>
              <a:t> </a:t>
            </a:r>
            <a:r>
              <a:rPr lang="fr-CH" dirty="0" err="1"/>
              <a:t>path</a:t>
            </a:r>
            <a:r>
              <a:rPr lang="fr-CH" dirty="0"/>
              <a:t> – </a:t>
            </a:r>
            <a:r>
              <a:rPr lang="fr-CH" dirty="0" err="1"/>
              <a:t>recovery</a:t>
            </a:r>
            <a:r>
              <a:rPr lang="fr-CH" dirty="0"/>
              <a:t> plan </a:t>
            </a:r>
            <a:r>
              <a:rPr lang="fr-CH" dirty="0" err="1"/>
              <a:t>is</a:t>
            </a:r>
            <a:r>
              <a:rPr lang="fr-CH" dirty="0"/>
              <a:t> to </a:t>
            </a:r>
            <a:r>
              <a:rPr lang="fr-CH" dirty="0" err="1"/>
              <a:t>keep</a:t>
            </a:r>
            <a:r>
              <a:rPr lang="fr-CH" dirty="0"/>
              <a:t> </a:t>
            </a:r>
            <a:r>
              <a:rPr lang="fr-CH" dirty="0" err="1"/>
              <a:t>existing</a:t>
            </a:r>
            <a:r>
              <a:rPr lang="fr-CH" dirty="0"/>
              <a:t> one</a:t>
            </a:r>
          </a:p>
          <a:p>
            <a:r>
              <a:rPr lang="fr-CH" dirty="0"/>
              <a:t>Cryo distribution line not </a:t>
            </a:r>
            <a:r>
              <a:rPr lang="fr-CH" dirty="0" err="1"/>
              <a:t>funded</a:t>
            </a:r>
            <a:r>
              <a:rPr lang="fr-CH" dirty="0"/>
              <a:t> </a:t>
            </a:r>
            <a:r>
              <a:rPr lang="fr-CH" dirty="0" err="1"/>
              <a:t>yet</a:t>
            </a:r>
            <a:r>
              <a:rPr lang="fr-CH" dirty="0"/>
              <a:t> (</a:t>
            </a:r>
            <a:r>
              <a:rPr lang="fr-CH" dirty="0" err="1"/>
              <a:t>again</a:t>
            </a:r>
            <a:r>
              <a:rPr lang="fr-CH" dirty="0"/>
              <a:t>…)</a:t>
            </a:r>
          </a:p>
          <a:p>
            <a:r>
              <a:rPr lang="fr-CH" dirty="0"/>
              <a:t>A </a:t>
            </a:r>
            <a:r>
              <a:rPr lang="fr-CH" dirty="0" err="1"/>
              <a:t>number</a:t>
            </a:r>
            <a:r>
              <a:rPr lang="fr-CH" dirty="0"/>
              <a:t> of re-</a:t>
            </a:r>
            <a:r>
              <a:rPr lang="fr-CH" dirty="0" err="1"/>
              <a:t>organizations</a:t>
            </a:r>
            <a:r>
              <a:rPr lang="fr-CH" dirty="0"/>
              <a:t> are </a:t>
            </a:r>
            <a:r>
              <a:rPr lang="fr-CH" dirty="0" err="1"/>
              <a:t>getting</a:t>
            </a:r>
            <a:r>
              <a:rPr lang="fr-CH" dirty="0"/>
              <a:t> </a:t>
            </a:r>
            <a:r>
              <a:rPr lang="fr-CH" dirty="0" err="1"/>
              <a:t>prepared</a:t>
            </a:r>
            <a:r>
              <a:rPr lang="fr-CH" dirty="0"/>
              <a:t>, in addition to </a:t>
            </a:r>
            <a:r>
              <a:rPr lang="fr-CH" dirty="0" err="1"/>
              <a:t>existing</a:t>
            </a:r>
            <a:r>
              <a:rPr lang="fr-CH" dirty="0"/>
              <a:t> </a:t>
            </a:r>
            <a:r>
              <a:rPr lang="fr-CH" dirty="0" err="1"/>
              <a:t>baseline</a:t>
            </a:r>
            <a:r>
              <a:rPr lang="fr-CH" dirty="0"/>
              <a:t>, </a:t>
            </a:r>
            <a:r>
              <a:rPr lang="fr-CH" dirty="0" err="1"/>
              <a:t>owing</a:t>
            </a:r>
            <a:r>
              <a:rPr lang="fr-CH" dirty="0"/>
              <a:t> to </a:t>
            </a:r>
            <a:r>
              <a:rPr lang="fr-CH" dirty="0" err="1"/>
              <a:t>experiment</a:t>
            </a:r>
            <a:r>
              <a:rPr lang="fr-CH" dirty="0"/>
              <a:t> </a:t>
            </a:r>
            <a:r>
              <a:rPr lang="fr-CH" dirty="0" err="1"/>
              <a:t>related</a:t>
            </a:r>
            <a:r>
              <a:rPr lang="fr-CH" dirty="0"/>
              <a:t> changes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AF5225-65E7-4493-ADFA-AE66818BAE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4" descr="C:\Documents and Settings\butin\Local Settings\Temporary Internet Files\Content.IE5\URMITB25\MC900105220[1].wmf">
            <a:extLst>
              <a:ext uri="{FF2B5EF4-FFF2-40B4-BE49-F238E27FC236}">
                <a16:creationId xmlns:a16="http://schemas.microsoft.com/office/drawing/2014/main" id="{A519ACE7-AC50-465A-94B8-0AD00EA5A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9049" y="4934744"/>
            <a:ext cx="1814512" cy="1452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881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4"/>
          <p:cNvPicPr>
            <a:picLocks noChangeAspect="1"/>
          </p:cNvPicPr>
          <p:nvPr/>
        </p:nvPicPr>
        <p:blipFill rotWithShape="1">
          <a:blip r:embed="rId2"/>
          <a:srcRect l="34631" t="8166" r="19506" b="88235"/>
          <a:stretch/>
        </p:blipFill>
        <p:spPr bwMode="auto">
          <a:xfrm>
            <a:off x="-580358" y="1446051"/>
            <a:ext cx="8653431" cy="41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719" y="94298"/>
            <a:ext cx="7082355" cy="739775"/>
          </a:xfrm>
        </p:spPr>
        <p:txBody>
          <a:bodyPr/>
          <a:lstStyle/>
          <a:p>
            <a:r>
              <a:rPr lang="fr-CH" sz="3600" dirty="0"/>
              <a:t>PS / AD </a:t>
            </a:r>
            <a:r>
              <a:rPr lang="fr-CH" sz="3600" dirty="0" err="1"/>
              <a:t>target</a:t>
            </a:r>
            <a:r>
              <a:rPr lang="fr-CH" sz="3600" dirty="0"/>
              <a:t> / AD ring / ELENA ring / </a:t>
            </a:r>
            <a:r>
              <a:rPr lang="fr-CH" sz="3600" dirty="0" err="1"/>
              <a:t>TLs</a:t>
            </a:r>
            <a:r>
              <a:rPr lang="fr-CH" sz="3600" dirty="0"/>
              <a:t> coordination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631" t="36404" r="19574" b="58330"/>
          <a:stretch/>
        </p:blipFill>
        <p:spPr>
          <a:xfrm>
            <a:off x="-567657" y="1855626"/>
            <a:ext cx="8640730" cy="60198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4640" t="82202" r="22053" b="13943"/>
          <a:stretch/>
        </p:blipFill>
        <p:spPr>
          <a:xfrm>
            <a:off x="-567657" y="2457606"/>
            <a:ext cx="8176260" cy="440965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0" y="5283835"/>
            <a:ext cx="9144000" cy="1574165"/>
          </a:xfrm>
          <a:prstGeom prst="rect">
            <a:avLst/>
          </a:prstGeom>
          <a:solidFill>
            <a:srgbClr val="D7D1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fr-CH" sz="2800" kern="0" dirty="0"/>
              <a:t>AD ring : new e-</a:t>
            </a:r>
            <a:r>
              <a:rPr lang="fr-CH" sz="2800" kern="0" dirty="0" err="1"/>
              <a:t>cooler</a:t>
            </a:r>
            <a:r>
              <a:rPr lang="fr-CH" sz="2800" kern="0" dirty="0"/>
              <a:t> collector / vacuum </a:t>
            </a:r>
            <a:r>
              <a:rPr lang="fr-CH" sz="2800" kern="0" dirty="0" err="1"/>
              <a:t>bake</a:t>
            </a:r>
            <a:r>
              <a:rPr lang="fr-CH" sz="2800" kern="0" dirty="0"/>
              <a:t>-out</a:t>
            </a:r>
          </a:p>
          <a:p>
            <a:r>
              <a:rPr lang="fr-CH" sz="2800" kern="0" dirty="0"/>
              <a:t>ELENA ring: ion source / HV transformer</a:t>
            </a:r>
          </a:p>
          <a:p>
            <a:r>
              <a:rPr lang="fr-CH" sz="2800" kern="0" dirty="0"/>
              <a:t>ELENA </a:t>
            </a:r>
            <a:r>
              <a:rPr lang="fr-CH" sz="2800" kern="0" dirty="0" err="1"/>
              <a:t>transfer</a:t>
            </a:r>
            <a:r>
              <a:rPr lang="fr-CH" sz="2800" kern="0" dirty="0"/>
              <a:t> </a:t>
            </a:r>
            <a:r>
              <a:rPr lang="fr-CH" sz="2800" kern="0" dirty="0" err="1"/>
              <a:t>lines</a:t>
            </a:r>
            <a:r>
              <a:rPr lang="fr-CH" sz="2800" kern="0" dirty="0"/>
              <a:t>: </a:t>
            </a:r>
            <a:r>
              <a:rPr lang="fr-CH" sz="2800" kern="0" dirty="0" err="1"/>
              <a:t>Secondary</a:t>
            </a:r>
            <a:r>
              <a:rPr lang="fr-CH" sz="2800" kern="0" dirty="0"/>
              <a:t> Emission Monitors (SEM)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41840" y="4757440"/>
            <a:ext cx="4281941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fr-CH" sz="2800" kern="0" dirty="0"/>
              <a:t>LS2 </a:t>
            </a:r>
            <a:r>
              <a:rPr lang="fr-CH" sz="2800" kern="0" dirty="0" err="1"/>
              <a:t>works</a:t>
            </a:r>
            <a:r>
              <a:rPr lang="fr-CH" sz="2800" kern="0" dirty="0"/>
              <a:t> </a:t>
            </a:r>
            <a:r>
              <a:rPr lang="fr-CH" sz="2800" kern="0" dirty="0" err="1"/>
              <a:t>critical</a:t>
            </a:r>
            <a:r>
              <a:rPr lang="fr-CH" sz="2800" kern="0" dirty="0"/>
              <a:t> </a:t>
            </a:r>
            <a:r>
              <a:rPr lang="fr-CH" sz="2800" kern="0" dirty="0" err="1"/>
              <a:t>path</a:t>
            </a:r>
            <a:r>
              <a:rPr lang="fr-CH" sz="2800" kern="0" dirty="0"/>
              <a:t> items:</a:t>
            </a:r>
            <a:endParaRPr lang="fr-CH" sz="2800" dirty="0"/>
          </a:p>
        </p:txBody>
      </p:sp>
      <p:sp>
        <p:nvSpPr>
          <p:cNvPr id="18" name="Rounded Rectangular Callout 17"/>
          <p:cNvSpPr/>
          <p:nvPr/>
        </p:nvSpPr>
        <p:spPr bwMode="auto">
          <a:xfrm>
            <a:off x="6325999" y="3217589"/>
            <a:ext cx="1918970" cy="865128"/>
          </a:xfrm>
          <a:prstGeom prst="wedgeRoundRectCallout">
            <a:avLst>
              <a:gd name="adj1" fmla="val 9916"/>
              <a:gd name="adj2" fmla="val -102346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 err="1">
                <a:latin typeface="Garamond" pitchFamily="-65" charset="0"/>
              </a:rPr>
              <a:t>Mid</a:t>
            </a:r>
            <a:r>
              <a:rPr lang="fr-CH" dirty="0">
                <a:latin typeface="Garamond" pitchFamily="-65" charset="0"/>
              </a:rPr>
              <a:t> April 2021</a:t>
            </a:r>
          </a:p>
          <a:p>
            <a:r>
              <a:rPr lang="fr-CH" dirty="0" err="1">
                <a:latin typeface="Garamond" pitchFamily="-65" charset="0"/>
              </a:rPr>
              <a:t>Pbars</a:t>
            </a:r>
            <a:r>
              <a:rPr lang="fr-CH" dirty="0">
                <a:latin typeface="Garamond" pitchFamily="-65" charset="0"/>
              </a:rPr>
              <a:t> in ELENA</a:t>
            </a:r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3506294" y="3119710"/>
            <a:ext cx="2038350" cy="1044141"/>
          </a:xfrm>
          <a:prstGeom prst="wedgeRoundRectCallout">
            <a:avLst>
              <a:gd name="adj1" fmla="val 97915"/>
              <a:gd name="adj2" fmla="val -96868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 err="1">
                <a:latin typeface="Garamond" pitchFamily="-65" charset="0"/>
              </a:rPr>
              <a:t>Feb</a:t>
            </a:r>
            <a:r>
              <a:rPr lang="fr-CH" dirty="0">
                <a:latin typeface="Garamond" pitchFamily="-65" charset="0"/>
              </a:rPr>
              <a:t> 2021</a:t>
            </a:r>
          </a:p>
          <a:p>
            <a:r>
              <a:rPr lang="fr-CH" dirty="0">
                <a:latin typeface="Garamond" pitchFamily="-65" charset="0"/>
              </a:rPr>
              <a:t>AD </a:t>
            </a:r>
            <a:r>
              <a:rPr lang="fr-CH" dirty="0" err="1">
                <a:latin typeface="Garamond" pitchFamily="-65" charset="0"/>
              </a:rPr>
              <a:t>target</a:t>
            </a:r>
            <a:r>
              <a:rPr lang="fr-CH" dirty="0">
                <a:latin typeface="Garamond" pitchFamily="-65" charset="0"/>
              </a:rPr>
              <a:t> HW test</a:t>
            </a:r>
          </a:p>
        </p:txBody>
      </p:sp>
      <p:sp>
        <p:nvSpPr>
          <p:cNvPr id="20" name="Rounded Rectangular Callout 19"/>
          <p:cNvSpPr/>
          <p:nvPr/>
        </p:nvSpPr>
        <p:spPr bwMode="auto">
          <a:xfrm>
            <a:off x="659163" y="3220616"/>
            <a:ext cx="1914099" cy="826713"/>
          </a:xfrm>
          <a:prstGeom prst="wedgeRoundRectCallout">
            <a:avLst>
              <a:gd name="adj1" fmla="val 84577"/>
              <a:gd name="adj2" fmla="val -97797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>
                <a:latin typeface="Garamond" pitchFamily="-65" charset="0"/>
              </a:rPr>
              <a:t>July 2020</a:t>
            </a:r>
          </a:p>
          <a:p>
            <a:r>
              <a:rPr lang="fr-CH" dirty="0">
                <a:latin typeface="Garamond" pitchFamily="-65" charset="0"/>
              </a:rPr>
              <a:t>Start of ELENA</a:t>
            </a:r>
          </a:p>
          <a:p>
            <a:r>
              <a:rPr lang="fr-CH" dirty="0" err="1">
                <a:latin typeface="Garamond" pitchFamily="-65" charset="0"/>
              </a:rPr>
              <a:t>TL’s</a:t>
            </a:r>
            <a:r>
              <a:rPr lang="fr-CH" dirty="0">
                <a:latin typeface="Garamond" pitchFamily="-65" charset="0"/>
              </a:rPr>
              <a:t> </a:t>
            </a:r>
            <a:r>
              <a:rPr lang="fr-CH" dirty="0" err="1">
                <a:latin typeface="Garamond" pitchFamily="-65" charset="0"/>
              </a:rPr>
              <a:t>commissioning</a:t>
            </a:r>
            <a:endParaRPr lang="fr-CH" dirty="0">
              <a:latin typeface="Garamond" pitchFamily="-65" charset="0"/>
            </a:endParaRPr>
          </a:p>
        </p:txBody>
      </p:sp>
      <p:sp>
        <p:nvSpPr>
          <p:cNvPr id="15" name="Rounded Rectangular Callout 14"/>
          <p:cNvSpPr/>
          <p:nvPr/>
        </p:nvSpPr>
        <p:spPr bwMode="auto">
          <a:xfrm>
            <a:off x="4568772" y="931883"/>
            <a:ext cx="2186731" cy="522569"/>
          </a:xfrm>
          <a:prstGeom prst="wedgeRoundRectCallout">
            <a:avLst>
              <a:gd name="adj1" fmla="val 59072"/>
              <a:gd name="adj2" fmla="val 94485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 err="1">
                <a:latin typeface="Garamond" pitchFamily="-65" charset="0"/>
              </a:rPr>
              <a:t>Mid</a:t>
            </a:r>
            <a:r>
              <a:rPr lang="fr-CH" dirty="0">
                <a:latin typeface="Garamond" pitchFamily="-65" charset="0"/>
              </a:rPr>
              <a:t> March 2021</a:t>
            </a:r>
          </a:p>
          <a:p>
            <a:r>
              <a:rPr lang="fr-CH" dirty="0">
                <a:latin typeface="Garamond" pitchFamily="-65" charset="0"/>
              </a:rPr>
              <a:t>PS </a:t>
            </a:r>
            <a:r>
              <a:rPr lang="fr-CH" dirty="0" err="1">
                <a:latin typeface="Garamond" pitchFamily="-65" charset="0"/>
              </a:rPr>
              <a:t>beam</a:t>
            </a:r>
            <a:r>
              <a:rPr lang="fr-CH" dirty="0">
                <a:latin typeface="Garamond" pitchFamily="-65" charset="0"/>
              </a:rPr>
              <a:t> on AD </a:t>
            </a:r>
            <a:r>
              <a:rPr lang="fr-CH" dirty="0" err="1">
                <a:latin typeface="Garamond" pitchFamily="-65" charset="0"/>
              </a:rPr>
              <a:t>target</a:t>
            </a:r>
            <a:endParaRPr lang="fr-CH" dirty="0">
              <a:latin typeface="Garamond" pitchFamily="-65" charset="0"/>
            </a:endParaRPr>
          </a:p>
        </p:txBody>
      </p:sp>
      <p:sp>
        <p:nvSpPr>
          <p:cNvPr id="21" name="Rounded Rectangular Callout 14">
            <a:extLst>
              <a:ext uri="{FF2B5EF4-FFF2-40B4-BE49-F238E27FC236}">
                <a16:creationId xmlns:a16="http://schemas.microsoft.com/office/drawing/2014/main" id="{2C55884E-F0DC-4584-B29A-E64ADF0CEDFA}"/>
              </a:ext>
            </a:extLst>
          </p:cNvPr>
          <p:cNvSpPr/>
          <p:nvPr/>
        </p:nvSpPr>
        <p:spPr bwMode="auto">
          <a:xfrm>
            <a:off x="7381130" y="931883"/>
            <a:ext cx="1609190" cy="522569"/>
          </a:xfrm>
          <a:prstGeom prst="wedgeRoundRectCallout">
            <a:avLst>
              <a:gd name="adj1" fmla="val -33495"/>
              <a:gd name="adj2" fmla="val 100367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 err="1">
                <a:latin typeface="Garamond" pitchFamily="-65" charset="0"/>
              </a:rPr>
              <a:t>Early</a:t>
            </a:r>
            <a:r>
              <a:rPr lang="fr-CH" dirty="0">
                <a:latin typeface="Garamond" pitchFamily="-65" charset="0"/>
              </a:rPr>
              <a:t> May 2021</a:t>
            </a:r>
          </a:p>
          <a:p>
            <a:r>
              <a:rPr lang="fr-CH" dirty="0">
                <a:latin typeface="Garamond" pitchFamily="-65" charset="0"/>
              </a:rPr>
              <a:t>Start of Physics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780937-8DFC-4B1C-A467-E5EDEDBEDF30}"/>
              </a:ext>
            </a:extLst>
          </p:cNvPr>
          <p:cNvSpPr/>
          <p:nvPr/>
        </p:nvSpPr>
        <p:spPr bwMode="auto">
          <a:xfrm>
            <a:off x="0" y="1320165"/>
            <a:ext cx="1070927" cy="1748051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445803" y="1971207"/>
            <a:ext cx="426720" cy="274320"/>
          </a:xfrm>
          <a:prstGeom prst="wedgeRectCallout">
            <a:avLst>
              <a:gd name="adj1" fmla="val 82738"/>
              <a:gd name="adj2" fmla="val 20833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PS</a:t>
            </a:r>
          </a:p>
        </p:txBody>
      </p:sp>
      <p:sp>
        <p:nvSpPr>
          <p:cNvPr id="8" name="Rectangular Callout 7"/>
          <p:cNvSpPr/>
          <p:nvPr/>
        </p:nvSpPr>
        <p:spPr bwMode="auto">
          <a:xfrm>
            <a:off x="445803" y="2479955"/>
            <a:ext cx="426720" cy="274320"/>
          </a:xfrm>
          <a:prstGeom prst="wedgeRectCallout">
            <a:avLst>
              <a:gd name="adj1" fmla="val 82738"/>
              <a:gd name="adj2" fmla="val 20833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AD</a:t>
            </a:r>
          </a:p>
        </p:txBody>
      </p:sp>
    </p:spTree>
    <p:extLst>
      <p:ext uri="{BB962C8B-B14F-4D97-AF65-F5344CB8AC3E}">
        <p14:creationId xmlns:p14="http://schemas.microsoft.com/office/powerpoint/2010/main" val="2197574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LS2 </a:t>
            </a:r>
            <a:r>
              <a:rPr lang="fr-CH" sz="4000" dirty="0" err="1"/>
              <a:t>simplified</a:t>
            </a:r>
            <a:r>
              <a:rPr lang="fr-CH" sz="4000" dirty="0"/>
              <a:t> </a:t>
            </a:r>
            <a:r>
              <a:rPr lang="fr-CH" sz="4000" dirty="0" err="1"/>
              <a:t>schedule</a:t>
            </a:r>
            <a:endParaRPr lang="fr-CH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749DA3-2DCA-48CD-8735-76987B7D5E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2" t="22223" r="27876" b="6063"/>
          <a:stretch/>
        </p:blipFill>
        <p:spPr>
          <a:xfrm>
            <a:off x="0" y="928689"/>
            <a:ext cx="9147919" cy="564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83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DFFA228F-77E1-4EB0-B797-71A7DB3677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87" t="12596" r="26235" b="24001"/>
          <a:stretch/>
        </p:blipFill>
        <p:spPr>
          <a:xfrm>
            <a:off x="2237110" y="2390325"/>
            <a:ext cx="4102218" cy="3310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AD-CONS program (1)</a:t>
            </a:r>
          </a:p>
        </p:txBody>
      </p:sp>
      <p:sp>
        <p:nvSpPr>
          <p:cNvPr id="6" name="Oval 5"/>
          <p:cNvSpPr/>
          <p:nvPr/>
        </p:nvSpPr>
        <p:spPr>
          <a:xfrm>
            <a:off x="2403692" y="3443296"/>
            <a:ext cx="276225" cy="289965"/>
          </a:xfrm>
          <a:prstGeom prst="ellipse">
            <a:avLst/>
          </a:prstGeom>
          <a:solidFill>
            <a:srgbClr val="66FF33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18641556">
            <a:off x="2905599" y="4930075"/>
            <a:ext cx="211941" cy="501928"/>
          </a:xfrm>
          <a:prstGeom prst="ellipse">
            <a:avLst/>
          </a:prstGeom>
          <a:solidFill>
            <a:srgbClr val="66FF33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6507561">
            <a:off x="4754171" y="2294532"/>
            <a:ext cx="276225" cy="838213"/>
          </a:xfrm>
          <a:prstGeom prst="ellipse">
            <a:avLst/>
          </a:prstGeom>
          <a:solidFill>
            <a:srgbClr val="66FF33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2319995">
            <a:off x="5377654" y="4980748"/>
            <a:ext cx="276225" cy="250944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29554">
            <a:off x="3188701" y="2523397"/>
            <a:ext cx="276225" cy="421165"/>
          </a:xfrm>
          <a:prstGeom prst="ellipse">
            <a:avLst/>
          </a:prstGeom>
          <a:solidFill>
            <a:srgbClr val="66FF33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5400000">
            <a:off x="4115206" y="2462837"/>
            <a:ext cx="276225" cy="421165"/>
          </a:xfrm>
          <a:prstGeom prst="ellipse">
            <a:avLst/>
          </a:prstGeom>
          <a:solidFill>
            <a:srgbClr val="66FF33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5400000">
            <a:off x="2712871" y="2412206"/>
            <a:ext cx="276225" cy="421165"/>
          </a:xfrm>
          <a:prstGeom prst="ellipse">
            <a:avLst/>
          </a:prstGeom>
          <a:solidFill>
            <a:srgbClr val="66FF33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ular Callout 12"/>
          <p:cNvSpPr/>
          <p:nvPr/>
        </p:nvSpPr>
        <p:spPr>
          <a:xfrm>
            <a:off x="5781022" y="5889286"/>
            <a:ext cx="874270" cy="657247"/>
          </a:xfrm>
          <a:prstGeom prst="wedgeRoundRectCallout">
            <a:avLst>
              <a:gd name="adj1" fmla="val -66208"/>
              <a:gd name="adj2" fmla="val -1503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1 (2 ?) </a:t>
            </a:r>
            <a:r>
              <a:rPr lang="fr-CH" sz="1400" dirty="0" err="1"/>
              <a:t>bending</a:t>
            </a:r>
            <a:endParaRPr lang="fr-CH" sz="1400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2474685" y="5963627"/>
            <a:ext cx="874270" cy="657247"/>
          </a:xfrm>
          <a:prstGeom prst="wedgeRoundRectCallout">
            <a:avLst>
              <a:gd name="adj1" fmla="val 3939"/>
              <a:gd name="adj2" fmla="val -1608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2 </a:t>
            </a:r>
            <a:r>
              <a:rPr lang="fr-CH" sz="1200" dirty="0" err="1"/>
              <a:t>bending</a:t>
            </a:r>
            <a:endParaRPr lang="fr-CH" sz="1200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1195681" y="2888645"/>
            <a:ext cx="874270" cy="657247"/>
          </a:xfrm>
          <a:prstGeom prst="wedgeRoundRectCallout">
            <a:avLst>
              <a:gd name="adj1" fmla="val 93233"/>
              <a:gd name="adj2" fmla="val 531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1 </a:t>
            </a:r>
            <a:r>
              <a:rPr lang="fr-CH" sz="1200" dirty="0" err="1"/>
              <a:t>bending</a:t>
            </a:r>
            <a:r>
              <a:rPr lang="fr-CH" sz="1200" dirty="0"/>
              <a:t> + 1 quad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1856072" y="1126983"/>
            <a:ext cx="1061170" cy="657247"/>
          </a:xfrm>
          <a:prstGeom prst="wedgeRoundRectCallout">
            <a:avLst>
              <a:gd name="adj1" fmla="val 39719"/>
              <a:gd name="adj2" fmla="val 1613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1 </a:t>
            </a:r>
            <a:r>
              <a:rPr lang="fr-CH" sz="1200" dirty="0" err="1"/>
              <a:t>Beam</a:t>
            </a:r>
            <a:r>
              <a:rPr lang="fr-CH" sz="1200" dirty="0"/>
              <a:t> stopper +  2 </a:t>
            </a:r>
            <a:r>
              <a:rPr lang="fr-CH" sz="1200" dirty="0" err="1"/>
              <a:t>slits</a:t>
            </a:r>
            <a:r>
              <a:rPr lang="fr-CH" sz="1200" dirty="0"/>
              <a:t> </a:t>
            </a:r>
            <a:r>
              <a:rPr lang="fr-CH" sz="1200" dirty="0" err="1"/>
              <a:t>removal</a:t>
            </a:r>
            <a:endParaRPr lang="fr-CH" sz="1200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3180812" y="829945"/>
            <a:ext cx="924601" cy="907183"/>
          </a:xfrm>
          <a:prstGeom prst="wedgeRoundRectCallout">
            <a:avLst>
              <a:gd name="adj1" fmla="val -31843"/>
              <a:gd name="adj2" fmla="val 1397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1 </a:t>
            </a:r>
            <a:r>
              <a:rPr lang="fr-CH" sz="1200" dirty="0" err="1"/>
              <a:t>bending</a:t>
            </a:r>
            <a:r>
              <a:rPr lang="fr-CH" sz="1200" dirty="0"/>
              <a:t> + 1 quad + 1 septum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4292776" y="1079880"/>
            <a:ext cx="874270" cy="657247"/>
          </a:xfrm>
          <a:prstGeom prst="wedgeRoundRectCallout">
            <a:avLst>
              <a:gd name="adj1" fmla="val -53029"/>
              <a:gd name="adj2" fmla="val 1752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RF C02 </a:t>
            </a:r>
            <a:r>
              <a:rPr lang="fr-CH" sz="1400" dirty="0" err="1"/>
              <a:t>cavity</a:t>
            </a:r>
            <a:r>
              <a:rPr lang="fr-CH" sz="1400" dirty="0"/>
              <a:t> swap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5729132" y="1126982"/>
            <a:ext cx="874270" cy="657247"/>
          </a:xfrm>
          <a:prstGeom prst="wedgeRoundRectCallout">
            <a:avLst>
              <a:gd name="adj1" fmla="val -130289"/>
              <a:gd name="adj2" fmla="val 1698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1 </a:t>
            </a:r>
            <a:r>
              <a:rPr lang="fr-CH" sz="1200" dirty="0" err="1"/>
              <a:t>bending</a:t>
            </a:r>
            <a:r>
              <a:rPr lang="fr-CH" sz="1200" dirty="0"/>
              <a:t> + 4 quads 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3742011" y="6122985"/>
            <a:ext cx="874270" cy="657247"/>
          </a:xfrm>
          <a:prstGeom prst="wedgeRoundRectCallout">
            <a:avLst>
              <a:gd name="adj1" fmla="val 3939"/>
              <a:gd name="adj2" fmla="val -1608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E-</a:t>
            </a:r>
            <a:r>
              <a:rPr lang="fr-CH" sz="1400" dirty="0" err="1"/>
              <a:t>cooler</a:t>
            </a:r>
            <a:r>
              <a:rPr lang="fr-CH" sz="1400" dirty="0"/>
              <a:t> collector swap</a:t>
            </a:r>
          </a:p>
        </p:txBody>
      </p:sp>
      <p:sp>
        <p:nvSpPr>
          <p:cNvPr id="21" name="Oval 20"/>
          <p:cNvSpPr/>
          <p:nvPr/>
        </p:nvSpPr>
        <p:spPr>
          <a:xfrm rot="5400000">
            <a:off x="4041033" y="5147385"/>
            <a:ext cx="276225" cy="421165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2" descr="76bdc314-6a26-4282-a595-e9f737b97c6f@eurprd0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05"/>
          <a:stretch/>
        </p:blipFill>
        <p:spPr bwMode="auto">
          <a:xfrm>
            <a:off x="70422" y="1540587"/>
            <a:ext cx="1742283" cy="113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013" y="4792263"/>
            <a:ext cx="1925085" cy="1443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267" y="1874826"/>
            <a:ext cx="2954733" cy="22160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21181" y="4993279"/>
            <a:ext cx="2837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fr-CH" sz="2000" dirty="0">
                <a:solidFill>
                  <a:schemeClr val="accent1">
                    <a:lumMod val="25000"/>
                  </a:schemeClr>
                </a:solidFill>
              </a:rPr>
              <a:t>3 </a:t>
            </a:r>
            <a:r>
              <a:rPr lang="fr-CH" sz="2000" dirty="0" err="1">
                <a:solidFill>
                  <a:schemeClr val="accent1">
                    <a:lumMod val="25000"/>
                  </a:schemeClr>
                </a:solidFill>
              </a:rPr>
              <a:t>weeks</a:t>
            </a:r>
            <a:r>
              <a:rPr lang="fr-CH" sz="20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1">
                    <a:lumMod val="25000"/>
                  </a:schemeClr>
                </a:solidFill>
              </a:rPr>
              <a:t>ahead</a:t>
            </a:r>
            <a:r>
              <a:rPr lang="fr-CH" sz="2000" dirty="0">
                <a:solidFill>
                  <a:schemeClr val="accent1">
                    <a:lumMod val="25000"/>
                  </a:schemeClr>
                </a:solidFill>
              </a:rPr>
              <a:t> of </a:t>
            </a:r>
            <a:r>
              <a:rPr lang="fr-CH" sz="2000" dirty="0" err="1">
                <a:solidFill>
                  <a:schemeClr val="accent1">
                    <a:lumMod val="25000"/>
                  </a:schemeClr>
                </a:solidFill>
              </a:rPr>
              <a:t>schedule</a:t>
            </a:r>
            <a:endParaRPr lang="fr-CH" sz="2000" dirty="0">
              <a:solidFill>
                <a:schemeClr val="accent1">
                  <a:lumMod val="25000"/>
                </a:schemeClr>
              </a:solidFill>
            </a:endParaRPr>
          </a:p>
          <a:p>
            <a:pPr algn="l"/>
            <a:r>
              <a:rPr lang="fr-CH" sz="1200" dirty="0" err="1">
                <a:solidFill>
                  <a:schemeClr val="accent1">
                    <a:lumMod val="25000"/>
                  </a:schemeClr>
                </a:solidFill>
              </a:rPr>
              <a:t>See</a:t>
            </a:r>
            <a:r>
              <a:rPr lang="fr-CH" sz="1200" dirty="0">
                <a:solidFill>
                  <a:schemeClr val="accent1">
                    <a:lumMod val="25000"/>
                  </a:schemeClr>
                </a:solidFill>
              </a:rPr>
              <a:t> https://indico.cern.ch/event/867869/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85F4B4-3F2F-4557-AAF1-4AA539C6C8C6}"/>
              </a:ext>
            </a:extLst>
          </p:cNvPr>
          <p:cNvSpPr/>
          <p:nvPr/>
        </p:nvSpPr>
        <p:spPr>
          <a:xfrm>
            <a:off x="2349500" y="3787365"/>
            <a:ext cx="276225" cy="628291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7CDBCF2-1089-45BE-A755-6BF8292B05AD}"/>
              </a:ext>
            </a:extLst>
          </p:cNvPr>
          <p:cNvSpPr/>
          <p:nvPr/>
        </p:nvSpPr>
        <p:spPr>
          <a:xfrm rot="2319995">
            <a:off x="5740727" y="4556028"/>
            <a:ext cx="276225" cy="250944"/>
          </a:xfrm>
          <a:prstGeom prst="ellipse">
            <a:avLst/>
          </a:prstGeom>
          <a:solidFill>
            <a:srgbClr val="66FF33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ular Callout 14">
            <a:extLst>
              <a:ext uri="{FF2B5EF4-FFF2-40B4-BE49-F238E27FC236}">
                <a16:creationId xmlns:a16="http://schemas.microsoft.com/office/drawing/2014/main" id="{8DF6B9F4-F7BC-414A-B8DE-803275040F47}"/>
              </a:ext>
            </a:extLst>
          </p:cNvPr>
          <p:cNvSpPr/>
          <p:nvPr/>
        </p:nvSpPr>
        <p:spPr>
          <a:xfrm>
            <a:off x="1260181" y="4157631"/>
            <a:ext cx="809769" cy="264524"/>
          </a:xfrm>
          <a:prstGeom prst="wedgeRoundRectCallout">
            <a:avLst>
              <a:gd name="adj1" fmla="val 83565"/>
              <a:gd name="adj2" fmla="val -611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3 quads</a:t>
            </a:r>
          </a:p>
        </p:txBody>
      </p:sp>
      <p:sp>
        <p:nvSpPr>
          <p:cNvPr id="41" name="Rounded Rectangular Callout 12">
            <a:extLst>
              <a:ext uri="{FF2B5EF4-FFF2-40B4-BE49-F238E27FC236}">
                <a16:creationId xmlns:a16="http://schemas.microsoft.com/office/drawing/2014/main" id="{A5CAEDAD-3E9C-4C0C-B6BF-865C5784A453}"/>
              </a:ext>
            </a:extLst>
          </p:cNvPr>
          <p:cNvSpPr/>
          <p:nvPr/>
        </p:nvSpPr>
        <p:spPr>
          <a:xfrm>
            <a:off x="6419572" y="4450390"/>
            <a:ext cx="957099" cy="247521"/>
          </a:xfrm>
          <a:prstGeom prst="wedgeRoundRectCallout">
            <a:avLst>
              <a:gd name="adj1" fmla="val -89321"/>
              <a:gd name="adj2" fmla="val 329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1 </a:t>
            </a:r>
            <a:r>
              <a:rPr lang="fr-CH" sz="1400" dirty="0" err="1"/>
              <a:t>bending</a:t>
            </a:r>
            <a:endParaRPr lang="fr-CH" sz="14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D3CD630-547E-4D42-A2FB-8EEC3701AB1D}"/>
              </a:ext>
            </a:extLst>
          </p:cNvPr>
          <p:cNvSpPr/>
          <p:nvPr/>
        </p:nvSpPr>
        <p:spPr bwMode="auto">
          <a:xfrm>
            <a:off x="3457815" y="3880437"/>
            <a:ext cx="356651" cy="104152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753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EF1F1-82F9-4A98-B268-FEC88CCDE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AD-CONS program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1A327-FAA9-47BD-AE22-1E42510C8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AD </a:t>
            </a:r>
            <a:r>
              <a:rPr lang="fr-CH" dirty="0" err="1"/>
              <a:t>target</a:t>
            </a:r>
            <a:r>
              <a:rPr lang="fr-CH" dirty="0"/>
              <a:t>: good </a:t>
            </a:r>
            <a:r>
              <a:rPr lang="fr-CH" dirty="0" err="1"/>
              <a:t>progress</a:t>
            </a:r>
            <a:endParaRPr lang="fr-CH" dirty="0"/>
          </a:p>
          <a:p>
            <a:r>
              <a:rPr lang="fr-CH" dirty="0"/>
              <a:t>Details: https://indico.cern.ch/event/867025/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7B1029-EFBF-4B09-ACF4-85C051974C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03BCEF-B1C4-4FC6-BA84-0BC7A2567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114" y="3011963"/>
            <a:ext cx="4849586" cy="2966806"/>
          </a:xfrm>
          <a:prstGeom prst="rect">
            <a:avLst/>
          </a:prstGeom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A2038C64-9AE7-42EE-9B25-78B249F904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72" t="10267" r="28684" b="9323"/>
          <a:stretch/>
        </p:blipFill>
        <p:spPr bwMode="auto">
          <a:xfrm>
            <a:off x="0" y="2772360"/>
            <a:ext cx="3733060" cy="320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8A1772B-5282-4A6D-BEE0-E0C6FD7F1689}"/>
              </a:ext>
            </a:extLst>
          </p:cNvPr>
          <p:cNvCxnSpPr/>
          <p:nvPr/>
        </p:nvCxnSpPr>
        <p:spPr>
          <a:xfrm flipV="1">
            <a:off x="195931" y="3598882"/>
            <a:ext cx="1163117" cy="432576"/>
          </a:xfrm>
          <a:prstGeom prst="straightConnector1">
            <a:avLst/>
          </a:prstGeom>
          <a:ln>
            <a:solidFill>
              <a:srgbClr val="FF33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34E9F74-5D97-42CC-96DA-B29A84AF6EC9}"/>
              </a:ext>
            </a:extLst>
          </p:cNvPr>
          <p:cNvSpPr txBox="1"/>
          <p:nvPr/>
        </p:nvSpPr>
        <p:spPr>
          <a:xfrm rot="20388391">
            <a:off x="-160182" y="3522016"/>
            <a:ext cx="885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BEAM FROM PS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5EB5A0-1A57-499C-9F4D-263F95792264}"/>
              </a:ext>
            </a:extLst>
          </p:cNvPr>
          <p:cNvSpPr txBox="1"/>
          <p:nvPr/>
        </p:nvSpPr>
        <p:spPr>
          <a:xfrm>
            <a:off x="6259034" y="6185647"/>
            <a:ext cx="204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Courtesy</a:t>
            </a:r>
            <a:r>
              <a:rPr lang="fr-CH" dirty="0"/>
              <a:t>: S. De Man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1156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E3D0C-74D2-4B8C-A5AB-6358B2987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AD-CONS program (3)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FF2E5-2BCE-46B6-9387-30E10C164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Horn </a:t>
            </a:r>
            <a:r>
              <a:rPr lang="fr-CH" dirty="0" err="1"/>
              <a:t>testbench</a:t>
            </a:r>
            <a:endParaRPr lang="fr-CH" dirty="0"/>
          </a:p>
          <a:p>
            <a:r>
              <a:rPr lang="fr-CH" dirty="0"/>
              <a:t>Instrumentation: new BPM</a:t>
            </a:r>
            <a:br>
              <a:rPr lang="fr-CH" dirty="0"/>
            </a:br>
            <a:r>
              <a:rPr lang="fr-CH" dirty="0"/>
              <a:t>+ BCCCA consolidation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5A2A12-1156-405D-9189-B46A2EFC16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C791F7-42B4-4088-A4B3-9A8D7CBFCB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535" y="1021714"/>
            <a:ext cx="3376304" cy="240965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EE9E228-F69A-4723-88D8-447361F628FA}"/>
              </a:ext>
            </a:extLst>
          </p:cNvPr>
          <p:cNvGrpSpPr/>
          <p:nvPr/>
        </p:nvGrpSpPr>
        <p:grpSpPr>
          <a:xfrm>
            <a:off x="576555" y="3231927"/>
            <a:ext cx="4920464" cy="2826142"/>
            <a:chOff x="4145342" y="914401"/>
            <a:chExt cx="7528102" cy="509451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041B97-556E-4AFB-8133-AD0E11CC0A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6" t="1079" r="15801" b="4091"/>
            <a:stretch/>
          </p:blipFill>
          <p:spPr>
            <a:xfrm>
              <a:off x="5201392" y="914401"/>
              <a:ext cx="6472052" cy="509451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1EC0E6E8-429C-416D-A9E4-C33D27FDF879}"/>
                </a:ext>
              </a:extLst>
            </p:cNvPr>
            <p:cNvCxnSpPr/>
            <p:nvPr/>
          </p:nvCxnSpPr>
          <p:spPr>
            <a:xfrm>
              <a:off x="6219825" y="2019300"/>
              <a:ext cx="1028700" cy="2219325"/>
            </a:xfrm>
            <a:prstGeom prst="straightConnector1">
              <a:avLst/>
            </a:prstGeom>
            <a:ln w="85725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418F351-09FC-40AA-8EE1-7A07DD5CDD92}"/>
                </a:ext>
              </a:extLst>
            </p:cNvPr>
            <p:cNvCxnSpPr/>
            <p:nvPr/>
          </p:nvCxnSpPr>
          <p:spPr>
            <a:xfrm flipV="1">
              <a:off x="4145342" y="2066925"/>
              <a:ext cx="1417258" cy="150816"/>
            </a:xfrm>
            <a:prstGeom prst="straightConnector1">
              <a:avLst/>
            </a:prstGeom>
            <a:ln w="730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EE07391-0F79-46C5-8A2D-133B8BEBCE33}"/>
                </a:ext>
              </a:extLst>
            </p:cNvPr>
            <p:cNvSpPr txBox="1"/>
            <p:nvPr/>
          </p:nvSpPr>
          <p:spPr>
            <a:xfrm rot="21305417">
              <a:off x="4159607" y="1622013"/>
              <a:ext cx="893193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p Beam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8AEF669-34C6-4FD9-9684-E0AA092308ED}"/>
                </a:ext>
              </a:extLst>
            </p:cNvPr>
            <p:cNvCxnSpPr/>
            <p:nvPr/>
          </p:nvCxnSpPr>
          <p:spPr>
            <a:xfrm flipV="1">
              <a:off x="6936167" y="1779133"/>
              <a:ext cx="1417258" cy="150816"/>
            </a:xfrm>
            <a:prstGeom prst="straightConnector1">
              <a:avLst/>
            </a:prstGeom>
            <a:ln w="730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78E9BCE4-726B-43AE-A3CC-88B93ECA455C}"/>
              </a:ext>
            </a:extLst>
          </p:cNvPr>
          <p:cNvSpPr/>
          <p:nvPr/>
        </p:nvSpPr>
        <p:spPr bwMode="auto">
          <a:xfrm>
            <a:off x="365706" y="3234944"/>
            <a:ext cx="5058142" cy="324269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DD0239-F581-4F9B-843F-86DF37D673A2}"/>
              </a:ext>
            </a:extLst>
          </p:cNvPr>
          <p:cNvCxnSpPr>
            <a:cxnSpLocks/>
          </p:cNvCxnSpPr>
          <p:nvPr/>
        </p:nvCxnSpPr>
        <p:spPr bwMode="auto">
          <a:xfrm flipV="1">
            <a:off x="3657600" y="1561384"/>
            <a:ext cx="1707192" cy="138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648BF2B-7AE1-4A09-9B2C-52DEE6951912}"/>
              </a:ext>
            </a:extLst>
          </p:cNvPr>
          <p:cNvCxnSpPr>
            <a:cxnSpLocks/>
          </p:cNvCxnSpPr>
          <p:nvPr/>
        </p:nvCxnSpPr>
        <p:spPr bwMode="auto">
          <a:xfrm>
            <a:off x="4994623" y="2306766"/>
            <a:ext cx="0" cy="8321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42518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518CE-A248-4594-8A93-69B55ACDB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AD-CONS program (4)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C1EBF-AE1D-4E96-8151-BAF10957F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CV : AD </a:t>
            </a:r>
            <a:r>
              <a:rPr lang="fr-CH" dirty="0" err="1"/>
              <a:t>target</a:t>
            </a:r>
            <a:r>
              <a:rPr lang="fr-CH" dirty="0"/>
              <a:t> </a:t>
            </a:r>
            <a:r>
              <a:rPr lang="fr-CH" dirty="0" err="1"/>
              <a:t>cooling</a:t>
            </a:r>
            <a:r>
              <a:rPr lang="fr-CH" dirty="0"/>
              <a:t> in 2020. AD hall ventilation upgrade: LS3 ?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154C14-D133-4666-BADD-37DD58E03C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E65BD7-49F6-4E5F-BD1E-3D9258CB900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097" y="3087313"/>
            <a:ext cx="3895805" cy="21894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5C29FD-87AF-4354-88C3-94598E2C5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298" y="2320424"/>
            <a:ext cx="3918057" cy="3988301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EFF063-6B37-47A8-B724-86B27A216AB6}"/>
              </a:ext>
            </a:extLst>
          </p:cNvPr>
          <p:cNvSpPr txBox="1"/>
          <p:nvPr/>
        </p:nvSpPr>
        <p:spPr>
          <a:xfrm>
            <a:off x="6181936" y="5423408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Bdg</a:t>
            </a:r>
            <a:r>
              <a:rPr lang="fr-CH" dirty="0"/>
              <a:t> 196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5965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D7202-EC87-4123-ACE3-D4C997DD9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AD-CONS program (5)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26723-7023-4CE3-9FF1-EE01152EE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6788"/>
            <a:ext cx="8229600" cy="5111750"/>
          </a:xfrm>
        </p:spPr>
        <p:txBody>
          <a:bodyPr/>
          <a:lstStyle/>
          <a:p>
            <a:r>
              <a:rPr lang="fr-CH" sz="2800" dirty="0"/>
              <a:t>HLRF CO2 </a:t>
            </a:r>
            <a:r>
              <a:rPr lang="fr-CH" sz="2800" dirty="0" err="1"/>
              <a:t>cavity</a:t>
            </a:r>
            <a:r>
              <a:rPr lang="fr-CH" sz="2800" dirty="0"/>
              <a:t> </a:t>
            </a:r>
            <a:r>
              <a:rPr lang="fr-CH" sz="2800" dirty="0" err="1"/>
              <a:t>replaced</a:t>
            </a:r>
            <a:r>
              <a:rPr lang="fr-CH" sz="2800" dirty="0"/>
              <a:t> by </a:t>
            </a:r>
            <a:r>
              <a:rPr lang="fr-CH" sz="2800" dirty="0" err="1"/>
              <a:t>Finemet</a:t>
            </a:r>
            <a:r>
              <a:rPr lang="fr-CH" sz="2800" dirty="0"/>
              <a:t>, </a:t>
            </a:r>
            <a:r>
              <a:rPr lang="fr-CH" sz="2800" dirty="0" err="1"/>
              <a:t>remains</a:t>
            </a:r>
            <a:r>
              <a:rPr lang="fr-CH" sz="2800" dirty="0"/>
              <a:t> to </a:t>
            </a:r>
            <a:r>
              <a:rPr lang="fr-CH" sz="2800" dirty="0" err="1"/>
              <a:t>be</a:t>
            </a:r>
            <a:r>
              <a:rPr lang="fr-CH" sz="2800" dirty="0"/>
              <a:t> </a:t>
            </a:r>
            <a:r>
              <a:rPr lang="fr-CH" sz="2800" dirty="0" err="1"/>
              <a:t>connected</a:t>
            </a:r>
            <a:r>
              <a:rPr lang="fr-CH" sz="2800" dirty="0"/>
              <a:t> (Vac + </a:t>
            </a:r>
            <a:r>
              <a:rPr lang="fr-CH" sz="2800" dirty="0" err="1"/>
              <a:t>cabling</a:t>
            </a:r>
            <a:r>
              <a:rPr lang="fr-CH" sz="2800" dirty="0"/>
              <a:t>: Jan –March 2020)</a:t>
            </a:r>
          </a:p>
          <a:p>
            <a:r>
              <a:rPr lang="fr-CH" sz="2800" dirty="0"/>
              <a:t>LLRF Radial </a:t>
            </a:r>
            <a:r>
              <a:rPr lang="fr-CH" sz="2800" dirty="0" err="1"/>
              <a:t>loop</a:t>
            </a:r>
            <a:r>
              <a:rPr lang="fr-CH" sz="2800" dirty="0"/>
              <a:t>, </a:t>
            </a:r>
            <a:r>
              <a:rPr lang="fr-CH" sz="2800" dirty="0" err="1"/>
              <a:t>Cavity</a:t>
            </a:r>
            <a:r>
              <a:rPr lang="fr-CH" sz="2800" dirty="0"/>
              <a:t> </a:t>
            </a:r>
            <a:r>
              <a:rPr lang="fr-CH" sz="2800" dirty="0" err="1"/>
              <a:t>servoloop</a:t>
            </a:r>
            <a:r>
              <a:rPr lang="fr-CH" sz="2800" dirty="0"/>
              <a:t>, gap </a:t>
            </a:r>
            <a:r>
              <a:rPr lang="fr-CH" sz="2800" dirty="0" err="1"/>
              <a:t>relay</a:t>
            </a:r>
            <a:r>
              <a:rPr lang="fr-CH" sz="2800" dirty="0"/>
              <a:t> control: </a:t>
            </a:r>
            <a:r>
              <a:rPr lang="fr-CH" sz="2800" dirty="0" err="1"/>
              <a:t>syst</a:t>
            </a:r>
            <a:r>
              <a:rPr lang="fr-CH" sz="2800" dirty="0"/>
              <a:t> production, </a:t>
            </a:r>
            <a:r>
              <a:rPr lang="fr-CH" sz="2800" dirty="0" err="1"/>
              <a:t>development</a:t>
            </a:r>
            <a:r>
              <a:rPr lang="fr-CH" sz="2800" dirty="0"/>
              <a:t> and </a:t>
            </a:r>
            <a:r>
              <a:rPr lang="fr-CH" sz="2800" dirty="0" err="1"/>
              <a:t>lab</a:t>
            </a:r>
            <a:r>
              <a:rPr lang="fr-CH" sz="2800" dirty="0"/>
              <a:t> tests till </a:t>
            </a:r>
            <a:r>
              <a:rPr lang="fr-CH" sz="2800" dirty="0" err="1"/>
              <a:t>Oct</a:t>
            </a:r>
            <a:r>
              <a:rPr lang="fr-CH" sz="2800" dirty="0"/>
              <a:t> 2020, </a:t>
            </a:r>
            <a:r>
              <a:rPr lang="fr-CH" sz="2800" dirty="0" err="1"/>
              <a:t>then</a:t>
            </a:r>
            <a:r>
              <a:rPr lang="fr-CH" sz="2800" dirty="0"/>
              <a:t> HW commissioning</a:t>
            </a:r>
          </a:p>
          <a:p>
            <a:r>
              <a:rPr lang="fr-CH" sz="2800" dirty="0"/>
              <a:t>Power </a:t>
            </a:r>
            <a:r>
              <a:rPr lang="fr-CH" sz="2800" dirty="0" err="1"/>
              <a:t>convertors</a:t>
            </a:r>
            <a:r>
              <a:rPr lang="fr-CH" sz="2800" dirty="0"/>
              <a:t>: Upgrade to </a:t>
            </a:r>
            <a:r>
              <a:rPr lang="fr-CH" sz="2800" dirty="0" err="1"/>
              <a:t>Megadiscap</a:t>
            </a:r>
            <a:r>
              <a:rPr lang="fr-CH" sz="2800" dirty="0"/>
              <a:t> and </a:t>
            </a:r>
            <a:r>
              <a:rPr lang="fr-CH" sz="2800" dirty="0" err="1"/>
              <a:t>Maxidiscap</a:t>
            </a:r>
            <a:r>
              <a:rPr lang="fr-CH" sz="2800" dirty="0"/>
              <a:t> </a:t>
            </a:r>
            <a:r>
              <a:rPr lang="fr-CH" sz="2800" dirty="0" err="1"/>
              <a:t>convertors</a:t>
            </a:r>
            <a:r>
              <a:rPr lang="fr-CH" sz="2800" dirty="0"/>
              <a:t> </a:t>
            </a:r>
            <a:r>
              <a:rPr lang="fr-CH" sz="2800" dirty="0" err="1"/>
              <a:t>planned</a:t>
            </a:r>
            <a:r>
              <a:rPr lang="fr-CH" sz="2800" dirty="0"/>
              <a:t> for Spring 2020</a:t>
            </a:r>
          </a:p>
          <a:p>
            <a:r>
              <a:rPr lang="fr-CH" sz="2800" dirty="0"/>
              <a:t>Vacuum upgrade </a:t>
            </a:r>
            <a:r>
              <a:rPr lang="fr-CH" sz="2800" dirty="0" err="1"/>
              <a:t>complete</a:t>
            </a:r>
            <a:r>
              <a:rPr lang="fr-CH" sz="2800" dirty="0"/>
              <a:t> (minor items </a:t>
            </a:r>
            <a:r>
              <a:rPr lang="fr-CH" sz="2800" dirty="0" err="1"/>
              <a:t>remaining</a:t>
            </a:r>
            <a:r>
              <a:rPr lang="fr-CH" sz="2800" dirty="0"/>
              <a:t> for LS2: ion </a:t>
            </a:r>
            <a:r>
              <a:rPr lang="fr-CH" sz="2800" dirty="0" err="1"/>
              <a:t>pumps</a:t>
            </a:r>
            <a:r>
              <a:rPr lang="fr-CH" sz="2800" dirty="0"/>
              <a:t>, </a:t>
            </a:r>
            <a:r>
              <a:rPr lang="fr-CH" sz="2800" dirty="0" err="1"/>
              <a:t>dammaged</a:t>
            </a:r>
            <a:r>
              <a:rPr lang="fr-CH" sz="2800" dirty="0"/>
              <a:t> alu </a:t>
            </a:r>
            <a:r>
              <a:rPr lang="fr-CH" sz="2800" dirty="0" err="1"/>
              <a:t>flanges</a:t>
            </a:r>
            <a:r>
              <a:rPr lang="fr-CH" sz="2800" dirty="0"/>
              <a:t>…)</a:t>
            </a:r>
          </a:p>
          <a:p>
            <a:r>
              <a:rPr lang="fr-CH" sz="2800" dirty="0"/>
              <a:t>Kickers: </a:t>
            </a:r>
            <a:r>
              <a:rPr lang="fr-CH" sz="2800" dirty="0" err="1"/>
              <a:t>repair</a:t>
            </a:r>
            <a:r>
              <a:rPr lang="fr-CH" sz="2800" dirty="0"/>
              <a:t> </a:t>
            </a:r>
            <a:r>
              <a:rPr lang="fr-CH" sz="2800" dirty="0" err="1"/>
              <a:t>feedthroughs</a:t>
            </a:r>
            <a:r>
              <a:rPr lang="fr-CH" sz="2800" dirty="0"/>
              <a:t> (</a:t>
            </a:r>
            <a:r>
              <a:rPr lang="fr-CH" sz="2800" dirty="0" err="1"/>
              <a:t>done</a:t>
            </a:r>
            <a:r>
              <a:rPr lang="fr-CH" sz="2800" dirty="0"/>
              <a:t>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D660D5-4264-488C-844D-81CB5E970FE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  <p:extLst>
      <p:ext uri="{BB962C8B-B14F-4D97-AF65-F5344CB8AC3E}">
        <p14:creationId xmlns:p14="http://schemas.microsoft.com/office/powerpoint/2010/main" val="898811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D148-6356-4D49-A835-951B2D45E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AD-CONS program (6)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2E960-3972-4E55-B42D-66A4E61BD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Cryogenic</a:t>
            </a:r>
            <a:r>
              <a:rPr lang="fr-CH" dirty="0"/>
              <a:t> distribution in AD hall:</a:t>
            </a:r>
          </a:p>
          <a:p>
            <a:pPr marL="0" indent="0">
              <a:buNone/>
            </a:pPr>
            <a:r>
              <a:rPr lang="fr-CH" dirty="0"/>
              <a:t>-Pre-</a:t>
            </a:r>
            <a:r>
              <a:rPr lang="fr-CH" dirty="0" err="1"/>
              <a:t>study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 in </a:t>
            </a:r>
            <a:br>
              <a:rPr lang="fr-CH" dirty="0"/>
            </a:br>
            <a:r>
              <a:rPr lang="fr-CH" dirty="0"/>
              <a:t>2018</a:t>
            </a:r>
          </a:p>
          <a:p>
            <a:pPr marL="0" indent="0">
              <a:buNone/>
            </a:pPr>
            <a:r>
              <a:rPr lang="fr-CH" dirty="0"/>
              <a:t>-Installation </a:t>
            </a:r>
            <a:r>
              <a:rPr lang="fr-CH" dirty="0" err="1"/>
              <a:t>planned</a:t>
            </a:r>
            <a:br>
              <a:rPr lang="fr-CH" dirty="0"/>
            </a:br>
            <a:r>
              <a:rPr lang="fr-CH" dirty="0"/>
              <a:t> for 2021</a:t>
            </a:r>
          </a:p>
          <a:p>
            <a:pPr marL="0" indent="0">
              <a:buNone/>
            </a:pPr>
            <a:r>
              <a:rPr lang="fr-CH" dirty="0"/>
              <a:t>-</a:t>
            </a:r>
            <a:r>
              <a:rPr lang="fr-CH" dirty="0" err="1"/>
              <a:t>Financially</a:t>
            </a:r>
            <a:r>
              <a:rPr lang="fr-CH" dirty="0"/>
              <a:t> not</a:t>
            </a:r>
            <a:br>
              <a:rPr lang="fr-CH" dirty="0"/>
            </a:br>
            <a:r>
              <a:rPr lang="fr-CH" dirty="0" err="1"/>
              <a:t>approved</a:t>
            </a:r>
            <a:r>
              <a:rPr lang="fr-CH" dirty="0"/>
              <a:t> </a:t>
            </a:r>
            <a:r>
              <a:rPr lang="fr-CH" dirty="0" err="1"/>
              <a:t>yet</a:t>
            </a:r>
            <a:r>
              <a:rPr lang="fr-CH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EA67B-C77D-45F9-8472-B7F333ED7E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8EDDC056-C931-4572-BC98-BEA04EF46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3064" y="2143382"/>
            <a:ext cx="5290936" cy="442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9961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150189</TotalTime>
  <Words>514</Words>
  <Application>Microsoft Office PowerPoint</Application>
  <PresentationFormat>On-screen Show (4:3)</PresentationFormat>
  <Paragraphs>80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Garamond</vt:lpstr>
      <vt:lpstr>Helvetica</vt:lpstr>
      <vt:lpstr>Times New Roman</vt:lpstr>
      <vt:lpstr>Wingdings</vt:lpstr>
      <vt:lpstr>1_Pixel</vt:lpstr>
      <vt:lpstr>AD-CONS / ELENA Projects  </vt:lpstr>
      <vt:lpstr>PS / AD target / AD ring / ELENA ring / TLs coordination</vt:lpstr>
      <vt:lpstr>LS2 simplified schedule</vt:lpstr>
      <vt:lpstr>LS2 AD-CONS program (1)</vt:lpstr>
      <vt:lpstr>LS2 AD-CONS program (2)</vt:lpstr>
      <vt:lpstr>LS2 AD-CONS program (3)</vt:lpstr>
      <vt:lpstr>LS2 AD-CONS program (4)</vt:lpstr>
      <vt:lpstr>LS2 AD-CONS program (5)</vt:lpstr>
      <vt:lpstr>LS2 AD-CONS program (6)</vt:lpstr>
      <vt:lpstr>LS2 AD-CONS program (7)</vt:lpstr>
      <vt:lpstr>Conclusions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3050</cp:revision>
  <cp:lastPrinted>2018-02-09T07:23:44Z</cp:lastPrinted>
  <dcterms:created xsi:type="dcterms:W3CDTF">2009-08-04T11:38:51Z</dcterms:created>
  <dcterms:modified xsi:type="dcterms:W3CDTF">2019-12-10T09:10:15Z</dcterms:modified>
</cp:coreProperties>
</file>