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3" r:id="rId2"/>
    <p:sldId id="521" r:id="rId3"/>
    <p:sldId id="523" r:id="rId4"/>
    <p:sldId id="524" r:id="rId5"/>
    <p:sldId id="525" r:id="rId6"/>
    <p:sldId id="526" r:id="rId7"/>
    <p:sldId id="459" r:id="rId8"/>
  </p:sldIdLst>
  <p:sldSz cx="12192000" cy="6858000"/>
  <p:notesSz cx="7102475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6214"/>
    <a:srgbClr val="80CE82"/>
    <a:srgbClr val="19A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360" y="13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smtClean="0"/>
              <a:t>Current Time Budget</a:t>
            </a:r>
            <a:endParaRPr lang="en-US" sz="1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 Budget Double Trap </c:v>
                </c:pt>
              </c:strCache>
            </c:strRef>
          </c:tx>
          <c:explosion val="1"/>
          <c:dPt>
            <c:idx val="0"/>
            <c:bubble3D val="0"/>
            <c:explosion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4F2-4819-B84C-217F59EF20E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4F2-4819-B84C-217F59EF20E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4F2-4819-B84C-217F59EF20E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4F2-4819-B84C-217F59EF20E3}"/>
              </c:ext>
            </c:extLst>
          </c:dPt>
          <c:cat>
            <c:strRef>
              <c:f>Sheet1!$A$2:$A$5</c:f>
              <c:strCache>
                <c:ptCount val="4"/>
                <c:pt idx="0">
                  <c:v>Cooling</c:v>
                </c:pt>
                <c:pt idx="1">
                  <c:v>Maintenance</c:v>
                </c:pt>
                <c:pt idx="2">
                  <c:v>Measurement</c:v>
                </c:pt>
                <c:pt idx="3">
                  <c:v>Shuttling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5</c:v>
                </c:pt>
                <c:pt idx="2">
                  <c:v>10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4F2-4819-B84C-217F59EF20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smtClean="0"/>
              <a:t>Laser Time Budget</a:t>
            </a:r>
            <a:endParaRPr lang="en-US" sz="1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Time Budget Double Trap </c:v>
                </c:pt>
              </c:strCache>
            </c:strRef>
          </c:tx>
          <c:explosion val="1"/>
          <c:dPt>
            <c:idx val="0"/>
            <c:bubble3D val="0"/>
            <c:explosion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BDD-4182-A962-BC4153993A2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BDD-4182-A962-BC4153993A2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BDD-4182-A962-BC4153993A2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BDD-4182-A962-BC4153993A28}"/>
              </c:ext>
            </c:extLst>
          </c:dPt>
          <c:cat>
            <c:strRef>
              <c:f>Sheet1!$A$2:$A$5</c:f>
              <c:strCache>
                <c:ptCount val="4"/>
                <c:pt idx="0">
                  <c:v>Cooling</c:v>
                </c:pt>
                <c:pt idx="1">
                  <c:v>Maintenance</c:v>
                </c:pt>
                <c:pt idx="2">
                  <c:v>Measurement</c:v>
                </c:pt>
                <c:pt idx="3">
                  <c:v>Shuttling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85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BDD-4182-A962-BC4153993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524" cy="513665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330" y="0"/>
            <a:ext cx="3077524" cy="513665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BD4B521B-5F5E-4E87-BDAA-63DC9E2AE4D4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948"/>
            <a:ext cx="3077524" cy="513665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330" y="9720948"/>
            <a:ext cx="3077524" cy="513665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0FEEA53A-EE9D-49AF-81E2-A71D728E6B6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984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40" cy="513509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1" y="0"/>
            <a:ext cx="3077740" cy="513509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697DC4EA-AF9D-44D9-BF92-EBA3190D092C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7938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8" tIns="47389" rIns="94778" bIns="47389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9"/>
            <a:ext cx="5681980" cy="4029879"/>
          </a:xfrm>
          <a:prstGeom prst="rect">
            <a:avLst/>
          </a:prstGeom>
        </p:spPr>
        <p:txBody>
          <a:bodyPr vert="horz" lIns="94778" tIns="47389" rIns="94778" bIns="473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7740" cy="513508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1" y="9721108"/>
            <a:ext cx="3077740" cy="513508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CE15BABA-DA57-4666-A8E9-C8AF0124054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636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1D0B2-38ED-43BB-B2F8-28A3BF56359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112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829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998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330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75321"/>
            <a:ext cx="10352315" cy="6145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131934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5" y="145211"/>
            <a:ext cx="1047617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44" y="900900"/>
            <a:ext cx="45719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ulmer\AppData\Local\Microsoft\Windows\Temporary Internet Files\Content.Outlook\DI0AC1Z7\BASELOGO (9)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88" y="157312"/>
            <a:ext cx="1209814" cy="75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59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340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064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882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3023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620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665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451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DFF01-10EC-408E-A801-C7F971D17B23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39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2.emf"/><Relationship Id="rId4" Type="http://schemas.openxmlformats.org/officeDocument/2006/relationships/image" Target="../media/image6.gif"/><Relationship Id="rId9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4.png"/><Relationship Id="rId7" Type="http://schemas.openxmlformats.org/officeDocument/2006/relationships/chart" Target="../charts/chart2.xml"/><Relationship Id="rId12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11" Type="http://schemas.openxmlformats.org/officeDocument/2006/relationships/image" Target="../media/image28.png"/><Relationship Id="rId5" Type="http://schemas.openxmlformats.org/officeDocument/2006/relationships/image" Target="../media/image22.wmf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jpg"/><Relationship Id="rId9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13" Type="http://schemas.openxmlformats.org/officeDocument/2006/relationships/image" Target="../media/image56.png"/><Relationship Id="rId18" Type="http://schemas.openxmlformats.org/officeDocument/2006/relationships/image" Target="../media/image58.png"/><Relationship Id="rId3" Type="http://schemas.openxmlformats.org/officeDocument/2006/relationships/image" Target="../media/image39.jpg"/><Relationship Id="rId21" Type="http://schemas.openxmlformats.org/officeDocument/2006/relationships/image" Target="../media/image60.png"/><Relationship Id="rId7" Type="http://schemas.openxmlformats.org/officeDocument/2006/relationships/image" Target="../media/image6.gif"/><Relationship Id="rId12" Type="http://schemas.openxmlformats.org/officeDocument/2006/relationships/image" Target="../media/image55.jpeg"/><Relationship Id="rId17" Type="http://schemas.openxmlformats.org/officeDocument/2006/relationships/image" Target="../media/image57.jpeg"/><Relationship Id="rId25" Type="http://schemas.openxmlformats.org/officeDocument/2006/relationships/image" Target="../media/image6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emf"/><Relationship Id="rId20" Type="http://schemas.openxmlformats.org/officeDocument/2006/relationships/image" Target="../media/image5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11" Type="http://schemas.openxmlformats.org/officeDocument/2006/relationships/image" Target="../media/image54.png"/><Relationship Id="rId24" Type="http://schemas.openxmlformats.org/officeDocument/2006/relationships/image" Target="../media/image63.jpeg"/><Relationship Id="rId5" Type="http://schemas.openxmlformats.org/officeDocument/2006/relationships/image" Target="../media/image34.jpeg"/><Relationship Id="rId15" Type="http://schemas.openxmlformats.org/officeDocument/2006/relationships/image" Target="../media/image48.PNG"/><Relationship Id="rId23" Type="http://schemas.openxmlformats.org/officeDocument/2006/relationships/image" Target="../media/image62.jpeg"/><Relationship Id="rId10" Type="http://schemas.openxmlformats.org/officeDocument/2006/relationships/image" Target="../media/image53.png"/><Relationship Id="rId19" Type="http://schemas.openxmlformats.org/officeDocument/2006/relationships/image" Target="../media/image35.jpeg"/><Relationship Id="rId4" Type="http://schemas.openxmlformats.org/officeDocument/2006/relationships/image" Target="../media/image49.jpeg"/><Relationship Id="rId9" Type="http://schemas.openxmlformats.org/officeDocument/2006/relationships/image" Target="../media/image52.png"/><Relationship Id="rId14" Type="http://schemas.openxmlformats.org/officeDocument/2006/relationships/image" Target="../media/image47.png"/><Relationship Id="rId22" Type="http://schemas.openxmlformats.org/officeDocument/2006/relationships/image" Target="../media/image6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qbic.riken.jp/freyiru/2012-PhD-IPA-ETH-RIKEN_files/image0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754" y="3229498"/>
            <a:ext cx="1875448" cy="74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upload.wikimedia.org/wikipedia/en/thumb/c/c9/Max-Planck-Gesellschaft.svg/300px-Max-Planck-Gesellschaft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266" y="3612704"/>
            <a:ext cx="1328015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://upload.wikimedia.org/wikipedia/de/archive/a/ab/20100121225806!Altes_Logo_der_Johannes-Gutenberg-Universit%C3%A4t_Main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527" y="5044627"/>
            <a:ext cx="2356231" cy="15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://www-w2k.gsi.de/dvg-tagung-2006/GSI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855" y="5620691"/>
            <a:ext cx="1213867" cy="38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94" y="5122652"/>
            <a:ext cx="965200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 descr="http://www.biostat.uni-hannover.de/fileadmin/institut/images/luh_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184" y="5662906"/>
            <a:ext cx="1256007" cy="36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eg;base64,/9j/4AAQSkZJRgABAQAAAQABAAD/2wCEAAkGBw8PDxUSEBQWFREUERwPDxUXERoSFRQXFRciFhcYGBQZHiggGB0lGxgXLTUmJSksLi4uFx8zODMsNygtLisBCgoKDg0OGxAQGzcmICY3LiwxODArNSwsNywsLSwtLCwvLCwsLCwsNy0sLCwsLCwsLCwsLCwsLCwsLDQsLCwsLP/AABEIAJwA8AMBEQACEQEDEQH/xAAbAAEBAAIDAQAAAAAAAAAAAAAABwMFAgQGAf/EAEQQAAECAgMLCgIIBgMBAAAAAAABAgMEBQYREhYhMTRRUnORktEiM0FTYXFysbLBMtITFBVCYoGhogcjgpPC8DVD4ST/xAAbAQEAAQUBAAAAAAAAAAAAAAAABgECAwQFB//EADURAAEDAQUFBwUBAQEAAwEAAAABAgMEBREzUXESFTFSkRQhNEGBsdETMmGh8CJCwSM18Qb/2gAMAwEAAhEDEQA/ALiAAAAAAAaOumQxPy80Nygx2nNtbwriWXa512kkuQhO0ou1zrtFyDaUXa512i5BtKLtc67Rcg2lF2uddouQbSi7XOu0XINpRdrnXaLkG0ou1zrtFyDaUXa512i5BtKLtc67Rcg2lF2uddouQbSi7XOu0XINpRdrnXaLkG0ou1zrtFyDaUXa512i5BtKLtc67Rcg2lF2uddouQbSlQqMv/ws8TvUpHLQx19CZ2N4Rvr7m/NI6oAAAAAAAAAAAAAABo665DE/L1IblBjtOba3hHEqJKQcAAAAAAAAAAAAAAAAAAAAAAAAqNRchZ4nepSOWjjr6E1sbwjfX3PQGidUAAAAAAAAAAAAAAA1tYpB8xLPhMsRzrLLcWBbTYpZUikRympXQOngWNvFTxV4k1pQ9q8Dr70iyUjm4ajNBeJNaUPavAb0iyUbhqM0F4k1pQ9q8BvSLJRuGozQXiTWlD2rwG9IslG4ajNBeJNaUPavAb0iyUbhqM0F4k1pQ9q8BvSLJRuGozQ61I1QmIEJ0V7mXLUtWxVt8i+K0I5Ho1EXvMU9jzQxrI5UuQ88b5yAAADfy9UJyIxr2oy5c1HJy+hcJoutCFqq1fY6rLHqXtRyXXL+TJeVO5mb5bvKD89C7clVknUXlTuZm+N5QfnoNyVWSdReVO5mb43lB+eg3JVZJ1F5U7mZvjeUH56DclVknUXlTuZm+N5QfnoNyVWSdReVO5mb43lB+eg3JVZJ1PcVXkIkvKthxLLpFVVsW1MK24zj1crZZVc3gSWzqd8FOkb+Pf7m2NY3gAAAAAAASt1bJ5FX+b06KcCSJQQcpCVteqRfu/R8vtnut/anAr2CDlKb3q+b9C+2e639qcB2CDlG96vm/Qvtnut/anAdgg5Rver5v0L7Z7rf2pwHYIOUb3q+b9C+2e639qcB2CDlG96vm/Qvtnut/anAdgg5Rver5v0codb55F5xF72IUWz4F8i5LZqk/wCv0baQr89MEeGip0uYti7q4F2mrJZTf+HdTeht9yd0rb9D19F0tAmW2wnoudMTk70OXNBJEtz0O9T1cVQl8a3+53jCbIANRW3IY3g9zaosdpoWn4V+hJSTkEAABUslC5NC1TfIic+K7VT0GkwGaIeBmq4zrYjmo5tiPVqchMSLYdtlnwK1Fu/ZF5LZqWvVEVOhjv0ndJu4hdu6DL9lm+6rNOgv0ndJu4g3dBl+xvuqzToL9J3SbuIN3QZfsb7qs06C/Sd0m7iDd0GX7G+6rNOgv0ndJu4g3dBl+xvuqzToL9J3SbuIN3QZfsb7qs06C/Sd0m7iDd0GX7G+6rNOhyZXadTGrF/oKLZsH56lUtyqTLobWQr9hsjwsGkxf8V4mtJZXI7qb0Nv990renweto6kYMw26hPRydOdO9Og5ksL4lueh3YKmKdu1Gt52zEZwARCJjXvJgnA83dxOJUtAAAAAAAAAABkl474bkexytcmFFRbFQtc1HJc5O4vZI6NyOatylFqrWpJmyFGsbG+6vQ/gvYcGsoVi/2zh7Ets21Un/8Ajk7ne56g5x2jUVtyGN4Pc2qLHaaNp+FfoSUk5AwAAVLJQuTQtU3yInPiu1U9BpMBmiEinudiax3qUlMf2JoQKbEdqpgLzEAAAAAAAAAAAAZ5KciQHo+E5WuTpTyXOhZJG2Ruy5O4ywzPhej2LcpT6s0+ycZh5MVvxt/yTsI7V0iwO/Ck0s+0G1TMnJx+TdmmdEiETGveTBOB5u7icSpaADbwaszj2o5sJVa5Ec1bUwouFOk1XVsLVuVx0G2XVOajkbxOd6k91S7ycS3t0HMXbpq+QXqT3VLvJxHboOYbpq+Q+OqtPJ/0rtTiVSug5ii2TVp/x7GrmZaJCdcxGua7M5FTzNlj2vS9q3mlJE+Nbnpcv5MRcYwAfWuVFtTAqYUVMCoUVLyqKqLehUqo059bg2P51liP/EnQ4jlbTfRf3cFJtZdd2mO533Jx+TPW3IY3g9yyix2mS0/Cv0JKScggAAKlkoXJoWqb5ETnxXaqeg0mAzRCRT3OxNY7zJTH9iaECmxHaqYC8xAA7cKi5h7Uc2FEc1cKKjFVF7lsMSzxtW5XJ1NhtLO5L2sVU0U5/Y011EX+27gU7RFzJ1K9jqOReij7Gmuoi/23cB2iLmTqOx1HIvRR9jTXURf7buA7RFzJ1HY6jkXooWh5rqIv9t3Adoi5k6jsdRyL0U6SpYti48SmY11S4+AoADtUbPPl4rYrPiauLoVOlF7zHLE2VitcZ6ed0EiSN8iwSUy2NDbEZ8Lmo5PzIrIxWOVq+RP4pWysR7eCkXiY17yWpwPO3cTiVLQCpZKFyaDqm+lCJz4rtVPQqXBZonsd0xGcAAA689JQo7FZFajmrnTF2ovQXxyOjW9q3GKaGOZuy9L0JlWir7pN6KnKhOXkO6UXRXtJFSVaTtuXihDbRs91K69O9q8Pg0ZuHMABs6uUkstMsf8AdVbiJ4Vx7Mf5GtVQ/ViVvn5G7Z9T2edH+XBdCjVtyGN4Pc4NFjtJdafhX6EmJOQQAAFSyULk0LVN8iJz4rtVPQaTAZohIp7nYmsd6iUx/YmhApsR2qmAvMQAK3VXIoOr9yL1mO7UntneFj0NsaxugAAAA01YKvQpti4EbFROQ9E/R2dDbpqt8K5pkc+us+Oqbk7yX5JXMwHQnuY9LHNW5cnahJGORzUcnBSEyRujerHcUMZcYwAUT+HM2r4D4a/9b7U7n/8AqKcK1I7pEdn/AOEtsGbahcxfJfcnsTGvedxOBFHcTiVLQCpZKFyaDqm+lCJz4rtVPQqXBZonsd0xGcAAAAHTpeQbMQHwnfebyex3Qu0ywSrFIjkNeqgSeJ0a+fuRtyKi2LjTApKzz5UuW5T4VKAApM7MfS0PdLjWCiL3pg9iPxs2Ky78kxlk+pZu0uRNiQEOAABUslC5NC1TfIic+K7VT0GkwGaISKe52JrHeolMf2JoQKbEdqpgLzEACt1VyKDq/ci9Zju1J7Z3hY9DbGsboAAAAABNv4hy6Nmkcn34aOXvRVT2O/Zj1WJUyUiFuxo2oRyeaHlzpHEAB7X+GnxR/Czzcci1uDfX/wAJH/8Az33Sen/p4x+Ne86ycCPO4nEqWgFSyULk0HVN9KETnxXaqehUuCzRPY7piM4AAAAABF6S5+JZ1rvUpLYvsboh53UYrtV9zrGQwgA9/C/4RdWvqOGvjvUlbf8A6v0PAHcIoAACpZKFyaFqm+RE58V2qnoNJgM0QkU9zr9Y71Epj+xNCBTYjtVMBeYgAVuquRQdX7kXrMd2pPbO8LHobY1jdAAAAAAJXXOkGx5t1ytrWJ9Gi57Mf6kkoIljhS/iveQm16hJqhdngncaI3TlgAo38PJJWS7oi44jsHhbgT9VU4FpybUiNTyJfYUGxCr1/wCvZCdxMa953k4ESdxOJUtAKllobJoOqb6UInPiu1U9CpcFmiex3DEZwAAAAdKmJ9stAfFd91vJ7XLiTaZYIllkRqGvVTpBE6RfL3I4qqq2rjXCpKzz5VvW9T4VKAApM7L/AEVD3C40gJb3rh9yPxv26y/8kxlj+nZuz+CbEgIcAACpZKFyaFqm+RE58V2qnoNJgM0QkU9zr9Y71KSmP7E0IFNiO1UwF5iABSKvVglIUpCY+KiOayxyWLgW04FVSTPlc5G9xMaG0KdlOxrn3KiGxvokeubsXga/Yp+U2t50vOgvokeubsXgOxT8o3nS86C+iR65uxeA7FPyjedLzofHVpkUTnk2LwK9hn5QtqUqJftnmaw10+kasOWRWouB0RcCqn4U6O86FNZ2yu1J0ONXW1torIO78/B406xHQAbKgaIfNxkY3A1MMR2inE16mobCzaX0Nyio3VUmynDzUrcvBbDYjGpY1qXLU7EIw5yuVVUnjGIxqNbwQij8a95Lk4HnLuJxKloBUstDZNB1TfShE58V2qnoVNgs0T2O4YjOAAAdWkKQgy7LuK5Gp0Z17kxqZIonyLc1LzDPURwt2pFuJlWasD516YLmE34G24/xL2+RIaSkSBv5UhtoWg6qdk1OCf8AppTcOaADZ1co1ZmZYz7qLdxPCmPbi/M16qb6USu8/I3bPpu0Tozy4roUatuQxvB7nAosdpLrT8K/QkxJyCAAAqWShcmhapvkROfFdqp6DSYDNEJFPc7E1jvUpKY/sTQgU2I7VTAXmIAAAAAAAAAAAA3lBVZjzVjrLiFpqmPwp0mnUVscPdxXI6dHZc1T38G5/BSaLo2FKw0ZCSxOlely51Uj80z5XbTiX01NHTs2GIdwxGwRCJjXvJgnA83dxOJUtABtYVY5xjUa2M5GtS5aliYETAnQazqOFy3q0322lVNRER/cmnwc76J7rnbG8C3sUHKV3rV8/t8C+ie652xvAdig5RvWr5/b4PjqzTypzztiJ7FUooOULalWv/a/r4NZHjPiOunuVzulVW1dqmw1qNS5ENJ73PW9y3qYy4sAB9Y1XKiIlqqtiImFVVSiqiJepVEVVuQqdUqD+qQrXc6+xX9mZqEcran6z+7ghNrMoeyx/wCvuXj8GatuQxvB7llFjtMtp+FfoSUk5AwAAVLJQuTQtU3yInPiu1U9BpMBmiEinudiax3qUlMf2JoQKbEdqpgLzEAAAAAAAAAAAAbSiKemJVf5brWdLHYW7Oj8jWnpY5k/0nfmb1LaE1Ov+V7sl4FHoCn4U43k8mInxsVcKdqZ0ODU0r4F7+GZLqKvjqm93cvmhtjVN4iETGveTBOB5u7icSpaAAAAAAAAAADNJykSM9GQ2q5y4kT/AHAWPkaxNpy3IZYoXyu2GJepR6r1XbK/zIljoy4szO7OvacGrrlm/wAt7m+5LrOsttP/ALf3u9j0hzzrmorbkMbwe5tUWO00bT8K/QkpJyBgAAqWShcmhapvkROfFdqp6DSYDNEJFPc7E1jvUpKY/sTQgU2I7VTAXmIAHuaFqfLx5eHFc56Oe26WxUs8jjVFoSRyK1ETuJNSWNDLC17lW9U/vI7t4crpxNqcDDvSXJDZ3DT5r/egvDldOJtTgN6S5INw0+a/3oLw5XTibU4DekuSDcNPmv8AegvDldOJtTgN6S5IU3DT5r+vg1VK1FiMRXS77uz7jksd+S4l/Q2obUa5bpEuNKpsF7U2onX/AIXj/dDx72q1VRUVFRbFRUsVF7UOoioqXoR9UVFuU+FShmlJp8F6PhrY5q2opY9jXt2XcDLFK6J6PYtyoVmgKWbNwUiJgd8MRui7gRmpgWF+yvoTqiq21MSPTj56kiiY17yUJwIE7icSpaADewKpTj2Ne1rblzUc3lpiVLUNJ1fC1VRVOoyyKl7UcicfyZLzZ7RbvoU3jBn+i7ctVknUXmz2i3fQbxgz/Q3LVZJ1F5s9ot30G8YM/wBDctVknU+tqXOqvwtT+tCi2jBn+iqWJVL5J1NtR9QcNseJg0WJ/kvA1ZbV8mN6m9BYHffK70T5PX0fR0GXbcwmI1OnOvevScuWZ8i3vW878FPHA3ZjS47RjMwANRW3IY3g9zaosdpo2n4V+hJSTkDAABUslC5NC1TfIic+K7VT0GkwGaISKe52JrHeZKY/sTQgU2I7VTAXmIAFbqrkUHV+5F6zHdqT2zvCx6G2NY3QAAAAADxlf6GRzPrLEsc3BF/Ei4l709zrWbUKjvpLw8iP23RI5v128U46HgTtkVAB6SolILCmkYvwxUuF70wtXz2nPtGLbi2vNDsWLUfTqNjyd3fB51+Ne8304HJdxOJUtAKlkoXJoOpb6UInPiu1U9CpcFmiex3TEZwAAAAAAAAAAaituQxvB7m1RY7TRtPwr9CSknIGAACpZKFyaFqm+RE58V2qnoNJgM0QkU9zsTWO9Skpj+xNCBTYjtVMBeYgAVuquRQdX7kXrMd2pPbO8LHobY1jdAAAAAAOhTzUWVjIuL6J3kZqdbpW6oa1YiLA9FyUjpKzz8AoZpKMsOKx6Y2vRyfktpZI3aYqZmWF6ska5PJUUxxMa95cnAsdxOJUtAKlkoXJoOqb6UInPiu1U9CpcFmiex3TEZwAAAAAAAAAAaituRRvB7m1RY7TRtPwr9CSknIGAACpZKFyaFqm+RE58V2qnoNJgM0QkU9zsTWO9Skpj+xNCBTYjtVMBeYgAVuquRQdX7kXrMd2pPbO8LHobY1jdAAAAAAPOV4pNIMsrEXlxeQ1Oz7y/wC5zfs+FXy7XkhybYqkigVnm7u+SYkiIWADtUXL/Sx4bNKI1q9yrh/QxzO2I3OyQz00f1JmszVDrxMa95enAxO4nEqWgFSyULk0HUt9KETnxXaqehUuCzRPY7piM4AAAAAAAAAANRW3IY3g9zaosdpoWn4V+hJSTkEAABUslC5NC1TfIic+K7VT0GkwGaISKe52JrHeolMf2JoQKbEdqpgLzEACo1apKXZJwWuisRyMsVFeiKmHMRyrhkWZyo1Sb0FTE2mYiuS+7M2f2vLddD30Nfs8vKvQ2+1wc6dR9ry3XQ99B2eXlXoO1wc6dR9ry3XQ99B2eXlXoO1wc6dR9ry3XQ99B2eXlXoO1wc6dTT0tXKWgpZCX6V/QiYGp3u4G1DZ0r1/13Ic+qtmCJP8f6X9dSe0lPxJmIsSKtrl2ImZE6EO5FE2Juy0ilRUPner3r3nVMpgAB6j+H9H/STKxVTkwkt/qdgT9LTm2lLsx7OZ27Dp9ub6i8G+6nmYmNe86KcDjO4nEqWgFSyULk0HVN9KETnxXaqehUuCzRPY7piM4AAAAAAAAAANRW3IY3g9zaosdpoWn4V+hJSTkEAABUslC5NC1TfIic+K7VT0GkwGaISKe52JrHeZKY/sTQgU2I7VTAXmIAAAAqAAAAACgAABmk5V8aIkOGlrnLYif70Fj3tY1XO4GWGJ8r0YxL1UrdB0W2UgNhtwrjeuk5cakYqJ1merlJ3R0raaJGJ66kgiY17yUpwIC7icSpaAVLJQ2TQdS30oROfFdqp6FS4LNE9jumIzgAAAAAAAAAA1FbchjeD3Nqix2mjafhX6ElJOQMAAFSyULk0LVN8iJz4rtVPQaTAZohIp7nX6x3mSmP7E0IFNiO1UwF5iAAAAAAAAAAAAO9RVExpp1zCbbpOXA1vephmqGQpe5TapqOWoddGnwUur1X4Um3Byoipy32fomZCPVVW6de/uQmNDZ7KVvd3uXipuDVN88ItUZfTibzflOzvCTJP71I3ueDNeqfAvQl9KJvN+UbwkyT+9RuaDNeqfAvQl9KJvN+UbwkyT+9RuaDNeqfB7SRhIyExqYmsRqW48CWHJkdtOVSQRNRrEankhnLDIAAAAAAAAAADU1rS2Si+H3Nqjx2mjaXhX6Et+rp2kj21IV9NB9XTtG2o+mg+rp2jbUp9NCt0Lk0LVN8iLz4rtVJ5SYDNEPKR6py7nuVXRLVcqrym9K+E6ba+RERLk/vU4r7Igc5VVV6p8HC9CX04u835Su8JMk/vUt3NBmvVPgXoS+nE3m/KN4SZJ/eo3NBmvVPgXoS+nE3m/KN4SZJ/eo3NBmvVPgXoS+lE3m/KN4SZJ/eo3NBmvVPgXoS+nF3m/KN4SZJ/eo3NBmvVPgXoS+lE3m/KN4SZJ/eo3NBmvVPgXoS+lE3m/KN4SZJ/eo3NBmvVPgXoS+nF3m/KN4SZJ/eo3NBmvVPg2lG1Pk24XI56/idamxEQ15bQmXuTu0NuCx6ZveqKuq/8A4ekgwmsajWIjWpiREsTYc9zlct6nXaxrUualyHMoXAA//9k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7656" name="Picture 8" descr="http://www.igafa.de/wp-content/uploads/2011/08/PTB-300x19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3661" y="5624561"/>
            <a:ext cx="675386" cy="43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2105210" y="1496196"/>
            <a:ext cx="7416824" cy="12654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4000" b="1" dirty="0" smtClean="0"/>
              <a:t>Plans of </a:t>
            </a:r>
            <a:r>
              <a:rPr lang="de-CH" sz="4000" b="1" dirty="0" err="1" smtClean="0"/>
              <a:t>the</a:t>
            </a:r>
            <a:r>
              <a:rPr lang="de-CH" sz="4000" b="1" dirty="0" smtClean="0"/>
              <a:t> BASE </a:t>
            </a:r>
            <a:r>
              <a:rPr lang="de-CH" sz="4000" b="1" dirty="0" err="1" smtClean="0"/>
              <a:t>collaboration</a:t>
            </a:r>
            <a:r>
              <a:rPr lang="de-CH" sz="4000" b="1" dirty="0" smtClean="0"/>
              <a:t> after LS2 and </a:t>
            </a:r>
            <a:r>
              <a:rPr lang="de-CH" sz="4000" b="1" dirty="0" err="1" smtClean="0"/>
              <a:t>far</a:t>
            </a:r>
            <a:r>
              <a:rPr lang="de-CH" sz="4000" b="1" dirty="0" smtClean="0"/>
              <a:t> </a:t>
            </a:r>
            <a:r>
              <a:rPr lang="de-CH" sz="4000" b="1" dirty="0" err="1" smtClean="0"/>
              <a:t>future</a:t>
            </a:r>
            <a:endParaRPr lang="de-CH" sz="4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18103" y="867136"/>
            <a:ext cx="1765486" cy="508214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490375" y="3172418"/>
            <a:ext cx="4680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84418" y="4105838"/>
            <a:ext cx="766119" cy="818757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2197938" y="322437"/>
            <a:ext cx="7992888" cy="8033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de-CH" sz="2000" b="1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881485" y="3394546"/>
            <a:ext cx="7992888" cy="22024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b="1" dirty="0" smtClean="0"/>
              <a:t>Stefan Ulmer</a:t>
            </a:r>
          </a:p>
          <a:p>
            <a:pPr marL="0" indent="0" algn="ctr">
              <a:buNone/>
            </a:pPr>
            <a:r>
              <a:rPr lang="de-CH" b="1" dirty="0" smtClean="0"/>
              <a:t>Christian Smorra</a:t>
            </a:r>
            <a:r>
              <a:rPr lang="de-CH" sz="3600" b="1" dirty="0" smtClean="0"/>
              <a:t> </a:t>
            </a:r>
            <a:endParaRPr lang="de-CH" sz="2400" b="1" dirty="0"/>
          </a:p>
          <a:p>
            <a:pPr marL="0" indent="0" algn="ctr">
              <a:buNone/>
            </a:pPr>
            <a:r>
              <a:rPr lang="de-CH" sz="2000" b="1" dirty="0" smtClean="0"/>
              <a:t>RIKEN, </a:t>
            </a:r>
          </a:p>
          <a:p>
            <a:pPr marL="0" indent="0" algn="ctr">
              <a:buNone/>
            </a:pPr>
            <a:r>
              <a:rPr lang="de-CH" sz="1600" b="1" dirty="0" smtClean="0"/>
              <a:t>Ulmer Fundamental Symmetries Laboratory</a:t>
            </a:r>
          </a:p>
          <a:p>
            <a:pPr marL="0" indent="0" algn="ctr">
              <a:buNone/>
            </a:pPr>
            <a:endParaRPr lang="de-CH" sz="1600" b="1" dirty="0"/>
          </a:p>
          <a:p>
            <a:pPr marL="0" indent="0" algn="ctr">
              <a:buNone/>
            </a:pPr>
            <a:r>
              <a:rPr lang="de-CH" sz="1800" i="1" dirty="0" smtClean="0"/>
              <a:t>2019 </a:t>
            </a:r>
            <a:r>
              <a:rPr lang="de-CH" sz="1800" i="1" dirty="0"/>
              <a:t>/ </a:t>
            </a:r>
            <a:r>
              <a:rPr lang="de-CH" sz="1800" i="1" dirty="0" smtClean="0"/>
              <a:t>12 </a:t>
            </a:r>
            <a:r>
              <a:rPr lang="de-CH" sz="1800" i="1" dirty="0"/>
              <a:t>/ </a:t>
            </a:r>
            <a:r>
              <a:rPr lang="de-CH" sz="1800" i="1" dirty="0" smtClean="0"/>
              <a:t>08</a:t>
            </a:r>
            <a:endParaRPr lang="de-CH" sz="2000" i="1" dirty="0"/>
          </a:p>
        </p:txBody>
      </p:sp>
    </p:spTree>
    <p:extLst>
      <p:ext uri="{BB962C8B-B14F-4D97-AF65-F5344CB8AC3E}">
        <p14:creationId xmlns:p14="http://schemas.microsoft.com/office/powerpoint/2010/main" val="32122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since 2014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207060" y="966343"/>
            <a:ext cx="3129264" cy="5564551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7885" y="1026262"/>
            <a:ext cx="3240360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Most precise </a:t>
            </a:r>
          </a:p>
          <a:p>
            <a:pPr marL="0" indent="0" algn="ctr">
              <a:buNone/>
            </a:pPr>
            <a:r>
              <a:rPr lang="de-CH" sz="1400" b="1" dirty="0" smtClean="0"/>
              <a:t>proton g-factor measurment</a:t>
            </a:r>
            <a:endParaRPr lang="de-CH" sz="1400" b="1" dirty="0"/>
          </a:p>
        </p:txBody>
      </p:sp>
      <p:sp>
        <p:nvSpPr>
          <p:cNvPr id="6" name="Rectangle 5"/>
          <p:cNvSpPr/>
          <p:nvPr/>
        </p:nvSpPr>
        <p:spPr>
          <a:xfrm>
            <a:off x="255129" y="4493348"/>
            <a:ext cx="32493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A. Mooser </a:t>
            </a:r>
            <a:r>
              <a:rPr lang="en-GB" sz="1100" i="1" dirty="0" smtClean="0"/>
              <a:t>et al.</a:t>
            </a:r>
            <a:r>
              <a:rPr lang="en-GB" sz="1100" dirty="0" smtClean="0"/>
              <a:t>, </a:t>
            </a:r>
            <a:r>
              <a:rPr lang="en-GB" sz="1100" dirty="0"/>
              <a:t>Nature </a:t>
            </a:r>
            <a:r>
              <a:rPr lang="en-GB" sz="1100" b="1" dirty="0"/>
              <a:t>509</a:t>
            </a:r>
            <a:r>
              <a:rPr lang="en-GB" sz="1100" dirty="0"/>
              <a:t>, 596 (2014</a:t>
            </a:r>
            <a:r>
              <a:rPr lang="en-GB" sz="1100" dirty="0" smtClean="0"/>
              <a:t>).</a:t>
            </a:r>
            <a:endParaRPr lang="en-GB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603731" y="4185168"/>
            <a:ext cx="2144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g/2 = </a:t>
            </a:r>
            <a:r>
              <a:rPr lang="en-GB" sz="1600" b="1" dirty="0" smtClean="0">
                <a:solidFill>
                  <a:srgbClr val="FF0000"/>
                </a:solidFill>
              </a:rPr>
              <a:t>2.792 847 350 (9)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1456" y="4745401"/>
            <a:ext cx="27320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/>
              <a:t>First direct high precision measurement of the proton magnetic moment.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366571" y="959415"/>
            <a:ext cx="3098703" cy="4054332"/>
            <a:chOff x="6188046" y="972066"/>
            <a:chExt cx="3398616" cy="3991065"/>
          </a:xfrm>
        </p:grpSpPr>
        <p:sp>
          <p:nvSpPr>
            <p:cNvPr id="10" name="Rounded Rectangle 9"/>
            <p:cNvSpPr/>
            <p:nvPr/>
          </p:nvSpPr>
          <p:spPr>
            <a:xfrm>
              <a:off x="6188046" y="972066"/>
              <a:ext cx="3398616" cy="3991065"/>
            </a:xfrm>
            <a:prstGeom prst="round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28575">
              <a:solidFill>
                <a:srgbClr val="C0000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6224908" y="1031983"/>
              <a:ext cx="3240360" cy="4508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CH" sz="1400" b="1" dirty="0" smtClean="0"/>
                <a:t>Precise </a:t>
              </a:r>
              <a:r>
                <a:rPr lang="de-CH" sz="1400" b="1" dirty="0"/>
                <a:t>CPT test </a:t>
              </a:r>
              <a:r>
                <a:rPr lang="en-GB" sz="1400" b="1" dirty="0" smtClean="0"/>
                <a:t>with </a:t>
              </a:r>
              <a:r>
                <a:rPr lang="en-GB" sz="1400" b="1" dirty="0"/>
                <a:t>baryons</a:t>
              </a:r>
              <a:endParaRPr lang="de-CH" sz="1400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212152" y="1426281"/>
              <a:ext cx="3249327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dvOTe831afd5"/>
                </a:rPr>
                <a:t>S</a:t>
              </a:r>
              <a:r>
                <a:rPr lang="en-GB" sz="1050" dirty="0">
                  <a:latin typeface="AdvOTe831afd5"/>
                </a:rPr>
                <a:t>. Ulmer, </a:t>
              </a:r>
              <a:r>
                <a:rPr lang="en-GB" sz="1050" dirty="0" smtClean="0">
                  <a:latin typeface="AdvOTe831afd5"/>
                </a:rPr>
                <a:t>et al.,</a:t>
              </a:r>
              <a:r>
                <a:rPr lang="en-GB" sz="1050" b="1" dirty="0" smtClean="0">
                  <a:latin typeface="AdvOTe831afd5"/>
                </a:rPr>
                <a:t> </a:t>
              </a:r>
              <a:r>
                <a:rPr lang="en-GB" sz="1050" b="1" dirty="0">
                  <a:latin typeface="AdvOTe831afd5"/>
                </a:rPr>
                <a:t>Nature </a:t>
              </a:r>
              <a:r>
                <a:rPr lang="en-GB" sz="1050" b="1" dirty="0" smtClean="0">
                  <a:latin typeface="AdvOTe831afd5"/>
                </a:rPr>
                <a:t>524, 196 </a:t>
              </a:r>
              <a:r>
                <a:rPr lang="en-GB" sz="1050" b="1" dirty="0">
                  <a:latin typeface="AdvOTe831afd5"/>
                </a:rPr>
                <a:t>(</a:t>
              </a:r>
              <a:r>
                <a:rPr lang="en-GB" sz="1050" b="1" dirty="0" smtClean="0">
                  <a:latin typeface="AdvOTe831afd5"/>
                </a:rPr>
                <a:t>2015)</a:t>
              </a:r>
              <a:endParaRPr lang="en-GB" sz="105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391495" y="4439910"/>
              <a:ext cx="273202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CH" sz="1400" dirty="0" smtClean="0"/>
                <a:t>To be improved by another factor of 10 to 100</a:t>
              </a:r>
              <a:endParaRPr lang="de-CH" sz="1400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629" y="1746378"/>
            <a:ext cx="2938108" cy="16059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61080" y="3474358"/>
                <a:ext cx="2897704" cy="575607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1+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</m:acc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=1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69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1080" y="3474358"/>
                <a:ext cx="2897704" cy="5756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3430241" y="4166683"/>
            <a:ext cx="29113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 smtClean="0">
                <a:solidFill>
                  <a:srgbClr val="C00000"/>
                </a:solidFill>
                <a:latin typeface="AdvOT7d6df7ab.I"/>
              </a:rPr>
              <a:t>R</a:t>
            </a:r>
            <a:r>
              <a:rPr lang="en-GB" sz="600" b="1" dirty="0" err="1" smtClean="0">
                <a:solidFill>
                  <a:srgbClr val="C00000"/>
                </a:solidFill>
                <a:latin typeface="AdvOT1ef757c0"/>
              </a:rPr>
              <a:t>exp</a:t>
            </a:r>
            <a:r>
              <a:rPr lang="en-GB" sz="600" b="1" dirty="0" err="1" smtClean="0">
                <a:solidFill>
                  <a:srgbClr val="C00000"/>
                </a:solidFill>
                <a:latin typeface="AdvP497E2"/>
              </a:rPr>
              <a:t>,</a:t>
            </a:r>
            <a:r>
              <a:rPr lang="en-GB" sz="600" b="1" dirty="0" err="1" smtClean="0">
                <a:solidFill>
                  <a:srgbClr val="C00000"/>
                </a:solidFill>
                <a:latin typeface="AdvOT1ef757c0"/>
              </a:rPr>
              <a:t>c</a:t>
            </a:r>
            <a:r>
              <a:rPr lang="en-GB" sz="600" b="1" dirty="0" smtClean="0">
                <a:solidFill>
                  <a:srgbClr val="C00000"/>
                </a:solidFill>
                <a:latin typeface="AdvOT1ef757c0"/>
              </a:rPr>
              <a:t> </a:t>
            </a:r>
            <a:r>
              <a:rPr lang="en-GB" sz="1400" b="1" dirty="0" smtClean="0">
                <a:solidFill>
                  <a:srgbClr val="C00000"/>
                </a:solidFill>
                <a:latin typeface="AdvP40798"/>
              </a:rPr>
              <a:t>= 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1</a:t>
            </a:r>
            <a:r>
              <a:rPr lang="en-GB" sz="1400" b="1" dirty="0" smtClean="0">
                <a:solidFill>
                  <a:srgbClr val="C00000"/>
                </a:solidFill>
                <a:latin typeface="AdvP4C4E51"/>
              </a:rPr>
              <a:t>.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001 089 218 755</a:t>
            </a:r>
            <a:r>
              <a:rPr lang="en-GB" sz="1400" b="1" dirty="0" smtClean="0">
                <a:solidFill>
                  <a:srgbClr val="C00000"/>
                </a:solidFill>
                <a:latin typeface="AdvP4C4E74"/>
              </a:rPr>
              <a:t> (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64</a:t>
            </a:r>
            <a:r>
              <a:rPr lang="en-GB" sz="1400" b="1" dirty="0" smtClean="0">
                <a:solidFill>
                  <a:srgbClr val="C00000"/>
                </a:solidFill>
                <a:latin typeface="AdvP4C4E74"/>
              </a:rPr>
              <a:t>) (</a:t>
            </a:r>
            <a:r>
              <a:rPr lang="en-GB" sz="1400" b="1" dirty="0" smtClean="0">
                <a:solidFill>
                  <a:srgbClr val="C00000"/>
                </a:solidFill>
                <a:latin typeface="AdvOT1ef757c0"/>
              </a:rPr>
              <a:t>26</a:t>
            </a:r>
            <a:r>
              <a:rPr lang="en-GB" sz="1400" b="1" dirty="0" smtClean="0">
                <a:solidFill>
                  <a:srgbClr val="C00000"/>
                </a:solidFill>
                <a:latin typeface="AdvP4C4E74"/>
              </a:rPr>
              <a:t>)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366571" y="5079938"/>
            <a:ext cx="3096565" cy="1450957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162663" y="5113886"/>
            <a:ext cx="3300473" cy="321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b="1" dirty="0" smtClean="0"/>
              <a:t>Reservoir trap for antiprotons</a:t>
            </a:r>
            <a:endParaRPr lang="de-CH" sz="1400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2499" y="5422021"/>
            <a:ext cx="805936" cy="999962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248434" y="5357628"/>
            <a:ext cx="229115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>
                <a:latin typeface="AdvOTe831afd5"/>
              </a:rPr>
              <a:t>C. </a:t>
            </a:r>
            <a:r>
              <a:rPr lang="en-GB" sz="1050" dirty="0" err="1" smtClean="0">
                <a:latin typeface="AdvOTe831afd5"/>
              </a:rPr>
              <a:t>Smorra</a:t>
            </a:r>
            <a:r>
              <a:rPr lang="en-GB" sz="1050" dirty="0" smtClean="0">
                <a:latin typeface="AdvOTe831afd5"/>
              </a:rPr>
              <a:t>, et al.,</a:t>
            </a:r>
            <a:r>
              <a:rPr lang="en-GB" sz="1050" b="1" dirty="0" smtClean="0">
                <a:latin typeface="AdvOTe831afd5"/>
              </a:rPr>
              <a:t> Int. </a:t>
            </a:r>
            <a:r>
              <a:rPr lang="en-GB" sz="1050" b="1" dirty="0" err="1" smtClean="0">
                <a:latin typeface="AdvOTe831afd5"/>
              </a:rPr>
              <a:t>Journ</a:t>
            </a:r>
            <a:r>
              <a:rPr lang="en-GB" sz="1050" b="1" dirty="0" smtClean="0">
                <a:latin typeface="AdvOTe831afd5"/>
              </a:rPr>
              <a:t>. Mass Spec.  389, 10 </a:t>
            </a:r>
            <a:r>
              <a:rPr lang="en-GB" sz="1050" b="1" dirty="0">
                <a:latin typeface="AdvOTe831afd5"/>
              </a:rPr>
              <a:t>(</a:t>
            </a:r>
            <a:r>
              <a:rPr lang="en-GB" sz="1050" b="1" dirty="0" smtClean="0">
                <a:latin typeface="AdvOTe831afd5"/>
              </a:rPr>
              <a:t>2015).</a:t>
            </a:r>
            <a:endParaRPr lang="en-GB" sz="1050" b="1" dirty="0"/>
          </a:p>
        </p:txBody>
      </p:sp>
      <p:sp>
        <p:nvSpPr>
          <p:cNvPr id="21" name="Rectangle 20"/>
          <p:cNvSpPr/>
          <p:nvPr/>
        </p:nvSpPr>
        <p:spPr>
          <a:xfrm>
            <a:off x="4273147" y="5744011"/>
            <a:ext cx="22147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dirty="0" smtClean="0"/>
              <a:t>Idea: Enable operation with antiprotons independent of accelerator run times. </a:t>
            </a:r>
            <a:endParaRPr lang="de-CH" sz="1400" dirty="0"/>
          </a:p>
        </p:txBody>
      </p:sp>
      <p:sp>
        <p:nvSpPr>
          <p:cNvPr id="22" name="Rounded Rectangle 21"/>
          <p:cNvSpPr/>
          <p:nvPr/>
        </p:nvSpPr>
        <p:spPr>
          <a:xfrm>
            <a:off x="6493378" y="966343"/>
            <a:ext cx="2742971" cy="5564551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6265361" y="1022141"/>
            <a:ext cx="3240360" cy="450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Most precise antiproton </a:t>
            </a:r>
          </a:p>
          <a:p>
            <a:pPr marL="0" indent="0" algn="ctr">
              <a:buNone/>
            </a:pPr>
            <a:r>
              <a:rPr lang="de-CH" sz="1400" b="1" dirty="0" smtClean="0"/>
              <a:t>g-factor measurment</a:t>
            </a:r>
            <a:endParaRPr lang="de-CH" sz="1400" b="1" dirty="0"/>
          </a:p>
        </p:txBody>
      </p:sp>
      <p:sp>
        <p:nvSpPr>
          <p:cNvPr id="24" name="Rectangle 23"/>
          <p:cNvSpPr/>
          <p:nvPr/>
        </p:nvSpPr>
        <p:spPr>
          <a:xfrm>
            <a:off x="6545045" y="1707808"/>
            <a:ext cx="29484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/>
              <a:t>H. </a:t>
            </a:r>
            <a:r>
              <a:rPr lang="en-GB" sz="1050" dirty="0" err="1" smtClean="0"/>
              <a:t>Nagahama</a:t>
            </a:r>
            <a:r>
              <a:rPr lang="en-GB" sz="1050" dirty="0" smtClean="0"/>
              <a:t>, et al.,</a:t>
            </a:r>
            <a:r>
              <a:rPr lang="en-GB" sz="1050" b="1" dirty="0" smtClean="0"/>
              <a:t> </a:t>
            </a:r>
            <a:r>
              <a:rPr lang="en-GB" sz="1050" dirty="0" smtClean="0"/>
              <a:t>Nature </a:t>
            </a:r>
            <a:r>
              <a:rPr lang="en-GB" sz="1050" dirty="0" err="1" smtClean="0"/>
              <a:t>Comms</a:t>
            </a:r>
            <a:r>
              <a:rPr lang="en-GB" sz="1050" dirty="0" smtClean="0"/>
              <a:t>.</a:t>
            </a:r>
            <a:r>
              <a:rPr lang="en-GB" sz="1050" b="1" dirty="0" smtClean="0"/>
              <a:t> 8, </a:t>
            </a:r>
          </a:p>
          <a:p>
            <a:r>
              <a:rPr lang="en-GB" sz="1050" b="1" dirty="0" smtClean="0"/>
              <a:t>14084 </a:t>
            </a:r>
            <a:r>
              <a:rPr lang="en-GB" sz="1050" b="1" dirty="0"/>
              <a:t>(</a:t>
            </a:r>
            <a:r>
              <a:rPr lang="en-GB" sz="1050" b="1" dirty="0" smtClean="0"/>
              <a:t>2017)</a:t>
            </a:r>
            <a:endParaRPr lang="en-GB" sz="105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666519" y="4379537"/>
            <a:ext cx="2040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g/2 = </a:t>
            </a:r>
            <a:r>
              <a:rPr lang="en-GB" sz="1600" b="1" dirty="0" smtClean="0">
                <a:solidFill>
                  <a:srgbClr val="FF0000"/>
                </a:solidFill>
              </a:rPr>
              <a:t>2.792 846 5 (23)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491240" y="4722407"/>
            <a:ext cx="2732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Sixfold improvement compared to previous measurement</a:t>
            </a:r>
            <a:endParaRPr lang="de-CH" sz="1400" dirty="0"/>
          </a:p>
        </p:txBody>
      </p:sp>
      <p:sp>
        <p:nvSpPr>
          <p:cNvPr id="27" name="Rectangle 26"/>
          <p:cNvSpPr/>
          <p:nvPr/>
        </p:nvSpPr>
        <p:spPr>
          <a:xfrm>
            <a:off x="6350890" y="6572248"/>
            <a:ext cx="55260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 smtClean="0">
                <a:latin typeface="AdvOTe831afd5"/>
              </a:rPr>
              <a:t>Partly comparable work by J. </a:t>
            </a:r>
            <a:r>
              <a:rPr lang="en-GB" sz="1000" dirty="0" err="1" smtClean="0">
                <a:latin typeface="AdvOTe831afd5"/>
              </a:rPr>
              <a:t>DiSciacca</a:t>
            </a:r>
            <a:r>
              <a:rPr lang="en-GB" sz="1000" dirty="0" smtClean="0">
                <a:latin typeface="AdvOTe831afd5"/>
              </a:rPr>
              <a:t>, G. </a:t>
            </a:r>
            <a:r>
              <a:rPr lang="en-GB" sz="1000" dirty="0" err="1" smtClean="0">
                <a:latin typeface="AdvOTe831afd5"/>
              </a:rPr>
              <a:t>Gabrielse</a:t>
            </a:r>
            <a:r>
              <a:rPr lang="en-GB" sz="1000" dirty="0" smtClean="0">
                <a:latin typeface="AdvOTe831afd5"/>
              </a:rPr>
              <a:t> et al.. (ATRAP/TRAP collaboration)</a:t>
            </a:r>
            <a:endParaRPr lang="en-GB" sz="1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545045" y="2047194"/>
            <a:ext cx="34269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C. Smorra </a:t>
            </a:r>
            <a:r>
              <a:rPr lang="de-CH" sz="1100" i="1" dirty="0" smtClean="0"/>
              <a:t>et al.</a:t>
            </a:r>
            <a:r>
              <a:rPr lang="de-CH" sz="1100" dirty="0" smtClean="0"/>
              <a:t>, Nature </a:t>
            </a:r>
            <a:r>
              <a:rPr lang="de-CH" sz="1100" b="1" dirty="0" smtClean="0"/>
              <a:t>550</a:t>
            </a:r>
            <a:r>
              <a:rPr lang="de-CH" sz="1100" dirty="0" smtClean="0"/>
              <a:t>, 371 (2017)</a:t>
            </a:r>
            <a:endParaRPr lang="de-CH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6683119" y="5207884"/>
            <a:ext cx="2399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g/2 = </a:t>
            </a:r>
            <a:r>
              <a:rPr lang="en-GB" sz="1600" b="1" dirty="0" smtClean="0">
                <a:solidFill>
                  <a:srgbClr val="FF0000"/>
                </a:solidFill>
              </a:rPr>
              <a:t>2.792 847 344 1 (42)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98788" y="5495888"/>
            <a:ext cx="2732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350-fold improvement compared to previous measurement</a:t>
            </a:r>
            <a:endParaRPr lang="de-CH" sz="14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088" y="1802163"/>
            <a:ext cx="2716588" cy="2139982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255129" y="5909679"/>
            <a:ext cx="29926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1100" dirty="0"/>
              <a:t>G. Schneider et al., Science </a:t>
            </a:r>
            <a:r>
              <a:rPr lang="en-GB" sz="1100" b="1" dirty="0"/>
              <a:t>358</a:t>
            </a:r>
            <a:r>
              <a:rPr lang="en-GB" sz="1100" dirty="0"/>
              <a:t>, 1081 (2017).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03732" y="5590636"/>
            <a:ext cx="2503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g/2 = </a:t>
            </a:r>
            <a:r>
              <a:rPr lang="en-GB" sz="1600" b="1" dirty="0" smtClean="0">
                <a:solidFill>
                  <a:srgbClr val="FF0000"/>
                </a:solidFill>
              </a:rPr>
              <a:t>2.792 847 344 62 (82)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161" y="2439929"/>
            <a:ext cx="2413274" cy="1684264"/>
          </a:xfrm>
          <a:prstGeom prst="rect">
            <a:avLst/>
          </a:prstGeom>
        </p:spPr>
      </p:pic>
      <p:sp>
        <p:nvSpPr>
          <p:cNvPr id="36" name="Rounded Rectangle 35"/>
          <p:cNvSpPr/>
          <p:nvPr/>
        </p:nvSpPr>
        <p:spPr>
          <a:xfrm>
            <a:off x="9284481" y="970695"/>
            <a:ext cx="2742971" cy="5564551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021632" y="1026493"/>
            <a:ext cx="3240360" cy="569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 smtClean="0"/>
              <a:t>Limits on </a:t>
            </a:r>
          </a:p>
          <a:p>
            <a:pPr marL="0" indent="0" algn="ctr">
              <a:buNone/>
            </a:pPr>
            <a:r>
              <a:rPr lang="de-CH" sz="1400" b="1" dirty="0" err="1" smtClean="0"/>
              <a:t>antiproton</a:t>
            </a:r>
            <a:r>
              <a:rPr lang="de-CH" sz="1400" b="1" dirty="0" smtClean="0"/>
              <a:t> / </a:t>
            </a:r>
            <a:r>
              <a:rPr lang="de-CH" sz="1400" b="1" dirty="0" err="1" smtClean="0"/>
              <a:t>dark</a:t>
            </a:r>
            <a:r>
              <a:rPr lang="de-CH" sz="1400" b="1" dirty="0" smtClean="0"/>
              <a:t> matter </a:t>
            </a:r>
            <a:r>
              <a:rPr lang="de-CH" sz="1400" b="1" dirty="0" err="1" smtClean="0"/>
              <a:t>coupling</a:t>
            </a:r>
            <a:endParaRPr lang="de-CH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9362277" y="1703205"/>
            <a:ext cx="2682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C. Smorra </a:t>
            </a:r>
            <a:r>
              <a:rPr lang="de-CH" sz="1100" i="1" dirty="0" smtClean="0"/>
              <a:t>et al.</a:t>
            </a:r>
            <a:r>
              <a:rPr lang="de-CH" sz="1100" dirty="0" smtClean="0"/>
              <a:t>, Nature </a:t>
            </a:r>
            <a:r>
              <a:rPr lang="de-CH" sz="1100" b="1" dirty="0" smtClean="0"/>
              <a:t>575</a:t>
            </a:r>
            <a:r>
              <a:rPr lang="de-CH" sz="1100" dirty="0" smtClean="0"/>
              <a:t>, 310 (2019)</a:t>
            </a:r>
            <a:endParaRPr lang="de-CH" sz="1100" dirty="0"/>
          </a:p>
        </p:txBody>
      </p:sp>
      <p:pic>
        <p:nvPicPr>
          <p:cNvPr id="39" name="Content Placeholder 3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9506520" y="2100877"/>
            <a:ext cx="2298892" cy="114944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06797" y="4094709"/>
            <a:ext cx="2098337" cy="1551402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9264615" y="3307260"/>
            <a:ext cx="27758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Time-base </a:t>
            </a:r>
            <a:r>
              <a:rPr lang="de-CH" sz="1400" dirty="0" err="1" smtClean="0"/>
              <a:t>analysis</a:t>
            </a:r>
            <a:r>
              <a:rPr lang="de-CH" sz="1400" dirty="0" smtClean="0"/>
              <a:t> of </a:t>
            </a:r>
            <a:r>
              <a:rPr lang="de-CH" sz="1400" dirty="0" err="1" smtClean="0"/>
              <a:t>antiproton</a:t>
            </a:r>
            <a:r>
              <a:rPr lang="de-CH" sz="1400" dirty="0" smtClean="0"/>
              <a:t> g-</a:t>
            </a:r>
            <a:r>
              <a:rPr lang="de-CH" sz="1400" dirty="0" err="1" smtClean="0"/>
              <a:t>factor</a:t>
            </a:r>
            <a:r>
              <a:rPr lang="de-CH" sz="1400" dirty="0" smtClean="0"/>
              <a:t> </a:t>
            </a:r>
            <a:r>
              <a:rPr lang="de-CH" sz="1400" dirty="0" err="1" smtClean="0"/>
              <a:t>resonance</a:t>
            </a:r>
            <a:r>
              <a:rPr lang="de-CH" sz="1400" dirty="0" smtClean="0"/>
              <a:t> </a:t>
            </a:r>
            <a:r>
              <a:rPr lang="de-CH" sz="1400" dirty="0" err="1" smtClean="0"/>
              <a:t>allows</a:t>
            </a:r>
            <a:r>
              <a:rPr lang="de-CH" sz="1400" dirty="0" smtClean="0"/>
              <a:t> </a:t>
            </a:r>
            <a:r>
              <a:rPr lang="de-CH" sz="1400" dirty="0" err="1" smtClean="0"/>
              <a:t>to</a:t>
            </a:r>
            <a:r>
              <a:rPr lang="de-CH" sz="1400" dirty="0" smtClean="0"/>
              <a:t> </a:t>
            </a:r>
            <a:r>
              <a:rPr lang="de-CH" sz="1400" dirty="0" err="1" smtClean="0"/>
              <a:t>constrain</a:t>
            </a:r>
            <a:r>
              <a:rPr lang="de-CH" sz="1400" dirty="0" smtClean="0"/>
              <a:t> </a:t>
            </a:r>
            <a:r>
              <a:rPr lang="de-CH" sz="1400" dirty="0" err="1" smtClean="0"/>
              <a:t>antiproton</a:t>
            </a:r>
            <a:r>
              <a:rPr lang="de-CH" sz="1400" dirty="0" smtClean="0"/>
              <a:t>/</a:t>
            </a:r>
            <a:r>
              <a:rPr lang="de-CH" sz="1400" dirty="0" err="1" smtClean="0"/>
              <a:t>axion</a:t>
            </a:r>
            <a:r>
              <a:rPr lang="de-CH" sz="1400" dirty="0" smtClean="0"/>
              <a:t> </a:t>
            </a:r>
            <a:r>
              <a:rPr lang="de-CH" sz="1400" dirty="0" err="1" smtClean="0"/>
              <a:t>coupling</a:t>
            </a:r>
            <a:r>
              <a:rPr lang="de-CH" sz="1400" dirty="0" smtClean="0"/>
              <a:t> </a:t>
            </a:r>
            <a:endParaRPr lang="de-CH" sz="1400" dirty="0"/>
          </a:p>
        </p:txBody>
      </p:sp>
      <p:sp>
        <p:nvSpPr>
          <p:cNvPr id="42" name="Rectangle 41"/>
          <p:cNvSpPr/>
          <p:nvPr/>
        </p:nvSpPr>
        <p:spPr>
          <a:xfrm>
            <a:off x="9268970" y="5732605"/>
            <a:ext cx="27758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/>
              <a:t>5-o.o.m. </a:t>
            </a:r>
            <a:r>
              <a:rPr lang="de-CH" sz="1400" dirty="0" err="1" smtClean="0"/>
              <a:t>improved</a:t>
            </a:r>
            <a:r>
              <a:rPr lang="de-CH" sz="1400" dirty="0" smtClean="0"/>
              <a:t> </a:t>
            </a:r>
            <a:r>
              <a:rPr lang="de-CH" sz="1400" dirty="0" err="1" smtClean="0"/>
              <a:t>constraints</a:t>
            </a:r>
            <a:r>
              <a:rPr lang="de-CH" sz="1400" dirty="0" smtClean="0"/>
              <a:t> </a:t>
            </a:r>
            <a:r>
              <a:rPr lang="de-CH" sz="1400" dirty="0" err="1" smtClean="0"/>
              <a:t>compared</a:t>
            </a:r>
            <a:r>
              <a:rPr lang="de-CH" sz="1400" dirty="0" smtClean="0"/>
              <a:t> </a:t>
            </a:r>
            <a:r>
              <a:rPr lang="de-CH" sz="1400" dirty="0" err="1" smtClean="0"/>
              <a:t>to</a:t>
            </a:r>
            <a:r>
              <a:rPr lang="de-CH" sz="1400" dirty="0" smtClean="0"/>
              <a:t> </a:t>
            </a:r>
            <a:r>
              <a:rPr lang="de-CH" sz="1400" dirty="0" err="1" smtClean="0"/>
              <a:t>astrophysics</a:t>
            </a:r>
            <a:r>
              <a:rPr lang="de-CH" sz="1400" dirty="0" smtClean="0"/>
              <a:t> </a:t>
            </a:r>
            <a:r>
              <a:rPr lang="de-CH" sz="1400" dirty="0" err="1" smtClean="0"/>
              <a:t>limits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024643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552" y="3519149"/>
            <a:ext cx="6679473" cy="19589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After LS2: Improved g-factor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3818" y="1854927"/>
            <a:ext cx="6317524" cy="247682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Recent developments at CERN</a:t>
            </a:r>
          </a:p>
          <a:p>
            <a:pPr lvl="1"/>
            <a:r>
              <a:rPr lang="en-US" sz="1800" dirty="0"/>
              <a:t>Improved axial frequency measurements</a:t>
            </a:r>
            <a:endParaRPr lang="en-US" sz="1800" dirty="0" smtClean="0"/>
          </a:p>
          <a:p>
            <a:pPr lvl="1"/>
            <a:r>
              <a:rPr lang="en-US" sz="1800" dirty="0" smtClean="0"/>
              <a:t>Advanced magnetic shielding system</a:t>
            </a:r>
          </a:p>
          <a:p>
            <a:pPr lvl="1"/>
            <a:r>
              <a:rPr lang="en-US" sz="1800" dirty="0" smtClean="0"/>
              <a:t>Improved magnet stability</a:t>
            </a:r>
          </a:p>
          <a:p>
            <a:pPr lvl="1"/>
            <a:r>
              <a:rPr lang="en-US" sz="1800" dirty="0" smtClean="0"/>
              <a:t>Implementation of local magnets</a:t>
            </a:r>
          </a:p>
          <a:p>
            <a:pPr lvl="1"/>
            <a:r>
              <a:rPr lang="en-US" sz="1800" dirty="0" smtClean="0"/>
              <a:t>Better cyclotron detector</a:t>
            </a:r>
          </a:p>
          <a:p>
            <a:pPr lvl="1"/>
            <a:r>
              <a:rPr lang="en-US" sz="1800" dirty="0" smtClean="0"/>
              <a:t>New trap stack </a:t>
            </a:r>
            <a:r>
              <a:rPr lang="en-US" sz="1800" dirty="0" smtClean="0">
                <a:solidFill>
                  <a:srgbClr val="FF0000"/>
                </a:solidFill>
              </a:rPr>
              <a:t>-&gt; cooling trap</a:t>
            </a:r>
          </a:p>
          <a:p>
            <a:pPr lvl="1"/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20" y="1175658"/>
            <a:ext cx="4515399" cy="29470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7205" y="4116846"/>
                <a:ext cx="4154151" cy="4870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r>
                            <a:rPr lang="de-CH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𝟕𝟗𝟐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𝟖𝟒𝟕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𝟑𝟒𝟒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de-CH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CH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CH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05" y="4116846"/>
                <a:ext cx="4154151" cy="4870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19077" y="5338236"/>
                <a:ext cx="4205575" cy="4769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de-CH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de-CH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num>
                      <m:den>
                        <m:r>
                          <a:rPr lang="de-CH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𝟕𝟗𝟐</m:t>
                    </m:r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𝟖𝟒𝟕</m:t>
                    </m:r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𝟑𝟒𝟒</m:t>
                    </m:r>
                    <m:r>
                      <a:rPr lang="de-CH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𝟔𝟐</m:t>
                    </m:r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de-CH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𝟖𝟐</m:t>
                    </m:r>
                    <m:r>
                      <a:rPr lang="de-CH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CH" b="1" dirty="0" smtClean="0">
                    <a:solidFill>
                      <a:srgbClr val="C00000"/>
                    </a:solidFill>
                  </a:rPr>
                  <a:t> (0.3 </a:t>
                </a:r>
                <a:r>
                  <a:rPr lang="de-CH" b="1" dirty="0" err="1" smtClean="0">
                    <a:solidFill>
                      <a:srgbClr val="C00000"/>
                    </a:solidFill>
                  </a:rPr>
                  <a:t>p.p.b</a:t>
                </a:r>
                <a:r>
                  <a:rPr lang="de-CH" b="1" dirty="0" smtClean="0">
                    <a:solidFill>
                      <a:srgbClr val="C00000"/>
                    </a:solidFill>
                  </a:rPr>
                  <a:t>.)</a:t>
                </a:r>
                <a:endParaRPr lang="de-CH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77" y="5338236"/>
                <a:ext cx="4205575" cy="476990"/>
              </a:xfrm>
              <a:prstGeom prst="rect">
                <a:avLst/>
              </a:prstGeom>
              <a:blipFill>
                <a:blip r:embed="rId5"/>
                <a:stretch>
                  <a:fillRect r="-290" b="-89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195949" y="5834746"/>
            <a:ext cx="4987835" cy="984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C00000"/>
                </a:solidFill>
              </a:rPr>
              <a:t>Mainz measurement: Limited by sideband method, magnet stability, magnet homogeneity and statistics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55620" y="1075513"/>
            <a:ext cx="6317524" cy="931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Measure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faster</a:t>
            </a:r>
            <a:r>
              <a:rPr lang="en-US" sz="2400" b="1" dirty="0" smtClean="0"/>
              <a:t> </a:t>
            </a:r>
            <a:r>
              <a:rPr lang="en-US" sz="2400" dirty="0" smtClean="0"/>
              <a:t>in at </a:t>
            </a:r>
            <a:r>
              <a:rPr lang="en-US" sz="2400" b="1" dirty="0" smtClean="0"/>
              <a:t>reduced systematic effects</a:t>
            </a:r>
            <a:endParaRPr lang="en-US" sz="2000" b="1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59971" y="5660592"/>
            <a:ext cx="6635938" cy="81421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Quite confident that measurement at a level of 100 p.p.t to 200 p.p.t. are in reach (at higher </a:t>
            </a:r>
            <a:r>
              <a:rPr lang="en-US" dirty="0" err="1" smtClean="0"/>
              <a:t>axion</a:t>
            </a:r>
            <a:r>
              <a:rPr lang="en-US" dirty="0" smtClean="0"/>
              <a:t> band-</a:t>
            </a:r>
            <a:r>
              <a:rPr lang="en-US" dirty="0" err="1" smtClean="0"/>
              <a:t>witdh</a:t>
            </a:r>
            <a:r>
              <a:rPr lang="en-US" dirty="0" smtClean="0"/>
              <a:t>) -&gt; Plan for runs after LS2 (2 years at least). </a:t>
            </a:r>
            <a:endParaRPr lang="en-US" sz="24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1458" y="2715080"/>
            <a:ext cx="2212150" cy="1425608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H="1">
            <a:off x="5059681" y="1079863"/>
            <a:ext cx="17418" cy="567798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200300" y="4820198"/>
            <a:ext cx="4987835" cy="49851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Deliberately saturation broadened / systematics at 1 </a:t>
            </a:r>
            <a:r>
              <a:rPr lang="en-US" sz="1800" dirty="0" err="1" smtClean="0"/>
              <a:t>p.p.b</a:t>
            </a:r>
            <a:r>
              <a:rPr lang="en-US" sz="1800" dirty="0" smtClean="0"/>
              <a:t>., imposed by magnetic inhomogeneity</a:t>
            </a:r>
          </a:p>
        </p:txBody>
      </p:sp>
    </p:spTree>
    <p:extLst>
      <p:ext uri="{BB962C8B-B14F-4D97-AF65-F5344CB8AC3E}">
        <p14:creationId xmlns:p14="http://schemas.microsoft.com/office/powerpoint/2010/main" val="787177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7344591" cy="1431764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Implementation of hyperpolarized 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He probes for magnet stabilization.</a:t>
            </a:r>
          </a:p>
          <a:p>
            <a:r>
              <a:rPr lang="en-US" sz="2000" dirty="0" smtClean="0"/>
              <a:t>Advanced trap geometries</a:t>
            </a:r>
          </a:p>
          <a:p>
            <a:r>
              <a:rPr lang="en-US" sz="2000" dirty="0" smtClean="0"/>
              <a:t>Implementation </a:t>
            </a:r>
            <a:r>
              <a:rPr lang="en-US" sz="2000" dirty="0"/>
              <a:t>of laser cooling </a:t>
            </a:r>
            <a:r>
              <a:rPr lang="en-US" sz="2000" dirty="0" smtClean="0"/>
              <a:t>techniques for higher sampling rate cycles at reduced systematic effects.</a:t>
            </a:r>
            <a:endParaRPr lang="en-US" sz="2000" dirty="0"/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3157" y="315769"/>
            <a:ext cx="4140348" cy="211076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40871" y="2527540"/>
            <a:ext cx="3527280" cy="4132052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extBox 5"/>
          <p:cNvSpPr txBox="1"/>
          <p:nvPr/>
        </p:nvSpPr>
        <p:spPr>
          <a:xfrm>
            <a:off x="911310" y="2570237"/>
            <a:ext cx="264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New Method</a:t>
            </a:r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5971744"/>
              </p:ext>
            </p:extLst>
          </p:nvPr>
        </p:nvGraphicFramePr>
        <p:xfrm>
          <a:off x="2562041" y="2939569"/>
          <a:ext cx="1449238" cy="1012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3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62041" y="2939569"/>
                        <a:ext cx="1449238" cy="1012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437997" y="2974466"/>
            <a:ext cx="2391465" cy="10355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Couple protons/antiprotons sympathetically to laser cooled </a:t>
            </a:r>
            <a:r>
              <a:rPr lang="en-GB" sz="1400" baseline="30000" dirty="0" smtClean="0"/>
              <a:t>9</a:t>
            </a:r>
            <a:r>
              <a:rPr lang="en-GB" sz="1400" dirty="0" smtClean="0"/>
              <a:t>Be</a:t>
            </a:r>
            <a:r>
              <a:rPr lang="en-GB" sz="1400" baseline="30000" dirty="0" smtClean="0"/>
              <a:t>+</a:t>
            </a:r>
            <a:r>
              <a:rPr lang="en-GB" sz="1400" dirty="0" smtClean="0"/>
              <a:t> ions and imprint Doppler temperatures to the antiproton</a:t>
            </a:r>
            <a:endParaRPr lang="en-GB" sz="1400" dirty="0"/>
          </a:p>
        </p:txBody>
      </p:sp>
      <p:sp>
        <p:nvSpPr>
          <p:cNvPr id="9" name="TextBox 16"/>
          <p:cNvSpPr txBox="1"/>
          <p:nvPr/>
        </p:nvSpPr>
        <p:spPr>
          <a:xfrm>
            <a:off x="504776" y="4090314"/>
            <a:ext cx="1807104" cy="646331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Publication:</a:t>
            </a:r>
            <a:r>
              <a:rPr lang="en-US" sz="900" dirty="0" smtClean="0"/>
              <a:t> K. R. Brown, C. Ospelkaus, Y. </a:t>
            </a:r>
            <a:r>
              <a:rPr lang="en-US" sz="900" dirty="0" err="1" smtClean="0"/>
              <a:t>Colombe</a:t>
            </a:r>
            <a:r>
              <a:rPr lang="en-US" sz="900" dirty="0" smtClean="0"/>
              <a:t>, A. C. Wilson, D. </a:t>
            </a:r>
            <a:r>
              <a:rPr lang="en-US" sz="900" dirty="0" err="1" smtClean="0"/>
              <a:t>Leibfried</a:t>
            </a:r>
            <a:r>
              <a:rPr lang="en-US" sz="900" dirty="0" smtClean="0"/>
              <a:t>, D. J. </a:t>
            </a:r>
            <a:r>
              <a:rPr lang="en-US" sz="900" dirty="0" err="1" smtClean="0"/>
              <a:t>Wineland</a:t>
            </a:r>
            <a:r>
              <a:rPr lang="en-US" sz="900" dirty="0" smtClean="0"/>
              <a:t>, Nature </a:t>
            </a:r>
            <a:r>
              <a:rPr lang="en-US" sz="900" b="1" dirty="0" smtClean="0"/>
              <a:t>471</a:t>
            </a:r>
            <a:r>
              <a:rPr lang="en-US" sz="900" dirty="0" smtClean="0"/>
              <a:t>, 196 (2011).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337758" y="3954997"/>
            <a:ext cx="1627511" cy="10355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Was demonstrated for </a:t>
            </a:r>
            <a:r>
              <a:rPr lang="en-GB" sz="1400" baseline="30000" dirty="0"/>
              <a:t>9</a:t>
            </a:r>
            <a:r>
              <a:rPr lang="en-GB" sz="1400" dirty="0"/>
              <a:t>Be</a:t>
            </a:r>
            <a:r>
              <a:rPr lang="en-GB" sz="1400" baseline="30000" dirty="0"/>
              <a:t>+</a:t>
            </a:r>
            <a:r>
              <a:rPr lang="en-GB" sz="1400" dirty="0"/>
              <a:t> </a:t>
            </a:r>
            <a:r>
              <a:rPr lang="en-GB" sz="1400" dirty="0" smtClean="0"/>
              <a:t>ions in Paul traps – implement same in Penning traps</a:t>
            </a:r>
            <a:endParaRPr lang="en-GB" sz="1400" dirty="0"/>
          </a:p>
        </p:txBody>
      </p:sp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8898084"/>
              </p:ext>
            </p:extLst>
          </p:nvPr>
        </p:nvGraphicFramePr>
        <p:xfrm>
          <a:off x="360872" y="4816907"/>
          <a:ext cx="1975449" cy="1906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156056"/>
              </p:ext>
            </p:extLst>
          </p:nvPr>
        </p:nvGraphicFramePr>
        <p:xfrm>
          <a:off x="2026485" y="4816906"/>
          <a:ext cx="1975449" cy="1906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4067997" y="2525935"/>
            <a:ext cx="5224458" cy="203644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ounded Rectangle 13"/>
          <p:cNvSpPr/>
          <p:nvPr/>
        </p:nvSpPr>
        <p:spPr>
          <a:xfrm>
            <a:off x="4066392" y="4658628"/>
            <a:ext cx="5224458" cy="200096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TextBox 14"/>
          <p:cNvSpPr txBox="1"/>
          <p:nvPr/>
        </p:nvSpPr>
        <p:spPr>
          <a:xfrm>
            <a:off x="4952321" y="2539757"/>
            <a:ext cx="337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Effort at University of Mainz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01230" y="4684143"/>
            <a:ext cx="4154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Effort at University of Hannover and PTB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237" y="2569396"/>
            <a:ext cx="463253" cy="3091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68" y="2577654"/>
            <a:ext cx="298363" cy="28165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632" y="4714228"/>
            <a:ext cx="463253" cy="309163"/>
          </a:xfrm>
          <a:prstGeom prst="rect">
            <a:avLst/>
          </a:prstGeom>
        </p:spPr>
      </p:pic>
      <p:pic>
        <p:nvPicPr>
          <p:cNvPr id="20" name="Picture 8" descr="http://www.igafa.de/wp-content/uploads/2011/08/PTB-300x195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313" y="4736645"/>
            <a:ext cx="378071" cy="24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40217" y="5123408"/>
            <a:ext cx="1110065" cy="1117773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5000446" y="5102617"/>
            <a:ext cx="2922457" cy="11292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dirty="0" smtClean="0">
                <a:solidFill>
                  <a:srgbClr val="C00000"/>
                </a:solidFill>
              </a:rPr>
              <a:t>Recent dramatic progress: </a:t>
            </a:r>
            <a:r>
              <a:rPr lang="en-GB" sz="1600" dirty="0" smtClean="0"/>
              <a:t>Detection of a single laser cooled </a:t>
            </a:r>
            <a:r>
              <a:rPr lang="en-GB" sz="1600" baseline="30000" dirty="0"/>
              <a:t>9</a:t>
            </a:r>
            <a:r>
              <a:rPr lang="en-GB" sz="1600" dirty="0"/>
              <a:t>Be</a:t>
            </a:r>
            <a:r>
              <a:rPr lang="en-GB" sz="1600" baseline="30000" dirty="0"/>
              <a:t>+</a:t>
            </a:r>
            <a:r>
              <a:rPr lang="en-GB" sz="1600" dirty="0"/>
              <a:t> </a:t>
            </a:r>
            <a:r>
              <a:rPr lang="en-GB" sz="1600" dirty="0" smtClean="0"/>
              <a:t>ion, in a Penning trap system which is fully compatible with the BASE trap system at CERN</a:t>
            </a:r>
            <a:endParaRPr lang="en-GB" sz="16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299313" y="6348706"/>
            <a:ext cx="4863572" cy="3108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dirty="0" smtClean="0"/>
              <a:t>M. </a:t>
            </a:r>
            <a:r>
              <a:rPr lang="en-GB" sz="1600" dirty="0" err="1" smtClean="0"/>
              <a:t>Niemann</a:t>
            </a:r>
            <a:r>
              <a:rPr lang="en-GB" sz="1600" dirty="0" smtClean="0"/>
              <a:t>, J. M. Cornejo, </a:t>
            </a:r>
            <a:r>
              <a:rPr lang="en-GB" sz="1600" b="1" dirty="0" smtClean="0"/>
              <a:t>C. </a:t>
            </a:r>
            <a:r>
              <a:rPr lang="en-GB" sz="1600" b="1" dirty="0" err="1" smtClean="0"/>
              <a:t>Ospelkaus</a:t>
            </a:r>
            <a:r>
              <a:rPr lang="en-GB" sz="1600" dirty="0" smtClean="0"/>
              <a:t> et al. </a:t>
            </a:r>
            <a:endParaRPr lang="en-GB" sz="16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4019592" y="5236352"/>
            <a:ext cx="1013444" cy="78755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09725" y="2961853"/>
            <a:ext cx="1594410" cy="1198997"/>
          </a:xfrm>
          <a:prstGeom prst="rect">
            <a:avLst/>
          </a:prstGeom>
        </p:spPr>
      </p:pic>
      <p:sp>
        <p:nvSpPr>
          <p:cNvPr id="26" name="Content Placeholder 2"/>
          <p:cNvSpPr txBox="1">
            <a:spLocks/>
          </p:cNvSpPr>
          <p:nvPr/>
        </p:nvSpPr>
        <p:spPr>
          <a:xfrm>
            <a:off x="4113316" y="3079704"/>
            <a:ext cx="3479079" cy="1129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/>
              <a:t>5 trap design implemented and simultaneous detection of </a:t>
            </a:r>
            <a:r>
              <a:rPr lang="en-GB" sz="1600" baseline="30000" dirty="0" smtClean="0"/>
              <a:t>9</a:t>
            </a:r>
            <a:r>
              <a:rPr lang="en-GB" sz="1600" dirty="0" smtClean="0"/>
              <a:t>Be</a:t>
            </a:r>
            <a:r>
              <a:rPr lang="en-GB" sz="1600" baseline="30000" dirty="0"/>
              <a:t>+</a:t>
            </a:r>
            <a:r>
              <a:rPr lang="en-GB" sz="1600" dirty="0"/>
              <a:t> </a:t>
            </a:r>
            <a:r>
              <a:rPr lang="en-GB" sz="1600" dirty="0" smtClean="0"/>
              <a:t>ion and proton in common endcap trap was demonstrated. </a:t>
            </a:r>
            <a:endParaRPr lang="en-GB" sz="1600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182205" y="4229538"/>
            <a:ext cx="4863572" cy="3108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dirty="0" smtClean="0"/>
              <a:t>C. Smorra, A. Mooser, M. Bohman, M. Wiesinger et al. </a:t>
            </a:r>
            <a:endParaRPr lang="en-GB" sz="1600" dirty="0"/>
          </a:p>
        </p:txBody>
      </p:sp>
      <p:sp>
        <p:nvSpPr>
          <p:cNvPr id="28" name="Rounded Rectangle 27"/>
          <p:cNvSpPr/>
          <p:nvPr/>
        </p:nvSpPr>
        <p:spPr>
          <a:xfrm>
            <a:off x="9360566" y="2514662"/>
            <a:ext cx="2691155" cy="4144929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TextBox 28"/>
          <p:cNvSpPr txBox="1"/>
          <p:nvPr/>
        </p:nvSpPr>
        <p:spPr>
          <a:xfrm>
            <a:off x="9299559" y="2623229"/>
            <a:ext cx="2769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Whatever we do, we will eventually be limited by background magnetic field fluctuations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77977" y="4021268"/>
            <a:ext cx="2466819" cy="148255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9425582" y="5771394"/>
            <a:ext cx="2545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236214"/>
                </a:solidFill>
              </a:rPr>
              <a:t>Green: reached </a:t>
            </a:r>
            <a:r>
              <a:rPr lang="en-GB" b="1" smtClean="0">
                <a:solidFill>
                  <a:srgbClr val="236214"/>
                </a:solidFill>
              </a:rPr>
              <a:t>precision </a:t>
            </a:r>
            <a:r>
              <a:rPr lang="en-US" b="1" dirty="0" smtClean="0">
                <a:solidFill>
                  <a:srgbClr val="C00000"/>
                </a:solidFill>
              </a:rPr>
              <a:t>Red: AD limit 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571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32" y="1814103"/>
            <a:ext cx="3574505" cy="44140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Improved Charge-to-Mass ratio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27612"/>
            <a:ext cx="6325689" cy="513805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 smtClean="0"/>
              <a:t>Given the current data situation -&gt; need to reach 1 p.p.t. precision level </a:t>
            </a:r>
            <a:endParaRPr lang="en-GB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5224" y="1554485"/>
            <a:ext cx="6325689" cy="51380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Recent developments: Implementation of phase sensitive methods. 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097" y="858800"/>
            <a:ext cx="4945824" cy="2912954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081809" y="4129812"/>
            <a:ext cx="1029831" cy="1405534"/>
            <a:chOff x="5717624" y="2867627"/>
            <a:chExt cx="1373107" cy="1874045"/>
          </a:xfrm>
        </p:grpSpPr>
        <p:pic>
          <p:nvPicPr>
            <p:cNvPr id="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623" y="2867627"/>
              <a:ext cx="1080000" cy="1402758"/>
            </a:xfrm>
            <a:prstGeom prst="rect">
              <a:avLst/>
            </a:prstGeom>
          </p:spPr>
        </p:pic>
        <p:sp>
          <p:nvSpPr>
            <p:cNvPr id="9" name="TextBox 32"/>
            <p:cNvSpPr txBox="1"/>
            <p:nvPr/>
          </p:nvSpPr>
          <p:spPr>
            <a:xfrm>
              <a:off x="5717624" y="4249229"/>
              <a:ext cx="137310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chemeClr val="tx2"/>
                  </a:solidFill>
                </a:rPr>
                <a:t>M. </a:t>
              </a:r>
              <a:r>
                <a:rPr lang="en-GB" sz="900" b="1" dirty="0" err="1">
                  <a:solidFill>
                    <a:schemeClr val="tx2"/>
                  </a:solidFill>
                </a:rPr>
                <a:t>Borchert</a:t>
              </a:r>
              <a:r>
                <a:rPr lang="en-GB" sz="900" b="1" dirty="0">
                  <a:solidFill>
                    <a:schemeClr val="tx2"/>
                  </a:solidFill>
                </a:rPr>
                <a:t> </a:t>
              </a:r>
            </a:p>
            <a:p>
              <a:r>
                <a:rPr lang="en-GB" sz="900" b="1" dirty="0" smtClean="0">
                  <a:solidFill>
                    <a:schemeClr val="tx2"/>
                  </a:solidFill>
                </a:rPr>
                <a:t>Hannover/RIKEN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341" y="2626642"/>
            <a:ext cx="837764" cy="10589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52749" y="366783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>
                    <a:lumMod val="25000"/>
                  </a:schemeClr>
                </a:solidFill>
              </a:rPr>
              <a:t>J. </a:t>
            </a:r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Devlin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CERN/RIKEN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40872" y="6282552"/>
            <a:ext cx="11456182" cy="520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-&gt; Long term: Need to move out of the AD hall (after LS3)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065623" y="1166948"/>
            <a:ext cx="1837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chemeClr val="bg2">
                    <a:lumMod val="50000"/>
                  </a:schemeClr>
                </a:solidFill>
              </a:rPr>
              <a:t>2014 Q/M ratio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09022" y="1955078"/>
            <a:ext cx="1837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236214"/>
                </a:solidFill>
              </a:rPr>
              <a:t>2018 Q/M ratio</a:t>
            </a:r>
            <a:endParaRPr lang="en-GB" b="1" dirty="0">
              <a:solidFill>
                <a:srgbClr val="23621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83646" y="2795464"/>
            <a:ext cx="1837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AD noise </a:t>
            </a:r>
            <a:r>
              <a:rPr lang="fr-CH" b="1" dirty="0" err="1" smtClean="0">
                <a:solidFill>
                  <a:srgbClr val="FF0000"/>
                </a:solidFill>
              </a:rPr>
              <a:t>limit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71653" y="2263226"/>
            <a:ext cx="1837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7030A0"/>
                </a:solidFill>
              </a:rPr>
              <a:t>2019 phase </a:t>
            </a:r>
            <a:r>
              <a:rPr lang="fr-CH" b="1" dirty="0" err="1" smtClean="0">
                <a:solidFill>
                  <a:srgbClr val="7030A0"/>
                </a:solidFill>
              </a:rPr>
              <a:t>methods</a:t>
            </a:r>
            <a:endParaRPr lang="en-GB" b="1" dirty="0">
              <a:solidFill>
                <a:srgbClr val="7030A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6245" y="3834415"/>
            <a:ext cx="3792051" cy="238547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762309" y="4051434"/>
            <a:ext cx="2067741" cy="12208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9718764" y="4051434"/>
            <a:ext cx="21782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C000"/>
                </a:solidFill>
              </a:rPr>
              <a:t>2014 BASE </a:t>
            </a:r>
            <a:r>
              <a:rPr lang="fr-CH" dirty="0" err="1" smtClean="0">
                <a:solidFill>
                  <a:srgbClr val="FFC000"/>
                </a:solidFill>
              </a:rPr>
              <a:t>Sideband</a:t>
            </a:r>
            <a:endParaRPr lang="fr-CH" dirty="0" smtClean="0">
              <a:solidFill>
                <a:srgbClr val="FFC000"/>
              </a:solidFill>
            </a:endParaRPr>
          </a:p>
          <a:p>
            <a:r>
              <a:rPr lang="fr-CH" dirty="0" smtClean="0">
                <a:solidFill>
                  <a:schemeClr val="bg2">
                    <a:lumMod val="50000"/>
                  </a:schemeClr>
                </a:solidFill>
              </a:rPr>
              <a:t>2019 BASE </a:t>
            </a:r>
            <a:r>
              <a:rPr lang="fr-CH" dirty="0" err="1" smtClean="0">
                <a:solidFill>
                  <a:schemeClr val="bg2">
                    <a:lumMod val="50000"/>
                  </a:schemeClr>
                </a:solidFill>
              </a:rPr>
              <a:t>Sideband</a:t>
            </a:r>
            <a:endParaRPr lang="fr-CH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rgbClr val="92D050"/>
                </a:solidFill>
              </a:rPr>
              <a:t>AD Background noise</a:t>
            </a:r>
          </a:p>
          <a:p>
            <a:r>
              <a:rPr lang="fr-CH" dirty="0" smtClean="0">
                <a:solidFill>
                  <a:srgbClr val="FF0000"/>
                </a:solidFill>
              </a:rPr>
              <a:t>2019 BASE Phase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77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Recent Proposal -&gt; applied for offline lab space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710" y="1551079"/>
            <a:ext cx="7510055" cy="42764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44" y="2254030"/>
            <a:ext cx="3867351" cy="237892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2644" y="1092239"/>
            <a:ext cx="4354487" cy="1206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-&gt; Transportable trap (BASE/STEP)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11297" y="1096590"/>
            <a:ext cx="6266006" cy="1206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-&gt; BASE II / offline lab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01841" y="6405845"/>
            <a:ext cx="93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/>
                </a:solidFill>
              </a:rPr>
              <a:t>C. </a:t>
            </a:r>
            <a:r>
              <a:rPr lang="en-GB" sz="900" b="1" dirty="0" err="1">
                <a:solidFill>
                  <a:schemeClr val="tx2"/>
                </a:solidFill>
              </a:rPr>
              <a:t>Smorra</a:t>
            </a:r>
            <a:endParaRPr lang="en-GB" sz="900" b="1" dirty="0">
              <a:solidFill>
                <a:schemeClr val="tx2"/>
              </a:solidFill>
            </a:endParaRPr>
          </a:p>
          <a:p>
            <a:r>
              <a:rPr lang="en-GB" sz="900" b="1" dirty="0" smtClean="0">
                <a:solidFill>
                  <a:schemeClr val="tx2"/>
                </a:solidFill>
              </a:rPr>
              <a:t>RIKEN</a:t>
            </a:r>
            <a:endParaRPr lang="en-GB" sz="900" b="1" dirty="0">
              <a:solidFill>
                <a:schemeClr val="tx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50" y="5366964"/>
            <a:ext cx="810000" cy="1052068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>
            <a:off x="4502328" y="1079863"/>
            <a:ext cx="17418" cy="567798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158" y="5256440"/>
            <a:ext cx="1273115" cy="12731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581" y="5256440"/>
            <a:ext cx="649638" cy="433551"/>
          </a:xfrm>
          <a:prstGeom prst="rect">
            <a:avLst/>
          </a:prstGeom>
        </p:spPr>
      </p:pic>
      <p:pic>
        <p:nvPicPr>
          <p:cNvPr id="15" name="Picture 8" descr="http://upload.wikimedia.org/wikipedia/en/thumb/c/c9/Max-Planck-Gesellschaft.svg/300px-Max-Planck-Gesellschaft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581" y="5703766"/>
            <a:ext cx="649638" cy="52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74" y="6268506"/>
            <a:ext cx="222252" cy="2566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21" y="5945881"/>
            <a:ext cx="1134332" cy="757023"/>
          </a:xfrm>
          <a:prstGeom prst="rect">
            <a:avLst/>
          </a:prstGeom>
        </p:spPr>
      </p:pic>
      <p:pic>
        <p:nvPicPr>
          <p:cNvPr id="18" name="Picture 8" descr="http://upload.wikimedia.org/wikipedia/en/thumb/c/c9/Max-Planck-Gesellschaft.svg/300px-Max-Planck-Gesellschaft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837" y="5946773"/>
            <a:ext cx="951085" cy="77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803" y="5962590"/>
            <a:ext cx="553086" cy="63878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2279" y="5945881"/>
            <a:ext cx="667544" cy="66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026" y="5963806"/>
            <a:ext cx="1612639" cy="63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98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3172405" y="4615183"/>
            <a:ext cx="936557" cy="1408213"/>
            <a:chOff x="3192819" y="957769"/>
            <a:chExt cx="1248743" cy="1877618"/>
          </a:xfrm>
        </p:grpSpPr>
        <p:sp>
          <p:nvSpPr>
            <p:cNvPr id="26" name="TextBox 25"/>
            <p:cNvSpPr txBox="1"/>
            <p:nvPr/>
          </p:nvSpPr>
          <p:spPr>
            <a:xfrm>
              <a:off x="3192819" y="2342944"/>
              <a:ext cx="124874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chemeClr val="tx2"/>
                  </a:solidFill>
                </a:rPr>
                <a:t>C. </a:t>
              </a:r>
              <a:r>
                <a:rPr lang="en-GB" sz="900" b="1" dirty="0" err="1">
                  <a:solidFill>
                    <a:schemeClr val="tx2"/>
                  </a:solidFill>
                </a:rPr>
                <a:t>Smorra</a:t>
              </a:r>
              <a:endParaRPr lang="en-GB" sz="900" b="1" dirty="0">
                <a:solidFill>
                  <a:schemeClr val="tx2"/>
                </a:solidFill>
              </a:endParaRPr>
            </a:p>
            <a:p>
              <a:r>
                <a:rPr lang="en-GB" sz="900" b="1" dirty="0" smtClean="0">
                  <a:solidFill>
                    <a:schemeClr val="tx2"/>
                  </a:solidFill>
                </a:rPr>
                <a:t>RIKEN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5776" y="957769"/>
              <a:ext cx="1080000" cy="1402758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2034270" y="1513013"/>
            <a:ext cx="883075" cy="1418085"/>
            <a:chOff x="1607385" y="890298"/>
            <a:chExt cx="1309230" cy="2201052"/>
          </a:xfrm>
        </p:grpSpPr>
        <p:sp>
          <p:nvSpPr>
            <p:cNvPr id="25" name="TextBox 24"/>
            <p:cNvSpPr txBox="1"/>
            <p:nvPr/>
          </p:nvSpPr>
          <p:spPr>
            <a:xfrm>
              <a:off x="1607385" y="2518099"/>
              <a:ext cx="1217508" cy="573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chemeClr val="tx2"/>
                  </a:solidFill>
                </a:rPr>
                <a:t>S. Ulmer RIKEN</a:t>
              </a: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4256" y="890298"/>
              <a:ext cx="1242359" cy="1613638"/>
            </a:xfrm>
            <a:prstGeom prst="rect">
              <a:avLst/>
            </a:prstGeom>
          </p:spPr>
        </p:pic>
      </p:grpSp>
      <p:sp>
        <p:nvSpPr>
          <p:cNvPr id="33" name="Title 1"/>
          <p:cNvSpPr txBox="1">
            <a:spLocks/>
          </p:cNvSpPr>
          <p:nvPr/>
        </p:nvSpPr>
        <p:spPr>
          <a:xfrm>
            <a:off x="1169772" y="315602"/>
            <a:ext cx="9852455" cy="52934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latin typeface="+mn-lt"/>
              </a:rPr>
              <a:t>Thanks for your attention!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113531" y="3012923"/>
            <a:ext cx="1029831" cy="1405534"/>
            <a:chOff x="5717624" y="2867627"/>
            <a:chExt cx="1373107" cy="1874045"/>
          </a:xfrm>
        </p:grpSpPr>
        <p:pic>
          <p:nvPicPr>
            <p:cNvPr id="3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623" y="2867627"/>
              <a:ext cx="1080000" cy="1402758"/>
            </a:xfrm>
            <a:prstGeom prst="rect">
              <a:avLst/>
            </a:prstGeom>
          </p:spPr>
        </p:pic>
        <p:sp>
          <p:nvSpPr>
            <p:cNvPr id="40" name="TextBox 32"/>
            <p:cNvSpPr txBox="1"/>
            <p:nvPr/>
          </p:nvSpPr>
          <p:spPr>
            <a:xfrm>
              <a:off x="5717624" y="4249229"/>
              <a:ext cx="137310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chemeClr val="tx2"/>
                  </a:solidFill>
                </a:rPr>
                <a:t>M. </a:t>
              </a:r>
              <a:r>
                <a:rPr lang="en-GB" sz="900" b="1" dirty="0" err="1">
                  <a:solidFill>
                    <a:schemeClr val="tx2"/>
                  </a:solidFill>
                </a:rPr>
                <a:t>Borchert</a:t>
              </a:r>
              <a:r>
                <a:rPr lang="en-GB" sz="900" b="1" dirty="0">
                  <a:solidFill>
                    <a:schemeClr val="tx2"/>
                  </a:solidFill>
                </a:rPr>
                <a:t> </a:t>
              </a:r>
            </a:p>
            <a:p>
              <a:r>
                <a:rPr lang="en-GB" sz="900" b="1" dirty="0" smtClean="0">
                  <a:solidFill>
                    <a:schemeClr val="tx2"/>
                  </a:solidFill>
                </a:rPr>
                <a:t>Hannover/RIKEN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2238" y="3026590"/>
            <a:ext cx="830043" cy="1053311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2061737" y="408350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>
                    <a:lumMod val="25000"/>
                  </a:schemeClr>
                </a:solidFill>
              </a:rPr>
              <a:t>J. Harrington</a:t>
            </a: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MPIK/RIKEN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944253" y="1585336"/>
            <a:ext cx="2967448" cy="4037786"/>
            <a:chOff x="6959305" y="1686779"/>
            <a:chExt cx="2967448" cy="4037786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7800872" y="5065920"/>
              <a:ext cx="1624859" cy="658645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 lnSpcReduction="1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de-CH" sz="1200" dirty="0"/>
                <a:t>K. Blaum, Y. Matsuda, </a:t>
              </a:r>
            </a:p>
            <a:p>
              <a:pPr marL="0" indent="0">
                <a:buNone/>
              </a:pPr>
              <a:r>
                <a:rPr lang="de-CH" sz="1200" dirty="0"/>
                <a:t>C. Ospelkaus, W. Quint, </a:t>
              </a:r>
            </a:p>
            <a:p>
              <a:pPr marL="0" indent="0">
                <a:buNone/>
              </a:pPr>
              <a:r>
                <a:rPr lang="de-CH" sz="1200" dirty="0"/>
                <a:t>J. Walz, Y. Yamazaki</a:t>
              </a:r>
            </a:p>
            <a:p>
              <a:pPr marL="0" indent="0">
                <a:buNone/>
              </a:pPr>
              <a:endParaRPr lang="de-CH" sz="1200" dirty="0"/>
            </a:p>
          </p:txBody>
        </p:sp>
        <p:pic>
          <p:nvPicPr>
            <p:cNvPr id="6" name="Picture 10" descr="http://upload.wikimedia.org/wikipedia/de/archive/a/ab/20100121225806!Altes_Logo_der_Johannes-Gutenberg-Universit%C3%A4t_Mainz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9579" y="3244295"/>
              <a:ext cx="1767174" cy="11991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2" descr="http://www-w2k.gsi.de/dvg-tagung-2006/GSI-logo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38608" y="4290827"/>
              <a:ext cx="691392" cy="220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3436" y="3562672"/>
              <a:ext cx="540060" cy="693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http://upload.wikimedia.org/wikipedia/en/thumb/c/c9/Max-Planck-Gesellschaft.svg/300px-Max-Planck-Gesellschaft.svg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3736" y="2641026"/>
              <a:ext cx="967154" cy="786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ttp://www.qbic.riken.jp/freyiru/2012-PhD-IPA-ETH-RIKEN_files/image005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9305" y="1686779"/>
              <a:ext cx="2027542" cy="810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www.biostat.uni-hannover.de/fileadmin/institut/images/luh_logo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3301" y="4589600"/>
              <a:ext cx="942005" cy="2717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8" descr="http://www.igafa.de/wp-content/uploads/2011/08/PTB-300x195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1958" y="4511062"/>
              <a:ext cx="506540" cy="329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3418" y="2731923"/>
              <a:ext cx="519498" cy="518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7034537" y="4400945"/>
              <a:ext cx="751115" cy="5029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1598" y="4519900"/>
              <a:ext cx="804578" cy="318174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9100480" y="1729201"/>
              <a:ext cx="766119" cy="818757"/>
            </a:xfrm>
            <a:prstGeom prst="rect">
              <a:avLst/>
            </a:prstGeom>
          </p:spPr>
        </p:pic>
      </p:grpSp>
      <p:pic>
        <p:nvPicPr>
          <p:cNvPr id="43010" name="Picture 2" descr="http://ulmerfsl.riken.jp/Bohman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33" y="4620947"/>
            <a:ext cx="821658" cy="110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4338150" y="5689737"/>
            <a:ext cx="798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rgbClr val="00B050"/>
                </a:solidFill>
              </a:rPr>
              <a:t>M. Bohman</a:t>
            </a:r>
            <a:endParaRPr lang="en-GB" sz="900" dirty="0">
              <a:solidFill>
                <a:srgbClr val="00B050"/>
              </a:solidFill>
            </a:endParaRPr>
          </a:p>
          <a:p>
            <a:r>
              <a:rPr lang="en-GB" sz="900" dirty="0" smtClean="0">
                <a:solidFill>
                  <a:srgbClr val="00B050"/>
                </a:solidFill>
              </a:rPr>
              <a:t>RIKEN/MPIK</a:t>
            </a:r>
            <a:endParaRPr lang="en-GB" sz="900" dirty="0">
              <a:solidFill>
                <a:srgbClr val="00B050"/>
              </a:solidFill>
            </a:endParaRPr>
          </a:p>
        </p:txBody>
      </p:sp>
      <p:pic>
        <p:nvPicPr>
          <p:cNvPr id="43008" name="Picture 4300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425639" y="4620947"/>
            <a:ext cx="756171" cy="1086453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400289" y="5685615"/>
            <a:ext cx="824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rgbClr val="00B050"/>
                </a:solidFill>
              </a:rPr>
              <a:t>M. </a:t>
            </a:r>
            <a:r>
              <a:rPr lang="en-GB" sz="900" dirty="0" err="1" smtClean="0">
                <a:solidFill>
                  <a:srgbClr val="00B050"/>
                </a:solidFill>
              </a:rPr>
              <a:t>Wiesinger</a:t>
            </a:r>
            <a:endParaRPr lang="en-GB" sz="900" dirty="0">
              <a:solidFill>
                <a:srgbClr val="00B050"/>
              </a:solidFill>
            </a:endParaRPr>
          </a:p>
          <a:p>
            <a:r>
              <a:rPr lang="en-GB" sz="900" dirty="0" smtClean="0">
                <a:solidFill>
                  <a:srgbClr val="00B050"/>
                </a:solidFill>
              </a:rPr>
              <a:t>RIKEN/MPIK</a:t>
            </a:r>
            <a:endParaRPr lang="en-GB" sz="900" dirty="0">
              <a:solidFill>
                <a:srgbClr val="00B050"/>
              </a:solidFill>
            </a:endParaRPr>
          </a:p>
        </p:txBody>
      </p:sp>
      <p:pic>
        <p:nvPicPr>
          <p:cNvPr id="43009" name="Picture 4300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063" y="1509753"/>
            <a:ext cx="837764" cy="1058947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3084471" y="255094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2">
                    <a:lumMod val="25000"/>
                  </a:schemeClr>
                </a:solidFill>
              </a:rPr>
              <a:t>J. </a:t>
            </a:r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Devlin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RIKEN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872" y="1492555"/>
            <a:ext cx="901870" cy="1052848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4290544" y="254539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E. Wursten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CERN / RIKEN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851" y="1656556"/>
            <a:ext cx="1183685" cy="78995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838" y="2979374"/>
            <a:ext cx="885984" cy="110052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4293100" y="405475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S. Erlewein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MPIK/RIKEN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044" y="2937496"/>
            <a:ext cx="790961" cy="1123379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248" y="2937496"/>
            <a:ext cx="826813" cy="1100528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286992" y="4009632"/>
            <a:ext cx="1147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M. Fleck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RIKEN/U. Tokyo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18960" y="3996569"/>
            <a:ext cx="1147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M. Sato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RIKEN/U. Tokyo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189" y="4572498"/>
            <a:ext cx="822524" cy="1096698"/>
          </a:xfrm>
          <a:prstGeom prst="rect">
            <a:avLst/>
          </a:prstGeom>
        </p:spPr>
      </p:pic>
      <p:sp>
        <p:nvSpPr>
          <p:cNvPr id="49" name="TextBox 32"/>
          <p:cNvSpPr txBox="1"/>
          <p:nvPr/>
        </p:nvSpPr>
        <p:spPr>
          <a:xfrm>
            <a:off x="2027923" y="5652923"/>
            <a:ext cx="1029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tx2"/>
                </a:solidFill>
              </a:rPr>
              <a:t>J. Warncke</a:t>
            </a:r>
            <a:endParaRPr lang="en-GB" sz="900" b="1" dirty="0">
              <a:solidFill>
                <a:schemeClr val="tx2"/>
              </a:solidFill>
            </a:endParaRPr>
          </a:p>
          <a:p>
            <a:r>
              <a:rPr lang="en-GB" sz="900" b="1" dirty="0" smtClean="0">
                <a:solidFill>
                  <a:schemeClr val="tx2"/>
                </a:solidFill>
              </a:rPr>
              <a:t>Hannover/RIKEN</a:t>
            </a:r>
            <a:endParaRPr lang="en-GB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8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96824</TotalTime>
  <Words>797</Words>
  <Application>Microsoft Office PowerPoint</Application>
  <PresentationFormat>Widescreen</PresentationFormat>
  <Paragraphs>120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AdvOT1ef757c0</vt:lpstr>
      <vt:lpstr>AdvOT7d6df7ab.I</vt:lpstr>
      <vt:lpstr>AdvOTe831afd5</vt:lpstr>
      <vt:lpstr>AdvP40798</vt:lpstr>
      <vt:lpstr>AdvP497E2</vt:lpstr>
      <vt:lpstr>AdvP4C4E51</vt:lpstr>
      <vt:lpstr>AdvP4C4E74</vt:lpstr>
      <vt:lpstr>Arial</vt:lpstr>
      <vt:lpstr>Calibri</vt:lpstr>
      <vt:lpstr>Calibri Light</vt:lpstr>
      <vt:lpstr>Cambria Math</vt:lpstr>
      <vt:lpstr>Office Theme</vt:lpstr>
      <vt:lpstr>Graph</vt:lpstr>
      <vt:lpstr>PowerPoint Presentation</vt:lpstr>
      <vt:lpstr>BASE since 2014</vt:lpstr>
      <vt:lpstr>After LS2: Improved g-factor measurement</vt:lpstr>
      <vt:lpstr>Additional Developments</vt:lpstr>
      <vt:lpstr>Improved Charge-to-Mass ratio measurement</vt:lpstr>
      <vt:lpstr>Recent Proposal -&gt; applied for offline lab space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Ulmer</dc:creator>
  <cp:lastModifiedBy>Stefan Ulmer</cp:lastModifiedBy>
  <cp:revision>377</cp:revision>
  <cp:lastPrinted>2018-12-05T16:05:01Z</cp:lastPrinted>
  <dcterms:created xsi:type="dcterms:W3CDTF">2016-08-02T08:42:32Z</dcterms:created>
  <dcterms:modified xsi:type="dcterms:W3CDTF">2019-12-10T12:03:27Z</dcterms:modified>
</cp:coreProperties>
</file>