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305" r:id="rId3"/>
    <p:sldId id="306" r:id="rId4"/>
    <p:sldId id="30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7D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36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3C86F-38FA-4B48-B366-CA36B426770D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FEE4E-A5A3-49A5-8E77-FFD694029287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1103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17933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633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1781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806" y="218174"/>
            <a:ext cx="10473691" cy="647246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06" y="1036867"/>
            <a:ext cx="10515600" cy="5042127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97971" y="146957"/>
            <a:ext cx="11952515" cy="8164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11348891" y="3445313"/>
            <a:ext cx="792835" cy="7049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Afficher l'image d'origin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7696" y="3454998"/>
            <a:ext cx="739726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Afficher l'image d'origine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0273" y="4903155"/>
            <a:ext cx="600000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asacusa.web.cern.ch/ASACUSA/asacusaweb/kaminari-m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0273" y="4081106"/>
            <a:ext cx="62499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Afficher l'image d'origine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2820" y="5574287"/>
            <a:ext cx="66145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Afficher l'image d'origine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325" y="6364843"/>
            <a:ext cx="972858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 userDrawn="1"/>
        </p:nvSpPr>
        <p:spPr>
          <a:xfrm>
            <a:off x="11348891" y="5316844"/>
            <a:ext cx="862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dirty="0" smtClean="0"/>
              <a:t>ATRAP</a:t>
            </a:r>
            <a:endParaRPr lang="de-CH" sz="2000" dirty="0"/>
          </a:p>
        </p:txBody>
      </p:sp>
      <p:cxnSp>
        <p:nvCxnSpPr>
          <p:cNvPr id="28" name="Straight Connector 27"/>
          <p:cNvCxnSpPr/>
          <p:nvPr userDrawn="1"/>
        </p:nvCxnSpPr>
        <p:spPr>
          <a:xfrm flipH="1">
            <a:off x="11346437" y="3445313"/>
            <a:ext cx="2454" cy="2727402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 flipH="1">
            <a:off x="12139272" y="2275100"/>
            <a:ext cx="15163" cy="453600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84770" y="138793"/>
            <a:ext cx="15164" cy="6662057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>
            <a:off x="111577" y="919843"/>
            <a:ext cx="4500000" cy="8164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59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667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8799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6078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1103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7080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476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015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8D4EC-9940-4304-BF39-EB0521C6A737}" type="datetimeFigureOut">
              <a:rPr lang="de-CH" smtClean="0"/>
              <a:t>10.12.2019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9DAF2-DEB3-461C-84D4-9C88B2F074D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70130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7.png"/><Relationship Id="rId4" Type="http://schemas.openxmlformats.org/officeDocument/2006/relationships/image" Target="../media/image3.gif"/><Relationship Id="rId9" Type="http://schemas.openxmlformats.org/officeDocument/2006/relationships/image" Target="../media/image1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75030"/>
            <a:ext cx="9144000" cy="1681162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ADUC Meeting 2019</a:t>
            </a:r>
            <a:endParaRPr lang="de-CH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Afficher l'image d'ori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389" y="256839"/>
            <a:ext cx="1479451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ficher l'image d'orig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904" y="256839"/>
            <a:ext cx="179999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sacusa.web.cern.ch/ASACUSA/asacusaweb/kaminari-m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315" y="256839"/>
            <a:ext cx="937499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fficher l'image d'origin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-60703"/>
            <a:ext cx="1382755" cy="1505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Afficher l'image d'origin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49" y="256839"/>
            <a:ext cx="29185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fficher l'image d'origin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257" y="5591986"/>
            <a:ext cx="9504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58" y="5591986"/>
            <a:ext cx="1368000" cy="108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13837" y="403664"/>
            <a:ext cx="18370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4400" dirty="0" smtClean="0"/>
              <a:t>ATRAP</a:t>
            </a:r>
            <a:endParaRPr lang="de-CH" sz="4400" dirty="0"/>
          </a:p>
        </p:txBody>
      </p:sp>
      <p:sp>
        <p:nvSpPr>
          <p:cNvPr id="7" name="Rectangle 6"/>
          <p:cNvSpPr/>
          <p:nvPr/>
        </p:nvSpPr>
        <p:spPr>
          <a:xfrm>
            <a:off x="82378" y="57665"/>
            <a:ext cx="12043719" cy="6683698"/>
          </a:xfrm>
          <a:prstGeom prst="rect">
            <a:avLst/>
          </a:prstGeom>
          <a:noFill/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09900" y="5603787"/>
            <a:ext cx="1053140" cy="10800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141245" y="1505480"/>
            <a:ext cx="11917748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45363" y="5521425"/>
            <a:ext cx="7380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40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Welcome</a:t>
            </a:r>
            <a:r>
              <a:rPr lang="fr-CH" dirty="0" smtClean="0"/>
              <a:t> to the ADUC meeting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06" y="1036867"/>
            <a:ext cx="10515600" cy="487133"/>
          </a:xfrm>
        </p:spPr>
        <p:txBody>
          <a:bodyPr/>
          <a:lstStyle/>
          <a:p>
            <a:r>
              <a:rPr lang="fr-CH" dirty="0" smtClean="0"/>
              <a:t>…and </a:t>
            </a:r>
            <a:r>
              <a:rPr lang="fr-CH" dirty="0" err="1" smtClean="0"/>
              <a:t>thanks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 for </a:t>
            </a:r>
            <a:r>
              <a:rPr lang="fr-CH" dirty="0" err="1" smtClean="0"/>
              <a:t>joining</a:t>
            </a:r>
            <a:r>
              <a:rPr lang="fr-CH" dirty="0" smtClean="0"/>
              <a:t> the </a:t>
            </a:r>
            <a:r>
              <a:rPr lang="fr-CH" dirty="0" err="1" smtClean="0"/>
              <a:t>event</a:t>
            </a:r>
            <a:r>
              <a:rPr lang="fr-CH" dirty="0" smtClean="0"/>
              <a:t>.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49" y="1695447"/>
            <a:ext cx="6922092" cy="4750237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7741920" y="4014651"/>
            <a:ext cx="2996292" cy="2499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smtClean="0"/>
              <a:t>Part 1: </a:t>
            </a:r>
          </a:p>
          <a:p>
            <a:pPr marL="0" indent="0">
              <a:buNone/>
            </a:pPr>
            <a:endParaRPr lang="fr-CH" dirty="0"/>
          </a:p>
          <a:p>
            <a:pPr marL="0" indent="0">
              <a:buNone/>
            </a:pPr>
            <a:r>
              <a:rPr lang="fr-CH" dirty="0" smtClean="0"/>
              <a:t>Progress update AD consolidation</a:t>
            </a:r>
          </a:p>
          <a:p>
            <a:pPr marL="0" indent="0">
              <a:buNone/>
            </a:pPr>
            <a:r>
              <a:rPr lang="fr-CH" dirty="0" smtClean="0"/>
              <a:t>ELENA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916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Part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96400" y="1442956"/>
            <a:ext cx="2748097" cy="4409204"/>
          </a:xfrm>
        </p:spPr>
        <p:txBody>
          <a:bodyPr/>
          <a:lstStyle/>
          <a:p>
            <a:r>
              <a:rPr lang="fr-CH" dirty="0" err="1" smtClean="0"/>
              <a:t>Requested</a:t>
            </a:r>
            <a:r>
              <a:rPr lang="fr-CH" dirty="0" smtClean="0"/>
              <a:t> by CERN teams to update </a:t>
            </a:r>
            <a:r>
              <a:rPr lang="fr-CH" dirty="0" err="1" smtClean="0"/>
              <a:t>them</a:t>
            </a:r>
            <a:r>
              <a:rPr lang="fr-CH" dirty="0" smtClean="0"/>
              <a:t> on future plans of the </a:t>
            </a:r>
            <a:r>
              <a:rPr lang="fr-CH" dirty="0" err="1" smtClean="0"/>
              <a:t>users</a:t>
            </a:r>
            <a:r>
              <a:rPr lang="fr-CH" dirty="0" smtClean="0"/>
              <a:t> </a:t>
            </a:r>
            <a:r>
              <a:rPr lang="fr-CH" dirty="0" err="1" smtClean="0"/>
              <a:t>which</a:t>
            </a:r>
            <a:r>
              <a:rPr lang="fr-CH" dirty="0" smtClean="0"/>
              <a:t> are operating in the </a:t>
            </a:r>
            <a:r>
              <a:rPr lang="fr-CH" dirty="0" err="1" smtClean="0"/>
              <a:t>facility</a:t>
            </a:r>
            <a:r>
              <a:rPr lang="fr-CH" dirty="0" smtClean="0"/>
              <a:t>. </a:t>
            </a:r>
          </a:p>
          <a:p>
            <a:r>
              <a:rPr lang="fr-CH" dirty="0" err="1" smtClean="0"/>
              <a:t>Roughly</a:t>
            </a:r>
            <a:r>
              <a:rPr lang="fr-CH" dirty="0" smtClean="0"/>
              <a:t> 10 minutes per collaboration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25" y="1442956"/>
            <a:ext cx="6802895" cy="481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794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 smtClean="0"/>
              <a:t>Reply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Eckhard Elsen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897" y="2282193"/>
            <a:ext cx="10515600" cy="429277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C00000"/>
                </a:solidFill>
              </a:rPr>
              <a:t>The spirit I would like to convey for ADUC is </a:t>
            </a:r>
          </a:p>
          <a:p>
            <a:pPr lvl="0"/>
            <a:r>
              <a:rPr lang="en-GB" b="1" dirty="0">
                <a:solidFill>
                  <a:srgbClr val="C00000"/>
                </a:solidFill>
              </a:rPr>
              <a:t>Full recognition of the successes of the experiments</a:t>
            </a:r>
          </a:p>
          <a:p>
            <a:pPr lvl="0"/>
            <a:r>
              <a:rPr lang="en-GB" b="1" dirty="0">
                <a:solidFill>
                  <a:srgbClr val="C00000"/>
                </a:solidFill>
              </a:rPr>
              <a:t>Invitation for next generation of experiments (see SPSC call). This is encouraged by the new infrastructure that is being put in place</a:t>
            </a:r>
          </a:p>
          <a:p>
            <a:pPr lvl="0"/>
            <a:r>
              <a:rPr lang="en-GB" b="1" dirty="0">
                <a:solidFill>
                  <a:srgbClr val="C00000"/>
                </a:solidFill>
              </a:rPr>
              <a:t>Assessment of how to best deal with the future precision requirements</a:t>
            </a:r>
          </a:p>
          <a:p>
            <a:pPr marL="0" indent="0">
              <a:buNone/>
            </a:pPr>
            <a:r>
              <a:rPr lang="en-GB" b="1" dirty="0">
                <a:solidFill>
                  <a:srgbClr val="C00000"/>
                </a:solidFill>
              </a:rPr>
              <a:t> </a:t>
            </a:r>
          </a:p>
          <a:p>
            <a:pPr marL="0" indent="0">
              <a:buNone/>
            </a:pPr>
            <a:r>
              <a:rPr lang="en-GB" b="1" dirty="0">
                <a:solidFill>
                  <a:srgbClr val="C00000"/>
                </a:solidFill>
              </a:rPr>
              <a:t>All the best</a:t>
            </a:r>
          </a:p>
          <a:p>
            <a:pPr marL="0" indent="0">
              <a:buNone/>
            </a:pPr>
            <a:r>
              <a:rPr lang="en-GB" b="1" dirty="0" smtClean="0">
                <a:solidFill>
                  <a:srgbClr val="C00000"/>
                </a:solidFill>
              </a:rPr>
              <a:t>Eckhard</a:t>
            </a:r>
            <a:endParaRPr lang="en-GB" b="1" dirty="0">
              <a:solidFill>
                <a:srgbClr val="C00000"/>
              </a:solidFill>
            </a:endParaRPr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76497" y="1119598"/>
            <a:ext cx="10515600" cy="1022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users</a:t>
            </a:r>
            <a:r>
              <a:rPr lang="fr-CH" dirty="0" smtClean="0"/>
              <a:t> </a:t>
            </a:r>
            <a:r>
              <a:rPr lang="fr-CH" dirty="0" err="1" smtClean="0"/>
              <a:t>were</a:t>
            </a:r>
            <a:r>
              <a:rPr lang="fr-CH" dirty="0" smtClean="0"/>
              <a:t> </a:t>
            </a:r>
            <a:r>
              <a:rPr lang="fr-CH" dirty="0" err="1" smtClean="0"/>
              <a:t>asking</a:t>
            </a:r>
            <a:r>
              <a:rPr lang="fr-CH" dirty="0" smtClean="0"/>
              <a:t> for a </a:t>
            </a:r>
            <a:r>
              <a:rPr lang="fr-CH" dirty="0" err="1" smtClean="0"/>
              <a:t>statement</a:t>
            </a:r>
            <a:r>
              <a:rPr lang="fr-CH" dirty="0" smtClean="0"/>
              <a:t> on </a:t>
            </a:r>
            <a:r>
              <a:rPr lang="fr-CH" dirty="0" err="1" smtClean="0"/>
              <a:t>CERN’s</a:t>
            </a:r>
            <a:r>
              <a:rPr lang="fr-CH" dirty="0" smtClean="0"/>
              <a:t> longer </a:t>
            </a:r>
            <a:r>
              <a:rPr lang="fr-CH" dirty="0" err="1" smtClean="0"/>
              <a:t>term</a:t>
            </a:r>
            <a:r>
              <a:rPr lang="fr-CH" dirty="0" smtClean="0"/>
              <a:t> </a:t>
            </a:r>
            <a:r>
              <a:rPr lang="fr-CH" dirty="0" err="1" smtClean="0"/>
              <a:t>timeline</a:t>
            </a:r>
            <a:r>
              <a:rPr lang="fr-CH" dirty="0" smtClean="0"/>
              <a:t> of AD </a:t>
            </a:r>
            <a:r>
              <a:rPr lang="fr-CH" dirty="0" err="1" smtClean="0"/>
              <a:t>operation</a:t>
            </a:r>
            <a:r>
              <a:rPr lang="fr-CH" dirty="0" smtClean="0"/>
              <a:t> </a:t>
            </a:r>
            <a:r>
              <a:rPr lang="fr-CH" dirty="0" err="1" smtClean="0"/>
              <a:t>beyond</a:t>
            </a:r>
            <a:r>
              <a:rPr lang="fr-CH" dirty="0" smtClean="0"/>
              <a:t> LS2.   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683726" y="5721533"/>
            <a:ext cx="7332617" cy="100148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dirty="0" smtClean="0">
                <a:solidFill>
                  <a:schemeClr val="tx1"/>
                </a:solidFill>
              </a:rPr>
              <a:t>Will </a:t>
            </a:r>
            <a:r>
              <a:rPr lang="fr-CH" dirty="0" err="1" smtClean="0">
                <a:solidFill>
                  <a:schemeClr val="tx1"/>
                </a:solidFill>
              </a:rPr>
              <a:t>ask</a:t>
            </a:r>
            <a:r>
              <a:rPr lang="fr-CH" dirty="0" smtClean="0">
                <a:solidFill>
                  <a:schemeClr val="tx1"/>
                </a:solidFill>
              </a:rPr>
              <a:t> for a more explicit and </a:t>
            </a:r>
            <a:r>
              <a:rPr lang="fr-CH" dirty="0" err="1" smtClean="0">
                <a:solidFill>
                  <a:schemeClr val="tx1"/>
                </a:solidFill>
              </a:rPr>
              <a:t>slightly</a:t>
            </a:r>
            <a:r>
              <a:rPr lang="fr-CH" dirty="0" smtClean="0">
                <a:solidFill>
                  <a:schemeClr val="tx1"/>
                </a:solidFill>
              </a:rPr>
              <a:t> more </a:t>
            </a:r>
            <a:r>
              <a:rPr lang="fr-CH" dirty="0" err="1" smtClean="0">
                <a:solidFill>
                  <a:schemeClr val="tx1"/>
                </a:solidFill>
              </a:rPr>
              <a:t>practical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statement</a:t>
            </a:r>
            <a:r>
              <a:rPr lang="fr-CH" dirty="0" smtClean="0">
                <a:solidFill>
                  <a:schemeClr val="tx1"/>
                </a:solidFill>
              </a:rPr>
              <a:t>, to </a:t>
            </a:r>
            <a:r>
              <a:rPr lang="fr-CH" dirty="0" err="1" smtClean="0">
                <a:solidFill>
                  <a:schemeClr val="tx1"/>
                </a:solidFill>
              </a:rPr>
              <a:t>be</a:t>
            </a:r>
            <a:r>
              <a:rPr lang="fr-CH" dirty="0" smtClean="0">
                <a:solidFill>
                  <a:schemeClr val="tx1"/>
                </a:solidFill>
              </a:rPr>
              <a:t> made at 2020 SPSC meeting. 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724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107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ADUC Meeting 2019</vt:lpstr>
      <vt:lpstr>Welcome to the ADUC meeting 2019</vt:lpstr>
      <vt:lpstr>Part 2</vt:lpstr>
      <vt:lpstr>Reply from Eckhard Elsen 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Ulmer</dc:creator>
  <cp:lastModifiedBy>Stefan Ulmer</cp:lastModifiedBy>
  <cp:revision>122</cp:revision>
  <dcterms:created xsi:type="dcterms:W3CDTF">2016-09-01T23:05:07Z</dcterms:created>
  <dcterms:modified xsi:type="dcterms:W3CDTF">2019-12-10T12:29:31Z</dcterms:modified>
</cp:coreProperties>
</file>