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4" r:id="rId2"/>
    <p:sldId id="262" r:id="rId3"/>
    <p:sldId id="265" r:id="rId4"/>
    <p:sldId id="266" r:id="rId5"/>
    <p:sldId id="269" r:id="rId6"/>
    <p:sldId id="267" r:id="rId7"/>
    <p:sldId id="268" r:id="rId8"/>
    <p:sldId id="270" r:id="rId9"/>
    <p:sldId id="271" r:id="rId10"/>
    <p:sldId id="272" r:id="rId11"/>
    <p:sldId id="273" r:id="rId12"/>
    <p:sldId id="274" r:id="rId13"/>
    <p:sldId id="275" r:id="rId14"/>
    <p:sldId id="276" r:id="rId15"/>
    <p:sldId id="277" r:id="rId16"/>
    <p:sldId id="278" r:id="rId17"/>
    <p:sldId id="283" r:id="rId18"/>
    <p:sldId id="280" r:id="rId19"/>
    <p:sldId id="281" r:id="rId20"/>
    <p:sldId id="282" r:id="rId21"/>
    <p:sldId id="279"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33"/>
    <a:srgbClr val="CC0000"/>
    <a:srgbClr val="000099"/>
    <a:srgbClr val="660000"/>
    <a:srgbClr val="990000"/>
    <a:srgbClr val="01E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6"/>
    <p:restoredTop sz="94663"/>
  </p:normalViewPr>
  <p:slideViewPr>
    <p:cSldViewPr snapToGrid="0" snapToObjects="1">
      <p:cViewPr varScale="1">
        <p:scale>
          <a:sx n="47" d="100"/>
          <a:sy n="47" d="100"/>
        </p:scale>
        <p:origin x="952"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2062" y="594483"/>
            <a:ext cx="5894738" cy="675554"/>
          </a:xfrm>
          <a:prstGeom prst="rect">
            <a:avLst/>
          </a:prstGeom>
        </p:spPr>
        <p:txBody>
          <a:bodyPr/>
          <a:lstStyle/>
          <a:p>
            <a:r>
              <a:rPr lang="en-US" dirty="0"/>
              <a:t>Title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1"/>
          <p:cNvPicPr>
            <a:picLocks noChangeAspect="1" noChangeArrowheads="1"/>
          </p:cNvPicPr>
          <p:nvPr userDrawn="1"/>
        </p:nvPicPr>
        <p:blipFill>
          <a:blip r:embed="rId3"/>
          <a:srcRect/>
          <a:stretch>
            <a:fillRect/>
          </a:stretch>
        </p:blipFill>
        <p:spPr bwMode="auto">
          <a:xfrm>
            <a:off x="331787" y="40309"/>
            <a:ext cx="8480425" cy="1279525"/>
          </a:xfrm>
          <a:prstGeom prst="rect">
            <a:avLst/>
          </a:prstGeom>
          <a:noFill/>
          <a:ln w="25400">
            <a:noFill/>
            <a:miter lim="800000"/>
            <a:headEnd/>
            <a:tailEnd/>
          </a:ln>
        </p:spPr>
      </p:pic>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endParaRPr lang="en-US" dirty="0"/>
          </a:p>
        </p:txBody>
      </p:sp>
      <p:sp>
        <p:nvSpPr>
          <p:cNvPr id="7" name="TextBox 6"/>
          <p:cNvSpPr txBox="1"/>
          <p:nvPr userDrawn="1"/>
        </p:nvSpPr>
        <p:spPr>
          <a:xfrm>
            <a:off x="1044771" y="495406"/>
            <a:ext cx="184666" cy="369332"/>
          </a:xfrm>
          <a:prstGeom prst="rect">
            <a:avLst/>
          </a:prstGeom>
          <a:noFill/>
        </p:spPr>
        <p:txBody>
          <a:bodyPr wrap="none" rtlCol="0">
            <a:spAutoFit/>
          </a:bodyPr>
          <a:lstStyle/>
          <a:p>
            <a:endParaRPr lang="en-US" dirty="0"/>
          </a:p>
        </p:txBody>
      </p:sp>
    </p:spTree>
  </p:cSld>
  <p:clrMap bg1="lt1" tx1="dk1" bg2="lt2" tx2="dk2" accent1="accent1" accent2="accent2" accent3="accent3" accent4="accent4" accent5="accent5" accent6="accent6" hlink="hlink" folHlink="folHlink"/>
  <p:sldLayoutIdLst>
    <p:sldLayoutId id="2147483650" r:id="rId1"/>
  </p:sldLayoutIdLst>
  <p:txStyles>
    <p:titleStyle>
      <a:lvl1pPr algn="r" defTabSz="457200" rtl="0" eaLnBrk="1" latinLnBrk="0" hangingPunct="1">
        <a:spcBef>
          <a:spcPct val="0"/>
        </a:spcBef>
        <a:buNone/>
        <a:defRPr sz="3200" b="1" i="0" kern="1200">
          <a:solidFill>
            <a:srgbClr val="000099"/>
          </a:solidFill>
          <a:latin typeface="Helvetica"/>
          <a:ea typeface="+mj-ea"/>
          <a:cs typeface="Helvetica"/>
        </a:defRPr>
      </a:lvl1pPr>
    </p:titleStyle>
    <p:bodyStyle>
      <a:lvl1pPr marL="12700" indent="-12700" algn="l" defTabSz="457200" rtl="0" eaLnBrk="1" latinLnBrk="0" hangingPunct="1">
        <a:spcBef>
          <a:spcPts val="0"/>
        </a:spcBef>
        <a:spcAft>
          <a:spcPts val="1200"/>
        </a:spcAft>
        <a:buFontTx/>
        <a:buNone/>
        <a:tabLst/>
        <a:defRPr lang="en-US" sz="2400" b="1" i="0" kern="1200" baseline="0" smtClean="0">
          <a:solidFill>
            <a:srgbClr val="000099"/>
          </a:solidFill>
          <a:effectLst/>
          <a:latin typeface="Helvetica"/>
          <a:ea typeface="+mn-ea"/>
          <a:cs typeface="Helvetica"/>
        </a:defRPr>
      </a:lvl1pPr>
      <a:lvl2pPr marL="458788" indent="-233363" algn="l" defTabSz="457200" rtl="0" eaLnBrk="1" latinLnBrk="0" hangingPunct="1">
        <a:spcBef>
          <a:spcPct val="20000"/>
        </a:spcBef>
        <a:buClr>
          <a:srgbClr val="CC0000"/>
        </a:buClr>
        <a:buFont typeface="Arial"/>
        <a:buChar char="•"/>
        <a:defRPr sz="2400" b="1" i="0" kern="1200" baseline="0">
          <a:solidFill>
            <a:srgbClr val="000099"/>
          </a:solidFill>
          <a:latin typeface="Helvetica"/>
          <a:ea typeface="+mn-ea"/>
          <a:cs typeface="Helvetica"/>
        </a:defRPr>
      </a:lvl2pPr>
      <a:lvl3pPr marL="684213" indent="-225425" algn="l" defTabSz="457200" rtl="0" eaLnBrk="1" latinLnBrk="0" hangingPunct="1">
        <a:spcBef>
          <a:spcPct val="20000"/>
        </a:spcBef>
        <a:buClr>
          <a:srgbClr val="CC0033"/>
        </a:buClr>
        <a:buFont typeface="Arial"/>
        <a:buChar char="•"/>
        <a:defRPr sz="2400" b="1" i="0" kern="1200">
          <a:solidFill>
            <a:srgbClr val="000099"/>
          </a:solidFill>
          <a:latin typeface="Helvetica"/>
          <a:ea typeface="+mn-ea"/>
          <a:cs typeface="Helvetica"/>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cms-aframe.web.cern.ch/" TargetMode="External"/><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86665"/>
            <a:ext cx="5894738" cy="675554"/>
          </a:xfrm>
        </p:spPr>
        <p:txBody>
          <a:bodyPr/>
          <a:lstStyle/>
          <a:p>
            <a:r>
              <a:rPr lang="en-US" sz="4000" dirty="0"/>
              <a:t>CMS WZH Masterclass</a:t>
            </a:r>
          </a:p>
        </p:txBody>
      </p:sp>
      <p:pic>
        <p:nvPicPr>
          <p:cNvPr id="5" name="Picture 4"/>
          <p:cNvPicPr>
            <a:picLocks noChangeAspect="1"/>
          </p:cNvPicPr>
          <p:nvPr/>
        </p:nvPicPr>
        <p:blipFill>
          <a:blip r:embed="rId2"/>
          <a:stretch>
            <a:fillRect/>
          </a:stretch>
        </p:blipFill>
        <p:spPr>
          <a:xfrm>
            <a:off x="423429" y="1343892"/>
            <a:ext cx="3026353" cy="4723452"/>
          </a:xfrm>
          <a:prstGeom prst="rect">
            <a:avLst/>
          </a:prstGeom>
        </p:spPr>
      </p:pic>
      <p:pic>
        <p:nvPicPr>
          <p:cNvPr id="6" name="Picture 5"/>
          <p:cNvPicPr>
            <a:picLocks noChangeAspect="1"/>
          </p:cNvPicPr>
          <p:nvPr/>
        </p:nvPicPr>
        <p:blipFill>
          <a:blip r:embed="rId3"/>
          <a:stretch>
            <a:fillRect/>
          </a:stretch>
        </p:blipFill>
        <p:spPr>
          <a:xfrm>
            <a:off x="3449783" y="1343892"/>
            <a:ext cx="5237382" cy="3602181"/>
          </a:xfrm>
          <a:prstGeom prst="rect">
            <a:avLst/>
          </a:prstGeom>
        </p:spPr>
      </p:pic>
      <p:pic>
        <p:nvPicPr>
          <p:cNvPr id="8" name="Picture 7"/>
          <p:cNvPicPr>
            <a:picLocks noChangeAspect="1"/>
          </p:cNvPicPr>
          <p:nvPr/>
        </p:nvPicPr>
        <p:blipFill>
          <a:blip r:embed="rId4"/>
          <a:stretch>
            <a:fillRect/>
          </a:stretch>
        </p:blipFill>
        <p:spPr>
          <a:xfrm>
            <a:off x="4717381" y="4902161"/>
            <a:ext cx="2805637" cy="1165183"/>
          </a:xfrm>
          <a:prstGeom prst="rect">
            <a:avLst/>
          </a:prstGeom>
        </p:spPr>
      </p:pic>
      <p:pic>
        <p:nvPicPr>
          <p:cNvPr id="11" name="Picture 10"/>
          <p:cNvPicPr>
            <a:picLocks noChangeAspect="1"/>
          </p:cNvPicPr>
          <p:nvPr/>
        </p:nvPicPr>
        <p:blipFill>
          <a:blip r:embed="rId5"/>
          <a:stretch>
            <a:fillRect/>
          </a:stretch>
        </p:blipFill>
        <p:spPr>
          <a:xfrm>
            <a:off x="1086775" y="6043270"/>
            <a:ext cx="7261211" cy="744706"/>
          </a:xfrm>
          <a:prstGeom prst="rect">
            <a:avLst/>
          </a:prstGeom>
        </p:spPr>
      </p:pic>
      <p:pic>
        <p:nvPicPr>
          <p:cNvPr id="3" name="Picture 2"/>
          <p:cNvPicPr>
            <a:picLocks noChangeAspect="1"/>
          </p:cNvPicPr>
          <p:nvPr/>
        </p:nvPicPr>
        <p:blipFill>
          <a:blip r:embed="rId6"/>
          <a:stretch>
            <a:fillRect/>
          </a:stretch>
        </p:blipFill>
        <p:spPr>
          <a:xfrm>
            <a:off x="1009243" y="6035046"/>
            <a:ext cx="719390" cy="6279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400519"/>
            <a:ext cx="5894738" cy="675554"/>
          </a:xfrm>
        </p:spPr>
        <p:txBody>
          <a:bodyPr/>
          <a:lstStyle/>
          <a:p>
            <a:r>
              <a:rPr lang="en-US" dirty="0"/>
              <a:t>Two-lepton events</a:t>
            </a:r>
          </a:p>
        </p:txBody>
      </p:sp>
      <p:sp>
        <p:nvSpPr>
          <p:cNvPr id="3" name="Content Placeholder 2"/>
          <p:cNvSpPr>
            <a:spLocks noGrp="1"/>
          </p:cNvSpPr>
          <p:nvPr>
            <p:ph idx="1"/>
          </p:nvPr>
        </p:nvSpPr>
        <p:spPr>
          <a:xfrm>
            <a:off x="457200" y="1600200"/>
            <a:ext cx="4488873" cy="4525963"/>
          </a:xfrm>
        </p:spPr>
        <p:txBody>
          <a:bodyPr/>
          <a:lstStyle/>
          <a:p>
            <a:r>
              <a:rPr lang="en-US" dirty="0"/>
              <a:t>The Z boson is a neutral cousin of the W. It enables the “weak neutral current”.</a:t>
            </a:r>
          </a:p>
          <a:p>
            <a:r>
              <a:rPr lang="en-US" dirty="0"/>
              <a:t>It decays into two leptons of the same type but opposite charge – electron and positron or muon and </a:t>
            </a:r>
            <a:r>
              <a:rPr lang="en-US" dirty="0" err="1"/>
              <a:t>antimuon</a:t>
            </a:r>
            <a:r>
              <a:rPr lang="en-US" dirty="0"/>
              <a:t>. It has other decay paths but we are not looking for these.</a:t>
            </a:r>
          </a:p>
        </p:txBody>
      </p:sp>
      <p:pic>
        <p:nvPicPr>
          <p:cNvPr id="5" name="Picture 4"/>
          <p:cNvPicPr>
            <a:picLocks noChangeAspect="1"/>
          </p:cNvPicPr>
          <p:nvPr/>
        </p:nvPicPr>
        <p:blipFill>
          <a:blip r:embed="rId2"/>
          <a:stretch>
            <a:fillRect/>
          </a:stretch>
        </p:blipFill>
        <p:spPr>
          <a:xfrm>
            <a:off x="5141033" y="1567484"/>
            <a:ext cx="3306326" cy="3361026"/>
          </a:xfrm>
          <a:prstGeom prst="rect">
            <a:avLst/>
          </a:prstGeom>
        </p:spPr>
      </p:pic>
      <p:pic>
        <p:nvPicPr>
          <p:cNvPr id="10" name="Picture 9"/>
          <p:cNvPicPr>
            <a:picLocks noChangeAspect="1"/>
          </p:cNvPicPr>
          <p:nvPr/>
        </p:nvPicPr>
        <p:blipFill>
          <a:blip r:embed="rId3"/>
          <a:stretch>
            <a:fillRect/>
          </a:stretch>
        </p:blipFill>
        <p:spPr>
          <a:xfrm>
            <a:off x="1685060" y="5514976"/>
            <a:ext cx="2476500" cy="914400"/>
          </a:xfrm>
          <a:prstGeom prst="rect">
            <a:avLst/>
          </a:prstGeom>
        </p:spPr>
      </p:pic>
      <p:pic>
        <p:nvPicPr>
          <p:cNvPr id="11" name="Picture 10"/>
          <p:cNvPicPr>
            <a:picLocks noChangeAspect="1"/>
          </p:cNvPicPr>
          <p:nvPr/>
        </p:nvPicPr>
        <p:blipFill>
          <a:blip r:embed="rId4"/>
          <a:stretch>
            <a:fillRect/>
          </a:stretch>
        </p:blipFill>
        <p:spPr>
          <a:xfrm>
            <a:off x="4555821" y="5543551"/>
            <a:ext cx="2238375" cy="857250"/>
          </a:xfrm>
          <a:prstGeom prst="rect">
            <a:avLst/>
          </a:prstGeom>
        </p:spPr>
      </p:pic>
    </p:spTree>
    <p:extLst>
      <p:ext uri="{BB962C8B-B14F-4D97-AF65-F5344CB8AC3E}">
        <p14:creationId xmlns:p14="http://schemas.microsoft.com/office/powerpoint/2010/main" val="2380903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400519"/>
            <a:ext cx="5894738" cy="675554"/>
          </a:xfrm>
        </p:spPr>
        <p:txBody>
          <a:bodyPr/>
          <a:lstStyle/>
          <a:p>
            <a:r>
              <a:rPr lang="en-US" dirty="0"/>
              <a:t>Four-lepton events</a:t>
            </a:r>
          </a:p>
        </p:txBody>
      </p:sp>
      <p:sp>
        <p:nvSpPr>
          <p:cNvPr id="3" name="Content Placeholder 2"/>
          <p:cNvSpPr>
            <a:spLocks noGrp="1"/>
          </p:cNvSpPr>
          <p:nvPr>
            <p:ph idx="1"/>
          </p:nvPr>
        </p:nvSpPr>
        <p:spPr>
          <a:xfrm>
            <a:off x="457200" y="1600200"/>
            <a:ext cx="4488873" cy="4525963"/>
          </a:xfrm>
        </p:spPr>
        <p:txBody>
          <a:bodyPr/>
          <a:lstStyle/>
          <a:p>
            <a:r>
              <a:rPr lang="en-US" dirty="0"/>
              <a:t>The Higgs boson is an expression of the field that gives other particles mass.</a:t>
            </a:r>
          </a:p>
          <a:p>
            <a:r>
              <a:rPr lang="en-US" dirty="0"/>
              <a:t>One decay mode of the Higgs is into two Z bosons, which themselves promptly decay.  Thus we can get 2 muons and 2 electrons </a:t>
            </a:r>
            <a:r>
              <a:rPr lang="en-US" i="1" dirty="0"/>
              <a:t>or</a:t>
            </a:r>
            <a:r>
              <a:rPr lang="en-US" dirty="0"/>
              <a:t> 4 muons </a:t>
            </a:r>
            <a:r>
              <a:rPr lang="en-US" i="1" dirty="0"/>
              <a:t>or</a:t>
            </a:r>
            <a:r>
              <a:rPr lang="en-US" dirty="0"/>
              <a:t> 4 electrons. </a:t>
            </a:r>
          </a:p>
        </p:txBody>
      </p:sp>
      <p:pic>
        <p:nvPicPr>
          <p:cNvPr id="10" name="Picture 9"/>
          <p:cNvPicPr>
            <a:picLocks noChangeAspect="1"/>
          </p:cNvPicPr>
          <p:nvPr/>
        </p:nvPicPr>
        <p:blipFill>
          <a:blip r:embed="rId2"/>
          <a:stretch>
            <a:fillRect/>
          </a:stretch>
        </p:blipFill>
        <p:spPr>
          <a:xfrm>
            <a:off x="1685060" y="5514976"/>
            <a:ext cx="2476500" cy="914400"/>
          </a:xfrm>
          <a:prstGeom prst="rect">
            <a:avLst/>
          </a:prstGeom>
        </p:spPr>
      </p:pic>
      <p:pic>
        <p:nvPicPr>
          <p:cNvPr id="11" name="Picture 10"/>
          <p:cNvPicPr>
            <a:picLocks noChangeAspect="1"/>
          </p:cNvPicPr>
          <p:nvPr/>
        </p:nvPicPr>
        <p:blipFill>
          <a:blip r:embed="rId3"/>
          <a:stretch>
            <a:fillRect/>
          </a:stretch>
        </p:blipFill>
        <p:spPr>
          <a:xfrm>
            <a:off x="4555821" y="5543551"/>
            <a:ext cx="2238375" cy="857250"/>
          </a:xfrm>
          <a:prstGeom prst="rect">
            <a:avLst/>
          </a:prstGeom>
        </p:spPr>
      </p:pic>
      <p:pic>
        <p:nvPicPr>
          <p:cNvPr id="4" name="Picture 3"/>
          <p:cNvPicPr>
            <a:picLocks noChangeAspect="1"/>
          </p:cNvPicPr>
          <p:nvPr/>
        </p:nvPicPr>
        <p:blipFill>
          <a:blip r:embed="rId4"/>
          <a:stretch>
            <a:fillRect/>
          </a:stretch>
        </p:blipFill>
        <p:spPr>
          <a:xfrm>
            <a:off x="4946073" y="1463460"/>
            <a:ext cx="3502624" cy="3776878"/>
          </a:xfrm>
          <a:prstGeom prst="rect">
            <a:avLst/>
          </a:prstGeom>
        </p:spPr>
      </p:pic>
    </p:spTree>
    <p:extLst>
      <p:ext uri="{BB962C8B-B14F-4D97-AF65-F5344CB8AC3E}">
        <p14:creationId xmlns:p14="http://schemas.microsoft.com/office/powerpoint/2010/main" val="302716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400519"/>
            <a:ext cx="5894738" cy="675554"/>
          </a:xfrm>
        </p:spPr>
        <p:txBody>
          <a:bodyPr/>
          <a:lstStyle/>
          <a:p>
            <a:r>
              <a:rPr lang="en-US" dirty="0"/>
              <a:t>Decay summary</a:t>
            </a:r>
          </a:p>
        </p:txBody>
      </p:sp>
      <p:pic>
        <p:nvPicPr>
          <p:cNvPr id="6" name="Picture 5"/>
          <p:cNvPicPr>
            <a:picLocks noChangeAspect="1"/>
          </p:cNvPicPr>
          <p:nvPr/>
        </p:nvPicPr>
        <p:blipFill>
          <a:blip r:embed="rId2"/>
          <a:stretch>
            <a:fillRect/>
          </a:stretch>
        </p:blipFill>
        <p:spPr>
          <a:xfrm>
            <a:off x="706581" y="1417030"/>
            <a:ext cx="7751185" cy="5002820"/>
          </a:xfrm>
          <a:prstGeom prst="rect">
            <a:avLst/>
          </a:prstGeom>
        </p:spPr>
      </p:pic>
    </p:spTree>
    <p:extLst>
      <p:ext uri="{BB962C8B-B14F-4D97-AF65-F5344CB8AC3E}">
        <p14:creationId xmlns:p14="http://schemas.microsoft.com/office/powerpoint/2010/main" val="4208628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72811"/>
            <a:ext cx="5825465" cy="675554"/>
          </a:xfrm>
        </p:spPr>
        <p:txBody>
          <a:bodyPr/>
          <a:lstStyle/>
          <a:p>
            <a:r>
              <a:rPr lang="en-US" dirty="0" err="1"/>
              <a:t>iSpy</a:t>
            </a:r>
            <a:r>
              <a:rPr lang="en-US" dirty="0"/>
              <a:t> event display for CMS</a:t>
            </a:r>
          </a:p>
        </p:txBody>
      </p:sp>
      <p:pic>
        <p:nvPicPr>
          <p:cNvPr id="5" name="Picture 4"/>
          <p:cNvPicPr>
            <a:picLocks noChangeAspect="1"/>
          </p:cNvPicPr>
          <p:nvPr/>
        </p:nvPicPr>
        <p:blipFill>
          <a:blip r:embed="rId2"/>
          <a:stretch>
            <a:fillRect/>
          </a:stretch>
        </p:blipFill>
        <p:spPr>
          <a:xfrm>
            <a:off x="487687" y="1328491"/>
            <a:ext cx="8168626" cy="5060000"/>
          </a:xfrm>
          <a:prstGeom prst="rect">
            <a:avLst/>
          </a:prstGeom>
        </p:spPr>
      </p:pic>
    </p:spTree>
    <p:extLst>
      <p:ext uri="{BB962C8B-B14F-4D97-AF65-F5344CB8AC3E}">
        <p14:creationId xmlns:p14="http://schemas.microsoft.com/office/powerpoint/2010/main" val="3755430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72811"/>
            <a:ext cx="5894738" cy="675554"/>
          </a:xfrm>
        </p:spPr>
        <p:txBody>
          <a:bodyPr/>
          <a:lstStyle/>
          <a:p>
            <a:r>
              <a:rPr lang="en-US" dirty="0"/>
              <a:t>1, 2, or 4 leptons?</a:t>
            </a:r>
          </a:p>
        </p:txBody>
      </p:sp>
      <p:sp>
        <p:nvSpPr>
          <p:cNvPr id="3" name="Content Placeholder 2"/>
          <p:cNvSpPr>
            <a:spLocks noGrp="1"/>
          </p:cNvSpPr>
          <p:nvPr>
            <p:ph idx="1"/>
          </p:nvPr>
        </p:nvSpPr>
        <p:spPr/>
        <p:txBody>
          <a:bodyPr/>
          <a:lstStyle/>
          <a:p>
            <a:r>
              <a:rPr lang="en-US" dirty="0"/>
              <a:t>Which of these events is 1-, 2-, or 4-lepton? Which flavors of leptons? What else do you see?</a:t>
            </a:r>
          </a:p>
        </p:txBody>
      </p:sp>
      <p:pic>
        <p:nvPicPr>
          <p:cNvPr id="4" name="Picture 3"/>
          <p:cNvPicPr>
            <a:picLocks noChangeAspect="1"/>
          </p:cNvPicPr>
          <p:nvPr/>
        </p:nvPicPr>
        <p:blipFill>
          <a:blip r:embed="rId2"/>
          <a:stretch>
            <a:fillRect/>
          </a:stretch>
        </p:blipFill>
        <p:spPr>
          <a:xfrm>
            <a:off x="362816" y="2508330"/>
            <a:ext cx="4209184" cy="3502897"/>
          </a:xfrm>
          <a:prstGeom prst="rect">
            <a:avLst/>
          </a:prstGeom>
        </p:spPr>
      </p:pic>
      <p:pic>
        <p:nvPicPr>
          <p:cNvPr id="5" name="Picture 4"/>
          <p:cNvPicPr>
            <a:picLocks noChangeAspect="1"/>
          </p:cNvPicPr>
          <p:nvPr/>
        </p:nvPicPr>
        <p:blipFill>
          <a:blip r:embed="rId3"/>
          <a:stretch>
            <a:fillRect/>
          </a:stretch>
        </p:blipFill>
        <p:spPr>
          <a:xfrm>
            <a:off x="4793668" y="2508329"/>
            <a:ext cx="3877939" cy="3502897"/>
          </a:xfrm>
          <a:prstGeom prst="rect">
            <a:avLst/>
          </a:prstGeom>
        </p:spPr>
      </p:pic>
    </p:spTree>
    <p:extLst>
      <p:ext uri="{BB962C8B-B14F-4D97-AF65-F5344CB8AC3E}">
        <p14:creationId xmlns:p14="http://schemas.microsoft.com/office/powerpoint/2010/main" val="1230062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72811"/>
            <a:ext cx="5894738" cy="675554"/>
          </a:xfrm>
        </p:spPr>
        <p:txBody>
          <a:bodyPr/>
          <a:lstStyle/>
          <a:p>
            <a:r>
              <a:rPr lang="en-US" dirty="0"/>
              <a:t>1, 2, or 4 leptons?</a:t>
            </a:r>
          </a:p>
        </p:txBody>
      </p:sp>
      <p:sp>
        <p:nvSpPr>
          <p:cNvPr id="3" name="Content Placeholder 2"/>
          <p:cNvSpPr>
            <a:spLocks noGrp="1"/>
          </p:cNvSpPr>
          <p:nvPr>
            <p:ph idx="1"/>
          </p:nvPr>
        </p:nvSpPr>
        <p:spPr/>
        <p:txBody>
          <a:bodyPr/>
          <a:lstStyle/>
          <a:p>
            <a:r>
              <a:rPr lang="en-US" dirty="0"/>
              <a:t>Which of these events is 1-, 2-, or 4-lepton? Which flavors of leptons? What else do you see?</a:t>
            </a:r>
          </a:p>
        </p:txBody>
      </p:sp>
      <p:pic>
        <p:nvPicPr>
          <p:cNvPr id="4" name="Picture 3"/>
          <p:cNvPicPr>
            <a:picLocks noChangeAspect="1"/>
          </p:cNvPicPr>
          <p:nvPr/>
        </p:nvPicPr>
        <p:blipFill>
          <a:blip r:embed="rId2"/>
          <a:stretch>
            <a:fillRect/>
          </a:stretch>
        </p:blipFill>
        <p:spPr>
          <a:xfrm>
            <a:off x="597409" y="2454882"/>
            <a:ext cx="3433108" cy="3571013"/>
          </a:xfrm>
          <a:prstGeom prst="rect">
            <a:avLst/>
          </a:prstGeom>
        </p:spPr>
      </p:pic>
      <p:pic>
        <p:nvPicPr>
          <p:cNvPr id="5" name="Picture 4"/>
          <p:cNvPicPr>
            <a:picLocks noChangeAspect="1"/>
          </p:cNvPicPr>
          <p:nvPr/>
        </p:nvPicPr>
        <p:blipFill>
          <a:blip r:embed="rId3"/>
          <a:stretch>
            <a:fillRect/>
          </a:stretch>
        </p:blipFill>
        <p:spPr>
          <a:xfrm>
            <a:off x="4465136" y="2454881"/>
            <a:ext cx="4221664" cy="3571013"/>
          </a:xfrm>
          <a:prstGeom prst="rect">
            <a:avLst/>
          </a:prstGeom>
        </p:spPr>
      </p:pic>
    </p:spTree>
    <p:extLst>
      <p:ext uri="{BB962C8B-B14F-4D97-AF65-F5344CB8AC3E}">
        <p14:creationId xmlns:p14="http://schemas.microsoft.com/office/powerpoint/2010/main" val="22383913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72811"/>
            <a:ext cx="5894738" cy="675554"/>
          </a:xfrm>
        </p:spPr>
        <p:txBody>
          <a:bodyPr/>
          <a:lstStyle/>
          <a:p>
            <a:r>
              <a:rPr lang="en-US" dirty="0"/>
              <a:t>1, 2, or 4 leptons?</a:t>
            </a:r>
          </a:p>
        </p:txBody>
      </p:sp>
      <p:sp>
        <p:nvSpPr>
          <p:cNvPr id="3" name="Content Placeholder 2"/>
          <p:cNvSpPr>
            <a:spLocks noGrp="1"/>
          </p:cNvSpPr>
          <p:nvPr>
            <p:ph idx="1"/>
          </p:nvPr>
        </p:nvSpPr>
        <p:spPr/>
        <p:txBody>
          <a:bodyPr/>
          <a:lstStyle/>
          <a:p>
            <a:r>
              <a:rPr lang="en-US" dirty="0"/>
              <a:t>Which of these events is 1-, 2-, or 4-lepton? Which flavors of leptons? What else do you see?</a:t>
            </a:r>
          </a:p>
        </p:txBody>
      </p:sp>
      <p:pic>
        <p:nvPicPr>
          <p:cNvPr id="6" name="Picture 5"/>
          <p:cNvPicPr>
            <a:picLocks noChangeAspect="1"/>
          </p:cNvPicPr>
          <p:nvPr/>
        </p:nvPicPr>
        <p:blipFill>
          <a:blip r:embed="rId2"/>
          <a:stretch>
            <a:fillRect/>
          </a:stretch>
        </p:blipFill>
        <p:spPr>
          <a:xfrm>
            <a:off x="4413004" y="2465000"/>
            <a:ext cx="4273796" cy="3552825"/>
          </a:xfrm>
          <a:prstGeom prst="rect">
            <a:avLst/>
          </a:prstGeom>
        </p:spPr>
      </p:pic>
      <p:pic>
        <p:nvPicPr>
          <p:cNvPr id="7" name="Picture 6"/>
          <p:cNvPicPr>
            <a:picLocks noChangeAspect="1"/>
          </p:cNvPicPr>
          <p:nvPr/>
        </p:nvPicPr>
        <p:blipFill>
          <a:blip r:embed="rId3"/>
          <a:stretch>
            <a:fillRect/>
          </a:stretch>
        </p:blipFill>
        <p:spPr>
          <a:xfrm>
            <a:off x="457200" y="2465000"/>
            <a:ext cx="3195354" cy="3552825"/>
          </a:xfrm>
          <a:prstGeom prst="rect">
            <a:avLst/>
          </a:prstGeom>
        </p:spPr>
      </p:pic>
    </p:spTree>
    <p:extLst>
      <p:ext uri="{BB962C8B-B14F-4D97-AF65-F5344CB8AC3E}">
        <p14:creationId xmlns:p14="http://schemas.microsoft.com/office/powerpoint/2010/main" val="490867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72811"/>
            <a:ext cx="5894738" cy="675554"/>
          </a:xfrm>
        </p:spPr>
        <p:txBody>
          <a:bodyPr/>
          <a:lstStyle/>
          <a:p>
            <a:r>
              <a:rPr lang="en-US" dirty="0"/>
              <a:t>1, 2, or 4 leptons?</a:t>
            </a:r>
          </a:p>
        </p:txBody>
      </p:sp>
      <p:sp>
        <p:nvSpPr>
          <p:cNvPr id="3" name="Content Placeholder 2"/>
          <p:cNvSpPr>
            <a:spLocks noGrp="1"/>
          </p:cNvSpPr>
          <p:nvPr>
            <p:ph idx="1"/>
          </p:nvPr>
        </p:nvSpPr>
        <p:spPr>
          <a:xfrm>
            <a:off x="457200" y="1722120"/>
            <a:ext cx="8229600" cy="4525963"/>
          </a:xfrm>
        </p:spPr>
        <p:txBody>
          <a:bodyPr/>
          <a:lstStyle/>
          <a:p>
            <a:r>
              <a:rPr lang="en-US" dirty="0"/>
              <a:t>Which of these events is 1-, 2-, or 4-lepton? Which flavors of leptons? What else do you see?</a:t>
            </a:r>
          </a:p>
        </p:txBody>
      </p:sp>
      <p:pic>
        <p:nvPicPr>
          <p:cNvPr id="7" name="Picture 6"/>
          <p:cNvPicPr>
            <a:picLocks noChangeAspect="1"/>
          </p:cNvPicPr>
          <p:nvPr/>
        </p:nvPicPr>
        <p:blipFill>
          <a:blip r:embed="rId2"/>
          <a:stretch>
            <a:fillRect/>
          </a:stretch>
        </p:blipFill>
        <p:spPr>
          <a:xfrm>
            <a:off x="606361" y="2621280"/>
            <a:ext cx="4068861" cy="3117532"/>
          </a:xfrm>
          <a:prstGeom prst="rect">
            <a:avLst/>
          </a:prstGeom>
        </p:spPr>
      </p:pic>
      <p:pic>
        <p:nvPicPr>
          <p:cNvPr id="9" name="Picture 8"/>
          <p:cNvPicPr>
            <a:picLocks noChangeAspect="1"/>
          </p:cNvPicPr>
          <p:nvPr/>
        </p:nvPicPr>
        <p:blipFill>
          <a:blip r:embed="rId3"/>
          <a:stretch>
            <a:fillRect/>
          </a:stretch>
        </p:blipFill>
        <p:spPr>
          <a:xfrm>
            <a:off x="5237226" y="2615031"/>
            <a:ext cx="3449574" cy="3123781"/>
          </a:xfrm>
          <a:prstGeom prst="rect">
            <a:avLst/>
          </a:prstGeom>
        </p:spPr>
      </p:pic>
    </p:spTree>
    <p:extLst>
      <p:ext uri="{BB962C8B-B14F-4D97-AF65-F5344CB8AC3E}">
        <p14:creationId xmlns:p14="http://schemas.microsoft.com/office/powerpoint/2010/main" val="4378002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4891"/>
            <a:ext cx="8229600" cy="4525963"/>
          </a:xfrm>
        </p:spPr>
        <p:txBody>
          <a:bodyPr/>
          <a:lstStyle/>
          <a:p>
            <a:r>
              <a:rPr lang="en-US" dirty="0"/>
              <a:t>Enter data on each event:</a:t>
            </a:r>
          </a:p>
        </p:txBody>
      </p:sp>
      <p:sp>
        <p:nvSpPr>
          <p:cNvPr id="4" name="Title 1"/>
          <p:cNvSpPr>
            <a:spLocks noGrp="1"/>
          </p:cNvSpPr>
          <p:nvPr>
            <p:ph type="title"/>
          </p:nvPr>
        </p:nvSpPr>
        <p:spPr>
          <a:xfrm>
            <a:off x="2036618" y="289683"/>
            <a:ext cx="6650182" cy="675554"/>
          </a:xfrm>
        </p:spPr>
        <p:txBody>
          <a:bodyPr/>
          <a:lstStyle/>
          <a:p>
            <a:r>
              <a:rPr lang="en-US" sz="2400" dirty="0"/>
              <a:t>CMS Instrument for </a:t>
            </a:r>
            <a:br>
              <a:rPr lang="en-US" sz="2400" dirty="0"/>
            </a:br>
            <a:r>
              <a:rPr lang="en-US" sz="2400" dirty="0"/>
              <a:t>Masterclass Analysis (CIMA)</a:t>
            </a:r>
          </a:p>
        </p:txBody>
      </p:sp>
      <p:pic>
        <p:nvPicPr>
          <p:cNvPr id="5" name="Picture 4"/>
          <p:cNvPicPr>
            <a:picLocks noChangeAspect="1"/>
          </p:cNvPicPr>
          <p:nvPr/>
        </p:nvPicPr>
        <p:blipFill>
          <a:blip r:embed="rId2"/>
          <a:stretch>
            <a:fillRect/>
          </a:stretch>
        </p:blipFill>
        <p:spPr>
          <a:xfrm>
            <a:off x="457200" y="2535139"/>
            <a:ext cx="8390807" cy="2656083"/>
          </a:xfrm>
          <a:prstGeom prst="rect">
            <a:avLst/>
          </a:prstGeom>
        </p:spPr>
      </p:pic>
    </p:spTree>
    <p:extLst>
      <p:ext uri="{BB962C8B-B14F-4D97-AF65-F5344CB8AC3E}">
        <p14:creationId xmlns:p14="http://schemas.microsoft.com/office/powerpoint/2010/main" val="32096343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4891"/>
            <a:ext cx="8229600" cy="4525963"/>
          </a:xfrm>
        </p:spPr>
        <p:txBody>
          <a:bodyPr/>
          <a:lstStyle/>
          <a:p>
            <a:r>
              <a:rPr lang="en-US" dirty="0"/>
              <a:t>CIMA makes mass histograms automatically:</a:t>
            </a:r>
          </a:p>
        </p:txBody>
      </p:sp>
      <p:sp>
        <p:nvSpPr>
          <p:cNvPr id="4" name="Title 1"/>
          <p:cNvSpPr>
            <a:spLocks noGrp="1"/>
          </p:cNvSpPr>
          <p:nvPr>
            <p:ph type="title"/>
          </p:nvPr>
        </p:nvSpPr>
        <p:spPr>
          <a:xfrm>
            <a:off x="2036618" y="289683"/>
            <a:ext cx="6650182" cy="675554"/>
          </a:xfrm>
        </p:spPr>
        <p:txBody>
          <a:bodyPr/>
          <a:lstStyle/>
          <a:p>
            <a:r>
              <a:rPr lang="en-US" sz="2400" dirty="0"/>
              <a:t>CMS Instrument for </a:t>
            </a:r>
            <a:br>
              <a:rPr lang="en-US" sz="2400" dirty="0"/>
            </a:br>
            <a:r>
              <a:rPr lang="en-US" sz="2400" dirty="0"/>
              <a:t>Masterclass Analysis (CIMA)</a:t>
            </a:r>
          </a:p>
        </p:txBody>
      </p:sp>
      <p:pic>
        <p:nvPicPr>
          <p:cNvPr id="2" name="Picture 1"/>
          <p:cNvPicPr>
            <a:picLocks noChangeAspect="1"/>
          </p:cNvPicPr>
          <p:nvPr/>
        </p:nvPicPr>
        <p:blipFill>
          <a:blip r:embed="rId2"/>
          <a:stretch>
            <a:fillRect/>
          </a:stretch>
        </p:blipFill>
        <p:spPr>
          <a:xfrm>
            <a:off x="457201" y="2188357"/>
            <a:ext cx="5527964" cy="2148884"/>
          </a:xfrm>
          <a:prstGeom prst="rect">
            <a:avLst/>
          </a:prstGeom>
        </p:spPr>
      </p:pic>
      <p:pic>
        <p:nvPicPr>
          <p:cNvPr id="6" name="Picture 5"/>
          <p:cNvPicPr>
            <a:picLocks noChangeAspect="1"/>
          </p:cNvPicPr>
          <p:nvPr/>
        </p:nvPicPr>
        <p:blipFill>
          <a:blip r:embed="rId3"/>
          <a:stretch>
            <a:fillRect/>
          </a:stretch>
        </p:blipFill>
        <p:spPr>
          <a:xfrm>
            <a:off x="2673927" y="4444299"/>
            <a:ext cx="5696984" cy="2270021"/>
          </a:xfrm>
          <a:prstGeom prst="rect">
            <a:avLst/>
          </a:prstGeom>
        </p:spPr>
      </p:pic>
    </p:spTree>
    <p:extLst>
      <p:ext uri="{BB962C8B-B14F-4D97-AF65-F5344CB8AC3E}">
        <p14:creationId xmlns:p14="http://schemas.microsoft.com/office/powerpoint/2010/main" val="1201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86665"/>
            <a:ext cx="5894738" cy="675554"/>
          </a:xfrm>
        </p:spPr>
        <p:txBody>
          <a:bodyPr/>
          <a:lstStyle/>
          <a:p>
            <a:r>
              <a:rPr lang="en-US" sz="2800" dirty="0"/>
              <a:t>The LHC and the new physics</a:t>
            </a:r>
          </a:p>
        </p:txBody>
      </p:sp>
      <p:sp>
        <p:nvSpPr>
          <p:cNvPr id="3" name="Content Placeholder 2"/>
          <p:cNvSpPr>
            <a:spLocks noGrp="1"/>
          </p:cNvSpPr>
          <p:nvPr>
            <p:ph idx="1"/>
          </p:nvPr>
        </p:nvSpPr>
        <p:spPr>
          <a:xfrm>
            <a:off x="457200" y="1600200"/>
            <a:ext cx="5153891" cy="4525963"/>
          </a:xfrm>
        </p:spPr>
        <p:txBody>
          <a:bodyPr>
            <a:normAutofit/>
          </a:bodyPr>
          <a:lstStyle/>
          <a:p>
            <a:r>
              <a:rPr lang="en-US" sz="2800" b="0" i="1" dirty="0"/>
              <a:t>It is a time of exciting new discoveries in particle physics.</a:t>
            </a:r>
          </a:p>
          <a:p>
            <a:r>
              <a:rPr lang="en-US" sz="2800" b="0" i="1" dirty="0"/>
              <a:t>The Large Hadron Collider at CERN has been operating for almost 10 years and had not only shed new light on the Standard Model but discovered new particles, including the cornerstone </a:t>
            </a:r>
            <a:r>
              <a:rPr lang="en-US" sz="2800" i="1" dirty="0"/>
              <a:t>Higgs boson</a:t>
            </a:r>
            <a:r>
              <a:rPr lang="en-US" sz="2800" b="0" i="1" dirty="0"/>
              <a:t>.</a:t>
            </a:r>
          </a:p>
          <a:p>
            <a:endParaRPr lang="en-US" dirty="0"/>
          </a:p>
          <a:p>
            <a:endParaRPr lang="en-US" dirty="0"/>
          </a:p>
        </p:txBody>
      </p:sp>
      <p:pic>
        <p:nvPicPr>
          <p:cNvPr id="4" name="Picture 3"/>
          <p:cNvPicPr>
            <a:picLocks noChangeAspect="1"/>
          </p:cNvPicPr>
          <p:nvPr/>
        </p:nvPicPr>
        <p:blipFill>
          <a:blip r:embed="rId2"/>
          <a:stretch>
            <a:fillRect/>
          </a:stretch>
        </p:blipFill>
        <p:spPr>
          <a:xfrm>
            <a:off x="5706532" y="1600200"/>
            <a:ext cx="2980267" cy="1676400"/>
          </a:xfrm>
          <a:prstGeom prst="rect">
            <a:avLst/>
          </a:prstGeom>
        </p:spPr>
      </p:pic>
      <p:pic>
        <p:nvPicPr>
          <p:cNvPr id="6" name="Picture 5"/>
          <p:cNvPicPr>
            <a:picLocks noChangeAspect="1"/>
          </p:cNvPicPr>
          <p:nvPr/>
        </p:nvPicPr>
        <p:blipFill>
          <a:blip r:embed="rId3"/>
          <a:stretch>
            <a:fillRect/>
          </a:stretch>
        </p:blipFill>
        <p:spPr>
          <a:xfrm>
            <a:off x="5706533" y="3651707"/>
            <a:ext cx="2980267" cy="191451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4891"/>
            <a:ext cx="8229600" cy="4525963"/>
          </a:xfrm>
        </p:spPr>
        <p:txBody>
          <a:bodyPr/>
          <a:lstStyle/>
          <a:p>
            <a:r>
              <a:rPr lang="en-US" dirty="0"/>
              <a:t>CIMA tabulate data for key ratios:</a:t>
            </a:r>
          </a:p>
        </p:txBody>
      </p:sp>
      <p:sp>
        <p:nvSpPr>
          <p:cNvPr id="4" name="Title 1"/>
          <p:cNvSpPr>
            <a:spLocks noGrp="1"/>
          </p:cNvSpPr>
          <p:nvPr>
            <p:ph type="title"/>
          </p:nvPr>
        </p:nvSpPr>
        <p:spPr>
          <a:xfrm>
            <a:off x="2036618" y="289683"/>
            <a:ext cx="6650182" cy="675554"/>
          </a:xfrm>
        </p:spPr>
        <p:txBody>
          <a:bodyPr/>
          <a:lstStyle/>
          <a:p>
            <a:r>
              <a:rPr lang="en-US" sz="2400" dirty="0"/>
              <a:t>CMS Instrument for </a:t>
            </a:r>
            <a:br>
              <a:rPr lang="en-US" sz="2400" dirty="0"/>
            </a:br>
            <a:r>
              <a:rPr lang="en-US" sz="2400" dirty="0"/>
              <a:t>Masterclass Analysis (CIMA)</a:t>
            </a:r>
          </a:p>
        </p:txBody>
      </p:sp>
      <p:pic>
        <p:nvPicPr>
          <p:cNvPr id="5" name="Picture 4"/>
          <p:cNvPicPr>
            <a:picLocks noChangeAspect="1"/>
          </p:cNvPicPr>
          <p:nvPr/>
        </p:nvPicPr>
        <p:blipFill>
          <a:blip r:embed="rId2"/>
          <a:stretch>
            <a:fillRect/>
          </a:stretch>
        </p:blipFill>
        <p:spPr>
          <a:xfrm>
            <a:off x="561976" y="2272926"/>
            <a:ext cx="7814207" cy="3878492"/>
          </a:xfrm>
          <a:prstGeom prst="rect">
            <a:avLst/>
          </a:prstGeom>
        </p:spPr>
      </p:pic>
    </p:spTree>
    <p:extLst>
      <p:ext uri="{BB962C8B-B14F-4D97-AF65-F5344CB8AC3E}">
        <p14:creationId xmlns:p14="http://schemas.microsoft.com/office/powerpoint/2010/main" val="20001215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6618" y="414374"/>
            <a:ext cx="6650182" cy="675554"/>
          </a:xfrm>
        </p:spPr>
        <p:txBody>
          <a:bodyPr/>
          <a:lstStyle/>
          <a:p>
            <a:r>
              <a:rPr lang="en-US" dirty="0"/>
              <a:t>Parting words…</a:t>
            </a:r>
          </a:p>
        </p:txBody>
      </p:sp>
      <p:pic>
        <p:nvPicPr>
          <p:cNvPr id="6" name="Picture 5"/>
          <p:cNvPicPr>
            <a:picLocks noChangeAspect="1"/>
          </p:cNvPicPr>
          <p:nvPr/>
        </p:nvPicPr>
        <p:blipFill>
          <a:blip r:embed="rId2"/>
          <a:stretch>
            <a:fillRect/>
          </a:stretch>
        </p:blipFill>
        <p:spPr>
          <a:xfrm>
            <a:off x="328613" y="1254081"/>
            <a:ext cx="8462962" cy="4732381"/>
          </a:xfrm>
          <a:prstGeom prst="rect">
            <a:avLst/>
          </a:prstGeom>
        </p:spPr>
      </p:pic>
    </p:spTree>
    <p:extLst>
      <p:ext uri="{BB962C8B-B14F-4D97-AF65-F5344CB8AC3E}">
        <p14:creationId xmlns:p14="http://schemas.microsoft.com/office/powerpoint/2010/main" val="609244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86665"/>
            <a:ext cx="5894738" cy="675554"/>
          </a:xfrm>
        </p:spPr>
        <p:txBody>
          <a:bodyPr/>
          <a:lstStyle/>
          <a:p>
            <a:r>
              <a:rPr lang="en-US" sz="2800" dirty="0"/>
              <a:t>The LHC and the new physics</a:t>
            </a:r>
          </a:p>
        </p:txBody>
      </p:sp>
      <p:pic>
        <p:nvPicPr>
          <p:cNvPr id="7" name="Picture 6"/>
          <p:cNvPicPr>
            <a:picLocks noChangeAspect="1"/>
          </p:cNvPicPr>
          <p:nvPr/>
        </p:nvPicPr>
        <p:blipFill>
          <a:blip r:embed="rId2"/>
          <a:stretch>
            <a:fillRect/>
          </a:stretch>
        </p:blipFill>
        <p:spPr>
          <a:xfrm>
            <a:off x="339247" y="1358246"/>
            <a:ext cx="8804753" cy="5160753"/>
          </a:xfrm>
          <a:prstGeom prst="rect">
            <a:avLst/>
          </a:prstGeom>
        </p:spPr>
      </p:pic>
    </p:spTree>
    <p:extLst>
      <p:ext uri="{BB962C8B-B14F-4D97-AF65-F5344CB8AC3E}">
        <p14:creationId xmlns:p14="http://schemas.microsoft.com/office/powerpoint/2010/main" val="3629553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86665"/>
            <a:ext cx="5894738" cy="675554"/>
          </a:xfrm>
        </p:spPr>
        <p:txBody>
          <a:bodyPr/>
          <a:lstStyle/>
          <a:p>
            <a:r>
              <a:rPr lang="en-US" sz="2800" dirty="0"/>
              <a:t>The LHC and the new physics</a:t>
            </a:r>
          </a:p>
        </p:txBody>
      </p:sp>
      <p:pic>
        <p:nvPicPr>
          <p:cNvPr id="3" name="Picture 2"/>
          <p:cNvPicPr>
            <a:picLocks noChangeAspect="1"/>
          </p:cNvPicPr>
          <p:nvPr/>
        </p:nvPicPr>
        <p:blipFill>
          <a:blip r:embed="rId2"/>
          <a:stretch>
            <a:fillRect/>
          </a:stretch>
        </p:blipFill>
        <p:spPr>
          <a:xfrm>
            <a:off x="503397" y="1523965"/>
            <a:ext cx="8427589" cy="4911908"/>
          </a:xfrm>
          <a:prstGeom prst="rect">
            <a:avLst/>
          </a:prstGeom>
        </p:spPr>
      </p:pic>
    </p:spTree>
    <p:extLst>
      <p:ext uri="{BB962C8B-B14F-4D97-AF65-F5344CB8AC3E}">
        <p14:creationId xmlns:p14="http://schemas.microsoft.com/office/powerpoint/2010/main" val="127544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9454" y="484909"/>
            <a:ext cx="5777345" cy="577310"/>
          </a:xfrm>
        </p:spPr>
        <p:txBody>
          <a:bodyPr/>
          <a:lstStyle/>
          <a:p>
            <a:r>
              <a:rPr lang="en-US" sz="2400" dirty="0"/>
              <a:t>The Compact Muon Solenoid (CMS)</a:t>
            </a:r>
          </a:p>
        </p:txBody>
      </p:sp>
      <p:pic>
        <p:nvPicPr>
          <p:cNvPr id="5" name="Picture 4"/>
          <p:cNvPicPr>
            <a:picLocks noChangeAspect="1"/>
          </p:cNvPicPr>
          <p:nvPr/>
        </p:nvPicPr>
        <p:blipFill>
          <a:blip r:embed="rId2"/>
          <a:stretch>
            <a:fillRect/>
          </a:stretch>
        </p:blipFill>
        <p:spPr>
          <a:xfrm>
            <a:off x="433503" y="1240055"/>
            <a:ext cx="8310218" cy="5185129"/>
          </a:xfrm>
          <a:prstGeom prst="rect">
            <a:avLst/>
          </a:prstGeom>
        </p:spPr>
      </p:pic>
      <p:sp>
        <p:nvSpPr>
          <p:cNvPr id="4" name="TextBox 3"/>
          <p:cNvSpPr txBox="1"/>
          <p:nvPr/>
        </p:nvSpPr>
        <p:spPr>
          <a:xfrm>
            <a:off x="2694432" y="6402965"/>
            <a:ext cx="5059680" cy="400110"/>
          </a:xfrm>
          <a:prstGeom prst="rect">
            <a:avLst/>
          </a:prstGeom>
          <a:noFill/>
        </p:spPr>
        <p:txBody>
          <a:bodyPr wrap="square" rtlCol="0">
            <a:spAutoFit/>
          </a:bodyPr>
          <a:lstStyle/>
          <a:p>
            <a:r>
              <a:rPr lang="en-US" sz="2000" b="1" dirty="0">
                <a:hlinkClick r:id="rId3"/>
              </a:rPr>
              <a:t>Let’s take a closer look at the real thing.</a:t>
            </a:r>
            <a:endParaRPr lang="en-US" sz="2000" b="1" dirty="0"/>
          </a:p>
        </p:txBody>
      </p:sp>
    </p:spTree>
    <p:extLst>
      <p:ext uri="{BB962C8B-B14F-4D97-AF65-F5344CB8AC3E}">
        <p14:creationId xmlns:p14="http://schemas.microsoft.com/office/powerpoint/2010/main" val="2806604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86665"/>
            <a:ext cx="5894738" cy="675554"/>
          </a:xfrm>
        </p:spPr>
        <p:txBody>
          <a:bodyPr/>
          <a:lstStyle/>
          <a:p>
            <a:r>
              <a:rPr lang="en-US" sz="2800" dirty="0"/>
              <a:t>Leptons in CMS</a:t>
            </a:r>
          </a:p>
        </p:txBody>
      </p:sp>
      <p:pic>
        <p:nvPicPr>
          <p:cNvPr id="4" name="Picture 3"/>
          <p:cNvPicPr>
            <a:picLocks noChangeAspect="1"/>
          </p:cNvPicPr>
          <p:nvPr/>
        </p:nvPicPr>
        <p:blipFill>
          <a:blip r:embed="rId2"/>
          <a:stretch>
            <a:fillRect/>
          </a:stretch>
        </p:blipFill>
        <p:spPr>
          <a:xfrm>
            <a:off x="387927" y="1402523"/>
            <a:ext cx="7924800" cy="5204886"/>
          </a:xfrm>
          <a:prstGeom prst="rect">
            <a:avLst/>
          </a:prstGeom>
        </p:spPr>
      </p:pic>
    </p:spTree>
    <p:extLst>
      <p:ext uri="{BB962C8B-B14F-4D97-AF65-F5344CB8AC3E}">
        <p14:creationId xmlns:p14="http://schemas.microsoft.com/office/powerpoint/2010/main" val="3840956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386665"/>
            <a:ext cx="5894738" cy="675554"/>
          </a:xfrm>
        </p:spPr>
        <p:txBody>
          <a:bodyPr/>
          <a:lstStyle/>
          <a:p>
            <a:r>
              <a:rPr lang="en-US" sz="2800" dirty="0"/>
              <a:t>Leptons in CMS</a:t>
            </a:r>
          </a:p>
        </p:txBody>
      </p:sp>
      <p:pic>
        <p:nvPicPr>
          <p:cNvPr id="3" name="Picture 2"/>
          <p:cNvPicPr>
            <a:picLocks noChangeAspect="1"/>
          </p:cNvPicPr>
          <p:nvPr/>
        </p:nvPicPr>
        <p:blipFill>
          <a:blip r:embed="rId2"/>
          <a:stretch>
            <a:fillRect/>
          </a:stretch>
        </p:blipFill>
        <p:spPr>
          <a:xfrm>
            <a:off x="856385" y="1355797"/>
            <a:ext cx="7830415" cy="5217231"/>
          </a:xfrm>
          <a:prstGeom prst="rect">
            <a:avLst/>
          </a:prstGeom>
        </p:spPr>
      </p:pic>
    </p:spTree>
    <p:extLst>
      <p:ext uri="{BB962C8B-B14F-4D97-AF65-F5344CB8AC3E}">
        <p14:creationId xmlns:p14="http://schemas.microsoft.com/office/powerpoint/2010/main" val="2168760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414374"/>
            <a:ext cx="5894738" cy="675554"/>
          </a:xfrm>
        </p:spPr>
        <p:txBody>
          <a:bodyPr/>
          <a:lstStyle/>
          <a:p>
            <a:r>
              <a:rPr lang="en-US" dirty="0"/>
              <a:t>Protons collide inside CMS</a:t>
            </a:r>
          </a:p>
        </p:txBody>
      </p:sp>
      <p:sp>
        <p:nvSpPr>
          <p:cNvPr id="3" name="Content Placeholder 2"/>
          <p:cNvSpPr>
            <a:spLocks noGrp="1"/>
          </p:cNvSpPr>
          <p:nvPr>
            <p:ph idx="1"/>
          </p:nvPr>
        </p:nvSpPr>
        <p:spPr>
          <a:xfrm>
            <a:off x="306673" y="1420091"/>
            <a:ext cx="8451273" cy="4525963"/>
          </a:xfrm>
        </p:spPr>
        <p:txBody>
          <a:bodyPr/>
          <a:lstStyle/>
          <a:p>
            <a:r>
              <a:rPr lang="en-US" dirty="0"/>
              <a:t>The LHC accelerates protons to as much as 6500 times the energy equivalent of their mass. The protons circulate in opposite directions and collide in the center of CMS.</a:t>
            </a:r>
          </a:p>
          <a:p>
            <a:r>
              <a:rPr lang="en-US" dirty="0"/>
              <a:t>But protons are not just particles: they are more like bags of quarks and gluons. When they collide, </a:t>
            </a:r>
            <a:r>
              <a:rPr lang="en-US" i="1" dirty="0"/>
              <a:t>anything</a:t>
            </a:r>
            <a:r>
              <a:rPr lang="en-US" dirty="0"/>
              <a:t> can happen. And we are looking something specific.</a:t>
            </a:r>
          </a:p>
        </p:txBody>
      </p:sp>
      <p:pic>
        <p:nvPicPr>
          <p:cNvPr id="4" name="Picture 3"/>
          <p:cNvPicPr>
            <a:picLocks noChangeAspect="1"/>
          </p:cNvPicPr>
          <p:nvPr/>
        </p:nvPicPr>
        <p:blipFill>
          <a:blip r:embed="rId2"/>
          <a:stretch>
            <a:fillRect/>
          </a:stretch>
        </p:blipFill>
        <p:spPr>
          <a:xfrm>
            <a:off x="1468583" y="4322591"/>
            <a:ext cx="6714506" cy="2535409"/>
          </a:xfrm>
          <a:prstGeom prst="rect">
            <a:avLst/>
          </a:prstGeom>
        </p:spPr>
      </p:pic>
    </p:spTree>
    <p:extLst>
      <p:ext uri="{BB962C8B-B14F-4D97-AF65-F5344CB8AC3E}">
        <p14:creationId xmlns:p14="http://schemas.microsoft.com/office/powerpoint/2010/main" val="2058946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2062" y="400519"/>
            <a:ext cx="5894738" cy="675554"/>
          </a:xfrm>
        </p:spPr>
        <p:txBody>
          <a:bodyPr/>
          <a:lstStyle/>
          <a:p>
            <a:r>
              <a:rPr lang="en-US" dirty="0"/>
              <a:t>One-lepton events</a:t>
            </a:r>
          </a:p>
        </p:txBody>
      </p:sp>
      <p:sp>
        <p:nvSpPr>
          <p:cNvPr id="3" name="Content Placeholder 2"/>
          <p:cNvSpPr>
            <a:spLocks noGrp="1"/>
          </p:cNvSpPr>
          <p:nvPr>
            <p:ph idx="1"/>
          </p:nvPr>
        </p:nvSpPr>
        <p:spPr>
          <a:xfrm>
            <a:off x="457200" y="1600200"/>
            <a:ext cx="4488873" cy="4525963"/>
          </a:xfrm>
        </p:spPr>
        <p:txBody>
          <a:bodyPr/>
          <a:lstStyle/>
          <a:p>
            <a:r>
              <a:rPr lang="en-US" dirty="0"/>
              <a:t>The + or – charged W boson enables radioactive decay by transforming neutrons into protons.</a:t>
            </a:r>
          </a:p>
          <a:p>
            <a:r>
              <a:rPr lang="en-US" dirty="0"/>
              <a:t>It decays into a neutrino and another lepton. Since CMS cannot detect the neutrino directly, we can call this a one-lepton event.</a:t>
            </a:r>
          </a:p>
        </p:txBody>
      </p:sp>
      <p:pic>
        <p:nvPicPr>
          <p:cNvPr id="4" name="Picture 3"/>
          <p:cNvPicPr>
            <a:picLocks noChangeAspect="1"/>
          </p:cNvPicPr>
          <p:nvPr/>
        </p:nvPicPr>
        <p:blipFill>
          <a:blip r:embed="rId2"/>
          <a:stretch>
            <a:fillRect/>
          </a:stretch>
        </p:blipFill>
        <p:spPr>
          <a:xfrm>
            <a:off x="4946073" y="1427019"/>
            <a:ext cx="3475294" cy="3444153"/>
          </a:xfrm>
          <a:prstGeom prst="rect">
            <a:avLst/>
          </a:prstGeom>
        </p:spPr>
      </p:pic>
      <p:pic>
        <p:nvPicPr>
          <p:cNvPr id="6" name="Picture 5"/>
          <p:cNvPicPr>
            <a:picLocks noChangeAspect="1"/>
          </p:cNvPicPr>
          <p:nvPr/>
        </p:nvPicPr>
        <p:blipFill>
          <a:blip r:embed="rId3"/>
          <a:stretch>
            <a:fillRect/>
          </a:stretch>
        </p:blipFill>
        <p:spPr>
          <a:xfrm>
            <a:off x="4771294" y="5742284"/>
            <a:ext cx="2022902" cy="682328"/>
          </a:xfrm>
          <a:prstGeom prst="rect">
            <a:avLst/>
          </a:prstGeom>
        </p:spPr>
      </p:pic>
      <p:pic>
        <p:nvPicPr>
          <p:cNvPr id="7" name="Picture 6"/>
          <p:cNvPicPr>
            <a:picLocks noChangeAspect="1"/>
          </p:cNvPicPr>
          <p:nvPr/>
        </p:nvPicPr>
        <p:blipFill>
          <a:blip r:embed="rId4"/>
          <a:stretch>
            <a:fillRect/>
          </a:stretch>
        </p:blipFill>
        <p:spPr>
          <a:xfrm>
            <a:off x="457200" y="5661764"/>
            <a:ext cx="1967345" cy="762848"/>
          </a:xfrm>
          <a:prstGeom prst="rect">
            <a:avLst/>
          </a:prstGeom>
        </p:spPr>
      </p:pic>
      <p:pic>
        <p:nvPicPr>
          <p:cNvPr id="8" name="Picture 7"/>
          <p:cNvPicPr>
            <a:picLocks noChangeAspect="1"/>
          </p:cNvPicPr>
          <p:nvPr/>
        </p:nvPicPr>
        <p:blipFill>
          <a:blip r:embed="rId5"/>
          <a:stretch>
            <a:fillRect/>
          </a:stretch>
        </p:blipFill>
        <p:spPr>
          <a:xfrm>
            <a:off x="2815570" y="5742284"/>
            <a:ext cx="1564698" cy="601807"/>
          </a:xfrm>
          <a:prstGeom prst="rect">
            <a:avLst/>
          </a:prstGeom>
        </p:spPr>
      </p:pic>
      <p:pic>
        <p:nvPicPr>
          <p:cNvPr id="9" name="Picture 8"/>
          <p:cNvPicPr>
            <a:picLocks noChangeAspect="1"/>
          </p:cNvPicPr>
          <p:nvPr/>
        </p:nvPicPr>
        <p:blipFill>
          <a:blip r:embed="rId6"/>
          <a:stretch>
            <a:fillRect/>
          </a:stretch>
        </p:blipFill>
        <p:spPr>
          <a:xfrm>
            <a:off x="7055860" y="5761867"/>
            <a:ext cx="1630940" cy="562639"/>
          </a:xfrm>
          <a:prstGeom prst="rect">
            <a:avLst/>
          </a:prstGeom>
        </p:spPr>
      </p:pic>
    </p:spTree>
    <p:extLst>
      <p:ext uri="{BB962C8B-B14F-4D97-AF65-F5344CB8AC3E}">
        <p14:creationId xmlns:p14="http://schemas.microsoft.com/office/powerpoint/2010/main" val="10713816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2133</TotalTime>
  <Words>486</Words>
  <Application>Microsoft Office PowerPoint</Application>
  <PresentationFormat>On-screen Show (4:3)</PresentationFormat>
  <Paragraphs>39</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Helvetica</vt:lpstr>
      <vt:lpstr>Office Theme</vt:lpstr>
      <vt:lpstr>CMS WZH Masterclass</vt:lpstr>
      <vt:lpstr>The LHC and the new physics</vt:lpstr>
      <vt:lpstr>The LHC and the new physics</vt:lpstr>
      <vt:lpstr>The LHC and the new physics</vt:lpstr>
      <vt:lpstr>The Compact Muon Solenoid (CMS)</vt:lpstr>
      <vt:lpstr>Leptons in CMS</vt:lpstr>
      <vt:lpstr>Leptons in CMS</vt:lpstr>
      <vt:lpstr>Protons collide inside CMS</vt:lpstr>
      <vt:lpstr>One-lepton events</vt:lpstr>
      <vt:lpstr>Two-lepton events</vt:lpstr>
      <vt:lpstr>Four-lepton events</vt:lpstr>
      <vt:lpstr>Decay summary</vt:lpstr>
      <vt:lpstr>iSpy event display for CMS</vt:lpstr>
      <vt:lpstr>1, 2, or 4 leptons?</vt:lpstr>
      <vt:lpstr>1, 2, or 4 leptons?</vt:lpstr>
      <vt:lpstr>1, 2, or 4 leptons?</vt:lpstr>
      <vt:lpstr>1, 2, or 4 leptons?</vt:lpstr>
      <vt:lpstr>CMS Instrument for  Masterclass Analysis (CIMA)</vt:lpstr>
      <vt:lpstr>CMS Instrument for  Masterclass Analysis (CIMA)</vt:lpstr>
      <vt:lpstr>CMS Instrument for  Masterclass Analysis (CIMA)</vt:lpstr>
      <vt:lpstr>Parting words…</vt:lpstr>
    </vt:vector>
  </TitlesOfParts>
  <Company>Fermilab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does this go?</dc:title>
  <dc:creator>Marge Bardeen</dc:creator>
  <cp:lastModifiedBy>Kenneth Cecire</cp:lastModifiedBy>
  <cp:revision>74</cp:revision>
  <dcterms:created xsi:type="dcterms:W3CDTF">2012-03-16T12:43:17Z</dcterms:created>
  <dcterms:modified xsi:type="dcterms:W3CDTF">2019-12-01T05:31:40Z</dcterms:modified>
</cp:coreProperties>
</file>