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57" r:id="rId2"/>
    <p:sldMasterId id="2147483782" r:id="rId3"/>
  </p:sldMasterIdLst>
  <p:notesMasterIdLst>
    <p:notesMasterId r:id="rId13"/>
  </p:notesMasterIdLst>
  <p:handoutMasterIdLst>
    <p:handoutMasterId r:id="rId14"/>
  </p:handoutMasterIdLst>
  <p:sldIdLst>
    <p:sldId id="256" r:id="rId4"/>
    <p:sldId id="260" r:id="rId5"/>
    <p:sldId id="524" r:id="rId6"/>
    <p:sldId id="523" r:id="rId7"/>
    <p:sldId id="525" r:id="rId8"/>
    <p:sldId id="526" r:id="rId9"/>
    <p:sldId id="527" r:id="rId10"/>
    <p:sldId id="528" r:id="rId11"/>
    <p:sldId id="503" r:id="rId12"/>
  </p:sldIdLst>
  <p:sldSz cx="9144000" cy="6858000" type="screen4x3"/>
  <p:notesSz cx="6400800" cy="8686800"/>
  <p:defaultTextStyle>
    <a:defPPr>
      <a:defRPr lang="en-US"/>
    </a:defPPr>
    <a:lvl1pPr marL="0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5050"/>
    <a:srgbClr val="00DE64"/>
    <a:srgbClr val="FF6600"/>
    <a:srgbClr val="FF0000"/>
    <a:srgbClr val="003300"/>
    <a:srgbClr val="004800"/>
    <a:srgbClr val="0055A0"/>
    <a:srgbClr val="1865A8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5657" autoAdjust="0"/>
  </p:normalViewPr>
  <p:slideViewPr>
    <p:cSldViewPr snapToGrid="0" snapToObjects="1">
      <p:cViewPr varScale="1">
        <p:scale>
          <a:sx n="122" d="100"/>
          <a:sy n="122" d="100"/>
        </p:scale>
        <p:origin x="82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25640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r">
              <a:defRPr sz="1100"/>
            </a:lvl1pPr>
          </a:lstStyle>
          <a:p>
            <a:fld id="{857EF8E0-ACF6-4EE9-A0D5-C088666A7A98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25640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r">
              <a:defRPr sz="1100"/>
            </a:lvl1pPr>
          </a:lstStyle>
          <a:p>
            <a:fld id="{56EECF62-5594-4A16-AE27-F4AD738B4A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89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40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r">
              <a:defRPr sz="1100"/>
            </a:lvl1pPr>
          </a:lstStyle>
          <a:p>
            <a:fld id="{CE78623B-DEFC-4065-8217-778B9CAD5188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2463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918" tIns="40459" rIns="80918" bIns="404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1" y="4126231"/>
            <a:ext cx="5120640" cy="3909060"/>
          </a:xfrm>
          <a:prstGeom prst="rect">
            <a:avLst/>
          </a:prstGeom>
        </p:spPr>
        <p:txBody>
          <a:bodyPr vert="horz" lIns="80918" tIns="40459" rIns="80918" bIns="4045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40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r">
              <a:defRPr sz="1100"/>
            </a:lvl1pPr>
          </a:lstStyle>
          <a:p>
            <a:fld id="{AC3CF952-DA8F-450C-A2FA-358253C18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0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73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0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1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76" tIns="0" rIns="45676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998765"/>
            <a:ext cx="3053866" cy="2663482"/>
          </a:xfrm>
        </p:spPr>
        <p:txBody>
          <a:bodyPr lIns="45676" rIns="45676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45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9177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55"/>
            <a:ext cx="2133600" cy="365125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6294C92D-0306-4E69-9CD3-20855E849650}" type="slidenum">
              <a:rPr lang="en-US" smtClean="0"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ＭＳ Ｐゴシック" pitchFamily="19" charset="-128"/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3683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10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6767" indent="-456767" algn="ctr">
              <a:buFont typeface="Wingdings" charset="2"/>
              <a:buChar char="Ø"/>
              <a:defRPr/>
            </a:lvl1pPr>
            <a:lvl2pPr marL="456767" indent="0" algn="ctr">
              <a:buNone/>
              <a:defRPr/>
            </a:lvl2pPr>
            <a:lvl3pPr marL="913532" indent="0" algn="ctr">
              <a:buNone/>
              <a:defRPr/>
            </a:lvl3pPr>
            <a:lvl4pPr marL="1370301" indent="0" algn="ctr">
              <a:buNone/>
              <a:defRPr/>
            </a:lvl4pPr>
            <a:lvl5pPr marL="1827063" indent="0" algn="ctr">
              <a:buNone/>
              <a:defRPr/>
            </a:lvl5pPr>
            <a:lvl6pPr marL="2283831" indent="0" algn="ctr">
              <a:buNone/>
              <a:defRPr/>
            </a:lvl6pPr>
            <a:lvl7pPr marL="2740596" indent="0" algn="ctr">
              <a:buNone/>
              <a:defRPr/>
            </a:lvl7pPr>
            <a:lvl8pPr marL="3197361" indent="0" algn="ctr">
              <a:buNone/>
              <a:defRPr/>
            </a:lvl8pPr>
            <a:lvl9pPr marL="3654127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1958255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</a:rPr>
              <a:t> </a:t>
            </a:r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/13</a:t>
            </a:r>
            <a:endParaRPr lang="en-US" dirty="0">
              <a:solidFill>
                <a:srgbClr val="FFF101"/>
              </a:solidFill>
              <a:ea typeface="ＭＳ Ｐゴシック" pitchFamily="19" charset="-128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53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3616577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12BFE92-17FC-499C-B230-771077A2999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87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47BB038C-9019-475B-84B5-4897B0373272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493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704D30C-6730-45DE-B84C-D0EA2535EE71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703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E913CFCF-4BE0-4F7C-945D-5242B311ED7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182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210EAFA8-1BC0-452A-B2FC-61A37BEA8ECF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095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D2FC0AD-A4F4-41C5-8B5E-E34E602980ED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98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BDC13C86-BB0B-4C6C-BB77-DDED848E5539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6207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B769FE4-7DA1-4436-8E36-8D8E82EE7F18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6477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f_target_lowerin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073" y="-3221"/>
            <a:ext cx="9151075" cy="6861222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685800"/>
            <a:ext cx="7953404" cy="1752600"/>
          </a:xfrm>
        </p:spPr>
        <p:txBody>
          <a:bodyPr/>
          <a:lstStyle>
            <a:lvl1pPr algn="r"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1278DB39-DCA4-4DA9-80D5-EFA4D965488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 rot="10800000">
            <a:off x="923970" y="2063619"/>
            <a:ext cx="69342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 rot="10800000">
            <a:off x="4291413" y="3487626"/>
            <a:ext cx="36000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25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3" y="928670"/>
            <a:ext cx="8572560" cy="5643602"/>
          </a:xfrm>
        </p:spPr>
        <p:txBody>
          <a:bodyPr/>
          <a:lstStyle>
            <a:lvl1pPr>
              <a:buClr>
                <a:srgbClr val="800000"/>
              </a:buClr>
              <a:buSzPct val="15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3pPr>
            <a:lvl4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4pPr>
            <a:lvl5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01D8B-ED18-4E2F-A24A-11A89A370357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93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EAC51-11CF-4CF1-B829-9848793A1F15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9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45" y="909611"/>
            <a:ext cx="4276756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9611"/>
            <a:ext cx="4357718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0A437-1450-4FCF-AC39-A02B9BEE971F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21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571621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64A53-83ED-426F-8290-9742EC0DCA2B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104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05727-EE69-44C6-A725-F648F5B38034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65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989D8-B221-4AA0-9F74-D38078D0BE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9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BEAD4-DFD7-434A-A71F-165DA3C4F6BE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47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AA2ED-0E30-42FF-94A1-EBEA7652FCFC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64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0B86-8246-46C7-91CE-52F690C33A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9381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838200"/>
            <a:ext cx="67056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86858-D848-4727-AF71-93D9A2BF7F52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9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7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3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7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76" tIns="0" rIns="4567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EDMS No. 1737732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1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10/10/2019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795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308" indent="-45676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397" indent="-45676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671" indent="-34257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000" indent="-34257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8925" indent="-34257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169" indent="-18270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8413" indent="-18270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7665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29506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733190" name="Rectangle 6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353" tIns="45676" rIns="91353" bIns="45676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7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5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-114298"/>
            <a:ext cx="2209800" cy="12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7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6767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3532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0301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7063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576" indent="-342576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245" indent="-285479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1916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598679" indent="-22838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5447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221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6898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5744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2509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C-Zoom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-22"/>
            <a:ext cx="9144000" cy="6858024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95" y="873098"/>
            <a:ext cx="8991600" cy="565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2" y="66151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32" y="6615138"/>
            <a:ext cx="578647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32" y="66151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0133A-F2E2-466E-A077-9DD412AFBEAD}" type="slidenum">
              <a:rPr lang="en-US">
                <a:solidFill>
                  <a:srgbClr val="336666"/>
                </a:solidFill>
                <a:latin typeface="Arial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14282" y="785794"/>
            <a:ext cx="6934200" cy="1905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85000"/>
                  <a:lumOff val="15000"/>
                </a:schemeClr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4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6767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3532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0301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7063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576" indent="-342576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40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742245" indent="-285479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2pPr>
      <a:lvl3pPr marL="1141916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3pPr>
      <a:lvl4pPr marL="1598679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4pPr>
      <a:lvl5pPr marL="2055447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5pPr>
      <a:lvl6pPr marL="251221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6898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5744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2509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Calibri" panose="020F0502020204030204" pitchFamily="34" charset="0"/>
              </a:rPr>
              <a:pPr/>
              <a:t>2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967" y="3942043"/>
            <a:ext cx="8492067" cy="1785015"/>
          </a:xfrm>
          <a:prstGeom prst="rect">
            <a:avLst/>
          </a:prstGeom>
          <a:noFill/>
        </p:spPr>
        <p:txBody>
          <a:bodyPr wrap="square" lIns="91353" tIns="45676" rIns="91353" bIns="45676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i="1" dirty="0" smtClean="0">
                <a:latin typeface="Calibri" panose="020F0502020204030204" pitchFamily="34" charset="0"/>
              </a:rPr>
              <a:t>T. Todor</a:t>
            </a:r>
            <a:r>
              <a:rPr lang="sr-Latn-RS" sz="2400" i="1" dirty="0" smtClean="0">
                <a:latin typeface="Calibri" panose="020F0502020204030204" pitchFamily="34" charset="0"/>
              </a:rPr>
              <a:t>č</a:t>
            </a:r>
            <a:r>
              <a:rPr lang="en-US" sz="2400" i="1" dirty="0" err="1" smtClean="0">
                <a:latin typeface="Calibri" panose="020F0502020204030204" pitchFamily="34" charset="0"/>
              </a:rPr>
              <a:t>evi</a:t>
            </a:r>
            <a:r>
              <a:rPr lang="sr-Latn-RS" sz="2400" i="1" dirty="0">
                <a:latin typeface="Calibri" panose="020F0502020204030204" pitchFamily="34" charset="0"/>
              </a:rPr>
              <a:t>ć</a:t>
            </a:r>
            <a:r>
              <a:rPr lang="en-US" sz="2400" i="1" dirty="0" smtClean="0">
                <a:latin typeface="Calibri" panose="020F0502020204030204" pitchFamily="34" charset="0"/>
              </a:rPr>
              <a:t> and D. Aguglia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latin typeface="Calibri" panose="020F0502020204030204" pitchFamily="34" charset="0"/>
              </a:rPr>
              <a:t>TE-EPC-FPC</a:t>
            </a:r>
          </a:p>
          <a:p>
            <a:pPr algn="ctr">
              <a:spcAft>
                <a:spcPts val="1200"/>
              </a:spcAft>
            </a:pPr>
            <a:r>
              <a:rPr lang="en-US" sz="2000" dirty="0" smtClean="0">
                <a:latin typeface="Calibri" panose="020F0502020204030204" pitchFamily="34" charset="0"/>
              </a:rPr>
              <a:t>Acknowledgments: Luis Miguel de Paco Soto and Achille Nicoletti</a:t>
            </a:r>
          </a:p>
          <a:p>
            <a:pPr algn="ctr">
              <a:spcAft>
                <a:spcPts val="1200"/>
              </a:spcAft>
            </a:pPr>
            <a:r>
              <a:rPr lang="en-US" dirty="0">
                <a:latin typeface="Calibri" panose="020F0502020204030204" pitchFamily="34" charset="0"/>
              </a:rPr>
              <a:t>9</a:t>
            </a:r>
            <a:r>
              <a:rPr lang="en-US" baseline="30000" dirty="0" smtClean="0">
                <a:latin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</a:rPr>
              <a:t> of October 2019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70523" y="903108"/>
            <a:ext cx="8002954" cy="2107511"/>
          </a:xfrm>
          <a:prstGeom prst="rect">
            <a:avLst/>
          </a:prstGeom>
        </p:spPr>
        <p:txBody>
          <a:bodyPr vert="horz" lIns="45676" tIns="45676" rIns="45676" bIns="4567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GB" sz="2000" b="1" u="sng" dirty="0" smtClean="0"/>
              <a:t>Progress report</a:t>
            </a:r>
          </a:p>
          <a:p>
            <a:pPr algn="ctr" defTabSz="914400"/>
            <a:endParaRPr lang="en-GB" sz="2000" b="1" u="sng" dirty="0" smtClean="0"/>
          </a:p>
          <a:p>
            <a:pPr algn="ctr" defTabSz="914400"/>
            <a:r>
              <a:rPr lang="en-GB" sz="3200" b="1" dirty="0" smtClean="0"/>
              <a:t>Performance of BSW magnets powering for PSB injection chicane</a:t>
            </a:r>
          </a:p>
        </p:txBody>
      </p:sp>
    </p:spTree>
    <p:extLst>
      <p:ext uri="{BB962C8B-B14F-4D97-AF65-F5344CB8AC3E}">
        <p14:creationId xmlns:p14="http://schemas.microsoft.com/office/powerpoint/2010/main" val="2674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Calibri" panose="020F0502020204030204" pitchFamily="34" charset="0"/>
              </a:rPr>
              <a:pPr/>
              <a:t>3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3433" y="1062892"/>
            <a:ext cx="8237134" cy="2118141"/>
          </a:xfrm>
        </p:spPr>
        <p:txBody>
          <a:bodyPr>
            <a:normAutofit fontScale="92500" lnSpcReduction="10000"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/>
              <a:t>Absolute precision:</a:t>
            </a:r>
          </a:p>
          <a:p>
            <a:pPr marL="719138" lvl="1" indent="-271463">
              <a:spcAft>
                <a:spcPts val="300"/>
              </a:spcAft>
              <a:buClr>
                <a:schemeClr val="accent3"/>
              </a:buClr>
            </a:pPr>
            <a:r>
              <a:rPr lang="en-US" sz="1600" dirty="0"/>
              <a:t>±50 ppm during flat-top (starting from when beam is injected)</a:t>
            </a:r>
          </a:p>
          <a:p>
            <a:pPr marL="719138" lvl="1" indent="-271463">
              <a:spcAft>
                <a:spcPts val="300"/>
              </a:spcAft>
              <a:buClr>
                <a:schemeClr val="accent3"/>
              </a:buClr>
            </a:pPr>
            <a:r>
              <a:rPr lang="en-US" sz="1600" dirty="0"/>
              <a:t>±500 ppm during </a:t>
            </a:r>
            <a:r>
              <a:rPr lang="en-US" sz="1600" dirty="0" smtClean="0"/>
              <a:t>ramp-down</a:t>
            </a:r>
          </a:p>
          <a:p>
            <a:pPr marL="719138" lvl="1" indent="-271463">
              <a:spcAft>
                <a:spcPts val="300"/>
              </a:spcAft>
              <a:buClr>
                <a:schemeClr val="accent3"/>
              </a:buClr>
            </a:pPr>
            <a:r>
              <a:rPr lang="en-US" sz="1600" dirty="0" smtClean="0"/>
              <a:t>125 Hz also applied at current rump-up</a:t>
            </a:r>
          </a:p>
          <a:p>
            <a:pPr marL="719138" lvl="1" indent="-271463">
              <a:spcAft>
                <a:spcPts val="300"/>
              </a:spcAft>
              <a:buClr>
                <a:schemeClr val="accent3"/>
              </a:buClr>
            </a:pPr>
            <a:r>
              <a:rPr lang="en-US" sz="1600" dirty="0" smtClean="0"/>
              <a:t>Amplitude: </a:t>
            </a:r>
          </a:p>
          <a:p>
            <a:pPr marL="984250" lvl="2" indent="-234950">
              <a:spcAft>
                <a:spcPts val="300"/>
              </a:spcAft>
            </a:pPr>
            <a:r>
              <a:rPr lang="en-US" sz="1400" dirty="0" smtClean="0"/>
              <a:t>BSW2, BSW3, BSW4:		3.4 kA</a:t>
            </a:r>
          </a:p>
          <a:p>
            <a:pPr marL="984250" lvl="2" indent="-234950">
              <a:spcAft>
                <a:spcPts val="300"/>
              </a:spcAft>
            </a:pPr>
            <a:r>
              <a:rPr lang="en-US" sz="1400" dirty="0" smtClean="0"/>
              <a:t>BSW1:			6.7 kA</a:t>
            </a:r>
            <a:endParaRPr lang="en-US" sz="1400" dirty="0"/>
          </a:p>
          <a:p>
            <a:pPr>
              <a:buClr>
                <a:schemeClr val="accent3"/>
              </a:buClr>
            </a:pPr>
            <a:endParaRPr lang="en-US" sz="16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57201" y="198585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Technical requirements (original)</a:t>
            </a:r>
            <a:endParaRPr lang="en-GB" sz="28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857732"/>
              </p:ext>
            </p:extLst>
          </p:nvPr>
        </p:nvGraphicFramePr>
        <p:xfrm>
          <a:off x="6524481" y="3831895"/>
          <a:ext cx="1548812" cy="129475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91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688"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0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rise</a:t>
                      </a:r>
                      <a:r>
                        <a:rPr lang="en-GB" sz="1000" b="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en-GB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0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flat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r>
                        <a:rPr lang="en-GB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0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fall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en-GB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0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rep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1.2 s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57" name="Picture 35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81" y="3288786"/>
            <a:ext cx="5486400" cy="2432050"/>
          </a:xfrm>
          <a:prstGeom prst="rect">
            <a:avLst/>
          </a:prstGeom>
        </p:spPr>
      </p:pic>
      <p:cxnSp>
        <p:nvCxnSpPr>
          <p:cNvPr id="359" name="Straight Connector 358"/>
          <p:cNvCxnSpPr/>
          <p:nvPr/>
        </p:nvCxnSpPr>
        <p:spPr>
          <a:xfrm>
            <a:off x="1649282" y="5806741"/>
            <a:ext cx="1406985" cy="0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>
            <a:off x="3056267" y="5807422"/>
            <a:ext cx="589448" cy="0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>
            <a:off x="3645715" y="5808103"/>
            <a:ext cx="1406985" cy="0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2172095" y="5763163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GB" sz="1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rise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3167680" y="5764029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GB" sz="1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flat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4118505" y="5764989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GB" sz="1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fall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0" name="Straight Connector 369"/>
          <p:cNvCxnSpPr/>
          <p:nvPr/>
        </p:nvCxnSpPr>
        <p:spPr>
          <a:xfrm flipV="1">
            <a:off x="1661982" y="5643194"/>
            <a:ext cx="0" cy="239937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/>
          <p:cNvCxnSpPr/>
          <p:nvPr/>
        </p:nvCxnSpPr>
        <p:spPr>
          <a:xfrm flipV="1">
            <a:off x="3064807" y="5643193"/>
            <a:ext cx="0" cy="239937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/>
          <p:cNvCxnSpPr/>
          <p:nvPr/>
        </p:nvCxnSpPr>
        <p:spPr>
          <a:xfrm>
            <a:off x="3645715" y="5727753"/>
            <a:ext cx="0" cy="155377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/>
          <p:cNvCxnSpPr/>
          <p:nvPr/>
        </p:nvCxnSpPr>
        <p:spPr>
          <a:xfrm flipV="1">
            <a:off x="5054890" y="5645020"/>
            <a:ext cx="0" cy="239937"/>
          </a:xfrm>
          <a:prstGeom prst="line">
            <a:avLst/>
          </a:prstGeom>
          <a:ln w="9525">
            <a:solidFill>
              <a:schemeClr val="accent1">
                <a:lumMod val="10000"/>
              </a:schemeClr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7" name="Rectangle 376"/>
          <p:cNvSpPr/>
          <p:nvPr/>
        </p:nvSpPr>
        <p:spPr>
          <a:xfrm flipH="1">
            <a:off x="3563942" y="3379833"/>
            <a:ext cx="70342" cy="2076683"/>
          </a:xfrm>
          <a:prstGeom prst="rect">
            <a:avLst/>
          </a:prstGeom>
          <a:solidFill>
            <a:srgbClr val="FF0000">
              <a:alpha val="32157"/>
            </a:srgbClr>
          </a:solidFill>
          <a:ln>
            <a:solidFill>
              <a:srgbClr val="FF0000">
                <a:alpha val="38824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9" name="Straight Arrow Connector 378"/>
          <p:cNvCxnSpPr/>
          <p:nvPr/>
        </p:nvCxnSpPr>
        <p:spPr>
          <a:xfrm flipH="1">
            <a:off x="3683857" y="3317815"/>
            <a:ext cx="333373" cy="94050"/>
          </a:xfrm>
          <a:prstGeom prst="straightConnector1">
            <a:avLst/>
          </a:prstGeom>
          <a:ln w="6350">
            <a:solidFill>
              <a:srgbClr val="FF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2" name="TextBox 381"/>
          <p:cNvSpPr txBox="1"/>
          <p:nvPr/>
        </p:nvSpPr>
        <p:spPr>
          <a:xfrm>
            <a:off x="3962199" y="3192116"/>
            <a:ext cx="9412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Beam injection</a:t>
            </a:r>
            <a:endParaRPr lang="en-GB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Standard controller approach</a:t>
            </a:r>
            <a:endParaRPr lang="en-GB" sz="28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57907" y="1781909"/>
            <a:ext cx="4248000" cy="4235937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BSW1</a:t>
            </a:r>
            <a:endParaRPr lang="en-US" sz="1400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27435" y="1781910"/>
            <a:ext cx="4248000" cy="423593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BSW4</a:t>
            </a:r>
            <a:endParaRPr lang="en-US" sz="1400" dirty="0" smtClean="0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53433" y="984743"/>
            <a:ext cx="8237134" cy="719016"/>
          </a:xfrm>
        </p:spPr>
        <p:txBody>
          <a:bodyPr>
            <a:normAutofit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Current controller (RST type) could not deliver sufficient absolute error of the current </a:t>
            </a: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26" y="2017342"/>
            <a:ext cx="3927719" cy="19073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48" y="4236714"/>
            <a:ext cx="3163522" cy="153621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2446020" y="2255520"/>
            <a:ext cx="440055" cy="2492693"/>
          </a:xfrm>
          <a:prstGeom prst="straightConnector1">
            <a:avLst/>
          </a:prstGeom>
          <a:ln w="9525">
            <a:solidFill>
              <a:srgbClr val="00DE6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06652" y="4358352"/>
            <a:ext cx="1311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339933"/>
                </a:solidFill>
              </a:rPr>
              <a:t>―</a:t>
            </a:r>
            <a:r>
              <a:rPr lang="en-GB" sz="700" dirty="0" smtClean="0">
                <a:solidFill>
                  <a:srgbClr val="339933"/>
                </a:solidFill>
              </a:rPr>
              <a:t> Current reference</a:t>
            </a:r>
          </a:p>
          <a:p>
            <a:r>
              <a:rPr lang="en-GB" sz="700" b="1" dirty="0" smtClean="0">
                <a:solidFill>
                  <a:srgbClr val="FF5050"/>
                </a:solidFill>
              </a:rPr>
              <a:t>―</a:t>
            </a:r>
            <a:r>
              <a:rPr lang="en-GB" sz="700" dirty="0" smtClean="0">
                <a:solidFill>
                  <a:srgbClr val="FF5050"/>
                </a:solidFill>
              </a:rPr>
              <a:t> Current measurements</a:t>
            </a:r>
            <a:endParaRPr lang="en-GB" sz="700" dirty="0">
              <a:solidFill>
                <a:srgbClr val="FF5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893" y="2044331"/>
            <a:ext cx="3929144" cy="190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7262" y="4236713"/>
            <a:ext cx="3163523" cy="15362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21837" y="4360604"/>
            <a:ext cx="1311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339933"/>
                </a:solidFill>
              </a:rPr>
              <a:t>―</a:t>
            </a:r>
            <a:r>
              <a:rPr lang="en-GB" sz="700" dirty="0" smtClean="0">
                <a:solidFill>
                  <a:srgbClr val="339933"/>
                </a:solidFill>
              </a:rPr>
              <a:t> Current reference</a:t>
            </a:r>
          </a:p>
          <a:p>
            <a:r>
              <a:rPr lang="en-GB" sz="700" b="1" dirty="0" smtClean="0">
                <a:solidFill>
                  <a:srgbClr val="FF5050"/>
                </a:solidFill>
              </a:rPr>
              <a:t>―</a:t>
            </a:r>
            <a:r>
              <a:rPr lang="en-GB" sz="700" dirty="0" smtClean="0">
                <a:solidFill>
                  <a:srgbClr val="FF5050"/>
                </a:solidFill>
              </a:rPr>
              <a:t> Current measurements</a:t>
            </a:r>
            <a:endParaRPr lang="en-GB" sz="700" dirty="0">
              <a:solidFill>
                <a:srgbClr val="FF5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835247" y="2255520"/>
            <a:ext cx="352953" cy="2583180"/>
          </a:xfrm>
          <a:prstGeom prst="straightConnector1">
            <a:avLst/>
          </a:prstGeom>
          <a:ln w="9525">
            <a:solidFill>
              <a:srgbClr val="00DE6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4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Reference modification to achieve low error</a:t>
            </a:r>
            <a:endParaRPr lang="en-GB" sz="28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57907" y="1781909"/>
            <a:ext cx="4248000" cy="4235937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BSW1</a:t>
            </a:r>
            <a:endParaRPr lang="en-US" sz="1400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27435" y="1781910"/>
            <a:ext cx="4248000" cy="423593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BSW4</a:t>
            </a:r>
            <a:endParaRPr lang="en-US" sz="1400" dirty="0" smtClean="0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53433" y="984742"/>
            <a:ext cx="8237134" cy="719016"/>
          </a:xfrm>
        </p:spPr>
        <p:txBody>
          <a:bodyPr>
            <a:normAutofit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Iterative Learning Controller (ILC) applied to cope with the absolute error of the magnet current – reference adaptation method (currently offline)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31" y="2068515"/>
            <a:ext cx="3958981" cy="1922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31" y="4048903"/>
            <a:ext cx="3958981" cy="1922489"/>
          </a:xfrm>
          <a:prstGeom prst="rect">
            <a:avLst/>
          </a:prstGeom>
        </p:spPr>
      </p:pic>
      <p:sp>
        <p:nvSpPr>
          <p:cNvPr id="13" name="Curved Right Arrow 12"/>
          <p:cNvSpPr/>
          <p:nvPr/>
        </p:nvSpPr>
        <p:spPr>
          <a:xfrm>
            <a:off x="360974" y="3009900"/>
            <a:ext cx="320064" cy="2118843"/>
          </a:xfrm>
          <a:prstGeom prst="curvedRight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ILC applied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9640" y="2231299"/>
            <a:ext cx="1311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339933"/>
                </a:solidFill>
              </a:rPr>
              <a:t>―</a:t>
            </a:r>
            <a:r>
              <a:rPr lang="en-GB" sz="700" dirty="0" smtClean="0">
                <a:solidFill>
                  <a:srgbClr val="339933"/>
                </a:solidFill>
              </a:rPr>
              <a:t> Current reference</a:t>
            </a:r>
          </a:p>
          <a:p>
            <a:r>
              <a:rPr lang="en-GB" sz="700" b="1" dirty="0" smtClean="0">
                <a:solidFill>
                  <a:srgbClr val="FF5050"/>
                </a:solidFill>
              </a:rPr>
              <a:t>―</a:t>
            </a:r>
            <a:r>
              <a:rPr lang="en-GB" sz="700" dirty="0" smtClean="0">
                <a:solidFill>
                  <a:srgbClr val="FF5050"/>
                </a:solidFill>
              </a:rPr>
              <a:t> Current measurements</a:t>
            </a:r>
            <a:endParaRPr lang="en-GB" sz="700" dirty="0">
              <a:solidFill>
                <a:srgbClr val="FF5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465" y="2068604"/>
            <a:ext cx="3958796" cy="192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079" y="4043225"/>
            <a:ext cx="3958796" cy="1922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10165" y="2229810"/>
            <a:ext cx="1311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339933"/>
                </a:solidFill>
              </a:rPr>
              <a:t>―</a:t>
            </a:r>
            <a:r>
              <a:rPr lang="en-GB" sz="700" dirty="0" smtClean="0">
                <a:solidFill>
                  <a:srgbClr val="339933"/>
                </a:solidFill>
              </a:rPr>
              <a:t> Current reference</a:t>
            </a:r>
          </a:p>
          <a:p>
            <a:r>
              <a:rPr lang="en-GB" sz="700" b="1" dirty="0" smtClean="0">
                <a:solidFill>
                  <a:srgbClr val="FF5050"/>
                </a:solidFill>
              </a:rPr>
              <a:t>―</a:t>
            </a:r>
            <a:r>
              <a:rPr lang="en-GB" sz="700" dirty="0" smtClean="0">
                <a:solidFill>
                  <a:srgbClr val="FF5050"/>
                </a:solidFill>
              </a:rPr>
              <a:t> Current measurements</a:t>
            </a:r>
            <a:endParaRPr lang="en-GB" sz="7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Temperature drift effect on current  </a:t>
            </a:r>
            <a:endParaRPr lang="en-GB" sz="28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57907" y="1781909"/>
            <a:ext cx="4248000" cy="4235937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BSW1</a:t>
            </a:r>
            <a:endParaRPr lang="en-US" sz="1400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27435" y="1781910"/>
            <a:ext cx="4248000" cy="423593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BSW4</a:t>
            </a:r>
            <a:endParaRPr lang="en-US" sz="1400" dirty="0" smtClean="0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53433" y="984743"/>
            <a:ext cx="8237134" cy="719016"/>
          </a:xfrm>
        </p:spPr>
        <p:txBody>
          <a:bodyPr>
            <a:normAutofit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Iterative Learning Controller (ILC) can be also applied to solve error due to temperature drift, or its simplified form (simple to implement and test)</a:t>
            </a: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48" y="3981034"/>
            <a:ext cx="3919904" cy="1903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47" y="2077520"/>
            <a:ext cx="3919904" cy="19035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9449145">
            <a:off x="491975" y="2325053"/>
            <a:ext cx="117051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samples over 6 hours</a:t>
            </a:r>
            <a:endParaRPr lang="en-GB" sz="800" dirty="0"/>
          </a:p>
        </p:txBody>
      </p:sp>
      <p:sp>
        <p:nvSpPr>
          <p:cNvPr id="17" name="TextBox 16"/>
          <p:cNvSpPr txBox="1"/>
          <p:nvPr/>
        </p:nvSpPr>
        <p:spPr>
          <a:xfrm rot="19494213">
            <a:off x="485951" y="4190385"/>
            <a:ext cx="127310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samples over 7 minutes</a:t>
            </a:r>
            <a:endParaRPr lang="en-GB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3194050" y="4181993"/>
            <a:ext cx="863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00B050"/>
                </a:solidFill>
              </a:rPr>
              <a:t>m</a:t>
            </a:r>
            <a:r>
              <a:rPr lang="en-GB" sz="700" dirty="0" smtClean="0">
                <a:solidFill>
                  <a:srgbClr val="00B050"/>
                </a:solidFill>
              </a:rPr>
              <a:t>ean waveform </a:t>
            </a:r>
            <a:endParaRPr lang="en-GB" sz="700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005138" y="4352925"/>
            <a:ext cx="357187" cy="431006"/>
          </a:xfrm>
          <a:prstGeom prst="straightConnector1">
            <a:avLst/>
          </a:prstGeom>
          <a:ln>
            <a:solidFill>
              <a:srgbClr val="00DE6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urved Right Arrow 25"/>
          <p:cNvSpPr/>
          <p:nvPr/>
        </p:nvSpPr>
        <p:spPr>
          <a:xfrm flipH="1">
            <a:off x="4035271" y="2509586"/>
            <a:ext cx="377977" cy="662150"/>
          </a:xfrm>
          <a:prstGeom prst="curvedRightArrow">
            <a:avLst/>
          </a:prstGeom>
          <a:gradFill flip="none" rotWithShape="1">
            <a:gsLst>
              <a:gs pos="50000">
                <a:srgbClr val="FFC000"/>
              </a:gs>
              <a:gs pos="0">
                <a:schemeClr val="tx1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flipH="1">
            <a:off x="4051297" y="3161576"/>
            <a:ext cx="357552" cy="1648133"/>
          </a:xfrm>
          <a:prstGeom prst="curved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003" y="2073277"/>
            <a:ext cx="3921729" cy="1904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768" y="3985642"/>
            <a:ext cx="3921730" cy="1904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539401" y="4186663"/>
            <a:ext cx="863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00B050"/>
                </a:solidFill>
              </a:rPr>
              <a:t>m</a:t>
            </a:r>
            <a:r>
              <a:rPr lang="en-GB" sz="700" dirty="0" smtClean="0">
                <a:solidFill>
                  <a:srgbClr val="00B050"/>
                </a:solidFill>
              </a:rPr>
              <a:t>ean waveform </a:t>
            </a:r>
            <a:endParaRPr lang="en-GB" sz="700" dirty="0">
              <a:solidFill>
                <a:srgbClr val="00B05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276123" y="4357595"/>
            <a:ext cx="431554" cy="757821"/>
          </a:xfrm>
          <a:prstGeom prst="straightConnector1">
            <a:avLst/>
          </a:prstGeom>
          <a:ln>
            <a:solidFill>
              <a:srgbClr val="00DE6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449145">
            <a:off x="4828766" y="2267812"/>
            <a:ext cx="117051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samples over 5 hours</a:t>
            </a:r>
            <a:endParaRPr lang="en-GB" sz="800" dirty="0"/>
          </a:p>
        </p:txBody>
      </p:sp>
      <p:sp>
        <p:nvSpPr>
          <p:cNvPr id="23" name="TextBox 22"/>
          <p:cNvSpPr txBox="1"/>
          <p:nvPr/>
        </p:nvSpPr>
        <p:spPr>
          <a:xfrm rot="19494213">
            <a:off x="4797319" y="4198199"/>
            <a:ext cx="127310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samples over 7 minutes</a:t>
            </a:r>
            <a:endParaRPr lang="en-GB" sz="800" dirty="0"/>
          </a:p>
        </p:txBody>
      </p:sp>
      <p:sp>
        <p:nvSpPr>
          <p:cNvPr id="24" name="Curved Right Arrow 23"/>
          <p:cNvSpPr/>
          <p:nvPr/>
        </p:nvSpPr>
        <p:spPr>
          <a:xfrm flipH="1">
            <a:off x="8404367" y="2801941"/>
            <a:ext cx="377977" cy="573839"/>
          </a:xfrm>
          <a:prstGeom prst="curvedRightArrow">
            <a:avLst/>
          </a:prstGeom>
          <a:gradFill flip="none" rotWithShape="1">
            <a:gsLst>
              <a:gs pos="50000">
                <a:srgbClr val="FFC000"/>
              </a:gs>
              <a:gs pos="0">
                <a:schemeClr val="tx1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flipH="1">
            <a:off x="8420394" y="3383745"/>
            <a:ext cx="357552" cy="1918641"/>
          </a:xfrm>
          <a:prstGeom prst="curved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09766" y="2231301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99 waveforms</a:t>
            </a:r>
            <a:endParaRPr lang="en-GB" sz="7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3095768" y="5454129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99 waveforms</a:t>
            </a:r>
            <a:endParaRPr lang="en-GB" sz="7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7578476" y="2228448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99 waveforms</a:t>
            </a:r>
            <a:endParaRPr lang="en-GB" sz="7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5524740" y="5451276"/>
            <a:ext cx="7441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99 waveforms</a:t>
            </a:r>
            <a:endParaRPr lang="en-GB" sz="700" i="1" dirty="0"/>
          </a:p>
        </p:txBody>
      </p:sp>
    </p:spTree>
    <p:extLst>
      <p:ext uri="{BB962C8B-B14F-4D97-AF65-F5344CB8AC3E}">
        <p14:creationId xmlns:p14="http://schemas.microsoft.com/office/powerpoint/2010/main" val="41212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Precision requirements revisited</a:t>
            </a:r>
            <a:endParaRPr lang="en-GB" sz="28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57907" y="1781909"/>
            <a:ext cx="4248000" cy="4235937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BSW1</a:t>
            </a:r>
            <a:endParaRPr lang="en-US" sz="1400" dirty="0" smtClean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627435" y="1781910"/>
            <a:ext cx="4248000" cy="423593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100" dirty="0" smtClean="0"/>
              <a:t>BSW4</a:t>
            </a:r>
            <a:endParaRPr lang="en-US" sz="1400" dirty="0" smtClean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3433" y="698324"/>
            <a:ext cx="8237134" cy="1005435"/>
          </a:xfrm>
        </p:spPr>
        <p:txBody>
          <a:bodyPr>
            <a:normAutofit fontScale="85000" lnSpcReduction="10000"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BSW1 delivers more that 97% of samples in “new” +/-125ppm spec. during flat-top second half (significant for injection)</a:t>
            </a:r>
          </a:p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BSW4 </a:t>
            </a:r>
            <a:r>
              <a:rPr lang="en-US" sz="1800" dirty="0"/>
              <a:t>delivers more that </a:t>
            </a:r>
            <a:r>
              <a:rPr lang="en-US" sz="1800" dirty="0" smtClean="0"/>
              <a:t>93% </a:t>
            </a:r>
            <a:r>
              <a:rPr lang="en-US" sz="1800" dirty="0"/>
              <a:t>of samples in “new” </a:t>
            </a:r>
            <a:r>
              <a:rPr lang="en-US" sz="1800" dirty="0" smtClean="0"/>
              <a:t>+/-125ppm </a:t>
            </a:r>
            <a:r>
              <a:rPr lang="en-US" sz="1800" dirty="0"/>
              <a:t>spec. during flat-top second half (significant for injection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44" y="2025280"/>
            <a:ext cx="4054246" cy="19702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44" y="4009838"/>
            <a:ext cx="4054246" cy="19702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933" y="2025280"/>
            <a:ext cx="4052043" cy="196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8310" y="4010908"/>
            <a:ext cx="4052041" cy="19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523220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3433" y="984742"/>
            <a:ext cx="8237134" cy="4134335"/>
          </a:xfrm>
        </p:spPr>
        <p:txBody>
          <a:bodyPr>
            <a:normAutofit/>
          </a:bodyPr>
          <a:lstStyle/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Iterative Learning Controller (ILC) is able to deliver low absolute error, including error due to temperature drift </a:t>
            </a:r>
          </a:p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ILC doesn’t have to be implemented in its sample-to-sample form – heavy for the controller and implementation, but rather as a simple correction factor applied on the flat-top</a:t>
            </a:r>
          </a:p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Achieved precision for BSW1 is in range of +/-150ppm (&gt;97% in +/-125ppm spec.) for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half of the flat-top; and +/-240ppm over the entire current pulse</a:t>
            </a:r>
          </a:p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/>
              <a:t>Achieved precision for BSW4 is in range of +/-200ppm</a:t>
            </a:r>
            <a:r>
              <a:rPr lang="en-US" sz="1800" dirty="0" smtClean="0"/>
              <a:t> </a:t>
            </a:r>
            <a:r>
              <a:rPr lang="en-US" sz="1800" dirty="0"/>
              <a:t>(&gt;</a:t>
            </a:r>
            <a:r>
              <a:rPr lang="en-US" sz="1800" dirty="0" smtClean="0"/>
              <a:t>93% </a:t>
            </a:r>
            <a:r>
              <a:rPr lang="en-US" sz="1800" dirty="0"/>
              <a:t>in +/-125ppm spec.) for the 2</a:t>
            </a:r>
            <a:r>
              <a:rPr lang="en-US" sz="1800" baseline="30000" dirty="0"/>
              <a:t>nd</a:t>
            </a:r>
            <a:r>
              <a:rPr lang="en-US" sz="1800" dirty="0"/>
              <a:t> half of the flat-top; and </a:t>
            </a:r>
            <a:r>
              <a:rPr lang="en-US" sz="1800" dirty="0" smtClean="0"/>
              <a:t>+/-420ppm </a:t>
            </a:r>
            <a:r>
              <a:rPr lang="en-US" sz="1800" dirty="0"/>
              <a:t>over the </a:t>
            </a:r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half of the </a:t>
            </a:r>
            <a:r>
              <a:rPr lang="en-US" sz="1800" dirty="0"/>
              <a:t>current </a:t>
            </a:r>
            <a:r>
              <a:rPr lang="en-US" sz="1800" dirty="0" smtClean="0"/>
              <a:t>pulse</a:t>
            </a:r>
          </a:p>
          <a:p>
            <a:pPr marL="265113" indent="-228600">
              <a:spcAft>
                <a:spcPts val="300"/>
              </a:spcAft>
              <a:buClr>
                <a:schemeClr val="accent3"/>
              </a:buClr>
            </a:pPr>
            <a:r>
              <a:rPr lang="en-US" sz="1800" dirty="0" smtClean="0"/>
              <a:t>Voltage measurement to be checked deeply for effect on current repeatability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3681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97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 for science fair project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36106</TotalTime>
  <Words>434</Words>
  <Application>Microsoft Office PowerPoint</Application>
  <PresentationFormat>On-screen Show (4:3)</PresentationFormat>
  <Paragraphs>87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Arial</vt:lpstr>
      <vt:lpstr>Calibri</vt:lpstr>
      <vt:lpstr>Garamond</vt:lpstr>
      <vt:lpstr>Times New Roman</vt:lpstr>
      <vt:lpstr>Verdana</vt:lpstr>
      <vt:lpstr>Wingdings</vt:lpstr>
      <vt:lpstr>CERN(4-3)</vt:lpstr>
      <vt:lpstr>1_Pixel</vt:lpstr>
      <vt:lpstr>Presentation for science fair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Todor Todorcevic</cp:lastModifiedBy>
  <cp:revision>1202</cp:revision>
  <cp:lastPrinted>2014-07-09T10:45:46Z</cp:lastPrinted>
  <dcterms:created xsi:type="dcterms:W3CDTF">2012-11-30T11:04:26Z</dcterms:created>
  <dcterms:modified xsi:type="dcterms:W3CDTF">2019-10-10T08:42:32Z</dcterms:modified>
</cp:coreProperties>
</file>