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8" r:id="rId2"/>
    <p:sldId id="309" r:id="rId3"/>
    <p:sldId id="283" r:id="rId4"/>
    <p:sldId id="310" r:id="rId5"/>
    <p:sldId id="311" r:id="rId6"/>
    <p:sldId id="312" r:id="rId7"/>
    <p:sldId id="314" r:id="rId8"/>
    <p:sldId id="322" r:id="rId9"/>
    <p:sldId id="337" r:id="rId10"/>
    <p:sldId id="328" r:id="rId11"/>
    <p:sldId id="317" r:id="rId12"/>
    <p:sldId id="336" r:id="rId13"/>
    <p:sldId id="333" r:id="rId14"/>
    <p:sldId id="334" r:id="rId15"/>
    <p:sldId id="335" r:id="rId16"/>
    <p:sldId id="323" r:id="rId17"/>
    <p:sldId id="324" r:id="rId18"/>
    <p:sldId id="326" r:id="rId19"/>
    <p:sldId id="325" r:id="rId20"/>
    <p:sldId id="327" r:id="rId21"/>
    <p:sldId id="338" r:id="rId22"/>
  </p:sldIdLst>
  <p:sldSz cx="9144000" cy="5143500" type="screen16x9"/>
  <p:notesSz cx="9872663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008000"/>
    <a:srgbClr val="D6FFC1"/>
    <a:srgbClr val="FFFFFF"/>
    <a:srgbClr val="E6FF9F"/>
    <a:srgbClr val="F0F3C5"/>
    <a:srgbClr val="D2E5D2"/>
    <a:srgbClr val="00407A"/>
    <a:srgbClr val="771478"/>
    <a:srgbClr val="FAA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1" autoAdjust="0"/>
    <p:restoredTop sz="86393" autoAdjust="0"/>
  </p:normalViewPr>
  <p:slideViewPr>
    <p:cSldViewPr snapToGrid="0" snapToObjects="1">
      <p:cViewPr>
        <p:scale>
          <a:sx n="150" d="100"/>
          <a:sy n="150" d="100"/>
        </p:scale>
        <p:origin x="1158" y="558"/>
      </p:cViewPr>
      <p:guideLst>
        <p:guide orient="horz" pos="1620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62" d="100"/>
          <a:sy n="162" d="100"/>
        </p:scale>
        <p:origin x="2526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92225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C3EB2-FD83-4CEE-8632-67C8602D385D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92225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18F33C-873E-41A7-A02C-BA6289D61E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16924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92225" y="0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226976-6916-4CBD-AC2E-4DF41E5F02BE}" type="datetimeFigureOut">
              <a:rPr lang="en-GB" smtClean="0"/>
              <a:t>09/10/2019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50900"/>
            <a:ext cx="4075113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87267" y="3271382"/>
            <a:ext cx="7898130" cy="267658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92225" y="6456613"/>
            <a:ext cx="4278154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EB1AE6-1ED7-4F27-9D28-F25C79987A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6629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3825EB-E246-4871-AFE8-53339CBA629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7216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27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286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1538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6719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31178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9184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7162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3146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4646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736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9151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8560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77172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046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097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4951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3733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EB1AE6-1ED7-4F27-9D28-F25C79987A1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854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83303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3"/>
          </p:nvPr>
        </p:nvSpPr>
        <p:spPr>
          <a:xfrm>
            <a:off x="3430735" y="4846780"/>
            <a:ext cx="22621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07/09/2019, LIU-PSB BD WG #19 </a:t>
            </a:r>
            <a:endParaRPr lang="en-US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14"/>
          </p:nvPr>
        </p:nvSpPr>
        <p:spPr>
          <a:xfrm>
            <a:off x="5799909" y="4846780"/>
            <a:ext cx="227844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E. Renner, Injection Simulations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3303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430735" y="4846780"/>
            <a:ext cx="22621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07/09/2019, LIU-PSB BD WG #19 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E. Renner, Injection Simulations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3303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430735" y="4846780"/>
            <a:ext cx="22621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07/09/2019, LIU-PSB BD WG #19 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E. Renner, Injection Simulations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3303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430735" y="4846780"/>
            <a:ext cx="22621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07/09/2019, LIU-PSB BD WG #19 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E. Renner, Injection Simulations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3303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3430735" y="4846780"/>
            <a:ext cx="22621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07/09/2019, LIU-PSB BD WG #19 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E. Renner, Injection Simulations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800">
                <a:solidFill>
                  <a:srgbClr val="0036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spcBef>
                <a:spcPts val="1200"/>
              </a:spcBef>
              <a:defRPr sz="2000">
                <a:solidFill>
                  <a:srgbClr val="003668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 sz="1600">
                <a:solidFill>
                  <a:srgbClr val="003668"/>
                </a:solidFill>
              </a:defRPr>
            </a:lvl2pPr>
            <a:lvl3pPr>
              <a:defRPr sz="1600">
                <a:solidFill>
                  <a:srgbClr val="003668"/>
                </a:solidFill>
              </a:defRPr>
            </a:lvl3pPr>
            <a:lvl4pPr>
              <a:defRPr sz="1600">
                <a:solidFill>
                  <a:srgbClr val="003668"/>
                </a:solidFill>
              </a:defRPr>
            </a:lvl4pPr>
            <a:lvl5pPr marL="1307592" indent="0">
              <a:buNone/>
              <a:defRPr>
                <a:solidFill>
                  <a:srgbClr val="003668"/>
                </a:solidFill>
              </a:defRPr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cxnSp>
        <p:nvCxnSpPr>
          <p:cNvPr id="13" name="Straight Connector 12"/>
          <p:cNvCxnSpPr/>
          <p:nvPr userDrawn="1"/>
        </p:nvCxnSpPr>
        <p:spPr>
          <a:xfrm flipV="1">
            <a:off x="457200" y="744583"/>
            <a:ext cx="8229600" cy="28248"/>
          </a:xfrm>
          <a:prstGeom prst="line">
            <a:avLst/>
          </a:prstGeom>
          <a:ln w="38100">
            <a:solidFill>
              <a:srgbClr val="00366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3303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3430735" y="4846780"/>
            <a:ext cx="22621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07/09/2019, LIU-PSB BD WG #19 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E. Renner, Injection Simulations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3303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3430735" y="4846780"/>
            <a:ext cx="22621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07/09/2019, LIU-PSB BD WG #19 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E. Renner, Injection Simulations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655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3303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430735" y="4846780"/>
            <a:ext cx="22621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07/09/2019, LIU-PSB BD WG #19 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E. Renner, Injection Simulations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4783516"/>
            <a:ext cx="9145373" cy="382089"/>
          </a:xfrm>
          <a:prstGeom prst="rect">
            <a:avLst/>
          </a:prstGeom>
          <a:solidFill>
            <a:srgbClr val="00407A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430735" y="4846780"/>
            <a:ext cx="22621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07/09/2019, LIU-PSB BD WG #19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E. Renner, Injection Simulations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833037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3">
                    <a:lumMod val="60000"/>
                    <a:lumOff val="40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78376" y="4837983"/>
            <a:ext cx="310555" cy="27315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" descr="LogoOutline.ai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5" y="4852614"/>
            <a:ext cx="264835" cy="2648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833037"/>
            <a:ext cx="256581" cy="28223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400" b="1" kern="1200">
          <a:solidFill>
            <a:srgbClr val="00407A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rgbClr val="002A50"/>
        </a:buClr>
        <a:buSzPct val="80000"/>
        <a:buFont typeface="Arial"/>
        <a:buChar char="•"/>
        <a:defRPr kumimoji="0" sz="2000" kern="1200">
          <a:solidFill>
            <a:srgbClr val="00407A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rgbClr val="002A50"/>
        </a:buClr>
        <a:buSzPct val="90000"/>
        <a:buFont typeface="Arial"/>
        <a:buChar char="•"/>
        <a:defRPr kumimoji="0" sz="1600" kern="1200">
          <a:solidFill>
            <a:srgbClr val="00407A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rgbClr val="002A50"/>
        </a:buClr>
        <a:buSzPct val="85000"/>
        <a:buFont typeface="Arial"/>
        <a:buChar char="•"/>
        <a:defRPr kumimoji="0" sz="1600" kern="1200">
          <a:solidFill>
            <a:srgbClr val="00407A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rgbClr val="002A50"/>
        </a:buClr>
        <a:buSzPct val="90000"/>
        <a:buFont typeface="Arial"/>
        <a:buChar char="•"/>
        <a:defRPr kumimoji="0" sz="1600" kern="1200">
          <a:solidFill>
            <a:srgbClr val="00407A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rgbClr val="002A50"/>
        </a:buClr>
        <a:buSzPct val="100000"/>
        <a:buFont typeface="Arial"/>
        <a:buChar char="•"/>
        <a:defRPr kumimoji="0" sz="2000" kern="1200">
          <a:solidFill>
            <a:srgbClr val="00407A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hyperlink" Target="http://accelconf.web.cern.ch/AccelConf/hb2018/papers/wep2po007.pdf" TargetMode="Externa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mm.cern.ch/owa/redir.aspx?C=ls3AKyViMvUF7Uk782GKeZTvRWDYMhPjyQx23elhGJfITRgavUzXCA..&amp;URL=https%3a%2f%2findico.cern.ch%2fevent%2f832290%2f" TargetMode="External"/><Relationship Id="rId5" Type="http://schemas.openxmlformats.org/officeDocument/2006/relationships/hyperlink" Target="https://indico.cern.ch/event/832290/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hb2018/papers/wep2po007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9946" y="1397802"/>
            <a:ext cx="8226854" cy="705332"/>
          </a:xfrm>
        </p:spPr>
        <p:txBody>
          <a:bodyPr>
            <a:noAutofit/>
          </a:bodyPr>
          <a:lstStyle/>
          <a:p>
            <a:r>
              <a:rPr lang="en-GB" dirty="0"/>
              <a:t>Present simulations on the influence of more relaxed BSW specifications on the </a:t>
            </a:r>
            <a:r>
              <a:rPr lang="en-GB" dirty="0" smtClean="0"/>
              <a:t>production </a:t>
            </a:r>
            <a:r>
              <a:rPr lang="en-US" dirty="0" smtClean="0"/>
              <a:t>of  </a:t>
            </a:r>
            <a:r>
              <a:rPr lang="en-US" dirty="0" smtClean="0"/>
              <a:t>HL-LHC beams</a:t>
            </a:r>
            <a:endParaRPr lang="en-GB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idx="10"/>
          </p:nvPr>
        </p:nvSpPr>
        <p:spPr>
          <a:xfrm>
            <a:off x="459946" y="2751420"/>
            <a:ext cx="7216140" cy="743010"/>
          </a:xfrm>
        </p:spPr>
        <p:txBody>
          <a:bodyPr>
            <a:normAutofit/>
          </a:bodyPr>
          <a:lstStyle/>
          <a:p>
            <a:r>
              <a:rPr lang="en-US" dirty="0" smtClean="0"/>
              <a:t>E. Renner, C. Bracco</a:t>
            </a:r>
          </a:p>
          <a:p>
            <a:endParaRPr lang="en-US" dirty="0" smtClean="0"/>
          </a:p>
          <a:p>
            <a:r>
              <a:rPr lang="en-US" dirty="0" smtClean="0"/>
              <a:t>Acknowledgments: H. Bartosik, F. Antoniou, F. Asvesta, V. Forte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770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Going beyond +-125 ppm? 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392" y="2315536"/>
            <a:ext cx="332232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1500" y="2695093"/>
            <a:ext cx="2202674" cy="20588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013450" y="1204989"/>
            <a:ext cx="2811462" cy="738664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V. Forte, Multi-particle Simulations of the future CERN PSB Injection Process with updated LINAC4 Beam Performance, </a:t>
            </a:r>
            <a:r>
              <a:rPr lang="en-GB" sz="105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 tooltip="click link"/>
              </a:rPr>
              <a:t>WEP2PO007, </a:t>
            </a:r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 tooltip="click link"/>
              </a:rPr>
              <a:t> HB2018</a:t>
            </a:r>
            <a:endParaRPr lang="en-GB" sz="105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10"/>
              <p:cNvSpPr>
                <a:spLocks noGrp="1"/>
              </p:cNvSpPr>
              <p:nvPr>
                <p:ph idx="1"/>
              </p:nvPr>
            </p:nvSpPr>
            <p:spPr>
              <a:xfrm>
                <a:off x="469466" y="994205"/>
                <a:ext cx="5083926" cy="3838832"/>
              </a:xfrm>
            </p:spPr>
            <p:txBody>
              <a:bodyPr>
                <a:normAutofit/>
              </a:bodyPr>
              <a:lstStyle/>
              <a:p>
                <a:pPr marL="266700" indent="-266700">
                  <a:spcBef>
                    <a:spcPts val="600"/>
                  </a:spcBef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200" dirty="0" smtClean="0">
                    <a:solidFill>
                      <a:srgbClr val="00407A"/>
                    </a:solidFill>
                  </a:rPr>
                  <a:t>No simulations for BSW errors &gt; +-125 ppm conducted</a:t>
                </a:r>
              </a:p>
              <a:p>
                <a:pPr marL="266700" indent="-266700">
                  <a:spcBef>
                    <a:spcPts val="600"/>
                  </a:spcBef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200" dirty="0" smtClean="0">
                    <a:solidFill>
                      <a:srgbClr val="00407A"/>
                    </a:solidFill>
                  </a:rPr>
                  <a:t>First, other error sources have to be included in simulation set-up. </a:t>
                </a: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200" dirty="0" smtClean="0">
                    <a:solidFill>
                      <a:srgbClr val="00407A"/>
                    </a:solidFill>
                  </a:rPr>
                  <a:t>Further margin required for unforeseen error sources, to stay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 i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i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rms</m:t>
                        </m:r>
                        <m:r>
                          <a:rPr lang="en-US" sz="1200" i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200" i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1200" i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 /</m:t>
                        </m:r>
                        <m:r>
                          <m:rPr>
                            <m:sty m:val="p"/>
                          </m:rPr>
                          <a:rPr lang="en-US" sz="1200" i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1200" i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0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1.7 </m:t>
                    </m:r>
                    <m:r>
                      <a:rPr lang="en-US" sz="1200" b="0" i="1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200" dirty="0" smtClean="0">
                    <a:solidFill>
                      <a:srgbClr val="00407A"/>
                    </a:solidFill>
                  </a:rPr>
                  <a:t>m</a:t>
                </a:r>
              </a:p>
              <a:p>
                <a:pPr marL="266700" indent="-266700">
                  <a:spcBef>
                    <a:spcPts val="600"/>
                  </a:spcBef>
                  <a:buClr>
                    <a:srgbClr val="C00000"/>
                  </a:buClr>
                  <a:buSzPct val="100000"/>
                  <a:buFont typeface="Arial" panose="020B0604020202020204" pitchFamily="34" charset="0"/>
                  <a:buChar char="►"/>
                  <a:tabLst>
                    <a:tab pos="266700" algn="l"/>
                  </a:tabLst>
                </a:pPr>
                <a:r>
                  <a:rPr lang="en-US" sz="1200" b="1" dirty="0">
                    <a:solidFill>
                      <a:srgbClr val="C00000"/>
                    </a:solidFill>
                  </a:rPr>
                  <a:t>The specs should not be increased to &gt; +-125ppm shot to shot reproducibility, as margin needs to be kept for other error sources. </a:t>
                </a: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endParaRPr lang="en-US" sz="1200" dirty="0" smtClean="0">
                  <a:solidFill>
                    <a:srgbClr val="00407A"/>
                  </a:solidFill>
                </a:endParaRPr>
              </a:p>
            </p:txBody>
          </p:sp>
        </mc:Choice>
        <mc:Fallback>
          <p:sp>
            <p:nvSpPr>
              <p:cNvPr id="9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9466" y="994205"/>
                <a:ext cx="5083926" cy="3838832"/>
              </a:xfr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9016" y="2733799"/>
            <a:ext cx="2020137" cy="202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85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Plans and conclusion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69466" y="994205"/>
            <a:ext cx="6096434" cy="3838832"/>
          </a:xfrm>
        </p:spPr>
        <p:txBody>
          <a:bodyPr>
            <a:normAutofit/>
          </a:bodyPr>
          <a:lstStyle/>
          <a:p>
            <a:pPr marL="266700" indent="-266700">
              <a:spcBef>
                <a:spcPts val="1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dirty="0" smtClean="0">
                <a:solidFill>
                  <a:srgbClr val="00407A"/>
                </a:solidFill>
              </a:rPr>
              <a:t>The most pessimistic combination of BSW errors (+,-,-,+ 125 ppm) was considered to estimate the impact of a </a:t>
            </a:r>
            <a:r>
              <a:rPr lang="en-US" sz="1400" b="1" dirty="0" smtClean="0">
                <a:solidFill>
                  <a:srgbClr val="00407A"/>
                </a:solidFill>
              </a:rPr>
              <a:t>worst case scenario for the emittance of the HL-LHC bea</a:t>
            </a:r>
            <a:r>
              <a:rPr lang="en-US" sz="1400" b="1" dirty="0">
                <a:solidFill>
                  <a:srgbClr val="00407A"/>
                </a:solidFill>
              </a:rPr>
              <a:t>m</a:t>
            </a:r>
            <a:r>
              <a:rPr lang="en-US" sz="1400" b="1" dirty="0" smtClean="0">
                <a:solidFill>
                  <a:srgbClr val="00407A"/>
                </a:solidFill>
              </a:rPr>
              <a:t>. </a:t>
            </a:r>
          </a:p>
          <a:p>
            <a:pPr marL="266700" indent="-266700">
              <a:spcBef>
                <a:spcPts val="1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dirty="0" smtClean="0">
                <a:solidFill>
                  <a:srgbClr val="00407A"/>
                </a:solidFill>
              </a:rPr>
              <a:t>Future studies will include randomized BSW errors</a:t>
            </a:r>
          </a:p>
          <a:p>
            <a:pPr marL="266700" indent="-266700">
              <a:spcBef>
                <a:spcPts val="1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b="1" dirty="0" smtClean="0">
                <a:solidFill>
                  <a:srgbClr val="008000"/>
                </a:solidFill>
              </a:rPr>
              <a:t>From current point of view, a shot to shot reproducibility of +-125 ppm is acceptable for achieving the brightness targets of the HL-LHC beam.</a:t>
            </a:r>
          </a:p>
          <a:p>
            <a:pPr marL="266700" indent="-266700">
              <a:spcBef>
                <a:spcPts val="1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dirty="0" smtClean="0">
                <a:solidFill>
                  <a:srgbClr val="00407A"/>
                </a:solidFill>
              </a:rPr>
              <a:t>Other error sources need to be estimated and included before theoretical impact of BSW reproducibility &gt; +- 125ppm could be looked at.</a:t>
            </a:r>
          </a:p>
          <a:p>
            <a:pPr marL="266700" indent="-266700">
              <a:spcBef>
                <a:spcPts val="1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b="1" dirty="0" smtClean="0">
                <a:solidFill>
                  <a:srgbClr val="C00000"/>
                </a:solidFill>
              </a:rPr>
              <a:t>The specs should not be increased to &gt; +-125ppm shot to shot reproducibility, as margin needs to be kept for other error sources. </a:t>
            </a:r>
            <a:endParaRPr lang="en-US" sz="1400" b="1" dirty="0" smtClean="0">
              <a:solidFill>
                <a:srgbClr val="C0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14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Appendix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759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III - Losses HL-LHC Beam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1278784" y="966744"/>
            <a:ext cx="7299754" cy="3780000"/>
            <a:chOff x="0" y="54686"/>
            <a:chExt cx="9037791" cy="4680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55235" y="59408"/>
              <a:ext cx="4675278" cy="4675278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7240" y="54686"/>
              <a:ext cx="2650551" cy="2208793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3785" y="2263479"/>
              <a:ext cx="2454214" cy="2454214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2988574"/>
              <a:ext cx="1676399" cy="1676399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311150" y="3041650"/>
              <a:ext cx="114300" cy="1460500"/>
            </a:xfrm>
            <a:prstGeom prst="rect">
              <a:avLst/>
            </a:prstGeom>
            <a:solidFill>
              <a:srgbClr val="92D050">
                <a:alpha val="41000"/>
              </a:srgb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547004" y="1218627"/>
            <a:ext cx="1716136" cy="646331"/>
          </a:xfrm>
          <a:prstGeom prst="rect">
            <a:avLst/>
          </a:prstGeom>
          <a:solidFill>
            <a:srgbClr val="D6FF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Scattering losses during first ~50 turns in injection region </a:t>
            </a:r>
            <a:endParaRPr lang="en-GB" sz="1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7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III - Losses HL-LHC Beam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92480" y="1202814"/>
            <a:ext cx="1303020" cy="830997"/>
          </a:xfrm>
          <a:prstGeom prst="rect">
            <a:avLst/>
          </a:prstGeom>
          <a:solidFill>
            <a:srgbClr val="D6FF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After turn 1000: off momentum losses at absorber </a:t>
            </a:r>
            <a:endParaRPr lang="en-GB" sz="1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319718" y="880452"/>
            <a:ext cx="7377298" cy="3780000"/>
            <a:chOff x="0" y="29423"/>
            <a:chExt cx="9133797" cy="46800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5696" y="29423"/>
              <a:ext cx="4680000" cy="46800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80569" y="29423"/>
              <a:ext cx="2653228" cy="221102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51784" y="2208280"/>
              <a:ext cx="2456693" cy="245669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2988574"/>
              <a:ext cx="1676399" cy="1676399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542925" y="3041650"/>
              <a:ext cx="114300" cy="1460500"/>
            </a:xfrm>
            <a:prstGeom prst="rect">
              <a:avLst/>
            </a:prstGeom>
            <a:solidFill>
              <a:srgbClr val="92D050">
                <a:alpha val="41000"/>
              </a:srgbClr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9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25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III - Losses HL-LHC Beam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71711" y="1135628"/>
            <a:ext cx="1741170" cy="461665"/>
          </a:xfrm>
          <a:prstGeom prst="rect">
            <a:avLst/>
          </a:prstGeom>
          <a:solidFill>
            <a:srgbClr val="D6FF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losses after turn 5000 ~ 0.6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en-US" sz="1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1447217" y="880452"/>
            <a:ext cx="7271021" cy="3780000"/>
            <a:chOff x="0" y="12283"/>
            <a:chExt cx="9002216" cy="4680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2900" y="12283"/>
              <a:ext cx="4680000" cy="468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8988" y="12283"/>
              <a:ext cx="2653228" cy="221102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8988" y="2223307"/>
              <a:ext cx="2456693" cy="2456693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2988574"/>
              <a:ext cx="1676399" cy="1676399"/>
            </a:xfrm>
            <a:prstGeom prst="rect">
              <a:avLst/>
            </a:prstGeom>
          </p:spPr>
        </p:pic>
      </p:grpSp>
      <p:sp>
        <p:nvSpPr>
          <p:cNvPr id="22" name="Rectangle 21"/>
          <p:cNvSpPr/>
          <p:nvPr/>
        </p:nvSpPr>
        <p:spPr>
          <a:xfrm>
            <a:off x="2098581" y="3284379"/>
            <a:ext cx="114300" cy="1225550"/>
          </a:xfrm>
          <a:prstGeom prst="rect">
            <a:avLst/>
          </a:prstGeom>
          <a:solidFill>
            <a:srgbClr val="92D050">
              <a:alpha val="41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71711" y="1800955"/>
            <a:ext cx="1741170" cy="646331"/>
          </a:xfrm>
          <a:prstGeom prst="rect">
            <a:avLst/>
          </a:prstGeom>
          <a:solidFill>
            <a:srgbClr val="D6FF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Obviously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no difference due to +- 125 BSW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flat top reproducibility 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85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III - Open points + Discussion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1045004" y="1574385"/>
            <a:ext cx="7639050" cy="3191977"/>
            <a:chOff x="1047750" y="1576873"/>
            <a:chExt cx="7639050" cy="319197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l="1028" t="2693" r="822" b="2057"/>
            <a:stretch/>
          </p:blipFill>
          <p:spPr>
            <a:xfrm>
              <a:off x="1047750" y="1682750"/>
              <a:ext cx="7639050" cy="308610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752974" y="1576873"/>
              <a:ext cx="257175" cy="3189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81789" y="63028"/>
            <a:ext cx="2277494" cy="1351435"/>
            <a:chOff x="457200" y="1056745"/>
            <a:chExt cx="3600000" cy="191405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b="54873"/>
            <a:stretch/>
          </p:blipFill>
          <p:spPr>
            <a:xfrm>
              <a:off x="457200" y="1056745"/>
              <a:ext cx="3600000" cy="16245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t="91164"/>
            <a:stretch/>
          </p:blipFill>
          <p:spPr>
            <a:xfrm>
              <a:off x="457200" y="2652696"/>
              <a:ext cx="3600000" cy="31810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6" name="Rectangle 15"/>
          <p:cNvSpPr/>
          <p:nvPr/>
        </p:nvSpPr>
        <p:spPr>
          <a:xfrm>
            <a:off x="7088433" y="103507"/>
            <a:ext cx="51824" cy="1086355"/>
          </a:xfrm>
          <a:prstGeom prst="rect">
            <a:avLst/>
          </a:prstGeom>
          <a:solidFill>
            <a:srgbClr val="92D050">
              <a:alpha val="4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682239" y="1237397"/>
            <a:ext cx="14373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no offset (red)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67325" y="1257509"/>
            <a:ext cx="27561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x- / y-offset = -1mm (yellow)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0220" y="701997"/>
            <a:ext cx="2212597" cy="1092607"/>
          </a:xfrm>
          <a:prstGeom prst="rect">
            <a:avLst/>
          </a:prstGeom>
          <a:solidFill>
            <a:srgbClr val="F0F3C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b="1" u="sng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Open:</a:t>
            </a:r>
            <a:endParaRPr lang="en-US" sz="1200" b="1" u="sng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Emittance increase in x and y between turn 500 and 2000 for BSW error and x / y offset + -1mm?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9184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 - Open points + Discussion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859" t="2986" r="577" b="2646"/>
          <a:stretch/>
        </p:blipFill>
        <p:spPr>
          <a:xfrm>
            <a:off x="1031874" y="1708150"/>
            <a:ext cx="7658101" cy="30575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52975" y="1576873"/>
            <a:ext cx="190500" cy="31894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6681789" y="63028"/>
            <a:ext cx="2277494" cy="1351435"/>
            <a:chOff x="457200" y="1056745"/>
            <a:chExt cx="3600000" cy="191405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b="54873"/>
            <a:stretch/>
          </p:blipFill>
          <p:spPr>
            <a:xfrm>
              <a:off x="457200" y="1056745"/>
              <a:ext cx="3600000" cy="16245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t="91164"/>
            <a:stretch/>
          </p:blipFill>
          <p:spPr>
            <a:xfrm>
              <a:off x="457200" y="2652696"/>
              <a:ext cx="3600000" cy="31810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3" name="Rectangle 12"/>
          <p:cNvSpPr/>
          <p:nvPr/>
        </p:nvSpPr>
        <p:spPr>
          <a:xfrm>
            <a:off x="7245595" y="102820"/>
            <a:ext cx="51824" cy="1086355"/>
          </a:xfrm>
          <a:prstGeom prst="rect">
            <a:avLst/>
          </a:prstGeom>
          <a:solidFill>
            <a:srgbClr val="92D050">
              <a:alpha val="4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267325" y="1257509"/>
            <a:ext cx="27561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x- / y-offset = -1mm (yellow)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82239" y="1237397"/>
            <a:ext cx="14373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no offset (red)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0220" y="701997"/>
            <a:ext cx="2212597" cy="1092607"/>
          </a:xfrm>
          <a:prstGeom prst="rect">
            <a:avLst/>
          </a:prstGeom>
          <a:solidFill>
            <a:srgbClr val="F0F3C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b="1" u="sng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Open:</a:t>
            </a:r>
            <a:endParaRPr lang="en-US" sz="1200" b="1" u="sng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Emittance increase in x and y between turn 500 and 2000 for BSW error and x / y offset + -1mm?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56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 - Open points + Discussion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828" t="1192" r="822" b="3264"/>
          <a:stretch/>
        </p:blipFill>
        <p:spPr>
          <a:xfrm>
            <a:off x="1035698" y="1670736"/>
            <a:ext cx="7648356" cy="30956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52975" y="1576873"/>
            <a:ext cx="190500" cy="31894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6681789" y="63028"/>
            <a:ext cx="2277494" cy="1351435"/>
            <a:chOff x="457200" y="1056745"/>
            <a:chExt cx="3600000" cy="191405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b="54873"/>
            <a:stretch/>
          </p:blipFill>
          <p:spPr>
            <a:xfrm>
              <a:off x="457200" y="1056745"/>
              <a:ext cx="3600000" cy="16245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t="91164"/>
            <a:stretch/>
          </p:blipFill>
          <p:spPr>
            <a:xfrm>
              <a:off x="457200" y="2652696"/>
              <a:ext cx="3600000" cy="31810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2" name="Rectangle 11"/>
          <p:cNvSpPr/>
          <p:nvPr/>
        </p:nvSpPr>
        <p:spPr>
          <a:xfrm>
            <a:off x="7402758" y="103507"/>
            <a:ext cx="51824" cy="1086355"/>
          </a:xfrm>
          <a:prstGeom prst="rect">
            <a:avLst/>
          </a:prstGeom>
          <a:solidFill>
            <a:srgbClr val="92D050">
              <a:alpha val="4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267325" y="1257509"/>
            <a:ext cx="27561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x- / y-offset = -1mm (yellow)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82239" y="1237397"/>
            <a:ext cx="14373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no offset (red)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0220" y="701997"/>
            <a:ext cx="2212597" cy="1092607"/>
          </a:xfrm>
          <a:prstGeom prst="rect">
            <a:avLst/>
          </a:prstGeom>
          <a:solidFill>
            <a:srgbClr val="F0F3C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b="1" u="sng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Open:</a:t>
            </a:r>
            <a:endParaRPr lang="en-US" sz="1200" b="1" u="sng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Emittance increase in x and y between turn 500 and 2000 for BSW error and x / y offset + -1mm?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82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 - Open points + Discussion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869" t="1780" r="827" b="2087"/>
          <a:stretch/>
        </p:blipFill>
        <p:spPr>
          <a:xfrm>
            <a:off x="1041400" y="1648656"/>
            <a:ext cx="7645400" cy="31146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752974" y="1576873"/>
            <a:ext cx="225425" cy="31894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4865686" y="3138144"/>
            <a:ext cx="225425" cy="118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936623" y="3131588"/>
            <a:ext cx="225425" cy="1181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6681789" y="63028"/>
            <a:ext cx="2277494" cy="1351435"/>
            <a:chOff x="457200" y="1056745"/>
            <a:chExt cx="3600000" cy="1914057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b="54873"/>
            <a:stretch/>
          </p:blipFill>
          <p:spPr>
            <a:xfrm>
              <a:off x="457200" y="1056745"/>
              <a:ext cx="3600000" cy="16245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t="91164"/>
            <a:stretch/>
          </p:blipFill>
          <p:spPr>
            <a:xfrm>
              <a:off x="457200" y="2652696"/>
              <a:ext cx="3600000" cy="31810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5" name="Rectangle 14"/>
          <p:cNvSpPr/>
          <p:nvPr/>
        </p:nvSpPr>
        <p:spPr>
          <a:xfrm>
            <a:off x="7569446" y="108797"/>
            <a:ext cx="51824" cy="1086355"/>
          </a:xfrm>
          <a:prstGeom prst="rect">
            <a:avLst/>
          </a:prstGeom>
          <a:solidFill>
            <a:srgbClr val="92D050">
              <a:alpha val="4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267325" y="1257509"/>
            <a:ext cx="27561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x- / y-offset = -1mm (yellow)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82239" y="1237397"/>
            <a:ext cx="14373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no offset (red)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0220" y="701997"/>
            <a:ext cx="2212597" cy="1092607"/>
          </a:xfrm>
          <a:prstGeom prst="rect">
            <a:avLst/>
          </a:prstGeom>
          <a:solidFill>
            <a:srgbClr val="F0F3C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b="1" u="sng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Open:</a:t>
            </a:r>
            <a:endParaRPr lang="en-US" sz="1200" b="1" u="sng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Emittance increase in x and y between turn 500 and 2000 for BSW error and x / y offset + -1mm?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03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457198" y="990190"/>
            <a:ext cx="6538915" cy="3203145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ts val="1200"/>
              </a:spcBef>
              <a:buClr>
                <a:srgbClr val="002A50"/>
              </a:buClr>
              <a:buSzPct val="80000"/>
              <a:buFont typeface="Arial"/>
              <a:buChar char="•"/>
              <a:defRPr kumimoji="0" sz="20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2A50"/>
              </a:buClr>
              <a:buSzPct val="90000"/>
              <a:buFont typeface="Arial"/>
              <a:buChar char="•"/>
              <a:defRPr kumimoji="0" sz="16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2A50"/>
              </a:buClr>
              <a:buSzPct val="85000"/>
              <a:buFont typeface="Arial"/>
              <a:buChar char="•"/>
              <a:defRPr kumimoji="0" sz="16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2A50"/>
              </a:buClr>
              <a:buSzPct val="90000"/>
              <a:buFont typeface="Arial"/>
              <a:buChar char="•"/>
              <a:defRPr kumimoji="0" sz="16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07592" indent="0" algn="l" rtl="0" eaLnBrk="1" latinLnBrk="0" hangingPunct="1">
              <a:spcBef>
                <a:spcPct val="20000"/>
              </a:spcBef>
              <a:buClr>
                <a:srgbClr val="002A50"/>
              </a:buClr>
              <a:buSzPct val="100000"/>
              <a:buFont typeface="Arial"/>
              <a:buNone/>
              <a:defRPr kumimoji="0" sz="2000" kern="1200">
                <a:solidFill>
                  <a:srgbClr val="003668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130000"/>
              </a:lnSpc>
              <a:buFont typeface="Arial"/>
              <a:buNone/>
            </a:pPr>
            <a:r>
              <a:rPr lang="en-US" sz="1500" b="1" dirty="0" smtClean="0">
                <a:solidFill>
                  <a:srgbClr val="C00000"/>
                </a:solidFill>
              </a:rPr>
              <a:t>“The obtained result for the BSW pulse to pulse repeatability is 250 ppm (+- 125ppm), compared to the specified +-50ppm</a:t>
            </a:r>
            <a:r>
              <a:rPr lang="en-US" sz="1500" b="1" i="1" dirty="0" smtClean="0">
                <a:solidFill>
                  <a:srgbClr val="C00000"/>
                </a:solidFill>
              </a:rPr>
              <a:t>. (See </a:t>
            </a:r>
            <a:r>
              <a:rPr lang="en-US" sz="1500" b="1" i="1" dirty="0" err="1" smtClean="0">
                <a:solidFill>
                  <a:srgbClr val="C00000"/>
                </a:solidFill>
              </a:rPr>
              <a:t>Todor’s</a:t>
            </a:r>
            <a:r>
              <a:rPr lang="en-US" sz="1500" b="1" i="1" dirty="0" smtClean="0">
                <a:solidFill>
                  <a:srgbClr val="C00000"/>
                </a:solidFill>
              </a:rPr>
              <a:t> presentation)</a:t>
            </a:r>
          </a:p>
          <a:p>
            <a:pPr marL="36576" indent="0">
              <a:lnSpc>
                <a:spcPct val="130000"/>
              </a:lnSpc>
              <a:buFont typeface="Arial"/>
              <a:buNone/>
            </a:pPr>
            <a:r>
              <a:rPr lang="en-US" sz="1500" b="1" dirty="0" smtClean="0">
                <a:solidFill>
                  <a:srgbClr val="00407A"/>
                </a:solidFill>
              </a:rPr>
              <a:t>Is this increased specification for the flat-top reproducibility problematic for the production of the HL-LHC beam?” </a:t>
            </a:r>
            <a:endParaRPr lang="en-US" sz="1500" b="1" dirty="0">
              <a:solidFill>
                <a:srgbClr val="00407A"/>
              </a:solidFill>
            </a:endParaRPr>
          </a:p>
          <a:p>
            <a:pPr marL="36576" indent="0">
              <a:buFont typeface="Arial"/>
              <a:buNone/>
            </a:pPr>
            <a:endParaRPr lang="en-GB" sz="16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66700" indent="-230188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407A"/>
                </a:solidFill>
              </a:rPr>
              <a:t>Assumed simulation set-up for HL-LHC beams.</a:t>
            </a:r>
          </a:p>
          <a:p>
            <a:pPr marL="266700" indent="-230188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407A"/>
                </a:solidFill>
              </a:rPr>
              <a:t>Including BSW errors in simulation set-up</a:t>
            </a:r>
          </a:p>
          <a:p>
            <a:pPr marL="266700" indent="-230188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407A"/>
                </a:solidFill>
              </a:rPr>
              <a:t>Simulation </a:t>
            </a:r>
            <a:r>
              <a:rPr lang="en-US" sz="1400" dirty="0" smtClean="0">
                <a:solidFill>
                  <a:srgbClr val="00407A"/>
                </a:solidFill>
              </a:rPr>
              <a:t>results</a:t>
            </a:r>
            <a:endParaRPr lang="en-US" sz="1400" dirty="0">
              <a:solidFill>
                <a:srgbClr val="00407A"/>
              </a:solidFill>
            </a:endParaRPr>
          </a:p>
          <a:p>
            <a:pPr marL="266700" indent="-230188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1400" dirty="0" smtClean="0">
                <a:solidFill>
                  <a:srgbClr val="00407A"/>
                </a:solidFill>
              </a:rPr>
              <a:t>Outlook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rgbClr val="00407A"/>
                </a:solidFill>
              </a:rPr>
              <a:t>Outline</a:t>
            </a:r>
            <a:endParaRPr lang="en-GB" sz="2800" dirty="0">
              <a:solidFill>
                <a:srgbClr val="00407A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47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 - Open points + Discussion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47" t="2369" r="860" b="2088"/>
          <a:stretch/>
        </p:blipFill>
        <p:spPr>
          <a:xfrm>
            <a:off x="1019174" y="1671637"/>
            <a:ext cx="7664879" cy="309562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752975" y="1347788"/>
            <a:ext cx="190500" cy="3419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6681789" y="63028"/>
            <a:ext cx="2277494" cy="1351435"/>
            <a:chOff x="457200" y="1056745"/>
            <a:chExt cx="3600000" cy="191405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b="54873"/>
            <a:stretch/>
          </p:blipFill>
          <p:spPr>
            <a:xfrm>
              <a:off x="457200" y="1056745"/>
              <a:ext cx="3600000" cy="16245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4"/>
            <a:srcRect t="91164"/>
            <a:stretch/>
          </p:blipFill>
          <p:spPr>
            <a:xfrm>
              <a:off x="457200" y="2652696"/>
              <a:ext cx="3600000" cy="31810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1" name="Rectangle 10"/>
          <p:cNvSpPr/>
          <p:nvPr/>
        </p:nvSpPr>
        <p:spPr>
          <a:xfrm>
            <a:off x="7751495" y="103507"/>
            <a:ext cx="51824" cy="1086355"/>
          </a:xfrm>
          <a:prstGeom prst="rect">
            <a:avLst/>
          </a:prstGeom>
          <a:solidFill>
            <a:srgbClr val="92D050">
              <a:alpha val="4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267325" y="1257509"/>
            <a:ext cx="27561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x- / y-offset = -1mm (yellow)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82239" y="1237397"/>
            <a:ext cx="14373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error, no offset (red)</a:t>
            </a:r>
            <a:endParaRPr lang="en-GB" sz="11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0220" y="701997"/>
            <a:ext cx="2212597" cy="1092607"/>
          </a:xfrm>
          <a:prstGeom prst="rect">
            <a:avLst/>
          </a:prstGeom>
          <a:solidFill>
            <a:srgbClr val="F0F3C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b="1" u="sng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Open:</a:t>
            </a:r>
            <a:endParaRPr lang="en-US" sz="1200" b="1" u="sng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Emittance increase in x and y between turn 500 and 2000 for BSW error and x / y offset + -1mm?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76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 - Open points + Discussion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752975" y="1347788"/>
            <a:ext cx="190500" cy="3419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5907963" y="156536"/>
            <a:ext cx="2895033" cy="1761164"/>
            <a:chOff x="457200" y="1056745"/>
            <a:chExt cx="3600000" cy="191405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/>
            <a:srcRect b="54873"/>
            <a:stretch/>
          </p:blipFill>
          <p:spPr>
            <a:xfrm>
              <a:off x="457200" y="1056745"/>
              <a:ext cx="3600000" cy="1624544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t="91164"/>
            <a:stretch/>
          </p:blipFill>
          <p:spPr>
            <a:xfrm>
              <a:off x="457200" y="2652696"/>
              <a:ext cx="3600000" cy="318106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1" name="Rectangle 10"/>
          <p:cNvSpPr/>
          <p:nvPr/>
        </p:nvSpPr>
        <p:spPr>
          <a:xfrm>
            <a:off x="6860053" y="229182"/>
            <a:ext cx="51824" cy="1422131"/>
          </a:xfrm>
          <a:prstGeom prst="rect">
            <a:avLst/>
          </a:prstGeom>
          <a:solidFill>
            <a:srgbClr val="92D050">
              <a:alpha val="41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/>
          <a:srcRect l="8373"/>
          <a:stretch/>
        </p:blipFill>
        <p:spPr>
          <a:xfrm>
            <a:off x="1225739" y="1848465"/>
            <a:ext cx="7340121" cy="2670277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128373" y="755858"/>
            <a:ext cx="2212597" cy="1092607"/>
          </a:xfrm>
          <a:prstGeom prst="rect">
            <a:avLst/>
          </a:prstGeom>
          <a:solidFill>
            <a:srgbClr val="F0F3C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200" b="1" u="sng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Open:</a:t>
            </a:r>
            <a:endParaRPr lang="en-US" sz="1200" b="1" u="sng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Emittance increase in x and y between turn 500 and 2000 for BSW error and x / y offset + -1mm?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1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239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set-up for HL-LHC beams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10"/>
              <p:cNvSpPr>
                <a:spLocks noGrp="1"/>
              </p:cNvSpPr>
              <p:nvPr>
                <p:ph idx="1"/>
              </p:nvPr>
            </p:nvSpPr>
            <p:spPr>
              <a:xfrm>
                <a:off x="447241" y="994205"/>
                <a:ext cx="4378759" cy="3685745"/>
              </a:xfrm>
            </p:spPr>
            <p:txBody>
              <a:bodyPr>
                <a:normAutofit/>
              </a:bodyPr>
              <a:lstStyle/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400" dirty="0" smtClean="0">
                    <a:solidFill>
                      <a:srgbClr val="00407A"/>
                    </a:solidFill>
                  </a:rPr>
                  <a:t>Ekin = 160 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MeV</a:t>
                </a: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400" dirty="0" smtClean="0">
                    <a:solidFill>
                      <a:srgbClr val="00407A"/>
                    </a:solidFill>
                  </a:rPr>
                  <a:t>current: 25 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mA,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n</m:t>
                        </m:r>
                        <m: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rms</m:t>
                        </m:r>
                        <m: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 /</m:t>
                        </m:r>
                        <m:r>
                          <m:rPr>
                            <m:sty m:val="p"/>
                          </m:rP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1400" b="0" i="0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=0.4</m:t>
                    </m:r>
                  </m:oMath>
                </a14:m>
                <a:r>
                  <a:rPr lang="en-US" sz="1400" dirty="0" smtClean="0">
                    <a:solidFill>
                      <a:srgbClr val="00407A"/>
                    </a:solidFill>
                  </a:rPr>
                  <a:t> 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mm </a:t>
                </a:r>
                <a:r>
                  <a:rPr lang="en-US" sz="1400" dirty="0" err="1" smtClean="0">
                    <a:solidFill>
                      <a:srgbClr val="00407A"/>
                    </a:solidFill>
                  </a:rPr>
                  <a:t>mrad</a:t>
                </a:r>
                <a:endParaRPr lang="en-US" sz="1400" dirty="0" smtClean="0">
                  <a:solidFill>
                    <a:srgbClr val="00407A"/>
                  </a:solidFill>
                </a:endParaRP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400" b="0" i="0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sz="1400" i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0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3.5 </m:t>
                    </m:r>
                    <m:sSup>
                      <m:sSupPr>
                        <m:ctrlPr>
                          <a:rPr lang="en-US" sz="1400" b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 b="0" i="0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sz="1400" dirty="0" smtClean="0">
                    <a:solidFill>
                      <a:srgbClr val="00407A"/>
                    </a:solidFill>
                  </a:rPr>
                  <a:t> 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p+ over 37 turns</a:t>
                </a: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400" dirty="0">
                    <a:solidFill>
                      <a:srgbClr val="00407A"/>
                    </a:solidFill>
                  </a:rPr>
                  <a:t>Chopping factor =  0.62,  </a:t>
                </a:r>
                <a:r>
                  <a:rPr lang="en-US" sz="1400" dirty="0" err="1">
                    <a:solidFill>
                      <a:srgbClr val="00407A"/>
                    </a:solidFill>
                  </a:rPr>
                  <a:t>dE_rms</a:t>
                </a:r>
                <a:r>
                  <a:rPr lang="en-US" sz="1400" dirty="0">
                    <a:solidFill>
                      <a:srgbClr val="00407A"/>
                    </a:solidFill>
                  </a:rPr>
                  <a:t> =  500 </a:t>
                </a:r>
                <a:r>
                  <a:rPr lang="en-US" sz="1400" dirty="0" err="1" smtClean="0">
                    <a:solidFill>
                      <a:srgbClr val="00407A"/>
                    </a:solidFill>
                  </a:rPr>
                  <a:t>keV</a:t>
                </a:r>
                <a:endParaRPr lang="en-US" sz="1400" dirty="0" smtClean="0">
                  <a:solidFill>
                    <a:srgbClr val="00407A"/>
                  </a:solidFill>
                </a:endParaRP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400" dirty="0" smtClean="0">
                    <a:solidFill>
                      <a:srgbClr val="00407A"/>
                    </a:solidFill>
                  </a:rPr>
                  <a:t>200 </a:t>
                </a:r>
                <a:r>
                  <a:rPr lang="en-US" sz="1400" dirty="0" err="1" smtClean="0">
                    <a:solidFill>
                      <a:srgbClr val="00407A"/>
                    </a:solidFill>
                  </a:rPr>
                  <a:t>ug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/cm2 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carbon foil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, simple scattering 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model</a:t>
                </a:r>
                <a:endParaRPr lang="en-US" sz="1400" dirty="0" smtClean="0">
                  <a:solidFill>
                    <a:srgbClr val="00407A"/>
                  </a:solidFill>
                </a:endParaRP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400" dirty="0" smtClean="0">
                    <a:solidFill>
                      <a:srgbClr val="00407A"/>
                    </a:solidFill>
                  </a:rPr>
                  <a:t>Working point (</a:t>
                </a:r>
                <a:r>
                  <a:rPr lang="en-US" sz="1400" dirty="0" err="1" smtClean="0">
                    <a:solidFill>
                      <a:srgbClr val="00407A"/>
                    </a:solidFill>
                  </a:rPr>
                  <a:t>Qx,Qy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) = (4.4, 4.45)  </a:t>
                </a:r>
                <a:r>
                  <a:rPr lang="en-US" sz="1400" i="1" dirty="0" smtClean="0">
                    <a:solidFill>
                      <a:srgbClr val="00407A"/>
                    </a:solidFill>
                  </a:rPr>
                  <a:t>(see slide 4)</a:t>
                </a: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400" dirty="0">
                    <a:solidFill>
                      <a:srgbClr val="00407A"/>
                    </a:solidFill>
                  </a:rPr>
                  <a:t>i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ncluding 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QP errors </a:t>
                </a: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400" dirty="0" smtClean="0">
                    <a:solidFill>
                      <a:srgbClr val="00407A"/>
                    </a:solidFill>
                  </a:rPr>
                  <a:t>including 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BSW fringe fields and induced </a:t>
                </a:r>
                <a:r>
                  <a:rPr lang="en-US" sz="1400" dirty="0" err="1" smtClean="0">
                    <a:solidFill>
                      <a:srgbClr val="00407A"/>
                    </a:solidFill>
                  </a:rPr>
                  <a:t>sextupolar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 fields during chicane decay + computed compensation scheme. </a:t>
                </a: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r>
                  <a:rPr lang="en-US" sz="1400" dirty="0" smtClean="0">
                    <a:solidFill>
                      <a:srgbClr val="00407A"/>
                    </a:solidFill>
                  </a:rPr>
                  <a:t>KSW ratio set for </a:t>
                </a:r>
                <a:r>
                  <a:rPr lang="en-US" sz="1400" dirty="0" err="1" smtClean="0">
                    <a:solidFill>
                      <a:srgbClr val="00407A"/>
                    </a:solidFill>
                  </a:rPr>
                  <a:t>Qx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 </a:t>
                </a:r>
                <a:r>
                  <a:rPr lang="en-US" sz="1400" dirty="0">
                    <a:solidFill>
                      <a:srgbClr val="00407A"/>
                    </a:solidFill>
                  </a:rPr>
                  <a:t>= </a:t>
                </a:r>
                <a:r>
                  <a:rPr lang="en-US" sz="1400" dirty="0" smtClean="0">
                    <a:solidFill>
                      <a:srgbClr val="00407A"/>
                    </a:solidFill>
                  </a:rPr>
                  <a:t>4.4  </a:t>
                </a:r>
                <a:r>
                  <a:rPr lang="en-US" sz="1400" i="1" dirty="0">
                    <a:solidFill>
                      <a:srgbClr val="00407A"/>
                    </a:solidFill>
                  </a:rPr>
                  <a:t>(see </a:t>
                </a:r>
                <a:r>
                  <a:rPr lang="en-US" sz="1400" i="1" dirty="0" smtClean="0">
                    <a:solidFill>
                      <a:srgbClr val="00407A"/>
                    </a:solidFill>
                  </a:rPr>
                  <a:t>slide </a:t>
                </a:r>
                <a:r>
                  <a:rPr lang="en-US" sz="1400" i="1" dirty="0">
                    <a:solidFill>
                      <a:srgbClr val="00407A"/>
                    </a:solidFill>
                  </a:rPr>
                  <a:t>5</a:t>
                </a:r>
                <a:r>
                  <a:rPr lang="en-US" sz="1400" i="1" dirty="0" smtClean="0">
                    <a:solidFill>
                      <a:srgbClr val="00407A"/>
                    </a:solidFill>
                  </a:rPr>
                  <a:t>)</a:t>
                </a:r>
              </a:p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endParaRPr lang="en-US" sz="1400" i="1" dirty="0">
                  <a:solidFill>
                    <a:srgbClr val="00407A"/>
                  </a:solidFill>
                </a:endParaRPr>
              </a:p>
              <a:p>
                <a:pPr marL="266700" indent="-266700"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endParaRPr lang="en-US" sz="1400" i="1" dirty="0">
                  <a:solidFill>
                    <a:srgbClr val="00407A"/>
                  </a:solidFill>
                </a:endParaRPr>
              </a:p>
              <a:p>
                <a:pPr marL="266700" indent="-266700">
                  <a:spcBef>
                    <a:spcPts val="800"/>
                  </a:spcBef>
                  <a:buClr>
                    <a:schemeClr val="bg2">
                      <a:lumMod val="10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endParaRPr lang="en-US" sz="1400" dirty="0" smtClean="0">
                  <a:solidFill>
                    <a:srgbClr val="00407A"/>
                  </a:solidFill>
                </a:endParaRPr>
              </a:p>
            </p:txBody>
          </p:sp>
        </mc:Choice>
        <mc:Fallback>
          <p:sp>
            <p:nvSpPr>
              <p:cNvPr id="11" name="Content Placeholder 10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7241" y="994205"/>
                <a:ext cx="4378759" cy="3685745"/>
              </a:xfrm>
              <a:blipFill>
                <a:blip r:embed="rId3"/>
                <a:stretch>
                  <a:fillRect l="-139" t="-331" r="-9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10"/>
              <p:cNvSpPr txBox="1">
                <a:spLocks/>
              </p:cNvSpPr>
              <p:nvPr/>
            </p:nvSpPr>
            <p:spPr>
              <a:xfrm>
                <a:off x="5232401" y="3202618"/>
                <a:ext cx="3314700" cy="1071743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>
                <a:lvl1pPr marL="493776" indent="-457200" algn="l" rtl="0" eaLnBrk="1" latinLnBrk="0" hangingPunct="1">
                  <a:spcBef>
                    <a:spcPts val="1200"/>
                  </a:spcBef>
                  <a:buClr>
                    <a:srgbClr val="002A50"/>
                  </a:buClr>
                  <a:buSzPct val="80000"/>
                  <a:buFont typeface="Arial"/>
                  <a:buChar char="•"/>
                  <a:defRPr kumimoji="0" sz="2000" kern="1200">
                    <a:solidFill>
                      <a:srgbClr val="003668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rgbClr val="002A50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rgbClr val="003668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rgbClr val="002A50"/>
                  </a:buClr>
                  <a:buSzPct val="85000"/>
                  <a:buFont typeface="Arial"/>
                  <a:buChar char="•"/>
                  <a:defRPr kumimoji="0" sz="1600" kern="1200">
                    <a:solidFill>
                      <a:srgbClr val="003668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rgbClr val="002A50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rgbClr val="003668"/>
                    </a:solidFill>
                    <a:latin typeface="Calibri" panose="020F0502020204030204" pitchFamily="34" charset="0"/>
                    <a:ea typeface="+mn-ea"/>
                    <a:cs typeface="Calibri" panose="020F0502020204030204" pitchFamily="34" charset="0"/>
                  </a:defRPr>
                </a:lvl4pPr>
                <a:lvl5pPr marL="1307592" indent="0" algn="l" rtl="0" eaLnBrk="1" latinLnBrk="0" hangingPunct="1">
                  <a:spcBef>
                    <a:spcPct val="20000"/>
                  </a:spcBef>
                  <a:buClr>
                    <a:srgbClr val="002A50"/>
                  </a:buClr>
                  <a:buSzPct val="100000"/>
                  <a:buFont typeface="Arial"/>
                  <a:buNone/>
                  <a:defRPr kumimoji="0" sz="2000" kern="1200">
                    <a:solidFill>
                      <a:srgbClr val="003668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66700" indent="-26670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endParaRPr lang="en-US" sz="1400" i="1" dirty="0" smtClean="0">
                  <a:solidFill>
                    <a:srgbClr val="00407A"/>
                  </a:solidFill>
                </a:endParaRPr>
              </a:p>
              <a:p>
                <a:pPr marL="285750" indent="-28575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Arial" panose="020B0604020202020204" pitchFamily="34" charset="0"/>
                  <a:buChar char="►"/>
                  <a:tabLst>
                    <a:tab pos="266700" algn="l"/>
                  </a:tabLst>
                </a:pPr>
                <a:r>
                  <a:rPr lang="en-US" sz="1400" dirty="0" smtClean="0">
                    <a:solidFill>
                      <a:srgbClr val="00407A"/>
                    </a:solidFill>
                  </a:rPr>
                  <a:t>Target emittance: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ϵ</m:t>
                        </m:r>
                      </m:e>
                      <m:sub>
                        <m:r>
                          <a:rPr lang="en-US" sz="1400" i="1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400" i="1" smtClean="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rms</m:t>
                        </m:r>
                        <m:r>
                          <a:rPr lang="en-US" sz="140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US" sz="140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 /</m:t>
                        </m:r>
                        <m:r>
                          <m:rPr>
                            <m:sty m:val="p"/>
                          </m:rPr>
                          <a:rPr lang="en-US" sz="140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1400" i="1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&lt;1.7 </m:t>
                    </m:r>
                    <m:r>
                      <a:rPr lang="en-US" sz="1400" i="1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400" dirty="0" smtClean="0">
                    <a:solidFill>
                      <a:srgbClr val="00407A"/>
                    </a:solidFill>
                  </a:rPr>
                  <a:t>m</a:t>
                </a:r>
              </a:p>
              <a:p>
                <a:pPr marL="285750" indent="-285750">
                  <a:spcBef>
                    <a:spcPts val="600"/>
                  </a:spcBef>
                  <a:buClr>
                    <a:srgbClr val="00407A"/>
                  </a:buClr>
                  <a:buSzPct val="100000"/>
                  <a:buFont typeface="Arial" panose="020B0604020202020204" pitchFamily="34" charset="0"/>
                  <a:buChar char="►"/>
                  <a:tabLst>
                    <a:tab pos="266700" algn="l"/>
                  </a:tabLst>
                </a:pPr>
                <a:r>
                  <a:rPr lang="en-US" sz="1400" dirty="0" smtClean="0">
                    <a:solidFill>
                      <a:srgbClr val="00407A"/>
                    </a:solidFill>
                  </a:rPr>
                  <a:t>Target intensity</a:t>
                </a:r>
                <a14:m>
                  <m:oMath xmlns:m="http://schemas.openxmlformats.org/officeDocument/2006/math">
                    <m:r>
                      <a:rPr lang="en-US" sz="1400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:</m:t>
                    </m:r>
                    <m:r>
                      <m:rPr>
                        <m:sty m:val="p"/>
                      </m:rPr>
                      <a:rPr lang="en-US" sz="140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I</m:t>
                    </m:r>
                    <m:r>
                      <a:rPr lang="en-US" sz="1400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&gt; </m:t>
                    </m:r>
                    <m:r>
                      <a:rPr lang="en-US" sz="140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3.</m:t>
                    </m:r>
                    <m:r>
                      <a:rPr lang="en-US" sz="1400" b="0" i="0" smtClean="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42</m:t>
                    </m:r>
                    <m:r>
                      <a:rPr lang="en-US" sz="1400">
                        <a:solidFill>
                          <a:srgbClr val="00407A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400" i="1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400">
                            <a:solidFill>
                              <a:srgbClr val="00407A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sz="1400" dirty="0" smtClean="0">
                    <a:solidFill>
                      <a:srgbClr val="00407A"/>
                    </a:solidFill>
                  </a:rPr>
                  <a:t> p+</a:t>
                </a:r>
                <a:endParaRPr lang="en-US" sz="1400" dirty="0">
                  <a:solidFill>
                    <a:srgbClr val="00407A"/>
                  </a:solidFill>
                </a:endParaRPr>
              </a:p>
              <a:p>
                <a:pPr marL="266700" indent="-266700">
                  <a:buClr>
                    <a:srgbClr val="00407A"/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endParaRPr lang="en-US" sz="1400" i="1" dirty="0">
                  <a:solidFill>
                    <a:srgbClr val="00407A"/>
                  </a:solidFill>
                </a:endParaRPr>
              </a:p>
              <a:p>
                <a:pPr marL="266700" indent="-266700">
                  <a:spcBef>
                    <a:spcPts val="800"/>
                  </a:spcBef>
                  <a:buClr>
                    <a:schemeClr val="bg2">
                      <a:lumMod val="10000"/>
                    </a:schemeClr>
                  </a:buClr>
                  <a:buSzPct val="100000"/>
                  <a:buFont typeface="Wingdings" panose="05000000000000000000" pitchFamily="2" charset="2"/>
                  <a:buChar char="§"/>
                  <a:tabLst>
                    <a:tab pos="266700" algn="l"/>
                  </a:tabLst>
                </a:pPr>
                <a:endParaRPr lang="en-US" sz="1400" dirty="0" smtClean="0">
                  <a:solidFill>
                    <a:srgbClr val="00407A"/>
                  </a:solidFill>
                </a:endParaRPr>
              </a:p>
            </p:txBody>
          </p:sp>
        </mc:Choice>
        <mc:Fallback>
          <p:sp>
            <p:nvSpPr>
              <p:cNvPr id="8" name="Content Placeholder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2401" y="3202618"/>
                <a:ext cx="3314700" cy="1071743"/>
              </a:xfrm>
              <a:prstGeom prst="rect">
                <a:avLst/>
              </a:prstGeom>
              <a:blipFill>
                <a:blip r:embed="rId4"/>
                <a:stretch>
                  <a:fillRect l="-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/>
          <p:cNvSpPr/>
          <p:nvPr/>
        </p:nvSpPr>
        <p:spPr>
          <a:xfrm>
            <a:off x="546100" y="4228936"/>
            <a:ext cx="2670604" cy="400110"/>
          </a:xfrm>
          <a:prstGeom prst="rect">
            <a:avLst/>
          </a:prstGeom>
          <a:solidFill>
            <a:schemeClr val="accent2">
              <a:lumMod val="20000"/>
              <a:lumOff val="80000"/>
              <a:alpha val="79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</a:rPr>
              <a:t>see </a:t>
            </a:r>
            <a:r>
              <a:rPr lang="en-GB" sz="1000" u="sng" dirty="0" smtClean="0">
                <a:solidFill>
                  <a:schemeClr val="bg2">
                    <a:lumMod val="10000"/>
                  </a:schemeClr>
                </a:solidFill>
                <a:hlinkClick r:id="rId5"/>
              </a:rPr>
              <a:t>https</a:t>
            </a:r>
            <a:r>
              <a:rPr lang="en-GB" sz="1000" u="sng" dirty="0">
                <a:solidFill>
                  <a:schemeClr val="bg2">
                    <a:lumMod val="10000"/>
                  </a:schemeClr>
                </a:solidFill>
                <a:hlinkClick r:id="rId5"/>
              </a:rPr>
              <a:t>://indico.cern.ch/event/832290/</a:t>
            </a:r>
            <a:endParaRPr lang="en-US" sz="1000" u="sng" dirty="0">
              <a:solidFill>
                <a:schemeClr val="bg2">
                  <a:lumMod val="10000"/>
                </a:schemeClr>
              </a:solidFill>
              <a:hlinkClick r:id="rId6"/>
            </a:endParaRPr>
          </a:p>
          <a:p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</a:rPr>
              <a:t>for descriptions of simulations set-up</a:t>
            </a:r>
            <a:endParaRPr lang="en-GB" sz="1000" dirty="0" smtClean="0">
              <a:solidFill>
                <a:schemeClr val="bg2">
                  <a:lumMod val="10000"/>
                </a:schemeClr>
              </a:solidFill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18360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Point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47241" y="994205"/>
            <a:ext cx="4258109" cy="3838832"/>
          </a:xfrm>
        </p:spPr>
        <p:txBody>
          <a:bodyPr>
            <a:normAutofit/>
          </a:bodyPr>
          <a:lstStyle/>
          <a:p>
            <a:pPr marL="266700" indent="-266700">
              <a:lnSpc>
                <a:spcPct val="110000"/>
              </a:lnSpc>
              <a:spcBef>
                <a:spcPts val="800"/>
              </a:spcBef>
              <a:buClr>
                <a:srgbClr val="00407A"/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dirty="0">
                <a:solidFill>
                  <a:srgbClr val="00407A"/>
                </a:solidFill>
              </a:rPr>
              <a:t>Previous </a:t>
            </a:r>
            <a:r>
              <a:rPr lang="en-US" sz="1400" dirty="0" smtClean="0">
                <a:solidFill>
                  <a:srgbClr val="00407A"/>
                </a:solidFill>
              </a:rPr>
              <a:t>simulations </a:t>
            </a:r>
            <a:r>
              <a:rPr lang="en-US" sz="1400" dirty="0" smtClean="0">
                <a:solidFill>
                  <a:srgbClr val="00407A"/>
                </a:solidFill>
              </a:rPr>
              <a:t> conducted </a:t>
            </a:r>
            <a:r>
              <a:rPr lang="en-US" sz="1400" dirty="0" smtClean="0">
                <a:solidFill>
                  <a:srgbClr val="00407A"/>
                </a:solidFill>
              </a:rPr>
              <a:t>for (</a:t>
            </a:r>
            <a:r>
              <a:rPr lang="en-US" sz="1400" dirty="0" err="1" smtClean="0">
                <a:solidFill>
                  <a:srgbClr val="00407A"/>
                </a:solidFill>
              </a:rPr>
              <a:t>Qx,Qy</a:t>
            </a:r>
            <a:r>
              <a:rPr lang="en-US" sz="1400" dirty="0" smtClean="0">
                <a:solidFill>
                  <a:srgbClr val="00407A"/>
                </a:solidFill>
              </a:rPr>
              <a:t>) = (4.43,4.46), </a:t>
            </a:r>
            <a:r>
              <a:rPr lang="en-US" sz="1400" dirty="0">
                <a:solidFill>
                  <a:srgbClr val="00407A"/>
                </a:solidFill>
              </a:rPr>
              <a:t>(</a:t>
            </a:r>
            <a:r>
              <a:rPr lang="en-US" sz="1400" dirty="0">
                <a:solidFill>
                  <a:srgbClr val="00407A"/>
                </a:solidFill>
                <a:hlinkClick r:id="rId3" tooltip="click link"/>
              </a:rPr>
              <a:t>V. Forte, </a:t>
            </a:r>
            <a:r>
              <a:rPr lang="en-GB" sz="1400" dirty="0">
                <a:solidFill>
                  <a:srgbClr val="00407A"/>
                </a:solidFill>
                <a:hlinkClick r:id="rId3" tooltip="click link"/>
              </a:rPr>
              <a:t>WEP2PO007, </a:t>
            </a:r>
            <a:r>
              <a:rPr lang="en-US" sz="1400" dirty="0">
                <a:solidFill>
                  <a:srgbClr val="00407A"/>
                </a:solidFill>
                <a:hlinkClick r:id="rId3" tooltip="click link"/>
              </a:rPr>
              <a:t> HB2018</a:t>
            </a:r>
            <a:r>
              <a:rPr lang="en-US" sz="1400" dirty="0" smtClean="0">
                <a:solidFill>
                  <a:srgbClr val="00407A"/>
                </a:solidFill>
                <a:hlinkClick r:id="rId3" tooltip="click link"/>
              </a:rPr>
              <a:t>)</a:t>
            </a:r>
            <a:endParaRPr lang="en-US" sz="1400" dirty="0" smtClean="0">
              <a:solidFill>
                <a:srgbClr val="00407A"/>
              </a:solidFill>
            </a:endParaRPr>
          </a:p>
          <a:p>
            <a:pPr marL="285750" indent="-285750">
              <a:lnSpc>
                <a:spcPct val="110000"/>
              </a:lnSpc>
              <a:spcBef>
                <a:spcPts val="800"/>
              </a:spcBef>
              <a:buClr>
                <a:srgbClr val="00407A"/>
              </a:buClr>
              <a:buSzPct val="100000"/>
              <a:buFont typeface="Calibri" panose="020F0502020204030204" pitchFamily="34" charset="0"/>
              <a:buChar char="—"/>
              <a:tabLst>
                <a:tab pos="266700" algn="l"/>
              </a:tabLst>
            </a:pPr>
            <a:r>
              <a:rPr lang="en-US" sz="1400" dirty="0" smtClean="0">
                <a:solidFill>
                  <a:srgbClr val="00407A"/>
                </a:solidFill>
              </a:rPr>
              <a:t>but </a:t>
            </a:r>
            <a:r>
              <a:rPr lang="en-US" sz="1400" dirty="0" smtClean="0">
                <a:solidFill>
                  <a:srgbClr val="00407A"/>
                </a:solidFill>
              </a:rPr>
              <a:t>without </a:t>
            </a:r>
            <a:r>
              <a:rPr lang="en-US" sz="1400" dirty="0" smtClean="0">
                <a:solidFill>
                  <a:srgbClr val="00407A"/>
                </a:solidFill>
              </a:rPr>
              <a:t>quadrupole errors </a:t>
            </a:r>
          </a:p>
          <a:p>
            <a:pPr marL="285750" indent="-285750">
              <a:lnSpc>
                <a:spcPct val="110000"/>
              </a:lnSpc>
              <a:spcBef>
                <a:spcPts val="800"/>
              </a:spcBef>
              <a:buClr>
                <a:srgbClr val="00407A"/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dirty="0" smtClean="0">
                <a:solidFill>
                  <a:srgbClr val="00407A"/>
                </a:solidFill>
              </a:rPr>
              <a:t>Suggestion </a:t>
            </a:r>
            <a:r>
              <a:rPr lang="en-US" sz="1400" dirty="0" smtClean="0">
                <a:solidFill>
                  <a:srgbClr val="00407A"/>
                </a:solidFill>
              </a:rPr>
              <a:t>from ABP: stay below half integer resonance in both planes</a:t>
            </a:r>
            <a:r>
              <a:rPr lang="en-US" sz="1400" dirty="0" smtClean="0">
                <a:solidFill>
                  <a:srgbClr val="00407A"/>
                </a:solidFill>
              </a:rPr>
              <a:t>.</a:t>
            </a:r>
          </a:p>
          <a:p>
            <a:pPr marL="266700" indent="-266700">
              <a:lnSpc>
                <a:spcPct val="110000"/>
              </a:lnSpc>
              <a:spcBef>
                <a:spcPts val="800"/>
              </a:spcBef>
              <a:buClr>
                <a:srgbClr val="00407A"/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endParaRPr lang="en-US" sz="1400" dirty="0" smtClean="0">
              <a:solidFill>
                <a:srgbClr val="00407A"/>
              </a:solidFill>
            </a:endParaRPr>
          </a:p>
          <a:p>
            <a:pPr marL="266700" indent="-266700">
              <a:lnSpc>
                <a:spcPct val="110000"/>
              </a:lnSpc>
              <a:spcBef>
                <a:spcPts val="800"/>
              </a:spcBef>
              <a:buClr>
                <a:srgbClr val="00407A"/>
              </a:buClr>
              <a:buSzPct val="100000"/>
              <a:buFont typeface="Arial" panose="020B0604020202020204" pitchFamily="34" charset="0"/>
              <a:buChar char="►"/>
              <a:tabLst>
                <a:tab pos="266700" algn="l"/>
              </a:tabLst>
            </a:pPr>
            <a:r>
              <a:rPr lang="en-US" sz="1400" dirty="0" smtClean="0">
                <a:solidFill>
                  <a:srgbClr val="00407A"/>
                </a:solidFill>
              </a:rPr>
              <a:t>Assumed WP for those studies:  </a:t>
            </a:r>
            <a:r>
              <a:rPr lang="en-US" sz="1400" dirty="0" err="1" smtClean="0">
                <a:solidFill>
                  <a:srgbClr val="00407A"/>
                </a:solidFill>
              </a:rPr>
              <a:t>Qx,Qy</a:t>
            </a:r>
            <a:r>
              <a:rPr lang="en-US" sz="1400" dirty="0" smtClean="0">
                <a:solidFill>
                  <a:srgbClr val="00407A"/>
                </a:solidFill>
              </a:rPr>
              <a:t> </a:t>
            </a:r>
            <a:r>
              <a:rPr lang="en-US" sz="1400" dirty="0">
                <a:solidFill>
                  <a:srgbClr val="00407A"/>
                </a:solidFill>
              </a:rPr>
              <a:t>= (</a:t>
            </a:r>
            <a:r>
              <a:rPr lang="en-US" sz="1400" dirty="0" smtClean="0">
                <a:solidFill>
                  <a:srgbClr val="00407A"/>
                </a:solidFill>
              </a:rPr>
              <a:t>4.4,4.45</a:t>
            </a:r>
            <a:r>
              <a:rPr lang="en-US" sz="1400" dirty="0" smtClean="0">
                <a:solidFill>
                  <a:srgbClr val="00407A"/>
                </a:solidFill>
              </a:rPr>
              <a:t>) </a:t>
            </a:r>
            <a:endParaRPr lang="en-US" sz="1400" dirty="0">
              <a:solidFill>
                <a:srgbClr val="00407A"/>
              </a:solidFill>
            </a:endParaRPr>
          </a:p>
          <a:p>
            <a:pPr marL="266700" indent="-266700">
              <a:spcBef>
                <a:spcPts val="800"/>
              </a:spcBef>
              <a:buClr>
                <a:schemeClr val="bg2">
                  <a:lumMod val="10000"/>
                </a:schemeClr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endParaRPr lang="en-US" sz="1400" dirty="0" smtClean="0">
              <a:solidFill>
                <a:srgbClr val="00407A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9604" y="937055"/>
            <a:ext cx="3411863" cy="3435033"/>
          </a:xfrm>
          <a:prstGeom prst="rect">
            <a:avLst/>
          </a:prstGeom>
        </p:spPr>
      </p:pic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25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KSW Settings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943720" y="1060679"/>
            <a:ext cx="2980580" cy="139662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spcBef>
                <a:spcPts val="800"/>
              </a:spcBef>
              <a:buClr>
                <a:schemeClr val="bg2">
                  <a:lumMod val="10000"/>
                </a:schemeClr>
              </a:buClr>
              <a:buSzPct val="100000"/>
              <a:buNone/>
              <a:tabLst>
                <a:tab pos="266700" algn="l"/>
              </a:tabLst>
            </a:pPr>
            <a:r>
              <a:rPr lang="en-US" sz="1700" b="1" dirty="0" smtClean="0">
                <a:solidFill>
                  <a:srgbClr val="00407A"/>
                </a:solidFill>
              </a:rPr>
              <a:t>KSW ratio</a:t>
            </a:r>
            <a:endParaRPr lang="en-US" sz="1400" b="1" dirty="0" smtClean="0">
              <a:solidFill>
                <a:srgbClr val="00407A"/>
              </a:solidFill>
            </a:endParaRPr>
          </a:p>
          <a:p>
            <a:pPr marL="266700" indent="-266700">
              <a:spcBef>
                <a:spcPts val="800"/>
              </a:spcBef>
              <a:buClr>
                <a:srgbClr val="00407A"/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dirty="0" smtClean="0">
                <a:solidFill>
                  <a:srgbClr val="00407A"/>
                </a:solidFill>
              </a:rPr>
              <a:t>Ratio of KSW optimized for </a:t>
            </a:r>
            <a:r>
              <a:rPr lang="en-US" sz="1400" dirty="0" err="1" smtClean="0">
                <a:solidFill>
                  <a:srgbClr val="00407A"/>
                </a:solidFill>
              </a:rPr>
              <a:t>Qx</a:t>
            </a:r>
            <a:r>
              <a:rPr lang="en-US" sz="1400" dirty="0" smtClean="0">
                <a:solidFill>
                  <a:srgbClr val="00407A"/>
                </a:solidFill>
              </a:rPr>
              <a:t> = </a:t>
            </a:r>
            <a:r>
              <a:rPr lang="en-US" sz="1400" dirty="0" smtClean="0">
                <a:solidFill>
                  <a:srgbClr val="00407A"/>
                </a:solidFill>
              </a:rPr>
              <a:t>4.4 </a:t>
            </a:r>
          </a:p>
          <a:p>
            <a:pPr marL="266700" indent="-266700">
              <a:spcBef>
                <a:spcPts val="800"/>
              </a:spcBef>
              <a:buClr>
                <a:srgbClr val="00407A"/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dirty="0" smtClean="0">
                <a:solidFill>
                  <a:srgbClr val="00407A"/>
                </a:solidFill>
              </a:rPr>
              <a:t>Considering </a:t>
            </a:r>
            <a:r>
              <a:rPr lang="en-US" sz="1400" dirty="0" smtClean="0">
                <a:solidFill>
                  <a:srgbClr val="00407A"/>
                </a:solidFill>
              </a:rPr>
              <a:t>hardware limits, orbit cannot be closed </a:t>
            </a:r>
            <a:r>
              <a:rPr lang="en-US" sz="1400" dirty="0" smtClean="0">
                <a:solidFill>
                  <a:srgbClr val="00407A"/>
                </a:solidFill>
              </a:rPr>
              <a:t>for </a:t>
            </a:r>
            <a:r>
              <a:rPr lang="en-US" sz="1400" dirty="0" err="1" smtClean="0">
                <a:solidFill>
                  <a:srgbClr val="00407A"/>
                </a:solidFill>
              </a:rPr>
              <a:t>Qx</a:t>
            </a:r>
            <a:r>
              <a:rPr lang="en-US" sz="1400" dirty="0" smtClean="0">
                <a:solidFill>
                  <a:srgbClr val="00407A"/>
                </a:solidFill>
              </a:rPr>
              <a:t> = 4.4.</a:t>
            </a:r>
          </a:p>
          <a:p>
            <a:pPr marL="266700" indent="-266700">
              <a:spcBef>
                <a:spcPts val="800"/>
              </a:spcBef>
              <a:buClr>
                <a:srgbClr val="00407A"/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400" dirty="0" smtClean="0">
                <a:solidFill>
                  <a:srgbClr val="00407A"/>
                </a:solidFill>
              </a:rPr>
              <a:t>Ratio is chosen to keep closed orbit with x = </a:t>
            </a:r>
            <a:r>
              <a:rPr lang="en-US" sz="1400" dirty="0" smtClean="0">
                <a:solidFill>
                  <a:srgbClr val="00407A"/>
                </a:solidFill>
              </a:rPr>
              <a:t>81mm, </a:t>
            </a:r>
            <a:r>
              <a:rPr lang="en-US" sz="1400" dirty="0" err="1" smtClean="0">
                <a:solidFill>
                  <a:srgbClr val="00407A"/>
                </a:solidFill>
              </a:rPr>
              <a:t>px</a:t>
            </a:r>
            <a:r>
              <a:rPr lang="en-US" sz="1400" dirty="0" smtClean="0">
                <a:solidFill>
                  <a:srgbClr val="00407A"/>
                </a:solidFill>
              </a:rPr>
              <a:t> </a:t>
            </a:r>
            <a:r>
              <a:rPr lang="en-US" sz="1400" dirty="0" smtClean="0">
                <a:solidFill>
                  <a:srgbClr val="00407A"/>
                </a:solidFill>
              </a:rPr>
              <a:t>= 0 at foil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857" y="2511743"/>
            <a:ext cx="2887081" cy="2138214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2171" y="2457299"/>
            <a:ext cx="2693205" cy="2067997"/>
          </a:xfrm>
          <a:prstGeom prst="rect">
            <a:avLst/>
          </a:prstGeom>
          <a:ln>
            <a:noFill/>
          </a:ln>
          <a:effectLst/>
        </p:spPr>
      </p:pic>
      <p:sp>
        <p:nvSpPr>
          <p:cNvPr id="12" name="Content Placeholder 10"/>
          <p:cNvSpPr txBox="1">
            <a:spLocks/>
          </p:cNvSpPr>
          <p:nvPr/>
        </p:nvSpPr>
        <p:spPr>
          <a:xfrm>
            <a:off x="4850694" y="1026153"/>
            <a:ext cx="3976157" cy="11838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ts val="1200"/>
              </a:spcBef>
              <a:buClr>
                <a:srgbClr val="002A50"/>
              </a:buClr>
              <a:buSzPct val="80000"/>
              <a:buFont typeface="Arial"/>
              <a:buChar char="•"/>
              <a:defRPr kumimoji="0" sz="20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2A50"/>
              </a:buClr>
              <a:buSzPct val="90000"/>
              <a:buFont typeface="Arial"/>
              <a:buChar char="•"/>
              <a:defRPr kumimoji="0" sz="16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2A50"/>
              </a:buClr>
              <a:buSzPct val="85000"/>
              <a:buFont typeface="Arial"/>
              <a:buChar char="•"/>
              <a:defRPr kumimoji="0" sz="16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2A50"/>
              </a:buClr>
              <a:buSzPct val="90000"/>
              <a:buFont typeface="Arial"/>
              <a:buChar char="•"/>
              <a:defRPr kumimoji="0" sz="16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07592" indent="0" algn="l" rtl="0" eaLnBrk="1" latinLnBrk="0" hangingPunct="1">
              <a:spcBef>
                <a:spcPct val="20000"/>
              </a:spcBef>
              <a:buClr>
                <a:srgbClr val="002A50"/>
              </a:buClr>
              <a:buSzPct val="100000"/>
              <a:buFont typeface="Arial"/>
              <a:buNone/>
              <a:defRPr kumimoji="0" sz="2000" kern="1200">
                <a:solidFill>
                  <a:srgbClr val="003668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800"/>
              </a:spcBef>
              <a:buClr>
                <a:schemeClr val="bg2">
                  <a:lumMod val="10000"/>
                </a:schemeClr>
              </a:buClr>
              <a:buSzPct val="100000"/>
              <a:buFont typeface="Arial"/>
              <a:buNone/>
              <a:tabLst>
                <a:tab pos="266700" algn="l"/>
              </a:tabLst>
            </a:pPr>
            <a:r>
              <a:rPr lang="en-US" sz="1400" b="1" dirty="0" smtClean="0">
                <a:solidFill>
                  <a:srgbClr val="00407A"/>
                </a:solidFill>
              </a:rPr>
              <a:t>KSW decay</a:t>
            </a:r>
          </a:p>
          <a:p>
            <a:pPr marL="266700" indent="-266700">
              <a:spcBef>
                <a:spcPts val="800"/>
              </a:spcBef>
              <a:buClr>
                <a:srgbClr val="00407A"/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200" dirty="0" smtClean="0">
                <a:solidFill>
                  <a:srgbClr val="00407A"/>
                </a:solidFill>
              </a:rPr>
              <a:t>No painting, 37 turns at max. current with subsequent fast </a:t>
            </a:r>
            <a:r>
              <a:rPr lang="en-US" sz="1200" dirty="0" smtClean="0">
                <a:solidFill>
                  <a:srgbClr val="00407A"/>
                </a:solidFill>
              </a:rPr>
              <a:t>decay</a:t>
            </a:r>
          </a:p>
          <a:p>
            <a:pPr marL="171450" indent="-171450">
              <a:spcBef>
                <a:spcPts val="800"/>
              </a:spcBef>
              <a:buClr>
                <a:srgbClr val="00407A"/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endParaRPr lang="en-US" sz="12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66700" indent="-266700">
              <a:spcBef>
                <a:spcPts val="800"/>
              </a:spcBef>
              <a:buClr>
                <a:schemeClr val="bg2">
                  <a:lumMod val="10000"/>
                </a:schemeClr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endParaRPr lang="en-US" sz="1300" dirty="0">
              <a:solidFill>
                <a:schemeClr val="bg2">
                  <a:lumMod val="10000"/>
                </a:schemeClr>
              </a:solidFill>
            </a:endParaRPr>
          </a:p>
          <a:p>
            <a:pPr marL="266700" indent="-266700">
              <a:spcBef>
                <a:spcPts val="800"/>
              </a:spcBef>
              <a:buClr>
                <a:schemeClr val="bg2">
                  <a:lumMod val="10000"/>
                </a:schemeClr>
              </a:buClr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endParaRPr lang="en-US" sz="13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47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Including BSW Errors in Simulations: Present + Future Plans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47407" y="3337086"/>
            <a:ext cx="4054909" cy="1429780"/>
          </a:xfrm>
        </p:spPr>
        <p:txBody>
          <a:bodyPr>
            <a:normAutofit/>
          </a:bodyPr>
          <a:lstStyle/>
          <a:p>
            <a:pPr marL="0" indent="0">
              <a:spcBef>
                <a:spcPts val="800"/>
              </a:spcBef>
              <a:buSzPct val="100000"/>
              <a:buNone/>
              <a:tabLst>
                <a:tab pos="266700" algn="l"/>
              </a:tabLst>
            </a:pPr>
            <a:r>
              <a:rPr lang="en-US" sz="1400" b="1" dirty="0" smtClean="0">
                <a:solidFill>
                  <a:srgbClr val="00407A"/>
                </a:solidFill>
              </a:rPr>
              <a:t>Future studies:</a:t>
            </a:r>
            <a:endParaRPr lang="en-US" sz="1400" b="1" dirty="0" smtClean="0">
              <a:solidFill>
                <a:srgbClr val="00407A"/>
              </a:solidFill>
            </a:endParaRPr>
          </a:p>
          <a:p>
            <a:pPr marL="285750" indent="-285750">
              <a:spcBef>
                <a:spcPts val="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200" dirty="0" smtClean="0">
                <a:solidFill>
                  <a:srgbClr val="00407A"/>
                </a:solidFill>
              </a:rPr>
              <a:t>Create model with randomized errors from various sources, including  BSW (distribution?)</a:t>
            </a:r>
          </a:p>
          <a:p>
            <a:pPr marL="285750" indent="-285750">
              <a:spcBef>
                <a:spcPts val="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200" dirty="0" smtClean="0">
                <a:solidFill>
                  <a:srgbClr val="00407A"/>
                </a:solidFill>
              </a:rPr>
              <a:t>Note: Impact of BSW2 error on injected beam not yet considered in presented results</a:t>
            </a:r>
            <a:endParaRPr lang="en-US" sz="1200" dirty="0">
              <a:solidFill>
                <a:srgbClr val="00407A"/>
              </a:solidFill>
            </a:endParaRPr>
          </a:p>
        </p:txBody>
      </p:sp>
      <p:sp>
        <p:nvSpPr>
          <p:cNvPr id="5" name="Content Placeholder 10"/>
          <p:cNvSpPr txBox="1">
            <a:spLocks/>
          </p:cNvSpPr>
          <p:nvPr/>
        </p:nvSpPr>
        <p:spPr>
          <a:xfrm>
            <a:off x="457200" y="880452"/>
            <a:ext cx="3985059" cy="25548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ts val="1200"/>
              </a:spcBef>
              <a:buClr>
                <a:srgbClr val="002A50"/>
              </a:buClr>
              <a:buSzPct val="80000"/>
              <a:buFont typeface="Arial"/>
              <a:buChar char="•"/>
              <a:defRPr kumimoji="0" sz="20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002A50"/>
              </a:buClr>
              <a:buSzPct val="90000"/>
              <a:buFont typeface="Arial"/>
              <a:buChar char="•"/>
              <a:defRPr kumimoji="0" sz="16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rgbClr val="002A50"/>
              </a:buClr>
              <a:buSzPct val="85000"/>
              <a:buFont typeface="Arial"/>
              <a:buChar char="•"/>
              <a:defRPr kumimoji="0" sz="16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rgbClr val="002A50"/>
              </a:buClr>
              <a:buSzPct val="90000"/>
              <a:buFont typeface="Arial"/>
              <a:buChar char="•"/>
              <a:defRPr kumimoji="0" sz="1600" kern="1200">
                <a:solidFill>
                  <a:srgbClr val="003668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307592" indent="0" algn="l" rtl="0" eaLnBrk="1" latinLnBrk="0" hangingPunct="1">
              <a:spcBef>
                <a:spcPct val="20000"/>
              </a:spcBef>
              <a:buClr>
                <a:srgbClr val="002A50"/>
              </a:buClr>
              <a:buSzPct val="100000"/>
              <a:buFont typeface="Arial"/>
              <a:buNone/>
              <a:defRPr kumimoji="0" sz="2000" kern="1200">
                <a:solidFill>
                  <a:srgbClr val="003668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buSzPct val="100000"/>
              <a:buNone/>
              <a:tabLst>
                <a:tab pos="266700" algn="l"/>
              </a:tabLst>
            </a:pPr>
            <a:r>
              <a:rPr lang="en-US" sz="1400" b="1" dirty="0" smtClean="0">
                <a:solidFill>
                  <a:srgbClr val="00407A"/>
                </a:solidFill>
              </a:rPr>
              <a:t>For now: </a:t>
            </a:r>
          </a:p>
          <a:p>
            <a:pPr marL="285750" indent="-285750">
              <a:spcBef>
                <a:spcPts val="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200" dirty="0" smtClean="0">
                <a:solidFill>
                  <a:srgbClr val="00407A"/>
                </a:solidFill>
              </a:rPr>
              <a:t>Max. </a:t>
            </a:r>
            <a:r>
              <a:rPr lang="en-US" sz="1200" dirty="0" smtClean="0">
                <a:solidFill>
                  <a:srgbClr val="00407A"/>
                </a:solidFill>
              </a:rPr>
              <a:t>closed orbit error due to BSW flat top error </a:t>
            </a:r>
            <a:r>
              <a:rPr lang="en-US" sz="1200" dirty="0" smtClean="0">
                <a:solidFill>
                  <a:srgbClr val="00407A"/>
                </a:solidFill>
              </a:rPr>
              <a:t>is </a:t>
            </a:r>
            <a:r>
              <a:rPr lang="en-US" sz="1200" dirty="0" smtClean="0">
                <a:solidFill>
                  <a:srgbClr val="00407A"/>
                </a:solidFill>
              </a:rPr>
              <a:t>considered (very pessimistic) </a:t>
            </a:r>
          </a:p>
          <a:p>
            <a:pPr marL="582930" lvl="1" indent="-171450">
              <a:spcBef>
                <a:spcPts val="0"/>
              </a:spcBef>
              <a:buSzPct val="100000"/>
              <a:tabLst>
                <a:tab pos="266700" algn="l"/>
              </a:tabLst>
            </a:pPr>
            <a:r>
              <a:rPr lang="en-US" sz="1000" dirty="0" smtClean="0">
                <a:solidFill>
                  <a:srgbClr val="00407A"/>
                </a:solidFill>
              </a:rPr>
              <a:t>BSW1:  +125 ppm     </a:t>
            </a:r>
          </a:p>
          <a:p>
            <a:pPr marL="582930" lvl="1" indent="-171450">
              <a:spcBef>
                <a:spcPts val="0"/>
              </a:spcBef>
              <a:buSzPct val="100000"/>
              <a:tabLst>
                <a:tab pos="266700" algn="l"/>
              </a:tabLst>
            </a:pPr>
            <a:r>
              <a:rPr lang="en-US" sz="1000" dirty="0">
                <a:solidFill>
                  <a:srgbClr val="00407A"/>
                </a:solidFill>
              </a:rPr>
              <a:t>BSW2:  - 125 ppm</a:t>
            </a:r>
          </a:p>
          <a:p>
            <a:pPr marL="582930" lvl="1" indent="-171450">
              <a:spcBef>
                <a:spcPts val="0"/>
              </a:spcBef>
              <a:buSzPct val="100000"/>
              <a:tabLst>
                <a:tab pos="266700" algn="l"/>
              </a:tabLst>
            </a:pPr>
            <a:r>
              <a:rPr lang="en-US" sz="1000" dirty="0" smtClean="0">
                <a:solidFill>
                  <a:srgbClr val="00407A"/>
                </a:solidFill>
              </a:rPr>
              <a:t>BSW3:  </a:t>
            </a:r>
            <a:r>
              <a:rPr lang="en-US" sz="1000" dirty="0">
                <a:solidFill>
                  <a:srgbClr val="00407A"/>
                </a:solidFill>
              </a:rPr>
              <a:t>-</a:t>
            </a:r>
            <a:r>
              <a:rPr lang="en-US" sz="1000" dirty="0" smtClean="0">
                <a:solidFill>
                  <a:srgbClr val="00407A"/>
                </a:solidFill>
              </a:rPr>
              <a:t>125 </a:t>
            </a:r>
            <a:r>
              <a:rPr lang="en-US" sz="1000" dirty="0">
                <a:solidFill>
                  <a:srgbClr val="00407A"/>
                </a:solidFill>
              </a:rPr>
              <a:t>ppm     </a:t>
            </a:r>
          </a:p>
          <a:p>
            <a:pPr marL="582930" lvl="1" indent="-171450">
              <a:spcBef>
                <a:spcPts val="0"/>
              </a:spcBef>
              <a:buSzPct val="100000"/>
              <a:tabLst>
                <a:tab pos="266700" algn="l"/>
              </a:tabLst>
            </a:pPr>
            <a:r>
              <a:rPr lang="en-US" sz="1000" dirty="0" smtClean="0">
                <a:solidFill>
                  <a:srgbClr val="00407A"/>
                </a:solidFill>
              </a:rPr>
              <a:t>BSW4:  +125 ppm</a:t>
            </a:r>
          </a:p>
          <a:p>
            <a:pPr marL="285750" indent="-285750">
              <a:spcBef>
                <a:spcPts val="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200" dirty="0" smtClean="0">
                <a:solidFill>
                  <a:srgbClr val="00407A"/>
                </a:solidFill>
              </a:rPr>
              <a:t>assumed constant flat-top during injection of 1 ring</a:t>
            </a:r>
          </a:p>
          <a:p>
            <a:pPr marL="285750" indent="-285750">
              <a:spcBef>
                <a:spcPts val="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200" dirty="0" smtClean="0">
                <a:solidFill>
                  <a:srgbClr val="00407A"/>
                </a:solidFill>
              </a:rPr>
              <a:t>BSW decay in 5ms, independent of varying  flat top current</a:t>
            </a:r>
            <a:endParaRPr lang="en-US" sz="1200" dirty="0">
              <a:solidFill>
                <a:srgbClr val="00407A"/>
              </a:solidFill>
            </a:endParaRPr>
          </a:p>
          <a:p>
            <a:pPr marL="285750" indent="-285750">
              <a:spcBef>
                <a:spcPts val="800"/>
              </a:spcBef>
              <a:buSzPct val="100000"/>
              <a:buFont typeface="Wingdings" panose="05000000000000000000" pitchFamily="2" charset="2"/>
              <a:buChar char="§"/>
              <a:tabLst>
                <a:tab pos="266700" algn="l"/>
              </a:tabLst>
            </a:pPr>
            <a:r>
              <a:rPr lang="en-US" sz="1200" dirty="0" smtClean="0">
                <a:solidFill>
                  <a:srgbClr val="00407A"/>
                </a:solidFill>
              </a:rPr>
              <a:t>additional injection offset of +-1mm considered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4605" y="894669"/>
            <a:ext cx="1881386" cy="1325150"/>
          </a:xfrm>
          <a:prstGeom prst="rect">
            <a:avLst/>
          </a:prstGeom>
        </p:spPr>
      </p:pic>
      <p:sp>
        <p:nvSpPr>
          <p:cNvPr id="15" name="Oval 14"/>
          <p:cNvSpPr/>
          <p:nvPr/>
        </p:nvSpPr>
        <p:spPr>
          <a:xfrm>
            <a:off x="6256187" y="1903029"/>
            <a:ext cx="164427" cy="280916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4787081" y="2183945"/>
            <a:ext cx="1879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Histogram of max. closed orbit deviation (normalized phase space), considering uniformly distributed errors between +-125 ppm for all 4 BSW</a:t>
            </a:r>
            <a:endParaRPr lang="en-GB" sz="8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41654" y="1165833"/>
            <a:ext cx="1653292" cy="3205773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787081" y="4324462"/>
            <a:ext cx="1879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Normalized max. closed orbit error depending on tune</a:t>
            </a:r>
            <a:endParaRPr lang="en-GB" sz="8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20234" y="4342372"/>
            <a:ext cx="18888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Induced orbit error. Mad-x vs. </a:t>
            </a:r>
            <a:r>
              <a:rPr lang="en-US" sz="800" b="1" dirty="0" err="1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pyOrbit</a:t>
            </a:r>
            <a:endParaRPr lang="en-GB" sz="8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9913" y="3078117"/>
            <a:ext cx="2010769" cy="1246345"/>
          </a:xfrm>
          <a:prstGeom prst="rect">
            <a:avLst/>
          </a:prstGeom>
        </p:spPr>
      </p:pic>
      <p:sp>
        <p:nvSpPr>
          <p:cNvPr id="24" name="Oval 23"/>
          <p:cNvSpPr/>
          <p:nvPr/>
        </p:nvSpPr>
        <p:spPr>
          <a:xfrm>
            <a:off x="6173973" y="3985908"/>
            <a:ext cx="164427" cy="280916"/>
          </a:xfrm>
          <a:prstGeom prst="ellipse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I  – average </a:t>
            </a:r>
            <a:r>
              <a:rPr lang="en-US" sz="2200" dirty="0" err="1" smtClean="0"/>
              <a:t>rms</a:t>
            </a:r>
            <a:r>
              <a:rPr lang="en-US" sz="2200" dirty="0" smtClean="0"/>
              <a:t> emittance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056744"/>
            <a:ext cx="3600000" cy="36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3789"/>
          <a:stretch/>
        </p:blipFill>
        <p:spPr>
          <a:xfrm>
            <a:off x="4570627" y="2637445"/>
            <a:ext cx="3818133" cy="180194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259675" y="1214392"/>
            <a:ext cx="2658775" cy="1200329"/>
          </a:xfrm>
          <a:prstGeom prst="rect">
            <a:avLst/>
          </a:prstGeom>
          <a:solidFill>
            <a:srgbClr val="D6FF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significant emittance increase due to BSW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shot-to-shot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reproducibility  of +- 125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ppm</a:t>
            </a:r>
          </a:p>
          <a:p>
            <a:endParaRPr lang="en-US" sz="1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  <a:sym typeface="Wingdings" panose="05000000000000000000" pitchFamily="2" charset="2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+- 125 ppm shot-to-shot error 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acceptable</a:t>
            </a:r>
            <a:endParaRPr lang="en-GB" sz="1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87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II 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860" y="1316619"/>
            <a:ext cx="3426168" cy="169551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6860" y="3012132"/>
            <a:ext cx="3600000" cy="17022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702" y="1216479"/>
            <a:ext cx="3499076" cy="17716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802" y="3084305"/>
            <a:ext cx="3600000" cy="161956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454610" y="976594"/>
            <a:ext cx="2984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 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additional injection offset of 1 mm in x and y. 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09204" y="3702747"/>
            <a:ext cx="1226798" cy="1015663"/>
          </a:xfrm>
          <a:prstGeom prst="rect">
            <a:avLst/>
          </a:prstGeom>
          <a:solidFill>
            <a:srgbClr val="D6FF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Increased </a:t>
            </a:r>
            <a:r>
              <a:rPr lang="en-US" sz="1200" b="1" dirty="0" err="1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r.m.s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emittance due to BSW error only during first ~10 turns</a:t>
            </a:r>
            <a:endParaRPr lang="en-GB" sz="1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496664" y="2982775"/>
            <a:ext cx="1226798" cy="830997"/>
          </a:xfrm>
          <a:prstGeom prst="rect">
            <a:avLst/>
          </a:prstGeom>
          <a:solidFill>
            <a:srgbClr val="D6FF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additional </a:t>
            </a:r>
            <a:r>
              <a:rPr lang="en-US" sz="1200" b="1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r.m.s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emittance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increase during first turns</a:t>
            </a:r>
            <a:endParaRPr lang="en-GB" sz="1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42404" y="970654"/>
            <a:ext cx="2424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BSW error with no additional injection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offset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63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Simulation </a:t>
            </a:r>
            <a:r>
              <a:rPr lang="en-US" sz="2200" dirty="0" smtClean="0"/>
              <a:t>results III - Losses HL-LHC Beam</a:t>
            </a:r>
            <a:endParaRPr lang="en-GB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471711" y="1135628"/>
            <a:ext cx="1741170" cy="461665"/>
          </a:xfrm>
          <a:prstGeom prst="rect">
            <a:avLst/>
          </a:prstGeom>
          <a:solidFill>
            <a:srgbClr val="D6FF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Total </a:t>
            </a: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losses after turn 5000 ~ 0.6</a:t>
            </a:r>
            <a:r>
              <a:rPr lang="en-US" sz="12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en-US" sz="1200" b="1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1447217" y="880452"/>
            <a:ext cx="7271021" cy="3780000"/>
            <a:chOff x="0" y="12283"/>
            <a:chExt cx="9002216" cy="46800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2900" y="12283"/>
              <a:ext cx="4680000" cy="468000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8988" y="12283"/>
              <a:ext cx="2653228" cy="221102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8988" y="2223307"/>
              <a:ext cx="2456693" cy="2456693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2988574"/>
              <a:ext cx="1676399" cy="1676399"/>
            </a:xfrm>
            <a:prstGeom prst="rect">
              <a:avLst/>
            </a:prstGeom>
          </p:spPr>
        </p:pic>
      </p:grpSp>
      <p:sp>
        <p:nvSpPr>
          <p:cNvPr id="22" name="Rectangle 21"/>
          <p:cNvSpPr/>
          <p:nvPr/>
        </p:nvSpPr>
        <p:spPr>
          <a:xfrm>
            <a:off x="2098581" y="3284379"/>
            <a:ext cx="114300" cy="1225550"/>
          </a:xfrm>
          <a:prstGeom prst="rect">
            <a:avLst/>
          </a:prstGeom>
          <a:solidFill>
            <a:srgbClr val="92D050">
              <a:alpha val="41000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471711" y="1800955"/>
            <a:ext cx="1741170" cy="646331"/>
          </a:xfrm>
          <a:prstGeom prst="rect">
            <a:avLst/>
          </a:prstGeom>
          <a:solidFill>
            <a:srgbClr val="D6FFC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Obviously</a:t>
            </a:r>
            <a:r>
              <a:rPr lang="en-US" sz="1200" b="1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no difference due to +- 125 BSW </a:t>
            </a:r>
            <a:r>
              <a:rPr lang="en-US" sz="1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flat top reproducibility </a:t>
            </a:r>
            <a:endParaRPr lang="en-GB" sz="1200" b="1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>
          <a:xfrm>
            <a:off x="3002621" y="4871386"/>
            <a:ext cx="2559980" cy="273844"/>
          </a:xfrm>
        </p:spPr>
        <p:txBody>
          <a:bodyPr/>
          <a:lstStyle/>
          <a:p>
            <a:r>
              <a:rPr lang="en-US" dirty="0" smtClean="0"/>
              <a:t>09/10/2019, </a:t>
            </a:r>
            <a:r>
              <a:rPr lang="en-GB" dirty="0"/>
              <a:t>BSW measurements and synchronisation </a:t>
            </a:r>
            <a:r>
              <a:rPr lang="en-GB" dirty="0" smtClean="0"/>
              <a:t>plans, </a:t>
            </a:r>
            <a:r>
              <a:rPr lang="en-GB" dirty="0" err="1" smtClean="0"/>
              <a:t>Indico</a:t>
            </a:r>
            <a:r>
              <a:rPr lang="en-GB" dirty="0" smtClean="0"/>
              <a:t>: </a:t>
            </a:r>
            <a:r>
              <a:rPr lang="en-GB" dirty="0"/>
              <a:t>855096</a:t>
            </a:r>
          </a:p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5799909" y="4846780"/>
            <a:ext cx="2278447" cy="273844"/>
          </a:xfrm>
        </p:spPr>
        <p:txBody>
          <a:bodyPr/>
          <a:lstStyle/>
          <a:p>
            <a:r>
              <a:rPr lang="en-US" dirty="0" smtClean="0"/>
              <a:t>E. </a:t>
            </a:r>
            <a:r>
              <a:rPr lang="en-US" dirty="0" smtClean="0"/>
              <a:t>Renner, Impact of increased specs on HL-LHC beam production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51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ustom 3">
      <a:dk1>
        <a:srgbClr val="00407A"/>
      </a:dk1>
      <a:lt1>
        <a:sysClr val="window" lastClr="FFFFFF"/>
      </a:lt1>
      <a:dk2>
        <a:srgbClr val="00407A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407A"/>
      </a:hlink>
      <a:folHlink>
        <a:srgbClr val="00407A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3">
    <a:dk1>
      <a:srgbClr val="00407A"/>
    </a:dk1>
    <a:lt1>
      <a:sysClr val="window" lastClr="FFFFFF"/>
    </a:lt1>
    <a:dk2>
      <a:srgbClr val="00407A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00407A"/>
    </a:hlink>
    <a:folHlink>
      <a:srgbClr val="00407A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9269</TotalTime>
  <Words>1515</Words>
  <Application>Microsoft Office PowerPoint</Application>
  <PresentationFormat>On-screen Show (16:9)</PresentationFormat>
  <Paragraphs>197</Paragraphs>
  <Slides>21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Cambria Math</vt:lpstr>
      <vt:lpstr>Optima</vt:lpstr>
      <vt:lpstr>Wingdings</vt:lpstr>
      <vt:lpstr>CERNCorporate16-9</vt:lpstr>
      <vt:lpstr>Present simulations on the influence of more relaxed BSW specifications on the production of  HL-LHC beams</vt:lpstr>
      <vt:lpstr>Outline</vt:lpstr>
      <vt:lpstr>Simulation set-up for HL-LHC beams</vt:lpstr>
      <vt:lpstr>Working Point</vt:lpstr>
      <vt:lpstr>KSW Settings</vt:lpstr>
      <vt:lpstr>Including BSW Errors in Simulations: Present + Future Plans</vt:lpstr>
      <vt:lpstr>Simulation results I  – average rms emittance</vt:lpstr>
      <vt:lpstr>Simulation results II </vt:lpstr>
      <vt:lpstr>Simulation results III - Losses HL-LHC Beam</vt:lpstr>
      <vt:lpstr>Going beyond +-125 ppm? </vt:lpstr>
      <vt:lpstr>Plans and conclusion</vt:lpstr>
      <vt:lpstr>Appendix</vt:lpstr>
      <vt:lpstr>Simulation results III - Losses HL-LHC Beam</vt:lpstr>
      <vt:lpstr>Simulation results III - Losses HL-LHC Beam</vt:lpstr>
      <vt:lpstr>Simulation results III - Losses HL-LHC Beam</vt:lpstr>
      <vt:lpstr>Simulation results III - Open points + Discussion</vt:lpstr>
      <vt:lpstr>Simulation results  - Open points + Discussion</vt:lpstr>
      <vt:lpstr>Simulation results  - Open points + Discussion</vt:lpstr>
      <vt:lpstr>Simulation results  - Open points + Discussion</vt:lpstr>
      <vt:lpstr>Simulation results  - Open points + Discussion</vt:lpstr>
      <vt:lpstr>Simulation results  - Open points + Discussion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Elisabeth Renner</cp:lastModifiedBy>
  <cp:revision>819</cp:revision>
  <cp:lastPrinted>2018-04-08T13:01:06Z</cp:lastPrinted>
  <dcterms:created xsi:type="dcterms:W3CDTF">2012-11-30T11:04:26Z</dcterms:created>
  <dcterms:modified xsi:type="dcterms:W3CDTF">2019-10-09T13:45:51Z</dcterms:modified>
</cp:coreProperties>
</file>