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sldIdLst>
    <p:sldId id="261" r:id="rId2"/>
    <p:sldId id="262" r:id="rId3"/>
    <p:sldId id="283" r:id="rId4"/>
    <p:sldId id="278" r:id="rId5"/>
    <p:sldId id="279" r:id="rId6"/>
    <p:sldId id="290" r:id="rId7"/>
    <p:sldId id="291" r:id="rId8"/>
    <p:sldId id="284" r:id="rId9"/>
    <p:sldId id="257" r:id="rId10"/>
    <p:sldId id="285" r:id="rId11"/>
    <p:sldId id="272" r:id="rId12"/>
    <p:sldId id="286" r:id="rId13"/>
    <p:sldId id="276" r:id="rId14"/>
    <p:sldId id="277" r:id="rId15"/>
    <p:sldId id="287" r:id="rId16"/>
    <p:sldId id="260" r:id="rId17"/>
    <p:sldId id="288" r:id="rId18"/>
    <p:sldId id="263" r:id="rId19"/>
    <p:sldId id="267" r:id="rId20"/>
    <p:sldId id="268" r:id="rId21"/>
    <p:sldId id="273" r:id="rId22"/>
    <p:sldId id="274" r:id="rId23"/>
    <p:sldId id="269" r:id="rId24"/>
    <p:sldId id="270" r:id="rId25"/>
    <p:sldId id="282" r:id="rId26"/>
    <p:sldId id="27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0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145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C34BB0-5FFD-49F1-8D85-B53026BE4865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D851876E-61E1-49D4-8875-591B3DA422B5}">
      <dgm:prSet phldrT="[Text]"/>
      <dgm:spPr/>
      <dgm:t>
        <a:bodyPr/>
        <a:lstStyle/>
        <a:p>
          <a:r>
            <a:rPr lang="en-US" dirty="0" smtClean="0"/>
            <a:t>Mixing</a:t>
          </a:r>
          <a:endParaRPr lang="en-US" dirty="0"/>
        </a:p>
      </dgm:t>
    </dgm:pt>
    <dgm:pt modelId="{3A6C0C72-FAEB-4E2E-B860-91D283848DE4}" type="parTrans" cxnId="{935F170D-981C-47D2-910E-966EFE67EE66}">
      <dgm:prSet/>
      <dgm:spPr/>
      <dgm:t>
        <a:bodyPr/>
        <a:lstStyle/>
        <a:p>
          <a:endParaRPr lang="en-US"/>
        </a:p>
      </dgm:t>
    </dgm:pt>
    <dgm:pt modelId="{5BB60493-63E5-4757-B71D-0CBC6733ADF2}" type="sibTrans" cxnId="{935F170D-981C-47D2-910E-966EFE67EE66}">
      <dgm:prSet/>
      <dgm:spPr/>
      <dgm:t>
        <a:bodyPr/>
        <a:lstStyle/>
        <a:p>
          <a:endParaRPr lang="en-US"/>
        </a:p>
      </dgm:t>
    </dgm:pt>
    <dgm:pt modelId="{D6EF3B59-1F85-4B76-8A8A-E242353AA2B2}">
      <dgm:prSet phldrT="[Text]"/>
      <dgm:spPr/>
      <dgm:t>
        <a:bodyPr/>
        <a:lstStyle/>
        <a:p>
          <a:r>
            <a:rPr lang="en-US" dirty="0" smtClean="0"/>
            <a:t>Pressing</a:t>
          </a:r>
          <a:endParaRPr lang="en-US" dirty="0"/>
        </a:p>
      </dgm:t>
    </dgm:pt>
    <dgm:pt modelId="{9032EF6F-96F4-4323-9938-E95674CAC7F8}" type="parTrans" cxnId="{F05EDA98-1A19-43D9-887E-E71E973A2C43}">
      <dgm:prSet/>
      <dgm:spPr/>
      <dgm:t>
        <a:bodyPr/>
        <a:lstStyle/>
        <a:p>
          <a:endParaRPr lang="en-US"/>
        </a:p>
      </dgm:t>
    </dgm:pt>
    <dgm:pt modelId="{4D0A7EB3-DC79-4AC2-9F34-A444C9DEE7C2}" type="sibTrans" cxnId="{F05EDA98-1A19-43D9-887E-E71E973A2C43}">
      <dgm:prSet/>
      <dgm:spPr/>
      <dgm:t>
        <a:bodyPr/>
        <a:lstStyle/>
        <a:p>
          <a:endParaRPr lang="en-US"/>
        </a:p>
      </dgm:t>
    </dgm:pt>
    <dgm:pt modelId="{95C7DB32-B7D2-4F91-8B17-9408E1F6DD0A}">
      <dgm:prSet phldrT="[Text]"/>
      <dgm:spPr/>
      <dgm:t>
        <a:bodyPr/>
        <a:lstStyle/>
        <a:p>
          <a:r>
            <a:rPr lang="en-US" b="1" dirty="0" smtClean="0"/>
            <a:t>Carburization</a:t>
          </a:r>
          <a:endParaRPr lang="en-US" b="1" dirty="0"/>
        </a:p>
      </dgm:t>
    </dgm:pt>
    <dgm:pt modelId="{01107DEA-F3BC-49F5-844F-508E47467CD6}" type="parTrans" cxnId="{66400AB1-DF38-4EB5-B3E1-212D0AADE96E}">
      <dgm:prSet/>
      <dgm:spPr/>
      <dgm:t>
        <a:bodyPr/>
        <a:lstStyle/>
        <a:p>
          <a:endParaRPr lang="en-US"/>
        </a:p>
      </dgm:t>
    </dgm:pt>
    <dgm:pt modelId="{446B9600-48A2-4DC0-BAC3-15B532E3ADB4}" type="sibTrans" cxnId="{66400AB1-DF38-4EB5-B3E1-212D0AADE96E}">
      <dgm:prSet/>
      <dgm:spPr/>
      <dgm:t>
        <a:bodyPr/>
        <a:lstStyle/>
        <a:p>
          <a:endParaRPr lang="en-US"/>
        </a:p>
      </dgm:t>
    </dgm:pt>
    <dgm:pt modelId="{1109B33B-B999-49E1-BA74-C584CC5BBFA8}" type="pres">
      <dgm:prSet presAssocID="{37C34BB0-5FFD-49F1-8D85-B53026BE4865}" presName="Name0" presStyleCnt="0">
        <dgm:presLayoutVars>
          <dgm:dir/>
          <dgm:animLvl val="lvl"/>
          <dgm:resizeHandles val="exact"/>
        </dgm:presLayoutVars>
      </dgm:prSet>
      <dgm:spPr/>
    </dgm:pt>
    <dgm:pt modelId="{BF541AFA-6A0D-4B73-85E0-499C9E802EC0}" type="pres">
      <dgm:prSet presAssocID="{D851876E-61E1-49D4-8875-591B3DA422B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73FB3-1434-4BF6-8164-E690B89CEEF8}" type="pres">
      <dgm:prSet presAssocID="{5BB60493-63E5-4757-B71D-0CBC6733ADF2}" presName="parTxOnlySpace" presStyleCnt="0"/>
      <dgm:spPr/>
    </dgm:pt>
    <dgm:pt modelId="{29B6E77E-9CAE-4E8D-B7FD-42F5456AAF8F}" type="pres">
      <dgm:prSet presAssocID="{D6EF3B59-1F85-4B76-8A8A-E242353AA2B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8CA8-3FF8-4125-B57D-8367CE45F5C7}" type="pres">
      <dgm:prSet presAssocID="{4D0A7EB3-DC79-4AC2-9F34-A444C9DEE7C2}" presName="parTxOnlySpace" presStyleCnt="0"/>
      <dgm:spPr/>
    </dgm:pt>
    <dgm:pt modelId="{BBA1298E-40FD-4B54-A760-806A5332555E}" type="pres">
      <dgm:prSet presAssocID="{95C7DB32-B7D2-4F91-8B17-9408E1F6DD0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763B7C-CABB-4899-BE05-347CBEF2D1DB}" type="presOf" srcId="{D851876E-61E1-49D4-8875-591B3DA422B5}" destId="{BF541AFA-6A0D-4B73-85E0-499C9E802EC0}" srcOrd="0" destOrd="0" presId="urn:microsoft.com/office/officeart/2005/8/layout/chevron1"/>
    <dgm:cxn modelId="{E467A427-1EE6-4679-BB0E-A16F57E9E06F}" type="presOf" srcId="{D6EF3B59-1F85-4B76-8A8A-E242353AA2B2}" destId="{29B6E77E-9CAE-4E8D-B7FD-42F5456AAF8F}" srcOrd="0" destOrd="0" presId="urn:microsoft.com/office/officeart/2005/8/layout/chevron1"/>
    <dgm:cxn modelId="{F05EDA98-1A19-43D9-887E-E71E973A2C43}" srcId="{37C34BB0-5FFD-49F1-8D85-B53026BE4865}" destId="{D6EF3B59-1F85-4B76-8A8A-E242353AA2B2}" srcOrd="1" destOrd="0" parTransId="{9032EF6F-96F4-4323-9938-E95674CAC7F8}" sibTransId="{4D0A7EB3-DC79-4AC2-9F34-A444C9DEE7C2}"/>
    <dgm:cxn modelId="{935F170D-981C-47D2-910E-966EFE67EE66}" srcId="{37C34BB0-5FFD-49F1-8D85-B53026BE4865}" destId="{D851876E-61E1-49D4-8875-591B3DA422B5}" srcOrd="0" destOrd="0" parTransId="{3A6C0C72-FAEB-4E2E-B860-91D283848DE4}" sibTransId="{5BB60493-63E5-4757-B71D-0CBC6733ADF2}"/>
    <dgm:cxn modelId="{933FADC9-EAC4-4BD4-AE09-384FDC0CF215}" type="presOf" srcId="{95C7DB32-B7D2-4F91-8B17-9408E1F6DD0A}" destId="{BBA1298E-40FD-4B54-A760-806A5332555E}" srcOrd="0" destOrd="0" presId="urn:microsoft.com/office/officeart/2005/8/layout/chevron1"/>
    <dgm:cxn modelId="{BA887DAC-8399-457F-9332-9CC81AEA0E3E}" type="presOf" srcId="{37C34BB0-5FFD-49F1-8D85-B53026BE4865}" destId="{1109B33B-B999-49E1-BA74-C584CC5BBFA8}" srcOrd="0" destOrd="0" presId="urn:microsoft.com/office/officeart/2005/8/layout/chevron1"/>
    <dgm:cxn modelId="{66400AB1-DF38-4EB5-B3E1-212D0AADE96E}" srcId="{37C34BB0-5FFD-49F1-8D85-B53026BE4865}" destId="{95C7DB32-B7D2-4F91-8B17-9408E1F6DD0A}" srcOrd="2" destOrd="0" parTransId="{01107DEA-F3BC-49F5-844F-508E47467CD6}" sibTransId="{446B9600-48A2-4DC0-BAC3-15B532E3ADB4}"/>
    <dgm:cxn modelId="{F574D3E9-0676-4923-B6A6-93D5860368CD}" type="presParOf" srcId="{1109B33B-B999-49E1-BA74-C584CC5BBFA8}" destId="{BF541AFA-6A0D-4B73-85E0-499C9E802EC0}" srcOrd="0" destOrd="0" presId="urn:microsoft.com/office/officeart/2005/8/layout/chevron1"/>
    <dgm:cxn modelId="{13FEFDCC-ECFE-4DF5-A6E7-06EDF0B03969}" type="presParOf" srcId="{1109B33B-B999-49E1-BA74-C584CC5BBFA8}" destId="{6DE73FB3-1434-4BF6-8164-E690B89CEEF8}" srcOrd="1" destOrd="0" presId="urn:microsoft.com/office/officeart/2005/8/layout/chevron1"/>
    <dgm:cxn modelId="{9B7A9031-2DFB-4673-B737-9DB74AD1226C}" type="presParOf" srcId="{1109B33B-B999-49E1-BA74-C584CC5BBFA8}" destId="{29B6E77E-9CAE-4E8D-B7FD-42F5456AAF8F}" srcOrd="2" destOrd="0" presId="urn:microsoft.com/office/officeart/2005/8/layout/chevron1"/>
    <dgm:cxn modelId="{A544D63C-6DD1-4217-8EE2-FDE3DDC9D5D3}" type="presParOf" srcId="{1109B33B-B999-49E1-BA74-C584CC5BBFA8}" destId="{3D698CA8-3FF8-4125-B57D-8367CE45F5C7}" srcOrd="3" destOrd="0" presId="urn:microsoft.com/office/officeart/2005/8/layout/chevron1"/>
    <dgm:cxn modelId="{E7F7E5B3-888B-4EDB-9443-9C4C7A727178}" type="presParOf" srcId="{1109B33B-B999-49E1-BA74-C584CC5BBFA8}" destId="{BBA1298E-40FD-4B54-A760-806A5332555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C34BB0-5FFD-49F1-8D85-B53026BE4865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D851876E-61E1-49D4-8875-591B3DA422B5}">
      <dgm:prSet phldrT="[Text]"/>
      <dgm:spPr/>
      <dgm:t>
        <a:bodyPr/>
        <a:lstStyle/>
        <a:p>
          <a:r>
            <a:rPr lang="en-US" dirty="0" smtClean="0"/>
            <a:t>Mixing</a:t>
          </a:r>
          <a:endParaRPr lang="en-US" dirty="0"/>
        </a:p>
      </dgm:t>
    </dgm:pt>
    <dgm:pt modelId="{3A6C0C72-FAEB-4E2E-B860-91D283848DE4}" type="parTrans" cxnId="{935F170D-981C-47D2-910E-966EFE67EE66}">
      <dgm:prSet/>
      <dgm:spPr/>
      <dgm:t>
        <a:bodyPr/>
        <a:lstStyle/>
        <a:p>
          <a:endParaRPr lang="en-US"/>
        </a:p>
      </dgm:t>
    </dgm:pt>
    <dgm:pt modelId="{5BB60493-63E5-4757-B71D-0CBC6733ADF2}" type="sibTrans" cxnId="{935F170D-981C-47D2-910E-966EFE67EE66}">
      <dgm:prSet/>
      <dgm:spPr/>
      <dgm:t>
        <a:bodyPr/>
        <a:lstStyle/>
        <a:p>
          <a:endParaRPr lang="en-US"/>
        </a:p>
      </dgm:t>
    </dgm:pt>
    <dgm:pt modelId="{D6EF3B59-1F85-4B76-8A8A-E242353AA2B2}">
      <dgm:prSet phldrT="[Text]"/>
      <dgm:spPr/>
      <dgm:t>
        <a:bodyPr/>
        <a:lstStyle/>
        <a:p>
          <a:r>
            <a:rPr lang="en-US" dirty="0" smtClean="0"/>
            <a:t>Pressing</a:t>
          </a:r>
          <a:endParaRPr lang="en-US" dirty="0"/>
        </a:p>
      </dgm:t>
    </dgm:pt>
    <dgm:pt modelId="{9032EF6F-96F4-4323-9938-E95674CAC7F8}" type="parTrans" cxnId="{F05EDA98-1A19-43D9-887E-E71E973A2C43}">
      <dgm:prSet/>
      <dgm:spPr/>
      <dgm:t>
        <a:bodyPr/>
        <a:lstStyle/>
        <a:p>
          <a:endParaRPr lang="en-US"/>
        </a:p>
      </dgm:t>
    </dgm:pt>
    <dgm:pt modelId="{4D0A7EB3-DC79-4AC2-9F34-A444C9DEE7C2}" type="sibTrans" cxnId="{F05EDA98-1A19-43D9-887E-E71E973A2C43}">
      <dgm:prSet/>
      <dgm:spPr/>
      <dgm:t>
        <a:bodyPr/>
        <a:lstStyle/>
        <a:p>
          <a:endParaRPr lang="en-US"/>
        </a:p>
      </dgm:t>
    </dgm:pt>
    <dgm:pt modelId="{95C7DB32-B7D2-4F91-8B17-9408E1F6DD0A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Carburization</a:t>
          </a:r>
          <a:endParaRPr lang="en-US" b="1" dirty="0">
            <a:solidFill>
              <a:schemeClr val="tx1"/>
            </a:solidFill>
          </a:endParaRPr>
        </a:p>
      </dgm:t>
    </dgm:pt>
    <dgm:pt modelId="{01107DEA-F3BC-49F5-844F-508E47467CD6}" type="parTrans" cxnId="{66400AB1-DF38-4EB5-B3E1-212D0AADE96E}">
      <dgm:prSet/>
      <dgm:spPr/>
      <dgm:t>
        <a:bodyPr/>
        <a:lstStyle/>
        <a:p>
          <a:endParaRPr lang="en-US"/>
        </a:p>
      </dgm:t>
    </dgm:pt>
    <dgm:pt modelId="{446B9600-48A2-4DC0-BAC3-15B532E3ADB4}" type="sibTrans" cxnId="{66400AB1-DF38-4EB5-B3E1-212D0AADE96E}">
      <dgm:prSet/>
      <dgm:spPr/>
      <dgm:t>
        <a:bodyPr/>
        <a:lstStyle/>
        <a:p>
          <a:endParaRPr lang="en-US"/>
        </a:p>
      </dgm:t>
    </dgm:pt>
    <dgm:pt modelId="{1109B33B-B999-49E1-BA74-C584CC5BBFA8}" type="pres">
      <dgm:prSet presAssocID="{37C34BB0-5FFD-49F1-8D85-B53026BE4865}" presName="Name0" presStyleCnt="0">
        <dgm:presLayoutVars>
          <dgm:dir/>
          <dgm:animLvl val="lvl"/>
          <dgm:resizeHandles val="exact"/>
        </dgm:presLayoutVars>
      </dgm:prSet>
      <dgm:spPr/>
    </dgm:pt>
    <dgm:pt modelId="{BF541AFA-6A0D-4B73-85E0-499C9E802EC0}" type="pres">
      <dgm:prSet presAssocID="{D851876E-61E1-49D4-8875-591B3DA422B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E73FB3-1434-4BF6-8164-E690B89CEEF8}" type="pres">
      <dgm:prSet presAssocID="{5BB60493-63E5-4757-B71D-0CBC6733ADF2}" presName="parTxOnlySpace" presStyleCnt="0"/>
      <dgm:spPr/>
    </dgm:pt>
    <dgm:pt modelId="{29B6E77E-9CAE-4E8D-B7FD-42F5456AAF8F}" type="pres">
      <dgm:prSet presAssocID="{D6EF3B59-1F85-4B76-8A8A-E242353AA2B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698CA8-3FF8-4125-B57D-8367CE45F5C7}" type="pres">
      <dgm:prSet presAssocID="{4D0A7EB3-DC79-4AC2-9F34-A444C9DEE7C2}" presName="parTxOnlySpace" presStyleCnt="0"/>
      <dgm:spPr/>
    </dgm:pt>
    <dgm:pt modelId="{BBA1298E-40FD-4B54-A760-806A5332555E}" type="pres">
      <dgm:prSet presAssocID="{95C7DB32-B7D2-4F91-8B17-9408E1F6DD0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763B7C-CABB-4899-BE05-347CBEF2D1DB}" type="presOf" srcId="{D851876E-61E1-49D4-8875-591B3DA422B5}" destId="{BF541AFA-6A0D-4B73-85E0-499C9E802EC0}" srcOrd="0" destOrd="0" presId="urn:microsoft.com/office/officeart/2005/8/layout/chevron1"/>
    <dgm:cxn modelId="{E467A427-1EE6-4679-BB0E-A16F57E9E06F}" type="presOf" srcId="{D6EF3B59-1F85-4B76-8A8A-E242353AA2B2}" destId="{29B6E77E-9CAE-4E8D-B7FD-42F5456AAF8F}" srcOrd="0" destOrd="0" presId="urn:microsoft.com/office/officeart/2005/8/layout/chevron1"/>
    <dgm:cxn modelId="{F05EDA98-1A19-43D9-887E-E71E973A2C43}" srcId="{37C34BB0-5FFD-49F1-8D85-B53026BE4865}" destId="{D6EF3B59-1F85-4B76-8A8A-E242353AA2B2}" srcOrd="1" destOrd="0" parTransId="{9032EF6F-96F4-4323-9938-E95674CAC7F8}" sibTransId="{4D0A7EB3-DC79-4AC2-9F34-A444C9DEE7C2}"/>
    <dgm:cxn modelId="{935F170D-981C-47D2-910E-966EFE67EE66}" srcId="{37C34BB0-5FFD-49F1-8D85-B53026BE4865}" destId="{D851876E-61E1-49D4-8875-591B3DA422B5}" srcOrd="0" destOrd="0" parTransId="{3A6C0C72-FAEB-4E2E-B860-91D283848DE4}" sibTransId="{5BB60493-63E5-4757-B71D-0CBC6733ADF2}"/>
    <dgm:cxn modelId="{933FADC9-EAC4-4BD4-AE09-384FDC0CF215}" type="presOf" srcId="{95C7DB32-B7D2-4F91-8B17-9408E1F6DD0A}" destId="{BBA1298E-40FD-4B54-A760-806A5332555E}" srcOrd="0" destOrd="0" presId="urn:microsoft.com/office/officeart/2005/8/layout/chevron1"/>
    <dgm:cxn modelId="{BA887DAC-8399-457F-9332-9CC81AEA0E3E}" type="presOf" srcId="{37C34BB0-5FFD-49F1-8D85-B53026BE4865}" destId="{1109B33B-B999-49E1-BA74-C584CC5BBFA8}" srcOrd="0" destOrd="0" presId="urn:microsoft.com/office/officeart/2005/8/layout/chevron1"/>
    <dgm:cxn modelId="{66400AB1-DF38-4EB5-B3E1-212D0AADE96E}" srcId="{37C34BB0-5FFD-49F1-8D85-B53026BE4865}" destId="{95C7DB32-B7D2-4F91-8B17-9408E1F6DD0A}" srcOrd="2" destOrd="0" parTransId="{01107DEA-F3BC-49F5-844F-508E47467CD6}" sibTransId="{446B9600-48A2-4DC0-BAC3-15B532E3ADB4}"/>
    <dgm:cxn modelId="{F574D3E9-0676-4923-B6A6-93D5860368CD}" type="presParOf" srcId="{1109B33B-B999-49E1-BA74-C584CC5BBFA8}" destId="{BF541AFA-6A0D-4B73-85E0-499C9E802EC0}" srcOrd="0" destOrd="0" presId="urn:microsoft.com/office/officeart/2005/8/layout/chevron1"/>
    <dgm:cxn modelId="{13FEFDCC-ECFE-4DF5-A6E7-06EDF0B03969}" type="presParOf" srcId="{1109B33B-B999-49E1-BA74-C584CC5BBFA8}" destId="{6DE73FB3-1434-4BF6-8164-E690B89CEEF8}" srcOrd="1" destOrd="0" presId="urn:microsoft.com/office/officeart/2005/8/layout/chevron1"/>
    <dgm:cxn modelId="{9B7A9031-2DFB-4673-B737-9DB74AD1226C}" type="presParOf" srcId="{1109B33B-B999-49E1-BA74-C584CC5BBFA8}" destId="{29B6E77E-9CAE-4E8D-B7FD-42F5456AAF8F}" srcOrd="2" destOrd="0" presId="urn:microsoft.com/office/officeart/2005/8/layout/chevron1"/>
    <dgm:cxn modelId="{A544D63C-6DD1-4217-8EE2-FDE3DDC9D5D3}" type="presParOf" srcId="{1109B33B-B999-49E1-BA74-C584CC5BBFA8}" destId="{3D698CA8-3FF8-4125-B57D-8367CE45F5C7}" srcOrd="3" destOrd="0" presId="urn:microsoft.com/office/officeart/2005/8/layout/chevron1"/>
    <dgm:cxn modelId="{E7F7E5B3-888B-4EDB-9443-9C4C7A727178}" type="presParOf" srcId="{1109B33B-B999-49E1-BA74-C584CC5BBFA8}" destId="{BBA1298E-40FD-4B54-A760-806A5332555E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41AFA-6A0D-4B73-85E0-499C9E802EC0}">
      <dsp:nvSpPr>
        <dsp:cNvPr id="0" name=""/>
        <dsp:cNvSpPr/>
      </dsp:nvSpPr>
      <dsp:spPr>
        <a:xfrm>
          <a:off x="1205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Mixing</a:t>
          </a:r>
          <a:endParaRPr lang="en-US" sz="1100" kern="1200" dirty="0"/>
        </a:p>
      </dsp:txBody>
      <dsp:txXfrm>
        <a:off x="252665" y="0"/>
        <a:ext cx="965321" cy="502919"/>
      </dsp:txXfrm>
    </dsp:sp>
    <dsp:sp modelId="{29B6E77E-9CAE-4E8D-B7FD-42F5456AAF8F}">
      <dsp:nvSpPr>
        <dsp:cNvPr id="0" name=""/>
        <dsp:cNvSpPr/>
      </dsp:nvSpPr>
      <dsp:spPr>
        <a:xfrm>
          <a:off x="1322622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Pressing</a:t>
          </a:r>
          <a:endParaRPr lang="en-US" sz="1100" kern="1200" dirty="0"/>
        </a:p>
      </dsp:txBody>
      <dsp:txXfrm>
        <a:off x="1574082" y="0"/>
        <a:ext cx="965321" cy="502919"/>
      </dsp:txXfrm>
    </dsp:sp>
    <dsp:sp modelId="{BBA1298E-40FD-4B54-A760-806A5332555E}">
      <dsp:nvSpPr>
        <dsp:cNvPr id="0" name=""/>
        <dsp:cNvSpPr/>
      </dsp:nvSpPr>
      <dsp:spPr>
        <a:xfrm>
          <a:off x="2644038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Carburization</a:t>
          </a:r>
          <a:endParaRPr lang="en-US" sz="1100" b="1" kern="1200" dirty="0"/>
        </a:p>
      </dsp:txBody>
      <dsp:txXfrm>
        <a:off x="2895498" y="0"/>
        <a:ext cx="965321" cy="502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541AFA-6A0D-4B73-85E0-499C9E802EC0}">
      <dsp:nvSpPr>
        <dsp:cNvPr id="0" name=""/>
        <dsp:cNvSpPr/>
      </dsp:nvSpPr>
      <dsp:spPr>
        <a:xfrm>
          <a:off x="1205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Mixing</a:t>
          </a:r>
          <a:endParaRPr lang="en-US" sz="1100" kern="1200" dirty="0"/>
        </a:p>
      </dsp:txBody>
      <dsp:txXfrm>
        <a:off x="252665" y="0"/>
        <a:ext cx="965321" cy="502919"/>
      </dsp:txXfrm>
    </dsp:sp>
    <dsp:sp modelId="{29B6E77E-9CAE-4E8D-B7FD-42F5456AAF8F}">
      <dsp:nvSpPr>
        <dsp:cNvPr id="0" name=""/>
        <dsp:cNvSpPr/>
      </dsp:nvSpPr>
      <dsp:spPr>
        <a:xfrm>
          <a:off x="1322622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Pressing</a:t>
          </a:r>
          <a:endParaRPr lang="en-US" sz="1100" kern="1200" dirty="0"/>
        </a:p>
      </dsp:txBody>
      <dsp:txXfrm>
        <a:off x="1574082" y="0"/>
        <a:ext cx="965321" cy="502919"/>
      </dsp:txXfrm>
    </dsp:sp>
    <dsp:sp modelId="{BBA1298E-40FD-4B54-A760-806A5332555E}">
      <dsp:nvSpPr>
        <dsp:cNvPr id="0" name=""/>
        <dsp:cNvSpPr/>
      </dsp:nvSpPr>
      <dsp:spPr>
        <a:xfrm>
          <a:off x="2644038" y="0"/>
          <a:ext cx="1468240" cy="502919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>
              <a:solidFill>
                <a:schemeClr val="tx1"/>
              </a:solidFill>
            </a:rPr>
            <a:t>Carburization</a:t>
          </a:r>
          <a:endParaRPr lang="en-US" sz="1100" b="1" kern="1200" dirty="0">
            <a:solidFill>
              <a:schemeClr val="tx1"/>
            </a:solidFill>
          </a:endParaRPr>
        </a:p>
      </dsp:txBody>
      <dsp:txXfrm>
        <a:off x="2895498" y="0"/>
        <a:ext cx="965321" cy="5029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F7A29-2708-47AA-BE24-B7556913FD64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03F6F-13AC-4D06-A744-9D4A2372E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7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706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A321E-EB7F-4E0A-8927-AEB10E2611B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33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9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6015C-1618-46E8-B789-DA07B350F0E2}" type="datetime1">
              <a:rPr lang="en-US" smtClean="0"/>
              <a:t>11/6/2019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3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dirty="0" smtClean="0"/>
              <a:t>RBS Section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  <p:sldLayoutId id="214748368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12" Type="http://schemas.openxmlformats.org/officeDocument/2006/relationships/diagramData" Target="../diagrams/data2.xml"/><Relationship Id="rId17" Type="http://schemas.openxmlformats.org/officeDocument/2006/relationships/image" Target="../media/image3.png"/><Relationship Id="rId2" Type="http://schemas.openxmlformats.org/officeDocument/2006/relationships/diagramData" Target="../diagrams/data1.xml"/><Relationship Id="rId16" Type="http://schemas.microsoft.com/office/2007/relationships/diagramDrawing" Target="../diagrams/drawing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openxmlformats.org/officeDocument/2006/relationships/image" Target="../media/image8.emf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2.xml"/><Relationship Id="rId10" Type="http://schemas.openxmlformats.org/officeDocument/2006/relationships/image" Target="../media/image7.e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Relationship Id="rId1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Richard Catherall EN-STI-RBS</a:t>
            </a:r>
          </a:p>
          <a:p>
            <a:r>
              <a:rPr lang="en-US" dirty="0" smtClean="0"/>
              <a:t>ISOLDE Technical Coordinator</a:t>
            </a:r>
            <a:endParaRPr lang="en-GB" dirty="0"/>
          </a:p>
          <a:p>
            <a:r>
              <a:rPr lang="en-GB" sz="2200" dirty="0" smtClean="0"/>
              <a:t>62</a:t>
            </a:r>
            <a:r>
              <a:rPr lang="en-GB" sz="2200" baseline="30000" dirty="0" smtClean="0"/>
              <a:t>nd</a:t>
            </a:r>
            <a:r>
              <a:rPr lang="en-GB" sz="2200" dirty="0" smtClean="0"/>
              <a:t> INTC meeting 6</a:t>
            </a:r>
            <a:r>
              <a:rPr lang="en-GB" sz="2200" baseline="30000" dirty="0" smtClean="0"/>
              <a:t>th</a:t>
            </a:r>
            <a:r>
              <a:rPr lang="en-GB" sz="2200" dirty="0" smtClean="0"/>
              <a:t> November 2019</a:t>
            </a:r>
            <a:endParaRPr lang="en-US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99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Target Development and Disposal</a:t>
            </a: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Medicis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err="1" smtClean="0"/>
              <a:t>Nanolab</a:t>
            </a:r>
            <a:endParaRPr lang="en-GB" dirty="0" smtClean="0"/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Status of work in experimental hall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Frontends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HIE and FE Commissioning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6415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Nano-lab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Nov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442857" y="1260000"/>
            <a:ext cx="3240768" cy="501606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As from January 2020, the worksite will be closed off as shown.</a:t>
            </a:r>
          </a:p>
          <a:p>
            <a:r>
              <a:rPr lang="en-GB" dirty="0" smtClean="0"/>
              <a:t>Access to B. 179 for “big” material will be difficult between Feb and May.</a:t>
            </a:r>
          </a:p>
          <a:p>
            <a:r>
              <a:rPr lang="en-GB" dirty="0" smtClean="0"/>
              <a:t>Ventilation of the labs (not target area) will be stopped for ~5 months starting Jan 2021</a:t>
            </a:r>
          </a:p>
          <a:p>
            <a:pPr lvl="1"/>
            <a:r>
              <a:rPr lang="en-GB" dirty="0" smtClean="0"/>
              <a:t>Impact on actinide target production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888" y="1603494"/>
            <a:ext cx="5136969" cy="4557775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1216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Target Development and Disposal</a:t>
            </a: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Medicis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Nanolab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/>
              <a:t>Status of work in experimental hall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Frontends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HIE and FE Commissioning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3910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33123" y="173880"/>
            <a:ext cx="5958648" cy="624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u="sng" dirty="0" smtClean="0"/>
              <a:t>Readiness ISOLDE Low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6367" y="274102"/>
            <a:ext cx="1890635" cy="41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16291"/>
            <a:ext cx="9132035" cy="5188399"/>
          </a:xfrm>
          <a:prstGeom prst="rect">
            <a:avLst/>
          </a:prstGeom>
        </p:spPr>
      </p:pic>
      <p:sp>
        <p:nvSpPr>
          <p:cNvPr id="30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7117142" y="1287278"/>
            <a:ext cx="1981200" cy="18830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New Front-Ends: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Catching up delay caused by mechanical issues (extraction electrode)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FE10 (HRS) assembly finalized. Ready for installation Jan 2020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FE11 ready for installation June 2020</a:t>
            </a: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096000" y="1981200"/>
            <a:ext cx="1021516" cy="17350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7010400" y="3539621"/>
            <a:ext cx="73049" cy="4594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Picture 3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24130" y="4582865"/>
            <a:ext cx="1406925" cy="224905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7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4415486" y="5875371"/>
            <a:ext cx="1828800" cy="95968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New fast Tape-Station: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Installed in the CAO beamline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rgbClr val="0055A0"/>
                </a:solidFill>
              </a:rPr>
              <a:t>O</a:t>
            </a:r>
            <a:r>
              <a:rPr lang="en-US" sz="1200" dirty="0" smtClean="0">
                <a:solidFill>
                  <a:srgbClr val="0055A0"/>
                </a:solidFill>
              </a:rPr>
              <a:t>perational at start-up in 2020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4531055" y="4583819"/>
            <a:ext cx="1561804" cy="33611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531055" y="5029201"/>
            <a:ext cx="1561804" cy="8461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6856367" y="4373527"/>
            <a:ext cx="2164142" cy="243700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HT modulators: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High Precision 60kV DC HV power supplies installed on HT 1 &amp; 2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Target Modulators, HT fast recovery systems, installed on HT1 &amp; 2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FESA3 compliant control system deployed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On site test load and HT calibration tools installed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Ready for commissioning at start-up in 2020</a:t>
            </a:r>
          </a:p>
        </p:txBody>
      </p:sp>
      <p:sp>
        <p:nvSpPr>
          <p:cNvPr id="55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111952" y="1393637"/>
            <a:ext cx="4824061" cy="117512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C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Status:</a:t>
            </a:r>
          </a:p>
          <a:p>
            <a:r>
              <a:rPr lang="en-US" sz="1400" dirty="0" smtClean="0"/>
              <a:t>Delay on the production of the new Front-End:  a lot of time has been recovered</a:t>
            </a:r>
          </a:p>
          <a:p>
            <a:r>
              <a:rPr lang="en-US" sz="1400" dirty="0" smtClean="0"/>
              <a:t>FE10 and FE11 installation in resp. January and June 2020 followed by commissioning</a:t>
            </a:r>
          </a:p>
        </p:txBody>
      </p:sp>
      <p:sp>
        <p:nvSpPr>
          <p:cNvPr id="57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695182" y="5186349"/>
            <a:ext cx="1828800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REX / HIE ISOLDE: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See next slide</a:t>
            </a:r>
          </a:p>
        </p:txBody>
      </p:sp>
      <p:sp>
        <p:nvSpPr>
          <p:cNvPr id="58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3484684" y="3007740"/>
            <a:ext cx="2162665" cy="114434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GLM &amp; GHM area: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Refurbishment to </a:t>
            </a:r>
            <a:r>
              <a:rPr lang="en-GB" sz="1200" dirty="0" smtClean="0"/>
              <a:t>comply </a:t>
            </a:r>
            <a:r>
              <a:rPr lang="en-GB" sz="1200" dirty="0"/>
              <a:t>to modern legislation for the manipulation of open </a:t>
            </a:r>
            <a:r>
              <a:rPr lang="en-GB" sz="1200" dirty="0" smtClean="0"/>
              <a:t>sources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Ready for start-up in 2020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647349" y="3029837"/>
            <a:ext cx="990098" cy="189009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630001" y="4151664"/>
            <a:ext cx="780856" cy="8394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52412" y="6504690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Siesling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0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33123" y="173880"/>
            <a:ext cx="5958648" cy="6248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u="sng" dirty="0" smtClean="0"/>
              <a:t>Readiness REX &amp; HIE ISOLDE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-2584" y="998134"/>
            <a:ext cx="9144000" cy="4721868"/>
            <a:chOff x="-2584" y="1242327"/>
            <a:chExt cx="9144000" cy="4721868"/>
          </a:xfrm>
        </p:grpSpPr>
        <p:grpSp>
          <p:nvGrpSpPr>
            <p:cNvPr id="5" name="Group 4"/>
            <p:cNvGrpSpPr/>
            <p:nvPr/>
          </p:nvGrpSpPr>
          <p:grpSpPr>
            <a:xfrm>
              <a:off x="-2584" y="1242327"/>
              <a:ext cx="9144000" cy="4721868"/>
              <a:chOff x="-2584" y="1242327"/>
              <a:chExt cx="9144000" cy="472186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584" y="1242327"/>
                <a:ext cx="9144000" cy="4721868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68827" y="4783922"/>
                <a:ext cx="55496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SEC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033820" y="4547439"/>
                <a:ext cx="4748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ISS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20747043">
                <a:off x="4371184" y="3296711"/>
                <a:ext cx="16115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HIE SC </a:t>
                </a:r>
                <a:r>
                  <a:rPr lang="en-US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LINAC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0769898">
                <a:off x="5851962" y="2034879"/>
                <a:ext cx="14430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REX NC </a:t>
                </a:r>
                <a:r>
                  <a:rPr lang="en-US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LINAC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20636504">
                <a:off x="6767951" y="1362834"/>
                <a:ext cx="17073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</a:rPr>
                  <a:t>REX </a:t>
                </a:r>
                <a:r>
                  <a:rPr lang="en-US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TRAP &amp; EBIS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931897" y="5121435"/>
              <a:ext cx="7922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solidFill>
                    <a:schemeClr val="bg2">
                      <a:lumMod val="10000"/>
                    </a:schemeClr>
                  </a:solidFill>
                </a:rPr>
                <a:t>Miniball</a:t>
              </a:r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6160" y="173880"/>
            <a:ext cx="1715198" cy="5235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0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5981886" y="4036834"/>
            <a:ext cx="2082120" cy="262167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REX NC LINAC: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REX RF consolidation and maintenance done. First RF tests carried out. Ready for 2020 re-commissioning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Production additional 3 Diagnostic Boxes going as planned. Installation early 2020 followed by commissioning and test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REX vacuum maintenance ongoing. To be ready for 2020 re-commissioning</a:t>
            </a:r>
          </a:p>
        </p:txBody>
      </p:sp>
      <p:sp>
        <p:nvSpPr>
          <p:cNvPr id="21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3784774" y="3664028"/>
            <a:ext cx="2082120" cy="299100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HIE SC LINAC: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HIE ISOLDE </a:t>
            </a:r>
            <a:r>
              <a:rPr lang="en-US" sz="1200" dirty="0" err="1" smtClean="0">
                <a:solidFill>
                  <a:srgbClr val="0055A0"/>
                </a:solidFill>
              </a:rPr>
              <a:t>Cryo</a:t>
            </a:r>
            <a:r>
              <a:rPr lang="en-US" sz="1200" dirty="0" smtClean="0">
                <a:solidFill>
                  <a:srgbClr val="0055A0"/>
                </a:solidFill>
              </a:rPr>
              <a:t> plant preventive and corrective maintenance being carried out through 2019. Ready for </a:t>
            </a:r>
            <a:r>
              <a:rPr lang="en-US" sz="1200" dirty="0" err="1" smtClean="0">
                <a:solidFill>
                  <a:srgbClr val="0055A0"/>
                </a:solidFill>
              </a:rPr>
              <a:t>cooldown</a:t>
            </a:r>
            <a:r>
              <a:rPr lang="en-US" sz="1200" dirty="0" smtClean="0">
                <a:solidFill>
                  <a:srgbClr val="0055A0"/>
                </a:solidFill>
              </a:rPr>
              <a:t> and re-commissioning 2020</a:t>
            </a:r>
          </a:p>
          <a:p>
            <a:pPr marL="171450" indent="-171450">
              <a:buFontTx/>
              <a:buChar char="-"/>
            </a:pPr>
            <a:r>
              <a:rPr lang="en-US" sz="1200" dirty="0" err="1" smtClean="0">
                <a:solidFill>
                  <a:srgbClr val="0055A0"/>
                </a:solidFill>
              </a:rPr>
              <a:t>Cryo</a:t>
            </a:r>
            <a:r>
              <a:rPr lang="en-US" sz="1200" dirty="0" smtClean="0">
                <a:solidFill>
                  <a:srgbClr val="0055A0"/>
                </a:solidFill>
              </a:rPr>
              <a:t> Module 4 repair carried out. Tests ongoing in SM18. Transport to ISOLDE January 2020. 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Re-commissioning CM1-4 with stable beam from EBIS foreseen as of May 2020 as per ISOLDE planning</a:t>
            </a:r>
          </a:p>
        </p:txBody>
      </p:sp>
      <p:sp>
        <p:nvSpPr>
          <p:cNvPr id="22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1423709" y="4772024"/>
            <a:ext cx="2082120" cy="1883011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Cooling &amp; Ventilation:</a:t>
            </a:r>
          </a:p>
          <a:p>
            <a:pPr marL="171450" indent="-171450">
              <a:buFontTx/>
              <a:buChar char="-"/>
            </a:pPr>
            <a:r>
              <a:rPr lang="en-US" sz="1200" dirty="0" smtClean="0"/>
              <a:t>HIE </a:t>
            </a:r>
            <a:r>
              <a:rPr lang="en-US" sz="1200" dirty="0"/>
              <a:t>ISOLDE CV </a:t>
            </a:r>
            <a:r>
              <a:rPr lang="en-US" sz="1200" dirty="0" smtClean="0"/>
              <a:t>building 199 modification finished. Beneficial for both the 199 </a:t>
            </a:r>
            <a:r>
              <a:rPr lang="en-US" sz="1200" dirty="0" err="1" smtClean="0"/>
              <a:t>cryo</a:t>
            </a:r>
            <a:r>
              <a:rPr lang="en-US" sz="1200" dirty="0" smtClean="0"/>
              <a:t> plant as well as the 508 </a:t>
            </a:r>
            <a:r>
              <a:rPr lang="en-US" sz="1200" dirty="0"/>
              <a:t>CV/</a:t>
            </a:r>
            <a:r>
              <a:rPr lang="en-US" sz="1200" dirty="0" err="1"/>
              <a:t>airco</a:t>
            </a:r>
            <a:r>
              <a:rPr lang="en-US" sz="1200" dirty="0"/>
              <a:t> system (user labs). </a:t>
            </a:r>
            <a:endParaRPr lang="en-US" sz="1200" dirty="0" smtClean="0"/>
          </a:p>
          <a:p>
            <a:pPr marL="171450" indent="-171450">
              <a:buFontTx/>
              <a:buChar char="-"/>
            </a:pPr>
            <a:r>
              <a:rPr lang="en-US" sz="1200" dirty="0" smtClean="0"/>
              <a:t>508 </a:t>
            </a:r>
            <a:r>
              <a:rPr lang="en-US" sz="1200" dirty="0"/>
              <a:t>CV/</a:t>
            </a:r>
            <a:r>
              <a:rPr lang="en-US" sz="1200" dirty="0" err="1"/>
              <a:t>airco</a:t>
            </a:r>
            <a:r>
              <a:rPr lang="en-US" sz="1200" dirty="0"/>
              <a:t> </a:t>
            </a:r>
            <a:r>
              <a:rPr lang="en-US" sz="1200" dirty="0" smtClean="0"/>
              <a:t>upgrade </a:t>
            </a:r>
            <a:r>
              <a:rPr lang="en-US" sz="1200" dirty="0"/>
              <a:t>finished and labs </a:t>
            </a:r>
            <a:r>
              <a:rPr lang="en-US" sz="1200" dirty="0" smtClean="0"/>
              <a:t>are up </a:t>
            </a:r>
            <a:r>
              <a:rPr lang="en-US" sz="1200" dirty="0"/>
              <a:t>to user specs</a:t>
            </a:r>
            <a:r>
              <a:rPr lang="en-US" sz="1200" dirty="0" smtClean="0"/>
              <a:t>.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784774" y="3048000"/>
            <a:ext cx="256515" cy="6160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5746694" y="2728996"/>
            <a:ext cx="120200" cy="935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981886" y="2530582"/>
            <a:ext cx="190314" cy="149840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7337248" y="2183529"/>
            <a:ext cx="726758" cy="1845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7149006" y="2599887"/>
            <a:ext cx="1981200" cy="1329013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055A0"/>
                </a:solidFill>
              </a:rPr>
              <a:t>REX TRAP &amp; EBIS: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TRAP maintenance and electrodes repair done. To be tested 2020</a:t>
            </a:r>
          </a:p>
          <a:p>
            <a:pPr marL="171450" indent="-171450">
              <a:buFontTx/>
              <a:buChar char="-"/>
            </a:pPr>
            <a:r>
              <a:rPr lang="en-US" sz="1200" dirty="0" smtClean="0">
                <a:solidFill>
                  <a:srgbClr val="0055A0"/>
                </a:solidFill>
              </a:rPr>
              <a:t>EBIS new electron gun under development. To be ready for tests 2020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155774" y="1915764"/>
            <a:ext cx="908232" cy="70169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967779" y="1933174"/>
            <a:ext cx="162427" cy="6667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35">
            <a:extLst>
              <a:ext uri="{FF2B5EF4-FFF2-40B4-BE49-F238E27FC236}">
                <a16:creationId xmlns:a16="http://schemas.microsoft.com/office/drawing/2014/main" id="{9FAA0AD2-5551-8F4F-B766-334B5F9A2FE5}"/>
              </a:ext>
            </a:extLst>
          </p:cNvPr>
          <p:cNvSpPr txBox="1"/>
          <p:nvPr/>
        </p:nvSpPr>
        <p:spPr>
          <a:xfrm>
            <a:off x="52739" y="1062749"/>
            <a:ext cx="4824061" cy="117512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C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Status:</a:t>
            </a:r>
          </a:p>
          <a:p>
            <a:r>
              <a:rPr lang="en-US" sz="1400" dirty="0" smtClean="0"/>
              <a:t>All REX / HIE ISOLDE LS2 tasks are on track</a:t>
            </a:r>
          </a:p>
          <a:p>
            <a:r>
              <a:rPr lang="en-US" sz="1400" dirty="0" smtClean="0"/>
              <a:t>Aiming for early start-up as planned (ISOLDE planning </a:t>
            </a:r>
            <a:r>
              <a:rPr lang="en-US" sz="1400" dirty="0" err="1" smtClean="0"/>
              <a:t>dec</a:t>
            </a:r>
            <a:r>
              <a:rPr lang="en-US" sz="1400" dirty="0" smtClean="0"/>
              <a:t> 2018) for a REX / HIE ISOLDE re-commissioning, test &amp; development run in 2020 (Schedule approval pending).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9001" y="643307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E. Siesling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Target Development and Disposal</a:t>
            </a: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Medicis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Nanolab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Status of work in experimental hall</a:t>
            </a:r>
          </a:p>
          <a:p>
            <a:r>
              <a:rPr lang="en-GB" dirty="0" smtClean="0"/>
              <a:t>Frontends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HIE and FE Commissioning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915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FE10 and FE 11 Production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98766" y="1236439"/>
            <a:ext cx="3981348" cy="468539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/>
              <a:t>Status of Front End 10:</a:t>
            </a:r>
          </a:p>
          <a:p>
            <a:pPr lvl="1"/>
            <a:r>
              <a:rPr lang="en-US" dirty="0" smtClean="0"/>
              <a:t>FE10 </a:t>
            </a:r>
            <a:r>
              <a:rPr lang="en-US" dirty="0"/>
              <a:t>has been moved to the offline 2 for </a:t>
            </a:r>
            <a:r>
              <a:rPr lang="en-US" dirty="0" smtClean="0"/>
              <a:t>testing.</a:t>
            </a:r>
          </a:p>
          <a:p>
            <a:pPr lvl="1"/>
            <a:r>
              <a:rPr lang="en-GB" dirty="0" err="1" smtClean="0"/>
              <a:t>Fudicialization</a:t>
            </a:r>
            <a:r>
              <a:rPr lang="en-GB" dirty="0" smtClean="0"/>
              <a:t> and alignment done</a:t>
            </a:r>
            <a:endParaRPr lang="en-US" dirty="0" smtClean="0"/>
          </a:p>
          <a:p>
            <a:pPr lvl="1"/>
            <a:r>
              <a:rPr lang="en-US" dirty="0" smtClean="0"/>
              <a:t>Objective is to have FE10 transported to the target area in January 2020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Status of Front End 11:</a:t>
            </a:r>
          </a:p>
          <a:p>
            <a:pPr lvl="1"/>
            <a:r>
              <a:rPr lang="en-US" dirty="0"/>
              <a:t>All pieces are ready </a:t>
            </a:r>
            <a:r>
              <a:rPr lang="en-US" dirty="0" smtClean="0"/>
              <a:t>and assembling activities have started. </a:t>
            </a:r>
          </a:p>
          <a:p>
            <a:pPr lvl="1"/>
            <a:r>
              <a:rPr lang="en-US" dirty="0" smtClean="0"/>
              <a:t>Based on experience and duplicity of pieces, assembly should be faster</a:t>
            </a:r>
          </a:p>
          <a:p>
            <a:pPr lvl="1"/>
            <a:r>
              <a:rPr lang="en-GB" dirty="0" smtClean="0"/>
              <a:t>Transfer to ISOLDE in Spring of 2020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146" y="3818875"/>
            <a:ext cx="4409600" cy="2480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146" y="1236438"/>
            <a:ext cx="4409600" cy="2480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41146" y="334750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FE10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1145" y="582790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FE11</a:t>
            </a:r>
            <a:endParaRPr lang="fr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769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Target Development and Disposal</a:t>
            </a: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Medicis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Nanolab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Status of work in experimental hall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Frontends</a:t>
            </a:r>
          </a:p>
          <a:p>
            <a:r>
              <a:rPr lang="en-GB" dirty="0" smtClean="0"/>
              <a:t>HIE and FE Commissioning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9664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 Up 2020?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The decision to start the ISOLDE facility as early as summer 2020 in preparation for the physic’s run in 2021 is still under discussion.</a:t>
            </a:r>
          </a:p>
          <a:p>
            <a:r>
              <a:rPr lang="en-GB" dirty="0" smtClean="0"/>
              <a:t>A justification/planning will be presented to the IEFC on the 22</a:t>
            </a:r>
            <a:r>
              <a:rPr lang="en-GB" baseline="30000" dirty="0" smtClean="0"/>
              <a:t>nd</a:t>
            </a:r>
            <a:r>
              <a:rPr lang="en-GB" dirty="0" smtClean="0"/>
              <a:t> November for information prior to the Research Board in December 2019.</a:t>
            </a:r>
          </a:p>
          <a:p>
            <a:r>
              <a:rPr lang="en-GB" dirty="0" smtClean="0"/>
              <a:t>Constraints for FE’s</a:t>
            </a:r>
          </a:p>
          <a:p>
            <a:pPr lvl="1"/>
            <a:r>
              <a:rPr lang="en-GB" dirty="0" smtClean="0"/>
              <a:t>Finishing and testing</a:t>
            </a:r>
          </a:p>
          <a:p>
            <a:pPr lvl="1"/>
            <a:r>
              <a:rPr lang="en-GB" dirty="0" smtClean="0"/>
              <a:t>Access due to </a:t>
            </a:r>
            <a:r>
              <a:rPr lang="en-GB" dirty="0" err="1" smtClean="0"/>
              <a:t>nano</a:t>
            </a:r>
            <a:r>
              <a:rPr lang="en-GB" dirty="0" smtClean="0"/>
              <a:t> lab construction</a:t>
            </a:r>
          </a:p>
          <a:p>
            <a:r>
              <a:rPr lang="en-GB" dirty="0" smtClean="0"/>
              <a:t>Constraints for HIE-ISOLDE</a:t>
            </a:r>
          </a:p>
          <a:p>
            <a:pPr lvl="1"/>
            <a:r>
              <a:rPr lang="en-GB" dirty="0" smtClean="0"/>
              <a:t>Operation costs – estimated at 130kCHF</a:t>
            </a:r>
          </a:p>
          <a:p>
            <a:pPr lvl="1"/>
            <a:r>
              <a:rPr lang="en-GB" dirty="0" smtClean="0"/>
              <a:t>Both installations and the facility have an intense commissioning program…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4513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6564086" cy="715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Phases for hardware testing of FEs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84210839"/>
              </p:ext>
            </p:extLst>
          </p:nvPr>
        </p:nvGraphicFramePr>
        <p:xfrm>
          <a:off x="457200" y="1260475"/>
          <a:ext cx="8226426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>
                  <a:extLst>
                    <a:ext uri="{9D8B030D-6E8A-4147-A177-3AD203B41FA5}">
                      <a16:colId xmlns:a16="http://schemas.microsoft.com/office/drawing/2014/main" val="530037622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1096313368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2292284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~Time (days)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206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Connection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EN-STI-RBS EN-HE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282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Alignment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EN-SMM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543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Movement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RBS/SMM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7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Robot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EN-HE/SMM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135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Vacuum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TE-VSC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425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Water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EN-CV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5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Low tension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RBS/</a:t>
                      </a:r>
                      <a:r>
                        <a:rPr lang="en-GB" baseline="0" dirty="0" smtClean="0"/>
                        <a:t> TE-EPC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337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Target connections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RBS BE-OP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94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HT transfer tube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RBS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631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Controls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 BE-CO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336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Interlocks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899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High tension (1/2)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TE-ABT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2803215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997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Target Development and Disposal</a:t>
            </a:r>
          </a:p>
          <a:p>
            <a:r>
              <a:rPr lang="en-GB" dirty="0" err="1" smtClean="0"/>
              <a:t>Medicis</a:t>
            </a:r>
            <a:endParaRPr lang="en-GB" dirty="0" smtClean="0"/>
          </a:p>
          <a:p>
            <a:r>
              <a:rPr lang="en-GB" dirty="0" err="1" smtClean="0"/>
              <a:t>Nanolab</a:t>
            </a:r>
            <a:endParaRPr lang="en-GB" dirty="0" smtClean="0"/>
          </a:p>
          <a:p>
            <a:r>
              <a:rPr lang="en-GB" dirty="0" smtClean="0"/>
              <a:t>Status of work in experimental hall</a:t>
            </a:r>
          </a:p>
          <a:p>
            <a:r>
              <a:rPr lang="en-GB" dirty="0" smtClean="0"/>
              <a:t>Frontends</a:t>
            </a:r>
          </a:p>
          <a:p>
            <a:r>
              <a:rPr lang="en-GB" dirty="0" smtClean="0"/>
              <a:t>HIE and FE Commissioning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0182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6375625" cy="71584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Commissioning of FE with stable beam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9627917"/>
              </p:ext>
            </p:extLst>
          </p:nvPr>
        </p:nvGraphicFramePr>
        <p:xfrm>
          <a:off x="457200" y="1260475"/>
          <a:ext cx="822642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>
                  <a:extLst>
                    <a:ext uri="{9D8B030D-6E8A-4147-A177-3AD203B41FA5}">
                      <a16:colId xmlns:a16="http://schemas.microsoft.com/office/drawing/2014/main" val="530037622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1096313368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2292284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~Time (days)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206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production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 EN-STI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282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transport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543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Scanners and FCs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 BE-BI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135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Electrostatic equipment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TE-EPC 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425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Fast tape station</a:t>
                      </a:r>
                      <a:endParaRPr lang="en-U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BE-OP/CO EN-STI/SMM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5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RFQ Cooler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EN-STI 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337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 to REX/HIE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BE-OP/ABP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943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 to experiments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 EP-SME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631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Laser tests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EN-LP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387336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52365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371725"/>
            <a:ext cx="9144000" cy="4476750"/>
          </a:xfrm>
          <a:prstGeom prst="rect">
            <a:avLst/>
          </a:prstGeom>
          <a:effectLst>
            <a:glow rad="12700">
              <a:schemeClr val="accent1">
                <a:alpha val="40000"/>
              </a:schemeClr>
            </a:glow>
          </a:effectLst>
        </p:spPr>
      </p:pic>
      <p:sp>
        <p:nvSpPr>
          <p:cNvPr id="23" name="TextBox 22"/>
          <p:cNvSpPr txBox="1"/>
          <p:nvPr/>
        </p:nvSpPr>
        <p:spPr>
          <a:xfrm>
            <a:off x="125988" y="0"/>
            <a:ext cx="72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/>
              <a:t>Beam Commissioning 2020:</a:t>
            </a:r>
            <a:endParaRPr lang="en-GB" sz="2000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6785114" y="4196172"/>
            <a:ext cx="173316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Three new diagnostic </a:t>
            </a:r>
            <a:r>
              <a:rPr lang="en-US" sz="1200" dirty="0" smtClean="0"/>
              <a:t>boxes and </a:t>
            </a:r>
            <a:r>
              <a:rPr lang="en-US" sz="1200" dirty="0" err="1" smtClean="0"/>
              <a:t>steerers</a:t>
            </a:r>
            <a:endParaRPr lang="en-GB" sz="1200" dirty="0"/>
          </a:p>
        </p:txBody>
      </p:sp>
      <p:sp>
        <p:nvSpPr>
          <p:cNvPr id="21" name="Rounded Rectangle 20"/>
          <p:cNvSpPr/>
          <p:nvPr/>
        </p:nvSpPr>
        <p:spPr>
          <a:xfrm>
            <a:off x="7011205" y="3177033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9" idx="0"/>
          </p:cNvCxnSpPr>
          <p:nvPr/>
        </p:nvCxnSpPr>
        <p:spPr>
          <a:xfrm flipH="1" flipV="1">
            <a:off x="6287292" y="3886200"/>
            <a:ext cx="1364402" cy="309972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ubtitle 2"/>
          <p:cNvSpPr txBox="1">
            <a:spLocks/>
          </p:cNvSpPr>
          <p:nvPr/>
        </p:nvSpPr>
        <p:spPr>
          <a:xfrm>
            <a:off x="6934200" y="6549361"/>
            <a:ext cx="22315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Rodriguez, BE-OP-ISO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18614" y="6383594"/>
            <a:ext cx="924385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 smtClean="0"/>
              <a:t>SEC / OTPC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1637252" y="6262604"/>
            <a:ext cx="413163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ISS</a:t>
            </a:r>
            <a:endParaRPr lang="en-GB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585009" y="5715000"/>
            <a:ext cx="577417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Miniball</a:t>
            </a:r>
            <a:endParaRPr lang="en-GB" sz="1100" dirty="0"/>
          </a:p>
        </p:txBody>
      </p:sp>
      <p:sp>
        <p:nvSpPr>
          <p:cNvPr id="19" name="Rounded Rectangle 18"/>
          <p:cNvSpPr/>
          <p:nvPr/>
        </p:nvSpPr>
        <p:spPr>
          <a:xfrm>
            <a:off x="7543800" y="3066501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6011088" y="3462829"/>
            <a:ext cx="238681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endCxn id="21" idx="2"/>
          </p:cNvCxnSpPr>
          <p:nvPr/>
        </p:nvCxnSpPr>
        <p:spPr>
          <a:xfrm flipH="1" flipV="1">
            <a:off x="7130546" y="3657686"/>
            <a:ext cx="544474" cy="53848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663140" y="3512466"/>
            <a:ext cx="0" cy="68370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8291720" y="2243103"/>
            <a:ext cx="395080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6096000" y="2432230"/>
            <a:ext cx="1447800" cy="28313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New </a:t>
            </a:r>
            <a:r>
              <a:rPr lang="en-US" sz="1200" smtClean="0"/>
              <a:t>electron gun</a:t>
            </a:r>
            <a:endParaRPr lang="en-GB" sz="1200" dirty="0"/>
          </a:p>
        </p:txBody>
      </p:sp>
      <p:cxnSp>
        <p:nvCxnSpPr>
          <p:cNvPr id="38" name="Straight Arrow Connector 37"/>
          <p:cNvCxnSpPr>
            <a:stCxn id="37" idx="3"/>
            <a:endCxn id="36" idx="1"/>
          </p:cNvCxnSpPr>
          <p:nvPr/>
        </p:nvCxnSpPr>
        <p:spPr>
          <a:xfrm flipV="1">
            <a:off x="7543800" y="2483430"/>
            <a:ext cx="747920" cy="903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902102" y="3535750"/>
            <a:ext cx="628127" cy="9600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tint val="30000"/>
                <a:shade val="95000"/>
                <a:satMod val="300000"/>
                <a:alpha val="33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4510970" y="4415374"/>
            <a:ext cx="365830" cy="19472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841222" y="4494366"/>
            <a:ext cx="797578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CM4 repaired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4837253" y="5646703"/>
            <a:ext cx="409075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Experimental stations: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Stable beams (wks. 37, 38, 45, 46)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Long-lived radioactive </a:t>
            </a:r>
            <a:r>
              <a:rPr lang="en-GB" sz="1400" dirty="0"/>
              <a:t>beams (wks. </a:t>
            </a:r>
            <a:r>
              <a:rPr lang="en-GB" sz="1400" dirty="0" smtClean="0"/>
              <a:t>47</a:t>
            </a:r>
            <a:r>
              <a:rPr lang="en-GB" sz="1400" dirty="0"/>
              <a:t>, </a:t>
            </a:r>
            <a:r>
              <a:rPr lang="en-GB" sz="1400" dirty="0" smtClean="0"/>
              <a:t>48)</a:t>
            </a:r>
          </a:p>
        </p:txBody>
      </p:sp>
      <p:sp>
        <p:nvSpPr>
          <p:cNvPr id="43" name="Rounded Rectangle 42"/>
          <p:cNvSpPr/>
          <p:nvPr/>
        </p:nvSpPr>
        <p:spPr>
          <a:xfrm rot="17916934">
            <a:off x="1404982" y="4782827"/>
            <a:ext cx="327222" cy="448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 rot="17916934">
            <a:off x="220186" y="5068363"/>
            <a:ext cx="327222" cy="44855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endCxn id="44" idx="3"/>
          </p:cNvCxnSpPr>
          <p:nvPr/>
        </p:nvCxnSpPr>
        <p:spPr>
          <a:xfrm flipH="1">
            <a:off x="462155" y="4559286"/>
            <a:ext cx="196881" cy="589726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43" idx="0"/>
          </p:cNvCxnSpPr>
          <p:nvPr/>
        </p:nvCxnSpPr>
        <p:spPr>
          <a:xfrm>
            <a:off x="643467" y="4559286"/>
            <a:ext cx="728246" cy="34040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18614" y="4088096"/>
            <a:ext cx="130538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Additional silicon </a:t>
            </a:r>
            <a:r>
              <a:rPr lang="en-US" sz="1200" dirty="0" smtClean="0"/>
              <a:t>detectors</a:t>
            </a:r>
            <a:endParaRPr lang="en-GB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0" y="1770727"/>
            <a:ext cx="5144656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/>
              <a:t>New software or </a:t>
            </a:r>
            <a:r>
              <a:rPr lang="en-GB" sz="1400" u="sng" dirty="0" smtClean="0"/>
              <a:t>major </a:t>
            </a:r>
            <a:r>
              <a:rPr lang="en-GB" sz="1400" u="sng" dirty="0"/>
              <a:t>upgrades</a:t>
            </a:r>
            <a:r>
              <a:rPr lang="en-GB" sz="1400" u="sng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Beam instrumentation applications suite (wks. 28-30, 34)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slow extraction application (wk. 30)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Fast Beam Investigation tool </a:t>
            </a:r>
            <a:r>
              <a:rPr lang="en-GB" sz="1400" dirty="0"/>
              <a:t>(wks. </a:t>
            </a:r>
            <a:r>
              <a:rPr lang="en-GB" sz="1400" dirty="0" smtClean="0"/>
              <a:t>31, 32)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Beam optimizer for injection into experiments (wks. 37, 38)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/ energy spread application (wk. 31)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Automatic SRF phasing (wk. 33)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457200"/>
            <a:ext cx="9141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New or heavily refurbished hardware: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</a:t>
            </a:r>
            <a:r>
              <a:rPr lang="en-GB" sz="1400" dirty="0" err="1" smtClean="0"/>
              <a:t>steerers</a:t>
            </a:r>
            <a:r>
              <a:rPr lang="en-GB" sz="1400" dirty="0" smtClean="0"/>
              <a:t> and diagnostic boxes: </a:t>
            </a:r>
            <a:r>
              <a:rPr lang="en-GB" sz="1400" dirty="0"/>
              <a:t>FCs, slits, attenuators, collimators and silicon detectors (wks. 28, 29, 30)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New electron gun in the REX-EBIS charge breeder</a:t>
            </a:r>
            <a:r>
              <a:rPr lang="en-GB" sz="1400" dirty="0"/>
              <a:t> </a:t>
            </a:r>
            <a:r>
              <a:rPr lang="en-GB" sz="1400" dirty="0" smtClean="0"/>
              <a:t>(contaminant characterization: wks. 29, 31)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REX RF amplifiers (wks. 30-32)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Phasing of refurbished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4 (CM4) (wk. 33)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Two additional silicon detectors (wk. 34)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545" y="163700"/>
            <a:ext cx="1715198" cy="52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1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371725"/>
            <a:ext cx="9144000" cy="4476750"/>
          </a:xfrm>
          <a:prstGeom prst="rect">
            <a:avLst/>
          </a:prstGeom>
          <a:effectLst>
            <a:glow rad="12700">
              <a:schemeClr val="accent1">
                <a:alpha val="40000"/>
              </a:schemeClr>
            </a:glow>
          </a:effectLst>
        </p:spPr>
      </p:pic>
      <p:sp>
        <p:nvSpPr>
          <p:cNvPr id="23" name="TextBox 22"/>
          <p:cNvSpPr txBox="1"/>
          <p:nvPr/>
        </p:nvSpPr>
        <p:spPr>
          <a:xfrm>
            <a:off x="125988" y="0"/>
            <a:ext cx="7265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/>
              <a:t>Machine Studies 2020:</a:t>
            </a:r>
            <a:endParaRPr lang="en-GB" sz="2000" u="sng" dirty="0"/>
          </a:p>
        </p:txBody>
      </p:sp>
      <p:sp>
        <p:nvSpPr>
          <p:cNvPr id="29" name="TextBox 28"/>
          <p:cNvSpPr txBox="1"/>
          <p:nvPr/>
        </p:nvSpPr>
        <p:spPr>
          <a:xfrm>
            <a:off x="7517199" y="4104704"/>
            <a:ext cx="136828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New REX separator optics</a:t>
            </a:r>
            <a:endParaRPr lang="en-GB" sz="1200" dirty="0"/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6934200" y="6549361"/>
            <a:ext cx="22315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J.A. Rodriguez, BE-OP-ISO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218614" y="6383594"/>
            <a:ext cx="924385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dirty="0" smtClean="0"/>
              <a:t>SEC / OTPC</a:t>
            </a:r>
            <a:endParaRPr lang="en-GB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1637252" y="6262604"/>
            <a:ext cx="413163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ISS</a:t>
            </a:r>
            <a:endParaRPr lang="en-GB" sz="1100" dirty="0"/>
          </a:p>
        </p:txBody>
      </p:sp>
      <p:sp>
        <p:nvSpPr>
          <p:cNvPr id="26" name="TextBox 25"/>
          <p:cNvSpPr txBox="1"/>
          <p:nvPr/>
        </p:nvSpPr>
        <p:spPr>
          <a:xfrm>
            <a:off x="3585009" y="5715000"/>
            <a:ext cx="577417" cy="2419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100" smtClean="0"/>
              <a:t>Miniball</a:t>
            </a:r>
            <a:endParaRPr lang="en-GB" sz="1100" dirty="0"/>
          </a:p>
        </p:txBody>
      </p:sp>
      <p:sp>
        <p:nvSpPr>
          <p:cNvPr id="19" name="Rounded Rectangle 18"/>
          <p:cNvSpPr/>
          <p:nvPr/>
        </p:nvSpPr>
        <p:spPr>
          <a:xfrm>
            <a:off x="7543800" y="2573799"/>
            <a:ext cx="717184" cy="97335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 rot="20760217">
            <a:off x="5889225" y="3302320"/>
            <a:ext cx="1556940" cy="57909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7902392" y="3547154"/>
            <a:ext cx="249852" cy="548025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8291720" y="2243103"/>
            <a:ext cx="395080" cy="4806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969153" y="2565472"/>
            <a:ext cx="1447800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Stability REX RF for low A/q beams</a:t>
            </a:r>
            <a:endParaRPr lang="en-GB" sz="1200" dirty="0"/>
          </a:p>
        </p:txBody>
      </p:sp>
      <p:cxnSp>
        <p:nvCxnSpPr>
          <p:cNvPr id="38" name="Straight Arrow Connector 37"/>
          <p:cNvCxnSpPr>
            <a:stCxn id="37" idx="2"/>
            <a:endCxn id="30" idx="0"/>
          </p:cNvCxnSpPr>
          <p:nvPr/>
        </p:nvCxnSpPr>
        <p:spPr>
          <a:xfrm flipH="1">
            <a:off x="6597665" y="3027137"/>
            <a:ext cx="95388" cy="28377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2" idx="2"/>
          </p:cNvCxnSpPr>
          <p:nvPr/>
        </p:nvCxnSpPr>
        <p:spPr>
          <a:xfrm flipH="1">
            <a:off x="533400" y="4539031"/>
            <a:ext cx="712376" cy="141794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3983" y="3892700"/>
            <a:ext cx="2143586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Bunch length stretching</a:t>
            </a:r>
          </a:p>
          <a:p>
            <a:r>
              <a:rPr lang="en-US" sz="1200" dirty="0" smtClean="0"/>
              <a:t>Energy spread minimization</a:t>
            </a:r>
          </a:p>
          <a:p>
            <a:r>
              <a:rPr lang="en-US" sz="1200" dirty="0" smtClean="0"/>
              <a:t>Beam size minimization</a:t>
            </a:r>
            <a:endParaRPr lang="en-GB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4218163" y="5135660"/>
            <a:ext cx="48701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Preparation for potential future upgrades: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Alternative REX separator optics with beam waist before RFQ (wk. 28)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Development </a:t>
            </a:r>
            <a:r>
              <a:rPr lang="en-GB" sz="1400" dirty="0"/>
              <a:t>of train extraction from </a:t>
            </a:r>
            <a:r>
              <a:rPr lang="en-GB" sz="1400" dirty="0" smtClean="0"/>
              <a:t>the REX-EBIS charge breeder (wks. 28, 38)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Bunch length stretching at </a:t>
            </a:r>
            <a:r>
              <a:rPr lang="en-GB" sz="1400" dirty="0" smtClean="0"/>
              <a:t>secondary </a:t>
            </a:r>
            <a:r>
              <a:rPr lang="en-GB" sz="1400" dirty="0"/>
              <a:t>target (wk. 43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" y="1635651"/>
            <a:ext cx="5842306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Beam improvements requested by users of the facility: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Charge breeder slow extraction to 1.8 </a:t>
            </a:r>
            <a:r>
              <a:rPr lang="en-GB" sz="1400" dirty="0" err="1"/>
              <a:t>ms</a:t>
            </a:r>
            <a:r>
              <a:rPr lang="en-GB" sz="1400" dirty="0"/>
              <a:t> (wk. 30)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Feasibility study for low A/q beams. Stability of REX RF (wk. 36)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spread minimization at secondary </a:t>
            </a:r>
            <a:r>
              <a:rPr lang="en-GB" sz="1400" dirty="0"/>
              <a:t>target (wk. </a:t>
            </a:r>
            <a:r>
              <a:rPr lang="en-GB" sz="1400" dirty="0" smtClean="0"/>
              <a:t>44)</a:t>
            </a:r>
            <a:endParaRPr lang="en-GB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Slit-based emittance reduction with limited beam losses (wk. 44)  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291306" y="1664274"/>
            <a:ext cx="1853245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Slow extraction (1.8 </a:t>
            </a:r>
            <a:r>
              <a:rPr lang="en-US" sz="1200" dirty="0" err="1" smtClean="0"/>
              <a:t>ms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Train extraction</a:t>
            </a:r>
          </a:p>
        </p:txBody>
      </p:sp>
      <p:cxnSp>
        <p:nvCxnSpPr>
          <p:cNvPr id="47" name="Straight Arrow Connector 46"/>
          <p:cNvCxnSpPr>
            <a:stCxn id="46" idx="2"/>
            <a:endCxn id="36" idx="0"/>
          </p:cNvCxnSpPr>
          <p:nvPr/>
        </p:nvCxnSpPr>
        <p:spPr>
          <a:xfrm>
            <a:off x="8217929" y="2125939"/>
            <a:ext cx="271331" cy="11716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2157" y="498048"/>
            <a:ext cx="9020369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Machine development: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Energy and energy spread measurement in three HEBT lines (wk. 34)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Transverse and longitudinal phase space characterization and validation of optics models (wks. 35, 43)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Machine A/q scalability studies (wk. 41)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Development of beam-based energy gain measurement (wk. 42)</a:t>
            </a:r>
          </a:p>
        </p:txBody>
      </p:sp>
      <p:cxnSp>
        <p:nvCxnSpPr>
          <p:cNvPr id="60" name="Straight Arrow Connector 59"/>
          <p:cNvCxnSpPr>
            <a:stCxn id="52" idx="2"/>
          </p:cNvCxnSpPr>
          <p:nvPr/>
        </p:nvCxnSpPr>
        <p:spPr>
          <a:xfrm>
            <a:off x="1245776" y="4539031"/>
            <a:ext cx="921063" cy="1175969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52" idx="2"/>
          </p:cNvCxnSpPr>
          <p:nvPr/>
        </p:nvCxnSpPr>
        <p:spPr>
          <a:xfrm>
            <a:off x="1245776" y="4539031"/>
            <a:ext cx="1491721" cy="587984"/>
          </a:xfrm>
          <a:prstGeom prst="straightConnector1">
            <a:avLst/>
          </a:prstGeom>
          <a:ln w="12700">
            <a:solidFill>
              <a:srgbClr val="FF0000"/>
            </a:solidFill>
            <a:headEnd type="none" w="lg" len="lg"/>
            <a:tailEnd type="stealth" w="lg" len="lg"/>
          </a:ln>
          <a:effectLst>
            <a:glow rad="12700">
              <a:schemeClr val="accent1">
                <a:alpha val="4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602" y="185474"/>
            <a:ext cx="1715198" cy="52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HIE-ISOLDE commissioning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72296857"/>
              </p:ext>
            </p:extLst>
          </p:nvPr>
        </p:nvGraphicFramePr>
        <p:xfrm>
          <a:off x="457200" y="1260475"/>
          <a:ext cx="822642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>
                  <a:extLst>
                    <a:ext uri="{9D8B030D-6E8A-4147-A177-3AD203B41FA5}">
                      <a16:colId xmlns:a16="http://schemas.microsoft.com/office/drawing/2014/main" val="1565974914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11929567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378142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~Time (days)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939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 commissioning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TE-CRG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73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CM commissioning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TE-CRG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 (+20)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76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Survey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EN-SMM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2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commissioning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42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1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 development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558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73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690983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28" y="233493"/>
            <a:ext cx="1715198" cy="52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72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6511227" cy="71584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2021 start –</a:t>
            </a:r>
            <a:r>
              <a:rPr lang="en-GB" sz="2400" dirty="0"/>
              <a:t> </a:t>
            </a:r>
            <a:r>
              <a:rPr lang="en-GB" sz="2400" dirty="0" smtClean="0"/>
              <a:t>up if fully commissioned in 2020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9270424"/>
              </p:ext>
            </p:extLst>
          </p:nvPr>
        </p:nvGraphicFramePr>
        <p:xfrm>
          <a:off x="457200" y="1260475"/>
          <a:ext cx="822642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>
                  <a:extLst>
                    <a:ext uri="{9D8B030D-6E8A-4147-A177-3AD203B41FA5}">
                      <a16:colId xmlns:a16="http://schemas.microsoft.com/office/drawing/2014/main" val="1565974914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11929567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378142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~Time (days)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6939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 commissioning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TE-CRG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73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CM commissioning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TE-CRG</a:t>
                      </a:r>
                      <a:endParaRPr lang="en-US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 (+20)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76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Survey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EN-SMM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092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commissioning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818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Machine development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BE-OP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558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73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1690983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27" y="218131"/>
            <a:ext cx="1715198" cy="52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6584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 smtClean="0"/>
              <a:t>11/5/2019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dirty="0" smtClean="0"/>
              <a:t>86</a:t>
            </a:r>
            <a:r>
              <a:rPr lang="en-US" baseline="30000" dirty="0" smtClean="0"/>
              <a:t>th</a:t>
            </a:r>
            <a:r>
              <a:rPr lang="en-US" dirty="0" smtClean="0"/>
              <a:t> ISOLDE ISCC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6F2BCF-4AE3-431A-95E8-F1D6BC720FEC}" type="slidenum">
              <a:rPr lang="en-US" smtClean="0"/>
              <a:t>25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787" r="758"/>
          <a:stretch/>
        </p:blipFill>
        <p:spPr>
          <a:xfrm>
            <a:off x="55287" y="600074"/>
            <a:ext cx="9045851" cy="12790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1188" r="1387"/>
          <a:stretch/>
        </p:blipFill>
        <p:spPr>
          <a:xfrm>
            <a:off x="55287" y="2543174"/>
            <a:ext cx="9038707" cy="12086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4770" y="209680"/>
            <a:ext cx="85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LS2 Schedule V 2.3: No early start-up in 2020 (since Oct. 2019):</a:t>
            </a:r>
            <a:endParaRPr lang="en-GB" sz="1600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254770" y="2062171"/>
            <a:ext cx="85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As requested: Early start-up in 2020:</a:t>
            </a:r>
            <a:endParaRPr lang="en-GB" sz="16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254770" y="3882230"/>
            <a:ext cx="3835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No early start-up 2020: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Low E Physics start June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HIE-ISOLDE Physics start mid-Sept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06973" y="3851116"/>
            <a:ext cx="3835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Early start-up 2020: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Low E Physics start end April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HIE-ISOLDE Physics start mid-May 2021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54770" y="4867451"/>
            <a:ext cx="59830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Gain: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~ 4 months HIE ISOLDE Physics, ~1 month Low Energy Physics</a:t>
            </a:r>
            <a:endParaRPr lang="en-GB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Better performing machine, better understanding of the machine parameters resulting in higher quality beams and shorter set-up times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6243432" y="6099230"/>
            <a:ext cx="2622096" cy="3086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200" dirty="0" smtClean="0"/>
              <a:t>Courtesy of E. Siesling and </a:t>
            </a:r>
            <a:r>
              <a:rPr lang="en-GB" sz="1200" dirty="0" err="1" smtClean="0"/>
              <a:t>J.Vollaire</a:t>
            </a:r>
            <a:r>
              <a:rPr lang="en-GB" sz="1200" dirty="0" smtClean="0"/>
              <a:t> for BE-OP-ISO</a:t>
            </a:r>
            <a:endParaRPr lang="en-GB" sz="1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7525605" y="1091609"/>
            <a:ext cx="1399905" cy="1323004"/>
            <a:chOff x="7471405" y="1224539"/>
            <a:chExt cx="1399905" cy="1323004"/>
          </a:xfrm>
        </p:grpSpPr>
        <p:sp>
          <p:nvSpPr>
            <p:cNvPr id="24" name="TextBox 23"/>
            <p:cNvSpPr txBox="1"/>
            <p:nvPr/>
          </p:nvSpPr>
          <p:spPr>
            <a:xfrm>
              <a:off x="7471405" y="2270544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ISOLDE low energy </a:t>
              </a: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7509177" y="1224539"/>
              <a:ext cx="6319" cy="12590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8233398" y="1239581"/>
            <a:ext cx="1399905" cy="832758"/>
            <a:chOff x="8233398" y="1274014"/>
            <a:chExt cx="1399905" cy="832758"/>
          </a:xfrm>
        </p:grpSpPr>
        <p:sp>
          <p:nvSpPr>
            <p:cNvPr id="27" name="TextBox 26"/>
            <p:cNvSpPr txBox="1"/>
            <p:nvPr/>
          </p:nvSpPr>
          <p:spPr>
            <a:xfrm>
              <a:off x="8233398" y="1829773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HIE-ISOLDE</a:t>
              </a: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8282265" y="1274014"/>
              <a:ext cx="4042" cy="8225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142336" y="2977662"/>
            <a:ext cx="1399905" cy="1189637"/>
            <a:chOff x="7507157" y="1091020"/>
            <a:chExt cx="1399905" cy="1189637"/>
          </a:xfrm>
        </p:grpSpPr>
        <p:sp>
          <p:nvSpPr>
            <p:cNvPr id="33" name="TextBox 32"/>
            <p:cNvSpPr txBox="1"/>
            <p:nvPr/>
          </p:nvSpPr>
          <p:spPr>
            <a:xfrm>
              <a:off x="7507157" y="2003658"/>
              <a:ext cx="13999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ISOLDE low energy </a:t>
              </a:r>
            </a:p>
            <a:p>
              <a:r>
                <a:rPr lang="en-US" sz="600" b="1" dirty="0" smtClean="0">
                  <a:solidFill>
                    <a:schemeClr val="bg2">
                      <a:lumMod val="10000"/>
                    </a:schemeClr>
                  </a:solidFill>
                </a:rPr>
                <a:t>Physics start</a:t>
              </a:r>
              <a:endParaRPr lang="en-GB" sz="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7589526" y="1091020"/>
              <a:ext cx="3409" cy="912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 flipH="1">
            <a:off x="7375490" y="3094952"/>
            <a:ext cx="16747" cy="716068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75323" y="3662959"/>
            <a:ext cx="1399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 smtClean="0">
                <a:solidFill>
                  <a:schemeClr val="bg2">
                    <a:lumMod val="10000"/>
                  </a:schemeClr>
                </a:solidFill>
              </a:rPr>
              <a:t>HIE-ISOLDE</a:t>
            </a:r>
          </a:p>
          <a:p>
            <a:r>
              <a:rPr lang="en-US" sz="600" b="1" dirty="0" smtClean="0">
                <a:solidFill>
                  <a:schemeClr val="bg2">
                    <a:lumMod val="10000"/>
                  </a:schemeClr>
                </a:solidFill>
              </a:rPr>
              <a:t>Physics start</a:t>
            </a:r>
            <a:endParaRPr lang="en-GB" sz="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2" name="Picture 4" descr="image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34444">
            <a:off x="300525" y="2792226"/>
            <a:ext cx="8896064" cy="159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Planning Scenarios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RBS Section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732584"/>
              </p:ext>
            </p:extLst>
          </p:nvPr>
        </p:nvGraphicFramePr>
        <p:xfrm>
          <a:off x="819659" y="949333"/>
          <a:ext cx="7762252" cy="2518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Worksheet" r:id="rId3" imgW="6835228" imgH="2217456" progId="Excel.Sheet.12">
                  <p:embed/>
                </p:oleObj>
              </mc:Choice>
              <mc:Fallback>
                <p:oleObj name="Worksheet" r:id="rId3" imgW="6835228" imgH="2217456" progId="Excel.Sheet.12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9659" y="949333"/>
                        <a:ext cx="7762252" cy="25183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944554"/>
              </p:ext>
            </p:extLst>
          </p:nvPr>
        </p:nvGraphicFramePr>
        <p:xfrm>
          <a:off x="815869" y="3846706"/>
          <a:ext cx="7868185" cy="2130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Worksheet" r:id="rId5" imgW="6835228" imgH="1851768" progId="Excel.Sheet.12">
                  <p:embed/>
                </p:oleObj>
              </mc:Choice>
              <mc:Fallback>
                <p:oleObj name="Worksheet" r:id="rId5" imgW="6835228" imgH="1851768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5869" y="3846706"/>
                        <a:ext cx="7868185" cy="21305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286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Target Development and Disposal</a:t>
            </a: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Medicis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Nanolab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Status of work in experimental hall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Frontends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HIE and FE Commissioning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0432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0963" y="1024029"/>
            <a:ext cx="29161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 err="1"/>
              <a:t>Annual</a:t>
            </a:r>
            <a:r>
              <a:rPr lang="fr-CH" sz="1500" dirty="0"/>
              <a:t> production: 10-12 batch </a:t>
            </a:r>
          </a:p>
          <a:p>
            <a:r>
              <a:rPr lang="fr-CH" sz="1500" dirty="0"/>
              <a:t>Production rate: 1 batch / </a:t>
            </a:r>
            <a:r>
              <a:rPr lang="fr-CH" sz="1500" dirty="0" err="1"/>
              <a:t>week</a:t>
            </a:r>
            <a:endParaRPr lang="en-GB" sz="15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183097" y="1406132"/>
            <a:ext cx="4113485" cy="2930298"/>
            <a:chOff x="471485" y="1544213"/>
            <a:chExt cx="5484647" cy="3907064"/>
          </a:xfrm>
        </p:grpSpPr>
        <p:sp>
          <p:nvSpPr>
            <p:cNvPr id="3" name="TextBox 2"/>
            <p:cNvSpPr txBox="1"/>
            <p:nvPr/>
          </p:nvSpPr>
          <p:spPr>
            <a:xfrm>
              <a:off x="524154" y="1544213"/>
              <a:ext cx="184922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350" u="sng" dirty="0" err="1"/>
                <a:t>Current</a:t>
              </a:r>
              <a:r>
                <a:rPr lang="fr-CH" sz="1350" u="sng" dirty="0"/>
                <a:t> </a:t>
              </a:r>
              <a:r>
                <a:rPr lang="fr-CH" sz="1350" u="sng" dirty="0" err="1"/>
                <a:t>method</a:t>
              </a:r>
              <a:endParaRPr lang="fr-CH" sz="1350" u="sng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71485" y="2008577"/>
              <a:ext cx="5484647" cy="3442700"/>
              <a:chOff x="471485" y="2008577"/>
              <a:chExt cx="5484647" cy="3442700"/>
            </a:xfrm>
          </p:grpSpPr>
          <p:graphicFrame>
            <p:nvGraphicFramePr>
              <p:cNvPr id="4" name="Diagram 3"/>
              <p:cNvGraphicFramePr/>
              <p:nvPr>
                <p:extLst/>
              </p:nvPr>
            </p:nvGraphicFramePr>
            <p:xfrm>
              <a:off x="471485" y="4358641"/>
              <a:ext cx="5484647" cy="67055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TextBox 4"/>
              <p:cNvSpPr txBox="1"/>
              <p:nvPr/>
            </p:nvSpPr>
            <p:spPr>
              <a:xfrm>
                <a:off x="985036" y="5051168"/>
                <a:ext cx="120802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dirty="0"/>
                  <a:t>1.5 </a:t>
                </a:r>
                <a:r>
                  <a:rPr lang="fr-CH" sz="1350" dirty="0" err="1"/>
                  <a:t>hours</a:t>
                </a:r>
                <a:endParaRPr lang="en-GB" sz="135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90771" y="5051168"/>
                <a:ext cx="13362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b="1" dirty="0"/>
                  <a:t>120 </a:t>
                </a:r>
                <a:r>
                  <a:rPr lang="fr-CH" sz="1350" b="1" dirty="0" err="1"/>
                  <a:t>hours</a:t>
                </a:r>
                <a:endParaRPr lang="en-GB" sz="135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716066" y="5051168"/>
                <a:ext cx="120802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350" dirty="0"/>
                  <a:t>2.5 </a:t>
                </a:r>
                <a:r>
                  <a:rPr lang="fr-CH" sz="1350" dirty="0" err="1"/>
                  <a:t>hours</a:t>
                </a:r>
                <a:endParaRPr lang="en-GB" sz="1350" dirty="0"/>
              </a:p>
            </p:txBody>
          </p: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73521" y="2014601"/>
                <a:ext cx="1620001" cy="216000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9732" y="2014601"/>
                <a:ext cx="1620000" cy="216000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7311" y="2008577"/>
                <a:ext cx="1620000" cy="2160000"/>
              </a:xfrm>
              <a:prstGeom prst="rect">
                <a:avLst/>
              </a:prstGeom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4133797" y="1416280"/>
            <a:ext cx="2700000" cy="2160000"/>
            <a:chOff x="2573078" y="667752"/>
            <a:chExt cx="2880000" cy="22011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73078" y="667752"/>
              <a:ext cx="2880000" cy="220119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57676" y="1202960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2100°C</a:t>
              </a:r>
              <a:endParaRPr lang="en-GB" sz="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1123" y="1389269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1920°C</a:t>
              </a:r>
              <a:endParaRPr lang="en-GB" sz="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52294" y="1643868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1580°C</a:t>
              </a:r>
              <a:endParaRPr lang="en-GB" sz="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04996" y="1742471"/>
              <a:ext cx="473975" cy="188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1300°C</a:t>
              </a:r>
              <a:endParaRPr lang="en-GB" sz="6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44001" y="1390888"/>
            <a:ext cx="2674043" cy="2160000"/>
            <a:chOff x="-25372" y="2723261"/>
            <a:chExt cx="3106325" cy="21600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93022" y="3817550"/>
              <a:ext cx="18900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39448" y="3750373"/>
              <a:ext cx="74150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600" dirty="0"/>
                <a:t>2 x 10</a:t>
              </a:r>
              <a:r>
                <a:rPr lang="fr-CH" sz="600" baseline="30000" dirty="0"/>
                <a:t>-4</a:t>
              </a:r>
              <a:r>
                <a:rPr lang="fr-CH" sz="600" dirty="0"/>
                <a:t> mbar</a:t>
              </a:r>
              <a:endParaRPr lang="en-GB" sz="600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25372" y="2723261"/>
              <a:ext cx="2826108" cy="2160000"/>
            </a:xfrm>
            <a:prstGeom prst="rect">
              <a:avLst/>
            </a:prstGeom>
          </p:spPr>
        </p:pic>
      </p:grpSp>
      <p:sp>
        <p:nvSpPr>
          <p:cNvPr id="29" name="TextBox 28"/>
          <p:cNvSpPr txBox="1"/>
          <p:nvPr/>
        </p:nvSpPr>
        <p:spPr>
          <a:xfrm>
            <a:off x="3197561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b="1" dirty="0">
                <a:solidFill>
                  <a:schemeClr val="accent6"/>
                </a:solidFill>
              </a:rPr>
              <a:t>15 </a:t>
            </a:r>
            <a:r>
              <a:rPr lang="fr-CH" sz="1350" b="1" dirty="0" err="1">
                <a:solidFill>
                  <a:schemeClr val="accent6"/>
                </a:solidFill>
              </a:rPr>
              <a:t>hours</a:t>
            </a:r>
            <a:endParaRPr lang="en-GB" sz="1350" b="1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40016" y="3618948"/>
            <a:ext cx="49135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 err="1"/>
              <a:t>Heating</a:t>
            </a:r>
            <a:r>
              <a:rPr lang="fr-CH" sz="1350" dirty="0"/>
              <a:t> speed </a:t>
            </a:r>
            <a:r>
              <a:rPr lang="fr-CH" sz="1350" dirty="0" err="1"/>
              <a:t>is</a:t>
            </a:r>
            <a:r>
              <a:rPr lang="fr-CH" sz="1350" dirty="0"/>
              <a:t> </a:t>
            </a:r>
            <a:r>
              <a:rPr lang="fr-CH" sz="1350" dirty="0" err="1"/>
              <a:t>limited</a:t>
            </a:r>
            <a:r>
              <a:rPr lang="fr-CH" sz="1350" dirty="0"/>
              <a:t> by vacuum </a:t>
            </a:r>
            <a:r>
              <a:rPr lang="fr-CH" sz="1350" dirty="0" err="1"/>
              <a:t>level</a:t>
            </a:r>
            <a:r>
              <a:rPr lang="fr-CH" sz="1350" dirty="0"/>
              <a:t> (max. 2 x 10</a:t>
            </a:r>
            <a:r>
              <a:rPr lang="fr-CH" sz="1350" baseline="30000" dirty="0"/>
              <a:t>-4</a:t>
            </a:r>
            <a:r>
              <a:rPr lang="fr-CH" sz="1350" dirty="0"/>
              <a:t> mbar)</a:t>
            </a:r>
            <a:endParaRPr lang="en-GB" sz="1350" dirty="0"/>
          </a:p>
        </p:txBody>
      </p:sp>
      <p:sp>
        <p:nvSpPr>
          <p:cNvPr id="32" name="Rectangle 31"/>
          <p:cNvSpPr/>
          <p:nvPr/>
        </p:nvSpPr>
        <p:spPr>
          <a:xfrm>
            <a:off x="183096" y="975389"/>
            <a:ext cx="4128053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250" dirty="0"/>
              <a:t>Optimisation of UC</a:t>
            </a:r>
            <a:r>
              <a:rPr lang="fr-CH" sz="2250" baseline="-25000" dirty="0"/>
              <a:t>x</a:t>
            </a:r>
            <a:r>
              <a:rPr lang="fr-CH" sz="2250" dirty="0"/>
              <a:t> production</a:t>
            </a:r>
          </a:p>
        </p:txBody>
      </p:sp>
      <p:sp>
        <p:nvSpPr>
          <p:cNvPr id="33" name="Down Arrow 32"/>
          <p:cNvSpPr/>
          <p:nvPr/>
        </p:nvSpPr>
        <p:spPr>
          <a:xfrm>
            <a:off x="3420053" y="4383153"/>
            <a:ext cx="258458" cy="37597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TextBox 33"/>
          <p:cNvSpPr txBox="1"/>
          <p:nvPr/>
        </p:nvSpPr>
        <p:spPr>
          <a:xfrm>
            <a:off x="3623607" y="4383152"/>
            <a:ext cx="16914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50" dirty="0" err="1"/>
              <a:t>Increase</a:t>
            </a:r>
            <a:r>
              <a:rPr lang="fr-CH" sz="1050" dirty="0"/>
              <a:t> of pressure </a:t>
            </a:r>
            <a:r>
              <a:rPr lang="fr-CH" sz="1050" dirty="0" err="1"/>
              <a:t>limit</a:t>
            </a:r>
            <a:endParaRPr lang="fr-CH" sz="1050" dirty="0"/>
          </a:p>
          <a:p>
            <a:pPr algn="ctr"/>
            <a:r>
              <a:rPr lang="fr-CH" sz="1050" dirty="0"/>
              <a:t>→ 2 mbar</a:t>
            </a:r>
            <a:endParaRPr lang="en-GB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5708062" y="4431327"/>
            <a:ext cx="335412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350" dirty="0"/>
              <a:t>NEXT STEP:</a:t>
            </a:r>
          </a:p>
          <a:p>
            <a:r>
              <a:rPr lang="fr-CH" sz="1350" dirty="0"/>
              <a:t>Control and Validation of new </a:t>
            </a:r>
            <a:r>
              <a:rPr lang="fr-CH" sz="1350" dirty="0" err="1"/>
              <a:t>method</a:t>
            </a:r>
            <a:endParaRPr lang="fr-CH" sz="1350" dirty="0"/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fr-CH" sz="1350" dirty="0"/>
              <a:t>Microstructural </a:t>
            </a:r>
            <a:r>
              <a:rPr lang="fr-CH" sz="1350" dirty="0" err="1"/>
              <a:t>characterisation</a:t>
            </a:r>
            <a:r>
              <a:rPr lang="fr-CH" sz="1350" dirty="0"/>
              <a:t> of UC</a:t>
            </a:r>
            <a:r>
              <a:rPr lang="fr-CH" sz="1350" baseline="-25000" dirty="0"/>
              <a:t>x</a:t>
            </a:r>
          </a:p>
          <a:p>
            <a:pPr marL="214313" indent="-214313">
              <a:buFont typeface="Wingdings" panose="05000000000000000000" pitchFamily="2" charset="2"/>
              <a:buChar char="ü"/>
            </a:pPr>
            <a:r>
              <a:rPr lang="fr-CH" sz="1350" dirty="0"/>
              <a:t>Isotope release tests online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2599" y="4519233"/>
            <a:ext cx="11560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u="sng" dirty="0"/>
              <a:t>New </a:t>
            </a:r>
            <a:r>
              <a:rPr lang="fr-CH" sz="1350" u="sng" dirty="0" err="1"/>
              <a:t>method</a:t>
            </a:r>
            <a:endParaRPr lang="fr-CH" sz="1350" u="sng" dirty="0"/>
          </a:p>
        </p:txBody>
      </p:sp>
      <p:graphicFrame>
        <p:nvGraphicFramePr>
          <p:cNvPr id="40" name="Diagram 39"/>
          <p:cNvGraphicFramePr/>
          <p:nvPr>
            <p:extLst/>
          </p:nvPr>
        </p:nvGraphicFramePr>
        <p:xfrm>
          <a:off x="183097" y="4895087"/>
          <a:ext cx="4113485" cy="502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68260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1.5 </a:t>
            </a:r>
            <a:r>
              <a:rPr lang="fr-CH" sz="1350" dirty="0" err="1"/>
              <a:t>hours</a:t>
            </a:r>
            <a:endParaRPr lang="en-GB" sz="1350" dirty="0"/>
          </a:p>
        </p:txBody>
      </p:sp>
      <p:sp>
        <p:nvSpPr>
          <p:cNvPr id="42" name="TextBox 41"/>
          <p:cNvSpPr txBox="1"/>
          <p:nvPr/>
        </p:nvSpPr>
        <p:spPr>
          <a:xfrm>
            <a:off x="1866533" y="5420188"/>
            <a:ext cx="90601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2.5 </a:t>
            </a:r>
            <a:r>
              <a:rPr lang="fr-CH" sz="1350" dirty="0" err="1"/>
              <a:t>hours</a:t>
            </a:r>
            <a:endParaRPr lang="en-GB" sz="1350" dirty="0"/>
          </a:p>
        </p:txBody>
      </p:sp>
      <p:sp>
        <p:nvSpPr>
          <p:cNvPr id="43" name="TextBox 42"/>
          <p:cNvSpPr txBox="1"/>
          <p:nvPr/>
        </p:nvSpPr>
        <p:spPr>
          <a:xfrm>
            <a:off x="6481199" y="5558687"/>
            <a:ext cx="27655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/>
              <a:t>(N.-T. Vuong, M. Owen, S. Rothe)</a:t>
            </a:r>
            <a:endParaRPr lang="en-GB" sz="1350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97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097" y="975389"/>
            <a:ext cx="3176511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250" dirty="0"/>
              <a:t>LIST @ </a:t>
            </a:r>
            <a:r>
              <a:rPr lang="fr-CH" sz="2250" dirty="0" err="1"/>
              <a:t>Frontend</a:t>
            </a:r>
            <a:r>
              <a:rPr lang="fr-CH" sz="2250" dirty="0"/>
              <a:t> 10,11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2757097"/>
            <a:ext cx="368690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LIST delivers very pure beams at ISOLDE: More and more requests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LS2: More reliable rad. hard RF connector designed, integrated to FE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Square wave driven RFQ needs to be verified, respective hardware purchased and installed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21619" y="3207728"/>
            <a:ext cx="4182767" cy="2553773"/>
            <a:chOff x="6221224" y="2743804"/>
            <a:chExt cx="5840330" cy="3656368"/>
          </a:xfrm>
        </p:grpSpPr>
        <p:grpSp>
          <p:nvGrpSpPr>
            <p:cNvPr id="5" name="Group 4"/>
            <p:cNvGrpSpPr/>
            <p:nvPr/>
          </p:nvGrpSpPr>
          <p:grpSpPr>
            <a:xfrm>
              <a:off x="6221224" y="2743804"/>
              <a:ext cx="5840330" cy="3162181"/>
              <a:chOff x="6122165" y="3169102"/>
              <a:chExt cx="5005557" cy="2550678"/>
            </a:xfrm>
          </p:grpSpPr>
          <p:pic>
            <p:nvPicPr>
              <p:cNvPr id="7" name="Content Placeholder 5"/>
              <p:cNvPicPr>
                <a:picLocks noChangeAspect="1"/>
              </p:cNvPicPr>
              <p:nvPr/>
            </p:nvPicPr>
            <p:blipFill rotWithShape="1">
              <a:blip r:embed="rId2"/>
              <a:srcRect l="26663" t="14600" r="4787"/>
              <a:stretch/>
            </p:blipFill>
            <p:spPr>
              <a:xfrm>
                <a:off x="6122165" y="3169102"/>
                <a:ext cx="1712608" cy="2550678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3"/>
              <a:srcRect l="6565" t="3486"/>
              <a:stretch/>
            </p:blipFill>
            <p:spPr>
              <a:xfrm>
                <a:off x="8013709" y="3169102"/>
                <a:ext cx="1138110" cy="1224269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09395" y="3169102"/>
                <a:ext cx="1718327" cy="2550678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5"/>
              <a:srcRect t="9107" b="11660"/>
              <a:stretch/>
            </p:blipFill>
            <p:spPr>
              <a:xfrm>
                <a:off x="8013709" y="4668253"/>
                <a:ext cx="1133991" cy="1051527"/>
              </a:xfrm>
              <a:prstGeom prst="rect">
                <a:avLst/>
              </a:prstGeom>
              <a:ln w="15875">
                <a:solidFill>
                  <a:schemeClr val="tx2">
                    <a:lumMod val="50000"/>
                  </a:schemeClr>
                </a:solidFill>
              </a:ln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6221224" y="5970529"/>
              <a:ext cx="5155221" cy="4296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LIST RF connectors: frontend and target side </a:t>
              </a:r>
              <a:endParaRPr lang="en-GB" sz="1350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-99647" y="4763661"/>
            <a:ext cx="44087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350" u="sng" dirty="0"/>
              <a:t>Objectives for after LS2: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b="1" dirty="0"/>
              <a:t>both Frontends </a:t>
            </a:r>
            <a:r>
              <a:rPr lang="en-US" sz="1350" dirty="0"/>
              <a:t>will be compatible to LIST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2 RF lines </a:t>
            </a:r>
            <a:r>
              <a:rPr lang="en-US" sz="1350" b="1" dirty="0"/>
              <a:t>reduce complexity </a:t>
            </a:r>
            <a:r>
              <a:rPr lang="en-US" sz="1350" dirty="0"/>
              <a:t>of the target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b="1" dirty="0"/>
              <a:t>LIST</a:t>
            </a:r>
            <a:r>
              <a:rPr lang="en-US" sz="1350" dirty="0"/>
              <a:t> offered </a:t>
            </a:r>
            <a:r>
              <a:rPr lang="en-US" sz="1350" b="1" dirty="0"/>
              <a:t>as standard ion source </a:t>
            </a:r>
            <a:r>
              <a:rPr lang="en-US" sz="1350" dirty="0"/>
              <a:t>to users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66643" y="1067589"/>
            <a:ext cx="2850906" cy="1973693"/>
            <a:chOff x="2165138" y="1452306"/>
            <a:chExt cx="3215542" cy="2576456"/>
          </a:xfrm>
        </p:grpSpPr>
        <p:pic>
          <p:nvPicPr>
            <p:cNvPr id="13" name="Grafik 121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21380" y="1673826"/>
              <a:ext cx="2959300" cy="2354936"/>
            </a:xfrm>
            <a:prstGeom prst="rect">
              <a:avLst/>
            </a:prstGeom>
          </p:spPr>
        </p:pic>
        <p:sp>
          <p:nvSpPr>
            <p:cNvPr id="14" name="Rechteck 122"/>
            <p:cNvSpPr/>
            <p:nvPr/>
          </p:nvSpPr>
          <p:spPr>
            <a:xfrm rot="16200000">
              <a:off x="1127148" y="2490296"/>
              <a:ext cx="2388408" cy="3124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b-NO" sz="600" dirty="0"/>
                <a:t>S. Raeder </a:t>
              </a:r>
              <a:r>
                <a:rPr lang="nb-NO" sz="600" i="1" dirty="0"/>
                <a:t>et al</a:t>
              </a:r>
              <a:r>
                <a:rPr lang="nb-NO" sz="600" dirty="0"/>
                <a:t>., Rev. Of Sc. Instr. 85, 033309 (2014)</a:t>
              </a:r>
            </a:p>
          </p:txBody>
        </p:sp>
      </p:grpSp>
      <p:pic>
        <p:nvPicPr>
          <p:cNvPr id="16" name="Grafik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585" y="1542885"/>
            <a:ext cx="3069023" cy="1214213"/>
          </a:xfrm>
          <a:prstGeom prst="rect">
            <a:avLst/>
          </a:prstGeom>
        </p:spPr>
      </p:pic>
      <p:pic>
        <p:nvPicPr>
          <p:cNvPr id="21" name="Grafik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674" y="1024205"/>
            <a:ext cx="1041712" cy="2138443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7620001" y="1065889"/>
            <a:ext cx="1084385" cy="98854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7584831" y="1139616"/>
            <a:ext cx="1197397" cy="91481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14379" y="5666819"/>
            <a:ext cx="28296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J.Cruikshank</a:t>
            </a:r>
            <a:r>
              <a:rPr lang="en-US" sz="1350" dirty="0"/>
              <a:t>, </a:t>
            </a:r>
            <a:r>
              <a:rPr lang="en-US" sz="1350" dirty="0" err="1"/>
              <a:t>R.Heinke</a:t>
            </a:r>
            <a:r>
              <a:rPr lang="en-US" sz="1350" dirty="0"/>
              <a:t>, S.Rothe)</a:t>
            </a:r>
            <a:endParaRPr lang="en-GB" sz="135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6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413971"/>
            <a:ext cx="4572000" cy="46628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Requirement for development towards actinide nano materials. Equipment purchase ongoing.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Old </a:t>
            </a:r>
            <a:r>
              <a:rPr lang="en-US" sz="1350" b="1" dirty="0"/>
              <a:t>Glovebox to be refurbished </a:t>
            </a:r>
            <a:r>
              <a:rPr lang="en-US" sz="1350" dirty="0"/>
              <a:t>in Chemical lab Bat.26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New extraction system for hydraulic press: design phase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dirty="0"/>
              <a:t>Dry </a:t>
            </a:r>
            <a:r>
              <a:rPr lang="en-US" sz="1350" b="1" dirty="0"/>
              <a:t>tests and documentation </a:t>
            </a:r>
            <a:r>
              <a:rPr lang="en-US" sz="1350" dirty="0"/>
              <a:t>with HSE planned for Q4 2019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350" u="sng" dirty="0"/>
              <a:t>After LS2</a:t>
            </a:r>
            <a:r>
              <a:rPr lang="en-US" sz="1350" dirty="0"/>
              <a:t>: Ensure safe production of MWCNT and other non-actinide nano targets in-house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83096" y="975390"/>
            <a:ext cx="538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Restart of non-actinide nano materials</a:t>
            </a:r>
            <a:endParaRPr lang="fr-CH" sz="2250" dirty="0"/>
          </a:p>
        </p:txBody>
      </p:sp>
      <p:grpSp>
        <p:nvGrpSpPr>
          <p:cNvPr id="5" name="Group 4"/>
          <p:cNvGrpSpPr/>
          <p:nvPr/>
        </p:nvGrpSpPr>
        <p:grpSpPr>
          <a:xfrm>
            <a:off x="5910987" y="1039866"/>
            <a:ext cx="3059119" cy="3841413"/>
            <a:chOff x="10487812" y="-157127"/>
            <a:chExt cx="4078826" cy="512188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87812" y="-157127"/>
              <a:ext cx="3725619" cy="4721774"/>
            </a:xfrm>
            <a:prstGeom prst="rect">
              <a:avLst/>
            </a:prstGeom>
          </p:spPr>
        </p:pic>
        <p:sp>
          <p:nvSpPr>
            <p:cNvPr id="7" name="TextBox 2"/>
            <p:cNvSpPr txBox="1"/>
            <p:nvPr/>
          </p:nvSpPr>
          <p:spPr>
            <a:xfrm>
              <a:off x="11358067" y="4564648"/>
              <a:ext cx="320857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350" dirty="0" err="1"/>
                <a:t>Glovebox</a:t>
              </a:r>
              <a:r>
                <a:rPr lang="fr-CH" sz="1350" dirty="0"/>
                <a:t> </a:t>
              </a:r>
              <a:r>
                <a:rPr lang="fr-CH" sz="1350" dirty="0" err="1"/>
                <a:t>underpressure</a:t>
              </a:r>
              <a:r>
                <a:rPr lang="fr-CH" sz="1350" dirty="0"/>
                <a:t> test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6498215" y="5488577"/>
            <a:ext cx="271420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B.Crepieux</a:t>
            </a:r>
            <a:r>
              <a:rPr lang="en-US" sz="1350" dirty="0"/>
              <a:t>, </a:t>
            </a:r>
            <a:r>
              <a:rPr lang="en-US" sz="1350" dirty="0" err="1"/>
              <a:t>R.Martins</a:t>
            </a:r>
            <a:r>
              <a:rPr lang="en-US" sz="1350" dirty="0"/>
              <a:t>, S.Rothe)</a:t>
            </a:r>
            <a:endParaRPr lang="en-US" sz="13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12925"/>
          <a:stretch/>
        </p:blipFill>
        <p:spPr>
          <a:xfrm>
            <a:off x="2460070" y="2012314"/>
            <a:ext cx="1289129" cy="1862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337" y="2096185"/>
            <a:ext cx="1012527" cy="16945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896" y="1985900"/>
            <a:ext cx="1592211" cy="180487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3560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67" y="2925315"/>
            <a:ext cx="1464841" cy="13099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3698" y="2547509"/>
            <a:ext cx="1878782" cy="369332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1) Transfer line heating from the back</a:t>
            </a:r>
            <a:endParaRPr lang="en-GB" sz="900" dirty="0"/>
          </a:p>
        </p:txBody>
      </p:sp>
      <p:grpSp>
        <p:nvGrpSpPr>
          <p:cNvPr id="41" name="Group 40"/>
          <p:cNvGrpSpPr/>
          <p:nvPr/>
        </p:nvGrpSpPr>
        <p:grpSpPr>
          <a:xfrm>
            <a:off x="4554357" y="3378025"/>
            <a:ext cx="1587632" cy="1591405"/>
            <a:chOff x="5562522" y="4356251"/>
            <a:chExt cx="2116842" cy="2121873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62522" y="4356251"/>
              <a:ext cx="2116842" cy="1475073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143864" y="6108792"/>
              <a:ext cx="1158865" cy="369332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DT&lt;150</a:t>
              </a:r>
              <a:r>
                <a:rPr lang="en-US" sz="12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°C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16976" r="19954"/>
          <a:stretch/>
        </p:blipFill>
        <p:spPr>
          <a:xfrm>
            <a:off x="2518060" y="2926364"/>
            <a:ext cx="1445276" cy="117817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315281" y="2545619"/>
            <a:ext cx="1886246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2</a:t>
            </a:r>
            <a:r>
              <a:rPr lang="en-US" sz="900" dirty="0"/>
              <a:t>) SIGRATHERM</a:t>
            </a:r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®</a:t>
            </a:r>
            <a:r>
              <a:rPr lang="en-US" sz="900" dirty="0"/>
              <a:t> MFA as a new thermal insulation</a:t>
            </a:r>
            <a:endParaRPr lang="en-GB" sz="900" dirty="0"/>
          </a:p>
        </p:txBody>
      </p:sp>
      <p:sp>
        <p:nvSpPr>
          <p:cNvPr id="30" name="Rectangle 29"/>
          <p:cNvSpPr/>
          <p:nvPr/>
        </p:nvSpPr>
        <p:spPr>
          <a:xfrm>
            <a:off x="183096" y="975390"/>
            <a:ext cx="55435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Improved target and ion source heating</a:t>
            </a:r>
            <a:endParaRPr lang="fr-CH" sz="2250" dirty="0"/>
          </a:p>
        </p:txBody>
      </p:sp>
      <p:sp>
        <p:nvSpPr>
          <p:cNvPr id="31" name="Rectangle 30"/>
          <p:cNvSpPr/>
          <p:nvPr/>
        </p:nvSpPr>
        <p:spPr>
          <a:xfrm>
            <a:off x="-104436" y="1398328"/>
            <a:ext cx="366239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/>
              <a:t>Main goal is to </a:t>
            </a:r>
            <a:r>
              <a:rPr lang="en-US" sz="1500" b="1" dirty="0"/>
              <a:t>remove cold spots in the target</a:t>
            </a:r>
            <a:r>
              <a:rPr lang="en-US" sz="1500" dirty="0"/>
              <a:t>, which reduce yield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/>
              <a:t>CAD design and ANSYS ready, </a:t>
            </a:r>
            <a:r>
              <a:rPr lang="en-US" sz="1500" b="1" dirty="0"/>
              <a:t>waiting for prototype</a:t>
            </a:r>
            <a:endParaRPr lang="en-GB" sz="2100" dirty="0"/>
          </a:p>
        </p:txBody>
      </p:sp>
      <p:sp>
        <p:nvSpPr>
          <p:cNvPr id="32" name="Rectangle 31"/>
          <p:cNvSpPr/>
          <p:nvPr/>
        </p:nvSpPr>
        <p:spPr>
          <a:xfrm>
            <a:off x="6486726" y="5474499"/>
            <a:ext cx="296760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V.Samothrakis</a:t>
            </a:r>
            <a:r>
              <a:rPr lang="en-US" sz="1350" dirty="0"/>
              <a:t>, </a:t>
            </a:r>
            <a:r>
              <a:rPr lang="en-US" sz="1350" dirty="0" err="1"/>
              <a:t>S.Marzari</a:t>
            </a:r>
            <a:r>
              <a:rPr lang="en-US" sz="1350" dirty="0"/>
              <a:t>, S.Rothe)</a:t>
            </a:r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 flipV="1">
            <a:off x="2649755" y="4977898"/>
            <a:ext cx="116896" cy="7142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cxnSp>
        <p:nvCxnSpPr>
          <p:cNvPr id="29" name="Straight Arrow Connector 28"/>
          <p:cNvCxnSpPr>
            <a:stCxn id="27" idx="3"/>
          </p:cNvCxnSpPr>
          <p:nvPr/>
        </p:nvCxnSpPr>
        <p:spPr>
          <a:xfrm>
            <a:off x="2649755" y="5049319"/>
            <a:ext cx="116896" cy="29431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sp>
        <p:nvSpPr>
          <p:cNvPr id="18" name="TextBox 17"/>
          <p:cNvSpPr txBox="1"/>
          <p:nvPr/>
        </p:nvSpPr>
        <p:spPr>
          <a:xfrm>
            <a:off x="402198" y="4339286"/>
            <a:ext cx="3396826" cy="230832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900" dirty="0"/>
              <a:t>3</a:t>
            </a:r>
            <a:r>
              <a:rPr lang="en-US" sz="900" dirty="0"/>
              <a:t>) New optimized cap design</a:t>
            </a:r>
            <a:endParaRPr lang="en-GB" sz="9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1980807" y="4572179"/>
            <a:ext cx="1818216" cy="1002285"/>
            <a:chOff x="3350022" y="4368207"/>
            <a:chExt cx="2424288" cy="13363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9117" y="4368207"/>
              <a:ext cx="1545193" cy="130393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3350022" y="4611980"/>
              <a:ext cx="891931" cy="1092607"/>
            </a:xfrm>
            <a:prstGeom prst="rect">
              <a:avLst/>
            </a:prstGeom>
            <a:ln>
              <a:solidFill>
                <a:schemeClr val="accent5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675" dirty="0"/>
                <a:t>New caps design + 50% less material in the container extremities</a:t>
              </a:r>
              <a:endParaRPr lang="en-GB" sz="675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46026" y="4660014"/>
            <a:ext cx="1380812" cy="859109"/>
            <a:chOff x="5481944" y="2081626"/>
            <a:chExt cx="1841083" cy="114547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81944" y="2081626"/>
              <a:ext cx="1841083" cy="1145479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6712954" y="2596662"/>
              <a:ext cx="363501" cy="2801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/>
            <p:nvPr/>
          </p:nvSpPr>
          <p:spPr>
            <a:xfrm>
              <a:off x="5859281" y="2413934"/>
              <a:ext cx="363501" cy="28014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2" name="Right Brace 41"/>
          <p:cNvSpPr/>
          <p:nvPr/>
        </p:nvSpPr>
        <p:spPr>
          <a:xfrm>
            <a:off x="4209173" y="2488456"/>
            <a:ext cx="172409" cy="3061673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TextBox 43"/>
          <p:cNvSpPr txBox="1"/>
          <p:nvPr/>
        </p:nvSpPr>
        <p:spPr>
          <a:xfrm>
            <a:off x="4636135" y="2962174"/>
            <a:ext cx="1459579" cy="23083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Simulated concept </a:t>
            </a:r>
            <a:endParaRPr lang="en-GB" sz="900" dirty="0"/>
          </a:p>
        </p:txBody>
      </p:sp>
      <p:grpSp>
        <p:nvGrpSpPr>
          <p:cNvPr id="50" name="Group 49"/>
          <p:cNvGrpSpPr/>
          <p:nvPr/>
        </p:nvGrpSpPr>
        <p:grpSpPr>
          <a:xfrm>
            <a:off x="6248221" y="1967084"/>
            <a:ext cx="2796635" cy="1962064"/>
            <a:chOff x="8330960" y="1479779"/>
            <a:chExt cx="3728847" cy="2616084"/>
          </a:xfrm>
        </p:grpSpPr>
        <p:grpSp>
          <p:nvGrpSpPr>
            <p:cNvPr id="36" name="Group 35"/>
            <p:cNvGrpSpPr/>
            <p:nvPr/>
          </p:nvGrpSpPr>
          <p:grpSpPr>
            <a:xfrm>
              <a:off x="8330960" y="1479779"/>
              <a:ext cx="3728847" cy="2344614"/>
              <a:chOff x="5060608" y="759477"/>
              <a:chExt cx="3142909" cy="2024488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7"/>
              <a:srcRect b="50751"/>
              <a:stretch/>
            </p:blipFill>
            <p:spPr>
              <a:xfrm>
                <a:off x="5060608" y="975485"/>
                <a:ext cx="3002714" cy="180848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140420" y="759477"/>
                <a:ext cx="3063097" cy="265753"/>
              </a:xfrm>
              <a:prstGeom prst="rect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/>
                  <a:t>First exp. results: New line heating reduces </a:t>
                </a:r>
                <a:r>
                  <a:rPr lang="en-US" sz="900" dirty="0">
                    <a:latin typeface="Symbol" panose="05050102010706020507" pitchFamily="18" charset="2"/>
                  </a:rPr>
                  <a:t>D</a:t>
                </a:r>
                <a:r>
                  <a:rPr lang="en-US" sz="900" dirty="0"/>
                  <a:t>T</a:t>
                </a:r>
                <a:endParaRPr lang="en-GB" sz="900" dirty="0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9010396" y="3695754"/>
              <a:ext cx="66941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new</a:t>
              </a:r>
              <a:endParaRPr lang="en-GB" sz="135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779102" y="3677121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old</a:t>
              </a:r>
              <a:endParaRPr lang="en-GB" sz="135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230044" y="3902240"/>
            <a:ext cx="2955465" cy="1505869"/>
            <a:chOff x="8306723" y="4059986"/>
            <a:chExt cx="3940619" cy="2007825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7"/>
            <a:srcRect t="48621" b="4167"/>
            <a:stretch/>
          </p:blipFill>
          <p:spPr>
            <a:xfrm>
              <a:off x="8306723" y="4059986"/>
              <a:ext cx="3564137" cy="2007825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11577927" y="4458049"/>
              <a:ext cx="66941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new</a:t>
              </a:r>
              <a:endParaRPr lang="en-GB" sz="135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652863" y="5171779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old</a:t>
              </a:r>
              <a:endParaRPr lang="en-GB" sz="1350" dirty="0"/>
            </a:p>
          </p:txBody>
        </p:sp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4655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N</a:t>
            </a:r>
            <a:r>
              <a:rPr lang="en-GB" dirty="0" smtClean="0"/>
              <a:t>ov 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ISOLDE technical report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Target Development and Disposal</a:t>
            </a:r>
          </a:p>
          <a:p>
            <a:r>
              <a:rPr lang="en-GB" dirty="0" err="1" smtClean="0"/>
              <a:t>Medicis</a:t>
            </a:r>
            <a:endParaRPr lang="en-GB" dirty="0" smtClean="0"/>
          </a:p>
          <a:p>
            <a:r>
              <a:rPr lang="en-GB" dirty="0" err="1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Nanolab</a:t>
            </a:r>
            <a:endParaRPr lang="en-GB" dirty="0" smtClean="0">
              <a:solidFill>
                <a:schemeClr val="tx1">
                  <a:lumMod val="20000"/>
                  <a:lumOff val="80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Status of work in experimental hall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Frontends</a:t>
            </a:r>
          </a:p>
          <a:p>
            <a:r>
              <a:rPr lang="en-GB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HIE and FE Commissioning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03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MEDICIS Status Report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0850" y="946042"/>
            <a:ext cx="5391135" cy="5293627"/>
          </a:xfrm>
        </p:spPr>
        <p:txBody>
          <a:bodyPr>
            <a:normAutofit fontScale="55000" lnSpcReduction="20000"/>
          </a:bodyPr>
          <a:lstStyle/>
          <a:p>
            <a:r>
              <a:rPr lang="en-US" sz="1800" b="1" dirty="0"/>
              <a:t>Successful first collections using external sources and first ever laser ionized beam used during collection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chemeClr val="tx1"/>
                </a:solidFill>
              </a:rPr>
              <a:t>7x Er-169 </a:t>
            </a: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 288MBq Total</a:t>
            </a:r>
            <a:endParaRPr lang="en-US" sz="1900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Ampoules imported from ILL, delivered to PSI and NPL</a:t>
            </a:r>
            <a:endParaRPr lang="en-US" sz="1900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chemeClr val="tx1"/>
                </a:solidFill>
              </a:rPr>
              <a:t>4x Yb-175 </a:t>
            </a: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 519MBq Total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Ampoules imported from ILL, delivered to PSI : </a:t>
            </a:r>
            <a:r>
              <a:rPr lang="en-US" sz="1900" b="1" dirty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en-US" sz="1900" b="1" baseline="30000" dirty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US" sz="1900" b="1" dirty="0">
                <a:solidFill>
                  <a:schemeClr val="tx1"/>
                </a:solidFill>
                <a:sym typeface="Wingdings" panose="05000000000000000000" pitchFamily="2" charset="2"/>
              </a:rPr>
              <a:t> results for medical experiment MED-18 already achieved.</a:t>
            </a:r>
            <a:endParaRPr lang="en-US" sz="1900" b="1" dirty="0">
              <a:solidFill>
                <a:schemeClr val="tx1"/>
              </a:solidFill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olidFill>
                  <a:schemeClr val="tx1"/>
                </a:solidFill>
              </a:rPr>
              <a:t>2x Tb-155 </a:t>
            </a: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 0.2MBq Total</a:t>
            </a:r>
            <a:endParaRPr lang="en-US" sz="1900" dirty="0">
              <a:solidFill>
                <a:schemeClr val="tx1"/>
              </a:solidFill>
            </a:endParaRP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Target imported from </a:t>
            </a:r>
            <a:r>
              <a:rPr lang="en-US" sz="1900" dirty="0" err="1">
                <a:solidFill>
                  <a:schemeClr val="tx1"/>
                </a:solidFill>
                <a:sym typeface="Wingdings" panose="05000000000000000000" pitchFamily="2" charset="2"/>
              </a:rPr>
              <a:t>Arronax</a:t>
            </a:r>
            <a:r>
              <a:rPr lang="en-US" sz="1900" dirty="0">
                <a:solidFill>
                  <a:schemeClr val="tx1"/>
                </a:solidFill>
                <a:sym typeface="Wingdings" panose="05000000000000000000" pitchFamily="2" charset="2"/>
              </a:rPr>
              <a:t>, delivered to NPL and SCK/</a:t>
            </a:r>
            <a:r>
              <a:rPr lang="en-US" sz="1900" dirty="0" err="1">
                <a:solidFill>
                  <a:schemeClr val="tx1"/>
                </a:solidFill>
                <a:sym typeface="Wingdings" panose="05000000000000000000" pitchFamily="2" charset="2"/>
              </a:rPr>
              <a:t>KULeuven</a:t>
            </a:r>
            <a:endParaRPr lang="en-US" sz="19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>
                <a:sym typeface="Wingdings" panose="05000000000000000000" pitchFamily="2" charset="2"/>
              </a:rPr>
              <a:t>3x Pt-195m  450 </a:t>
            </a:r>
            <a:r>
              <a:rPr lang="en-US" sz="1900" dirty="0" err="1">
                <a:sym typeface="Wingdings" panose="05000000000000000000" pitchFamily="2" charset="2"/>
              </a:rPr>
              <a:t>MBq</a:t>
            </a:r>
            <a:r>
              <a:rPr lang="en-US" sz="1900" dirty="0">
                <a:sym typeface="Wingdings" panose="05000000000000000000" pitchFamily="2" charset="2"/>
              </a:rPr>
              <a:t> total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900" dirty="0">
                <a:sym typeface="Wingdings" panose="05000000000000000000" pitchFamily="2" charset="2"/>
              </a:rPr>
              <a:t>Ampoules imported from ILL, 1 delivered to HUG without mass separation</a:t>
            </a:r>
          </a:p>
          <a:p>
            <a:pPr marL="231775" lvl="1" indent="0">
              <a:buClr>
                <a:schemeClr val="tx1"/>
              </a:buClr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New set-up for decontamination and opening of ampoules  (courtesy </a:t>
            </a:r>
            <a:r>
              <a:rPr lang="en-US" sz="1800" b="1" dirty="0" smtClean="0">
                <a:solidFill>
                  <a:schemeClr val="tx1"/>
                </a:solidFill>
              </a:rPr>
              <a:t>B. </a:t>
            </a:r>
            <a:r>
              <a:rPr lang="en-US" sz="1800" b="1" dirty="0">
                <a:solidFill>
                  <a:schemeClr val="tx1"/>
                </a:solidFill>
              </a:rPr>
              <a:t>Crepieux</a:t>
            </a:r>
            <a:r>
              <a:rPr lang="en-US" sz="1400" b="1" dirty="0">
                <a:solidFill>
                  <a:schemeClr val="tx1"/>
                </a:solidFill>
              </a:rPr>
              <a:t> 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</a:rPr>
              <a:t>Successful reduction of dose received during procedure by factor 3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Factor 10 reduction achievable with planned development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tx1"/>
                </a:solidFill>
              </a:rPr>
              <a:t>Well in compliance with ALARA</a:t>
            </a:r>
          </a:p>
          <a:p>
            <a:pPr marL="231775" lvl="1" indent="0">
              <a:buClr>
                <a:schemeClr val="tx1"/>
              </a:buClr>
              <a:buNone/>
            </a:pPr>
            <a:endParaRPr lang="en-US" sz="1400" dirty="0">
              <a:solidFill>
                <a:schemeClr val="tx1"/>
              </a:solidFill>
            </a:endParaRPr>
          </a:p>
          <a:p>
            <a:r>
              <a:rPr lang="en-US" sz="1800" b="1" dirty="0"/>
              <a:t>4</a:t>
            </a:r>
            <a:r>
              <a:rPr lang="en-US" sz="1800" b="1" baseline="30000" dirty="0"/>
              <a:t>th</a:t>
            </a:r>
            <a:r>
              <a:rPr lang="en-US" sz="1800" b="1" dirty="0"/>
              <a:t> MEDICIS Collaboration Board Meeting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/>
              <a:t>Reports from collaborations and experimental status updates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900" dirty="0"/>
              <a:t>New proposals and future upgrades discussed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1400" dirty="0"/>
          </a:p>
          <a:p>
            <a:r>
              <a:rPr lang="en-US" sz="1800" b="1" dirty="0"/>
              <a:t>Latvia minister visited CERN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600" dirty="0"/>
              <a:t>Waiting for the official notification of Latvia joining up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984A85-4542-456E-B704-3F1CDD412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880" y="850298"/>
            <a:ext cx="2488278" cy="149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AD4259-3AA2-424D-AE1C-7AF0127D5B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1985" y="2971790"/>
            <a:ext cx="2890685" cy="149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10FD9C-E7B9-4B49-9DF4-33727B0DDC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1985" y="4606829"/>
            <a:ext cx="2810749" cy="1691181"/>
          </a:xfrm>
          <a:prstGeom prst="rect">
            <a:avLst/>
          </a:prstGeom>
        </p:spPr>
      </p:pic>
      <p:pic>
        <p:nvPicPr>
          <p:cNvPr id="11" name="Picture 10" descr="Image result for medicis logo cern"/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4289" y="6415894"/>
            <a:ext cx="1424255" cy="42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362127" y="6453454"/>
            <a:ext cx="2239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Slide prepared by L</a:t>
            </a:r>
            <a:r>
              <a:rPr lang="en-US" sz="1200" dirty="0"/>
              <a:t>. </a:t>
            </a:r>
            <a:r>
              <a:rPr lang="en-US" sz="1200" dirty="0" smtClean="0"/>
              <a:t>Lambert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810869" y="208167"/>
            <a:ext cx="2683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Laser beam in MELISSA laboratory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129136" y="5332676"/>
            <a:ext cx="24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Open </a:t>
            </a:r>
            <a:r>
              <a:rPr lang="en-US" sz="1400" b="1" dirty="0"/>
              <a:t>Days </a:t>
            </a:r>
            <a:r>
              <a:rPr lang="en-US" sz="1400" b="1" dirty="0" smtClean="0"/>
              <a:t>at MEDICIS (~1400 visitors </a:t>
            </a:r>
            <a:r>
              <a:rPr lang="en-US" sz="1200" b="1" dirty="0" smtClean="0"/>
              <a:t>) </a:t>
            </a:r>
            <a:endParaRPr lang="en-GB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74045" y="5978060"/>
            <a:ext cx="1191352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LP + RBS team</a:t>
            </a:r>
            <a:endParaRPr lang="fr-CH" sz="11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5188" y="2359413"/>
            <a:ext cx="3678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New set-up for decontamination and opening </a:t>
            </a:r>
            <a:r>
              <a:rPr lang="en-US" b="1" dirty="0" smtClean="0"/>
              <a:t>of vials</a:t>
            </a:r>
            <a:endParaRPr lang="en-US" b="1" dirty="0"/>
          </a:p>
          <a:p>
            <a:pPr algn="ctr"/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8886</TotalTime>
  <Words>2121</Words>
  <Application>Microsoft Office PowerPoint</Application>
  <PresentationFormat>On-screen Show (4:3)</PresentationFormat>
  <Paragraphs>456</Paragraphs>
  <Slides>26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Symbol</vt:lpstr>
      <vt:lpstr>Ubuntu</vt:lpstr>
      <vt:lpstr>Ubuntu Light</vt:lpstr>
      <vt:lpstr>Wingdings</vt:lpstr>
      <vt:lpstr>CERN_ENdept_Presentation_ArialFont copy</vt:lpstr>
      <vt:lpstr>Worksheet</vt:lpstr>
      <vt:lpstr>ISOLDE Technical Report</vt:lpstr>
      <vt:lpstr>Outline</vt:lpstr>
      <vt:lpstr>Outline</vt:lpstr>
      <vt:lpstr>PowerPoint Presentation</vt:lpstr>
      <vt:lpstr>PowerPoint Presentation</vt:lpstr>
      <vt:lpstr>PowerPoint Presentation</vt:lpstr>
      <vt:lpstr>PowerPoint Presentation</vt:lpstr>
      <vt:lpstr>Outline</vt:lpstr>
      <vt:lpstr>MEDICIS Status Report</vt:lpstr>
      <vt:lpstr>Outline</vt:lpstr>
      <vt:lpstr>Nano-lab</vt:lpstr>
      <vt:lpstr>Outline</vt:lpstr>
      <vt:lpstr>PowerPoint Presentation</vt:lpstr>
      <vt:lpstr>PowerPoint Presentation</vt:lpstr>
      <vt:lpstr>Outline</vt:lpstr>
      <vt:lpstr>FE10 and FE 11 Production</vt:lpstr>
      <vt:lpstr>Outline</vt:lpstr>
      <vt:lpstr>Start Up 2020?</vt:lpstr>
      <vt:lpstr>Phases for hardware testing of FEs</vt:lpstr>
      <vt:lpstr>Commissioning of FE with stable beam</vt:lpstr>
      <vt:lpstr>PowerPoint Presentation</vt:lpstr>
      <vt:lpstr>PowerPoint Presentation</vt:lpstr>
      <vt:lpstr>HIE-ISOLDE commissioning</vt:lpstr>
      <vt:lpstr>2021 start – up if fully commissioned in 2020</vt:lpstr>
      <vt:lpstr>PowerPoint Presentation</vt:lpstr>
      <vt:lpstr>Possible Planning Scenarios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RBS Status</dc:title>
  <dc:creator>Joachim Vollaire</dc:creator>
  <cp:lastModifiedBy>Richard Catherall</cp:lastModifiedBy>
  <cp:revision>130</cp:revision>
  <dcterms:created xsi:type="dcterms:W3CDTF">2018-04-11T08:08:10Z</dcterms:created>
  <dcterms:modified xsi:type="dcterms:W3CDTF">2019-11-06T07:28:47Z</dcterms:modified>
</cp:coreProperties>
</file>