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22"/>
  </p:notesMasterIdLst>
  <p:sldIdLst>
    <p:sldId id="359" r:id="rId2"/>
    <p:sldId id="317" r:id="rId3"/>
    <p:sldId id="364" r:id="rId4"/>
    <p:sldId id="365" r:id="rId5"/>
    <p:sldId id="366" r:id="rId6"/>
    <p:sldId id="367" r:id="rId7"/>
    <p:sldId id="368" r:id="rId8"/>
    <p:sldId id="382" r:id="rId9"/>
    <p:sldId id="380" r:id="rId10"/>
    <p:sldId id="388" r:id="rId11"/>
    <p:sldId id="376" r:id="rId12"/>
    <p:sldId id="375" r:id="rId13"/>
    <p:sldId id="389" r:id="rId14"/>
    <p:sldId id="385" r:id="rId15"/>
    <p:sldId id="377" r:id="rId16"/>
    <p:sldId id="378" r:id="rId17"/>
    <p:sldId id="384" r:id="rId18"/>
    <p:sldId id="355" r:id="rId19"/>
    <p:sldId id="381" r:id="rId20"/>
    <p:sldId id="315" r:id="rId21"/>
  </p:sldIdLst>
  <p:sldSz cx="9144000" cy="6858000" type="screen4x3"/>
  <p:notesSz cx="6797675" cy="9872663"/>
  <p:embeddedFontLst>
    <p:embeddedFont>
      <p:font typeface="Corbel" panose="020B0503020204020204" pitchFamily="34" charset="0"/>
      <p:regular r:id="rId23"/>
      <p:bold r:id="rId24"/>
      <p:italic r:id="rId25"/>
      <p:boldItalic r:id="rId26"/>
    </p:embeddedFont>
    <p:embeddedFont>
      <p:font typeface="Ubuntu" panose="020B0604020202020204" charset="0"/>
      <p:regular r:id="rId27"/>
      <p:bold r:id="rId28"/>
      <p:italic r:id="rId29"/>
      <p:boldItalic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Ubuntu Light" panose="020B0604020202020204" charset="0"/>
      <p:regular r:id="rId35"/>
      <p:italic r:id="rId3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Aberle" initials="OA" lastIdx="1" clrIdx="0">
    <p:extLst>
      <p:ext uri="{19B8F6BF-5375-455C-9EA6-DF929625EA0E}">
        <p15:presenceInfo xmlns:p15="http://schemas.microsoft.com/office/powerpoint/2012/main" userId="S-1-5-21-1526224874-1540688658-1361462980-28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76" autoAdjust="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166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64B95F-C89E-4E29-B276-BB3B07F01F94}" type="datetimeFigureOut">
              <a:rPr lang="en-US"/>
              <a:pPr>
                <a:defRPr/>
              </a:pPr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14999A-D858-41BD-9FDA-5388A09DE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530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62 INTC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ABB6-A8D7-4928-BD9D-4C18EDEC7B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218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87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494AAF1-A697-4210-AE05-F7C12E0EE5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0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60C6-DD54-4C72-8505-7B4E1257E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8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19D2E-83B7-49F5-9F38-B9377628B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15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0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A313C8A-AB49-4E2A-9202-06356B42A5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84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105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06/11/2019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62 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66A873B6-C5DB-4D16-AE02-E1EB4C2FE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56350"/>
            <a:ext cx="974167" cy="3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  <p:sldLayoutId id="2147483739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edms.cern.ch/document/2001626/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1206/" TargetMode="External"/><Relationship Id="rId2" Type="http://schemas.openxmlformats.org/officeDocument/2006/relationships/hyperlink" Target="https://indico.cern.ch/category/1088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7540/contributions/3360962/attachments/1853310/3044330/n_TOF_Target_review_3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67100/0.4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7763510" cy="1245868"/>
          </a:xfrm>
        </p:spPr>
        <p:txBody>
          <a:bodyPr>
            <a:normAutofit/>
          </a:bodyPr>
          <a:lstStyle/>
          <a:p>
            <a:r>
              <a:rPr lang="en-US" dirty="0" smtClean="0"/>
              <a:t>Daniela </a:t>
            </a:r>
            <a:r>
              <a:rPr lang="en-US" dirty="0"/>
              <a:t>M</a:t>
            </a:r>
            <a:r>
              <a:rPr lang="en-US" dirty="0" smtClean="0"/>
              <a:t>acina, EN-STI-BMI</a:t>
            </a:r>
          </a:p>
          <a:p>
            <a:r>
              <a:rPr lang="en-US" dirty="0" smtClean="0"/>
              <a:t>Oliver </a:t>
            </a:r>
            <a:r>
              <a:rPr lang="en-US" dirty="0"/>
              <a:t>Aberle</a:t>
            </a:r>
            <a:r>
              <a:rPr lang="pl-PL" dirty="0" smtClean="0"/>
              <a:t>, EN-STI-TCD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04800" y="2133600"/>
            <a:ext cx="83820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/>
            <a:r>
              <a:rPr lang="en-GB" sz="4000" dirty="0"/>
              <a:t>n_TOF </a:t>
            </a:r>
            <a:r>
              <a:rPr lang="en-GB" sz="4000" dirty="0" smtClean="0"/>
              <a:t>Report</a:t>
            </a:r>
          </a:p>
          <a:p>
            <a:pPr algn="ctr"/>
            <a:r>
              <a:rPr lang="en-GB" sz="4000" dirty="0" smtClean="0"/>
              <a:t>at the 62nd </a:t>
            </a:r>
            <a:r>
              <a:rPr lang="en-GB" sz="4000" dirty="0"/>
              <a:t>Meeting of the INTC</a:t>
            </a:r>
            <a:endParaRPr lang="en-US" sz="4000" dirty="0"/>
          </a:p>
          <a:p>
            <a:pPr algn="ctr"/>
            <a:endParaRPr lang="en-GB" sz="4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3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cooling </a:t>
            </a:r>
            <a:r>
              <a:rPr lang="en-US" dirty="0" smtClean="0"/>
              <a:t>station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62800" y="2260462"/>
            <a:ext cx="5120000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" r="11902"/>
          <a:stretch/>
        </p:blipFill>
        <p:spPr>
          <a:xfrm>
            <a:off x="3398292" y="1805770"/>
            <a:ext cx="528850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0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cooling </a:t>
            </a:r>
            <a:r>
              <a:rPr lang="en-US" dirty="0" smtClean="0"/>
              <a:t>station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7125" y="2212694"/>
            <a:ext cx="5120000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62800" y="2212694"/>
            <a:ext cx="5120000" cy="28800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666930" y="1092694"/>
            <a:ext cx="2142699" cy="50279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+mn-lt"/>
                <a:ea typeface="Ubuntu Light" panose="020B0304030602030204" pitchFamily="34" charset="0"/>
              </a:rPr>
              <a:t>Testing for remote interventions done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+mn-lt"/>
                <a:ea typeface="Ubuntu Light" panose="020B0304030602030204" pitchFamily="34" charset="0"/>
              </a:rPr>
              <a:t>Preparation for the target removal this week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+mn-lt"/>
                <a:ea typeface="Ubuntu Light" panose="020B0304030602030204" pitchFamily="34" charset="0"/>
              </a:rPr>
              <a:t>Removal planned week 47/48</a:t>
            </a:r>
            <a:endParaRPr lang="en-GB" sz="2400" dirty="0" smtClean="0">
              <a:latin typeface="+mn-lt"/>
              <a:ea typeface="Ubuntu Light" panose="020B0304030602030204" pitchFamily="34" charset="0"/>
            </a:endParaRPr>
          </a:p>
          <a:p>
            <a:pPr marL="0" indent="0">
              <a:buFont typeface="Arial"/>
              <a:buNone/>
            </a:pPr>
            <a:endParaRPr lang="en-GB" sz="2400" dirty="0">
              <a:latin typeface="+mn-lt"/>
              <a:ea typeface="Ubuntu Light" panose="020B03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8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target side shielding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91280"/>
            <a:ext cx="3231807" cy="1465698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 smtClean="0"/>
              <a:t>Reconfiguration of the (fixed) shielding around the spallation target.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053" y="1089430"/>
            <a:ext cx="5132229" cy="30199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96585" y="1832797"/>
            <a:ext cx="1952877" cy="1586238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Line Callout 1 8"/>
          <p:cNvSpPr/>
          <p:nvPr/>
        </p:nvSpPr>
        <p:spPr>
          <a:xfrm>
            <a:off x="3919349" y="1501973"/>
            <a:ext cx="1377884" cy="640633"/>
          </a:xfrm>
          <a:prstGeom prst="borderCallout1">
            <a:avLst>
              <a:gd name="adj1" fmla="val 126979"/>
              <a:gd name="adj2" fmla="val 130536"/>
              <a:gd name="adj3" fmla="val 53409"/>
              <a:gd name="adj4" fmla="val 97811"/>
            </a:avLst>
          </a:prstGeom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Shielding to be changed to a mobile shielding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94" y="2803684"/>
            <a:ext cx="4525218" cy="3393914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383567" y="4444433"/>
            <a:ext cx="3138841" cy="16762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 smtClean="0">
                <a:latin typeface="+mn-lt"/>
                <a:ea typeface="Ubuntu Light" panose="020B0304030602030204" pitchFamily="34" charset="0"/>
              </a:rPr>
              <a:t>Opening of shielding early 2020</a:t>
            </a:r>
            <a:endParaRPr lang="en-GB" sz="2400" dirty="0">
              <a:latin typeface="+mn-lt"/>
              <a:ea typeface="Ubuntu Light" panose="020B03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4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target side shielding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83567" y="4444433"/>
            <a:ext cx="3138841" cy="16762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 smtClean="0">
                <a:latin typeface="+mn-lt"/>
                <a:ea typeface="Ubuntu Light" panose="020B0304030602030204" pitchFamily="34" charset="0"/>
              </a:rPr>
              <a:t>Opening of shielding early 2020</a:t>
            </a:r>
            <a:endParaRPr lang="en-GB" sz="2400" dirty="0">
              <a:latin typeface="+mn-lt"/>
              <a:ea typeface="Ubuntu Light" panose="020B0304030602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67" y="1699145"/>
            <a:ext cx="8144997" cy="4581561"/>
          </a:xfrm>
          <a:prstGeom prst="rect">
            <a:avLst/>
          </a:prstGeom>
        </p:spPr>
      </p:pic>
      <p:pic>
        <p:nvPicPr>
          <p:cNvPr id="14" name="9c78aa56-7c9b-44ad-9589-0ee3e511b571" descr="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9" r="15039"/>
          <a:stretch/>
        </p:blipFill>
        <p:spPr bwMode="auto">
          <a:xfrm rot="5558018">
            <a:off x="1714079" y="1424166"/>
            <a:ext cx="5002348" cy="450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17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62800" y="2260462"/>
            <a:ext cx="5120000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79"/>
          <a:stretch/>
        </p:blipFill>
        <p:spPr>
          <a:xfrm>
            <a:off x="3448761" y="1900462"/>
            <a:ext cx="5400000" cy="339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0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err="1"/>
              <a:t>nTOF</a:t>
            </a:r>
            <a:r>
              <a:rPr lang="fr-FR" sz="3200" dirty="0"/>
              <a:t> </a:t>
            </a:r>
            <a:r>
              <a:rPr lang="fr-FR" sz="3200" dirty="0" err="1"/>
              <a:t>Experiment</a:t>
            </a:r>
            <a:r>
              <a:rPr lang="fr-FR" sz="3200" dirty="0"/>
              <a:t> LS2 Coordination Meeting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followed</a:t>
            </a:r>
            <a:r>
              <a:rPr lang="fr-FR" dirty="0" smtClean="0"/>
              <a:t> up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Experimental</a:t>
            </a:r>
            <a:r>
              <a:rPr lang="fr-FR" dirty="0" smtClean="0"/>
              <a:t> Areas </a:t>
            </a:r>
            <a:r>
              <a:rPr lang="fr-FR" dirty="0" err="1" smtClean="0"/>
              <a:t>Prepartion</a:t>
            </a:r>
            <a:r>
              <a:rPr lang="fr-FR" dirty="0" smtClean="0"/>
              <a:t> for the LS2 </a:t>
            </a:r>
            <a:r>
              <a:rPr lang="fr-FR" dirty="0" err="1" smtClean="0"/>
              <a:t>work</a:t>
            </a:r>
            <a:r>
              <a:rPr lang="fr-FR" dirty="0" smtClean="0"/>
              <a:t>. In </a:t>
            </a:r>
            <a:r>
              <a:rPr lang="fr-FR" dirty="0" err="1" smtClean="0"/>
              <a:t>particular</a:t>
            </a:r>
            <a:r>
              <a:rPr lang="fr-FR" dirty="0" smtClean="0"/>
              <a:t>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dirty="0" err="1" smtClean="0"/>
              <a:t>remove</a:t>
            </a:r>
            <a:r>
              <a:rPr lang="fr-FR" dirty="0" smtClean="0"/>
              <a:t> all radioactive </a:t>
            </a:r>
            <a:r>
              <a:rPr lang="fr-FR" dirty="0" err="1" smtClean="0"/>
              <a:t>samples</a:t>
            </a:r>
            <a:r>
              <a:rPr lang="fr-FR" dirty="0" smtClean="0"/>
              <a:t> and sources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stored</a:t>
            </a:r>
            <a:r>
              <a:rPr lang="fr-FR" dirty="0" smtClean="0"/>
              <a:t> by RP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dirty="0" smtClean="0"/>
              <a:t>Contamination control </a:t>
            </a:r>
            <a:r>
              <a:rPr lang="fr-FR" dirty="0" err="1" smtClean="0"/>
              <a:t>perfomed</a:t>
            </a:r>
            <a:r>
              <a:rPr lang="fr-FR" dirty="0" smtClean="0"/>
              <a:t> by RP </a:t>
            </a:r>
            <a:r>
              <a:rPr lang="fr-FR" dirty="0" err="1" smtClean="0"/>
              <a:t>confirms</a:t>
            </a:r>
            <a:r>
              <a:rPr lang="fr-FR" dirty="0" smtClean="0"/>
              <a:t> absence of contamination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Cabling</a:t>
            </a:r>
            <a:r>
              <a:rPr lang="fr-FR" dirty="0" smtClean="0"/>
              <a:t> </a:t>
            </a:r>
            <a:r>
              <a:rPr lang="fr-FR" dirty="0" err="1" smtClean="0"/>
              <a:t>campaign</a:t>
            </a:r>
            <a:r>
              <a:rPr lang="fr-FR" dirty="0" smtClean="0"/>
              <a:t> in EAR1 (</a:t>
            </a:r>
            <a:r>
              <a:rPr lang="fr-FR" dirty="0" err="1" smtClean="0"/>
              <a:t>remove</a:t>
            </a:r>
            <a:r>
              <a:rPr lang="fr-FR" dirty="0" smtClean="0"/>
              <a:t> the </a:t>
            </a:r>
            <a:r>
              <a:rPr lang="fr-FR" dirty="0" err="1" smtClean="0"/>
              <a:t>old</a:t>
            </a:r>
            <a:r>
              <a:rPr lang="fr-FR" dirty="0" smtClean="0"/>
              <a:t> </a:t>
            </a:r>
            <a:r>
              <a:rPr lang="fr-FR" dirty="0" err="1" smtClean="0"/>
              <a:t>sweeping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cables</a:t>
            </a:r>
            <a:r>
              <a:rPr lang="fr-FR" dirty="0" smtClean="0"/>
              <a:t>, replace the detector </a:t>
            </a:r>
            <a:r>
              <a:rPr lang="fr-FR" dirty="0" err="1" smtClean="0"/>
              <a:t>cables</a:t>
            </a:r>
            <a:r>
              <a:rPr lang="fr-FR" dirty="0" smtClean="0"/>
              <a:t> in the rack/bunker area)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Implementation</a:t>
            </a:r>
            <a:r>
              <a:rPr lang="fr-FR" dirty="0" smtClean="0"/>
              <a:t> of the ASN-OFSP </a:t>
            </a:r>
            <a:r>
              <a:rPr lang="fr-FR" dirty="0" err="1" smtClean="0"/>
              <a:t>safety</a:t>
            </a:r>
            <a:r>
              <a:rPr lang="fr-FR" dirty="0" smtClean="0"/>
              <a:t> recommandations in EAR2,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technical</a:t>
            </a:r>
            <a:r>
              <a:rPr lang="fr-FR" dirty="0" smtClean="0"/>
              <a:t> meeting in </a:t>
            </a:r>
            <a:r>
              <a:rPr lang="fr-FR" dirty="0" err="1" smtClean="0"/>
              <a:t>December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of the </a:t>
            </a:r>
            <a:r>
              <a:rPr lang="fr-FR" dirty="0" err="1" smtClean="0"/>
              <a:t>gas</a:t>
            </a:r>
            <a:r>
              <a:rPr lang="fr-FR" dirty="0" smtClean="0"/>
              <a:t> system in EAR2 – </a:t>
            </a:r>
            <a:r>
              <a:rPr lang="fr-FR" dirty="0" err="1" smtClean="0"/>
              <a:t>start</a:t>
            </a:r>
            <a:r>
              <a:rPr lang="fr-FR" dirty="0" smtClean="0"/>
              <a:t> in </a:t>
            </a:r>
            <a:r>
              <a:rPr lang="fr-FR" dirty="0" err="1" smtClean="0"/>
              <a:t>December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of the </a:t>
            </a:r>
            <a:r>
              <a:rPr lang="fr-FR" dirty="0" err="1" smtClean="0"/>
              <a:t>alignment</a:t>
            </a:r>
            <a:r>
              <a:rPr lang="fr-FR" dirty="0" smtClean="0"/>
              <a:t>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Upgrade of the </a:t>
            </a:r>
            <a:r>
              <a:rPr lang="fr-FR" dirty="0" err="1" smtClean="0"/>
              <a:t>nTOF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laboratory</a:t>
            </a:r>
            <a:r>
              <a:rPr lang="fr-FR" dirty="0" smtClean="0"/>
              <a:t> and control room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DAQ upgrade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and R&amp;D program for detectors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341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Upgrade of the </a:t>
            </a:r>
            <a:r>
              <a:rPr lang="fr-FR" sz="3200" dirty="0" err="1"/>
              <a:t>nTOF</a:t>
            </a:r>
            <a:r>
              <a:rPr lang="fr-FR" sz="3200" dirty="0"/>
              <a:t> </a:t>
            </a:r>
            <a:r>
              <a:rPr lang="fr-FR" sz="3200" dirty="0" err="1"/>
              <a:t>electronics</a:t>
            </a:r>
            <a:r>
              <a:rPr lang="fr-FR" sz="3200" dirty="0"/>
              <a:t> </a:t>
            </a:r>
            <a:r>
              <a:rPr lang="fr-FR" sz="3200" dirty="0" err="1"/>
              <a:t>laboratory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E05D84-F95C-EF4F-9858-D1C3536421BC}"/>
              </a:ext>
            </a:extLst>
          </p:cNvPr>
          <p:cNvSpPr txBox="1">
            <a:spLocks/>
          </p:cNvSpPr>
          <p:nvPr/>
        </p:nvSpPr>
        <p:spPr>
          <a:xfrm>
            <a:off x="457200" y="1294550"/>
            <a:ext cx="8241030" cy="1432322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1800" dirty="0" err="1" smtClean="0"/>
              <a:t>Doubled</a:t>
            </a:r>
            <a:r>
              <a:rPr lang="fr-FR" sz="1800" dirty="0" smtClean="0"/>
              <a:t> the surface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err="1" smtClean="0"/>
              <a:t>Laboratory</a:t>
            </a:r>
            <a:r>
              <a:rPr lang="fr-FR" sz="1800" dirty="0" smtClean="0"/>
              <a:t> </a:t>
            </a:r>
            <a:r>
              <a:rPr lang="fr-FR" sz="1800" dirty="0" err="1" smtClean="0"/>
              <a:t>fully</a:t>
            </a:r>
            <a:r>
              <a:rPr lang="fr-FR" sz="1800" dirty="0" smtClean="0"/>
              <a:t> </a:t>
            </a:r>
            <a:r>
              <a:rPr lang="fr-FR" sz="1800" dirty="0" err="1" smtClean="0"/>
              <a:t>equipped</a:t>
            </a:r>
            <a:r>
              <a:rPr lang="fr-FR" sz="1800" dirty="0" smtClean="0"/>
              <a:t> to </a:t>
            </a:r>
            <a:r>
              <a:rPr lang="fr-FR" sz="1800" dirty="0" err="1" smtClean="0"/>
              <a:t>perform</a:t>
            </a:r>
            <a:r>
              <a:rPr lang="fr-FR" sz="1800" dirty="0" smtClean="0"/>
              <a:t> tests in </a:t>
            </a:r>
            <a:r>
              <a:rPr lang="fr-FR" sz="1800" dirty="0" err="1" smtClean="0"/>
              <a:t>parallel</a:t>
            </a:r>
            <a:r>
              <a:rPr lang="fr-FR" sz="1800" dirty="0" smtClean="0"/>
              <a:t> on </a:t>
            </a:r>
            <a:r>
              <a:rPr lang="fr-FR" sz="1800" dirty="0" err="1" smtClean="0"/>
              <a:t>two</a:t>
            </a:r>
            <a:r>
              <a:rPr lang="fr-FR" sz="1800" dirty="0" smtClean="0"/>
              <a:t> </a:t>
            </a:r>
            <a:r>
              <a:rPr lang="fr-FR" sz="1800" dirty="0" err="1" smtClean="0"/>
              <a:t>different</a:t>
            </a:r>
            <a:r>
              <a:rPr lang="fr-FR" sz="1800" dirty="0" smtClean="0"/>
              <a:t> detectors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smtClean="0"/>
              <a:t>DAQ system </a:t>
            </a:r>
            <a:r>
              <a:rPr lang="fr-FR" sz="1800" dirty="0" err="1" smtClean="0"/>
              <a:t>identical</a:t>
            </a:r>
            <a:r>
              <a:rPr lang="fr-FR" sz="1800" dirty="0" smtClean="0"/>
              <a:t> to the one </a:t>
            </a:r>
            <a:r>
              <a:rPr lang="fr-FR" sz="1800" dirty="0" err="1" smtClean="0"/>
              <a:t>used</a:t>
            </a:r>
            <a:r>
              <a:rPr lang="fr-FR" sz="1800" dirty="0" smtClean="0"/>
              <a:t> in the areas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err="1" smtClean="0"/>
              <a:t>Laboratory</a:t>
            </a:r>
            <a:r>
              <a:rPr lang="fr-FR" sz="1800" dirty="0" smtClean="0"/>
              <a:t> </a:t>
            </a:r>
            <a:r>
              <a:rPr lang="fr-FR" sz="1800" dirty="0" err="1" smtClean="0"/>
              <a:t>declared</a:t>
            </a:r>
            <a:r>
              <a:rPr lang="fr-FR" sz="1800" dirty="0" smtClean="0"/>
              <a:t> as </a:t>
            </a:r>
            <a:r>
              <a:rPr lang="fr-FR" sz="1800" dirty="0" err="1" smtClean="0"/>
              <a:t>Supervised</a:t>
            </a:r>
            <a:r>
              <a:rPr lang="fr-FR" sz="1800" dirty="0" smtClean="0"/>
              <a:t> Area to </a:t>
            </a:r>
            <a:r>
              <a:rPr lang="fr-FR" sz="1800" dirty="0" err="1" smtClean="0"/>
              <a:t>allow</a:t>
            </a:r>
            <a:r>
              <a:rPr lang="fr-FR" sz="1800" dirty="0" smtClean="0"/>
              <a:t> tests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dirty="0" err="1" smtClean="0"/>
              <a:t>sealed</a:t>
            </a:r>
            <a:r>
              <a:rPr lang="fr-FR" sz="1800" dirty="0" smtClean="0"/>
              <a:t> 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smtClean="0"/>
              <a:t>New </a:t>
            </a:r>
            <a:r>
              <a:rPr lang="fr-FR" sz="1800" dirty="0" err="1" smtClean="0"/>
              <a:t>access</a:t>
            </a:r>
            <a:r>
              <a:rPr lang="fr-FR" sz="1800" dirty="0" smtClean="0"/>
              <a:t> system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dirty="0" err="1" smtClean="0"/>
              <a:t>dosimeter</a:t>
            </a:r>
            <a:endParaRPr lang="fr-FR" sz="1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3"/>
          <a:stretch/>
        </p:blipFill>
        <p:spPr>
          <a:xfrm>
            <a:off x="-6238" y="3645647"/>
            <a:ext cx="9144000" cy="24758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9786051">
            <a:off x="2036081" y="2844590"/>
            <a:ext cx="4670784" cy="523220"/>
          </a:xfrm>
          <a:prstGeom prst="rect">
            <a:avLst/>
          </a:prstGeom>
          <a:solidFill>
            <a:srgbClr val="00B050">
              <a:alpha val="50196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fr-FR" sz="2800" dirty="0" err="1"/>
              <a:t>Operational</a:t>
            </a:r>
            <a:r>
              <a:rPr lang="fr-FR" sz="2800" dirty="0"/>
              <a:t> </a:t>
            </a:r>
            <a:r>
              <a:rPr lang="fr-FR" sz="2800" dirty="0" err="1"/>
              <a:t>since</a:t>
            </a:r>
            <a:r>
              <a:rPr lang="fr-FR" sz="2800" dirty="0"/>
              <a:t> </a:t>
            </a:r>
            <a:r>
              <a:rPr lang="fr-FR" sz="2800" dirty="0" err="1"/>
              <a:t>September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5182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562" y="233363"/>
            <a:ext cx="8304306" cy="811212"/>
          </a:xfrm>
        </p:spPr>
        <p:txBody>
          <a:bodyPr/>
          <a:lstStyle/>
          <a:p>
            <a:r>
              <a:rPr lang="fr-FR" sz="3200" dirty="0"/>
              <a:t>n</a:t>
            </a:r>
            <a:r>
              <a:rPr lang="fr-FR" sz="3200" dirty="0" smtClean="0"/>
              <a:t>_TOF control </a:t>
            </a:r>
            <a:r>
              <a:rPr lang="fr-FR" sz="3200" dirty="0"/>
              <a:t>room and </a:t>
            </a:r>
            <a:r>
              <a:rPr lang="fr-FR" sz="3200" dirty="0" smtClean="0"/>
              <a:t>ASN-OFSP </a:t>
            </a:r>
            <a:r>
              <a:rPr lang="fr-FR" sz="3200" dirty="0" err="1" smtClean="0"/>
              <a:t>comments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E05D84-F95C-EF4F-9858-D1C3536421BC}"/>
              </a:ext>
            </a:extLst>
          </p:cNvPr>
          <p:cNvSpPr txBox="1">
            <a:spLocks/>
          </p:cNvSpPr>
          <p:nvPr/>
        </p:nvSpPr>
        <p:spPr>
          <a:xfrm>
            <a:off x="457200" y="1467854"/>
            <a:ext cx="8241030" cy="1432322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Control room in B 506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err="1" smtClean="0"/>
              <a:t>Left</a:t>
            </a:r>
            <a:r>
              <a:rPr lang="fr-FR" sz="1800" dirty="0" smtClean="0"/>
              <a:t> B 603 last </a:t>
            </a:r>
            <a:r>
              <a:rPr lang="fr-FR" sz="1800" dirty="0" err="1" smtClean="0"/>
              <a:t>week</a:t>
            </a:r>
            <a:endParaRPr lang="fr-FR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err="1" smtClean="0"/>
              <a:t>After</a:t>
            </a:r>
            <a:r>
              <a:rPr lang="fr-FR" sz="1800" dirty="0" smtClean="0"/>
              <a:t> </a:t>
            </a:r>
            <a:r>
              <a:rPr lang="fr-FR" sz="1800" dirty="0" err="1" smtClean="0"/>
              <a:t>emptying</a:t>
            </a:r>
            <a:r>
              <a:rPr lang="fr-FR" sz="1800" dirty="0" smtClean="0"/>
              <a:t> B 506, </a:t>
            </a:r>
            <a:r>
              <a:rPr lang="fr-FR" sz="1800" dirty="0" err="1" smtClean="0"/>
              <a:t>work</a:t>
            </a:r>
            <a:r>
              <a:rPr lang="fr-FR" sz="1800" dirty="0" smtClean="0"/>
              <a:t> </a:t>
            </a:r>
            <a:r>
              <a:rPr lang="fr-FR" sz="1800" dirty="0" err="1" smtClean="0"/>
              <a:t>starts</a:t>
            </a:r>
            <a:r>
              <a:rPr lang="fr-FR" sz="1800" dirty="0" smtClean="0"/>
              <a:t> in </a:t>
            </a:r>
            <a:r>
              <a:rPr lang="fr-FR" sz="1800" dirty="0" err="1" smtClean="0"/>
              <a:t>week</a:t>
            </a:r>
            <a:r>
              <a:rPr lang="fr-FR" sz="1800" dirty="0" smtClean="0"/>
              <a:t> 46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Set up of the control room </a:t>
            </a:r>
            <a:r>
              <a:rPr lang="fr-FR" sz="1800" dirty="0" err="1" smtClean="0"/>
              <a:t>with</a:t>
            </a:r>
            <a:r>
              <a:rPr lang="fr-FR" sz="1800" dirty="0" smtClean="0"/>
              <a:t> the DAQ upgrade </a:t>
            </a:r>
            <a:r>
              <a:rPr lang="fr-FR" sz="1800" dirty="0" err="1" smtClean="0"/>
              <a:t>early</a:t>
            </a:r>
            <a:r>
              <a:rPr lang="fr-FR" sz="1800" dirty="0" smtClean="0"/>
              <a:t> </a:t>
            </a:r>
            <a:r>
              <a:rPr lang="fr-FR" sz="1800" dirty="0" err="1" smtClean="0"/>
              <a:t>next</a:t>
            </a:r>
            <a:r>
              <a:rPr lang="fr-FR" sz="1800" dirty="0" smtClean="0"/>
              <a:t> </a:t>
            </a:r>
            <a:r>
              <a:rPr lang="fr-FR" sz="1800" dirty="0" err="1" smtClean="0"/>
              <a:t>year</a:t>
            </a:r>
            <a:endParaRPr lang="fr-FR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err="1" smtClean="0"/>
              <a:t>Temporary</a:t>
            </a:r>
            <a:r>
              <a:rPr lang="fr-FR" sz="1800" dirty="0" smtClean="0"/>
              <a:t> office </a:t>
            </a:r>
            <a:r>
              <a:rPr lang="fr-FR" sz="1800" dirty="0" err="1" smtClean="0"/>
              <a:t>space</a:t>
            </a:r>
            <a:r>
              <a:rPr lang="fr-FR" sz="1800" dirty="0" smtClean="0"/>
              <a:t> for n_TOF local staff and </a:t>
            </a:r>
            <a:r>
              <a:rPr lang="fr-FR" sz="1800" dirty="0" err="1" smtClean="0"/>
              <a:t>visitors</a:t>
            </a:r>
            <a:r>
              <a:rPr lang="fr-FR" sz="1800" dirty="0" smtClean="0"/>
              <a:t> in B 864</a:t>
            </a:r>
            <a:br>
              <a:rPr lang="fr-FR" sz="1800" dirty="0" smtClean="0"/>
            </a:br>
            <a:r>
              <a:rPr lang="fr-FR" sz="1800" dirty="0" smtClean="0"/>
              <a:t/>
            </a:r>
            <a:br>
              <a:rPr lang="fr-FR" sz="1800" dirty="0" smtClean="0"/>
            </a:br>
            <a:endParaRPr lang="fr-FR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ASN-OFSP </a:t>
            </a:r>
            <a:r>
              <a:rPr lang="fr-FR" sz="2000" dirty="0" err="1"/>
              <a:t>safety</a:t>
            </a:r>
            <a:r>
              <a:rPr lang="fr-FR" sz="2000" dirty="0"/>
              <a:t> </a:t>
            </a:r>
            <a:r>
              <a:rPr lang="fr-FR" sz="2000" dirty="0" smtClean="0"/>
              <a:t>recommandations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err="1" smtClean="0"/>
              <a:t>Possibility</a:t>
            </a:r>
            <a:r>
              <a:rPr lang="fr-FR" sz="1800" dirty="0" smtClean="0"/>
              <a:t> for a </a:t>
            </a:r>
            <a:r>
              <a:rPr lang="fr-FR" sz="1800" dirty="0" err="1" smtClean="0"/>
              <a:t>beam</a:t>
            </a:r>
            <a:r>
              <a:rPr lang="fr-FR" sz="1800" dirty="0" smtClean="0"/>
              <a:t> stop </a:t>
            </a:r>
            <a:r>
              <a:rPr lang="fr-FR" sz="1800" dirty="0" err="1" smtClean="0"/>
              <a:t>button</a:t>
            </a:r>
            <a:r>
              <a:rPr lang="fr-FR" sz="1800" dirty="0" smtClean="0"/>
              <a:t> and </a:t>
            </a:r>
            <a:r>
              <a:rPr lang="fr-FR" sz="1800" dirty="0" err="1" smtClean="0"/>
              <a:t>door</a:t>
            </a:r>
            <a:r>
              <a:rPr lang="fr-FR" sz="1800" dirty="0" smtClean="0"/>
              <a:t> </a:t>
            </a:r>
            <a:r>
              <a:rPr lang="fr-FR" sz="1800" dirty="0" err="1" smtClean="0"/>
              <a:t>opener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the bunker </a:t>
            </a:r>
            <a:r>
              <a:rPr lang="fr-FR" sz="1800" dirty="0" err="1" smtClean="0"/>
              <a:t>inside</a:t>
            </a:r>
            <a:r>
              <a:rPr lang="fr-FR" sz="1800" dirty="0" smtClean="0"/>
              <a:t> </a:t>
            </a:r>
            <a:r>
              <a:rPr lang="fr-FR" sz="1800" dirty="0" err="1" smtClean="0"/>
              <a:t>studied</a:t>
            </a:r>
            <a:r>
              <a:rPr lang="fr-FR" sz="1800" dirty="0" smtClean="0"/>
              <a:t> and solution </a:t>
            </a:r>
            <a:r>
              <a:rPr lang="fr-FR" sz="1800" dirty="0" err="1" smtClean="0"/>
              <a:t>found</a:t>
            </a:r>
            <a:endParaRPr lang="fr-FR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err="1" smtClean="0"/>
              <a:t>Sink</a:t>
            </a:r>
            <a:r>
              <a:rPr lang="fr-FR" sz="1800" dirty="0" smtClean="0"/>
              <a:t> for EAR 2 in place, (</a:t>
            </a:r>
            <a:r>
              <a:rPr lang="fr-FR" sz="1800" dirty="0" err="1" smtClean="0"/>
              <a:t>evacuation</a:t>
            </a:r>
            <a:r>
              <a:rPr lang="fr-FR" sz="1800" dirty="0" smtClean="0"/>
              <a:t> </a:t>
            </a:r>
            <a:r>
              <a:rPr lang="fr-FR" sz="1800" dirty="0" err="1" smtClean="0"/>
              <a:t>towards</a:t>
            </a:r>
            <a:r>
              <a:rPr lang="fr-FR" sz="1800" dirty="0" smtClean="0"/>
              <a:t> the B 506)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800" dirty="0" smtClean="0"/>
              <a:t>Buffer zone for RP </a:t>
            </a:r>
            <a:r>
              <a:rPr lang="fr-FR" sz="1800" dirty="0" err="1" smtClean="0"/>
              <a:t>checks</a:t>
            </a:r>
            <a:r>
              <a:rPr lang="fr-FR" sz="1800" dirty="0" smtClean="0"/>
              <a:t> on </a:t>
            </a:r>
            <a:r>
              <a:rPr lang="fr-FR" sz="1800" dirty="0" err="1" smtClean="0"/>
              <a:t>exiting</a:t>
            </a:r>
            <a:r>
              <a:rPr lang="fr-FR" sz="1800" dirty="0" smtClean="0"/>
              <a:t> </a:t>
            </a:r>
            <a:r>
              <a:rPr lang="fr-FR" sz="1800" dirty="0" err="1" smtClean="0"/>
              <a:t>material</a:t>
            </a:r>
            <a:endParaRPr lang="fr-FR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sz="1500" dirty="0" smtClean="0"/>
          </a:p>
        </p:txBody>
      </p:sp>
    </p:spTree>
    <p:extLst>
      <p:ext uri="{BB962C8B-B14F-4D97-AF65-F5344CB8AC3E}">
        <p14:creationId xmlns:p14="http://schemas.microsoft.com/office/powerpoint/2010/main" val="35129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coordination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18146"/>
            <a:ext cx="8226854" cy="502803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hlinkClick r:id="rId2"/>
              </a:rPr>
              <a:t>n_TOF Facility Refurbishment Project Schedule: </a:t>
            </a:r>
            <a:r>
              <a:rPr lang="en-US" sz="2000" dirty="0" smtClean="0">
                <a:hlinkClick r:id="rId2"/>
              </a:rPr>
              <a:t>EDMS 2001626</a:t>
            </a:r>
            <a:endParaRPr lang="en-US" sz="2000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7085"/>
            <a:ext cx="9000000" cy="2850807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187388" y="2575859"/>
            <a:ext cx="854636" cy="1278965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4318" y="3046064"/>
            <a:ext cx="163307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removal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240" y="1602040"/>
            <a:ext cx="3100537" cy="460596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2223248" y="1602040"/>
            <a:ext cx="1082992" cy="1003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23248" y="3816732"/>
            <a:ext cx="1082992" cy="2375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85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18146"/>
            <a:ext cx="8226854" cy="502803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n_TOF organization during LS2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Main activities for LS2 - Facility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Horizontal beam </a:t>
            </a:r>
            <a:r>
              <a:rPr lang="en-US" sz="1600" dirty="0" smtClean="0"/>
              <a:t>line modifications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Target </a:t>
            </a:r>
            <a:r>
              <a:rPr lang="en-US" sz="1600" dirty="0"/>
              <a:t>exchange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Main activities for LS2 – Experiment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Electronic </a:t>
            </a:r>
            <a:r>
              <a:rPr lang="en-US" sz="1600" dirty="0" smtClean="0"/>
              <a:t>lab </a:t>
            </a:r>
            <a:r>
              <a:rPr lang="en-US" sz="1600" dirty="0" smtClean="0"/>
              <a:t>completed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New control room in work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Detector upgrade ongoing</a:t>
            </a:r>
            <a:endParaRPr lang="en-US" sz="1600" dirty="0" smtClean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 smtClean="0"/>
              <a:t>2019 INTC reporting on the progress of activities in the beam lines and </a:t>
            </a:r>
            <a:r>
              <a:rPr lang="en-US" sz="1800" dirty="0" smtClean="0"/>
              <a:t>EA’s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Detector upgrade reporting on commissioning plans for 2021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800" dirty="0" smtClean="0"/>
              <a:t>new requests for the future physics program to INTC next year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81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4729" y="320590"/>
            <a:ext cx="6332071" cy="71584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Outlook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4283" y="1355394"/>
            <a:ext cx="7291107" cy="483024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n_TOF organization during LS2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Main activities for </a:t>
            </a:r>
            <a:r>
              <a:rPr lang="en-US" sz="2800" dirty="0" smtClean="0"/>
              <a:t>LS2</a:t>
            </a:r>
            <a:endParaRPr lang="en-US" sz="2800" dirty="0" smtClean="0"/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Horizontal beam line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Target </a:t>
            </a:r>
            <a:r>
              <a:rPr lang="en-US" sz="2400" dirty="0" smtClean="0"/>
              <a:t>exchange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New control room</a:t>
            </a:r>
            <a:endParaRPr lang="en-US" sz="2400" dirty="0" smtClean="0"/>
          </a:p>
          <a:p>
            <a:pPr marL="0" indent="0">
              <a:lnSpc>
                <a:spcPct val="130000"/>
              </a:lnSpc>
              <a:buNone/>
            </a:pPr>
            <a:endParaRPr lang="en-US" sz="2800" dirty="0" smtClean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2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organization during </a:t>
            </a:r>
            <a:r>
              <a:rPr lang="en-US" dirty="0" smtClean="0"/>
              <a:t>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26003"/>
            <a:ext cx="8226425" cy="5028279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b="1" dirty="0"/>
              <a:t>n_TOF Experiment LS2 Coordination </a:t>
            </a:r>
            <a:r>
              <a:rPr lang="en-US" sz="2400" b="1" dirty="0" smtClean="0"/>
              <a:t>Meetings</a:t>
            </a:r>
            <a:br>
              <a:rPr lang="en-US" sz="2400" b="1" dirty="0" smtClean="0"/>
            </a:br>
            <a:r>
              <a:rPr lang="en-US" sz="2400" b="1" dirty="0" smtClean="0"/>
              <a:t>(chair</a:t>
            </a:r>
            <a:r>
              <a:rPr lang="en-US" sz="2400" b="1" dirty="0"/>
              <a:t>: D. Macina)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INDICO link: </a:t>
            </a:r>
            <a:r>
              <a:rPr lang="it-IT" u="sng" dirty="0" smtClean="0">
                <a:hlinkClick r:id="rId2"/>
              </a:rPr>
              <a:t>https://indico.cern.ch/category/10884/</a:t>
            </a:r>
            <a:r>
              <a:rPr lang="it-IT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Mandate: </a:t>
            </a:r>
            <a:r>
              <a:rPr lang="fr-FR" sz="2000" dirty="0" err="1" smtClean="0"/>
              <a:t>Coordinate</a:t>
            </a:r>
            <a:r>
              <a:rPr lang="fr-FR" sz="2000" dirty="0" smtClean="0"/>
              <a:t> </a:t>
            </a:r>
            <a:r>
              <a:rPr lang="fr-FR" sz="2000" dirty="0"/>
              <a:t>the LS2 </a:t>
            </a:r>
            <a:r>
              <a:rPr lang="fr-FR" sz="2000" dirty="0" err="1"/>
              <a:t>activities</a:t>
            </a:r>
            <a:r>
              <a:rPr lang="fr-FR" sz="2000" dirty="0"/>
              <a:t> in the </a:t>
            </a:r>
            <a:r>
              <a:rPr lang="fr-FR" sz="2000" dirty="0" err="1"/>
              <a:t>experimental</a:t>
            </a:r>
            <a:r>
              <a:rPr lang="fr-FR" sz="2000" dirty="0"/>
              <a:t> areas (EAR1, EAR2), in the </a:t>
            </a:r>
            <a:r>
              <a:rPr lang="fr-FR" sz="2000" dirty="0" err="1"/>
              <a:t>electronics</a:t>
            </a:r>
            <a:r>
              <a:rPr lang="fr-FR" sz="2000" dirty="0"/>
              <a:t> </a:t>
            </a:r>
            <a:r>
              <a:rPr lang="fr-FR" sz="2000" dirty="0" err="1"/>
              <a:t>laboratory</a:t>
            </a:r>
            <a:r>
              <a:rPr lang="fr-FR" sz="2000" dirty="0"/>
              <a:t> and control room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Meeting </a:t>
            </a:r>
            <a:r>
              <a:rPr lang="fr-FR" sz="2000" dirty="0" err="1"/>
              <a:t>frequency</a:t>
            </a:r>
            <a:r>
              <a:rPr lang="fr-FR" sz="2000" dirty="0"/>
              <a:t>: </a:t>
            </a:r>
            <a:r>
              <a:rPr lang="fr-FR" sz="2000" dirty="0" err="1"/>
              <a:t>T</a:t>
            </a:r>
            <a:r>
              <a:rPr lang="fr-FR" sz="2000" dirty="0" err="1" smtClean="0"/>
              <a:t>wice</a:t>
            </a:r>
            <a:r>
              <a:rPr lang="fr-FR" sz="2000" dirty="0" smtClean="0"/>
              <a:t> </a:t>
            </a:r>
            <a:r>
              <a:rPr lang="fr-FR" sz="2000" dirty="0"/>
              <a:t>a </a:t>
            </a:r>
            <a:r>
              <a:rPr lang="fr-FR" sz="2000" dirty="0" err="1" smtClean="0"/>
              <a:t>month</a:t>
            </a:r>
            <a:r>
              <a:rPr lang="it-IT" dirty="0" smtClean="0"/>
              <a:t/>
            </a:r>
            <a:br>
              <a:rPr lang="it-IT" dirty="0" smtClean="0"/>
            </a:br>
            <a:endParaRPr lang="en-GB" dirty="0" smtClean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b="1" dirty="0" smtClean="0"/>
              <a:t>n_TOF </a:t>
            </a:r>
            <a:r>
              <a:rPr lang="en-US" sz="2400" b="1" dirty="0"/>
              <a:t>Facility Technical Coordination </a:t>
            </a:r>
            <a:r>
              <a:rPr lang="en-US" sz="2400" b="1" dirty="0" smtClean="0"/>
              <a:t>Meetings</a:t>
            </a:r>
            <a:br>
              <a:rPr lang="en-US" sz="2400" b="1" dirty="0" smtClean="0"/>
            </a:br>
            <a:r>
              <a:rPr lang="en-US" sz="2400" b="1" dirty="0" smtClean="0"/>
              <a:t>(chair</a:t>
            </a:r>
            <a:r>
              <a:rPr lang="en-US" sz="2400" b="1" dirty="0"/>
              <a:t>: O. Aberle, scientific secretary: M. Barbagallo)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INDICO link: </a:t>
            </a:r>
            <a:r>
              <a:rPr lang="it-IT" u="sng" dirty="0">
                <a:hlinkClick r:id="rId3"/>
              </a:rPr>
              <a:t>https://indico.cern.ch/category/11206/</a:t>
            </a:r>
            <a:r>
              <a:rPr lang="it-IT" dirty="0"/>
              <a:t> </a:t>
            </a:r>
            <a:endParaRPr lang="it-IT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Mandate: </a:t>
            </a:r>
            <a:r>
              <a:rPr lang="en-US" sz="2000" dirty="0"/>
              <a:t>Steering of global activities related to the n_TOF Facility during </a:t>
            </a:r>
            <a:r>
              <a:rPr lang="en-US" sz="2000" dirty="0" smtClean="0"/>
              <a:t>LS2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Meeting </a:t>
            </a:r>
            <a:r>
              <a:rPr lang="fr-FR" sz="2000" dirty="0" err="1"/>
              <a:t>frequency</a:t>
            </a:r>
            <a:r>
              <a:rPr lang="fr-FR" sz="2000" dirty="0"/>
              <a:t>: </a:t>
            </a:r>
            <a:r>
              <a:rPr lang="fr-FR" sz="2000" dirty="0" err="1"/>
              <a:t>Every</a:t>
            </a:r>
            <a:r>
              <a:rPr lang="fr-FR" sz="2000" dirty="0"/>
              <a:t> 6 </a:t>
            </a:r>
            <a:r>
              <a:rPr lang="fr-FR" sz="2000" dirty="0" err="1"/>
              <a:t>weeks</a:t>
            </a:r>
            <a:endParaRPr lang="fr-FR" sz="2000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activities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08" y="4142927"/>
            <a:ext cx="3578786" cy="2098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1" y="4142927"/>
            <a:ext cx="3307883" cy="2098958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7" y="1491133"/>
            <a:ext cx="3483233" cy="2612425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5400000">
            <a:off x="1988675" y="4042286"/>
            <a:ext cx="440253" cy="20128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pic>
        <p:nvPicPr>
          <p:cNvPr id="13" name="Content Placeholder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0656" y="1491734"/>
            <a:ext cx="2808194" cy="261182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5400000">
            <a:off x="6634696" y="3898067"/>
            <a:ext cx="543270" cy="26079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6" name="TextBox 15"/>
          <p:cNvSpPr txBox="1"/>
          <p:nvPr/>
        </p:nvSpPr>
        <p:spPr>
          <a:xfrm>
            <a:off x="1156467" y="1148399"/>
            <a:ext cx="22620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New sweeping magnet</a:t>
            </a:r>
            <a:endParaRPr lang="fr-FR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720656" y="1186537"/>
            <a:ext cx="28712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Consolidation of collimator N</a:t>
            </a:r>
            <a:r>
              <a:rPr lang="en-GB" sz="1600" baseline="30000" dirty="0"/>
              <a:t>o</a:t>
            </a:r>
            <a:r>
              <a:rPr lang="en-GB" sz="1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008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 grid replacing </a:t>
            </a:r>
            <a:r>
              <a:rPr lang="en-US" dirty="0" smtClean="0"/>
              <a:t>BTV (2020)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 preferRelativeResize="0">
            <a:picLocks noChangeAspect="1"/>
          </p:cNvPicPr>
          <p:nvPr/>
        </p:nvPicPr>
        <p:blipFill rotWithShape="1">
          <a:blip r:embed="rId2"/>
          <a:srcRect r="9420"/>
          <a:stretch/>
        </p:blipFill>
        <p:spPr>
          <a:xfrm>
            <a:off x="5926199" y="1130149"/>
            <a:ext cx="2982138" cy="5108284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2"/>
          <a:stretch/>
        </p:blipFill>
        <p:spPr>
          <a:xfrm>
            <a:off x="271944" y="3532995"/>
            <a:ext cx="3960000" cy="2587521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3" r="876" b="10832"/>
          <a:stretch/>
        </p:blipFill>
        <p:spPr>
          <a:xfrm>
            <a:off x="271944" y="1134787"/>
            <a:ext cx="3960000" cy="2188616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055" y="1366837"/>
            <a:ext cx="3220909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2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</a:t>
            </a:r>
            <a:r>
              <a:rPr lang="en-US" dirty="0" smtClean="0"/>
              <a:t>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53129"/>
            <a:ext cx="6667051" cy="382220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0" y="109494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/>
              <a:t>n_TOF Target #3 Production Readiness Review</a:t>
            </a:r>
            <a:r>
              <a:rPr lang="en-US" dirty="0"/>
              <a:t>, </a:t>
            </a:r>
            <a:r>
              <a:rPr lang="en-US" dirty="0" smtClean="0"/>
              <a:t>held on </a:t>
            </a:r>
            <a:r>
              <a:rPr lang="en-US" b="1" dirty="0" smtClean="0"/>
              <a:t>May 29</a:t>
            </a:r>
            <a:r>
              <a:rPr lang="en-US" b="1" baseline="30000" dirty="0" smtClean="0"/>
              <a:t>th</a:t>
            </a:r>
            <a:r>
              <a:rPr lang="en-US" sz="1600" b="1" baseline="30000" dirty="0" smtClean="0"/>
              <a:t/>
            </a:r>
            <a:br>
              <a:rPr lang="en-US" sz="1600" b="1" baseline="30000" dirty="0" smtClean="0"/>
            </a:br>
            <a:r>
              <a:rPr lang="en-GB" sz="1400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</a:t>
            </a:r>
            <a:r>
              <a:rPr lang="en-GB" sz="14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://indico.cern.ch/event/807540/contributions/3360962/attachments/1853310/3044330/n_TOF_Target_review_3.pdf</a:t>
            </a:r>
            <a:r>
              <a:rPr lang="en-GB" sz="1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review committee </a:t>
            </a:r>
            <a:r>
              <a:rPr lang="en-GB" sz="1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has provided </a:t>
            </a:r>
            <a:r>
              <a:rPr lang="en-GB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complete list of findings and </a:t>
            </a:r>
            <a:r>
              <a:rPr lang="en-GB" sz="1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recommendations.</a:t>
            </a:r>
          </a:p>
          <a:p>
            <a:pPr>
              <a:spcAft>
                <a:spcPts val="0"/>
              </a:spcAft>
            </a:pPr>
            <a:r>
              <a:rPr lang="en-US" sz="16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Go ahead, production started!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0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376" y="1068966"/>
            <a:ext cx="3735294" cy="5194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#</a:t>
            </a:r>
            <a:r>
              <a:rPr lang="en-US" dirty="0" smtClean="0"/>
              <a:t>2 removal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0727" y="5098268"/>
            <a:ext cx="7301901" cy="975084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>
                <a:hlinkClick r:id="rId3"/>
              </a:rPr>
              <a:t>https://edms.cern.ch/document/1867100/0.4</a:t>
            </a:r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4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067" y="233493"/>
            <a:ext cx="7407835" cy="715840"/>
          </a:xfrm>
        </p:spPr>
        <p:txBody>
          <a:bodyPr/>
          <a:lstStyle/>
          <a:p>
            <a:r>
              <a:rPr lang="en-US" dirty="0" smtClean="0"/>
              <a:t>n_TOF facility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62 INTC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9ABB6-A8D7-4928-BD9D-4C18EDEC7BC3}" type="slidenum">
              <a:rPr lang="en-GB" smtClean="0"/>
              <a:t>8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186966" y="471464"/>
            <a:ext cx="4463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Video by </a:t>
            </a:r>
            <a:r>
              <a:rPr lang="pt-BR" dirty="0" smtClean="0"/>
              <a:t>Jose Maria Martin </a:t>
            </a:r>
            <a:r>
              <a:rPr lang="pt-BR" dirty="0"/>
              <a:t>Ruiz </a:t>
            </a:r>
            <a:r>
              <a:rPr lang="pt-BR" dirty="0" smtClean="0"/>
              <a:t>(EN/STI)</a:t>
            </a:r>
            <a:endParaRPr lang="en-GB" dirty="0"/>
          </a:p>
        </p:txBody>
      </p:sp>
      <p:pic>
        <p:nvPicPr>
          <p:cNvPr id="7" name="nTOF_final_v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0327" r="10327"/>
          <a:stretch/>
        </p:blipFill>
        <p:spPr>
          <a:xfrm>
            <a:off x="1272989" y="949333"/>
            <a:ext cx="72554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7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target cooling </a:t>
            </a:r>
            <a:r>
              <a:rPr lang="en-US" dirty="0" smtClean="0"/>
              <a:t>station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62 INTC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112871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14260</TotalTime>
  <Words>549</Words>
  <Application>Microsoft Office PowerPoint</Application>
  <PresentationFormat>On-screen Show (4:3)</PresentationFormat>
  <Paragraphs>143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Corbel</vt:lpstr>
      <vt:lpstr>Ubuntu</vt:lpstr>
      <vt:lpstr>Arial</vt:lpstr>
      <vt:lpstr>Calibri</vt:lpstr>
      <vt:lpstr>Ubuntu Light</vt:lpstr>
      <vt:lpstr>Wingdings</vt:lpstr>
      <vt:lpstr>CERN_ENdept_Presentation_ArialFont copy</vt:lpstr>
      <vt:lpstr>PowerPoint Presentation</vt:lpstr>
      <vt:lpstr>Outlook</vt:lpstr>
      <vt:lpstr>n_TOF organization during LS2</vt:lpstr>
      <vt:lpstr>Main n_TOF LS2 activities</vt:lpstr>
      <vt:lpstr>SEM grid replacing BTV (2020)</vt:lpstr>
      <vt:lpstr>n_TOF target #3</vt:lpstr>
      <vt:lpstr>n_TOF target #2 removal</vt:lpstr>
      <vt:lpstr>n_TOF facility</vt:lpstr>
      <vt:lpstr>n_TOF target cooling station</vt:lpstr>
      <vt:lpstr>n_TOF target cooling station</vt:lpstr>
      <vt:lpstr>n_TOF target cooling station</vt:lpstr>
      <vt:lpstr>Modification of the target side shielding</vt:lpstr>
      <vt:lpstr>Modification of the target side shielding</vt:lpstr>
      <vt:lpstr>PowerPoint Presentation</vt:lpstr>
      <vt:lpstr>nTOF Experiment LS2 Coordination Meeting</vt:lpstr>
      <vt:lpstr>Upgrade of the nTOF electronics laboratory</vt:lpstr>
      <vt:lpstr>n_TOF control room and ASN-OFSP comments</vt:lpstr>
      <vt:lpstr>Schedule and coordination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Oliver Aberle</cp:lastModifiedBy>
  <cp:revision>509</cp:revision>
  <cp:lastPrinted>2016-04-13T11:38:26Z</cp:lastPrinted>
  <dcterms:created xsi:type="dcterms:W3CDTF">2016-04-11T07:30:05Z</dcterms:created>
  <dcterms:modified xsi:type="dcterms:W3CDTF">2019-11-05T14:00:48Z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